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1"/>
  </p:sldMasterIdLst>
  <p:sldIdLst>
    <p:sldId id="256" r:id="rId2"/>
    <p:sldId id="283" r:id="rId3"/>
    <p:sldId id="257" r:id="rId4"/>
    <p:sldId id="258" r:id="rId5"/>
    <p:sldId id="282" r:id="rId6"/>
    <p:sldId id="259" r:id="rId7"/>
    <p:sldId id="260" r:id="rId8"/>
    <p:sldId id="261" r:id="rId9"/>
    <p:sldId id="263" r:id="rId10"/>
    <p:sldId id="279" r:id="rId11"/>
    <p:sldId id="280" r:id="rId12"/>
    <p:sldId id="281" r:id="rId13"/>
    <p:sldId id="287" r:id="rId14"/>
    <p:sldId id="289" r:id="rId15"/>
    <p:sldId id="290" r:id="rId16"/>
    <p:sldId id="291" r:id="rId17"/>
    <p:sldId id="273" r:id="rId18"/>
    <p:sldId id="288" r:id="rId19"/>
    <p:sldId id="292" r:id="rId20"/>
    <p:sldId id="293" r:id="rId21"/>
    <p:sldId id="294" r:id="rId22"/>
    <p:sldId id="297" r:id="rId23"/>
    <p:sldId id="295" r:id="rId24"/>
    <p:sldId id="296" r:id="rId25"/>
    <p:sldId id="270" r:id="rId26"/>
    <p:sldId id="298" r:id="rId27"/>
    <p:sldId id="301" r:id="rId28"/>
    <p:sldId id="30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103" autoAdjust="0"/>
    <p:restoredTop sz="94660"/>
  </p:normalViewPr>
  <p:slideViewPr>
    <p:cSldViewPr snapToGrid="0">
      <p:cViewPr varScale="1">
        <p:scale>
          <a:sx n="73" d="100"/>
          <a:sy n="73" d="100"/>
        </p:scale>
        <p:origin x="6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12/10/2018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12/10/2018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12/10/2018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12/10/2018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12/10/2018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12/10/2018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12/10/2018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r" rtl="1">
              <a:lnSpc>
                <a:spcPct val="200000"/>
              </a:lnSpc>
            </a:pPr>
            <a:r>
              <a:rPr lang="fa-IR" sz="5400" dirty="0">
                <a:cs typeface="B Titr" panose="00000700000000000000" pitchFamily="2" charset="-78"/>
              </a:rPr>
              <a:t>چالشهای گزارشگری مالی و آینده صنعت خدمات ارزشیابی استارت آپ ها </a:t>
            </a:r>
            <a:endParaRPr lang="en-US" sz="5400" dirty="0">
              <a:cs typeface="B Titr" panose="00000700000000000000" pitchFamily="2" charset="-78"/>
            </a:endParaRPr>
          </a:p>
        </p:txBody>
      </p:sp>
      <p:sp>
        <p:nvSpPr>
          <p:cNvPr id="3" name="Subtitle 2"/>
          <p:cNvSpPr>
            <a:spLocks noGrp="1"/>
          </p:cNvSpPr>
          <p:nvPr>
            <p:ph type="subTitle" idx="1"/>
          </p:nvPr>
        </p:nvSpPr>
        <p:spPr>
          <a:xfrm>
            <a:off x="1328351" y="4175898"/>
            <a:ext cx="9448800" cy="976870"/>
          </a:xfrm>
        </p:spPr>
        <p:txBody>
          <a:bodyPr>
            <a:normAutofit fontScale="62500" lnSpcReduction="20000"/>
          </a:bodyPr>
          <a:lstStyle/>
          <a:p>
            <a:pPr>
              <a:lnSpc>
                <a:spcPct val="160000"/>
              </a:lnSpc>
            </a:pPr>
            <a:r>
              <a:rPr lang="fa-IR" sz="3500" dirty="0">
                <a:cs typeface="B Titr" panose="00000700000000000000" pitchFamily="2" charset="-78"/>
              </a:rPr>
              <a:t>دکتر کیارش مهرانی و دکتر مهدی معدنچی </a:t>
            </a:r>
          </a:p>
          <a:p>
            <a:pPr>
              <a:lnSpc>
                <a:spcPct val="160000"/>
              </a:lnSpc>
            </a:pPr>
            <a:r>
              <a:rPr lang="fa-IR" dirty="0">
                <a:cs typeface="B Titr" panose="00000700000000000000" pitchFamily="2" charset="-78"/>
              </a:rPr>
              <a:t>اعضای هیات علمی دانشگاه آزاد اسلامی</a:t>
            </a:r>
            <a:endParaRPr lang="en-US" dirty="0">
              <a:cs typeface="B Titr" panose="00000700000000000000" pitchFamily="2" charset="-78"/>
            </a:endParaRPr>
          </a:p>
        </p:txBody>
      </p:sp>
    </p:spTree>
    <p:extLst>
      <p:ext uri="{BB962C8B-B14F-4D97-AF65-F5344CB8AC3E}">
        <p14:creationId xmlns:p14="http://schemas.microsoft.com/office/powerpoint/2010/main" val="3781905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09934"/>
            <a:ext cx="10820400" cy="5208751"/>
          </a:xfrm>
        </p:spPr>
        <p:txBody>
          <a:bodyPr>
            <a:normAutofit lnSpcReduction="10000"/>
          </a:bodyPr>
          <a:lstStyle/>
          <a:p>
            <a:pPr algn="r" rtl="1">
              <a:lnSpc>
                <a:spcPct val="150000"/>
              </a:lnSpc>
            </a:pPr>
            <a:r>
              <a:rPr lang="fa-IR" sz="2400" dirty="0">
                <a:cs typeface="B Titr" panose="00000700000000000000" pitchFamily="2" charset="-78"/>
              </a:rPr>
              <a:t>در گذشته ارزیابی </a:t>
            </a:r>
            <a:r>
              <a:rPr lang="fa-IR" sz="2400" dirty="0" err="1">
                <a:cs typeface="B Titr" panose="00000700000000000000" pitchFamily="2" charset="-78"/>
              </a:rPr>
              <a:t>کنندگان</a:t>
            </a:r>
            <a:r>
              <a:rPr lang="fa-IR" sz="2400" dirty="0">
                <a:cs typeface="B Titr" panose="00000700000000000000" pitchFamily="2" charset="-78"/>
              </a:rPr>
              <a:t> </a:t>
            </a:r>
            <a:r>
              <a:rPr lang="fa-IR" sz="2400" dirty="0" smtClean="0">
                <a:cs typeface="B Titr" panose="00000700000000000000" pitchFamily="2" charset="-78"/>
              </a:rPr>
              <a:t>بر </a:t>
            </a:r>
            <a:r>
              <a:rPr lang="fa-IR" sz="2400" dirty="0">
                <a:cs typeface="B Titr" panose="00000700000000000000" pitchFamily="2" charset="-78"/>
              </a:rPr>
              <a:t>جمع آوری و تایید داده ها تمرکز داشتند؛ کسانی که در این راه  بهترین بودند، اغلب به خوبی پاداش </a:t>
            </a:r>
            <a:r>
              <a:rPr lang="fa-IR" sz="2400" dirty="0" smtClean="0">
                <a:cs typeface="B Titr" panose="00000700000000000000" pitchFamily="2" charset="-78"/>
              </a:rPr>
              <a:t>میگرفتند</a:t>
            </a:r>
            <a:r>
              <a:rPr lang="fa-IR" sz="2400" dirty="0">
                <a:cs typeface="B Titr" panose="00000700000000000000" pitchFamily="2" charset="-78"/>
              </a:rPr>
              <a:t>. </a:t>
            </a:r>
            <a:endParaRPr lang="fa-IR" sz="2400" dirty="0" smtClean="0">
              <a:cs typeface="B Titr" panose="00000700000000000000" pitchFamily="2" charset="-78"/>
            </a:endParaRPr>
          </a:p>
          <a:p>
            <a:pPr algn="r" rtl="1">
              <a:lnSpc>
                <a:spcPct val="150000"/>
              </a:lnSpc>
            </a:pPr>
            <a:r>
              <a:rPr lang="fa-IR" sz="2400" dirty="0" smtClean="0">
                <a:cs typeface="B Titr" panose="00000700000000000000" pitchFamily="2" charset="-78"/>
              </a:rPr>
              <a:t>اما </a:t>
            </a:r>
            <a:r>
              <a:rPr lang="fa-IR" sz="2400" dirty="0">
                <a:cs typeface="B Titr" panose="00000700000000000000" pitchFamily="2" charset="-78"/>
              </a:rPr>
              <a:t>امروز اطلاعات به طور گسترده ای در دسترس است، بنابراین </a:t>
            </a:r>
            <a:r>
              <a:rPr lang="fa-IR" sz="2400" dirty="0" err="1">
                <a:cs typeface="B Titr" panose="00000700000000000000" pitchFamily="2" charset="-78"/>
              </a:rPr>
              <a:t>ارزیابان</a:t>
            </a:r>
            <a:r>
              <a:rPr lang="fa-IR" sz="2400" dirty="0">
                <a:cs typeface="B Titr" panose="00000700000000000000" pitchFamily="2" charset="-78"/>
              </a:rPr>
              <a:t> باید بر روی تجزیه و تحلیل داده ها تمرکز کنند تا ارزش خدمات خود را به ارمغان بیاورند</a:t>
            </a:r>
            <a:r>
              <a:rPr lang="fa-IR" sz="2400" dirty="0" smtClean="0">
                <a:cs typeface="B Titr" panose="00000700000000000000" pitchFamily="2" charset="-78"/>
              </a:rPr>
              <a:t>.</a:t>
            </a:r>
          </a:p>
          <a:p>
            <a:pPr algn="r" rtl="1">
              <a:lnSpc>
                <a:spcPct val="150000"/>
              </a:lnSpc>
            </a:pPr>
            <a:r>
              <a:rPr lang="fa-IR" sz="2400" dirty="0" smtClean="0">
                <a:cs typeface="B Titr" panose="00000700000000000000" pitchFamily="2" charset="-78"/>
              </a:rPr>
              <a:t> </a:t>
            </a:r>
            <a:r>
              <a:rPr lang="fa-IR" sz="2400" dirty="0">
                <a:cs typeface="B Titr" panose="00000700000000000000" pitchFamily="2" charset="-78"/>
              </a:rPr>
              <a:t>در حالی که مدل های ارزشیابی اتوماتیک بعید به نظر می رسد که یک ارزیاب انسانی را به طور کامل جایگزین کند، اما با این وجود همچنان به شکل </a:t>
            </a:r>
            <a:r>
              <a:rPr lang="fa-IR" sz="2400" dirty="0" smtClean="0">
                <a:cs typeface="B Titr" panose="00000700000000000000" pitchFamily="2" charset="-78"/>
              </a:rPr>
              <a:t>گسترده ای روشهای </a:t>
            </a:r>
            <a:r>
              <a:rPr lang="fa-IR" sz="2400" dirty="0">
                <a:cs typeface="B Titr" panose="00000700000000000000" pitchFamily="2" charset="-78"/>
              </a:rPr>
              <a:t>ارزیابی که با خدمات ارزیابی سنتی رقابت می کند، </a:t>
            </a:r>
            <a:r>
              <a:rPr lang="fa-IR" sz="2400" dirty="0" smtClean="0">
                <a:cs typeface="B Titr" panose="00000700000000000000" pitchFamily="2" charset="-78"/>
              </a:rPr>
              <a:t>در حال جایگزینی است. </a:t>
            </a:r>
          </a:p>
          <a:p>
            <a:pPr algn="r" rtl="1">
              <a:lnSpc>
                <a:spcPct val="150000"/>
              </a:lnSpc>
            </a:pPr>
            <a:r>
              <a:rPr lang="fa-IR" sz="2400" dirty="0">
                <a:cs typeface="B Titr" panose="00000700000000000000" pitchFamily="2" charset="-78"/>
              </a:rPr>
              <a:t>انتظار می رود </a:t>
            </a:r>
            <a:r>
              <a:rPr lang="fa-IR" sz="2400" dirty="0" smtClean="0">
                <a:cs typeface="B Titr" panose="00000700000000000000" pitchFamily="2" charset="-78"/>
              </a:rPr>
              <a:t>ارزیابی </a:t>
            </a:r>
            <a:r>
              <a:rPr lang="fa-IR" sz="2400" dirty="0" err="1">
                <a:cs typeface="B Titr" panose="00000700000000000000" pitchFamily="2" charset="-78"/>
              </a:rPr>
              <a:t>کنندگان</a:t>
            </a:r>
            <a:r>
              <a:rPr lang="fa-IR" sz="2400" dirty="0">
                <a:cs typeface="B Titr" panose="00000700000000000000" pitchFamily="2" charset="-78"/>
              </a:rPr>
              <a:t> به طور فزاینده </a:t>
            </a:r>
            <a:r>
              <a:rPr lang="fa-IR" sz="2400" dirty="0" smtClean="0">
                <a:cs typeface="B Titr" panose="00000700000000000000" pitchFamily="2" charset="-78"/>
              </a:rPr>
              <a:t>ای در آینده تکنیک </a:t>
            </a:r>
            <a:r>
              <a:rPr lang="fa-IR" sz="2400" dirty="0">
                <a:cs typeface="B Titr" panose="00000700000000000000" pitchFamily="2" charset="-78"/>
              </a:rPr>
              <a:t>های داده های تحلیلی خیلی </a:t>
            </a:r>
            <a:r>
              <a:rPr lang="fa-IR" sz="2400" dirty="0" smtClean="0">
                <a:cs typeface="B Titr" panose="00000700000000000000" pitchFamily="2" charset="-78"/>
              </a:rPr>
              <a:t>بزرگ را </a:t>
            </a:r>
            <a:r>
              <a:rPr lang="fa-IR" sz="2400" dirty="0">
                <a:cs typeface="B Titr" panose="00000700000000000000" pitchFamily="2" charset="-78"/>
              </a:rPr>
              <a:t>در </a:t>
            </a:r>
            <a:r>
              <a:rPr lang="fa-IR" sz="2400" dirty="0" smtClean="0">
                <a:cs typeface="B Titr" panose="00000700000000000000" pitchFamily="2" charset="-78"/>
              </a:rPr>
              <a:t>خدمات </a:t>
            </a:r>
            <a:r>
              <a:rPr lang="fa-IR" sz="2400" dirty="0">
                <a:cs typeface="B Titr" panose="00000700000000000000" pitchFamily="2" charset="-78"/>
              </a:rPr>
              <a:t>خود </a:t>
            </a:r>
            <a:r>
              <a:rPr lang="fa-IR" sz="2400" dirty="0" smtClean="0">
                <a:cs typeface="B Titr" panose="00000700000000000000" pitchFamily="2" charset="-78"/>
              </a:rPr>
              <a:t>ارائه </a:t>
            </a:r>
            <a:r>
              <a:rPr lang="fa-IR" sz="2400" dirty="0">
                <a:cs typeface="B Titr" panose="00000700000000000000" pitchFamily="2" charset="-78"/>
              </a:rPr>
              <a:t>کنند</a:t>
            </a:r>
            <a:endParaRPr lang="en-US" sz="2400" dirty="0">
              <a:cs typeface="B Titr" panose="00000700000000000000" pitchFamily="2" charset="-78"/>
            </a:endParaRPr>
          </a:p>
          <a:p>
            <a:pPr algn="r" rtl="1">
              <a:lnSpc>
                <a:spcPct val="150000"/>
              </a:lnSpc>
            </a:pPr>
            <a:endParaRPr lang="en-US" sz="2400" dirty="0"/>
          </a:p>
        </p:txBody>
      </p:sp>
    </p:spTree>
    <p:extLst>
      <p:ext uri="{BB962C8B-B14F-4D97-AF65-F5344CB8AC3E}">
        <p14:creationId xmlns:p14="http://schemas.microsoft.com/office/powerpoint/2010/main" val="2685869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cs typeface="B Titr" panose="00000700000000000000" pitchFamily="2" charset="-78"/>
              </a:rPr>
              <a:t>ویژگی های گذشته و آتی </a:t>
            </a:r>
            <a:r>
              <a:rPr lang="fa-IR" dirty="0" smtClean="0">
                <a:cs typeface="B Titr" panose="00000700000000000000" pitchFamily="2" charset="-78"/>
              </a:rPr>
              <a:t>ارزش گذاری ها</a:t>
            </a:r>
            <a:endParaRPr lang="en-US" dirty="0">
              <a:cs typeface="B Titr" panose="00000700000000000000" pitchFamily="2" charset="-78"/>
            </a:endParaRPr>
          </a:p>
        </p:txBody>
      </p:sp>
      <p:graphicFrame>
        <p:nvGraphicFramePr>
          <p:cNvPr id="4" name="Content Placeholder 3"/>
          <p:cNvGraphicFramePr>
            <a:graphicFrameLocks noGrp="1"/>
          </p:cNvGraphicFramePr>
          <p:nvPr>
            <p:ph idx="1"/>
            <p:extLst/>
          </p:nvPr>
        </p:nvGraphicFramePr>
        <p:xfrm>
          <a:off x="779318" y="1806921"/>
          <a:ext cx="10820400" cy="4888981"/>
        </p:xfrm>
        <a:graphic>
          <a:graphicData uri="http://schemas.openxmlformats.org/drawingml/2006/table">
            <a:tbl>
              <a:tblPr firstRow="1" bandRow="1">
                <a:tableStyleId>{5C22544A-7EE6-4342-B048-85BDC9FD1C3A}</a:tableStyleId>
              </a:tblPr>
              <a:tblGrid>
                <a:gridCol w="5642264">
                  <a:extLst>
                    <a:ext uri="{9D8B030D-6E8A-4147-A177-3AD203B41FA5}">
                      <a16:colId xmlns:a16="http://schemas.microsoft.com/office/drawing/2014/main" val="20000"/>
                    </a:ext>
                  </a:extLst>
                </a:gridCol>
                <a:gridCol w="5178136">
                  <a:extLst>
                    <a:ext uri="{9D8B030D-6E8A-4147-A177-3AD203B41FA5}">
                      <a16:colId xmlns:a16="http://schemas.microsoft.com/office/drawing/2014/main" val="20001"/>
                    </a:ext>
                  </a:extLst>
                </a:gridCol>
              </a:tblGrid>
              <a:tr h="0">
                <a:tc>
                  <a:txBody>
                    <a:bodyPr/>
                    <a:lstStyle/>
                    <a:p>
                      <a:pPr algn="ctr" rtl="1"/>
                      <a:r>
                        <a:rPr lang="fa-IR" sz="2400" dirty="0">
                          <a:cs typeface="B Titr" panose="00000700000000000000" pitchFamily="2" charset="-78"/>
                        </a:rPr>
                        <a:t>ویژگی های آینده</a:t>
                      </a:r>
                      <a:endParaRPr lang="en-US" sz="2400" dirty="0">
                        <a:cs typeface="B Titr" panose="00000700000000000000" pitchFamily="2" charset="-78"/>
                      </a:endParaRPr>
                    </a:p>
                  </a:txBody>
                  <a:tcPr/>
                </a:tc>
                <a:tc>
                  <a:txBody>
                    <a:bodyPr/>
                    <a:lstStyle/>
                    <a:p>
                      <a:pPr algn="ctr" rtl="1"/>
                      <a:r>
                        <a:rPr lang="fa-IR" sz="2400" dirty="0">
                          <a:cs typeface="B Titr" panose="00000700000000000000" pitchFamily="2" charset="-78"/>
                        </a:rPr>
                        <a:t>ویژگی</a:t>
                      </a:r>
                      <a:r>
                        <a:rPr lang="fa-IR" sz="2400" baseline="0" dirty="0">
                          <a:cs typeface="B Titr" panose="00000700000000000000" pitchFamily="2" charset="-78"/>
                        </a:rPr>
                        <a:t> های گذشته</a:t>
                      </a:r>
                      <a:endParaRPr lang="en-US" sz="2400" dirty="0">
                        <a:cs typeface="B Titr" panose="00000700000000000000" pitchFamily="2" charset="-78"/>
                      </a:endParaRPr>
                    </a:p>
                  </a:txBody>
                  <a:tcPr/>
                </a:tc>
                <a:extLst>
                  <a:ext uri="{0D108BD9-81ED-4DB2-BD59-A6C34878D82A}">
                    <a16:rowId xmlns:a16="http://schemas.microsoft.com/office/drawing/2014/main" val="10000"/>
                  </a:ext>
                </a:extLst>
              </a:tr>
              <a:tr h="370840">
                <a:tc>
                  <a:txBody>
                    <a:bodyPr/>
                    <a:lstStyle/>
                    <a:p>
                      <a:pPr algn="ctr" rtl="1"/>
                      <a:r>
                        <a:rPr lang="fa-IR" sz="2400" dirty="0">
                          <a:cs typeface="B Titr" panose="00000700000000000000" pitchFamily="2" charset="-78"/>
                        </a:rPr>
                        <a:t>اطلاعات بیشتر از منابع مختلف به افراد بیشتری از طریق وب امکان پذیر است - ممکن است به دنبال راه حل های آنلاین باشد.</a:t>
                      </a:r>
                      <a:endParaRPr lang="en-US" sz="2400" dirty="0">
                        <a:cs typeface="B Titr" panose="00000700000000000000" pitchFamily="2" charset="-78"/>
                      </a:endParaRPr>
                    </a:p>
                  </a:txBody>
                  <a:tcPr/>
                </a:tc>
                <a:tc>
                  <a:txBody>
                    <a:bodyPr/>
                    <a:lstStyle/>
                    <a:p>
                      <a:pPr algn="ctr" rtl="1"/>
                      <a:r>
                        <a:rPr lang="fa-IR" sz="2400" dirty="0">
                          <a:cs typeface="B Titr" panose="00000700000000000000" pitchFamily="2" charset="-78"/>
                        </a:rPr>
                        <a:t>در دسترس بودن داده ها بسیار مهم بود</a:t>
                      </a:r>
                      <a:endParaRPr lang="en-US" sz="2400" dirty="0">
                        <a:cs typeface="B Titr" panose="00000700000000000000" pitchFamily="2" charset="-78"/>
                      </a:endParaRPr>
                    </a:p>
                  </a:txBody>
                  <a:tcPr/>
                </a:tc>
                <a:extLst>
                  <a:ext uri="{0D108BD9-81ED-4DB2-BD59-A6C34878D82A}">
                    <a16:rowId xmlns:a16="http://schemas.microsoft.com/office/drawing/2014/main" val="10001"/>
                  </a:ext>
                </a:extLst>
              </a:tr>
              <a:tr h="987541">
                <a:tc>
                  <a:txBody>
                    <a:bodyPr/>
                    <a:lstStyle/>
                    <a:p>
                      <a:pPr algn="ctr" rtl="1"/>
                      <a:r>
                        <a:rPr lang="fa-IR" sz="2400" dirty="0">
                          <a:cs typeface="B Titr" panose="00000700000000000000" pitchFamily="2" charset="-78"/>
                        </a:rPr>
                        <a:t>فروش اموال آنلاین از طریق وب سایت ها</a:t>
                      </a:r>
                      <a:endParaRPr lang="en-US" sz="2400" dirty="0">
                        <a:cs typeface="B Titr" panose="00000700000000000000" pitchFamily="2" charset="-78"/>
                      </a:endParaRPr>
                    </a:p>
                  </a:txBody>
                  <a:tcPr/>
                </a:tc>
                <a:tc>
                  <a:txBody>
                    <a:bodyPr/>
                    <a:lstStyle/>
                    <a:p>
                      <a:pPr algn="ctr" rtl="1"/>
                      <a:r>
                        <a:rPr lang="fa-IR" sz="2400" dirty="0">
                          <a:cs typeface="B Titr" panose="00000700000000000000" pitchFamily="2" charset="-78"/>
                        </a:rPr>
                        <a:t>فروش اکثریت املاک از طریق </a:t>
                      </a:r>
                      <a:r>
                        <a:rPr lang="fa-IR" sz="2400" dirty="0" smtClean="0">
                          <a:cs typeface="B Titr" panose="00000700000000000000" pitchFamily="2" charset="-78"/>
                        </a:rPr>
                        <a:t>آژانس </a:t>
                      </a:r>
                      <a:r>
                        <a:rPr lang="fa-IR" sz="2400" dirty="0">
                          <a:cs typeface="B Titr" panose="00000700000000000000" pitchFamily="2" charset="-78"/>
                        </a:rPr>
                        <a:t>های املاک و مستغلات </a:t>
                      </a:r>
                    </a:p>
                  </a:txBody>
                  <a:tcPr/>
                </a:tc>
                <a:extLst>
                  <a:ext uri="{0D108BD9-81ED-4DB2-BD59-A6C34878D82A}">
                    <a16:rowId xmlns:a16="http://schemas.microsoft.com/office/drawing/2014/main" val="10002"/>
                  </a:ext>
                </a:extLst>
              </a:tr>
              <a:tr h="370840">
                <a:tc>
                  <a:txBody>
                    <a:bodyPr/>
                    <a:lstStyle/>
                    <a:p>
                      <a:pPr algn="r" rtl="1"/>
                      <a:r>
                        <a:rPr lang="fa-IR" sz="2400" kern="1200" dirty="0">
                          <a:solidFill>
                            <a:schemeClr val="dk1"/>
                          </a:solidFill>
                          <a:latin typeface="+mn-lt"/>
                          <a:ea typeface="+mn-ea"/>
                          <a:cs typeface="B Titr" panose="00000700000000000000" pitchFamily="2" charset="-78"/>
                        </a:rPr>
                        <a:t>استفاده از ابزار هوش مصنوعی (</a:t>
                      </a:r>
                      <a:r>
                        <a:rPr lang="en-US" sz="2400" kern="1200" dirty="0">
                          <a:solidFill>
                            <a:schemeClr val="dk1"/>
                          </a:solidFill>
                          <a:latin typeface="+mn-lt"/>
                          <a:ea typeface="+mn-ea"/>
                          <a:cs typeface="B Titr" panose="00000700000000000000" pitchFamily="2" charset="-78"/>
                        </a:rPr>
                        <a:t>AI</a:t>
                      </a:r>
                      <a:r>
                        <a:rPr lang="fa-IR" sz="2400" kern="1200" dirty="0">
                          <a:solidFill>
                            <a:schemeClr val="dk1"/>
                          </a:solidFill>
                          <a:latin typeface="+mn-lt"/>
                          <a:ea typeface="+mn-ea"/>
                          <a:cs typeface="B Titr" panose="00000700000000000000" pitchFamily="2" charset="-78"/>
                        </a:rPr>
                        <a:t>) و مدل های ارزشگذاری خودکار کامپیوتری </a:t>
                      </a:r>
                      <a:r>
                        <a:rPr lang="en-US" sz="2400" kern="1200" dirty="0">
                          <a:solidFill>
                            <a:schemeClr val="dk1"/>
                          </a:solidFill>
                          <a:latin typeface="+mn-lt"/>
                          <a:ea typeface="+mn-ea"/>
                          <a:cs typeface="B Titr" panose="00000700000000000000" pitchFamily="2" charset="-78"/>
                        </a:rPr>
                        <a:t>(AVMs) </a:t>
                      </a:r>
                    </a:p>
                    <a:p>
                      <a:pPr algn="r" rtl="1"/>
                      <a:endParaRPr lang="en-US" sz="1600" b="0" i="0" u="none" strike="noStrike" kern="1200" baseline="0" dirty="0">
                        <a:solidFill>
                          <a:schemeClr val="dk1"/>
                        </a:solidFill>
                        <a:latin typeface="+mn-lt"/>
                        <a:ea typeface="+mn-ea"/>
                        <a:cs typeface="B Titr" panose="00000700000000000000" pitchFamily="2" charset="-78"/>
                      </a:endParaRPr>
                    </a:p>
                  </a:txBody>
                  <a:tcPr/>
                </a:tc>
                <a:tc>
                  <a:txBody>
                    <a:bodyPr/>
                    <a:lstStyle/>
                    <a:p>
                      <a:pPr algn="ctr" rtl="1"/>
                      <a:r>
                        <a:rPr lang="fa-IR" sz="2400" dirty="0">
                          <a:cs typeface="B Titr" panose="00000700000000000000" pitchFamily="2" charset="-78"/>
                        </a:rPr>
                        <a:t>ارزش گذاران ارزیابی یا قضاوت ارزش انجام می دادند.</a:t>
                      </a:r>
                    </a:p>
                  </a:txBody>
                  <a:tcPr/>
                </a:tc>
                <a:extLst>
                  <a:ext uri="{0D108BD9-81ED-4DB2-BD59-A6C34878D82A}">
                    <a16:rowId xmlns:a16="http://schemas.microsoft.com/office/drawing/2014/main" val="10003"/>
                  </a:ext>
                </a:extLst>
              </a:tr>
              <a:tr h="370840">
                <a:tc>
                  <a:txBody>
                    <a:bodyPr/>
                    <a:lstStyle/>
                    <a:p>
                      <a:pPr algn="ctr" rtl="1"/>
                      <a:r>
                        <a:rPr lang="fa-IR" sz="2400" dirty="0">
                          <a:cs typeface="B Titr" panose="00000700000000000000" pitchFamily="2" charset="-78"/>
                        </a:rPr>
                        <a:t>نیاز به تجزیه و تحلیل بازار گسترده، پیش بینی ارزش دقیق و قیمت گذاری ریسک دارند.</a:t>
                      </a:r>
                    </a:p>
                    <a:p>
                      <a:pPr algn="ctr" rtl="1"/>
                      <a:endParaRPr lang="en-US" sz="2400" dirty="0">
                        <a:cs typeface="B Titr" panose="00000700000000000000" pitchFamily="2" charset="-78"/>
                      </a:endParaRPr>
                    </a:p>
                  </a:txBody>
                  <a:tcPr/>
                </a:tc>
                <a:tc>
                  <a:txBody>
                    <a:bodyPr/>
                    <a:lstStyle/>
                    <a:p>
                      <a:pPr algn="ctr" rtl="1"/>
                      <a:r>
                        <a:rPr lang="fa-IR" sz="2400" dirty="0">
                          <a:cs typeface="B Titr" panose="00000700000000000000" pitchFamily="2" charset="-78"/>
                        </a:rPr>
                        <a:t>حرکت از ارائه نظرات ارزیابی واحد (یگانه)</a:t>
                      </a:r>
                      <a:endParaRPr lang="en-US" sz="2400" dirty="0">
                        <a:cs typeface="B Titr" panose="00000700000000000000" pitchFamily="2" charset="-78"/>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65029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cs typeface="B Titr" panose="00000700000000000000" pitchFamily="2" charset="-78"/>
              </a:rPr>
              <a:t>ویژگی های گذشته و آتی ارزش گذاری ها</a:t>
            </a:r>
            <a:endParaRPr lang="en-US" dirty="0">
              <a:cs typeface="B Titr" panose="00000700000000000000" pitchFamily="2" charset="-78"/>
            </a:endParaRPr>
          </a:p>
        </p:txBody>
      </p:sp>
      <p:graphicFrame>
        <p:nvGraphicFramePr>
          <p:cNvPr id="4" name="Content Placeholder 3"/>
          <p:cNvGraphicFramePr>
            <a:graphicFrameLocks noGrp="1"/>
          </p:cNvGraphicFramePr>
          <p:nvPr>
            <p:ph idx="1"/>
            <p:extLst/>
          </p:nvPr>
        </p:nvGraphicFramePr>
        <p:xfrm>
          <a:off x="779318" y="1806921"/>
          <a:ext cx="10820400" cy="3840480"/>
        </p:xfrm>
        <a:graphic>
          <a:graphicData uri="http://schemas.openxmlformats.org/drawingml/2006/table">
            <a:tbl>
              <a:tblPr firstRow="1" bandRow="1">
                <a:tableStyleId>{5C22544A-7EE6-4342-B048-85BDC9FD1C3A}</a:tableStyleId>
              </a:tblPr>
              <a:tblGrid>
                <a:gridCol w="5642264">
                  <a:extLst>
                    <a:ext uri="{9D8B030D-6E8A-4147-A177-3AD203B41FA5}">
                      <a16:colId xmlns:a16="http://schemas.microsoft.com/office/drawing/2014/main" val="20000"/>
                    </a:ext>
                  </a:extLst>
                </a:gridCol>
                <a:gridCol w="5178136">
                  <a:extLst>
                    <a:ext uri="{9D8B030D-6E8A-4147-A177-3AD203B41FA5}">
                      <a16:colId xmlns:a16="http://schemas.microsoft.com/office/drawing/2014/main" val="20001"/>
                    </a:ext>
                  </a:extLst>
                </a:gridCol>
              </a:tblGrid>
              <a:tr h="0">
                <a:tc>
                  <a:txBody>
                    <a:bodyPr/>
                    <a:lstStyle/>
                    <a:p>
                      <a:pPr algn="ctr" rtl="1"/>
                      <a:r>
                        <a:rPr lang="fa-IR" sz="2400" dirty="0">
                          <a:cs typeface="B Titr" panose="00000700000000000000" pitchFamily="2" charset="-78"/>
                        </a:rPr>
                        <a:t>ویژگی های آینده</a:t>
                      </a:r>
                      <a:endParaRPr lang="en-US" sz="2400" dirty="0">
                        <a:cs typeface="B Titr" panose="00000700000000000000" pitchFamily="2" charset="-78"/>
                      </a:endParaRPr>
                    </a:p>
                  </a:txBody>
                  <a:tcPr/>
                </a:tc>
                <a:tc>
                  <a:txBody>
                    <a:bodyPr/>
                    <a:lstStyle/>
                    <a:p>
                      <a:pPr algn="ctr" rtl="1"/>
                      <a:r>
                        <a:rPr lang="fa-IR" sz="2400" dirty="0">
                          <a:cs typeface="B Titr" panose="00000700000000000000" pitchFamily="2" charset="-78"/>
                        </a:rPr>
                        <a:t>ویژگی</a:t>
                      </a:r>
                      <a:r>
                        <a:rPr lang="fa-IR" sz="2400" baseline="0" dirty="0">
                          <a:cs typeface="B Titr" panose="00000700000000000000" pitchFamily="2" charset="-78"/>
                        </a:rPr>
                        <a:t> های گذشته</a:t>
                      </a:r>
                      <a:endParaRPr lang="en-US" sz="2400" dirty="0">
                        <a:cs typeface="B Titr" panose="00000700000000000000" pitchFamily="2" charset="-78"/>
                      </a:endParaRPr>
                    </a:p>
                  </a:txBody>
                  <a:tcPr/>
                </a:tc>
                <a:extLst>
                  <a:ext uri="{0D108BD9-81ED-4DB2-BD59-A6C34878D82A}">
                    <a16:rowId xmlns:a16="http://schemas.microsoft.com/office/drawing/2014/main" val="10000"/>
                  </a:ext>
                </a:extLst>
              </a:tr>
              <a:tr h="370840">
                <a:tc>
                  <a:txBody>
                    <a:bodyPr/>
                    <a:lstStyle/>
                    <a:p>
                      <a:pPr algn="ctr" rtl="1"/>
                      <a:r>
                        <a:rPr lang="fa-IR" sz="2400" dirty="0">
                          <a:cs typeface="B Titr" panose="00000700000000000000" pitchFamily="2" charset="-78"/>
                        </a:rPr>
                        <a:t>ارزش گذاری پرتفوی</a:t>
                      </a:r>
                      <a:r>
                        <a:rPr lang="fa-IR" sz="2400" baseline="0" dirty="0">
                          <a:cs typeface="B Titr" panose="00000700000000000000" pitchFamily="2" charset="-78"/>
                        </a:rPr>
                        <a:t> ها</a:t>
                      </a:r>
                      <a:endParaRPr lang="en-US" sz="2400" dirty="0">
                        <a:cs typeface="B Titr" panose="00000700000000000000" pitchFamily="2" charset="-78"/>
                      </a:endParaRPr>
                    </a:p>
                  </a:txBody>
                  <a:tcPr/>
                </a:tc>
                <a:tc>
                  <a:txBody>
                    <a:bodyPr/>
                    <a:lstStyle/>
                    <a:p>
                      <a:pPr algn="ctr" rtl="1"/>
                      <a:r>
                        <a:rPr lang="fa-IR" sz="2400" dirty="0">
                          <a:cs typeface="B Titr" panose="00000700000000000000" pitchFamily="2" charset="-78"/>
                        </a:rPr>
                        <a:t>ارزیابی </a:t>
                      </a:r>
                      <a:r>
                        <a:rPr lang="fa-IR" sz="2400" dirty="0" smtClean="0">
                          <a:cs typeface="B Titr" panose="00000700000000000000" pitchFamily="2" charset="-78"/>
                        </a:rPr>
                        <a:t>انفرادی داراییها </a:t>
                      </a:r>
                      <a:endParaRPr lang="en-US" sz="2400" dirty="0">
                        <a:cs typeface="B Titr" panose="00000700000000000000" pitchFamily="2" charset="-78"/>
                      </a:endParaRPr>
                    </a:p>
                  </a:txBody>
                  <a:tcPr/>
                </a:tc>
                <a:extLst>
                  <a:ext uri="{0D108BD9-81ED-4DB2-BD59-A6C34878D82A}">
                    <a16:rowId xmlns:a16="http://schemas.microsoft.com/office/drawing/2014/main" val="10001"/>
                  </a:ext>
                </a:extLst>
              </a:tr>
              <a:tr h="520643">
                <a:tc>
                  <a:txBody>
                    <a:bodyPr/>
                    <a:lstStyle/>
                    <a:p>
                      <a:pPr algn="ctr" rtl="1"/>
                      <a:r>
                        <a:rPr lang="fa-IR" sz="2400" dirty="0">
                          <a:cs typeface="B Titr" panose="00000700000000000000" pitchFamily="2" charset="-78"/>
                        </a:rPr>
                        <a:t>تمرکز بر ارزیابی برای حال حاضر و همچنین آینده است</a:t>
                      </a:r>
                      <a:endParaRPr lang="en-US" sz="2400" dirty="0">
                        <a:cs typeface="B Titr" panose="00000700000000000000" pitchFamily="2" charset="-78"/>
                      </a:endParaRPr>
                    </a:p>
                  </a:txBody>
                  <a:tcPr/>
                </a:tc>
                <a:tc>
                  <a:txBody>
                    <a:bodyPr/>
                    <a:lstStyle/>
                    <a:p>
                      <a:pPr algn="ctr" rtl="1"/>
                      <a:r>
                        <a:rPr lang="fa-IR" sz="2400" dirty="0">
                          <a:cs typeface="B Titr" panose="00000700000000000000" pitchFamily="2" charset="-78"/>
                        </a:rPr>
                        <a:t>تمرکز بر ارزیابی برای حال </a:t>
                      </a:r>
                      <a:r>
                        <a:rPr lang="fa-IR" sz="2400" dirty="0" smtClean="0">
                          <a:cs typeface="B Titr" panose="00000700000000000000" pitchFamily="2" charset="-78"/>
                        </a:rPr>
                        <a:t>حاضر(ارزش فعلی)</a:t>
                      </a:r>
                      <a:endParaRPr lang="en-US" sz="2400" dirty="0">
                        <a:cs typeface="B Titr" panose="00000700000000000000" pitchFamily="2" charset="-78"/>
                      </a:endParaRPr>
                    </a:p>
                  </a:txBody>
                  <a:tcPr/>
                </a:tc>
                <a:extLst>
                  <a:ext uri="{0D108BD9-81ED-4DB2-BD59-A6C34878D82A}">
                    <a16:rowId xmlns:a16="http://schemas.microsoft.com/office/drawing/2014/main" val="10002"/>
                  </a:ext>
                </a:extLst>
              </a:tr>
              <a:tr h="370840">
                <a:tc>
                  <a:txBody>
                    <a:bodyPr/>
                    <a:lstStyle/>
                    <a:p>
                      <a:pPr algn="ctr" rtl="1"/>
                      <a:r>
                        <a:rPr lang="fa-IR" sz="2400" dirty="0">
                          <a:cs typeface="B Titr" panose="00000700000000000000" pitchFamily="2" charset="-78"/>
                        </a:rPr>
                        <a:t>اوراق بهادار با پشتوانه اوراق رهنی نیاز به مدل های ارزیابی قوی دارد</a:t>
                      </a:r>
                    </a:p>
                  </a:txBody>
                  <a:tcPr/>
                </a:tc>
                <a:tc>
                  <a:txBody>
                    <a:bodyPr/>
                    <a:lstStyle/>
                    <a:p>
                      <a:pPr algn="ctr" rtl="1"/>
                      <a:r>
                        <a:rPr lang="fa-IR" sz="2400" dirty="0">
                          <a:cs typeface="B Titr" panose="00000700000000000000" pitchFamily="2" charset="-78"/>
                        </a:rPr>
                        <a:t>ارزش گذاری برای بازارهای اولیه</a:t>
                      </a:r>
                    </a:p>
                  </a:txBody>
                  <a:tcPr/>
                </a:tc>
                <a:extLst>
                  <a:ext uri="{0D108BD9-81ED-4DB2-BD59-A6C34878D82A}">
                    <a16:rowId xmlns:a16="http://schemas.microsoft.com/office/drawing/2014/main" val="10003"/>
                  </a:ext>
                </a:extLst>
              </a:tr>
              <a:tr h="370840">
                <a:tc>
                  <a:txBody>
                    <a:bodyPr/>
                    <a:lstStyle/>
                    <a:p>
                      <a:pPr algn="ctr" rtl="1"/>
                      <a:r>
                        <a:rPr lang="fa-IR" sz="2400" dirty="0">
                          <a:cs typeface="B Titr" panose="00000700000000000000" pitchFamily="2" charset="-78"/>
                        </a:rPr>
                        <a:t>بازار بین المللی نیاز به دانش و توسعه استانداردها و راهنمایی های مورد توافق بین المللی دارد.</a:t>
                      </a:r>
                      <a:endParaRPr lang="en-US" sz="2400" dirty="0">
                        <a:cs typeface="B Titr" panose="000007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400" dirty="0">
                          <a:cs typeface="B Titr" panose="00000700000000000000" pitchFamily="2" charset="-78"/>
                        </a:rPr>
                        <a:t>بازارو ارزش گذاری ملی</a:t>
                      </a:r>
                    </a:p>
                  </a:txBody>
                  <a:tcPr/>
                </a:tc>
                <a:extLst>
                  <a:ext uri="{0D108BD9-81ED-4DB2-BD59-A6C34878D82A}">
                    <a16:rowId xmlns:a16="http://schemas.microsoft.com/office/drawing/2014/main" val="10004"/>
                  </a:ext>
                </a:extLst>
              </a:tr>
              <a:tr h="370840">
                <a:tc>
                  <a:txBody>
                    <a:bodyPr/>
                    <a:lstStyle/>
                    <a:p>
                      <a:pPr algn="ctr" rtl="1"/>
                      <a:r>
                        <a:rPr lang="fa-IR" sz="2400" dirty="0">
                          <a:cs typeface="B Titr" panose="00000700000000000000" pitchFamily="2" charset="-78"/>
                        </a:rPr>
                        <a:t>بازارها جهانی هستند.</a:t>
                      </a:r>
                      <a:endParaRPr lang="en-US" sz="2400" dirty="0">
                        <a:cs typeface="B Titr" panose="00000700000000000000" pitchFamily="2" charset="-78"/>
                      </a:endParaRPr>
                    </a:p>
                  </a:txBody>
                  <a:tcPr/>
                </a:tc>
                <a:tc>
                  <a:txBody>
                    <a:bodyPr/>
                    <a:lstStyle/>
                    <a:p>
                      <a:pPr algn="ctr" rtl="1"/>
                      <a:r>
                        <a:rPr lang="fa-IR" sz="2400" dirty="0">
                          <a:cs typeface="B Titr" panose="00000700000000000000" pitchFamily="2" charset="-78"/>
                        </a:rPr>
                        <a:t>بازارهای </a:t>
                      </a:r>
                      <a:r>
                        <a:rPr lang="fa-IR" sz="2400" dirty="0" smtClean="0">
                          <a:cs typeface="B Titr" panose="00000700000000000000" pitchFamily="2" charset="-78"/>
                        </a:rPr>
                        <a:t>ملی و داخلی </a:t>
                      </a:r>
                      <a:r>
                        <a:rPr lang="fa-IR" sz="2400" dirty="0">
                          <a:cs typeface="B Titr" panose="00000700000000000000" pitchFamily="2" charset="-78"/>
                        </a:rPr>
                        <a:t>تسلط دارند</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43276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02672"/>
            <a:ext cx="8610600" cy="1293028"/>
          </a:xfrm>
        </p:spPr>
        <p:txBody>
          <a:bodyPr/>
          <a:lstStyle/>
          <a:p>
            <a:r>
              <a:rPr lang="fa-IR" dirty="0" smtClean="0">
                <a:cs typeface="B Titr" panose="00000700000000000000" pitchFamily="2" charset="-78"/>
              </a:rPr>
              <a:t>معمای قیمت و ارزش</a:t>
            </a:r>
            <a:endParaRPr lang="en-US" dirty="0">
              <a:cs typeface="B Titr" panose="00000700000000000000" pitchFamily="2" charset="-78"/>
            </a:endParaRPr>
          </a:p>
        </p:txBody>
      </p:sp>
      <p:pic>
        <p:nvPicPr>
          <p:cNvPr id="4" name="Picture 3"/>
          <p:cNvPicPr>
            <a:picLocks noChangeAspect="1"/>
          </p:cNvPicPr>
          <p:nvPr/>
        </p:nvPicPr>
        <p:blipFill>
          <a:blip r:embed="rId2"/>
          <a:stretch>
            <a:fillRect/>
          </a:stretch>
        </p:blipFill>
        <p:spPr>
          <a:xfrm>
            <a:off x="3446193" y="1562964"/>
            <a:ext cx="5142857" cy="5142857"/>
          </a:xfrm>
          <a:prstGeom prst="rect">
            <a:avLst/>
          </a:prstGeom>
        </p:spPr>
      </p:pic>
    </p:spTree>
    <p:extLst>
      <p:ext uri="{BB962C8B-B14F-4D97-AF65-F5344CB8AC3E}">
        <p14:creationId xmlns:p14="http://schemas.microsoft.com/office/powerpoint/2010/main" val="1667490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b="1" dirty="0" err="1">
                <a:cs typeface="B Titr" panose="00000700000000000000" pitchFamily="2" charset="-78"/>
              </a:rPr>
              <a:t>منحني</a:t>
            </a:r>
            <a:r>
              <a:rPr lang="fa-IR" b="1" dirty="0">
                <a:cs typeface="B Titr" panose="00000700000000000000" pitchFamily="2" charset="-78"/>
              </a:rPr>
              <a:t> </a:t>
            </a:r>
            <a:r>
              <a:rPr lang="en-US" b="1" dirty="0">
                <a:cs typeface="B Titr" panose="00000700000000000000" pitchFamily="2" charset="-78"/>
              </a:rPr>
              <a:t>J</a:t>
            </a:r>
            <a:r>
              <a:rPr lang="fa-IR" b="1" dirty="0">
                <a:cs typeface="B Titr" panose="00000700000000000000" pitchFamily="2" charset="-78"/>
              </a:rPr>
              <a:t>  </a:t>
            </a:r>
            <a:r>
              <a:rPr lang="fa-IR" b="1" dirty="0" err="1">
                <a:cs typeface="B Titr" panose="00000700000000000000" pitchFamily="2" charset="-78"/>
              </a:rPr>
              <a:t>شكل</a:t>
            </a:r>
            <a:r>
              <a:rPr lang="fa-IR" b="1" dirty="0">
                <a:cs typeface="B Titr" panose="00000700000000000000" pitchFamily="2" charset="-78"/>
              </a:rPr>
              <a:t> </a:t>
            </a:r>
            <a:r>
              <a:rPr lang="fa-IR" b="1" dirty="0" err="1">
                <a:cs typeface="B Titr" panose="00000700000000000000" pitchFamily="2" charset="-78"/>
              </a:rPr>
              <a:t>سرمايه</a:t>
            </a:r>
            <a:r>
              <a:rPr lang="fa-IR" b="1" dirty="0">
                <a:cs typeface="B Titr" panose="00000700000000000000" pitchFamily="2" charset="-78"/>
              </a:rPr>
              <a:t> </a:t>
            </a:r>
            <a:r>
              <a:rPr lang="fa-IR" b="1" dirty="0" err="1">
                <a:cs typeface="B Titr" panose="00000700000000000000" pitchFamily="2" charset="-78"/>
              </a:rPr>
              <a:t>گذاري</a:t>
            </a:r>
            <a:r>
              <a:rPr lang="fa-IR" b="1" dirty="0">
                <a:cs typeface="B Titr" panose="00000700000000000000" pitchFamily="2" charset="-78"/>
              </a:rPr>
              <a:t> خطر </a:t>
            </a:r>
            <a:r>
              <a:rPr lang="fa-IR" b="1" dirty="0" err="1">
                <a:cs typeface="B Titr" panose="00000700000000000000" pitchFamily="2" charset="-78"/>
              </a:rPr>
              <a:t>پذير</a:t>
            </a:r>
            <a:r>
              <a:rPr lang="en-US" b="1" dirty="0">
                <a:cs typeface="B Titr" panose="00000700000000000000" pitchFamily="2" charset="-78"/>
              </a:rPr>
              <a:t/>
            </a:r>
            <a:br>
              <a:rPr lang="en-US" b="1" dirty="0">
                <a:cs typeface="B Titr" panose="00000700000000000000" pitchFamily="2" charset="-78"/>
              </a:rPr>
            </a:br>
            <a:r>
              <a:rPr lang="en-US" dirty="0">
                <a:cs typeface="B Titr" panose="00000700000000000000" pitchFamily="2" charset="-78"/>
              </a:rPr>
              <a:t>The J curve</a:t>
            </a:r>
            <a:br>
              <a:rPr lang="en-US" dirty="0">
                <a:cs typeface="B Titr" panose="00000700000000000000" pitchFamily="2" charset="-78"/>
              </a:rPr>
            </a:br>
            <a:endParaRPr lang="en-US" dirty="0">
              <a:cs typeface="B Titr" panose="00000700000000000000"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85694" y="2141766"/>
            <a:ext cx="4754880" cy="4114800"/>
          </a:xfrm>
          <a:prstGeom prst="rect">
            <a:avLst/>
          </a:prstGeom>
          <a:noFill/>
          <a:ln>
            <a:noFill/>
          </a:ln>
        </p:spPr>
      </p:pic>
      <p:sp>
        <p:nvSpPr>
          <p:cNvPr id="5" name="Rectangle 4"/>
          <p:cNvSpPr/>
          <p:nvPr/>
        </p:nvSpPr>
        <p:spPr>
          <a:xfrm>
            <a:off x="5936518" y="2967335"/>
            <a:ext cx="5767805" cy="2739211"/>
          </a:xfrm>
          <a:prstGeom prst="rect">
            <a:avLst/>
          </a:prstGeom>
        </p:spPr>
        <p:txBody>
          <a:bodyPr wrap="square">
            <a:spAutoFit/>
          </a:bodyPr>
          <a:lstStyle/>
          <a:p>
            <a:pPr algn="just" rtl="1"/>
            <a:r>
              <a:rPr lang="fa-IR" sz="2800" dirty="0">
                <a:latin typeface="Calibri" panose="020F0502020204030204" pitchFamily="34" charset="0"/>
                <a:ea typeface="Calibri" panose="020F0502020204030204" pitchFamily="34" charset="0"/>
                <a:cs typeface="B Zar" panose="00000400000000000000" pitchFamily="2" charset="-78"/>
              </a:rPr>
              <a:t>معمولاً </a:t>
            </a:r>
            <a:r>
              <a:rPr lang="fa-IR" sz="2800" dirty="0" err="1">
                <a:latin typeface="Calibri" panose="020F0502020204030204" pitchFamily="34" charset="0"/>
                <a:ea typeface="Calibri" panose="020F0502020204030204" pitchFamily="34" charset="0"/>
                <a:cs typeface="B Zar" panose="00000400000000000000" pitchFamily="2" charset="-78"/>
              </a:rPr>
              <a:t>اين</a:t>
            </a:r>
            <a:r>
              <a:rPr lang="fa-IR" sz="2800" dirty="0">
                <a:latin typeface="Calibri" panose="020F0502020204030204" pitchFamily="34" charset="0"/>
                <a:ea typeface="Calibri" panose="020F0502020204030204" pitchFamily="34" charset="0"/>
                <a:cs typeface="B Zar" panose="00000400000000000000" pitchFamily="2" charset="-78"/>
              </a:rPr>
              <a:t> </a:t>
            </a:r>
            <a:r>
              <a:rPr lang="fa-IR" sz="2800" dirty="0" err="1">
                <a:latin typeface="Calibri" panose="020F0502020204030204" pitchFamily="34" charset="0"/>
                <a:ea typeface="Calibri" panose="020F0502020204030204" pitchFamily="34" charset="0"/>
                <a:cs typeface="B Zar" panose="00000400000000000000" pitchFamily="2" charset="-78"/>
              </a:rPr>
              <a:t>منفي</a:t>
            </a:r>
            <a:r>
              <a:rPr lang="fa-IR" sz="2800" dirty="0">
                <a:latin typeface="Calibri" panose="020F0502020204030204" pitchFamily="34" charset="0"/>
                <a:ea typeface="Calibri" panose="020F0502020204030204" pitchFamily="34" charset="0"/>
                <a:cs typeface="B Zar" panose="00000400000000000000" pitchFamily="2" charset="-78"/>
              </a:rPr>
              <a:t> بودن و </a:t>
            </a:r>
            <a:r>
              <a:rPr lang="fa-IR" sz="2800" dirty="0" err="1">
                <a:latin typeface="Calibri" panose="020F0502020204030204" pitchFamily="34" charset="0"/>
                <a:ea typeface="Calibri" panose="020F0502020204030204" pitchFamily="34" charset="0"/>
                <a:cs typeface="B Zar" panose="00000400000000000000" pitchFamily="2" charset="-78"/>
              </a:rPr>
              <a:t>نزولي</a:t>
            </a:r>
            <a:r>
              <a:rPr lang="fa-IR" sz="2800" dirty="0">
                <a:latin typeface="Calibri" panose="020F0502020204030204" pitchFamily="34" charset="0"/>
                <a:ea typeface="Calibri" panose="020F0502020204030204" pitchFamily="34" charset="0"/>
                <a:cs typeface="B Zar" panose="00000400000000000000" pitchFamily="2" charset="-78"/>
              </a:rPr>
              <a:t> بودن بازده </a:t>
            </a:r>
            <a:r>
              <a:rPr lang="fa-IR" sz="2800" dirty="0" err="1">
                <a:latin typeface="Calibri" panose="020F0502020204030204" pitchFamily="34" charset="0"/>
                <a:ea typeface="Calibri" panose="020F0502020204030204" pitchFamily="34" charset="0"/>
                <a:cs typeface="B Zar" panose="00000400000000000000" pitchFamily="2" charset="-78"/>
              </a:rPr>
              <a:t>پيش</a:t>
            </a:r>
            <a:r>
              <a:rPr lang="fa-IR" sz="2800" dirty="0">
                <a:latin typeface="Calibri" panose="020F0502020204030204" pitchFamily="34" charset="0"/>
                <a:ea typeface="Calibri" panose="020F0502020204030204" pitchFamily="34" charset="0"/>
                <a:cs typeface="B Zar" panose="00000400000000000000" pitchFamily="2" charset="-78"/>
              </a:rPr>
              <a:t> از </a:t>
            </a:r>
            <a:r>
              <a:rPr lang="fa-IR" sz="2800" dirty="0" err="1">
                <a:latin typeface="Calibri" panose="020F0502020204030204" pitchFamily="34" charset="0"/>
                <a:ea typeface="Calibri" panose="020F0502020204030204" pitchFamily="34" charset="0"/>
                <a:cs typeface="B Zar" panose="00000400000000000000" pitchFamily="2" charset="-78"/>
              </a:rPr>
              <a:t>دستيابي</a:t>
            </a:r>
            <a:r>
              <a:rPr lang="fa-IR" sz="2800" dirty="0">
                <a:latin typeface="Calibri" panose="020F0502020204030204" pitchFamily="34" charset="0"/>
                <a:ea typeface="Calibri" panose="020F0502020204030204" pitchFamily="34" charset="0"/>
                <a:cs typeface="B Zar" panose="00000400000000000000" pitchFamily="2" charset="-78"/>
              </a:rPr>
              <a:t> به بازده مثبت نشان داده </a:t>
            </a:r>
            <a:r>
              <a:rPr lang="fa-IR" sz="2800" dirty="0" err="1">
                <a:latin typeface="Calibri" panose="020F0502020204030204" pitchFamily="34" charset="0"/>
                <a:ea typeface="Calibri" panose="020F0502020204030204" pitchFamily="34" charset="0"/>
                <a:cs typeface="B Zar" panose="00000400000000000000" pitchFamily="2" charset="-78"/>
              </a:rPr>
              <a:t>ميشود.به</a:t>
            </a:r>
            <a:r>
              <a:rPr lang="fa-IR" sz="2800" dirty="0">
                <a:latin typeface="Calibri" panose="020F0502020204030204" pitchFamily="34" charset="0"/>
                <a:ea typeface="Calibri" panose="020F0502020204030204" pitchFamily="34" charset="0"/>
                <a:cs typeface="B Zar" panose="00000400000000000000" pitchFamily="2" charset="-78"/>
              </a:rPr>
              <a:t> </a:t>
            </a:r>
            <a:r>
              <a:rPr lang="fa-IR" sz="2800" dirty="0" err="1">
                <a:latin typeface="Calibri" panose="020F0502020204030204" pitchFamily="34" charset="0"/>
                <a:ea typeface="Calibri" panose="020F0502020204030204" pitchFamily="34" charset="0"/>
                <a:cs typeface="B Zar" panose="00000400000000000000" pitchFamily="2" charset="-78"/>
              </a:rPr>
              <a:t>اين</a:t>
            </a:r>
            <a:r>
              <a:rPr lang="fa-IR" sz="2800" dirty="0">
                <a:latin typeface="Calibri" panose="020F0502020204030204" pitchFamily="34" charset="0"/>
                <a:ea typeface="Calibri" panose="020F0502020204030204" pitchFamily="34" charset="0"/>
                <a:cs typeface="B Zar" panose="00000400000000000000" pitchFamily="2" charset="-78"/>
              </a:rPr>
              <a:t> حد واسط  از منظر ارزش گذاری به اصطلاح "دره گسست"  </a:t>
            </a:r>
            <a:r>
              <a:rPr lang="fa-IR" sz="2800" dirty="0" err="1">
                <a:latin typeface="Calibri" panose="020F0502020204030204" pitchFamily="34" charset="0"/>
                <a:ea typeface="Calibri" panose="020F0502020204030204" pitchFamily="34" charset="0"/>
                <a:cs typeface="B Zar" panose="00000400000000000000" pitchFamily="2" charset="-78"/>
              </a:rPr>
              <a:t>ميگوييم</a:t>
            </a:r>
            <a:r>
              <a:rPr lang="fa-IR" sz="2800" dirty="0">
                <a:latin typeface="Calibri" panose="020F0502020204030204" pitchFamily="34" charset="0"/>
                <a:ea typeface="Calibri" panose="020F0502020204030204" pitchFamily="34" charset="0"/>
                <a:cs typeface="B Zar" panose="00000400000000000000" pitchFamily="2" charset="-78"/>
              </a:rPr>
              <a:t> </a:t>
            </a:r>
            <a:r>
              <a:rPr lang="fa-IR" sz="2800" dirty="0" err="1">
                <a:latin typeface="Calibri" panose="020F0502020204030204" pitchFamily="34" charset="0"/>
                <a:ea typeface="Calibri" panose="020F0502020204030204" pitchFamily="34" charset="0"/>
                <a:cs typeface="B Zar" panose="00000400000000000000" pitchFamily="2" charset="-78"/>
              </a:rPr>
              <a:t>كه</a:t>
            </a:r>
            <a:r>
              <a:rPr lang="fa-IR" sz="2800" dirty="0">
                <a:latin typeface="Calibri" panose="020F0502020204030204" pitchFamily="34" charset="0"/>
                <a:ea typeface="Calibri" panose="020F0502020204030204" pitchFamily="34" charset="0"/>
                <a:cs typeface="B Zar" panose="00000400000000000000" pitchFamily="2" charset="-78"/>
              </a:rPr>
              <a:t> قبل از شروع بازده مثبت در سال های بعد از زندگی صندوق </a:t>
            </a:r>
            <a:r>
              <a:rPr lang="fa-IR" sz="2800" dirty="0" smtClean="0">
                <a:latin typeface="Calibri" panose="020F0502020204030204" pitchFamily="34" charset="0"/>
                <a:ea typeface="Calibri" panose="020F0502020204030204" pitchFamily="34" charset="0"/>
                <a:cs typeface="B Zar" panose="00000400000000000000" pitchFamily="2" charset="-78"/>
              </a:rPr>
              <a:t>است</a:t>
            </a:r>
            <a:r>
              <a:rPr lang="en-US" sz="2800" dirty="0" smtClean="0"/>
              <a:t> </a:t>
            </a:r>
            <a:r>
              <a:rPr lang="en-US" sz="1600" dirty="0">
                <a:latin typeface="Calibri" panose="020F0502020204030204" pitchFamily="34" charset="0"/>
                <a:ea typeface="Calibri" panose="020F0502020204030204" pitchFamily="34" charset="0"/>
                <a:cs typeface="Arial" panose="020B0604020202020204" pitchFamily="34" charset="0"/>
              </a:rPr>
              <a:t>valley of </a:t>
            </a:r>
            <a:r>
              <a:rPr lang="en-US" sz="1600" dirty="0" smtClean="0">
                <a:latin typeface="Calibri" panose="020F0502020204030204" pitchFamily="34" charset="0"/>
                <a:ea typeface="Calibri" panose="020F0502020204030204" pitchFamily="34" charset="0"/>
                <a:cs typeface="Arial" panose="020B0604020202020204" pitchFamily="34" charset="0"/>
              </a:rPr>
              <a:t>tears</a:t>
            </a:r>
            <a:endParaRPr lang="fa-IR" sz="1600" dirty="0" smtClean="0">
              <a:latin typeface="Calibri" panose="020F0502020204030204" pitchFamily="34" charset="0"/>
              <a:ea typeface="Calibri" panose="020F0502020204030204" pitchFamily="34" charset="0"/>
              <a:cs typeface="Arial" panose="020B0604020202020204" pitchFamily="34" charset="0"/>
            </a:endParaRPr>
          </a:p>
          <a:p>
            <a:pPr algn="just" rtl="1"/>
            <a:endParaRPr lang="fa-IR" sz="1600" dirty="0" smtClean="0">
              <a:latin typeface="Calibri" panose="020F0502020204030204" pitchFamily="34" charset="0"/>
              <a:ea typeface="Calibri" panose="020F0502020204030204" pitchFamily="34" charset="0"/>
              <a:cs typeface="Arial" panose="020B0604020202020204" pitchFamily="34" charset="0"/>
            </a:endParaRPr>
          </a:p>
          <a:p>
            <a:pPr algn="just" rtl="1"/>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2878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Titr" panose="00000700000000000000" pitchFamily="2" charset="-78"/>
              </a:rPr>
              <a:t>مروری بر روش های ارزشیابی استارت آپ ها</a:t>
            </a:r>
            <a:endParaRPr lang="en-US" dirty="0"/>
          </a:p>
        </p:txBody>
      </p:sp>
      <p:sp>
        <p:nvSpPr>
          <p:cNvPr id="3" name="Content Placeholder 2"/>
          <p:cNvSpPr>
            <a:spLocks noGrp="1"/>
          </p:cNvSpPr>
          <p:nvPr>
            <p:ph idx="1"/>
          </p:nvPr>
        </p:nvSpPr>
        <p:spPr/>
        <p:txBody>
          <a:bodyPr/>
          <a:lstStyle/>
          <a:p>
            <a:pPr algn="r" rtl="1">
              <a:lnSpc>
                <a:spcPct val="150000"/>
              </a:lnSpc>
            </a:pPr>
            <a:r>
              <a:rPr lang="ar-SA" dirty="0">
                <a:cs typeface="B Titr" panose="00000700000000000000" pitchFamily="2" charset="-78"/>
              </a:rPr>
              <a:t>برای کسانی که از در شرکت های شرکت های نوپا سرمایه گذاری کرده اند، به خصوص در زمینه راه اندازی طرح هاي فناوری نو، ما با یک مشکل جهانی مواجه هستیم. راه های زیادی برای ارزش گذاری یک شرکت </a:t>
            </a:r>
            <a:r>
              <a:rPr lang="fa-IR" dirty="0" smtClean="0">
                <a:cs typeface="B Titr" panose="00000700000000000000" pitchFamily="2" charset="-78"/>
              </a:rPr>
              <a:t>و </a:t>
            </a:r>
            <a:r>
              <a:rPr lang="ar-SA" dirty="0" smtClean="0">
                <a:cs typeface="B Titr" panose="00000700000000000000" pitchFamily="2" charset="-78"/>
              </a:rPr>
              <a:t>برای </a:t>
            </a:r>
            <a:r>
              <a:rPr lang="ar-SA" dirty="0">
                <a:cs typeface="B Titr" panose="00000700000000000000" pitchFamily="2" charset="-78"/>
              </a:rPr>
              <a:t>ارزش گذاری سرمایه گذاری وجود دارد، اما همه بر پیش بینی درآمد و سود کارآفرین به عنوان یک نقطه شروع متکی هستند</a:t>
            </a:r>
            <a:r>
              <a:rPr lang="ar-SA" dirty="0" smtClean="0">
                <a:cs typeface="B Titr" panose="00000700000000000000" pitchFamily="2" charset="-78"/>
              </a:rPr>
              <a:t>.</a:t>
            </a:r>
            <a:endParaRPr lang="fa-IR" dirty="0" smtClean="0">
              <a:cs typeface="B Titr" panose="00000700000000000000" pitchFamily="2" charset="-78"/>
            </a:endParaRPr>
          </a:p>
          <a:p>
            <a:pPr algn="r" rtl="1">
              <a:lnSpc>
                <a:spcPct val="150000"/>
              </a:lnSpc>
            </a:pPr>
            <a:r>
              <a:rPr lang="ar-SA" dirty="0" smtClean="0">
                <a:cs typeface="B Titr" panose="00000700000000000000" pitchFamily="2" charset="-78"/>
              </a:rPr>
              <a:t>راه </a:t>
            </a:r>
            <a:r>
              <a:rPr lang="ar-SA" dirty="0">
                <a:cs typeface="B Titr" panose="00000700000000000000" pitchFamily="2" charset="-78"/>
              </a:rPr>
              <a:t>اندازی كسب و كار تازه بنيان شبيه یک جعبه دربسته است. یک جعبه بسیار ویژه است كه در داخل آن چه  پربار شود ارزش آن افزوده ميشود.</a:t>
            </a:r>
            <a:endParaRPr lang="en-US" dirty="0">
              <a:cs typeface="B Titr" panose="00000700000000000000" pitchFamily="2" charset="-78"/>
            </a:endParaRPr>
          </a:p>
          <a:p>
            <a:pPr algn="r" rtl="1">
              <a:lnSpc>
                <a:spcPct val="150000"/>
              </a:lnSpc>
            </a:pPr>
            <a:endParaRPr lang="en-US" dirty="0">
              <a:cs typeface="B Titr" panose="00000700000000000000" pitchFamily="2" charset="-78"/>
            </a:endParaRPr>
          </a:p>
        </p:txBody>
      </p:sp>
      <p:pic>
        <p:nvPicPr>
          <p:cNvPr id="4" name="Picture 3" descr="C:\Users\mehrani\Desktop\1_lyNQVSMti5Acl1Gv5IUIcA.jpeg"/>
          <p:cNvPicPr/>
          <p:nvPr/>
        </p:nvPicPr>
        <p:blipFill>
          <a:blip r:embed="rId2">
            <a:extLst>
              <a:ext uri="{28A0092B-C50C-407E-A947-70E740481C1C}">
                <a14:useLocalDpi xmlns:a14="http://schemas.microsoft.com/office/drawing/2010/main" val="0"/>
              </a:ext>
            </a:extLst>
          </a:blip>
          <a:srcRect/>
          <a:stretch>
            <a:fillRect/>
          </a:stretch>
        </p:blipFill>
        <p:spPr bwMode="auto">
          <a:xfrm>
            <a:off x="5524500" y="5156566"/>
            <a:ext cx="1143000" cy="1143000"/>
          </a:xfrm>
          <a:prstGeom prst="rect">
            <a:avLst/>
          </a:prstGeom>
          <a:noFill/>
          <a:ln>
            <a:noFill/>
          </a:ln>
        </p:spPr>
      </p:pic>
    </p:spTree>
    <p:extLst>
      <p:ext uri="{BB962C8B-B14F-4D97-AF65-F5344CB8AC3E}">
        <p14:creationId xmlns:p14="http://schemas.microsoft.com/office/powerpoint/2010/main" val="2733971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ehrani\Desktop\1_1jYqbyicdXBD_wX7ooAPFA.png"/>
          <p:cNvPicPr/>
          <p:nvPr/>
        </p:nvPicPr>
        <p:blipFill>
          <a:blip r:embed="rId2">
            <a:extLst>
              <a:ext uri="{28A0092B-C50C-407E-A947-70E740481C1C}">
                <a14:useLocalDpi xmlns:a14="http://schemas.microsoft.com/office/drawing/2010/main" val="0"/>
              </a:ext>
            </a:extLst>
          </a:blip>
          <a:srcRect/>
          <a:stretch>
            <a:fillRect/>
          </a:stretch>
        </p:blipFill>
        <p:spPr bwMode="auto">
          <a:xfrm>
            <a:off x="4396740" y="1248592"/>
            <a:ext cx="4114800" cy="2103120"/>
          </a:xfrm>
          <a:prstGeom prst="rect">
            <a:avLst/>
          </a:prstGeom>
          <a:noFill/>
          <a:ln>
            <a:noFill/>
          </a:ln>
        </p:spPr>
      </p:pic>
      <p:pic>
        <p:nvPicPr>
          <p:cNvPr id="5" name="Picture 4" descr="C:\Users\mehrani\Desktop\1_HyX0CQIC9kab1b9REwtxLg.png"/>
          <p:cNvPicPr/>
          <p:nvPr/>
        </p:nvPicPr>
        <p:blipFill>
          <a:blip r:embed="rId3">
            <a:extLst>
              <a:ext uri="{28A0092B-C50C-407E-A947-70E740481C1C}">
                <a14:useLocalDpi xmlns:a14="http://schemas.microsoft.com/office/drawing/2010/main" val="0"/>
              </a:ext>
            </a:extLst>
          </a:blip>
          <a:srcRect/>
          <a:stretch>
            <a:fillRect/>
          </a:stretch>
        </p:blipFill>
        <p:spPr bwMode="auto">
          <a:xfrm>
            <a:off x="3798570" y="4002133"/>
            <a:ext cx="5577840" cy="1074420"/>
          </a:xfrm>
          <a:prstGeom prst="rect">
            <a:avLst/>
          </a:prstGeom>
          <a:noFill/>
          <a:ln>
            <a:noFill/>
          </a:ln>
        </p:spPr>
      </p:pic>
    </p:spTree>
    <p:extLst>
      <p:ext uri="{BB962C8B-B14F-4D97-AF65-F5344CB8AC3E}">
        <p14:creationId xmlns:p14="http://schemas.microsoft.com/office/powerpoint/2010/main" val="3150686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53B8B-50FB-47E6-AC64-F87058528EB7}"/>
              </a:ext>
            </a:extLst>
          </p:cNvPr>
          <p:cNvSpPr>
            <a:spLocks noGrp="1"/>
          </p:cNvSpPr>
          <p:nvPr>
            <p:ph type="title"/>
          </p:nvPr>
        </p:nvSpPr>
        <p:spPr>
          <a:xfrm>
            <a:off x="2237509" y="85501"/>
            <a:ext cx="8610600" cy="1293028"/>
          </a:xfrm>
        </p:spPr>
        <p:txBody>
          <a:bodyPr/>
          <a:lstStyle/>
          <a:p>
            <a:pPr rtl="1"/>
            <a:r>
              <a:rPr lang="fa-IR" dirty="0">
                <a:cs typeface="B Titr" panose="00000700000000000000" pitchFamily="2" charset="-78"/>
              </a:rPr>
              <a:t>مروری بر روش های ارزشیابی استارت آپ ها</a:t>
            </a:r>
            <a:endParaRPr lang="en-US" dirty="0">
              <a:cs typeface="B Titr" panose="00000700000000000000" pitchFamily="2" charset="-78"/>
            </a:endParaRPr>
          </a:p>
        </p:txBody>
      </p:sp>
      <p:pic>
        <p:nvPicPr>
          <p:cNvPr id="5" name="Content Placeholder 4">
            <a:extLst>
              <a:ext uri="{FF2B5EF4-FFF2-40B4-BE49-F238E27FC236}">
                <a16:creationId xmlns:a16="http://schemas.microsoft.com/office/drawing/2014/main" id="{BF3A5272-D610-4AE9-AF01-594899EC020E}"/>
              </a:ext>
            </a:extLst>
          </p:cNvPr>
          <p:cNvPicPr>
            <a:picLocks noGrp="1" noChangeAspect="1"/>
          </p:cNvPicPr>
          <p:nvPr>
            <p:ph idx="1"/>
          </p:nvPr>
        </p:nvPicPr>
        <p:blipFill>
          <a:blip r:embed="rId2"/>
          <a:stretch>
            <a:fillRect/>
          </a:stretch>
        </p:blipFill>
        <p:spPr>
          <a:xfrm>
            <a:off x="2716472" y="1378529"/>
            <a:ext cx="7652673" cy="5225280"/>
          </a:xfrm>
        </p:spPr>
      </p:pic>
    </p:spTree>
    <p:extLst>
      <p:ext uri="{BB962C8B-B14F-4D97-AF65-F5344CB8AC3E}">
        <p14:creationId xmlns:p14="http://schemas.microsoft.com/office/powerpoint/2010/main" val="2158817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b="1">
                <a:cs typeface="B Titr" panose="00000700000000000000" pitchFamily="2" charset="-78"/>
              </a:rPr>
              <a:t>سنجه</a:t>
            </a:r>
            <a:r>
              <a:rPr lang="fa-IR" b="1" dirty="0">
                <a:cs typeface="B Titr" panose="00000700000000000000" pitchFamily="2" charset="-78"/>
              </a:rPr>
              <a:t> های بازار استارت آپ</a:t>
            </a:r>
            <a:r>
              <a:rPr lang="en-US" b="1" dirty="0">
                <a:cs typeface="B Titr" panose="00000700000000000000" pitchFamily="2" charset="-78"/>
              </a:rPr>
              <a:t/>
            </a:r>
            <a:br>
              <a:rPr lang="en-US" b="1" dirty="0">
                <a:cs typeface="B Titr" panose="00000700000000000000" pitchFamily="2" charset="-78"/>
              </a:rPr>
            </a:br>
            <a:r>
              <a:rPr lang="en-US" dirty="0">
                <a:cs typeface="B Titr" panose="00000700000000000000" pitchFamily="2" charset="-78"/>
              </a:rPr>
              <a:t>Market metrics</a:t>
            </a:r>
            <a:br>
              <a:rPr lang="en-US" dirty="0">
                <a:cs typeface="B Titr" panose="00000700000000000000" pitchFamily="2" charset="-78"/>
              </a:rPr>
            </a:br>
            <a:endParaRPr lang="en-US" dirty="0">
              <a:cs typeface="B Titr" panose="00000700000000000000" pitchFamily="2" charset="-78"/>
            </a:endParaRPr>
          </a:p>
        </p:txBody>
      </p:sp>
      <p:sp>
        <p:nvSpPr>
          <p:cNvPr id="3" name="Content Placeholder 2"/>
          <p:cNvSpPr>
            <a:spLocks noGrp="1"/>
          </p:cNvSpPr>
          <p:nvPr>
            <p:ph idx="1"/>
          </p:nvPr>
        </p:nvSpPr>
        <p:spPr/>
        <p:txBody>
          <a:bodyPr>
            <a:noAutofit/>
          </a:bodyPr>
          <a:lstStyle/>
          <a:p>
            <a:pPr algn="r" rtl="1"/>
            <a:r>
              <a:rPr lang="fa-IR" sz="2400" dirty="0">
                <a:cs typeface="B Titr" panose="00000700000000000000" pitchFamily="2" charset="-78"/>
              </a:rPr>
              <a:t>هزینه جذب هر مشتری</a:t>
            </a:r>
            <a:r>
              <a:rPr lang="en-US" sz="2400" dirty="0">
                <a:cs typeface="B Titr" panose="00000700000000000000" pitchFamily="2" charset="-78"/>
              </a:rPr>
              <a:t> (CAC) </a:t>
            </a:r>
          </a:p>
          <a:p>
            <a:pPr algn="r" rtl="1"/>
            <a:r>
              <a:rPr lang="fa-IR" sz="2400" dirty="0">
                <a:cs typeface="B Titr" panose="00000700000000000000" pitchFamily="2" charset="-78"/>
              </a:rPr>
              <a:t>درصد حفظ و ماندگاری مشتری</a:t>
            </a:r>
            <a:endParaRPr lang="en-US" sz="2400" dirty="0">
              <a:cs typeface="B Titr" panose="00000700000000000000" pitchFamily="2" charset="-78"/>
            </a:endParaRPr>
          </a:p>
          <a:p>
            <a:pPr algn="r" rtl="1"/>
            <a:r>
              <a:rPr lang="fa-IR" sz="2400" dirty="0">
                <a:cs typeface="B Titr" panose="00000700000000000000" pitchFamily="2" charset="-78"/>
              </a:rPr>
              <a:t>درآمد مادام </a:t>
            </a:r>
            <a:r>
              <a:rPr lang="fa-IR" sz="2400" dirty="0" err="1">
                <a:cs typeface="B Titr" panose="00000700000000000000" pitchFamily="2" charset="-78"/>
              </a:rPr>
              <a:t>العمر</a:t>
            </a:r>
            <a:r>
              <a:rPr lang="fa-IR" sz="2400" dirty="0">
                <a:cs typeface="B Titr" panose="00000700000000000000" pitchFamily="2" charset="-78"/>
              </a:rPr>
              <a:t> مشتری </a:t>
            </a:r>
            <a:r>
              <a:rPr lang="en-US" sz="2400" dirty="0">
                <a:cs typeface="B Titr" panose="00000700000000000000" pitchFamily="2" charset="-78"/>
              </a:rPr>
              <a:t>(CLR)</a:t>
            </a:r>
          </a:p>
          <a:p>
            <a:pPr algn="r" rtl="1"/>
            <a:r>
              <a:rPr lang="fa-IR" sz="2400" dirty="0">
                <a:cs typeface="B Titr" panose="00000700000000000000" pitchFamily="2" charset="-78"/>
              </a:rPr>
              <a:t>بازگشت هزینه تبلیغات</a:t>
            </a:r>
            <a:r>
              <a:rPr lang="en-US" sz="2400" dirty="0">
                <a:cs typeface="B Titr" panose="00000700000000000000" pitchFamily="2" charset="-78"/>
              </a:rPr>
              <a:t>(ROAS) </a:t>
            </a:r>
          </a:p>
          <a:p>
            <a:pPr algn="r" rtl="1"/>
            <a:r>
              <a:rPr lang="fa-IR" sz="2400" dirty="0">
                <a:cs typeface="B Titr" panose="00000700000000000000" pitchFamily="2" charset="-78"/>
              </a:rPr>
              <a:t>حجم ترافیک </a:t>
            </a:r>
            <a:r>
              <a:rPr lang="fa-IR" sz="2400" dirty="0" err="1">
                <a:cs typeface="B Titr" panose="00000700000000000000" pitchFamily="2" charset="-78"/>
              </a:rPr>
              <a:t>وب</a:t>
            </a:r>
            <a:r>
              <a:rPr lang="fa-IR" sz="2400" dirty="0">
                <a:cs typeface="B Titr" panose="00000700000000000000" pitchFamily="2" charset="-78"/>
              </a:rPr>
              <a:t> سایت</a:t>
            </a:r>
            <a:endParaRPr lang="en-US" sz="2400" dirty="0">
              <a:cs typeface="B Titr" panose="00000700000000000000" pitchFamily="2" charset="-78"/>
            </a:endParaRPr>
          </a:p>
          <a:p>
            <a:pPr algn="r" rtl="1"/>
            <a:r>
              <a:rPr lang="fa-IR" sz="2400" dirty="0">
                <a:cs typeface="B Titr" panose="00000700000000000000" pitchFamily="2" charset="-78"/>
              </a:rPr>
              <a:t>دسترسی به رسانه های اجتماعی</a:t>
            </a:r>
            <a:endParaRPr lang="en-US" sz="2400" dirty="0">
              <a:cs typeface="B Titr" panose="00000700000000000000" pitchFamily="2" charset="-78"/>
            </a:endParaRPr>
          </a:p>
          <a:p>
            <a:pPr algn="r" rtl="1"/>
            <a:r>
              <a:rPr lang="fa-IR" sz="2400" dirty="0">
                <a:cs typeface="B Titr" panose="00000700000000000000" pitchFamily="2" charset="-78"/>
              </a:rPr>
              <a:t>نرخ تبدیل به صفحه ورودی به </a:t>
            </a:r>
            <a:r>
              <a:rPr lang="fa-IR" sz="2400" dirty="0" err="1">
                <a:cs typeface="B Titr" panose="00000700000000000000" pitchFamily="2" charset="-78"/>
              </a:rPr>
              <a:t>وب</a:t>
            </a:r>
            <a:endParaRPr lang="en-US" sz="2400" dirty="0">
              <a:cs typeface="B Titr" panose="00000700000000000000" pitchFamily="2" charset="-78"/>
            </a:endParaRPr>
          </a:p>
          <a:p>
            <a:pPr algn="r" rtl="1"/>
            <a:r>
              <a:rPr lang="fa-IR" sz="2400" dirty="0">
                <a:cs typeface="B Titr" panose="00000700000000000000" pitchFamily="2" charset="-78"/>
              </a:rPr>
              <a:t>لینک </a:t>
            </a:r>
            <a:r>
              <a:rPr lang="fa-IR" sz="2400" dirty="0" err="1">
                <a:cs typeface="B Titr" panose="00000700000000000000" pitchFamily="2" charset="-78"/>
              </a:rPr>
              <a:t>وب</a:t>
            </a:r>
            <a:r>
              <a:rPr lang="fa-IR" sz="2400" dirty="0">
                <a:cs typeface="B Titr" panose="00000700000000000000" pitchFamily="2" charset="-78"/>
              </a:rPr>
              <a:t> سایت </a:t>
            </a:r>
            <a:endParaRPr lang="en-US" sz="2400" dirty="0">
              <a:cs typeface="B Titr" panose="00000700000000000000" pitchFamily="2" charset="-78"/>
            </a:endParaRPr>
          </a:p>
          <a:p>
            <a:pPr algn="r" rtl="1"/>
            <a:r>
              <a:rPr lang="fa-IR" sz="2400" dirty="0">
                <a:cs typeface="B Titr" panose="00000700000000000000" pitchFamily="2" charset="-78"/>
              </a:rPr>
              <a:t>سرنخهای واجد شرایط بازاریابی </a:t>
            </a:r>
            <a:r>
              <a:rPr lang="en-US" sz="2400" dirty="0">
                <a:cs typeface="B Titr" panose="00000700000000000000" pitchFamily="2" charset="-78"/>
              </a:rPr>
              <a:t>(MQL) </a:t>
            </a:r>
          </a:p>
        </p:txBody>
      </p:sp>
    </p:spTree>
    <p:extLst>
      <p:ext uri="{BB962C8B-B14F-4D97-AF65-F5344CB8AC3E}">
        <p14:creationId xmlns:p14="http://schemas.microsoft.com/office/powerpoint/2010/main" val="349667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05222" y="2281381"/>
            <a:ext cx="8760033" cy="3383280"/>
          </a:xfrm>
          <a:prstGeom prst="rect">
            <a:avLst/>
          </a:prstGeom>
        </p:spPr>
      </p:pic>
    </p:spTree>
    <p:extLst>
      <p:ext uri="{BB962C8B-B14F-4D97-AF65-F5344CB8AC3E}">
        <p14:creationId xmlns:p14="http://schemas.microsoft.com/office/powerpoint/2010/main" val="2299483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70708"/>
            <a:ext cx="10820400" cy="4024125"/>
          </a:xfrm>
        </p:spPr>
        <p:txBody>
          <a:bodyPr>
            <a:normAutofit/>
          </a:bodyPr>
          <a:lstStyle/>
          <a:p>
            <a:pPr marL="0" indent="0" algn="r" rtl="1">
              <a:buNone/>
            </a:pPr>
            <a:r>
              <a:rPr lang="en-US" sz="4000" b="1" dirty="0">
                <a:cs typeface="B Titr" panose="00000700000000000000" pitchFamily="2" charset="-78"/>
              </a:rPr>
              <a:t/>
            </a:r>
            <a:br>
              <a:rPr lang="en-US" sz="4000" b="1" dirty="0">
                <a:cs typeface="B Titr" panose="00000700000000000000" pitchFamily="2" charset="-78"/>
              </a:rPr>
            </a:br>
            <a:r>
              <a:rPr lang="fa-IR" sz="4000" b="1" dirty="0" err="1">
                <a:cs typeface="B Titr" panose="00000700000000000000" pitchFamily="2" charset="-78"/>
              </a:rPr>
              <a:t>قيمت</a:t>
            </a:r>
            <a:r>
              <a:rPr lang="fa-IR" sz="4000" b="1" dirty="0">
                <a:cs typeface="B Titr" panose="00000700000000000000" pitchFamily="2" charset="-78"/>
              </a:rPr>
              <a:t> </a:t>
            </a:r>
            <a:r>
              <a:rPr lang="fa-IR" sz="4000" b="1" dirty="0" err="1">
                <a:cs typeface="B Titr" panose="00000700000000000000" pitchFamily="2" charset="-78"/>
              </a:rPr>
              <a:t>بهايي</a:t>
            </a:r>
            <a:r>
              <a:rPr lang="fa-IR" sz="4000" b="1" dirty="0">
                <a:cs typeface="B Titr" panose="00000700000000000000" pitchFamily="2" charset="-78"/>
              </a:rPr>
              <a:t> است </a:t>
            </a:r>
            <a:r>
              <a:rPr lang="fa-IR" sz="4000" b="1" dirty="0" err="1">
                <a:cs typeface="B Titr" panose="00000700000000000000" pitchFamily="2" charset="-78"/>
              </a:rPr>
              <a:t>كه</a:t>
            </a:r>
            <a:r>
              <a:rPr lang="fa-IR" sz="4000" b="1" dirty="0">
                <a:cs typeface="B Titr" panose="00000700000000000000" pitchFamily="2" charset="-78"/>
              </a:rPr>
              <a:t> پرداخت </a:t>
            </a:r>
            <a:r>
              <a:rPr lang="fa-IR" sz="4000" b="1" dirty="0" err="1">
                <a:cs typeface="B Titr" panose="00000700000000000000" pitchFamily="2" charset="-78"/>
              </a:rPr>
              <a:t>ميكنيم</a:t>
            </a:r>
            <a:r>
              <a:rPr lang="fa-IR" sz="4000" b="1" dirty="0">
                <a:cs typeface="B Titr" panose="00000700000000000000" pitchFamily="2" charset="-78"/>
              </a:rPr>
              <a:t> </a:t>
            </a:r>
            <a:r>
              <a:rPr lang="fa-IR" sz="4000" b="1" dirty="0" err="1">
                <a:cs typeface="B Titr" panose="00000700000000000000" pitchFamily="2" charset="-78"/>
              </a:rPr>
              <a:t>ولي</a:t>
            </a:r>
            <a:r>
              <a:rPr lang="fa-IR" sz="4000" b="1" dirty="0">
                <a:cs typeface="B Titr" panose="00000700000000000000" pitchFamily="2" charset="-78"/>
              </a:rPr>
              <a:t> ارزش </a:t>
            </a:r>
            <a:r>
              <a:rPr lang="fa-IR" sz="4000" b="1" dirty="0" err="1">
                <a:cs typeface="B Titr" panose="00000700000000000000" pitchFamily="2" charset="-78"/>
              </a:rPr>
              <a:t>منفعتي</a:t>
            </a:r>
            <a:r>
              <a:rPr lang="fa-IR" sz="4000" b="1" dirty="0">
                <a:cs typeface="B Titr" panose="00000700000000000000" pitchFamily="2" charset="-78"/>
              </a:rPr>
              <a:t> است </a:t>
            </a:r>
            <a:r>
              <a:rPr lang="fa-IR" sz="4000" b="1" dirty="0" err="1">
                <a:cs typeface="B Titr" panose="00000700000000000000" pitchFamily="2" charset="-78"/>
              </a:rPr>
              <a:t>كه</a:t>
            </a:r>
            <a:r>
              <a:rPr lang="fa-IR" sz="4000" b="1" dirty="0">
                <a:cs typeface="B Titr" panose="00000700000000000000" pitchFamily="2" charset="-78"/>
              </a:rPr>
              <a:t> </a:t>
            </a:r>
            <a:r>
              <a:rPr lang="fa-IR" sz="4000" b="1" dirty="0" err="1">
                <a:cs typeface="B Titr" panose="00000700000000000000" pitchFamily="2" charset="-78"/>
              </a:rPr>
              <a:t>بايد</a:t>
            </a:r>
            <a:r>
              <a:rPr lang="fa-IR" sz="4000" b="1" dirty="0">
                <a:cs typeface="B Titr" panose="00000700000000000000" pitchFamily="2" charset="-78"/>
              </a:rPr>
              <a:t> </a:t>
            </a:r>
            <a:r>
              <a:rPr lang="fa-IR" sz="4000" b="1" dirty="0" err="1">
                <a:cs typeface="B Titr" panose="00000700000000000000" pitchFamily="2" charset="-78"/>
              </a:rPr>
              <a:t>دريافت</a:t>
            </a:r>
            <a:r>
              <a:rPr lang="fa-IR" sz="4000" b="1" dirty="0">
                <a:cs typeface="B Titr" panose="00000700000000000000" pitchFamily="2" charset="-78"/>
              </a:rPr>
              <a:t> </a:t>
            </a:r>
            <a:r>
              <a:rPr lang="fa-IR" sz="4000" b="1" dirty="0" err="1">
                <a:cs typeface="B Titr" panose="00000700000000000000" pitchFamily="2" charset="-78"/>
              </a:rPr>
              <a:t>كنيم</a:t>
            </a:r>
            <a:r>
              <a:rPr lang="fa-IR" sz="4000" b="1" dirty="0">
                <a:cs typeface="B Titr" panose="00000700000000000000" pitchFamily="2" charset="-78"/>
              </a:rPr>
              <a:t>.</a:t>
            </a:r>
            <a:endParaRPr lang="en-US" sz="4000" dirty="0">
              <a:cs typeface="B Titr" panose="00000700000000000000" pitchFamily="2" charset="-78"/>
            </a:endParaRPr>
          </a:p>
          <a:p>
            <a:pPr marL="0" indent="0" algn="r" rtl="1">
              <a:buNone/>
            </a:pPr>
            <a:endParaRPr lang="en-US" sz="4000" dirty="0">
              <a:cs typeface="B Titr" panose="00000700000000000000" pitchFamily="2" charset="-78"/>
            </a:endParaRP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39764"/>
            <a:ext cx="6286500"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045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45302" y="1384663"/>
            <a:ext cx="8213989" cy="3889567"/>
          </a:xfrm>
          <a:prstGeom prst="rect">
            <a:avLst/>
          </a:prstGeom>
        </p:spPr>
      </p:pic>
    </p:spTree>
    <p:extLst>
      <p:ext uri="{BB962C8B-B14F-4D97-AF65-F5344CB8AC3E}">
        <p14:creationId xmlns:p14="http://schemas.microsoft.com/office/powerpoint/2010/main" val="3574515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34095" y="2067095"/>
            <a:ext cx="6580614" cy="3510745"/>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636165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ttps://cdn-images-1.medium.com/max/1000/1*uHpRqVsaZS-ZijB_T-eFSw.png"/>
          <p:cNvPicPr/>
          <p:nvPr/>
        </p:nvPicPr>
        <p:blipFill>
          <a:blip r:embed="rId2">
            <a:extLst>
              <a:ext uri="{28A0092B-C50C-407E-A947-70E740481C1C}">
                <a14:useLocalDpi xmlns:a14="http://schemas.microsoft.com/office/drawing/2010/main" val="0"/>
              </a:ext>
            </a:extLst>
          </a:blip>
          <a:srcRect/>
          <a:stretch>
            <a:fillRect/>
          </a:stretch>
        </p:blipFill>
        <p:spPr bwMode="auto">
          <a:xfrm>
            <a:off x="2105297" y="1806575"/>
            <a:ext cx="8046720" cy="4206240"/>
          </a:xfrm>
          <a:prstGeom prst="rect">
            <a:avLst/>
          </a:prstGeom>
          <a:noFill/>
          <a:ln>
            <a:noFill/>
          </a:ln>
        </p:spPr>
      </p:pic>
    </p:spTree>
    <p:extLst>
      <p:ext uri="{BB962C8B-B14F-4D97-AF65-F5344CB8AC3E}">
        <p14:creationId xmlns:p14="http://schemas.microsoft.com/office/powerpoint/2010/main" val="2365297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cdn-images-1.medium.com/max/1000/1*zeV0x0Ch7iq5Th1nq5uTpw.png"/>
          <p:cNvPicPr/>
          <p:nvPr/>
        </p:nvPicPr>
        <p:blipFill>
          <a:blip r:embed="rId2">
            <a:extLst>
              <a:ext uri="{28A0092B-C50C-407E-A947-70E740481C1C}">
                <a14:useLocalDpi xmlns:a14="http://schemas.microsoft.com/office/drawing/2010/main" val="0"/>
              </a:ext>
            </a:extLst>
          </a:blip>
          <a:srcRect/>
          <a:stretch>
            <a:fillRect/>
          </a:stretch>
        </p:blipFill>
        <p:spPr bwMode="auto">
          <a:xfrm>
            <a:off x="2926080" y="889907"/>
            <a:ext cx="6915150" cy="4754880"/>
          </a:xfrm>
          <a:prstGeom prst="rect">
            <a:avLst/>
          </a:prstGeom>
          <a:noFill/>
          <a:ln>
            <a:noFill/>
          </a:ln>
        </p:spPr>
      </p:pic>
    </p:spTree>
    <p:extLst>
      <p:ext uri="{BB962C8B-B14F-4D97-AF65-F5344CB8AC3E}">
        <p14:creationId xmlns:p14="http://schemas.microsoft.com/office/powerpoint/2010/main" val="2367236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88993" y="1795218"/>
            <a:ext cx="7835166" cy="3665054"/>
          </a:xfrm>
          <a:prstGeom prst="rect">
            <a:avLst/>
          </a:prstGeom>
        </p:spPr>
      </p:pic>
    </p:spTree>
    <p:extLst>
      <p:ext uri="{BB962C8B-B14F-4D97-AF65-F5344CB8AC3E}">
        <p14:creationId xmlns:p14="http://schemas.microsoft.com/office/powerpoint/2010/main" val="2668486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E64D3-E770-42F5-9764-CEB890B03D5A}"/>
              </a:ext>
            </a:extLst>
          </p:cNvPr>
          <p:cNvSpPr>
            <a:spLocks noGrp="1"/>
          </p:cNvSpPr>
          <p:nvPr>
            <p:ph type="title"/>
          </p:nvPr>
        </p:nvSpPr>
        <p:spPr>
          <a:xfrm>
            <a:off x="2957946" y="348737"/>
            <a:ext cx="8610600" cy="1293028"/>
          </a:xfrm>
        </p:spPr>
        <p:txBody>
          <a:bodyPr/>
          <a:lstStyle/>
          <a:p>
            <a:pPr rtl="1"/>
            <a:r>
              <a:rPr lang="fa-IR" dirty="0">
                <a:cs typeface="B Titr" panose="00000700000000000000" pitchFamily="2" charset="-78"/>
              </a:rPr>
              <a:t>چالش های ارزشیابی استارت آپ ها</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id="{44724B63-A381-4ADB-A2E0-5D36DB0953BA}"/>
              </a:ext>
            </a:extLst>
          </p:cNvPr>
          <p:cNvSpPr>
            <a:spLocks noGrp="1"/>
          </p:cNvSpPr>
          <p:nvPr>
            <p:ph idx="1"/>
          </p:nvPr>
        </p:nvSpPr>
        <p:spPr>
          <a:xfrm>
            <a:off x="685799" y="1530927"/>
            <a:ext cx="11062855" cy="5036127"/>
          </a:xfrm>
        </p:spPr>
        <p:txBody>
          <a:bodyPr>
            <a:normAutofit fontScale="92500"/>
          </a:bodyPr>
          <a:lstStyle/>
          <a:p>
            <a:pPr algn="r" rtl="1">
              <a:lnSpc>
                <a:spcPct val="150000"/>
              </a:lnSpc>
            </a:pPr>
            <a:r>
              <a:rPr lang="fa-IR" sz="2400" dirty="0">
                <a:cs typeface="B Titr" panose="00000700000000000000" pitchFamily="2" charset="-78"/>
              </a:rPr>
              <a:t>عدم وجود سابقه فعالیت بنگاه و استارت آپ</a:t>
            </a:r>
          </a:p>
          <a:p>
            <a:pPr algn="r" rtl="1">
              <a:lnSpc>
                <a:spcPct val="150000"/>
              </a:lnSpc>
            </a:pPr>
            <a:r>
              <a:rPr lang="fa-IR" sz="2400" dirty="0">
                <a:cs typeface="B Titr" panose="00000700000000000000" pitchFamily="2" charset="-78"/>
              </a:rPr>
              <a:t>عدم وجود درآمد </a:t>
            </a:r>
          </a:p>
          <a:p>
            <a:pPr algn="r" rtl="1">
              <a:lnSpc>
                <a:spcPct val="150000"/>
              </a:lnSpc>
            </a:pPr>
            <a:r>
              <a:rPr lang="fa-IR" sz="2400" dirty="0">
                <a:cs typeface="B Titr" panose="00000700000000000000" pitchFamily="2" charset="-78"/>
              </a:rPr>
              <a:t>مشخص بودن هزینه های ایجاد استارت آپ بجای هزینه های مربوط به کسب درآمد</a:t>
            </a:r>
          </a:p>
          <a:p>
            <a:pPr algn="r" rtl="1">
              <a:lnSpc>
                <a:spcPct val="150000"/>
              </a:lnSpc>
            </a:pPr>
            <a:r>
              <a:rPr lang="fa-IR" sz="2400" dirty="0">
                <a:cs typeface="B Titr" panose="00000700000000000000" pitchFamily="2" charset="-78"/>
              </a:rPr>
              <a:t>وابسته بودن به منابع مالی صندوقهای خصوصی</a:t>
            </a:r>
          </a:p>
          <a:p>
            <a:pPr algn="r" rtl="1">
              <a:lnSpc>
                <a:spcPct val="150000"/>
              </a:lnSpc>
            </a:pPr>
            <a:r>
              <a:rPr lang="fa-IR" sz="2400" dirty="0">
                <a:cs typeface="B Titr" panose="00000700000000000000" pitchFamily="2" charset="-78"/>
              </a:rPr>
              <a:t>بقاء استارت آپ</a:t>
            </a:r>
          </a:p>
          <a:p>
            <a:pPr algn="r" rtl="1">
              <a:lnSpc>
                <a:spcPct val="150000"/>
              </a:lnSpc>
            </a:pPr>
            <a:r>
              <a:rPr lang="fa-IR" sz="2400" dirty="0">
                <a:cs typeface="B Titr" panose="00000700000000000000" pitchFamily="2" charset="-78"/>
              </a:rPr>
              <a:t>وجود ادعاهای چندگانه بر قیمت (سهامداران بعدی ارزش کمتری نسبت به سهامداران اولیه بپردازند)</a:t>
            </a:r>
          </a:p>
          <a:p>
            <a:pPr algn="r" rtl="1">
              <a:lnSpc>
                <a:spcPct val="150000"/>
              </a:lnSpc>
            </a:pPr>
            <a:r>
              <a:rPr lang="fa-IR" sz="2400" dirty="0">
                <a:cs typeface="B Titr" panose="00000700000000000000" pitchFamily="2" charset="-78"/>
              </a:rPr>
              <a:t>عدم نقد شوندگی سرمایه گذاری</a:t>
            </a:r>
          </a:p>
          <a:p>
            <a:pPr algn="r" rtl="1">
              <a:lnSpc>
                <a:spcPct val="150000"/>
              </a:lnSpc>
            </a:pPr>
            <a:r>
              <a:rPr lang="fa-IR" sz="2400" dirty="0">
                <a:cs typeface="B Titr" panose="00000700000000000000" pitchFamily="2" charset="-78"/>
              </a:rPr>
              <a:t>عدم وجود پایگاه داده برای ثبت معاملات استارت آپها در ایران برای استفاده از روش های مقایسه ای ارزشیابی</a:t>
            </a:r>
            <a:endParaRPr lang="en-US" sz="2400" dirty="0">
              <a:cs typeface="B Titr" panose="00000700000000000000" pitchFamily="2" charset="-78"/>
            </a:endParaRPr>
          </a:p>
        </p:txBody>
      </p:sp>
    </p:spTree>
    <p:extLst>
      <p:ext uri="{BB962C8B-B14F-4D97-AF65-F5344CB8AC3E}">
        <p14:creationId xmlns:p14="http://schemas.microsoft.com/office/powerpoint/2010/main" val="2299123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cf model form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179" y="2194560"/>
            <a:ext cx="805356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585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rtl="1">
              <a:buNone/>
            </a:pPr>
            <a:r>
              <a:rPr lang="fa-IR" sz="6600" dirty="0" smtClean="0">
                <a:cs typeface="B Titr" panose="00000700000000000000" pitchFamily="2" charset="-78"/>
              </a:rPr>
              <a:t>آینده ؟؟؟؟؟؟</a:t>
            </a:r>
            <a:endParaRPr lang="en-US" sz="6600" dirty="0">
              <a:cs typeface="B Titr" panose="00000700000000000000" pitchFamily="2" charset="-78"/>
            </a:endParaRPr>
          </a:p>
        </p:txBody>
      </p:sp>
      <p:sp>
        <p:nvSpPr>
          <p:cNvPr id="6" name="AutoShape 2" descr="Image result for FUTURE WORD ANTICIP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tretch>
            <a:fillRect/>
          </a:stretch>
        </p:blipFill>
        <p:spPr>
          <a:xfrm>
            <a:off x="4768072" y="3193595"/>
            <a:ext cx="3566160" cy="3582075"/>
          </a:xfrm>
          <a:prstGeom prst="rect">
            <a:avLst/>
          </a:prstGeom>
        </p:spPr>
      </p:pic>
    </p:spTree>
    <p:extLst>
      <p:ext uri="{BB962C8B-B14F-4D97-AF65-F5344CB8AC3E}">
        <p14:creationId xmlns:p14="http://schemas.microsoft.com/office/powerpoint/2010/main" val="2360684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solidFill>
                  <a:srgbClr val="FF0000"/>
                </a:solidFill>
                <a:cs typeface="B Titr" panose="00000700000000000000" pitchFamily="2" charset="-78"/>
              </a:rPr>
              <a:t>روند آینده</a:t>
            </a:r>
            <a:br>
              <a:rPr lang="fa-IR" dirty="0">
                <a:solidFill>
                  <a:srgbClr val="FF0000"/>
                </a:solidFill>
                <a:cs typeface="B Titr" panose="00000700000000000000" pitchFamily="2" charset="-78"/>
              </a:rPr>
            </a:br>
            <a:endParaRPr lang="en-US" dirty="0">
              <a:solidFill>
                <a:srgbClr val="FF0000"/>
              </a:solidFill>
              <a:cs typeface="B Titr" panose="00000700000000000000" pitchFamily="2" charset="-78"/>
            </a:endParaRPr>
          </a:p>
        </p:txBody>
      </p:sp>
      <p:sp>
        <p:nvSpPr>
          <p:cNvPr id="3" name="Content Placeholder 2"/>
          <p:cNvSpPr>
            <a:spLocks noGrp="1"/>
          </p:cNvSpPr>
          <p:nvPr>
            <p:ph idx="1"/>
          </p:nvPr>
        </p:nvSpPr>
        <p:spPr>
          <a:xfrm>
            <a:off x="685800" y="1484874"/>
            <a:ext cx="10820400" cy="4024125"/>
          </a:xfrm>
        </p:spPr>
        <p:txBody>
          <a:bodyPr>
            <a:noAutofit/>
          </a:bodyPr>
          <a:lstStyle/>
          <a:p>
            <a:pPr algn="r" rtl="1">
              <a:lnSpc>
                <a:spcPct val="150000"/>
              </a:lnSpc>
            </a:pPr>
            <a:r>
              <a:rPr lang="fa-IR" sz="2400" dirty="0">
                <a:cs typeface="B Titr" panose="00000700000000000000" pitchFamily="2" charset="-78"/>
              </a:rPr>
              <a:t>در حالی که هیچ </a:t>
            </a:r>
            <a:r>
              <a:rPr lang="fa-IR" sz="2400" dirty="0" smtClean="0">
                <a:cs typeface="B Titr" panose="00000700000000000000" pitchFamily="2" charset="-78"/>
              </a:rPr>
              <a:t>کسی </a:t>
            </a:r>
            <a:r>
              <a:rPr lang="fa-IR" sz="2400" dirty="0">
                <a:cs typeface="B Titr" panose="00000700000000000000" pitchFamily="2" charset="-78"/>
              </a:rPr>
              <a:t>گوی بلورین برای پیش بینی ندارد، اما چیزهای خاصی وجود دارد که می تواند به طور منطقی انتظار داشته باشیم که در ماه ها و سال های آینده بر ارزشیابی حرفه ای تاثیر بگذارد، از جمله:</a:t>
            </a:r>
            <a:br>
              <a:rPr lang="fa-IR" sz="2400" dirty="0">
                <a:cs typeface="B Titr" panose="00000700000000000000" pitchFamily="2" charset="-78"/>
              </a:rPr>
            </a:br>
            <a:r>
              <a:rPr lang="fa-IR" sz="2400" dirty="0">
                <a:cs typeface="B Titr" panose="00000700000000000000" pitchFamily="2" charset="-78"/>
              </a:rPr>
              <a:t>• تبدیل به  کالا سازی</a:t>
            </a:r>
            <a:r>
              <a:rPr lang="fa-IR" sz="2400" dirty="0" smtClean="0">
                <a:cs typeface="B Titr" panose="00000700000000000000" pitchFamily="2" charset="-78"/>
              </a:rPr>
              <a:t>؛(</a:t>
            </a:r>
            <a:r>
              <a:rPr lang="en-US" sz="2400" dirty="0" smtClean="0">
                <a:cs typeface="B Titr" panose="00000700000000000000" pitchFamily="2" charset="-78"/>
              </a:rPr>
              <a:t> </a:t>
            </a:r>
            <a:r>
              <a:rPr lang="en-US" sz="2400" dirty="0">
                <a:cs typeface="B Titr" panose="00000700000000000000" pitchFamily="2" charset="-78"/>
              </a:rPr>
              <a:t>More commoditization;</a:t>
            </a:r>
            <a:r>
              <a:rPr lang="fa-IR" sz="2400" dirty="0">
                <a:cs typeface="B Titr" panose="00000700000000000000" pitchFamily="2" charset="-78"/>
              </a:rPr>
              <a:t>)</a:t>
            </a:r>
            <a:br>
              <a:rPr lang="fa-IR" sz="2400" dirty="0">
                <a:cs typeface="B Titr" panose="00000700000000000000" pitchFamily="2" charset="-78"/>
              </a:rPr>
            </a:br>
            <a:r>
              <a:rPr lang="fa-IR" sz="2400" dirty="0">
                <a:cs typeface="B Titr" panose="00000700000000000000" pitchFamily="2" charset="-78"/>
              </a:rPr>
              <a:t>• ترکیب در روشهای ارزشیابی به ویژه ارزیابی های </a:t>
            </a:r>
            <a:r>
              <a:rPr lang="fa-IR" sz="2400" dirty="0" smtClean="0">
                <a:cs typeface="B Titr" panose="00000700000000000000" pitchFamily="2" charset="-78"/>
              </a:rPr>
              <a:t>تلفیقی</a:t>
            </a:r>
            <a:r>
              <a:rPr lang="fa-IR" sz="2400" dirty="0">
                <a:cs typeface="B Titr" panose="00000700000000000000" pitchFamily="2" charset="-78"/>
              </a:rPr>
              <a:t/>
            </a:r>
            <a:br>
              <a:rPr lang="fa-IR" sz="2400" dirty="0">
                <a:cs typeface="B Titr" panose="00000700000000000000" pitchFamily="2" charset="-78"/>
              </a:rPr>
            </a:br>
            <a:r>
              <a:rPr lang="fa-IR" sz="2400" dirty="0">
                <a:cs typeface="B Titr" panose="00000700000000000000" pitchFamily="2" charset="-78"/>
              </a:rPr>
              <a:t>• تخصص گرایی و حرفه ای شدن </a:t>
            </a:r>
            <a:r>
              <a:rPr lang="fa-IR" sz="2400" dirty="0" err="1">
                <a:cs typeface="B Titr" panose="00000700000000000000" pitchFamily="2" charset="-78"/>
              </a:rPr>
              <a:t>بصورت</a:t>
            </a:r>
            <a:r>
              <a:rPr lang="fa-IR" sz="2400" dirty="0">
                <a:cs typeface="B Titr" panose="00000700000000000000" pitchFamily="2" charset="-78"/>
              </a:rPr>
              <a:t> بخشی؛</a:t>
            </a:r>
            <a:br>
              <a:rPr lang="fa-IR" sz="2400" dirty="0">
                <a:cs typeface="B Titr" panose="00000700000000000000" pitchFamily="2" charset="-78"/>
              </a:rPr>
            </a:br>
            <a:r>
              <a:rPr lang="fa-IR" sz="2400" dirty="0">
                <a:cs typeface="B Titr" panose="00000700000000000000" pitchFamily="2" charset="-78"/>
              </a:rPr>
              <a:t>• محصولات  جانشین در ارزشیابی؛</a:t>
            </a:r>
            <a:br>
              <a:rPr lang="fa-IR" sz="2400" dirty="0">
                <a:cs typeface="B Titr" panose="00000700000000000000" pitchFamily="2" charset="-78"/>
              </a:rPr>
            </a:br>
            <a:r>
              <a:rPr lang="fa-IR" sz="2400" dirty="0">
                <a:cs typeface="B Titr" panose="00000700000000000000" pitchFamily="2" charset="-78"/>
              </a:rPr>
              <a:t>• تقسیم رو به رشد بین ارزیابی </a:t>
            </a:r>
            <a:r>
              <a:rPr lang="fa-IR" sz="2400" dirty="0" err="1">
                <a:cs typeface="B Titr" panose="00000700000000000000" pitchFamily="2" charset="-78"/>
              </a:rPr>
              <a:t>داراییهای</a:t>
            </a:r>
            <a:r>
              <a:rPr lang="fa-IR" sz="2400" dirty="0">
                <a:cs typeface="B Titr" panose="00000700000000000000" pitchFamily="2" charset="-78"/>
              </a:rPr>
              <a:t> فیزیکی و ارزیابی </a:t>
            </a:r>
            <a:r>
              <a:rPr lang="fa-IR" sz="2400" dirty="0" err="1">
                <a:cs typeface="B Titr" panose="00000700000000000000" pitchFamily="2" charset="-78"/>
              </a:rPr>
              <a:t>داراییهای</a:t>
            </a:r>
            <a:r>
              <a:rPr lang="fa-IR" sz="2400" dirty="0">
                <a:cs typeface="B Titr" panose="00000700000000000000" pitchFamily="2" charset="-78"/>
              </a:rPr>
              <a:t> مالی؛ </a:t>
            </a:r>
            <a:br>
              <a:rPr lang="fa-IR" sz="2400" dirty="0">
                <a:cs typeface="B Titr" panose="00000700000000000000" pitchFamily="2" charset="-78"/>
              </a:rPr>
            </a:br>
            <a:r>
              <a:rPr lang="fa-IR" sz="2400" dirty="0">
                <a:cs typeface="B Titr" panose="00000700000000000000" pitchFamily="2" charset="-78"/>
              </a:rPr>
              <a:t>• </a:t>
            </a:r>
            <a:r>
              <a:rPr lang="fa-IR" sz="2400" dirty="0" err="1">
                <a:cs typeface="B Titr" panose="00000700000000000000" pitchFamily="2" charset="-78"/>
              </a:rPr>
              <a:t>تغییردر</a:t>
            </a:r>
            <a:r>
              <a:rPr lang="fa-IR" sz="2400" dirty="0">
                <a:cs typeface="B Titr" panose="00000700000000000000" pitchFamily="2" charset="-78"/>
              </a:rPr>
              <a:t> اصول بنیادین ارزشیابی</a:t>
            </a:r>
            <a:endParaRPr lang="en-US" sz="2400" dirty="0">
              <a:cs typeface="B Titr" panose="00000700000000000000" pitchFamily="2" charset="-78"/>
            </a:endParaRPr>
          </a:p>
        </p:txBody>
      </p:sp>
    </p:spTree>
    <p:extLst>
      <p:ext uri="{BB962C8B-B14F-4D97-AF65-F5344CB8AC3E}">
        <p14:creationId xmlns:p14="http://schemas.microsoft.com/office/powerpoint/2010/main" val="1409662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Zar" panose="00000400000000000000" pitchFamily="2" charset="-78"/>
              </a:rPr>
              <a:t>بیان مساله:</a:t>
            </a:r>
            <a:endParaRPr lang="en-US" b="1" dirty="0">
              <a:cs typeface="B Zar" panose="00000400000000000000" pitchFamily="2" charset="-78"/>
            </a:endParaRPr>
          </a:p>
        </p:txBody>
      </p:sp>
      <p:sp>
        <p:nvSpPr>
          <p:cNvPr id="3" name="Content Placeholder 2"/>
          <p:cNvSpPr>
            <a:spLocks noGrp="1"/>
          </p:cNvSpPr>
          <p:nvPr>
            <p:ph idx="1"/>
          </p:nvPr>
        </p:nvSpPr>
        <p:spPr/>
        <p:txBody>
          <a:bodyPr/>
          <a:lstStyle/>
          <a:p>
            <a:pPr algn="r" rtl="1"/>
            <a:r>
              <a:rPr lang="fa-IR" dirty="0" smtClean="0">
                <a:cs typeface="B Titr" panose="00000700000000000000" pitchFamily="2" charset="-78"/>
              </a:rPr>
              <a:t>کشف قیمت</a:t>
            </a:r>
            <a:r>
              <a:rPr lang="en-US" dirty="0" smtClean="0">
                <a:cs typeface="B Titr" panose="00000700000000000000" pitchFamily="2" charset="-78"/>
              </a:rPr>
              <a:t> , </a:t>
            </a:r>
            <a:r>
              <a:rPr lang="fa-IR" dirty="0">
                <a:cs typeface="B Titr" panose="00000700000000000000" pitchFamily="2" charset="-78"/>
              </a:rPr>
              <a:t>کارایی اطلاعاتی بازار </a:t>
            </a:r>
          </a:p>
          <a:p>
            <a:pPr algn="r" rtl="1"/>
            <a:r>
              <a:rPr lang="fa-IR" dirty="0" smtClean="0">
                <a:cs typeface="B Titr" panose="00000700000000000000" pitchFamily="2" charset="-78"/>
              </a:rPr>
              <a:t>خدمات </a:t>
            </a:r>
            <a:r>
              <a:rPr lang="fa-IR" dirty="0">
                <a:cs typeface="B Titr" panose="00000700000000000000" pitchFamily="2" charset="-78"/>
              </a:rPr>
              <a:t>ارزشیابی </a:t>
            </a:r>
            <a:r>
              <a:rPr lang="fa-IR" dirty="0" err="1">
                <a:cs typeface="B Titr" panose="00000700000000000000" pitchFamily="2" charset="-78"/>
              </a:rPr>
              <a:t>ودامنه</a:t>
            </a:r>
            <a:r>
              <a:rPr lang="fa-IR" dirty="0">
                <a:cs typeface="B Titr" panose="00000700000000000000" pitchFamily="2" charset="-78"/>
              </a:rPr>
              <a:t> آن</a:t>
            </a:r>
          </a:p>
          <a:p>
            <a:pPr algn="r" rtl="1"/>
            <a:r>
              <a:rPr lang="fa-IR" dirty="0">
                <a:cs typeface="B Titr" panose="00000700000000000000" pitchFamily="2" charset="-78"/>
              </a:rPr>
              <a:t>اطلاعات مربوط  یا قابل اتکا</a:t>
            </a:r>
          </a:p>
          <a:p>
            <a:pPr algn="r" rtl="1"/>
            <a:r>
              <a:rPr lang="fa-IR" dirty="0">
                <a:cs typeface="B Titr" panose="00000700000000000000" pitchFamily="2" charset="-78"/>
              </a:rPr>
              <a:t>ارزش منصفانه، ارزش بازار، ارزش خرید، ارزش فروش</a:t>
            </a:r>
          </a:p>
          <a:p>
            <a:pPr algn="r" rtl="1"/>
            <a:r>
              <a:rPr lang="fa-IR" dirty="0">
                <a:cs typeface="B Titr" panose="00000700000000000000" pitchFamily="2" charset="-78"/>
              </a:rPr>
              <a:t>ارزشهای ذهنی در برابر ارزشهای عینی</a:t>
            </a:r>
          </a:p>
          <a:p>
            <a:pPr algn="r" rtl="1"/>
            <a:r>
              <a:rPr lang="fa-IR" dirty="0">
                <a:cs typeface="B Titr" panose="00000700000000000000" pitchFamily="2" charset="-78"/>
              </a:rPr>
              <a:t>ارزش اقتصادی و مساله استهلاک</a:t>
            </a:r>
          </a:p>
          <a:p>
            <a:pPr algn="r" rtl="1"/>
            <a:r>
              <a:rPr lang="fa-IR" dirty="0">
                <a:cs typeface="B Titr" panose="00000700000000000000" pitchFamily="2" charset="-78"/>
              </a:rPr>
              <a:t>گزارشگری موجودی </a:t>
            </a:r>
            <a:r>
              <a:rPr lang="fa-IR" dirty="0" err="1">
                <a:cs typeface="B Titr" panose="00000700000000000000" pitchFamily="2" charset="-78"/>
              </a:rPr>
              <a:t>کاالا</a:t>
            </a:r>
            <a:endParaRPr lang="fa-IR" dirty="0">
              <a:cs typeface="B Titr" panose="00000700000000000000" pitchFamily="2" charset="-78"/>
            </a:endParaRPr>
          </a:p>
          <a:p>
            <a:pPr algn="r" rtl="1"/>
            <a:r>
              <a:rPr lang="fa-IR" dirty="0">
                <a:cs typeface="B Titr" panose="00000700000000000000" pitchFamily="2" charset="-78"/>
              </a:rPr>
              <a:t>گزارشگری دارایی  ثابت</a:t>
            </a:r>
          </a:p>
          <a:p>
            <a:pPr algn="r" rtl="1"/>
            <a:endParaRPr lang="en-US" dirty="0">
              <a:cs typeface="B Titr" panose="00000700000000000000" pitchFamily="2" charset="-78"/>
            </a:endParaRPr>
          </a:p>
          <a:p>
            <a:pPr algn="r" rtl="1"/>
            <a:endParaRPr lang="fa-IR" dirty="0">
              <a:cs typeface="B Titr" panose="00000700000000000000" pitchFamily="2" charset="-78"/>
            </a:endParaRPr>
          </a:p>
          <a:p>
            <a:pPr algn="r" rtl="1"/>
            <a:endParaRPr lang="fa-IR" dirty="0">
              <a:cs typeface="B Titr" panose="00000700000000000000" pitchFamily="2" charset="-78"/>
            </a:endParaRPr>
          </a:p>
        </p:txBody>
      </p:sp>
    </p:spTree>
    <p:extLst>
      <p:ext uri="{BB962C8B-B14F-4D97-AF65-F5344CB8AC3E}">
        <p14:creationId xmlns:p14="http://schemas.microsoft.com/office/powerpoint/2010/main" val="41810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lnSpc>
                <a:spcPct val="150000"/>
              </a:lnSpc>
            </a:pPr>
            <a:r>
              <a:rPr lang="fa-IR" sz="3200" dirty="0">
                <a:cs typeface="B Titr" panose="00000700000000000000" pitchFamily="2" charset="-78"/>
              </a:rPr>
              <a:t>در قرن گذشته مساله دسترسی به اطلاعات در صنعت خدمات ارزشیابی مهمترین چالش بود</a:t>
            </a:r>
          </a:p>
          <a:p>
            <a:pPr algn="r" rtl="1">
              <a:lnSpc>
                <a:spcPct val="150000"/>
              </a:lnSpc>
            </a:pPr>
            <a:r>
              <a:rPr lang="fa-IR" sz="3200" dirty="0">
                <a:cs typeface="B Titr" panose="00000700000000000000" pitchFamily="2" charset="-78"/>
              </a:rPr>
              <a:t>در قرن آینده با انقلاب اطلاعات با شکل عجیب تری مواجه هستیم</a:t>
            </a:r>
            <a:r>
              <a:rPr lang="en-US" sz="3200" dirty="0">
                <a:cs typeface="B Titr" panose="00000700000000000000" pitchFamily="2" charset="-78"/>
              </a:rPr>
              <a:t> </a:t>
            </a:r>
            <a:r>
              <a:rPr lang="fa-IR" sz="3200" dirty="0" smtClean="0">
                <a:cs typeface="B Titr" panose="00000700000000000000" pitchFamily="2" charset="-78"/>
              </a:rPr>
              <a:t>(مساله بزرگ داده ها:</a:t>
            </a:r>
            <a:r>
              <a:rPr lang="en-US" sz="3200" dirty="0" smtClean="0">
                <a:cs typeface="B Titr" panose="00000700000000000000" pitchFamily="2" charset="-78"/>
              </a:rPr>
              <a:t>big data</a:t>
            </a:r>
            <a:r>
              <a:rPr lang="fa-IR" sz="3200" dirty="0" smtClean="0">
                <a:cs typeface="B Titr" panose="00000700000000000000" pitchFamily="2" charset="-78"/>
              </a:rPr>
              <a:t>)</a:t>
            </a:r>
            <a:endParaRPr lang="en-US" sz="3200" dirty="0">
              <a:cs typeface="B Titr" panose="00000700000000000000" pitchFamily="2" charset="-78"/>
            </a:endParaRPr>
          </a:p>
        </p:txBody>
      </p:sp>
    </p:spTree>
    <p:extLst>
      <p:ext uri="{BB962C8B-B14F-4D97-AF65-F5344CB8AC3E}">
        <p14:creationId xmlns:p14="http://schemas.microsoft.com/office/powerpoint/2010/main" val="228663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 end of accounting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563" y="300248"/>
            <a:ext cx="4043467" cy="6126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84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0391" y="756091"/>
            <a:ext cx="10820400" cy="5303524"/>
          </a:xfrm>
        </p:spPr>
        <p:txBody>
          <a:bodyPr>
            <a:noAutofit/>
          </a:bodyPr>
          <a:lstStyle/>
          <a:p>
            <a:pPr marL="0" indent="0" algn="just" rtl="1">
              <a:lnSpc>
                <a:spcPct val="170000"/>
              </a:lnSpc>
              <a:buNone/>
            </a:pPr>
            <a:r>
              <a:rPr lang="fa-IR" sz="1600" dirty="0">
                <a:cs typeface="B Titr" panose="00000700000000000000" pitchFamily="2" charset="-78"/>
              </a:rPr>
              <a:t>نقص در اصول پذیرفته شده حسابداری (GAAP) به شدت سودمندی گزارشگری مالی را برای تحلیلگران مالی محدود می کند. مثال زیر</a:t>
            </a:r>
            <a:r>
              <a:rPr lang="fa-IR" sz="1600" dirty="0" smtClean="0">
                <a:cs typeface="B Titr" panose="00000700000000000000" pitchFamily="2" charset="-78"/>
              </a:rPr>
              <a:t>:</a:t>
            </a:r>
            <a:br>
              <a:rPr lang="fa-IR" sz="1600" dirty="0" smtClean="0">
                <a:cs typeface="B Titr" panose="00000700000000000000" pitchFamily="2" charset="-78"/>
              </a:rPr>
            </a:br>
            <a:r>
              <a:rPr lang="fa-IR" sz="1600" dirty="0" smtClean="0">
                <a:cs typeface="B Titr" panose="00000700000000000000" pitchFamily="2" charset="-78"/>
              </a:rPr>
              <a:t>تحت GAAP، یک شرکت که مبالغ هنگفتی را برای ایجاد نام تجاری ایجاد کرد ارزش صفر برای آن سرمایه گذاری ها را بر روی ترازنامه خود نشان می دهد. در مقابل، میلیاردها دلار دارایی ممکن است پس از خرید یک شرکت که هزینه مشابهی را به دست آورد، بر روی ترازنامه یک رقیب ظاهر شود. این روش حسابداری ناسازگار، سرمایه گذاران را متقاعد می کند که به دنبال مقایسه شرکت ها برای اهداف ارزش گذاری هستند</a:t>
            </a:r>
          </a:p>
          <a:p>
            <a:pPr marL="0" indent="0" algn="just" rtl="1">
              <a:lnSpc>
                <a:spcPct val="170000"/>
              </a:lnSpc>
              <a:buNone/>
            </a:pPr>
            <a:r>
              <a:rPr lang="fa-IR" sz="1600" dirty="0">
                <a:cs typeface="B Titr" panose="00000700000000000000" pitchFamily="2" charset="-78"/>
              </a:rPr>
              <a:t/>
            </a:r>
            <a:br>
              <a:rPr lang="fa-IR" sz="1600" dirty="0">
                <a:cs typeface="B Titr" panose="00000700000000000000" pitchFamily="2" charset="-78"/>
              </a:rPr>
            </a:br>
            <a:r>
              <a:rPr lang="fa-IR" sz="1600" dirty="0">
                <a:cs typeface="B Titr" panose="00000700000000000000" pitchFamily="2" charset="-78"/>
              </a:rPr>
              <a:t>GAAP مستلزم صرف هزینه تحقیق و توسعه (تحقیق و توسعه) در صورت تحقق است، با این حال مطالعات نشان می دهد که سرمایه گذاران این هزینه ها را به عنوان دارایی </a:t>
            </a:r>
            <a:r>
              <a:rPr lang="fa-IR" sz="1600" dirty="0" err="1">
                <a:cs typeface="B Titr" panose="00000700000000000000" pitchFamily="2" charset="-78"/>
              </a:rPr>
              <a:t>هایی</a:t>
            </a:r>
            <a:r>
              <a:rPr lang="fa-IR" sz="1600" dirty="0">
                <a:cs typeface="B Titr" panose="00000700000000000000" pitchFamily="2" charset="-78"/>
              </a:rPr>
              <a:t> که به ارزش شرکت اضافه می کنند، در نظر می گیرند. هزینه های اجباری احتمالا هزینه های تحقیق و توسعه را نیز کاهش می </a:t>
            </a:r>
            <a:r>
              <a:rPr lang="fa-IR" sz="1600" dirty="0" err="1">
                <a:cs typeface="B Titr" panose="00000700000000000000" pitchFamily="2" charset="-78"/>
              </a:rPr>
              <a:t>دهد.مثل</a:t>
            </a:r>
            <a:r>
              <a:rPr lang="fa-IR" sz="1600" dirty="0">
                <a:cs typeface="B Titr" panose="00000700000000000000" pitchFamily="2" charset="-78"/>
              </a:rPr>
              <a:t> شرکتهای دارویی</a:t>
            </a:r>
          </a:p>
          <a:p>
            <a:pPr marL="0" indent="0" algn="just" rtl="1">
              <a:lnSpc>
                <a:spcPct val="170000"/>
              </a:lnSpc>
              <a:buNone/>
            </a:pPr>
            <a:r>
              <a:rPr lang="fa-IR" sz="1600" dirty="0">
                <a:cs typeface="B Titr" panose="00000700000000000000" pitchFamily="2" charset="-78"/>
              </a:rPr>
              <a:t/>
            </a:r>
            <a:br>
              <a:rPr lang="fa-IR" sz="1600" dirty="0">
                <a:cs typeface="B Titr" panose="00000700000000000000" pitchFamily="2" charset="-78"/>
              </a:rPr>
            </a:br>
            <a:r>
              <a:rPr lang="fa-IR" sz="1600" dirty="0">
                <a:cs typeface="B Titr" panose="00000700000000000000" pitchFamily="2" charset="-78"/>
              </a:rPr>
              <a:t>GAAP مفاهیم سنتی تطبیق درآمد و هزینه را نقض می کند. به عنوان مثال، شرکت های مخابراتی  باید درآمد سالانه را با هزینه های خرید مشتری متمایز کند که انتظار می رود مزایای آن را سه تا چهار سال دیگر تولید کند. سود واقعی اقتصادی آنها در نتیجه کاهش مییابد.</a:t>
            </a:r>
          </a:p>
          <a:p>
            <a:pPr algn="just" rtl="1">
              <a:lnSpc>
                <a:spcPct val="170000"/>
              </a:lnSpc>
            </a:pPr>
            <a:endParaRPr lang="en-US" sz="1600" dirty="0">
              <a:cs typeface="B Titr" panose="00000700000000000000" pitchFamily="2" charset="-78"/>
            </a:endParaRPr>
          </a:p>
        </p:txBody>
      </p:sp>
    </p:spTree>
    <p:extLst>
      <p:ext uri="{BB962C8B-B14F-4D97-AF65-F5344CB8AC3E}">
        <p14:creationId xmlns:p14="http://schemas.microsoft.com/office/powerpoint/2010/main" val="3439270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58092"/>
            <a:ext cx="10820400" cy="5160594"/>
          </a:xfrm>
        </p:spPr>
        <p:txBody>
          <a:bodyPr>
            <a:normAutofit/>
          </a:bodyPr>
          <a:lstStyle/>
          <a:p>
            <a:pPr algn="just" rtl="1"/>
            <a:r>
              <a:rPr lang="fa-IR" sz="2400" dirty="0">
                <a:cs typeface="B Titr" panose="00000700000000000000" pitchFamily="2" charset="-78"/>
              </a:rPr>
              <a:t>ارتباط بین </a:t>
            </a:r>
            <a:r>
              <a:rPr lang="en-US" sz="2400" dirty="0">
                <a:cs typeface="B Titr" panose="00000700000000000000" pitchFamily="2" charset="-78"/>
              </a:rPr>
              <a:t>GAAP </a:t>
            </a:r>
            <a:r>
              <a:rPr lang="fa-IR" sz="2400" dirty="0" smtClean="0">
                <a:cs typeface="B Titr" panose="00000700000000000000" pitchFamily="2" charset="-78"/>
              </a:rPr>
              <a:t> و ارزشیابی </a:t>
            </a:r>
            <a:r>
              <a:rPr lang="fa-IR" sz="2400" dirty="0">
                <a:cs typeface="B Titr" panose="00000700000000000000" pitchFamily="2" charset="-78"/>
              </a:rPr>
              <a:t>سهام، نه تنها سست، بلکه  در حال نابودی است</a:t>
            </a:r>
            <a:r>
              <a:rPr lang="fa-IR" sz="2400" dirty="0" smtClean="0">
                <a:cs typeface="B Titr" panose="00000700000000000000" pitchFamily="2" charset="-78"/>
              </a:rPr>
              <a:t>.</a:t>
            </a:r>
          </a:p>
          <a:p>
            <a:pPr algn="just" rtl="1"/>
            <a:r>
              <a:rPr lang="fa-IR" sz="2400" dirty="0" smtClean="0">
                <a:cs typeface="B Titr" panose="00000700000000000000" pitchFamily="2" charset="-78"/>
              </a:rPr>
              <a:t> </a:t>
            </a:r>
            <a:r>
              <a:rPr lang="fa-IR" sz="2400" dirty="0">
                <a:cs typeface="B Titr" panose="00000700000000000000" pitchFamily="2" charset="-78"/>
              </a:rPr>
              <a:t>در طی  60 سال گذشته، در رابطه بین قیمت سهام و چنین خروجی های حسابداری کلید ی به عنوان درآمد، ارزش </a:t>
            </a:r>
            <a:r>
              <a:rPr lang="fa-IR" sz="2400" dirty="0" err="1">
                <a:cs typeface="B Titr" panose="00000700000000000000" pitchFamily="2" charset="-78"/>
              </a:rPr>
              <a:t>دفتري</a:t>
            </a:r>
            <a:r>
              <a:rPr lang="fa-IR" sz="2400" dirty="0">
                <a:cs typeface="B Titr" panose="00000700000000000000" pitchFamily="2" charset="-78"/>
              </a:rPr>
              <a:t>، فروش، هزینه فروش، دارایی ها و بدهی ها، کاهش شدید و پایدار رخ داده است. </a:t>
            </a:r>
            <a:r>
              <a:rPr lang="fa-IR" sz="2400" dirty="0" smtClean="0">
                <a:cs typeface="B Titr" panose="00000700000000000000" pitchFamily="2" charset="-78"/>
              </a:rPr>
              <a:t>ب</a:t>
            </a:r>
          </a:p>
          <a:p>
            <a:pPr algn="just" rtl="1"/>
            <a:r>
              <a:rPr lang="fa-IR" sz="2400" dirty="0" err="1" smtClean="0">
                <a:cs typeface="B Titr" panose="00000700000000000000" pitchFamily="2" charset="-78"/>
              </a:rPr>
              <a:t>اروخ</a:t>
            </a:r>
            <a:r>
              <a:rPr lang="fa-IR" sz="2400" dirty="0" smtClean="0">
                <a:cs typeface="B Titr" panose="00000700000000000000" pitchFamily="2" charset="-78"/>
              </a:rPr>
              <a:t> </a:t>
            </a:r>
            <a:r>
              <a:rPr lang="fa-IR" sz="2400" dirty="0">
                <a:cs typeface="B Titr" panose="00000700000000000000" pitchFamily="2" charset="-78"/>
              </a:rPr>
              <a:t>لو، استاد حسابداری و امور مالی در دانشکده </a:t>
            </a:r>
            <a:r>
              <a:rPr lang="fa-IR" sz="2400" dirty="0" err="1" smtClean="0">
                <a:cs typeface="B Titr" panose="00000700000000000000" pitchFamily="2" charset="-78"/>
              </a:rPr>
              <a:t>استرن</a:t>
            </a:r>
            <a:r>
              <a:rPr lang="fa-IR" sz="2400" dirty="0" smtClean="0">
                <a:cs typeface="B Titr" panose="00000700000000000000" pitchFamily="2" charset="-78"/>
              </a:rPr>
              <a:t>  </a:t>
            </a:r>
            <a:r>
              <a:rPr lang="fa-IR" sz="2400" dirty="0">
                <a:cs typeface="B Titr" panose="00000700000000000000" pitchFamily="2" charset="-78"/>
              </a:rPr>
              <a:t>نیویورک و </a:t>
            </a:r>
            <a:r>
              <a:rPr lang="fa-IR" sz="2400" dirty="0" err="1">
                <a:cs typeface="B Titr" panose="00000700000000000000" pitchFamily="2" charset="-78"/>
              </a:rPr>
              <a:t>فنگ</a:t>
            </a:r>
            <a:r>
              <a:rPr lang="fa-IR" sz="2400" dirty="0">
                <a:cs typeface="B Titr" panose="00000700000000000000" pitchFamily="2" charset="-78"/>
              </a:rPr>
              <a:t> گو، استاد و رئیس بخش حسابداری </a:t>
            </a:r>
            <a:r>
              <a:rPr lang="fa-IR" sz="2400" dirty="0" smtClean="0">
                <a:cs typeface="B Titr" panose="00000700000000000000" pitchFamily="2" charset="-78"/>
              </a:rPr>
              <a:t> </a:t>
            </a:r>
            <a:r>
              <a:rPr lang="fa-IR" sz="2400" dirty="0">
                <a:cs typeface="B Titr" panose="00000700000000000000" pitchFamily="2" charset="-78"/>
              </a:rPr>
              <a:t>دانشگاه </a:t>
            </a:r>
            <a:r>
              <a:rPr lang="fa-IR" sz="2400" dirty="0" err="1">
                <a:cs typeface="B Titr" panose="00000700000000000000" pitchFamily="2" charset="-78"/>
              </a:rPr>
              <a:t>بوفالو</a:t>
            </a:r>
            <a:r>
              <a:rPr lang="fa-IR" sz="2400" dirty="0">
                <a:cs typeface="B Titr" panose="00000700000000000000" pitchFamily="2" charset="-78"/>
              </a:rPr>
              <a:t>، این کاهش را به انتقال از یک صنعت اولیه اقتصاد به عصر اطلاعات پیوند داده </a:t>
            </a:r>
            <a:r>
              <a:rPr lang="fa-IR" sz="2400" dirty="0" err="1">
                <a:cs typeface="B Titr" panose="00000700000000000000" pitchFamily="2" charset="-78"/>
              </a:rPr>
              <a:t>اند</a:t>
            </a:r>
            <a:r>
              <a:rPr lang="fa-IR" sz="2400" dirty="0">
                <a:cs typeface="B Titr" panose="00000700000000000000" pitchFamily="2" charset="-78"/>
              </a:rPr>
              <a:t>.</a:t>
            </a:r>
          </a:p>
          <a:p>
            <a:pPr algn="just" rtl="1"/>
            <a:r>
              <a:rPr lang="fa-IR" sz="2400" dirty="0">
                <a:cs typeface="B Titr" panose="00000700000000000000" pitchFamily="2" charset="-78"/>
              </a:rPr>
              <a:t>"</a:t>
            </a:r>
            <a:r>
              <a:rPr lang="fa-IR" sz="2400" dirty="0" err="1">
                <a:cs typeface="B Titr" panose="00000700000000000000" pitchFamily="2" charset="-78"/>
              </a:rPr>
              <a:t>پیشرانهای</a:t>
            </a:r>
            <a:r>
              <a:rPr lang="fa-IR" sz="2400" dirty="0">
                <a:cs typeface="B Titr" panose="00000700000000000000" pitchFamily="2" charset="-78"/>
              </a:rPr>
              <a:t> اصلی اقتصاد  از دارایی، کارخانه، ماشین آلات و موجودی، به اختراعات، مارک ها، فناوری اطلاعات و منابع انسانی منتقل شدند." </a:t>
            </a:r>
            <a:r>
              <a:rPr lang="en-US" sz="2400" dirty="0">
                <a:cs typeface="B Titr" panose="00000700000000000000" pitchFamily="2" charset="-78"/>
              </a:rPr>
              <a:t>GAAP، </a:t>
            </a:r>
            <a:r>
              <a:rPr lang="fa-IR" sz="2400" dirty="0">
                <a:cs typeface="B Titr" panose="00000700000000000000" pitchFamily="2" charset="-78"/>
              </a:rPr>
              <a:t>عدم سازگاری با این تغییرات را هنوز هضم نکرده است</a:t>
            </a:r>
          </a:p>
          <a:p>
            <a:pPr algn="just" rtl="1"/>
            <a:r>
              <a:rPr lang="fa-IR" sz="2400" dirty="0">
                <a:cs typeface="B Titr" panose="00000700000000000000" pitchFamily="2" charset="-78"/>
              </a:rPr>
              <a:t>سوال : اطلاعات مالی برای ارزیابی </a:t>
            </a:r>
            <a:r>
              <a:rPr lang="fa-IR" sz="2400" dirty="0" err="1">
                <a:cs typeface="B Titr" panose="00000700000000000000" pitchFamily="2" charset="-78"/>
              </a:rPr>
              <a:t>گوگل،مایکروسافت</a:t>
            </a:r>
            <a:r>
              <a:rPr lang="fa-IR" sz="2400" dirty="0">
                <a:cs typeface="B Titr" panose="00000700000000000000" pitchFamily="2" charset="-78"/>
              </a:rPr>
              <a:t>،....</a:t>
            </a:r>
            <a:r>
              <a:rPr lang="fa-IR" sz="2400" dirty="0" err="1">
                <a:cs typeface="B Titr" panose="00000700000000000000" pitchFamily="2" charset="-78"/>
              </a:rPr>
              <a:t>آپ،های</a:t>
            </a:r>
            <a:r>
              <a:rPr lang="fa-IR" sz="2400" dirty="0">
                <a:cs typeface="B Titr" panose="00000700000000000000" pitchFamily="2" charset="-78"/>
              </a:rPr>
              <a:t> </a:t>
            </a:r>
            <a:r>
              <a:rPr lang="fa-IR" sz="2400" dirty="0" err="1">
                <a:cs typeface="B Titr" panose="00000700000000000000" pitchFamily="2" charset="-78"/>
              </a:rPr>
              <a:t>وب</a:t>
            </a:r>
            <a:r>
              <a:rPr lang="fa-IR" sz="2400" dirty="0">
                <a:cs typeface="B Titr" panose="00000700000000000000" pitchFamily="2" charset="-78"/>
              </a:rPr>
              <a:t> و..... چقدر اهمیت دارد؟</a:t>
            </a:r>
            <a:endParaRPr lang="en-US" sz="2400" dirty="0">
              <a:cs typeface="B Titr" panose="00000700000000000000" pitchFamily="2" charset="-78"/>
            </a:endParaRPr>
          </a:p>
        </p:txBody>
      </p:sp>
    </p:spTree>
    <p:extLst>
      <p:ext uri="{BB962C8B-B14F-4D97-AF65-F5344CB8AC3E}">
        <p14:creationId xmlns:p14="http://schemas.microsoft.com/office/powerpoint/2010/main" val="232909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7686" y="796833"/>
            <a:ext cx="10820400" cy="5917475"/>
          </a:xfrm>
        </p:spPr>
        <p:txBody>
          <a:bodyPr>
            <a:noAutofit/>
          </a:bodyPr>
          <a:lstStyle/>
          <a:p>
            <a:pPr algn="just" rtl="1">
              <a:lnSpc>
                <a:spcPct val="150000"/>
              </a:lnSpc>
            </a:pPr>
            <a:r>
              <a:rPr lang="fa-IR" sz="2400" dirty="0">
                <a:cs typeface="B Titr" panose="00000700000000000000" pitchFamily="2" charset="-78"/>
              </a:rPr>
              <a:t>برای رفع این مشکل، نویسندگان به طرز افراطی </a:t>
            </a:r>
            <a:r>
              <a:rPr lang="fa-IR" sz="2400" dirty="0" smtClean="0">
                <a:cs typeface="B Titr" panose="00000700000000000000" pitchFamily="2" charset="-78"/>
              </a:rPr>
              <a:t>بازسازی </a:t>
            </a:r>
            <a:r>
              <a:rPr lang="fa-IR" sz="2400" dirty="0">
                <a:cs typeface="B Titr" panose="00000700000000000000" pitchFamily="2" charset="-78"/>
              </a:rPr>
              <a:t>بنیادین در سیستم حسابداری را پیشنهاد می کنند. </a:t>
            </a:r>
            <a:endParaRPr lang="en-US" sz="2400" dirty="0" smtClean="0">
              <a:cs typeface="B Titr" panose="00000700000000000000" pitchFamily="2" charset="-78"/>
            </a:endParaRPr>
          </a:p>
          <a:p>
            <a:pPr algn="just" rtl="1">
              <a:lnSpc>
                <a:spcPct val="150000"/>
              </a:lnSpc>
            </a:pPr>
            <a:r>
              <a:rPr lang="fa-IR" sz="2400" dirty="0" smtClean="0">
                <a:cs typeface="B Titr" panose="00000700000000000000" pitchFamily="2" charset="-78"/>
              </a:rPr>
              <a:t>مدل </a:t>
            </a:r>
            <a:r>
              <a:rPr lang="fa-IR" sz="2400" dirty="0">
                <a:cs typeface="B Titr" panose="00000700000000000000" pitchFamily="2" charset="-78"/>
              </a:rPr>
              <a:t>جدید آنها این واقعیت را مطرح می کند که براساس گزارش مالی امروز، تنها 5٪ از اطلاعات موارد استفاده سرمایه گذاران را تامین می کند.</a:t>
            </a:r>
          </a:p>
          <a:p>
            <a:pPr algn="just" rtl="1">
              <a:lnSpc>
                <a:spcPct val="150000"/>
              </a:lnSpc>
            </a:pPr>
            <a:r>
              <a:rPr lang="fa-IR" sz="2400" dirty="0">
                <a:cs typeface="B Titr" panose="00000700000000000000" pitchFamily="2" charset="-78"/>
              </a:rPr>
              <a:t> </a:t>
            </a:r>
            <a:r>
              <a:rPr lang="fa-IR" sz="2400" dirty="0" err="1">
                <a:cs typeface="B Titr" panose="00000700000000000000" pitchFamily="2" charset="-78"/>
              </a:rPr>
              <a:t>لیو</a:t>
            </a:r>
            <a:r>
              <a:rPr lang="fa-IR" sz="2400" dirty="0">
                <a:cs typeface="B Titr" panose="00000700000000000000" pitchFamily="2" charset="-78"/>
              </a:rPr>
              <a:t> و گو در پی تکمیل گزارش های مالی سنتی با "گزارش منابع و پیامدهای استراتژیک" هستند که حاوی </a:t>
            </a:r>
            <a:r>
              <a:rPr lang="fa-IR" sz="2400" dirty="0" err="1">
                <a:cs typeface="B Titr" panose="00000700000000000000" pitchFamily="2" charset="-78"/>
              </a:rPr>
              <a:t>مواردی</a:t>
            </a:r>
            <a:r>
              <a:rPr lang="fa-IR" sz="2400" dirty="0">
                <a:cs typeface="B Titr" panose="00000700000000000000" pitchFamily="2" charset="-78"/>
              </a:rPr>
              <a:t> است که مزایای اقتصادی پایدار را ایجاد می کنند. </a:t>
            </a:r>
            <a:endParaRPr lang="en-US" sz="2400" dirty="0" smtClean="0">
              <a:cs typeface="B Titr" panose="00000700000000000000" pitchFamily="2" charset="-78"/>
            </a:endParaRPr>
          </a:p>
          <a:p>
            <a:pPr algn="just" rtl="1">
              <a:lnSpc>
                <a:spcPct val="150000"/>
              </a:lnSpc>
            </a:pPr>
            <a:r>
              <a:rPr lang="fa-IR" sz="2400" dirty="0" smtClean="0">
                <a:cs typeface="B Titr" panose="00000700000000000000" pitchFamily="2" charset="-78"/>
              </a:rPr>
              <a:t>این </a:t>
            </a:r>
            <a:r>
              <a:rPr lang="fa-IR" sz="2400" dirty="0">
                <a:cs typeface="B Titr" panose="00000700000000000000" pitchFamily="2" charset="-78"/>
              </a:rPr>
              <a:t>گزارش جزئیات بیشتری را درباره </a:t>
            </a:r>
            <a:r>
              <a:rPr lang="fa-IR" sz="2400" dirty="0" err="1">
                <a:cs typeface="B Titr" panose="00000700000000000000" pitchFamily="2" charset="-78"/>
              </a:rPr>
              <a:t>مواردی</a:t>
            </a:r>
            <a:r>
              <a:rPr lang="fa-IR" sz="2400" dirty="0">
                <a:cs typeface="B Titr" panose="00000700000000000000" pitchFamily="2" charset="-78"/>
              </a:rPr>
              <a:t> مانند اختراعات، ذخایر نفتی و فناوری اطلاعات - همه در قالب </a:t>
            </a:r>
            <a:r>
              <a:rPr lang="fa-IR" sz="2400" dirty="0" smtClean="0">
                <a:cs typeface="B Titr" panose="00000700000000000000" pitchFamily="2" charset="-78"/>
              </a:rPr>
              <a:t>استاندارد</a:t>
            </a:r>
            <a:r>
              <a:rPr lang="en-US" sz="2400" dirty="0" smtClean="0">
                <a:cs typeface="B Titr" panose="00000700000000000000" pitchFamily="2" charset="-78"/>
              </a:rPr>
              <a:t>-</a:t>
            </a:r>
            <a:r>
              <a:rPr lang="fa-IR" sz="2400" dirty="0" smtClean="0">
                <a:cs typeface="B Titr" panose="00000700000000000000" pitchFamily="2" charset="-78"/>
              </a:rPr>
              <a:t> </a:t>
            </a:r>
            <a:r>
              <a:rPr lang="fa-IR" sz="2400" dirty="0">
                <a:cs typeface="B Titr" panose="00000700000000000000" pitchFamily="2" charset="-78"/>
              </a:rPr>
              <a:t>به جای </a:t>
            </a:r>
            <a:r>
              <a:rPr lang="fa-IR" sz="2400" dirty="0" smtClean="0">
                <a:cs typeface="B Titr" panose="00000700000000000000" pitchFamily="2" charset="-78"/>
              </a:rPr>
              <a:t>اطلاعات مالی </a:t>
            </a:r>
            <a:r>
              <a:rPr lang="fa-IR" sz="2400" dirty="0">
                <a:cs typeface="B Titr" panose="00000700000000000000" pitchFamily="2" charset="-78"/>
              </a:rPr>
              <a:t>که قبلا توسط برخی از شرکت های دولتی ساخته شده است، ارائه می دهد تا بتوانند مقایسه درستی را در یک صنعت تسهیل کنند.</a:t>
            </a:r>
          </a:p>
          <a:p>
            <a:pPr marL="0" indent="0" algn="just" rtl="1">
              <a:lnSpc>
                <a:spcPct val="150000"/>
              </a:lnSpc>
              <a:buNone/>
            </a:pPr>
            <a:endParaRPr lang="en-US" sz="2400" dirty="0">
              <a:cs typeface="B Titr" panose="00000700000000000000" pitchFamily="2" charset="-78"/>
            </a:endParaRPr>
          </a:p>
        </p:txBody>
      </p:sp>
    </p:spTree>
    <p:extLst>
      <p:ext uri="{BB962C8B-B14F-4D97-AF65-F5344CB8AC3E}">
        <p14:creationId xmlns:p14="http://schemas.microsoft.com/office/powerpoint/2010/main" val="415017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Big Data and Technology</a:t>
            </a:r>
            <a:r>
              <a:rPr lang="en-US" dirty="0"/>
              <a:t/>
            </a:r>
            <a:br>
              <a:rPr lang="en-US" dirty="0"/>
            </a:br>
            <a:endParaRPr lang="en-US" dirty="0"/>
          </a:p>
        </p:txBody>
      </p:sp>
      <p:sp>
        <p:nvSpPr>
          <p:cNvPr id="3" name="Content Placeholder 2"/>
          <p:cNvSpPr>
            <a:spLocks noGrp="1"/>
          </p:cNvSpPr>
          <p:nvPr>
            <p:ph idx="1"/>
          </p:nvPr>
        </p:nvSpPr>
        <p:spPr>
          <a:xfrm>
            <a:off x="685800" y="1619794"/>
            <a:ext cx="10820400" cy="4598891"/>
          </a:xfrm>
        </p:spPr>
        <p:txBody>
          <a:bodyPr>
            <a:noAutofit/>
          </a:bodyPr>
          <a:lstStyle/>
          <a:p>
            <a:pPr algn="r" rtl="1"/>
            <a:r>
              <a:rPr lang="fa-IR" sz="2800" dirty="0">
                <a:cs typeface="B Titr" panose="00000700000000000000" pitchFamily="2" charset="-78"/>
              </a:rPr>
              <a:t>سابقه حرفه </a:t>
            </a:r>
            <a:r>
              <a:rPr lang="fa-IR" sz="2800" dirty="0" smtClean="0">
                <a:cs typeface="B Titr" panose="00000700000000000000" pitchFamily="2" charset="-78"/>
              </a:rPr>
              <a:t>ارز</a:t>
            </a:r>
            <a:r>
              <a:rPr lang="fa-IR" sz="2800" dirty="0">
                <a:cs typeface="B Titr" panose="00000700000000000000" pitchFamily="2" charset="-78"/>
              </a:rPr>
              <a:t>ش</a:t>
            </a:r>
            <a:r>
              <a:rPr lang="fa-IR" sz="2800" dirty="0" smtClean="0">
                <a:cs typeface="B Titr" panose="00000700000000000000" pitchFamily="2" charset="-78"/>
              </a:rPr>
              <a:t>یابی </a:t>
            </a:r>
            <a:r>
              <a:rPr lang="fa-IR" sz="2800" dirty="0">
                <a:cs typeface="B Titr" panose="00000700000000000000" pitchFamily="2" charset="-78"/>
              </a:rPr>
              <a:t>را می توان به چهار دسته تقسیم </a:t>
            </a:r>
            <a:r>
              <a:rPr lang="fa-IR" sz="2800" dirty="0" smtClean="0">
                <a:cs typeface="B Titr" panose="00000700000000000000" pitchFamily="2" charset="-78"/>
              </a:rPr>
              <a:t>کرد. </a:t>
            </a:r>
            <a:r>
              <a:rPr lang="fa-IR" sz="2800" dirty="0">
                <a:cs typeface="B Titr" panose="00000700000000000000" pitchFamily="2" charset="-78"/>
              </a:rPr>
              <a:t>همه </a:t>
            </a:r>
            <a:r>
              <a:rPr lang="fa-IR" sz="2800" dirty="0" smtClean="0">
                <a:cs typeface="B Titr" panose="00000700000000000000" pitchFamily="2" charset="-78"/>
              </a:rPr>
              <a:t> این دسته </a:t>
            </a:r>
            <a:r>
              <a:rPr lang="fa-IR" sz="2800" dirty="0" err="1" smtClean="0">
                <a:cs typeface="B Titr" panose="00000700000000000000" pitchFamily="2" charset="-78"/>
              </a:rPr>
              <a:t>هابر</a:t>
            </a:r>
            <a:r>
              <a:rPr lang="fa-IR" sz="2800" dirty="0" smtClean="0">
                <a:cs typeface="B Titr" panose="00000700000000000000" pitchFamily="2" charset="-78"/>
              </a:rPr>
              <a:t> </a:t>
            </a:r>
            <a:r>
              <a:rPr lang="fa-IR" sz="2800" dirty="0">
                <a:cs typeface="B Titr" panose="00000700000000000000" pitchFamily="2" charset="-78"/>
              </a:rPr>
              <a:t>اساس نحوه استفاده از داده ها اندازه گیری می شوند.</a:t>
            </a:r>
            <a:br>
              <a:rPr lang="fa-IR" sz="2800" dirty="0">
                <a:cs typeface="B Titr" panose="00000700000000000000" pitchFamily="2" charset="-78"/>
              </a:rPr>
            </a:br>
            <a:r>
              <a:rPr lang="fa-IR" sz="2800" b="1" dirty="0">
                <a:solidFill>
                  <a:srgbClr val="FF0000"/>
                </a:solidFill>
                <a:cs typeface="B Titr" panose="00000700000000000000" pitchFamily="2" charset="-78"/>
              </a:rPr>
              <a:t>دوران </a:t>
            </a:r>
            <a:r>
              <a:rPr lang="fa-IR" sz="2800" b="1" dirty="0" err="1">
                <a:solidFill>
                  <a:srgbClr val="FF0000"/>
                </a:solidFill>
                <a:cs typeface="B Titr" panose="00000700000000000000" pitchFamily="2" charset="-78"/>
              </a:rPr>
              <a:t>Data</a:t>
            </a:r>
            <a:r>
              <a:rPr lang="fa-IR" sz="2800" b="1" dirty="0">
                <a:solidFill>
                  <a:srgbClr val="FF0000"/>
                </a:solidFill>
                <a:cs typeface="B Titr" panose="00000700000000000000" pitchFamily="2" charset="-78"/>
              </a:rPr>
              <a:t> </a:t>
            </a:r>
            <a:r>
              <a:rPr lang="fa-IR" sz="2800" b="1" dirty="0" err="1">
                <a:solidFill>
                  <a:srgbClr val="FF0000"/>
                </a:solidFill>
                <a:cs typeface="B Titr" panose="00000700000000000000" pitchFamily="2" charset="-78"/>
              </a:rPr>
              <a:t>Rummage</a:t>
            </a:r>
            <a:r>
              <a:rPr lang="fa-IR" sz="2800" dirty="0">
                <a:cs typeface="B Titr" panose="00000700000000000000" pitchFamily="2" charset="-78"/>
              </a:rPr>
              <a:t>، که در سالهای 1920 و 1970 قرار داشت، روی جمع آوری داده ها متمرکز بود، برای ارزیابی </a:t>
            </a:r>
            <a:r>
              <a:rPr lang="fa-IR" sz="2800" dirty="0" err="1">
                <a:cs typeface="B Titr" panose="00000700000000000000" pitchFamily="2" charset="-78"/>
              </a:rPr>
              <a:t>کنندگان</a:t>
            </a:r>
            <a:r>
              <a:rPr lang="fa-IR" sz="2800" dirty="0">
                <a:cs typeface="B Titr" panose="00000700000000000000" pitchFamily="2" charset="-78"/>
              </a:rPr>
              <a:t> "داشتن اطلاعات" مهمترین عنصر بود</a:t>
            </a:r>
            <a:br>
              <a:rPr lang="fa-IR" sz="2800" dirty="0">
                <a:cs typeface="B Titr" panose="00000700000000000000" pitchFamily="2" charset="-78"/>
              </a:rPr>
            </a:br>
            <a:r>
              <a:rPr lang="fa-IR" sz="2800" dirty="0">
                <a:solidFill>
                  <a:srgbClr val="FF0000"/>
                </a:solidFill>
                <a:cs typeface="B Titr" panose="00000700000000000000" pitchFamily="2" charset="-78"/>
              </a:rPr>
              <a:t>دوره تجزیه و تحلیل بازار (1980s-1990s)، </a:t>
            </a:r>
            <a:r>
              <a:rPr lang="fa-IR" sz="2800" dirty="0">
                <a:cs typeface="B Titr" panose="00000700000000000000" pitchFamily="2" charset="-78"/>
              </a:rPr>
              <a:t>در دسترس بودن اطلاعات در بخش های رقابتی بازار و استفاده از آن را به ارمغان آورد.</a:t>
            </a:r>
            <a:br>
              <a:rPr lang="fa-IR" sz="2800" dirty="0">
                <a:cs typeface="B Titr" panose="00000700000000000000" pitchFamily="2" charset="-78"/>
              </a:rPr>
            </a:br>
            <a:r>
              <a:rPr lang="fa-IR" sz="2800" dirty="0">
                <a:solidFill>
                  <a:srgbClr val="FF0000"/>
                </a:solidFill>
                <a:cs typeface="B Titr" panose="00000700000000000000" pitchFamily="2" charset="-78"/>
              </a:rPr>
              <a:t>دوران حذف اطلاعات (1990s-2000s)</a:t>
            </a:r>
            <a:r>
              <a:rPr lang="fa-IR" sz="2800" dirty="0">
                <a:cs typeface="B Titr" panose="00000700000000000000" pitchFamily="2" charset="-78"/>
              </a:rPr>
              <a:t> مجموعه های داده های الکترونیکی وسیعی را فراهم کرد. همراه با اطلاعات مفید، همچنین داده های نامناسب و علم "آشغال" وجود داشت. با استفاده از سه تا شش </a:t>
            </a:r>
            <a:r>
              <a:rPr lang="fa-IR" sz="2800" dirty="0" err="1">
                <a:cs typeface="B Titr" panose="00000700000000000000" pitchFamily="2" charset="-78"/>
              </a:rPr>
              <a:t>کامپوز</a:t>
            </a:r>
            <a:r>
              <a:rPr lang="fa-IR" sz="2800" dirty="0">
                <a:cs typeface="B Titr" panose="00000700000000000000" pitchFamily="2" charset="-78"/>
              </a:rPr>
              <a:t> باقی می ماند.</a:t>
            </a:r>
            <a:br>
              <a:rPr lang="fa-IR" sz="2800" dirty="0">
                <a:cs typeface="B Titr" panose="00000700000000000000" pitchFamily="2" charset="-78"/>
              </a:rPr>
            </a:br>
            <a:r>
              <a:rPr lang="fa-IR" sz="2800" dirty="0">
                <a:cs typeface="B Titr" panose="00000700000000000000" pitchFamily="2" charset="-78"/>
              </a:rPr>
              <a:t>در نهایت، </a:t>
            </a:r>
            <a:r>
              <a:rPr lang="fa-IR" sz="2800" dirty="0">
                <a:solidFill>
                  <a:srgbClr val="FF0000"/>
                </a:solidFill>
                <a:cs typeface="B Titr" panose="00000700000000000000" pitchFamily="2" charset="-78"/>
              </a:rPr>
              <a:t>دوره بهینه سازی داده ها (2010s-present) </a:t>
            </a:r>
            <a:r>
              <a:rPr lang="fa-IR" sz="2800" dirty="0">
                <a:cs typeface="B Titr" panose="00000700000000000000" pitchFamily="2" charset="-78"/>
              </a:rPr>
              <a:t>بر مجموعه های بهینه داده های بزرگ تمرکز  دارد و تجزیه و تحلیل تمام داده ها  میسر است- نه فقط نمونه گیری.</a:t>
            </a:r>
            <a:br>
              <a:rPr lang="fa-IR" sz="2800" dirty="0">
                <a:cs typeface="B Titr" panose="00000700000000000000" pitchFamily="2" charset="-78"/>
              </a:rPr>
            </a:br>
            <a:endParaRPr lang="en-US" sz="2800" dirty="0">
              <a:cs typeface="B Titr" panose="00000700000000000000" pitchFamily="2" charset="-78"/>
            </a:endParaRPr>
          </a:p>
        </p:txBody>
      </p:sp>
    </p:spTree>
    <p:extLst>
      <p:ext uri="{BB962C8B-B14F-4D97-AF65-F5344CB8AC3E}">
        <p14:creationId xmlns:p14="http://schemas.microsoft.com/office/powerpoint/2010/main" val="159628412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553</TotalTime>
  <Words>1150</Words>
  <Application>Microsoft Office PowerPoint</Application>
  <PresentationFormat>Widescreen</PresentationFormat>
  <Paragraphs>87</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B Titr</vt:lpstr>
      <vt:lpstr>B Zar</vt:lpstr>
      <vt:lpstr>Calibri</vt:lpstr>
      <vt:lpstr>Century Gothic</vt:lpstr>
      <vt:lpstr>Vapor Trail</vt:lpstr>
      <vt:lpstr>چالشهای گزارشگری مالی و آینده صنعت خدمات ارزشیابی استارت آپ ها </vt:lpstr>
      <vt:lpstr>PowerPoint Presentation</vt:lpstr>
      <vt:lpstr>بیان مساله:</vt:lpstr>
      <vt:lpstr>PowerPoint Presentation</vt:lpstr>
      <vt:lpstr>PowerPoint Presentation</vt:lpstr>
      <vt:lpstr>PowerPoint Presentation</vt:lpstr>
      <vt:lpstr>PowerPoint Presentation</vt:lpstr>
      <vt:lpstr>PowerPoint Presentation</vt:lpstr>
      <vt:lpstr>Big Data and Technology </vt:lpstr>
      <vt:lpstr>PowerPoint Presentation</vt:lpstr>
      <vt:lpstr>ویژگی های گذشته و آتی ارزش گذاری ها</vt:lpstr>
      <vt:lpstr>ویژگی های گذشته و آتی ارزش گذاری ها</vt:lpstr>
      <vt:lpstr>معمای قیمت و ارزش</vt:lpstr>
      <vt:lpstr>منحني J  شكل سرمايه گذاري خطر پذير The J curve </vt:lpstr>
      <vt:lpstr>مروری بر روش های ارزشیابی استارت آپ ها</vt:lpstr>
      <vt:lpstr>PowerPoint Presentation</vt:lpstr>
      <vt:lpstr>مروری بر روش های ارزشیابی استارت آپ ها</vt:lpstr>
      <vt:lpstr>سنجه های بازار استارت آپ Market metrics </vt:lpstr>
      <vt:lpstr>PowerPoint Presentation</vt:lpstr>
      <vt:lpstr>PowerPoint Presentation</vt:lpstr>
      <vt:lpstr>PowerPoint Presentation</vt:lpstr>
      <vt:lpstr>PowerPoint Presentation</vt:lpstr>
      <vt:lpstr>PowerPoint Presentation</vt:lpstr>
      <vt:lpstr>PowerPoint Presentation</vt:lpstr>
      <vt:lpstr>چالش های ارزشیابی استارت آپ ها</vt:lpstr>
      <vt:lpstr>PowerPoint Presentation</vt:lpstr>
      <vt:lpstr>PowerPoint Presentation</vt:lpstr>
      <vt:lpstr>روند آینده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چالشهای گزارشگری مالی و آینده صنعت خدمات ارزشیابی و قیمتگذاری</dc:title>
  <dc:creator>Windows User</dc:creator>
  <cp:lastModifiedBy>Windows User</cp:lastModifiedBy>
  <cp:revision>44</cp:revision>
  <dcterms:created xsi:type="dcterms:W3CDTF">2018-09-04T19:01:33Z</dcterms:created>
  <dcterms:modified xsi:type="dcterms:W3CDTF">2018-12-10T01:23:24Z</dcterms:modified>
</cp:coreProperties>
</file>