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79"/>
  </p:notesMasterIdLst>
  <p:handoutMasterIdLst>
    <p:handoutMasterId r:id="rId80"/>
  </p:handoutMasterIdLst>
  <p:sldIdLst>
    <p:sldId id="1275" r:id="rId2"/>
    <p:sldId id="1137" r:id="rId3"/>
    <p:sldId id="1349" r:id="rId4"/>
    <p:sldId id="1276" r:id="rId5"/>
    <p:sldId id="1277" r:id="rId6"/>
    <p:sldId id="1348" r:id="rId7"/>
    <p:sldId id="1378" r:id="rId8"/>
    <p:sldId id="1380" r:id="rId9"/>
    <p:sldId id="1318" r:id="rId10"/>
    <p:sldId id="1345" r:id="rId11"/>
    <p:sldId id="1278" r:id="rId12"/>
    <p:sldId id="1280" r:id="rId13"/>
    <p:sldId id="1281" r:id="rId14"/>
    <p:sldId id="1282" r:id="rId15"/>
    <p:sldId id="1283" r:id="rId16"/>
    <p:sldId id="1369" r:id="rId17"/>
    <p:sldId id="1370" r:id="rId18"/>
    <p:sldId id="1371" r:id="rId19"/>
    <p:sldId id="1372" r:id="rId20"/>
    <p:sldId id="1334" r:id="rId21"/>
    <p:sldId id="1367" r:id="rId22"/>
    <p:sldId id="1335" r:id="rId23"/>
    <p:sldId id="1355" r:id="rId24"/>
    <p:sldId id="1353" r:id="rId25"/>
    <p:sldId id="1354" r:id="rId26"/>
    <p:sldId id="1336" r:id="rId27"/>
    <p:sldId id="1351" r:id="rId28"/>
    <p:sldId id="1337" r:id="rId29"/>
    <p:sldId id="1338" r:id="rId30"/>
    <p:sldId id="1339" r:id="rId31"/>
    <p:sldId id="1391" r:id="rId32"/>
    <p:sldId id="1389" r:id="rId33"/>
    <p:sldId id="1390" r:id="rId34"/>
    <p:sldId id="1340" r:id="rId35"/>
    <p:sldId id="1341" r:id="rId36"/>
    <p:sldId id="1342" r:id="rId37"/>
    <p:sldId id="1343" r:id="rId38"/>
    <p:sldId id="1344" r:id="rId39"/>
    <p:sldId id="1285" r:id="rId40"/>
    <p:sldId id="1356" r:id="rId41"/>
    <p:sldId id="1357" r:id="rId42"/>
    <p:sldId id="1358" r:id="rId43"/>
    <p:sldId id="1291" r:id="rId44"/>
    <p:sldId id="1313" r:id="rId45"/>
    <p:sldId id="1292" r:id="rId46"/>
    <p:sldId id="1314" r:id="rId47"/>
    <p:sldId id="1315" r:id="rId48"/>
    <p:sldId id="1317" r:id="rId49"/>
    <p:sldId id="1316" r:id="rId50"/>
    <p:sldId id="1307" r:id="rId51"/>
    <p:sldId id="1303" r:id="rId52"/>
    <p:sldId id="1309" r:id="rId53"/>
    <p:sldId id="1308" r:id="rId54"/>
    <p:sldId id="1304" r:id="rId55"/>
    <p:sldId id="1305" r:id="rId56"/>
    <p:sldId id="1312" r:id="rId57"/>
    <p:sldId id="1296" r:id="rId58"/>
    <p:sldId id="1297" r:id="rId59"/>
    <p:sldId id="1298" r:id="rId60"/>
    <p:sldId id="1299" r:id="rId61"/>
    <p:sldId id="1300" r:id="rId62"/>
    <p:sldId id="1301" r:id="rId63"/>
    <p:sldId id="1365" r:id="rId64"/>
    <p:sldId id="1366" r:id="rId65"/>
    <p:sldId id="1388" r:id="rId66"/>
    <p:sldId id="1368" r:id="rId67"/>
    <p:sldId id="1376" r:id="rId68"/>
    <p:sldId id="1373" r:id="rId69"/>
    <p:sldId id="1374" r:id="rId70"/>
    <p:sldId id="1375" r:id="rId71"/>
    <p:sldId id="1382" r:id="rId72"/>
    <p:sldId id="1383" r:id="rId73"/>
    <p:sldId id="1384" r:id="rId74"/>
    <p:sldId id="1379" r:id="rId75"/>
    <p:sldId id="1385" r:id="rId76"/>
    <p:sldId id="1386" r:id="rId77"/>
    <p:sldId id="1387"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4660"/>
  </p:normalViewPr>
  <p:slideViewPr>
    <p:cSldViewPr>
      <p:cViewPr varScale="1">
        <p:scale>
          <a:sx n="69" d="100"/>
          <a:sy n="69" d="100"/>
        </p:scale>
        <p:origin x="1446"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63410-86E5-462B-BCB8-FB2B36D38238}" type="datetimeFigureOut">
              <a:rPr lang="en-US" smtClean="0"/>
              <a:pPr/>
              <a:t>12/9/2018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34331-3349-4CB9-ADAD-3906E4AE5FC7}" type="slidenum">
              <a:rPr lang="en-US" smtClean="0"/>
              <a:pPr/>
              <a:t>‹#›</a:t>
            </a:fld>
            <a:endParaRPr lang="en-US"/>
          </a:p>
        </p:txBody>
      </p:sp>
    </p:spTree>
    <p:extLst>
      <p:ext uri="{BB962C8B-B14F-4D97-AF65-F5344CB8AC3E}">
        <p14:creationId xmlns:p14="http://schemas.microsoft.com/office/powerpoint/2010/main" val="69611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DCEF-045C-42B7-89CC-EDCDFEBFF217}" type="datetimeFigureOut">
              <a:rPr lang="en-US" smtClean="0"/>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D2E5-C4C8-4F7F-8693-537702E942B8}" type="slidenum">
              <a:rPr lang="en-US" smtClean="0"/>
              <a:pPr/>
              <a:t>‹#›</a:t>
            </a:fld>
            <a:endParaRPr lang="en-US"/>
          </a:p>
        </p:txBody>
      </p:sp>
    </p:spTree>
    <p:extLst>
      <p:ext uri="{BB962C8B-B14F-4D97-AF65-F5344CB8AC3E}">
        <p14:creationId xmlns:p14="http://schemas.microsoft.com/office/powerpoint/2010/main" val="36684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D2E5-C4C8-4F7F-8693-537702E942B8}" type="slidenum">
              <a:rPr lang="en-US" smtClean="0"/>
              <a:pPr/>
              <a:t>10</a:t>
            </a:fld>
            <a:endParaRPr lang="en-US"/>
          </a:p>
        </p:txBody>
      </p:sp>
    </p:spTree>
    <p:extLst>
      <p:ext uri="{BB962C8B-B14F-4D97-AF65-F5344CB8AC3E}">
        <p14:creationId xmlns:p14="http://schemas.microsoft.com/office/powerpoint/2010/main" val="47040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5902A-D405-45FE-91DD-4D33A07013B3}" type="slidenum">
              <a:rPr lang="en-US" altLang="en-US"/>
              <a:pPr/>
              <a:t>23</a:t>
            </a:fld>
            <a:endParaRPr lang="en-US" altLang="en-US"/>
          </a:p>
        </p:txBody>
      </p:sp>
      <p:sp>
        <p:nvSpPr>
          <p:cNvPr id="393218" name="Rectangle 2"/>
          <p:cNvSpPr>
            <a:spLocks noGrp="1" noRot="1" noChangeAspect="1" noChangeArrowheads="1" noTextEdit="1"/>
          </p:cNvSpPr>
          <p:nvPr>
            <p:ph type="sldImg"/>
          </p:nvPr>
        </p:nvSpPr>
        <p:spPr>
          <a:xfrm>
            <a:off x="1190625" y="703263"/>
            <a:ext cx="4630738" cy="3473450"/>
          </a:xfrm>
          <a:ln/>
        </p:spPr>
      </p:sp>
      <p:sp>
        <p:nvSpPr>
          <p:cNvPr id="393219" name="Rectangle 3"/>
          <p:cNvSpPr>
            <a:spLocks noGrp="1" noChangeArrowheads="1"/>
          </p:cNvSpPr>
          <p:nvPr>
            <p:ph type="body" idx="1"/>
          </p:nvPr>
        </p:nvSpPr>
        <p:spPr>
          <a:xfrm>
            <a:off x="935038" y="4416425"/>
            <a:ext cx="5140325" cy="4183063"/>
          </a:xfrm>
        </p:spPr>
        <p:txBody>
          <a:bodyPr/>
          <a:lstStyle/>
          <a:p>
            <a:r>
              <a:rPr lang="en-US" altLang="en-US"/>
              <a:t> </a:t>
            </a:r>
          </a:p>
        </p:txBody>
      </p:sp>
    </p:spTree>
    <p:extLst>
      <p:ext uri="{BB962C8B-B14F-4D97-AF65-F5344CB8AC3E}">
        <p14:creationId xmlns:p14="http://schemas.microsoft.com/office/powerpoint/2010/main" val="33344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E6F43-D076-4F12-9F4B-28953C53210A}" type="slidenum">
              <a:rPr lang="en-US" altLang="en-US"/>
              <a:pPr/>
              <a:t>32</a:t>
            </a:fld>
            <a:endParaRPr lang="en-US" altLang="en-US"/>
          </a:p>
        </p:txBody>
      </p:sp>
      <p:sp>
        <p:nvSpPr>
          <p:cNvPr id="449538" name="Rectangle 2"/>
          <p:cNvSpPr>
            <a:spLocks noGrp="1" noRot="1" noChangeAspect="1" noChangeArrowheads="1" noTextEdit="1"/>
          </p:cNvSpPr>
          <p:nvPr>
            <p:ph type="sldImg"/>
          </p:nvPr>
        </p:nvSpPr>
        <p:spPr>
          <a:xfrm>
            <a:off x="1190625" y="703263"/>
            <a:ext cx="4630738" cy="3473450"/>
          </a:xfrm>
          <a:ln/>
        </p:spPr>
      </p:sp>
      <p:sp>
        <p:nvSpPr>
          <p:cNvPr id="449539" name="Rectangle 3"/>
          <p:cNvSpPr>
            <a:spLocks noGrp="1" noChangeArrowheads="1"/>
          </p:cNvSpPr>
          <p:nvPr>
            <p:ph type="body" idx="1"/>
          </p:nvPr>
        </p:nvSpPr>
        <p:spPr>
          <a:xfrm>
            <a:off x="935038" y="4416425"/>
            <a:ext cx="5140325" cy="4183063"/>
          </a:xfrm>
        </p:spPr>
        <p:txBody>
          <a:bodyPr/>
          <a:lstStyle/>
          <a:p>
            <a:r>
              <a:rPr lang="en-US" altLang="en-US"/>
              <a:t> </a:t>
            </a:r>
          </a:p>
        </p:txBody>
      </p:sp>
    </p:spTree>
    <p:extLst>
      <p:ext uri="{BB962C8B-B14F-4D97-AF65-F5344CB8AC3E}">
        <p14:creationId xmlns:p14="http://schemas.microsoft.com/office/powerpoint/2010/main" val="111997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BD77C-09A4-4B07-BA38-ADD8FAA8F6D1}" type="slidenum">
              <a:rPr lang="en-US" altLang="en-US"/>
              <a:pPr/>
              <a:t>33</a:t>
            </a:fld>
            <a:endParaRPr lang="en-US" altLang="en-US"/>
          </a:p>
        </p:txBody>
      </p:sp>
      <p:sp>
        <p:nvSpPr>
          <p:cNvPr id="451586" name="Rectangle 2"/>
          <p:cNvSpPr>
            <a:spLocks noGrp="1" noRot="1" noChangeAspect="1" noChangeArrowheads="1" noTextEdit="1"/>
          </p:cNvSpPr>
          <p:nvPr>
            <p:ph type="sldImg"/>
          </p:nvPr>
        </p:nvSpPr>
        <p:spPr>
          <a:xfrm>
            <a:off x="1190625" y="703263"/>
            <a:ext cx="4630738" cy="3473450"/>
          </a:xfrm>
          <a:ln/>
        </p:spPr>
      </p:sp>
      <p:sp>
        <p:nvSpPr>
          <p:cNvPr id="451587" name="Rectangle 3"/>
          <p:cNvSpPr>
            <a:spLocks noGrp="1" noChangeArrowheads="1"/>
          </p:cNvSpPr>
          <p:nvPr>
            <p:ph type="body" idx="1"/>
          </p:nvPr>
        </p:nvSpPr>
        <p:spPr>
          <a:xfrm>
            <a:off x="935038" y="4416425"/>
            <a:ext cx="5140325" cy="4183063"/>
          </a:xfrm>
        </p:spPr>
        <p:txBody>
          <a:bodyPr/>
          <a:lstStyle/>
          <a:p>
            <a:r>
              <a:rPr lang="en-US" altLang="en-US"/>
              <a:t> </a:t>
            </a:r>
          </a:p>
        </p:txBody>
      </p:sp>
    </p:spTree>
    <p:extLst>
      <p:ext uri="{BB962C8B-B14F-4D97-AF65-F5344CB8AC3E}">
        <p14:creationId xmlns:p14="http://schemas.microsoft.com/office/powerpoint/2010/main" val="388804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DE692-BFF8-4CEC-9292-A45183090604}" type="slidenum">
              <a:rPr lang="en-US" altLang="en-US"/>
              <a:pPr/>
              <a:t>40</a:t>
            </a:fld>
            <a:endParaRPr lang="en-US" altLang="en-US"/>
          </a:p>
        </p:txBody>
      </p:sp>
      <p:sp>
        <p:nvSpPr>
          <p:cNvPr id="402434" name="Rectangle 2"/>
          <p:cNvSpPr>
            <a:spLocks noGrp="1" noRot="1" noChangeAspect="1" noChangeArrowheads="1" noTextEdit="1"/>
          </p:cNvSpPr>
          <p:nvPr>
            <p:ph type="sldImg"/>
          </p:nvPr>
        </p:nvSpPr>
        <p:spPr>
          <a:xfrm>
            <a:off x="1190625" y="703263"/>
            <a:ext cx="4630738" cy="3473450"/>
          </a:xfrm>
          <a:ln/>
        </p:spPr>
      </p:sp>
      <p:sp>
        <p:nvSpPr>
          <p:cNvPr id="402435" name="Rectangle 3"/>
          <p:cNvSpPr>
            <a:spLocks noGrp="1" noChangeArrowheads="1"/>
          </p:cNvSpPr>
          <p:nvPr>
            <p:ph type="body" idx="1"/>
          </p:nvPr>
        </p:nvSpPr>
        <p:spPr>
          <a:xfrm>
            <a:off x="935038" y="4416425"/>
            <a:ext cx="5140325" cy="4183063"/>
          </a:xfrm>
        </p:spPr>
        <p:txBody>
          <a:bodyPr/>
          <a:lstStyle/>
          <a:p>
            <a:r>
              <a:rPr lang="en-US" altLang="en-US"/>
              <a:t> 4 parties to all international letter of credit transactions</a:t>
            </a:r>
          </a:p>
          <a:p>
            <a:endParaRPr lang="en-US" altLang="en-US"/>
          </a:p>
          <a:p>
            <a:r>
              <a:rPr lang="en-US" altLang="en-US"/>
              <a:t>Process begins with an underlying sales contract that specifies payment by letter of credit.</a:t>
            </a:r>
          </a:p>
          <a:p>
            <a:endParaRPr lang="en-US" altLang="en-US"/>
          </a:p>
          <a:p>
            <a:r>
              <a:rPr lang="en-US" altLang="en-US"/>
              <a:t>Important for sales staff to understand LC’s.</a:t>
            </a:r>
          </a:p>
        </p:txBody>
      </p:sp>
    </p:spTree>
    <p:extLst>
      <p:ext uri="{BB962C8B-B14F-4D97-AF65-F5344CB8AC3E}">
        <p14:creationId xmlns:p14="http://schemas.microsoft.com/office/powerpoint/2010/main" val="257489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D3A1B-4601-4CE0-B142-B904A8881EEA}" type="slidenum">
              <a:rPr lang="en-US" altLang="en-US"/>
              <a:pPr/>
              <a:t>41</a:t>
            </a:fld>
            <a:endParaRPr lang="en-US" altLang="en-US"/>
          </a:p>
        </p:txBody>
      </p:sp>
      <p:sp>
        <p:nvSpPr>
          <p:cNvPr id="404482" name="Rectangle 2"/>
          <p:cNvSpPr>
            <a:spLocks noGrp="1" noRot="1" noChangeAspect="1" noChangeArrowheads="1" noTextEdit="1"/>
          </p:cNvSpPr>
          <p:nvPr>
            <p:ph type="sldImg"/>
          </p:nvPr>
        </p:nvSpPr>
        <p:spPr>
          <a:xfrm>
            <a:off x="1190625" y="703263"/>
            <a:ext cx="4630738" cy="3473450"/>
          </a:xfrm>
          <a:ln/>
        </p:spPr>
      </p:sp>
      <p:sp>
        <p:nvSpPr>
          <p:cNvPr id="404483" name="Rectangle 3"/>
          <p:cNvSpPr>
            <a:spLocks noGrp="1" noChangeArrowheads="1"/>
          </p:cNvSpPr>
          <p:nvPr>
            <p:ph type="body" idx="1"/>
          </p:nvPr>
        </p:nvSpPr>
        <p:spPr>
          <a:xfrm>
            <a:off x="935038" y="4416425"/>
            <a:ext cx="5140325" cy="4183063"/>
          </a:xfrm>
        </p:spPr>
        <p:txBody>
          <a:bodyPr/>
          <a:lstStyle/>
          <a:p>
            <a:r>
              <a:rPr lang="en-US" altLang="en-US"/>
              <a:t> </a:t>
            </a:r>
          </a:p>
        </p:txBody>
      </p:sp>
    </p:spTree>
    <p:extLst>
      <p:ext uri="{BB962C8B-B14F-4D97-AF65-F5344CB8AC3E}">
        <p14:creationId xmlns:p14="http://schemas.microsoft.com/office/powerpoint/2010/main" val="357301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7171B-42EA-40A1-A063-919DBC335AAF}" type="slidenum">
              <a:rPr lang="en-US" altLang="en-US"/>
              <a:pPr/>
              <a:t>42</a:t>
            </a:fld>
            <a:endParaRPr lang="en-US" altLang="en-US"/>
          </a:p>
        </p:txBody>
      </p:sp>
      <p:sp>
        <p:nvSpPr>
          <p:cNvPr id="406530" name="Rectangle 2"/>
          <p:cNvSpPr>
            <a:spLocks noGrp="1" noRot="1" noChangeAspect="1" noChangeArrowheads="1" noTextEdit="1"/>
          </p:cNvSpPr>
          <p:nvPr>
            <p:ph type="sldImg"/>
          </p:nvPr>
        </p:nvSpPr>
        <p:spPr>
          <a:xfrm>
            <a:off x="1190625" y="703263"/>
            <a:ext cx="4630738" cy="3473450"/>
          </a:xfrm>
          <a:ln/>
        </p:spPr>
      </p:sp>
      <p:sp>
        <p:nvSpPr>
          <p:cNvPr id="406531" name="Rectangle 3"/>
          <p:cNvSpPr>
            <a:spLocks noGrp="1" noChangeArrowheads="1"/>
          </p:cNvSpPr>
          <p:nvPr>
            <p:ph type="body" idx="1"/>
          </p:nvPr>
        </p:nvSpPr>
        <p:spPr>
          <a:xfrm>
            <a:off x="935038" y="4416425"/>
            <a:ext cx="5140325" cy="4183063"/>
          </a:xfrm>
        </p:spPr>
        <p:txBody>
          <a:bodyPr/>
          <a:lstStyle/>
          <a:p>
            <a:r>
              <a:rPr lang="en-US" altLang="en-US"/>
              <a:t> </a:t>
            </a:r>
          </a:p>
        </p:txBody>
      </p:sp>
    </p:spTree>
    <p:extLst>
      <p:ext uri="{BB962C8B-B14F-4D97-AF65-F5344CB8AC3E}">
        <p14:creationId xmlns:p14="http://schemas.microsoft.com/office/powerpoint/2010/main" val="306529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C678D-5496-49D8-81A1-ED4A6532C136}" type="slidenum">
              <a:rPr lang="en-US" altLang="en-US"/>
              <a:pPr/>
              <a:t>50</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8783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1EA17-1D6A-4DA9-ACFE-D37AD521E701}" type="slidenum">
              <a:rPr lang="en-US" altLang="en-US"/>
              <a:pPr/>
              <a:t>56</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9760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3"/>
            <a:ext cx="6934200" cy="548640"/>
          </a:xfr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
        <p:nvSpPr>
          <p:cNvPr id="8" name="Right Arrow 7">
            <a:hlinkClick r:id="rId2" action="ppaction://hlinksldjump"/>
          </p:cNvPr>
          <p:cNvSpPr/>
          <p:nvPr userDrawn="1"/>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fa-IR" b="1" dirty="0" smtClean="0">
                <a:solidFill>
                  <a:srgbClr val="002060"/>
                </a:solidFill>
              </a:rPr>
              <a:t>مالي بين الملل</a:t>
            </a:r>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dirty="0"/>
          </a:p>
        </p:txBody>
      </p:sp>
    </p:spTree>
    <p:extLst>
      <p:ext uri="{BB962C8B-B14F-4D97-AF65-F5344CB8AC3E}">
        <p14:creationId xmlns:p14="http://schemas.microsoft.com/office/powerpoint/2010/main" val="36227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10D3704-EB78-46B9-AB15-D23119C7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3987"/>
            <a:ext cx="3574257"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7800" y="365760"/>
            <a:ext cx="689610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cs typeface="B Nazanin" panose="00000400000000000000" pitchFamily="2" charset="-78"/>
              </a:defRPr>
            </a:lvl1pPr>
          </a:lstStyle>
          <a:p>
            <a:r>
              <a:rPr lang="fa-IR" dirty="0" smtClean="0"/>
              <a:t>مالي بين الملل</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0D3704-EB78-46B9-AB15-D23119C7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50" r:id="rId3"/>
    <p:sldLayoutId id="2147483738" r:id="rId4"/>
    <p:sldLayoutId id="2147483739" r:id="rId5"/>
    <p:sldLayoutId id="2147483741" r:id="rId6"/>
    <p:sldLayoutId id="2147483742" r:id="rId7"/>
    <p:sldLayoutId id="2147483743" r:id="rId8"/>
    <p:sldLayoutId id="2147483744" r:id="rId9"/>
    <p:sldLayoutId id="2147483745" r:id="rId10"/>
    <p:sldLayoutId id="2147483746" r:id="rId11"/>
  </p:sldLayoutIdLst>
  <p:hf hdr="0" dt="0"/>
  <p:txStyles>
    <p:titleStyle>
      <a:lvl1pPr algn="r"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asrebank.i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oganpage.com/author/anders-grath" TargetMode="Externa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jpeg"/><Relationship Id="rId4" Type="http://schemas.openxmlformats.org/officeDocument/2006/relationships/hyperlink" Target="http://www.exim.gov/" TargetMode="External"/><Relationship Id="rId9" Type="http://schemas.openxmlformats.org/officeDocument/2006/relationships/image" Target="../media/image14.png"/></Relationships>
</file>

<file path=ppt/slides/_rels/slide64.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hyperlink" Target="http://www.opic.gov/smallbiz/SB00_Intro.htm" TargetMode="External"/><Relationship Id="rId26" Type="http://schemas.openxmlformats.org/officeDocument/2006/relationships/hyperlink" Target="http://www.opic.gov/SiteInfo/sitemap.htm" TargetMode="External"/><Relationship Id="rId3" Type="http://schemas.openxmlformats.org/officeDocument/2006/relationships/image" Target="../media/image18.png"/><Relationship Id="rId21" Type="http://schemas.openxmlformats.org/officeDocument/2006/relationships/image" Target="../media/image28.png"/><Relationship Id="rId7" Type="http://schemas.openxmlformats.org/officeDocument/2006/relationships/image" Target="../media/image21.jpeg"/><Relationship Id="rId12" Type="http://schemas.openxmlformats.org/officeDocument/2006/relationships/hyperlink" Target="http://www.opic.gov/links/links-main.htm" TargetMode="External"/><Relationship Id="rId17" Type="http://schemas.openxmlformats.org/officeDocument/2006/relationships/image" Target="../media/image26.png"/><Relationship Id="rId25" Type="http://schemas.openxmlformats.org/officeDocument/2006/relationships/image" Target="../media/image30.png"/><Relationship Id="rId33" Type="http://schemas.openxmlformats.org/officeDocument/2006/relationships/hyperlink" Target="http://www.opic.gov/" TargetMode="External"/><Relationship Id="rId2" Type="http://schemas.openxmlformats.org/officeDocument/2006/relationships/image" Target="../media/image17.png"/><Relationship Id="rId16" Type="http://schemas.openxmlformats.org/officeDocument/2006/relationships/hyperlink" Target="http://www.opic.gov/Publications/pubs.htm" TargetMode="External"/><Relationship Id="rId20" Type="http://schemas.openxmlformats.org/officeDocument/2006/relationships/hyperlink" Target="http://www.opic.gov/WhatIsOPIC/whatis3.htm" TargetMode="External"/><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3.png"/><Relationship Id="rId24" Type="http://schemas.openxmlformats.org/officeDocument/2006/relationships/hyperlink" Target="http://www.opic.gov/GeneralOPIC/faqs.htm" TargetMode="External"/><Relationship Id="rId32" Type="http://schemas.openxmlformats.org/officeDocument/2006/relationships/image" Target="../media/image34.png"/><Relationship Id="rId5" Type="http://schemas.openxmlformats.org/officeDocument/2006/relationships/hyperlink" Target="http://www.opic.gov/GeneralOPIC/welcome.htm" TargetMode="External"/><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hyperlink" Target="http://www.opic.gov/opickids/" TargetMode="External"/><Relationship Id="rId10" Type="http://schemas.openxmlformats.org/officeDocument/2006/relationships/hyperlink" Target="http://www.opic.gov/EnvironASP/envirohome.htm" TargetMode="External"/><Relationship Id="rId19"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hyperlink" Target="http://www.opic.gov/GeneralOPIC/business.htm" TargetMode="External"/><Relationship Id="rId22" Type="http://schemas.openxmlformats.org/officeDocument/2006/relationships/hyperlink" Target="http://www.opic.gov/HRM/hrm.htm" TargetMode="External"/><Relationship Id="rId27" Type="http://schemas.openxmlformats.org/officeDocument/2006/relationships/image" Target="../media/image31.png"/><Relationship Id="rId30" Type="http://schemas.openxmlformats.org/officeDocument/2006/relationships/hyperlink" Target="http://www.opic.gov/searchengine/NewSearch.html" TargetMode="External"/><Relationship Id="rId8" Type="http://schemas.openxmlformats.org/officeDocument/2006/relationships/hyperlink" Target="http://www.opic.gov/ContactOPIC/contact.ht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en.wikipedia.org/wiki/Logistics"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2590800"/>
            <a:ext cx="6096000" cy="4555093"/>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مدیریت مالي</a:t>
            </a:r>
          </a:p>
          <a:p>
            <a:pPr algn="ctr" rtl="1"/>
            <a:r>
              <a:rPr lang="fa-IR" sz="5800" b="1" dirty="0" smtClean="0">
                <a:solidFill>
                  <a:srgbClr val="002060"/>
                </a:solidFill>
                <a:cs typeface="B Nazanin" panose="00000400000000000000" pitchFamily="2" charset="-78"/>
              </a:rPr>
              <a:t> بين الملل</a:t>
            </a:r>
          </a:p>
          <a:p>
            <a:pPr algn="ctr" rtl="1"/>
            <a:r>
              <a:rPr lang="fa-IR" sz="5800" b="1" dirty="0" smtClean="0">
                <a:solidFill>
                  <a:srgbClr val="002060"/>
                </a:solidFill>
                <a:cs typeface="B Nazanin" panose="00000400000000000000" pitchFamily="2" charset="-78"/>
              </a:rPr>
              <a:t> برای</a:t>
            </a:r>
          </a:p>
          <a:p>
            <a:pPr algn="ctr" rtl="1"/>
            <a:r>
              <a:rPr lang="fa-IR" sz="5800" b="1" dirty="0" smtClean="0">
                <a:solidFill>
                  <a:srgbClr val="002060"/>
                </a:solidFill>
                <a:cs typeface="B Nazanin" panose="00000400000000000000" pitchFamily="2" charset="-78"/>
              </a:rPr>
              <a:t> بنگاه های اقتصادی</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1</a:t>
            </a:fld>
            <a:endParaRPr lang="en-US" dirty="0"/>
          </a:p>
        </p:txBody>
      </p:sp>
    </p:spTree>
    <p:extLst>
      <p:ext uri="{BB962C8B-B14F-4D97-AF65-F5344CB8AC3E}">
        <p14:creationId xmlns:p14="http://schemas.microsoft.com/office/powerpoint/2010/main" val="24660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a-IR" b="1" dirty="0" smtClean="0">
                <a:cs typeface="B Zar" panose="00000400000000000000" pitchFamily="2" charset="-78"/>
              </a:rPr>
              <a:t>ساختار یک مبادله تجاری بین </a:t>
            </a:r>
            <a:r>
              <a:rPr lang="fa-IR" b="1" dirty="0" err="1" smtClean="0">
                <a:cs typeface="B Zar" panose="00000400000000000000" pitchFamily="2" charset="-78"/>
              </a:rPr>
              <a:t>المللی</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10</a:t>
            </a:fld>
            <a:endParaRPr lang="en-US"/>
          </a:p>
        </p:txBody>
      </p:sp>
      <p:pic>
        <p:nvPicPr>
          <p:cNvPr id="7" name="Picture 6"/>
          <p:cNvPicPr>
            <a:picLocks noChangeAspect="1"/>
          </p:cNvPicPr>
          <p:nvPr/>
        </p:nvPicPr>
        <p:blipFill>
          <a:blip r:embed="rId3"/>
          <a:stretch>
            <a:fillRect/>
          </a:stretch>
        </p:blipFill>
        <p:spPr>
          <a:xfrm>
            <a:off x="1066800" y="986135"/>
            <a:ext cx="7048985" cy="4023360"/>
          </a:xfrm>
          <a:prstGeom prst="rect">
            <a:avLst/>
          </a:prstGeom>
        </p:spPr>
      </p:pic>
      <p:sp>
        <p:nvSpPr>
          <p:cNvPr id="8" name="Rectangle 7"/>
          <p:cNvSpPr/>
          <p:nvPr/>
        </p:nvSpPr>
        <p:spPr>
          <a:xfrm>
            <a:off x="152400" y="5282625"/>
            <a:ext cx="8751558" cy="584775"/>
          </a:xfrm>
          <a:prstGeom prst="rect">
            <a:avLst/>
          </a:prstGeom>
        </p:spPr>
        <p:txBody>
          <a:bodyPr wrap="square">
            <a:spAutoFit/>
          </a:bodyPr>
          <a:lstStyle/>
          <a:p>
            <a:pPr algn="r" rtl="1"/>
            <a:r>
              <a:rPr lang="en-US" sz="1600" dirty="0" smtClean="0">
                <a:cs typeface="B Zar" panose="00000400000000000000" pitchFamily="2" charset="-78"/>
              </a:rPr>
              <a:t>Backlog</a:t>
            </a:r>
            <a:r>
              <a:rPr lang="fa-IR" sz="1600" dirty="0" smtClean="0">
                <a:cs typeface="B Zar" panose="00000400000000000000" pitchFamily="2" charset="-78"/>
              </a:rPr>
              <a:t> اتمام کار</a:t>
            </a:r>
            <a:endParaRPr lang="fa-IR" sz="1600" dirty="0">
              <a:cs typeface="B Zar" panose="00000400000000000000" pitchFamily="2" charset="-78"/>
            </a:endParaRPr>
          </a:p>
          <a:p>
            <a:pPr algn="r" rtl="1"/>
            <a:r>
              <a:rPr lang="fa-IR" sz="1600" dirty="0">
                <a:cs typeface="B Zar" panose="00000400000000000000" pitchFamily="2" charset="-78"/>
              </a:rPr>
              <a:t>تجمع چیزی، به ویژه کار ناتمام یا موضوعاتی که باید مورد رسیدگی قرار گیرد.</a:t>
            </a:r>
            <a:endParaRPr lang="en-US" sz="1600" dirty="0">
              <a:cs typeface="B Zar" panose="00000400000000000000" pitchFamily="2" charset="-78"/>
            </a:endParaRPr>
          </a:p>
        </p:txBody>
      </p:sp>
    </p:spTree>
    <p:extLst>
      <p:ext uri="{BB962C8B-B14F-4D97-AF65-F5344CB8AC3E}">
        <p14:creationId xmlns:p14="http://schemas.microsoft.com/office/powerpoint/2010/main" val="391940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11</a:t>
            </a:fld>
            <a:endParaRPr lang="en-US"/>
          </a:p>
        </p:txBody>
      </p:sp>
      <p:sp>
        <p:nvSpPr>
          <p:cNvPr id="3" name="Subtitle 2"/>
          <p:cNvSpPr>
            <a:spLocks noGrp="1"/>
          </p:cNvSpPr>
          <p:nvPr>
            <p:ph type="subTitle" idx="4294967295"/>
          </p:nvPr>
        </p:nvSpPr>
        <p:spPr>
          <a:xfrm>
            <a:off x="0" y="306388"/>
            <a:ext cx="8610600" cy="5610225"/>
          </a:xfrm>
        </p:spPr>
        <p:txBody>
          <a:bodyPr>
            <a:normAutofit/>
          </a:bodyPr>
          <a:lstStyle/>
          <a:p>
            <a:pPr algn="just" rtl="1"/>
            <a:r>
              <a:rPr lang="fa-IR" sz="4400" b="1" dirty="0" smtClean="0">
                <a:effectLst>
                  <a:outerShdw blurRad="38100" dist="38100" dir="2700000" algn="tl">
                    <a:srgbClr val="000000">
                      <a:alpha val="43137"/>
                    </a:srgbClr>
                  </a:outerShdw>
                </a:effectLst>
                <a:cs typeface="B Nazanin" panose="00000400000000000000" pitchFamily="2" charset="-78"/>
              </a:rPr>
              <a:t>ریسک های سه گانه برای صادرکنندگان</a:t>
            </a:r>
            <a:endParaRPr lang="en-US" sz="4400" b="1" dirty="0" smtClean="0">
              <a:effectLst>
                <a:outerShdw blurRad="38100" dist="38100" dir="2700000" algn="tl">
                  <a:srgbClr val="000000">
                    <a:alpha val="43137"/>
                  </a:srgbClr>
                </a:outerShdw>
              </a:effectLst>
              <a:cs typeface="B Nazanin" panose="00000400000000000000" pitchFamily="2" charset="-78"/>
            </a:endParaRPr>
          </a:p>
          <a:p>
            <a:pPr algn="just" rtl="1"/>
            <a:endParaRPr lang="fa-IR" sz="4400" b="1" dirty="0" smtClean="0">
              <a:effectLst>
                <a:outerShdw blurRad="38100" dist="38100" dir="2700000" algn="tl">
                  <a:srgbClr val="000000">
                    <a:alpha val="43137"/>
                  </a:srgbClr>
                </a:outerShdw>
              </a:effectLst>
              <a:cs typeface="B Nazanin" panose="00000400000000000000" pitchFamily="2" charset="-78"/>
            </a:endParaRPr>
          </a:p>
          <a:p>
            <a:pPr marL="571500" indent="-571500" algn="just">
              <a:buFont typeface="Arial" panose="020B0604020202020204" pitchFamily="34" charset="0"/>
              <a:buChar char="•"/>
            </a:pPr>
            <a:r>
              <a:rPr lang="en-US" sz="4400" dirty="0" smtClean="0">
                <a:cs typeface="B Nazanin" panose="00000400000000000000" pitchFamily="2" charset="-78"/>
              </a:rPr>
              <a:t>Credit Risk	</a:t>
            </a:r>
          </a:p>
          <a:p>
            <a:pPr marL="571500" indent="-571500" algn="just">
              <a:buFont typeface="Arial" panose="020B0604020202020204" pitchFamily="34" charset="0"/>
              <a:buChar char="•"/>
            </a:pPr>
            <a:r>
              <a:rPr lang="en-US" sz="4400" dirty="0" smtClean="0">
                <a:cs typeface="B Nazanin" panose="00000400000000000000" pitchFamily="2" charset="-78"/>
              </a:rPr>
              <a:t>Currency risk</a:t>
            </a:r>
          </a:p>
          <a:p>
            <a:pPr marL="571500" indent="-571500" algn="just">
              <a:buFont typeface="Arial" panose="020B0604020202020204" pitchFamily="34" charset="0"/>
              <a:buChar char="•"/>
            </a:pPr>
            <a:r>
              <a:rPr lang="en-US" sz="4400" dirty="0" smtClean="0">
                <a:cs typeface="B Nazanin" panose="00000400000000000000" pitchFamily="2" charset="-78"/>
              </a:rPr>
              <a:t>Country risk</a:t>
            </a:r>
            <a:endParaRPr lang="en-US" sz="4400" dirty="0">
              <a:cs typeface="B Nazanin" panose="00000400000000000000" pitchFamily="2" charset="-78"/>
            </a:endParaRPr>
          </a:p>
        </p:txBody>
      </p:sp>
      <p:sp>
        <p:nvSpPr>
          <p:cNvPr id="2" name="Footer Placeholder 1"/>
          <p:cNvSpPr>
            <a:spLocks noGrp="1"/>
          </p:cNvSpPr>
          <p:nvPr>
            <p:ph type="ftr" sz="quarter" idx="4294967295"/>
          </p:nvPr>
        </p:nvSpPr>
        <p:spPr>
          <a:xfrm>
            <a:off x="4419600" y="6284913"/>
            <a:ext cx="4724400" cy="274637"/>
          </a:xfrm>
        </p:spPr>
        <p:txBody>
          <a:bodyPr/>
          <a:lstStyle/>
          <a:p>
            <a:r>
              <a:rPr lang="fa-IR" smtClean="0"/>
              <a:t>مالي بين الملل</a:t>
            </a:r>
            <a:endParaRPr lang="en-US"/>
          </a:p>
        </p:txBody>
      </p:sp>
    </p:spTree>
    <p:extLst>
      <p:ext uri="{BB962C8B-B14F-4D97-AF65-F5344CB8AC3E}">
        <p14:creationId xmlns:p14="http://schemas.microsoft.com/office/powerpoint/2010/main" val="3103635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solidFill>
                  <a:srgbClr val="FF0000"/>
                </a:solidFill>
                <a:cs typeface="B Nazanin" panose="00000400000000000000" pitchFamily="2" charset="-78"/>
              </a:rPr>
              <a:t/>
            </a:r>
            <a:br>
              <a:rPr lang="fa-IR" b="1" dirty="0" smtClean="0">
                <a:solidFill>
                  <a:srgbClr val="FF0000"/>
                </a:solidFill>
                <a:cs typeface="B Nazanin" panose="00000400000000000000" pitchFamily="2" charset="-78"/>
              </a:rPr>
            </a:br>
            <a:r>
              <a:rPr lang="fa-IR" b="1" dirty="0" smtClean="0">
                <a:solidFill>
                  <a:srgbClr val="FF0000"/>
                </a:solidFill>
                <a:cs typeface="B Nazanin" panose="00000400000000000000" pitchFamily="2" charset="-78"/>
              </a:rPr>
              <a:t>ریسک </a:t>
            </a:r>
            <a:r>
              <a:rPr lang="fa-IR" b="1" dirty="0">
                <a:solidFill>
                  <a:srgbClr val="FF0000"/>
                </a:solidFill>
                <a:cs typeface="B Nazanin" panose="00000400000000000000" pitchFamily="2" charset="-78"/>
              </a:rPr>
              <a:t>اعتباری:</a:t>
            </a:r>
            <a:br>
              <a:rPr lang="fa-IR" b="1" dirty="0">
                <a:solidFill>
                  <a:srgbClr val="FF0000"/>
                </a:solidFill>
                <a:cs typeface="B Nazanin" panose="00000400000000000000" pitchFamily="2" charset="-78"/>
              </a:rPr>
            </a:br>
            <a:endParaRPr lang="en-US" b="1" dirty="0"/>
          </a:p>
        </p:txBody>
      </p:sp>
      <p:sp>
        <p:nvSpPr>
          <p:cNvPr id="3" name="Subtitle 2"/>
          <p:cNvSpPr>
            <a:spLocks noGrp="1"/>
          </p:cNvSpPr>
          <p:nvPr>
            <p:ph idx="1"/>
          </p:nvPr>
        </p:nvSpPr>
        <p:spPr/>
        <p:txBody>
          <a:bodyPr>
            <a:normAutofit fontScale="70000" lnSpcReduction="20000"/>
          </a:bodyPr>
          <a:lstStyle/>
          <a:p>
            <a:pPr marL="571500" indent="-571500" algn="just" rtl="1">
              <a:buFont typeface="Wingdings" panose="05000000000000000000" pitchFamily="2" charset="2"/>
              <a:buChar char="q"/>
            </a:pPr>
            <a:r>
              <a:rPr lang="fa-IR" sz="4400" dirty="0" smtClean="0">
                <a:cs typeface="B Nazanin" panose="00000400000000000000" pitchFamily="2" charset="-78"/>
              </a:rPr>
              <a:t>زمانی </a:t>
            </a:r>
            <a:r>
              <a:rPr lang="fa-IR" sz="4400" dirty="0" err="1" smtClean="0">
                <a:cs typeface="B Nazanin" panose="00000400000000000000" pitchFamily="2" charset="-78"/>
              </a:rPr>
              <a:t>اتقاق</a:t>
            </a:r>
            <a:r>
              <a:rPr lang="fa-IR" sz="4400" dirty="0" smtClean="0">
                <a:cs typeface="B Nazanin" panose="00000400000000000000" pitchFamily="2" charset="-78"/>
              </a:rPr>
              <a:t> می افتد که پرداخت از طرف خریدار به طور قابل ملاحظه ای از زمان حمل کالا به تعویق بیفتد و فروشنده می بایست زمان دریافت وجه را طولانی کند که احتمال </a:t>
            </a:r>
            <a:r>
              <a:rPr lang="fa-IR" sz="4400" dirty="0" err="1" smtClean="0">
                <a:cs typeface="B Nazanin" panose="00000400000000000000" pitchFamily="2" charset="-78"/>
              </a:rPr>
              <a:t>نکول</a:t>
            </a:r>
            <a:r>
              <a:rPr lang="fa-IR" sz="4400" dirty="0" smtClean="0">
                <a:cs typeface="B Nazanin" panose="00000400000000000000" pitchFamily="2" charset="-78"/>
              </a:rPr>
              <a:t> را افزایش میدهد.</a:t>
            </a:r>
          </a:p>
          <a:p>
            <a:pPr marL="571500" indent="-571500" algn="just" rtl="1">
              <a:buFont typeface="Wingdings" panose="05000000000000000000" pitchFamily="2" charset="2"/>
              <a:buChar char="q"/>
            </a:pPr>
            <a:r>
              <a:rPr lang="fa-IR" sz="4400" dirty="0" smtClean="0">
                <a:cs typeface="B Nazanin" panose="00000400000000000000" pitchFamily="2" charset="-78"/>
              </a:rPr>
              <a:t>به دلیل اینکه صورتهای مالی در کشورهای در حال توسعه </a:t>
            </a:r>
            <a:r>
              <a:rPr lang="fa-IR" sz="4400" dirty="0" err="1" smtClean="0">
                <a:cs typeface="B Nazanin" panose="00000400000000000000" pitchFamily="2" charset="-78"/>
              </a:rPr>
              <a:t>بدرستی</a:t>
            </a:r>
            <a:r>
              <a:rPr lang="fa-IR" sz="4400" dirty="0" smtClean="0">
                <a:cs typeface="B Nazanin" panose="00000400000000000000" pitchFamily="2" charset="-78"/>
              </a:rPr>
              <a:t> وضعیت شرکت ها را افشا </a:t>
            </a:r>
            <a:r>
              <a:rPr lang="fa-IR" sz="4400" dirty="0" err="1" smtClean="0">
                <a:cs typeface="B Nazanin" panose="00000400000000000000" pitchFamily="2" charset="-78"/>
              </a:rPr>
              <a:t>نمی</a:t>
            </a:r>
            <a:r>
              <a:rPr lang="fa-IR" sz="4400" dirty="0" smtClean="0">
                <a:cs typeface="B Nazanin" panose="00000400000000000000" pitchFamily="2" charset="-78"/>
              </a:rPr>
              <a:t> کند به همین دلیل </a:t>
            </a:r>
            <a:r>
              <a:rPr lang="fa-IR" sz="4400" dirty="0" err="1" smtClean="0">
                <a:cs typeface="B Nazanin" panose="00000400000000000000" pitchFamily="2" charset="-78"/>
              </a:rPr>
              <a:t>نمی</a:t>
            </a:r>
            <a:r>
              <a:rPr lang="fa-IR" sz="4400" dirty="0" smtClean="0">
                <a:cs typeface="B Nazanin" panose="00000400000000000000" pitchFamily="2" charset="-78"/>
              </a:rPr>
              <a:t> توان تخمینی درستی از ریسک اعتباری آنها بدست آورد.</a:t>
            </a:r>
            <a:endParaRPr lang="en-US" sz="44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12</a:t>
            </a:fld>
            <a:endParaRPr lang="en-US"/>
          </a:p>
        </p:txBody>
      </p:sp>
    </p:spTree>
    <p:extLst>
      <p:ext uri="{BB962C8B-B14F-4D97-AF65-F5344CB8AC3E}">
        <p14:creationId xmlns:p14="http://schemas.microsoft.com/office/powerpoint/2010/main" val="2112439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solidFill>
                  <a:srgbClr val="FF0000"/>
                </a:solidFill>
                <a:cs typeface="B Nazanin" panose="00000400000000000000" pitchFamily="2" charset="-78"/>
              </a:rPr>
              <a:t/>
            </a:r>
            <a:br>
              <a:rPr lang="fa-IR" b="1" dirty="0" smtClean="0">
                <a:solidFill>
                  <a:srgbClr val="FF0000"/>
                </a:solidFill>
                <a:cs typeface="B Nazanin" panose="00000400000000000000" pitchFamily="2" charset="-78"/>
              </a:rPr>
            </a:br>
            <a:r>
              <a:rPr lang="fa-IR" b="1" dirty="0" smtClean="0">
                <a:solidFill>
                  <a:srgbClr val="FF0000"/>
                </a:solidFill>
                <a:cs typeface="B Nazanin" panose="00000400000000000000" pitchFamily="2" charset="-78"/>
              </a:rPr>
              <a:t>ریسک </a:t>
            </a:r>
            <a:r>
              <a:rPr lang="fa-IR" b="1" dirty="0">
                <a:solidFill>
                  <a:srgbClr val="FF0000"/>
                </a:solidFill>
                <a:cs typeface="B Nazanin" panose="00000400000000000000" pitchFamily="2" charset="-78"/>
              </a:rPr>
              <a:t>نرخ ارز:</a:t>
            </a:r>
            <a:br>
              <a:rPr lang="fa-IR" b="1" dirty="0">
                <a:solidFill>
                  <a:srgbClr val="FF0000"/>
                </a:solidFill>
                <a:cs typeface="B Nazanin" panose="00000400000000000000" pitchFamily="2" charset="-78"/>
              </a:rPr>
            </a:br>
            <a:endParaRPr lang="en-US" b="1" dirty="0"/>
          </a:p>
        </p:txBody>
      </p:sp>
      <p:sp>
        <p:nvSpPr>
          <p:cNvPr id="3" name="Subtitle 2"/>
          <p:cNvSpPr>
            <a:spLocks noGrp="1"/>
          </p:cNvSpPr>
          <p:nvPr>
            <p:ph idx="1"/>
          </p:nvPr>
        </p:nvSpPr>
        <p:spPr/>
        <p:txBody>
          <a:bodyPr>
            <a:normAutofit fontScale="70000" lnSpcReduction="20000"/>
          </a:bodyPr>
          <a:lstStyle/>
          <a:p>
            <a:pPr marL="571500" indent="-571500" algn="just" rtl="1">
              <a:buFont typeface="Wingdings" panose="05000000000000000000" pitchFamily="2" charset="2"/>
              <a:buChar char="q"/>
            </a:pPr>
            <a:r>
              <a:rPr lang="fa-IR" sz="4300" dirty="0" smtClean="0">
                <a:cs typeface="B Nazanin" panose="00000400000000000000" pitchFamily="2" charset="-78"/>
              </a:rPr>
              <a:t>زمانی </a:t>
            </a:r>
            <a:r>
              <a:rPr lang="fa-IR" sz="4300" dirty="0" err="1" smtClean="0">
                <a:cs typeface="B Nazanin" panose="00000400000000000000" pitchFamily="2" charset="-78"/>
              </a:rPr>
              <a:t>اتقاق</a:t>
            </a:r>
            <a:r>
              <a:rPr lang="fa-IR" sz="4300" dirty="0" smtClean="0">
                <a:cs typeface="B Nazanin" panose="00000400000000000000" pitchFamily="2" charset="-78"/>
              </a:rPr>
              <a:t> می افتد که در زمان پرداخت </a:t>
            </a:r>
            <a:r>
              <a:rPr lang="fa-IR" sz="4300" dirty="0" err="1" smtClean="0">
                <a:cs typeface="B Nazanin" panose="00000400000000000000" pitchFamily="2" charset="-78"/>
              </a:rPr>
              <a:t>اینویس</a:t>
            </a:r>
            <a:r>
              <a:rPr lang="fa-IR" sz="4300" dirty="0" smtClean="0">
                <a:cs typeface="B Nazanin" panose="00000400000000000000" pitchFamily="2" charset="-78"/>
              </a:rPr>
              <a:t>، ارزش ارزی که بر اساس آن </a:t>
            </a:r>
            <a:r>
              <a:rPr lang="fa-IR" sz="4300" dirty="0" err="1" smtClean="0">
                <a:cs typeface="B Nazanin" panose="00000400000000000000" pitchFamily="2" charset="-78"/>
              </a:rPr>
              <a:t>اینویس</a:t>
            </a:r>
            <a:r>
              <a:rPr lang="fa-IR" sz="4300" dirty="0" smtClean="0">
                <a:cs typeface="B Nazanin" panose="00000400000000000000" pitchFamily="2" charset="-78"/>
              </a:rPr>
              <a:t> صادر شده کاهش پیدا </a:t>
            </a:r>
            <a:r>
              <a:rPr lang="fa-IR" sz="4300" dirty="0" err="1" smtClean="0">
                <a:cs typeface="B Nazanin" panose="00000400000000000000" pitchFamily="2" charset="-78"/>
              </a:rPr>
              <a:t>کند.در</a:t>
            </a:r>
            <a:r>
              <a:rPr lang="fa-IR" sz="4300" dirty="0" smtClean="0">
                <a:cs typeface="B Nazanin" panose="00000400000000000000" pitchFamily="2" charset="-78"/>
              </a:rPr>
              <a:t> نتیجه این معامله در معرض ریسک نرخ ارز قرار می گیرد.</a:t>
            </a:r>
          </a:p>
          <a:p>
            <a:pPr marL="571500" indent="-571500" algn="just" rtl="1">
              <a:buFont typeface="Wingdings" panose="05000000000000000000" pitchFamily="2" charset="2"/>
              <a:buChar char="q"/>
            </a:pPr>
            <a:r>
              <a:rPr lang="fa-IR" sz="4300" dirty="0" smtClean="0">
                <a:cs typeface="B Nazanin" panose="00000400000000000000" pitchFamily="2" charset="-78"/>
              </a:rPr>
              <a:t>البته در برخی از کشورها از جمله کشورهای </a:t>
            </a:r>
            <a:r>
              <a:rPr lang="en-US" sz="4300" dirty="0" smtClean="0">
                <a:cs typeface="B Nazanin" panose="00000400000000000000" pitchFamily="2" charset="-78"/>
              </a:rPr>
              <a:t>BRIC</a:t>
            </a:r>
            <a:r>
              <a:rPr lang="fa-IR" sz="4300" dirty="0" smtClean="0">
                <a:cs typeface="B Nazanin" panose="00000400000000000000" pitchFamily="2" charset="-78"/>
              </a:rPr>
              <a:t> که شامل(</a:t>
            </a:r>
            <a:r>
              <a:rPr lang="fa-IR" sz="4300" dirty="0" err="1" smtClean="0">
                <a:cs typeface="B Nazanin" panose="00000400000000000000" pitchFamily="2" charset="-78"/>
              </a:rPr>
              <a:t>برزیل،چین،روسیه،هند</a:t>
            </a:r>
            <a:r>
              <a:rPr lang="fa-IR" sz="4300" dirty="0" smtClean="0">
                <a:cs typeface="B Nazanin" panose="00000400000000000000" pitchFamily="2" charset="-78"/>
              </a:rPr>
              <a:t>) هستند صادر </a:t>
            </a:r>
            <a:r>
              <a:rPr lang="fa-IR" sz="4300" dirty="0" err="1" smtClean="0">
                <a:cs typeface="B Nazanin" panose="00000400000000000000" pitchFamily="2" charset="-78"/>
              </a:rPr>
              <a:t>کنندگان</a:t>
            </a:r>
            <a:r>
              <a:rPr lang="fa-IR" sz="4300" dirty="0" smtClean="0">
                <a:cs typeface="B Nazanin" panose="00000400000000000000" pitchFamily="2" charset="-78"/>
              </a:rPr>
              <a:t> و </a:t>
            </a:r>
            <a:r>
              <a:rPr lang="fa-IR" sz="4300" dirty="0" err="1" smtClean="0">
                <a:cs typeface="B Nazanin" panose="00000400000000000000" pitchFamily="2" charset="-78"/>
              </a:rPr>
              <a:t>واردکنندگان</a:t>
            </a:r>
            <a:r>
              <a:rPr lang="fa-IR" sz="4300" dirty="0" smtClean="0">
                <a:cs typeface="B Nazanin" panose="00000400000000000000" pitchFamily="2" charset="-78"/>
              </a:rPr>
              <a:t> می توانند به ارز محلی </a:t>
            </a:r>
            <a:r>
              <a:rPr lang="fa-IR" sz="4300" dirty="0" err="1" smtClean="0">
                <a:cs typeface="B Nazanin" panose="00000400000000000000" pitchFamily="2" charset="-78"/>
              </a:rPr>
              <a:t>اینویس</a:t>
            </a:r>
            <a:r>
              <a:rPr lang="fa-IR" sz="4300" dirty="0" smtClean="0">
                <a:cs typeface="B Nazanin" panose="00000400000000000000" pitchFamily="2" charset="-78"/>
              </a:rPr>
              <a:t> صادر </a:t>
            </a:r>
            <a:r>
              <a:rPr lang="fa-IR" sz="4300" dirty="0" err="1" smtClean="0">
                <a:cs typeface="B Nazanin" panose="00000400000000000000" pitchFamily="2" charset="-78"/>
              </a:rPr>
              <a:t>نمایند.این</a:t>
            </a:r>
            <a:r>
              <a:rPr lang="fa-IR" sz="4300" dirty="0" smtClean="0">
                <a:cs typeface="B Nazanin" panose="00000400000000000000" pitchFamily="2" charset="-78"/>
              </a:rPr>
              <a:t> موضوع باعث کاهش ریسک نرخ ارز می شود.</a:t>
            </a:r>
            <a:endParaRPr lang="en-US" sz="43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13</a:t>
            </a:fld>
            <a:endParaRPr lang="en-US"/>
          </a:p>
        </p:txBody>
      </p:sp>
    </p:spTree>
    <p:extLst>
      <p:ext uri="{BB962C8B-B14F-4D97-AF65-F5344CB8AC3E}">
        <p14:creationId xmlns:p14="http://schemas.microsoft.com/office/powerpoint/2010/main" val="2961253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solidFill>
                  <a:srgbClr val="FF0000"/>
                </a:solidFill>
                <a:cs typeface="B Nazanin" panose="00000400000000000000" pitchFamily="2" charset="-78"/>
              </a:rPr>
              <a:t/>
            </a:r>
            <a:br>
              <a:rPr lang="fa-IR" b="1" dirty="0" smtClean="0">
                <a:solidFill>
                  <a:srgbClr val="FF0000"/>
                </a:solidFill>
                <a:cs typeface="B Nazanin" panose="00000400000000000000" pitchFamily="2" charset="-78"/>
              </a:rPr>
            </a:br>
            <a:r>
              <a:rPr lang="fa-IR" b="1" dirty="0" smtClean="0">
                <a:solidFill>
                  <a:srgbClr val="FF0000"/>
                </a:solidFill>
                <a:cs typeface="B Nazanin" panose="00000400000000000000" pitchFamily="2" charset="-78"/>
              </a:rPr>
              <a:t>ریسک </a:t>
            </a:r>
            <a:r>
              <a:rPr lang="fa-IR" b="1" dirty="0">
                <a:solidFill>
                  <a:srgbClr val="FF0000"/>
                </a:solidFill>
                <a:cs typeface="B Nazanin" panose="00000400000000000000" pitchFamily="2" charset="-78"/>
              </a:rPr>
              <a:t>کشوری:</a:t>
            </a:r>
            <a:br>
              <a:rPr lang="fa-IR" b="1" dirty="0">
                <a:solidFill>
                  <a:srgbClr val="FF0000"/>
                </a:solidFill>
                <a:cs typeface="B Nazanin" panose="00000400000000000000" pitchFamily="2" charset="-78"/>
              </a:rPr>
            </a:br>
            <a:endParaRPr lang="en-US" b="1" dirty="0"/>
          </a:p>
        </p:txBody>
      </p:sp>
      <p:sp>
        <p:nvSpPr>
          <p:cNvPr id="3" name="Subtitle 2"/>
          <p:cNvSpPr>
            <a:spLocks noGrp="1"/>
          </p:cNvSpPr>
          <p:nvPr>
            <p:ph idx="1"/>
          </p:nvPr>
        </p:nvSpPr>
        <p:spPr/>
        <p:txBody>
          <a:bodyPr>
            <a:normAutofit fontScale="85000" lnSpcReduction="20000"/>
          </a:bodyPr>
          <a:lstStyle/>
          <a:p>
            <a:pPr algn="just" rtl="1"/>
            <a:r>
              <a:rPr lang="fa-IR" sz="4400" dirty="0" smtClean="0">
                <a:cs typeface="B Nazanin" panose="00000400000000000000" pitchFamily="2" charset="-78"/>
              </a:rPr>
              <a:t>اضافه بر نوسانات نرخ ارز که ریسک قابل ملاحظه ای را برای وارد یا صادر کننده فراهم میکند کنترل ارز و مسدود نمودن فرایند پرداخت </a:t>
            </a:r>
            <a:r>
              <a:rPr lang="fa-IR" sz="4400" dirty="0" err="1" smtClean="0">
                <a:cs typeface="B Nazanin" panose="00000400000000000000" pitchFamily="2" charset="-78"/>
              </a:rPr>
              <a:t>معاملات</a:t>
            </a:r>
            <a:r>
              <a:rPr lang="fa-IR" sz="4400" dirty="0" smtClean="0">
                <a:cs typeface="B Nazanin" panose="00000400000000000000" pitchFamily="2" charset="-78"/>
              </a:rPr>
              <a:t> ارزی  هم میتواند باعث ایجاد ریسک عدم پرداخت شود. این کنترل ها از طرف بانک مرکزی کشورها صورت می گیرد که باعث عدم ایفای تعهد خواهد شد.</a:t>
            </a:r>
            <a:endParaRPr lang="en-US" sz="44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14</a:t>
            </a:fld>
            <a:endParaRPr lang="en-US"/>
          </a:p>
        </p:txBody>
      </p:sp>
    </p:spTree>
    <p:extLst>
      <p:ext uri="{BB962C8B-B14F-4D97-AF65-F5344CB8AC3E}">
        <p14:creationId xmlns:p14="http://schemas.microsoft.com/office/powerpoint/2010/main" val="3099447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solidFill>
                  <a:srgbClr val="FF0000"/>
                </a:solidFill>
                <a:cs typeface="B Nazanin" panose="00000400000000000000" pitchFamily="2" charset="-78"/>
              </a:rPr>
              <a:t/>
            </a:r>
            <a:br>
              <a:rPr lang="fa-IR" b="1" dirty="0" smtClean="0">
                <a:solidFill>
                  <a:srgbClr val="FF0000"/>
                </a:solidFill>
                <a:cs typeface="B Nazanin" panose="00000400000000000000" pitchFamily="2" charset="-78"/>
              </a:rPr>
            </a:br>
            <a:r>
              <a:rPr lang="fa-IR" b="1" dirty="0" smtClean="0">
                <a:solidFill>
                  <a:srgbClr val="FF0000"/>
                </a:solidFill>
                <a:cs typeface="B Nazanin" panose="00000400000000000000" pitchFamily="2" charset="-78"/>
              </a:rPr>
              <a:t>مدیریت </a:t>
            </a:r>
            <a:r>
              <a:rPr lang="fa-IR" b="1" dirty="0">
                <a:solidFill>
                  <a:srgbClr val="FF0000"/>
                </a:solidFill>
                <a:cs typeface="B Nazanin" panose="00000400000000000000" pitchFamily="2" charset="-78"/>
              </a:rPr>
              <a:t>ریسک اعتباری</a:t>
            </a:r>
            <a:br>
              <a:rPr lang="fa-IR" b="1" dirty="0">
                <a:solidFill>
                  <a:srgbClr val="FF0000"/>
                </a:solidFill>
                <a:cs typeface="B Nazanin" panose="00000400000000000000" pitchFamily="2" charset="-78"/>
              </a:rPr>
            </a:br>
            <a:endParaRPr lang="en-US" dirty="0"/>
          </a:p>
        </p:txBody>
      </p:sp>
      <p:sp>
        <p:nvSpPr>
          <p:cNvPr id="3" name="Subtitle 2"/>
          <p:cNvSpPr>
            <a:spLocks noGrp="1"/>
          </p:cNvSpPr>
          <p:nvPr>
            <p:ph idx="1"/>
          </p:nvPr>
        </p:nvSpPr>
        <p:spPr/>
        <p:txBody>
          <a:bodyPr>
            <a:normAutofit fontScale="92500" lnSpcReduction="20000"/>
          </a:bodyPr>
          <a:lstStyle/>
          <a:p>
            <a:pPr algn="just" rtl="1"/>
            <a:r>
              <a:rPr lang="fa-IR" sz="3600" dirty="0" smtClean="0">
                <a:cs typeface="B Nazanin" panose="00000400000000000000" pitchFamily="2" charset="-78"/>
              </a:rPr>
              <a:t>ابزارهای مدیریت ریسک اعتباری عبارت است از:</a:t>
            </a:r>
            <a:endParaRPr lang="en-US" sz="3600" dirty="0" smtClean="0">
              <a:cs typeface="B Nazanin" panose="00000400000000000000" pitchFamily="2" charset="-78"/>
            </a:endParaRPr>
          </a:p>
          <a:p>
            <a:pPr marL="571500" indent="-571500" algn="just" rtl="1">
              <a:buFont typeface="Wingdings" panose="05000000000000000000" pitchFamily="2" charset="2"/>
              <a:buChar char="Ø"/>
            </a:pPr>
            <a:r>
              <a:rPr lang="fa-IR" sz="4400" dirty="0" smtClean="0">
                <a:cs typeface="B Nazanin" panose="00000400000000000000" pitchFamily="2" charset="-78"/>
              </a:rPr>
              <a:t>پیش پرداخت</a:t>
            </a:r>
            <a:endParaRPr lang="en-US" sz="4400" dirty="0" smtClean="0">
              <a:cs typeface="B Nazanin" panose="00000400000000000000" pitchFamily="2" charset="-78"/>
            </a:endParaRPr>
          </a:p>
          <a:p>
            <a:pPr marL="571500" indent="-571500" algn="just" rtl="1">
              <a:buFont typeface="Wingdings" panose="05000000000000000000" pitchFamily="2" charset="2"/>
              <a:buChar char="Ø"/>
            </a:pPr>
            <a:r>
              <a:rPr lang="en-US" sz="4400" dirty="0" smtClean="0">
                <a:cs typeface="B Nazanin" panose="00000400000000000000" pitchFamily="2" charset="-78"/>
              </a:rPr>
              <a:t>Documentary letter of credit (l/c)</a:t>
            </a:r>
            <a:endParaRPr lang="fa-IR" sz="4400" dirty="0" smtClean="0">
              <a:cs typeface="B Nazanin" panose="00000400000000000000" pitchFamily="2" charset="-78"/>
            </a:endParaRPr>
          </a:p>
          <a:p>
            <a:pPr marL="571500" indent="-571500" algn="just" rtl="1">
              <a:buFont typeface="Wingdings" panose="05000000000000000000" pitchFamily="2" charset="2"/>
              <a:buChar char="Ø"/>
            </a:pPr>
            <a:r>
              <a:rPr lang="fa-IR" sz="4400" dirty="0" smtClean="0">
                <a:cs typeface="B Nazanin" panose="00000400000000000000" pitchFamily="2" charset="-78"/>
              </a:rPr>
              <a:t>برات ارزی</a:t>
            </a:r>
          </a:p>
          <a:p>
            <a:pPr marL="571500" indent="-571500" algn="just" rtl="1">
              <a:buFont typeface="Wingdings" panose="05000000000000000000" pitchFamily="2" charset="2"/>
              <a:buChar char="Ø"/>
            </a:pPr>
            <a:r>
              <a:rPr lang="fa-IR" sz="4400" dirty="0" smtClean="0">
                <a:cs typeface="B Nazanin" panose="00000400000000000000" pitchFamily="2" charset="-78"/>
              </a:rPr>
              <a:t>قراردادهای ارزی</a:t>
            </a:r>
            <a:endParaRPr lang="en-US" sz="4400" dirty="0" smtClean="0">
              <a:cs typeface="B Nazanin" panose="00000400000000000000" pitchFamily="2" charset="-78"/>
            </a:endParaRPr>
          </a:p>
          <a:p>
            <a:pPr marL="571500" indent="-571500" algn="just">
              <a:buFont typeface="Wingdings" panose="05000000000000000000" pitchFamily="2" charset="2"/>
              <a:buChar char="Ø"/>
            </a:pPr>
            <a:endParaRPr lang="en-US" sz="4400" dirty="0" smtClean="0">
              <a:cs typeface="B Nazanin" panose="00000400000000000000" pitchFamily="2" charset="-78"/>
            </a:endParaRPr>
          </a:p>
          <a:p>
            <a:pPr algn="just"/>
            <a:endParaRPr lang="en-US" sz="44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15</a:t>
            </a:fld>
            <a:endParaRPr lang="en-US"/>
          </a:p>
        </p:txBody>
      </p:sp>
    </p:spTree>
    <p:extLst>
      <p:ext uri="{BB962C8B-B14F-4D97-AF65-F5344CB8AC3E}">
        <p14:creationId xmlns:p14="http://schemas.microsoft.com/office/powerpoint/2010/main" val="139641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a:solidFill>
                  <a:srgbClr val="FF0000"/>
                </a:solidFill>
                <a:cs typeface="B Nazanin" panose="00000400000000000000" pitchFamily="2" charset="-78"/>
              </a:rPr>
              <a:t>مدیریت ریسک ارزی</a:t>
            </a:r>
            <a:br>
              <a:rPr lang="fa-IR" b="1" dirty="0">
                <a:solidFill>
                  <a:srgbClr val="FF0000"/>
                </a:solidFill>
                <a:cs typeface="B Nazanin" panose="00000400000000000000" pitchFamily="2" charset="-78"/>
              </a:rPr>
            </a:br>
            <a:endParaRPr lang="en-US" dirty="0">
              <a:solidFill>
                <a:srgbClr val="FF0000"/>
              </a:solidFill>
            </a:endParaRPr>
          </a:p>
        </p:txBody>
      </p:sp>
      <p:sp>
        <p:nvSpPr>
          <p:cNvPr id="3" name="Subtitle 2"/>
          <p:cNvSpPr>
            <a:spLocks noGrp="1"/>
          </p:cNvSpPr>
          <p:nvPr>
            <p:ph idx="1"/>
          </p:nvPr>
        </p:nvSpPr>
        <p:spPr>
          <a:xfrm>
            <a:off x="822960" y="1100628"/>
            <a:ext cx="7520940" cy="3928572"/>
          </a:xfrm>
        </p:spPr>
        <p:txBody>
          <a:bodyPr>
            <a:normAutofit fontScale="47500" lnSpcReduction="20000"/>
          </a:bodyPr>
          <a:lstStyle/>
          <a:p>
            <a:pPr algn="just" rtl="1">
              <a:lnSpc>
                <a:spcPct val="170000"/>
              </a:lnSpc>
            </a:pPr>
            <a:r>
              <a:rPr lang="fa-IR" sz="4400" dirty="0" smtClean="0">
                <a:cs typeface="B Nazanin" panose="00000400000000000000" pitchFamily="2" charset="-78"/>
              </a:rPr>
              <a:t>فرض کنید شرکت </a:t>
            </a:r>
            <a:r>
              <a:rPr lang="fa-IR" sz="4400" dirty="0" err="1" smtClean="0">
                <a:cs typeface="B Nazanin" panose="00000400000000000000" pitchFamily="2" charset="-78"/>
              </a:rPr>
              <a:t>تاتا</a:t>
            </a:r>
            <a:r>
              <a:rPr lang="fa-IR" sz="4400" dirty="0" smtClean="0">
                <a:cs typeface="B Nazanin" panose="00000400000000000000" pitchFamily="2" charset="-78"/>
              </a:rPr>
              <a:t> موتور هند قصد دارد که فروش صادراتی خود را با ارز </a:t>
            </a:r>
            <a:r>
              <a:rPr lang="fa-IR" sz="4400" dirty="0" err="1" smtClean="0">
                <a:cs typeface="B Nazanin" panose="00000400000000000000" pitchFamily="2" charset="-78"/>
              </a:rPr>
              <a:t>روپیه</a:t>
            </a:r>
            <a:r>
              <a:rPr lang="fa-IR" sz="4400" dirty="0" smtClean="0">
                <a:cs typeface="B Nazanin" panose="00000400000000000000" pitchFamily="2" charset="-78"/>
              </a:rPr>
              <a:t> در </a:t>
            </a:r>
            <a:r>
              <a:rPr lang="fa-IR" sz="4400" dirty="0" err="1" smtClean="0">
                <a:cs typeface="B Nazanin" panose="00000400000000000000" pitchFamily="2" charset="-78"/>
              </a:rPr>
              <a:t>اینویس</a:t>
            </a:r>
            <a:r>
              <a:rPr lang="fa-IR" sz="4400" dirty="0" smtClean="0">
                <a:cs typeface="B Nazanin" panose="00000400000000000000" pitchFamily="2" charset="-78"/>
              </a:rPr>
              <a:t> های صادره خود برای حذف ریسک ارزی به مراکش  انجام دهد .و بعداً توافق می کند که طلب خود را به یورو دریافت کند. </a:t>
            </a:r>
            <a:r>
              <a:rPr lang="fa-IR" sz="4400" dirty="0" err="1" smtClean="0">
                <a:cs typeface="B Nazanin" panose="00000400000000000000" pitchFamily="2" charset="-78"/>
              </a:rPr>
              <a:t>تاتا</a:t>
            </a:r>
            <a:r>
              <a:rPr lang="fa-IR" sz="4400" dirty="0" smtClean="0">
                <a:cs typeface="B Nazanin" panose="00000400000000000000" pitchFamily="2" charset="-78"/>
              </a:rPr>
              <a:t> موتور می تواند برای پوشش ریسک خود در مقابل یورو با توجه به هزینه تامین مالی یورو در بانکهای هندی با نرخ 10 درصد و در بانکهای اروپایی با نرخ 5 درصد و در بانکهای آمریکایی در مقابل دلار با نرخ 3 درصد خود را محافظت نماید.</a:t>
            </a: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16</a:t>
            </a:fld>
            <a:endParaRPr lang="en-US"/>
          </a:p>
        </p:txBody>
      </p:sp>
    </p:spTree>
    <p:extLst>
      <p:ext uri="{BB962C8B-B14F-4D97-AF65-F5344CB8AC3E}">
        <p14:creationId xmlns:p14="http://schemas.microsoft.com/office/powerpoint/2010/main" val="1515259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910D3704-EB78-46B9-AB15-D23119C7FC1D}" type="slidenum">
              <a:rPr lang="en-US" smtClean="0"/>
              <a:pPr/>
              <a:t>17</a:t>
            </a:fld>
            <a:endParaRPr lang="en-US"/>
          </a:p>
        </p:txBody>
      </p:sp>
      <p:sp>
        <p:nvSpPr>
          <p:cNvPr id="3" name="Subtitle 2"/>
          <p:cNvSpPr>
            <a:spLocks noGrp="1"/>
          </p:cNvSpPr>
          <p:nvPr>
            <p:ph type="subTitle" idx="4294967295"/>
          </p:nvPr>
        </p:nvSpPr>
        <p:spPr>
          <a:xfrm>
            <a:off x="0" y="306388"/>
            <a:ext cx="8903958" cy="5610225"/>
          </a:xfrm>
        </p:spPr>
        <p:txBody>
          <a:bodyPr>
            <a:noAutofit/>
          </a:bodyPr>
          <a:lstStyle/>
          <a:p>
            <a:pPr marL="0" indent="0" algn="ctr"/>
            <a:r>
              <a:rPr lang="en-US" sz="4000" b="1" dirty="0" smtClean="0">
                <a:solidFill>
                  <a:srgbClr val="FF0000"/>
                </a:solidFill>
                <a:cs typeface="B Nazanin" panose="00000400000000000000" pitchFamily="2" charset="-78"/>
              </a:rPr>
              <a:t>Rupee financing</a:t>
            </a:r>
            <a:endParaRPr lang="fa-IR" sz="4000" b="1" dirty="0" smtClean="0">
              <a:solidFill>
                <a:srgbClr val="FF0000"/>
              </a:solidFill>
              <a:cs typeface="B Nazanin" panose="00000400000000000000" pitchFamily="2" charset="-78"/>
            </a:endParaRPr>
          </a:p>
          <a:p>
            <a:pPr algn="just" rtl="1"/>
            <a:r>
              <a:rPr lang="fa-IR" sz="3600" dirty="0" smtClean="0">
                <a:cs typeface="B Nazanin" panose="00000400000000000000" pitchFamily="2" charset="-78"/>
              </a:rPr>
              <a:t>حساب دریافتنی به </a:t>
            </a:r>
            <a:r>
              <a:rPr lang="fa-IR" sz="3600" dirty="0" err="1" smtClean="0">
                <a:cs typeface="B Nazanin" panose="00000400000000000000" pitchFamily="2" charset="-78"/>
              </a:rPr>
              <a:t>یورو</a:t>
            </a:r>
            <a:r>
              <a:rPr lang="fa-IR" sz="3600" dirty="0" err="1">
                <a:cs typeface="B Nazanin" panose="00000400000000000000" pitchFamily="2" charset="-78"/>
              </a:rPr>
              <a:t>در</a:t>
            </a:r>
            <a:r>
              <a:rPr lang="fa-IR" sz="3600" dirty="0">
                <a:cs typeface="B Nazanin" panose="00000400000000000000" pitchFamily="2" charset="-78"/>
              </a:rPr>
              <a:t> </a:t>
            </a:r>
            <a:r>
              <a:rPr lang="fa-IR" sz="3600" dirty="0" smtClean="0">
                <a:cs typeface="B Nazanin" panose="00000400000000000000" pitchFamily="2" charset="-78"/>
              </a:rPr>
              <a:t>مقابل </a:t>
            </a:r>
            <a:r>
              <a:rPr lang="fa-IR" sz="3600" dirty="0">
                <a:cs typeface="B Nazanin" panose="00000400000000000000" pitchFamily="2" charset="-78"/>
              </a:rPr>
              <a:t>وام به </a:t>
            </a:r>
            <a:r>
              <a:rPr lang="fa-IR" sz="3600" dirty="0" err="1">
                <a:cs typeface="B Nazanin" panose="00000400000000000000" pitchFamily="2" charset="-78"/>
              </a:rPr>
              <a:t>روپیه</a:t>
            </a:r>
            <a:r>
              <a:rPr lang="fa-IR" sz="3600" dirty="0">
                <a:cs typeface="B Nazanin" panose="00000400000000000000" pitchFamily="2" charset="-78"/>
              </a:rPr>
              <a:t> </a:t>
            </a:r>
            <a:r>
              <a:rPr lang="fa-IR" sz="3600" dirty="0" smtClean="0">
                <a:cs typeface="B Nazanin" panose="00000400000000000000" pitchFamily="2" charset="-78"/>
              </a:rPr>
              <a:t>وثیقه شده </a:t>
            </a:r>
            <a:r>
              <a:rPr lang="fa-IR" sz="3600" dirty="0" err="1" smtClean="0">
                <a:cs typeface="B Nazanin" panose="00000400000000000000" pitchFamily="2" charset="-78"/>
              </a:rPr>
              <a:t>است.فرض</a:t>
            </a:r>
            <a:r>
              <a:rPr lang="fa-IR" sz="3600" dirty="0" smtClean="0">
                <a:cs typeface="B Nazanin" panose="00000400000000000000" pitchFamily="2" charset="-78"/>
              </a:rPr>
              <a:t> کنیم نرخ فوروارد</a:t>
            </a:r>
            <a:r>
              <a:rPr lang="fa-IR" sz="3600" dirty="0">
                <a:cs typeface="B Nazanin" panose="00000400000000000000" pitchFamily="2" charset="-78"/>
              </a:rPr>
              <a:t>90 روزه </a:t>
            </a:r>
            <a:r>
              <a:rPr lang="fa-IR" sz="3600" dirty="0" smtClean="0">
                <a:cs typeface="B Nazanin" panose="00000400000000000000" pitchFamily="2" charset="-78"/>
              </a:rPr>
              <a:t> </a:t>
            </a:r>
            <a:r>
              <a:rPr lang="fa-IR" sz="3600" dirty="0" err="1" smtClean="0">
                <a:cs typeface="B Nazanin" panose="00000400000000000000" pitchFamily="2" charset="-78"/>
              </a:rPr>
              <a:t>روپیه</a:t>
            </a:r>
            <a:r>
              <a:rPr lang="fa-IR" sz="3600" dirty="0" smtClean="0">
                <a:cs typeface="B Nazanin" panose="00000400000000000000" pitchFamily="2" charset="-78"/>
              </a:rPr>
              <a:t> در مقابل یک یورو، 60 باشد</a:t>
            </a:r>
            <a:r>
              <a:rPr lang="fa-IR" sz="4000" dirty="0" smtClean="0">
                <a:cs typeface="B Nazanin" panose="00000400000000000000" pitchFamily="2" charset="-78"/>
              </a:rPr>
              <a:t>  </a:t>
            </a:r>
          </a:p>
          <a:p>
            <a:pPr algn="just" rtl="1"/>
            <a:r>
              <a:rPr lang="en-US" sz="4000" dirty="0" smtClean="0">
                <a:cs typeface="B Nazanin" panose="00000400000000000000" pitchFamily="2" charset="-78"/>
              </a:rPr>
              <a:t>F(90)=60</a:t>
            </a:r>
            <a:r>
              <a:rPr lang="fa-IR" sz="4000" dirty="0" smtClean="0">
                <a:cs typeface="B Nazanin" panose="00000400000000000000" pitchFamily="2" charset="-78"/>
              </a:rPr>
              <a:t> </a:t>
            </a:r>
          </a:p>
          <a:p>
            <a:pPr marL="0" indent="0" algn="ctr"/>
            <a:r>
              <a:rPr lang="en-US" sz="4000" b="1" dirty="0" smtClean="0">
                <a:solidFill>
                  <a:srgbClr val="FF0000"/>
                </a:solidFill>
                <a:cs typeface="B Nazanin" panose="00000400000000000000" pitchFamily="2" charset="-78"/>
              </a:rPr>
              <a:t>Euro financing</a:t>
            </a:r>
          </a:p>
          <a:p>
            <a:pPr algn="just" rtl="1"/>
            <a:r>
              <a:rPr lang="fa-IR" sz="3200" dirty="0" smtClean="0">
                <a:cs typeface="B Nazanin" panose="00000400000000000000" pitchFamily="2" charset="-78"/>
              </a:rPr>
              <a:t>ارزش فعلی حساب دریافتنی به یورو را با نرخ </a:t>
            </a:r>
            <a:r>
              <a:rPr lang="en-US" sz="3200" dirty="0" smtClean="0">
                <a:cs typeface="B Nazanin" panose="00000400000000000000" pitchFamily="2" charset="-78"/>
              </a:rPr>
              <a:t>Spot </a:t>
            </a:r>
            <a:r>
              <a:rPr lang="fa-IR" sz="3200" dirty="0" smtClean="0">
                <a:cs typeface="B Nazanin" panose="00000400000000000000" pitchFamily="2" charset="-78"/>
              </a:rPr>
              <a:t> </a:t>
            </a:r>
            <a:r>
              <a:rPr lang="fa-IR" sz="3200" dirty="0" err="1" smtClean="0">
                <a:cs typeface="B Nazanin" panose="00000400000000000000" pitchFamily="2" charset="-78"/>
              </a:rPr>
              <a:t>روپیه</a:t>
            </a:r>
            <a:r>
              <a:rPr lang="fa-IR" sz="3200" dirty="0" smtClean="0">
                <a:cs typeface="B Nazanin" panose="00000400000000000000" pitchFamily="2" charset="-78"/>
              </a:rPr>
              <a:t> به </a:t>
            </a:r>
            <a:r>
              <a:rPr lang="fa-IR" sz="3200" dirty="0" err="1" smtClean="0">
                <a:cs typeface="B Nazanin" panose="00000400000000000000" pitchFamily="2" charset="-78"/>
              </a:rPr>
              <a:t>روپیه</a:t>
            </a:r>
            <a:r>
              <a:rPr lang="fa-IR" sz="3200" dirty="0" smtClean="0">
                <a:cs typeface="B Nazanin" panose="00000400000000000000" pitchFamily="2" charset="-78"/>
              </a:rPr>
              <a:t> تبدیل می کند فرض کنید </a:t>
            </a:r>
            <a:r>
              <a:rPr lang="en-US" sz="3200" dirty="0" smtClean="0">
                <a:cs typeface="B Nazanin" panose="00000400000000000000" pitchFamily="2" charset="-78"/>
              </a:rPr>
              <a:t>S(0)=63</a:t>
            </a:r>
          </a:p>
          <a:p>
            <a:pPr algn="just" rtl="1"/>
            <a:endParaRPr lang="fa-IR" sz="4000" dirty="0">
              <a:cs typeface="B Nazanin" panose="00000400000000000000" pitchFamily="2" charset="-78"/>
            </a:endParaRPr>
          </a:p>
        </p:txBody>
      </p:sp>
      <p:sp>
        <p:nvSpPr>
          <p:cNvPr id="5" name="Footer Placeholder 4"/>
          <p:cNvSpPr>
            <a:spLocks noGrp="1"/>
          </p:cNvSpPr>
          <p:nvPr>
            <p:ph type="ftr" sz="quarter" idx="4294967295"/>
          </p:nvPr>
        </p:nvSpPr>
        <p:spPr>
          <a:xfrm>
            <a:off x="4419600" y="6284913"/>
            <a:ext cx="4724400" cy="274637"/>
          </a:xfrm>
        </p:spPr>
        <p:txBody>
          <a:bodyPr/>
          <a:lstStyle/>
          <a:p>
            <a:r>
              <a:rPr lang="fa-IR" smtClean="0"/>
              <a:t>مالي بين الملل</a:t>
            </a:r>
            <a:endParaRPr lang="en-US"/>
          </a:p>
        </p:txBody>
      </p:sp>
      <p:pic>
        <p:nvPicPr>
          <p:cNvPr id="2" name="Picture 1"/>
          <p:cNvPicPr>
            <a:picLocks noChangeAspect="1"/>
          </p:cNvPicPr>
          <p:nvPr/>
        </p:nvPicPr>
        <p:blipFill>
          <a:blip r:embed="rId2"/>
          <a:stretch>
            <a:fillRect/>
          </a:stretch>
        </p:blipFill>
        <p:spPr>
          <a:xfrm>
            <a:off x="866217" y="2826405"/>
            <a:ext cx="3507581" cy="828675"/>
          </a:xfrm>
          <a:prstGeom prst="rect">
            <a:avLst/>
          </a:prstGeom>
        </p:spPr>
      </p:pic>
      <p:pic>
        <p:nvPicPr>
          <p:cNvPr id="4" name="Picture 3"/>
          <p:cNvPicPr>
            <a:picLocks noChangeAspect="1"/>
          </p:cNvPicPr>
          <p:nvPr/>
        </p:nvPicPr>
        <p:blipFill>
          <a:blip r:embed="rId3"/>
          <a:stretch>
            <a:fillRect/>
          </a:stretch>
        </p:blipFill>
        <p:spPr>
          <a:xfrm>
            <a:off x="866217" y="5281181"/>
            <a:ext cx="3264694" cy="685800"/>
          </a:xfrm>
          <a:prstGeom prst="rect">
            <a:avLst/>
          </a:prstGeom>
        </p:spPr>
      </p:pic>
    </p:spTree>
    <p:extLst>
      <p:ext uri="{BB962C8B-B14F-4D97-AF65-F5344CB8AC3E}">
        <p14:creationId xmlns:p14="http://schemas.microsoft.com/office/powerpoint/2010/main" val="2923488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18</a:t>
            </a:fld>
            <a:endParaRPr lang="en-US"/>
          </a:p>
        </p:txBody>
      </p:sp>
      <p:sp>
        <p:nvSpPr>
          <p:cNvPr id="3" name="Subtitle 2"/>
          <p:cNvSpPr>
            <a:spLocks noGrp="1"/>
          </p:cNvSpPr>
          <p:nvPr>
            <p:ph type="subTitle" idx="4294967295"/>
          </p:nvPr>
        </p:nvSpPr>
        <p:spPr>
          <a:xfrm>
            <a:off x="0" y="306388"/>
            <a:ext cx="8401038" cy="5610225"/>
          </a:xfrm>
        </p:spPr>
        <p:txBody>
          <a:bodyPr>
            <a:normAutofit fontScale="85000" lnSpcReduction="20000"/>
          </a:bodyPr>
          <a:lstStyle/>
          <a:p>
            <a:pPr marL="0" indent="0" algn="ctr"/>
            <a:r>
              <a:rPr lang="en-US" sz="4400" b="1" dirty="0" smtClean="0">
                <a:solidFill>
                  <a:srgbClr val="FF0000"/>
                </a:solidFill>
                <a:cs typeface="B Nazanin" panose="00000400000000000000" pitchFamily="2" charset="-78"/>
              </a:rPr>
              <a:t>Dollar financing</a:t>
            </a:r>
            <a:endParaRPr lang="fa-IR" sz="4400" b="1" dirty="0" smtClean="0">
              <a:solidFill>
                <a:srgbClr val="FF0000"/>
              </a:solidFill>
              <a:cs typeface="B Nazanin" panose="00000400000000000000" pitchFamily="2" charset="-78"/>
            </a:endParaRPr>
          </a:p>
          <a:p>
            <a:pPr algn="just" rtl="1"/>
            <a:r>
              <a:rPr lang="fa-IR" sz="4400" dirty="0" smtClean="0">
                <a:cs typeface="B Nazanin" panose="00000400000000000000" pitchFamily="2" charset="-78"/>
              </a:rPr>
              <a:t>با فروش </a:t>
            </a:r>
            <a:r>
              <a:rPr lang="fa-IR" sz="4400" dirty="0" err="1" smtClean="0">
                <a:cs typeface="B Nazanin" panose="00000400000000000000" pitchFamily="2" charset="-78"/>
              </a:rPr>
              <a:t>فوروارد</a:t>
            </a:r>
            <a:r>
              <a:rPr lang="fa-IR" sz="4400" dirty="0" smtClean="0">
                <a:cs typeface="B Nazanin" panose="00000400000000000000" pitchFamily="2" charset="-78"/>
              </a:rPr>
              <a:t> یورو در مقابل دلار  بشرح ذیل عمل می کند:</a:t>
            </a:r>
          </a:p>
          <a:p>
            <a:pPr algn="just" rtl="1"/>
            <a:r>
              <a:rPr lang="fa-IR" sz="4400" dirty="0" smtClean="0">
                <a:cs typeface="B Nazanin" panose="00000400000000000000" pitchFamily="2" charset="-78"/>
              </a:rPr>
              <a:t>اگر </a:t>
            </a:r>
            <a:r>
              <a:rPr lang="fa-IR" sz="4400" dirty="0" err="1" smtClean="0">
                <a:cs typeface="B Nazanin" panose="00000400000000000000" pitchFamily="2" charset="-78"/>
              </a:rPr>
              <a:t>فوروارد</a:t>
            </a:r>
            <a:r>
              <a:rPr lang="fa-IR" sz="4400" dirty="0" smtClean="0">
                <a:cs typeface="B Nazanin" panose="00000400000000000000" pitchFamily="2" charset="-78"/>
              </a:rPr>
              <a:t> 90 روز دلار به یورو برابر باشد با:     </a:t>
            </a:r>
            <a:r>
              <a:rPr lang="en-US" sz="4400" dirty="0" smtClean="0">
                <a:cs typeface="B Nazanin" panose="00000400000000000000" pitchFamily="2" charset="-78"/>
              </a:rPr>
              <a:t>F(90)=1.45</a:t>
            </a:r>
            <a:r>
              <a:rPr lang="fa-IR" sz="4400" dirty="0" smtClean="0">
                <a:cs typeface="B Nazanin" panose="00000400000000000000" pitchFamily="2" charset="-78"/>
              </a:rPr>
              <a:t> ارزش فعلی حساب </a:t>
            </a:r>
            <a:r>
              <a:rPr lang="fa-IR" sz="4400" dirty="0" err="1" smtClean="0">
                <a:cs typeface="B Nazanin" panose="00000400000000000000" pitchFamily="2" charset="-78"/>
              </a:rPr>
              <a:t>یورویی</a:t>
            </a:r>
            <a:r>
              <a:rPr lang="fa-IR" sz="4400" dirty="0" smtClean="0">
                <a:cs typeface="B Nazanin" panose="00000400000000000000" pitchFamily="2" charset="-78"/>
              </a:rPr>
              <a:t> با نرخ تامین مالی دلاری در بانکهای آمریکایی برابر است با:</a:t>
            </a:r>
            <a:r>
              <a:rPr lang="en-US" sz="4400" dirty="0" smtClean="0">
                <a:cs typeface="B Nazanin" panose="00000400000000000000" pitchFamily="2" charset="-78"/>
              </a:rPr>
              <a:t>S(0)=45 </a:t>
            </a:r>
            <a:r>
              <a:rPr lang="fa-IR" sz="4400" dirty="0" smtClean="0">
                <a:cs typeface="B Nazanin" panose="00000400000000000000" pitchFamily="2" charset="-78"/>
              </a:rPr>
              <a:t> نرخ </a:t>
            </a:r>
            <a:r>
              <a:rPr lang="fa-IR" sz="4400" dirty="0" err="1" smtClean="0">
                <a:cs typeface="B Nazanin" panose="00000400000000000000" pitchFamily="2" charset="-78"/>
              </a:rPr>
              <a:t>اسپات</a:t>
            </a:r>
            <a:r>
              <a:rPr lang="fa-IR" sz="4400" dirty="0" smtClean="0">
                <a:cs typeface="B Nazanin" panose="00000400000000000000" pitchFamily="2" charset="-78"/>
              </a:rPr>
              <a:t> </a:t>
            </a:r>
            <a:r>
              <a:rPr lang="fa-IR" sz="4400" dirty="0" err="1" smtClean="0">
                <a:cs typeface="B Nazanin" panose="00000400000000000000" pitchFamily="2" charset="-78"/>
              </a:rPr>
              <a:t>روپیه</a:t>
            </a:r>
            <a:r>
              <a:rPr lang="fa-IR" sz="4400" dirty="0" smtClean="0">
                <a:cs typeface="B Nazanin" panose="00000400000000000000" pitchFamily="2" charset="-78"/>
              </a:rPr>
              <a:t> به دلار </a:t>
            </a:r>
          </a:p>
          <a:p>
            <a:pPr algn="just" rtl="1"/>
            <a:r>
              <a:rPr lang="fa-IR" sz="4400" dirty="0" smtClean="0">
                <a:cs typeface="B Nazanin" panose="00000400000000000000" pitchFamily="2" charset="-78"/>
              </a:rPr>
              <a:t> </a:t>
            </a:r>
          </a:p>
          <a:p>
            <a:pPr algn="just" rtl="1"/>
            <a:endParaRPr lang="fa-IR" sz="4400" dirty="0">
              <a:cs typeface="B Nazanin" panose="00000400000000000000" pitchFamily="2" charset="-78"/>
            </a:endParaRPr>
          </a:p>
          <a:p>
            <a:pPr algn="just" rtl="1"/>
            <a:r>
              <a:rPr lang="fa-IR" sz="4400" dirty="0" smtClean="0">
                <a:cs typeface="B Nazanin" panose="00000400000000000000" pitchFamily="2" charset="-78"/>
              </a:rPr>
              <a:t>در نتیجه تامین مالی با دلار به صرفه تر می باشد</a:t>
            </a:r>
            <a:endParaRPr lang="fa-IR" sz="4400" dirty="0">
              <a:cs typeface="B Nazanin" panose="00000400000000000000" pitchFamily="2" charset="-78"/>
            </a:endParaRPr>
          </a:p>
        </p:txBody>
      </p:sp>
      <p:sp>
        <p:nvSpPr>
          <p:cNvPr id="2" name="Footer Placeholder 1"/>
          <p:cNvSpPr>
            <a:spLocks noGrp="1"/>
          </p:cNvSpPr>
          <p:nvPr>
            <p:ph type="ftr" sz="quarter" idx="4294967295"/>
          </p:nvPr>
        </p:nvSpPr>
        <p:spPr>
          <a:xfrm>
            <a:off x="4419600" y="6284913"/>
            <a:ext cx="4724400" cy="274637"/>
          </a:xfrm>
        </p:spPr>
        <p:txBody>
          <a:bodyPr/>
          <a:lstStyle/>
          <a:p>
            <a:r>
              <a:rPr lang="fa-IR" smtClean="0"/>
              <a:t>مالي بين الملل</a:t>
            </a:r>
            <a:endParaRPr lang="en-US"/>
          </a:p>
        </p:txBody>
      </p:sp>
      <p:pic>
        <p:nvPicPr>
          <p:cNvPr id="5" name="Picture 4"/>
          <p:cNvPicPr>
            <a:picLocks noChangeAspect="1"/>
          </p:cNvPicPr>
          <p:nvPr/>
        </p:nvPicPr>
        <p:blipFill>
          <a:blip r:embed="rId2"/>
          <a:stretch>
            <a:fillRect/>
          </a:stretch>
        </p:blipFill>
        <p:spPr>
          <a:xfrm>
            <a:off x="1402754" y="3862836"/>
            <a:ext cx="3736181" cy="885825"/>
          </a:xfrm>
          <a:prstGeom prst="rect">
            <a:avLst/>
          </a:prstGeom>
        </p:spPr>
      </p:pic>
    </p:spTree>
    <p:extLst>
      <p:ext uri="{BB962C8B-B14F-4D97-AF65-F5344CB8AC3E}">
        <p14:creationId xmlns:p14="http://schemas.microsoft.com/office/powerpoint/2010/main" val="4235589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a:solidFill>
                  <a:srgbClr val="FF0000"/>
                </a:solidFill>
                <a:cs typeface="B Nazanin" panose="00000400000000000000" pitchFamily="2" charset="-78"/>
              </a:rPr>
              <a:t>مدیریت ریسک کشوری</a:t>
            </a:r>
            <a:br>
              <a:rPr lang="fa-IR" b="1" dirty="0">
                <a:solidFill>
                  <a:srgbClr val="FF0000"/>
                </a:solidFill>
                <a:cs typeface="B Nazanin" panose="00000400000000000000" pitchFamily="2" charset="-78"/>
              </a:rPr>
            </a:br>
            <a:endParaRPr lang="en-US" dirty="0"/>
          </a:p>
        </p:txBody>
      </p:sp>
      <p:sp>
        <p:nvSpPr>
          <p:cNvPr id="3" name="Subtitle 2"/>
          <p:cNvSpPr>
            <a:spLocks noGrp="1"/>
          </p:cNvSpPr>
          <p:nvPr>
            <p:ph idx="1"/>
          </p:nvPr>
        </p:nvSpPr>
        <p:spPr/>
        <p:txBody>
          <a:bodyPr>
            <a:normAutofit fontScale="70000" lnSpcReduction="20000"/>
          </a:bodyPr>
          <a:lstStyle/>
          <a:p>
            <a:pPr algn="just" rtl="1"/>
            <a:r>
              <a:rPr lang="fa-IR" sz="4300" dirty="0" smtClean="0">
                <a:cs typeface="B Nazanin" panose="00000400000000000000" pitchFamily="2" charset="-78"/>
              </a:rPr>
              <a:t>فرض کنید شرکت </a:t>
            </a:r>
            <a:r>
              <a:rPr lang="fa-IR" sz="4300" dirty="0" err="1" smtClean="0">
                <a:cs typeface="B Nazanin" panose="00000400000000000000" pitchFamily="2" charset="-78"/>
              </a:rPr>
              <a:t>تاتا</a:t>
            </a:r>
            <a:r>
              <a:rPr lang="fa-IR" sz="4300" dirty="0" smtClean="0">
                <a:cs typeface="B Nazanin" panose="00000400000000000000" pitchFamily="2" charset="-78"/>
              </a:rPr>
              <a:t> </a:t>
            </a:r>
            <a:r>
              <a:rPr lang="fa-IR" sz="4300" dirty="0" err="1" smtClean="0">
                <a:cs typeface="B Nazanin" panose="00000400000000000000" pitchFamily="2" charset="-78"/>
              </a:rPr>
              <a:t>موتورز</a:t>
            </a:r>
            <a:r>
              <a:rPr lang="fa-IR" sz="4300" dirty="0" smtClean="0">
                <a:cs typeface="B Nazanin" panose="00000400000000000000" pitchFamily="2" charset="-78"/>
              </a:rPr>
              <a:t> می خواهد کالای خود را به مراکش صادر کند در آنجا با ریسک کشوری مواجه می شود برای پوشش این ریسک دو روش خواهد داشت:</a:t>
            </a:r>
          </a:p>
          <a:p>
            <a:pPr algn="just" rtl="1"/>
            <a:r>
              <a:rPr lang="fa-IR" sz="4300" dirty="0" smtClean="0">
                <a:cs typeface="B Nazanin" panose="00000400000000000000" pitchFamily="2" charset="-78"/>
              </a:rPr>
              <a:t>1) استفاده از </a:t>
            </a:r>
            <a:r>
              <a:rPr lang="fa-IR" sz="4300" dirty="0" err="1" smtClean="0">
                <a:cs typeface="B Nazanin" panose="00000400000000000000" pitchFamily="2" charset="-78"/>
              </a:rPr>
              <a:t>تاییدیه</a:t>
            </a:r>
            <a:r>
              <a:rPr lang="fa-IR" sz="4300" dirty="0" smtClean="0">
                <a:cs typeface="B Nazanin" panose="00000400000000000000" pitchFamily="2" charset="-78"/>
              </a:rPr>
              <a:t> بانک مرکزی هند در مقابل اعتبار اسنادی باز شده از طرف بانک مراکشی برای شرکت </a:t>
            </a:r>
            <a:r>
              <a:rPr lang="fa-IR" sz="4300" dirty="0" err="1" smtClean="0">
                <a:cs typeface="B Nazanin" panose="00000400000000000000" pitchFamily="2" charset="-78"/>
              </a:rPr>
              <a:t>تاتا</a:t>
            </a:r>
            <a:r>
              <a:rPr lang="fa-IR" sz="4300" dirty="0" smtClean="0">
                <a:cs typeface="B Nazanin" panose="00000400000000000000" pitchFamily="2" charset="-78"/>
              </a:rPr>
              <a:t> </a:t>
            </a:r>
            <a:r>
              <a:rPr lang="fa-IR" sz="4300" dirty="0" err="1" smtClean="0">
                <a:cs typeface="B Nazanin" panose="00000400000000000000" pitchFamily="2" charset="-78"/>
              </a:rPr>
              <a:t>موتورز</a:t>
            </a:r>
            <a:endParaRPr lang="fa-IR" sz="4300" dirty="0" smtClean="0">
              <a:cs typeface="B Nazanin" panose="00000400000000000000" pitchFamily="2" charset="-78"/>
            </a:endParaRPr>
          </a:p>
          <a:p>
            <a:pPr algn="just" rtl="1"/>
            <a:r>
              <a:rPr lang="fa-IR" sz="4300" dirty="0" smtClean="0">
                <a:cs typeface="B Nazanin" panose="00000400000000000000" pitchFamily="2" charset="-78"/>
              </a:rPr>
              <a:t>2) استفاده از بیمه برای پوشش ریسک سیاسی در کشور مراکش</a:t>
            </a:r>
            <a:endParaRPr lang="fa-IR" sz="43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19</a:t>
            </a:fld>
            <a:endParaRPr lang="en-US"/>
          </a:p>
        </p:txBody>
      </p:sp>
    </p:spTree>
    <p:extLst>
      <p:ext uri="{BB962C8B-B14F-4D97-AF65-F5344CB8AC3E}">
        <p14:creationId xmlns:p14="http://schemas.microsoft.com/office/powerpoint/2010/main" val="1761760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4419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r>
              <a:rPr lang="fa-IR" dirty="0" smtClean="0">
                <a:cs typeface="B Nazanin" panose="00000400000000000000" pitchFamily="2" charset="-78"/>
              </a:rPr>
              <a:t>فهرست مطالب</a:t>
            </a:r>
            <a:endParaRPr lang="en-US" dirty="0">
              <a:cs typeface="B Nazanin" panose="00000400000000000000" pitchFamily="2" charset="-78"/>
            </a:endParaRPr>
          </a:p>
        </p:txBody>
      </p:sp>
      <p:sp>
        <p:nvSpPr>
          <p:cNvPr id="7" name="Rounded Rectangle 6">
            <a:hlinkClick r:id="" action="ppaction://noaction"/>
          </p:cNvPr>
          <p:cNvSpPr/>
          <p:nvPr/>
        </p:nvSpPr>
        <p:spPr>
          <a:xfrm>
            <a:off x="2357120" y="6070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1) ماهيت مالي بين الملل و موضوعات  جاري شركتهاي چند مليتي</a:t>
            </a:r>
            <a:endParaRPr lang="en-US" sz="1400" b="1" dirty="0">
              <a:solidFill>
                <a:srgbClr val="002060"/>
              </a:solidFill>
              <a:cs typeface="B Nazanin" panose="00000400000000000000" pitchFamily="2" charset="-78"/>
            </a:endParaRPr>
          </a:p>
        </p:txBody>
      </p:sp>
      <p:sp>
        <p:nvSpPr>
          <p:cNvPr id="8" name="Rounded Rectangle 7">
            <a:hlinkClick r:id="" action="ppaction://noaction"/>
          </p:cNvPr>
          <p:cNvSpPr/>
          <p:nvPr/>
        </p:nvSpPr>
        <p:spPr>
          <a:xfrm>
            <a:off x="2357120" y="88900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2) آشنايي با نظام ها، و نهادهاي مالي بين الملل</a:t>
            </a:r>
            <a:endParaRPr lang="en-US" sz="1400" b="1" dirty="0">
              <a:solidFill>
                <a:srgbClr val="002060"/>
              </a:solidFill>
              <a:cs typeface="B Nazanin" panose="00000400000000000000" pitchFamily="2" charset="-78"/>
            </a:endParaRPr>
          </a:p>
        </p:txBody>
      </p:sp>
      <p:sp>
        <p:nvSpPr>
          <p:cNvPr id="9" name="Rounded Rectangle 8">
            <a:hlinkClick r:id="" action="ppaction://noaction"/>
          </p:cNvPr>
          <p:cNvSpPr/>
          <p:nvPr/>
        </p:nvSpPr>
        <p:spPr>
          <a:xfrm>
            <a:off x="2357120" y="11836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3) </a:t>
            </a:r>
            <a:r>
              <a:rPr lang="fa-IR" sz="1400" b="1" dirty="0">
                <a:solidFill>
                  <a:srgbClr val="002060"/>
                </a:solidFill>
                <a:cs typeface="B Nazanin" panose="00000400000000000000" pitchFamily="2" charset="-78"/>
              </a:rPr>
              <a:t>درآمدملي،ثروت و تراز </a:t>
            </a:r>
            <a:r>
              <a:rPr lang="fa-IR" sz="1400" b="1" dirty="0" smtClean="0">
                <a:solidFill>
                  <a:srgbClr val="002060"/>
                </a:solidFill>
                <a:cs typeface="B Nazanin" panose="00000400000000000000" pitchFamily="2" charset="-78"/>
              </a:rPr>
              <a:t>پرداختها</a:t>
            </a:r>
            <a:endParaRPr lang="fa-IR" sz="1400" b="1" dirty="0">
              <a:solidFill>
                <a:srgbClr val="002060"/>
              </a:solidFill>
              <a:cs typeface="B Nazanin" panose="00000400000000000000" pitchFamily="2" charset="-78"/>
            </a:endParaRPr>
          </a:p>
        </p:txBody>
      </p:sp>
      <p:sp>
        <p:nvSpPr>
          <p:cNvPr id="10" name="Rounded Rectangle 9">
            <a:hlinkClick r:id="" action="ppaction://noaction"/>
          </p:cNvPr>
          <p:cNvSpPr/>
          <p:nvPr/>
        </p:nvSpPr>
        <p:spPr>
          <a:xfrm>
            <a:off x="2357120" y="14782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4) </a:t>
            </a:r>
            <a:r>
              <a:rPr lang="fa-IR" sz="1400" b="1" dirty="0">
                <a:solidFill>
                  <a:srgbClr val="002060"/>
                </a:solidFill>
                <a:cs typeface="B Nazanin" panose="00000400000000000000" pitchFamily="2" charset="-78"/>
              </a:rPr>
              <a:t>هزینه سرمايه  و بازارسرمايه بين المللي</a:t>
            </a:r>
          </a:p>
        </p:txBody>
      </p:sp>
      <p:sp>
        <p:nvSpPr>
          <p:cNvPr id="11" name="Rounded Rectangle 10">
            <a:hlinkClick r:id="" action="ppaction://noaction"/>
          </p:cNvPr>
          <p:cNvSpPr/>
          <p:nvPr/>
        </p:nvSpPr>
        <p:spPr>
          <a:xfrm>
            <a:off x="2357120" y="17729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5) </a:t>
            </a:r>
            <a:r>
              <a:rPr lang="fa-IR" sz="1400" b="1" dirty="0">
                <a:solidFill>
                  <a:srgbClr val="002060"/>
                </a:solidFill>
                <a:cs typeface="B Nazanin" panose="00000400000000000000" pitchFamily="2" charset="-78"/>
              </a:rPr>
              <a:t>استاندارهاي </a:t>
            </a:r>
            <a:r>
              <a:rPr lang="fa-IR" sz="1400" b="1" dirty="0" smtClean="0">
                <a:solidFill>
                  <a:srgbClr val="002060"/>
                </a:solidFill>
                <a:cs typeface="B Nazanin" panose="00000400000000000000" pitchFamily="2" charset="-78"/>
              </a:rPr>
              <a:t>حسابداري و </a:t>
            </a:r>
            <a:r>
              <a:rPr lang="fa-IR" sz="1400" b="1" dirty="0">
                <a:solidFill>
                  <a:srgbClr val="002060"/>
                </a:solidFill>
                <a:cs typeface="B Nazanin" panose="00000400000000000000" pitchFamily="2" charset="-78"/>
              </a:rPr>
              <a:t>مالي بين الملل</a:t>
            </a:r>
            <a:endParaRPr lang="en-US" sz="1400" b="1" dirty="0">
              <a:solidFill>
                <a:srgbClr val="002060"/>
              </a:solidFill>
              <a:cs typeface="B Nazanin" panose="00000400000000000000" pitchFamily="2" charset="-78"/>
            </a:endParaRPr>
          </a:p>
        </p:txBody>
      </p:sp>
      <p:sp>
        <p:nvSpPr>
          <p:cNvPr id="12" name="Rounded Rectangle 11">
            <a:hlinkClick r:id="" action="ppaction://noaction"/>
          </p:cNvPr>
          <p:cNvSpPr/>
          <p:nvPr/>
        </p:nvSpPr>
        <p:spPr>
          <a:xfrm>
            <a:off x="2357120" y="20675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6) سیستم </a:t>
            </a:r>
            <a:r>
              <a:rPr lang="fa-IR" sz="1400" b="1" dirty="0">
                <a:solidFill>
                  <a:srgbClr val="002060"/>
                </a:solidFill>
                <a:cs typeface="B Nazanin" panose="00000400000000000000" pitchFamily="2" charset="-78"/>
              </a:rPr>
              <a:t>های مالی در </a:t>
            </a:r>
            <a:r>
              <a:rPr lang="fa-IR" sz="1400" b="1" dirty="0" smtClean="0">
                <a:solidFill>
                  <a:srgbClr val="002060"/>
                </a:solidFill>
                <a:cs typeface="B Nazanin" panose="00000400000000000000" pitchFamily="2" charset="-78"/>
              </a:rPr>
              <a:t>شرکتهای  </a:t>
            </a:r>
            <a:r>
              <a:rPr lang="fa-IR" sz="1400" b="1" dirty="0">
                <a:solidFill>
                  <a:srgbClr val="002060"/>
                </a:solidFill>
                <a:cs typeface="B Nazanin" panose="00000400000000000000" pitchFamily="2" charset="-78"/>
              </a:rPr>
              <a:t>چندملیتی </a:t>
            </a:r>
            <a:r>
              <a:rPr lang="fa-IR" sz="1400" b="1" dirty="0" smtClean="0">
                <a:solidFill>
                  <a:srgbClr val="002060"/>
                </a:solidFill>
                <a:cs typeface="B Nazanin" panose="00000400000000000000" pitchFamily="2" charset="-78"/>
              </a:rPr>
              <a:t>و حاکمیت شرکتی</a:t>
            </a:r>
            <a:endParaRPr lang="fa-IR" sz="1400" b="1" dirty="0">
              <a:solidFill>
                <a:srgbClr val="002060"/>
              </a:solidFill>
              <a:cs typeface="B Nazanin" panose="00000400000000000000" pitchFamily="2" charset="-78"/>
            </a:endParaRPr>
          </a:p>
        </p:txBody>
      </p:sp>
      <p:sp>
        <p:nvSpPr>
          <p:cNvPr id="13" name="Rounded Rectangle 12">
            <a:hlinkClick r:id="" action="ppaction://noaction"/>
          </p:cNvPr>
          <p:cNvSpPr/>
          <p:nvPr/>
        </p:nvSpPr>
        <p:spPr>
          <a:xfrm>
            <a:off x="2357120" y="235839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7) </a:t>
            </a:r>
            <a:r>
              <a:rPr lang="fa-IR" sz="1400" b="1" dirty="0">
                <a:solidFill>
                  <a:srgbClr val="002060"/>
                </a:solidFill>
                <a:cs typeface="B Nazanin" panose="00000400000000000000" pitchFamily="2" charset="-78"/>
              </a:rPr>
              <a:t>بازار سوآپ و مشتقات </a:t>
            </a:r>
            <a:r>
              <a:rPr lang="fa-IR" sz="1400" b="1" dirty="0" smtClean="0">
                <a:solidFill>
                  <a:srgbClr val="002060"/>
                </a:solidFill>
                <a:cs typeface="B Nazanin" panose="00000400000000000000" pitchFamily="2" charset="-78"/>
              </a:rPr>
              <a:t>مالی</a:t>
            </a:r>
            <a:endParaRPr lang="fa-IR" sz="1400" b="1" dirty="0">
              <a:solidFill>
                <a:srgbClr val="002060"/>
              </a:solidFill>
              <a:cs typeface="B Nazanin" panose="00000400000000000000" pitchFamily="2" charset="-78"/>
            </a:endParaRPr>
          </a:p>
        </p:txBody>
      </p:sp>
      <p:sp>
        <p:nvSpPr>
          <p:cNvPr id="14" name="Rounded Rectangle 13">
            <a:hlinkClick r:id="" action="ppaction://noaction"/>
          </p:cNvPr>
          <p:cNvSpPr/>
          <p:nvPr/>
        </p:nvSpPr>
        <p:spPr>
          <a:xfrm>
            <a:off x="2357120" y="2646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8) </a:t>
            </a:r>
            <a:r>
              <a:rPr lang="fa-IR" altLang="en-US" sz="1400" b="1" dirty="0">
                <a:solidFill>
                  <a:srgbClr val="002060"/>
                </a:solidFill>
                <a:cs typeface="B Nazanin" panose="00000400000000000000" pitchFamily="2" charset="-78"/>
              </a:rPr>
              <a:t>نرخ ارز، بازار ارز </a:t>
            </a:r>
            <a:r>
              <a:rPr lang="fa-IR" altLang="en-US" sz="1400" b="1" dirty="0" smtClean="0">
                <a:solidFill>
                  <a:srgbClr val="002060"/>
                </a:solidFill>
                <a:cs typeface="B Nazanin" panose="00000400000000000000" pitchFamily="2" charset="-78"/>
              </a:rPr>
              <a:t>و </a:t>
            </a:r>
            <a:r>
              <a:rPr lang="fa-IR" altLang="en-US" sz="1400" b="1" dirty="0">
                <a:solidFill>
                  <a:srgbClr val="002060"/>
                </a:solidFill>
                <a:cs typeface="B Nazanin" panose="00000400000000000000" pitchFamily="2" charset="-78"/>
              </a:rPr>
              <a:t>سیستم های </a:t>
            </a:r>
            <a:r>
              <a:rPr lang="fa-IR" altLang="en-US" sz="1400" b="1" dirty="0" smtClean="0">
                <a:solidFill>
                  <a:srgbClr val="002060"/>
                </a:solidFill>
                <a:cs typeface="B Nazanin" panose="00000400000000000000" pitchFamily="2" charset="-78"/>
              </a:rPr>
              <a:t>ارزی</a:t>
            </a:r>
            <a:endParaRPr lang="en-US" altLang="en-US" sz="1400" b="1" dirty="0">
              <a:solidFill>
                <a:srgbClr val="002060"/>
              </a:solidFill>
              <a:cs typeface="B Nazanin" panose="00000400000000000000" pitchFamily="2" charset="-78"/>
            </a:endParaRPr>
          </a:p>
        </p:txBody>
      </p:sp>
      <p:sp>
        <p:nvSpPr>
          <p:cNvPr id="16" name="Rounded Rectangle 15">
            <a:hlinkClick r:id="" action="ppaction://noaction"/>
          </p:cNvPr>
          <p:cNvSpPr/>
          <p:nvPr/>
        </p:nvSpPr>
        <p:spPr>
          <a:xfrm>
            <a:off x="2357120" y="29362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9) </a:t>
            </a:r>
            <a:r>
              <a:rPr lang="fa-IR" sz="1400" b="1" dirty="0">
                <a:solidFill>
                  <a:srgbClr val="002060"/>
                </a:solidFill>
                <a:cs typeface="B Nazanin" panose="00000400000000000000" pitchFamily="2" charset="-78"/>
              </a:rPr>
              <a:t>مديريت ريسك نرخ </a:t>
            </a:r>
            <a:r>
              <a:rPr lang="fa-IR" sz="1400" b="1" dirty="0" smtClean="0">
                <a:solidFill>
                  <a:srgbClr val="002060"/>
                </a:solidFill>
                <a:cs typeface="B Nazanin" panose="00000400000000000000" pitchFamily="2" charset="-78"/>
              </a:rPr>
              <a:t>ارز</a:t>
            </a:r>
            <a:endParaRPr lang="fa-IR" sz="1400" b="1" dirty="0">
              <a:solidFill>
                <a:srgbClr val="002060"/>
              </a:solidFill>
              <a:cs typeface="B Nazanin" panose="00000400000000000000" pitchFamily="2" charset="-78"/>
            </a:endParaRPr>
          </a:p>
        </p:txBody>
      </p:sp>
      <p:sp>
        <p:nvSpPr>
          <p:cNvPr id="17" name="Rounded Rectangle 16">
            <a:hlinkClick r:id="" action="ppaction://noaction"/>
          </p:cNvPr>
          <p:cNvSpPr/>
          <p:nvPr/>
        </p:nvSpPr>
        <p:spPr>
          <a:xfrm>
            <a:off x="2357120" y="32308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10) </a:t>
            </a:r>
            <a:r>
              <a:rPr lang="fa-IR" altLang="en-US" sz="1400" b="1" dirty="0">
                <a:solidFill>
                  <a:srgbClr val="002060"/>
                </a:solidFill>
                <a:cs typeface="B Nazanin" panose="00000400000000000000" pitchFamily="2" charset="-78"/>
              </a:rPr>
              <a:t>تامين مالي پروژه (</a:t>
            </a:r>
            <a:r>
              <a:rPr lang="en-US" sz="1400" b="1" dirty="0">
                <a:solidFill>
                  <a:srgbClr val="002060"/>
                </a:solidFill>
                <a:cs typeface="B Nazanin" panose="00000400000000000000" pitchFamily="2" charset="-78"/>
              </a:rPr>
              <a:t>Project Finance</a:t>
            </a:r>
            <a:r>
              <a:rPr lang="fa-IR" sz="1400" b="1" dirty="0">
                <a:solidFill>
                  <a:srgbClr val="002060"/>
                </a:solidFill>
                <a:cs typeface="B Nazanin" panose="00000400000000000000" pitchFamily="2" charset="-78"/>
              </a:rPr>
              <a:t>)</a:t>
            </a:r>
          </a:p>
        </p:txBody>
      </p:sp>
      <p:sp>
        <p:nvSpPr>
          <p:cNvPr id="18" name="Rounded Rectangle 17">
            <a:hlinkClick r:id="" action="ppaction://noaction"/>
          </p:cNvPr>
          <p:cNvSpPr/>
          <p:nvPr/>
        </p:nvSpPr>
        <p:spPr>
          <a:xfrm>
            <a:off x="2357120" y="3535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altLang="en-US" sz="1400" b="1" dirty="0" smtClean="0">
                <a:solidFill>
                  <a:srgbClr val="002060"/>
                </a:solidFill>
                <a:cs typeface="B Nazanin" panose="00000400000000000000" pitchFamily="2" charset="-78"/>
              </a:rPr>
              <a:t>11) تامين </a:t>
            </a:r>
            <a:r>
              <a:rPr lang="fa-IR" altLang="en-US" sz="1400" b="1" dirty="0">
                <a:solidFill>
                  <a:srgbClr val="002060"/>
                </a:solidFill>
                <a:cs typeface="B Nazanin" panose="00000400000000000000" pitchFamily="2" charset="-78"/>
              </a:rPr>
              <a:t>مالي بدهي از بازارهاي بين المللي </a:t>
            </a:r>
            <a:r>
              <a:rPr lang="fa-IR" altLang="en-US" sz="1400" b="1" dirty="0" smtClean="0">
                <a:solidFill>
                  <a:srgbClr val="002060"/>
                </a:solidFill>
                <a:cs typeface="B Nazanin" panose="00000400000000000000" pitchFamily="2" charset="-78"/>
              </a:rPr>
              <a:t>( </a:t>
            </a:r>
            <a:r>
              <a:rPr lang="en-US" sz="1400" b="1" dirty="0" smtClean="0">
                <a:solidFill>
                  <a:srgbClr val="002060"/>
                </a:solidFill>
                <a:cs typeface="B Nazanin" panose="00000400000000000000" pitchFamily="2" charset="-78"/>
              </a:rPr>
              <a:t>International </a:t>
            </a:r>
            <a:r>
              <a:rPr lang="en-US" sz="1400" b="1" dirty="0">
                <a:solidFill>
                  <a:srgbClr val="002060"/>
                </a:solidFill>
                <a:cs typeface="B Nazanin" panose="00000400000000000000" pitchFamily="2" charset="-78"/>
              </a:rPr>
              <a:t>Debt </a:t>
            </a:r>
            <a:r>
              <a:rPr lang="en-US" sz="1400" b="1" dirty="0" smtClean="0">
                <a:solidFill>
                  <a:srgbClr val="002060"/>
                </a:solidFill>
                <a:cs typeface="B Nazanin" panose="00000400000000000000" pitchFamily="2" charset="-78"/>
              </a:rPr>
              <a:t>Financing</a:t>
            </a:r>
            <a:r>
              <a:rPr lang="fa-IR" altLang="en-US" sz="1400" b="1" dirty="0" smtClean="0">
                <a:solidFill>
                  <a:srgbClr val="002060"/>
                </a:solidFill>
                <a:cs typeface="B Nazanin" panose="00000400000000000000" pitchFamily="2" charset="-78"/>
              </a:rPr>
              <a:t>)</a:t>
            </a:r>
            <a:endParaRPr lang="fa-IR" sz="1400" b="1" dirty="0">
              <a:solidFill>
                <a:srgbClr val="002060"/>
              </a:solidFill>
              <a:cs typeface="B Nazanin" panose="00000400000000000000" pitchFamily="2" charset="-78"/>
            </a:endParaRPr>
          </a:p>
        </p:txBody>
      </p:sp>
      <p:sp>
        <p:nvSpPr>
          <p:cNvPr id="19" name="Rounded Rectangle 18">
            <a:hlinkClick r:id="" action="ppaction://noaction"/>
          </p:cNvPr>
          <p:cNvSpPr/>
          <p:nvPr/>
        </p:nvSpPr>
        <p:spPr>
          <a:xfrm>
            <a:off x="2357120" y="38328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altLang="en-US" sz="1400" b="1" dirty="0" smtClean="0">
                <a:solidFill>
                  <a:srgbClr val="002060"/>
                </a:solidFill>
                <a:cs typeface="B Nazanin" panose="00000400000000000000" pitchFamily="2" charset="-78"/>
              </a:rPr>
              <a:t>12) </a:t>
            </a:r>
            <a:r>
              <a:rPr lang="fa-IR" sz="1400" b="1" dirty="0">
                <a:solidFill>
                  <a:srgbClr val="002060"/>
                </a:solidFill>
                <a:cs typeface="B Nazanin" pitchFamily="2" charset="-78"/>
              </a:rPr>
              <a:t>تامين مالي تجاري از بازارهاي بين </a:t>
            </a:r>
            <a:r>
              <a:rPr lang="fa-IR" sz="1400" b="1" dirty="0" smtClean="0">
                <a:solidFill>
                  <a:srgbClr val="002060"/>
                </a:solidFill>
                <a:cs typeface="B Nazanin" pitchFamily="2" charset="-78"/>
              </a:rPr>
              <a:t>المللي (</a:t>
            </a:r>
            <a:r>
              <a:rPr lang="en-US" sz="1400" b="1" dirty="0">
                <a:solidFill>
                  <a:srgbClr val="002060"/>
                </a:solidFill>
                <a:cs typeface="B Nazanin" pitchFamily="2" charset="-78"/>
              </a:rPr>
              <a:t>International Trade Finance </a:t>
            </a:r>
            <a:r>
              <a:rPr lang="fa-IR" sz="1400" b="1" dirty="0" smtClean="0">
                <a:solidFill>
                  <a:srgbClr val="002060"/>
                </a:solidFill>
                <a:cs typeface="B Nazanin" pitchFamily="2" charset="-78"/>
              </a:rPr>
              <a:t>)</a:t>
            </a:r>
            <a:endParaRPr lang="fa-IR" sz="1400" b="1" dirty="0">
              <a:solidFill>
                <a:srgbClr val="002060"/>
              </a:solidFill>
              <a:cs typeface="B Nazanin" pitchFamily="2" charset="-78"/>
            </a:endParaRPr>
          </a:p>
        </p:txBody>
      </p:sp>
      <p:sp>
        <p:nvSpPr>
          <p:cNvPr id="20" name="Rounded Rectangle 19">
            <a:hlinkClick r:id="" action="ppaction://noaction"/>
          </p:cNvPr>
          <p:cNvSpPr/>
          <p:nvPr/>
        </p:nvSpPr>
        <p:spPr>
          <a:xfrm>
            <a:off x="2357120" y="41173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sz="1400" b="1" dirty="0" smtClean="0">
                <a:solidFill>
                  <a:srgbClr val="002060"/>
                </a:solidFill>
                <a:cs typeface="B Nazanin" pitchFamily="2" charset="-78"/>
              </a:rPr>
              <a:t>13) تامين </a:t>
            </a:r>
            <a:r>
              <a:rPr lang="fa-IR" sz="1400" b="1" dirty="0">
                <a:solidFill>
                  <a:srgbClr val="002060"/>
                </a:solidFill>
                <a:cs typeface="B Nazanin" pitchFamily="2" charset="-78"/>
              </a:rPr>
              <a:t>مالي ازسهامداران در بازارهاي بين المللي</a:t>
            </a:r>
          </a:p>
        </p:txBody>
      </p:sp>
      <p:sp>
        <p:nvSpPr>
          <p:cNvPr id="22" name="Rounded Rectangle 21">
            <a:hlinkClick r:id="" action="ppaction://noaction"/>
          </p:cNvPr>
          <p:cNvSpPr/>
          <p:nvPr/>
        </p:nvSpPr>
        <p:spPr>
          <a:xfrm>
            <a:off x="2357120" y="44094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14) </a:t>
            </a:r>
            <a:r>
              <a:rPr lang="fa-IR" sz="1400" b="1" dirty="0">
                <a:solidFill>
                  <a:srgbClr val="002060"/>
                </a:solidFill>
                <a:cs typeface="B Nazanin" pitchFamily="2" charset="-78"/>
              </a:rPr>
              <a:t>بحرانی های مالی بين المللي</a:t>
            </a:r>
          </a:p>
        </p:txBody>
      </p:sp>
      <p:sp>
        <p:nvSpPr>
          <p:cNvPr id="23" name="Rounded Rectangle 22">
            <a:hlinkClick r:id="" action="ppaction://noaction"/>
          </p:cNvPr>
          <p:cNvSpPr/>
          <p:nvPr/>
        </p:nvSpPr>
        <p:spPr>
          <a:xfrm>
            <a:off x="2357120" y="47066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15) </a:t>
            </a:r>
            <a:r>
              <a:rPr lang="fa-IR" sz="1400" b="1" dirty="0">
                <a:solidFill>
                  <a:srgbClr val="002060"/>
                </a:solidFill>
                <a:cs typeface="B Nazanin" pitchFamily="2" charset="-78"/>
              </a:rPr>
              <a:t>سرمایه گذاری مستقیم خارجی و ارزيابي طرحهاي اقتصادي بين المللي</a:t>
            </a:r>
          </a:p>
        </p:txBody>
      </p:sp>
      <p:sp>
        <p:nvSpPr>
          <p:cNvPr id="3" name="Footer Placeholder 2"/>
          <p:cNvSpPr>
            <a:spLocks noGrp="1"/>
          </p:cNvSpPr>
          <p:nvPr>
            <p:ph type="ftr" sz="quarter" idx="11"/>
          </p:nvPr>
        </p:nvSpPr>
        <p:spPr/>
        <p:txBody>
          <a:bodyPr/>
          <a:lstStyle/>
          <a:p>
            <a:r>
              <a:rPr lang="fa-IR" b="1" dirty="0">
                <a:solidFill>
                  <a:srgbClr val="002060"/>
                </a:solidFill>
              </a:rPr>
              <a:t>مالي بين الملل</a:t>
            </a:r>
          </a:p>
        </p:txBody>
      </p:sp>
      <p:sp>
        <p:nvSpPr>
          <p:cNvPr id="4" name="Slide Number Placeholder 3"/>
          <p:cNvSpPr>
            <a:spLocks noGrp="1"/>
          </p:cNvSpPr>
          <p:nvPr>
            <p:ph type="sldNum" sz="quarter" idx="12"/>
          </p:nvPr>
        </p:nvSpPr>
        <p:spPr/>
        <p:txBody>
          <a:bodyPr/>
          <a:lstStyle/>
          <a:p>
            <a:fld id="{910D3704-EB78-46B9-AB15-D23119C7FC1D}" type="slidenum">
              <a:rPr lang="en-US" smtClean="0"/>
              <a:pPr/>
              <a:t>2</a:t>
            </a:fld>
            <a:endParaRPr lang="en-US"/>
          </a:p>
        </p:txBody>
      </p:sp>
    </p:spTree>
    <p:extLst>
      <p:ext uri="{BB962C8B-B14F-4D97-AF65-F5344CB8AC3E}">
        <p14:creationId xmlns:p14="http://schemas.microsoft.com/office/powerpoint/2010/main" val="327898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روشهای تامین مالی تجارت</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a:xfrm>
            <a:off x="304800" y="1100628"/>
            <a:ext cx="5867400" cy="3579849"/>
          </a:xfrm>
        </p:spPr>
        <p:txBody>
          <a:bodyPr/>
          <a:lstStyle/>
          <a:p>
            <a:pPr marL="0" lvl="1" indent="0" rtl="1">
              <a:buNone/>
            </a:pPr>
            <a:r>
              <a:rPr lang="en-US" altLang="en-US" sz="2000" b="1" dirty="0" smtClean="0">
                <a:cs typeface="B Zar" panose="00000400000000000000" pitchFamily="2" charset="-78"/>
              </a:rPr>
              <a:t>(Accounts </a:t>
            </a:r>
            <a:r>
              <a:rPr lang="en-US" altLang="en-US" sz="2000" b="1" dirty="0">
                <a:cs typeface="B Zar" panose="00000400000000000000" pitchFamily="2" charset="-78"/>
              </a:rPr>
              <a:t>Receivable </a:t>
            </a:r>
            <a:r>
              <a:rPr lang="en-US" altLang="en-US" sz="2000" b="1" dirty="0" smtClean="0">
                <a:cs typeface="B Zar" panose="00000400000000000000" pitchFamily="2" charset="-78"/>
              </a:rPr>
              <a:t>Financing)</a:t>
            </a:r>
            <a:endParaRPr lang="en-US" altLang="en-US" sz="2000" b="1" dirty="0">
              <a:cs typeface="B Zar" panose="00000400000000000000" pitchFamily="2" charset="-78"/>
            </a:endParaRPr>
          </a:p>
          <a:p>
            <a:pPr marL="0" lvl="1" indent="0" rtl="1">
              <a:buNone/>
            </a:pPr>
            <a:r>
              <a:rPr lang="en-US" altLang="en-US" sz="2000" b="1" dirty="0" smtClean="0">
                <a:cs typeface="B Zar" panose="00000400000000000000" pitchFamily="2" charset="-78"/>
              </a:rPr>
              <a:t>Factoring)</a:t>
            </a:r>
            <a:r>
              <a:rPr lang="fa-IR" altLang="en-US" sz="2000" b="1" dirty="0">
                <a:cs typeface="B Zar" panose="00000400000000000000" pitchFamily="2" charset="-78"/>
              </a:rPr>
              <a:t>)</a:t>
            </a:r>
            <a:endParaRPr lang="en-US" altLang="en-US" sz="2000" b="1" dirty="0">
              <a:cs typeface="B Zar" panose="00000400000000000000" pitchFamily="2" charset="-78"/>
            </a:endParaRPr>
          </a:p>
          <a:p>
            <a:pPr marL="0" lvl="1" indent="0" rtl="1">
              <a:buNone/>
            </a:pPr>
            <a:r>
              <a:rPr lang="en-US" altLang="en-US" sz="2000" b="1" dirty="0">
                <a:cs typeface="B Zar" panose="00000400000000000000" pitchFamily="2" charset="-78"/>
              </a:rPr>
              <a:t>Letters of </a:t>
            </a:r>
            <a:r>
              <a:rPr lang="en-US" altLang="en-US" sz="2000" b="1" dirty="0" smtClean="0">
                <a:cs typeface="B Zar" panose="00000400000000000000" pitchFamily="2" charset="-78"/>
              </a:rPr>
              <a:t>Credit)</a:t>
            </a:r>
            <a:r>
              <a:rPr lang="fa-IR" altLang="en-US" sz="2000" b="1" dirty="0" smtClean="0">
                <a:cs typeface="B Zar" panose="00000400000000000000" pitchFamily="2" charset="-78"/>
              </a:rPr>
              <a:t>)</a:t>
            </a:r>
            <a:endParaRPr lang="en-US" altLang="en-US" sz="2000" b="1" dirty="0">
              <a:cs typeface="B Zar" panose="00000400000000000000" pitchFamily="2" charset="-78"/>
            </a:endParaRPr>
          </a:p>
          <a:p>
            <a:pPr marL="0" lvl="1" indent="0" rtl="1">
              <a:buNone/>
            </a:pPr>
            <a:r>
              <a:rPr lang="en-US" altLang="en-US" sz="2000" b="1" dirty="0">
                <a:cs typeface="B Zar" panose="00000400000000000000" pitchFamily="2" charset="-78"/>
              </a:rPr>
              <a:t>Banker’s </a:t>
            </a:r>
            <a:r>
              <a:rPr lang="en-US" altLang="en-US" sz="2000" b="1" dirty="0" smtClean="0">
                <a:cs typeface="B Zar" panose="00000400000000000000" pitchFamily="2" charset="-78"/>
              </a:rPr>
              <a:t>Acceptances)</a:t>
            </a:r>
            <a:r>
              <a:rPr lang="fa-IR" altLang="en-US" sz="2000" b="1" dirty="0" smtClean="0">
                <a:cs typeface="B Zar" panose="00000400000000000000" pitchFamily="2" charset="-78"/>
              </a:rPr>
              <a:t>)</a:t>
            </a:r>
            <a:endParaRPr lang="en-US" altLang="en-US" sz="2000" b="1" dirty="0">
              <a:cs typeface="B Zar" panose="00000400000000000000" pitchFamily="2" charset="-78"/>
            </a:endParaRPr>
          </a:p>
          <a:p>
            <a:pPr marL="0" lvl="1" indent="0" rtl="1">
              <a:buNone/>
            </a:pPr>
            <a:r>
              <a:rPr lang="en-US" altLang="en-US" sz="2000" b="1" dirty="0">
                <a:cs typeface="B Zar" panose="00000400000000000000" pitchFamily="2" charset="-78"/>
              </a:rPr>
              <a:t>Working Capital </a:t>
            </a:r>
            <a:r>
              <a:rPr lang="en-US" altLang="en-US" sz="2000" b="1" dirty="0" smtClean="0">
                <a:cs typeface="B Zar" panose="00000400000000000000" pitchFamily="2" charset="-78"/>
              </a:rPr>
              <a:t>Financing)</a:t>
            </a:r>
            <a:r>
              <a:rPr lang="fa-IR" altLang="en-US" sz="2000" b="1" dirty="0" smtClean="0">
                <a:cs typeface="B Zar" panose="00000400000000000000" pitchFamily="2" charset="-78"/>
              </a:rPr>
              <a:t>)</a:t>
            </a:r>
            <a:endParaRPr lang="en-US" altLang="en-US" sz="2000" b="1" dirty="0">
              <a:cs typeface="B Zar" panose="00000400000000000000" pitchFamily="2" charset="-78"/>
            </a:endParaRPr>
          </a:p>
          <a:p>
            <a:pPr marL="0" lvl="1" indent="0" rtl="1">
              <a:buNone/>
            </a:pPr>
            <a:r>
              <a:rPr lang="en-US" altLang="en-US" sz="2000" b="1" dirty="0">
                <a:cs typeface="B Zar" panose="00000400000000000000" pitchFamily="2" charset="-78"/>
              </a:rPr>
              <a:t>(</a:t>
            </a:r>
            <a:r>
              <a:rPr lang="en-US" altLang="en-US" sz="2000" b="1" dirty="0" smtClean="0">
                <a:cs typeface="B Zar" panose="00000400000000000000" pitchFamily="2" charset="-78"/>
              </a:rPr>
              <a:t>Medium-Term </a:t>
            </a:r>
            <a:r>
              <a:rPr lang="en-US" altLang="en-US" sz="2000" b="1" dirty="0">
                <a:cs typeface="B Zar" panose="00000400000000000000" pitchFamily="2" charset="-78"/>
              </a:rPr>
              <a:t>Capital Goods Financing (</a:t>
            </a:r>
            <a:r>
              <a:rPr lang="en-US" altLang="en-US" sz="2000" b="1" dirty="0" smtClean="0">
                <a:cs typeface="B Zar" panose="00000400000000000000" pitchFamily="2" charset="-78"/>
              </a:rPr>
              <a:t>Forfaiting))</a:t>
            </a:r>
            <a:endParaRPr lang="en-US" altLang="en-US" sz="2000" b="1" dirty="0">
              <a:cs typeface="B Zar" panose="00000400000000000000" pitchFamily="2" charset="-78"/>
            </a:endParaRPr>
          </a:p>
          <a:p>
            <a:pPr marL="0" lvl="1" indent="0" rtl="1">
              <a:buNone/>
            </a:pPr>
            <a:r>
              <a:rPr lang="en-US" altLang="en-US" sz="2000" b="1" dirty="0" smtClean="0">
                <a:cs typeface="B Zar" panose="00000400000000000000" pitchFamily="2" charset="-78"/>
              </a:rPr>
              <a:t>Countertrade)</a:t>
            </a:r>
            <a:r>
              <a:rPr lang="fa-IR" altLang="en-US" sz="2000" b="1" dirty="0" smtClean="0">
                <a:cs typeface="B Zar" panose="00000400000000000000" pitchFamily="2" charset="-78"/>
              </a:rPr>
              <a:t>)</a:t>
            </a:r>
            <a:endParaRPr lang="en-US" altLang="en-US" sz="2000" b="1" dirty="0">
              <a:cs typeface="B Zar" panose="00000400000000000000" pitchFamily="2" charset="-78"/>
            </a:endParaRPr>
          </a:p>
          <a:p>
            <a:pPr marL="0" indent="0" rtl="1"/>
            <a:endParaRPr lang="en-US" sz="20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20</a:t>
            </a:fld>
            <a:endParaRPr lang="en-US"/>
          </a:p>
        </p:txBody>
      </p:sp>
      <p:sp>
        <p:nvSpPr>
          <p:cNvPr id="6" name="Content Placeholder 2"/>
          <p:cNvSpPr txBox="1">
            <a:spLocks/>
          </p:cNvSpPr>
          <p:nvPr/>
        </p:nvSpPr>
        <p:spPr>
          <a:xfrm>
            <a:off x="4251960" y="1066800"/>
            <a:ext cx="4149078"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lvl="1" indent="0" algn="r" rtl="1">
              <a:buFont typeface="Wingdings" pitchFamily="2" charset="2"/>
              <a:buNone/>
            </a:pPr>
            <a:r>
              <a:rPr lang="fa-IR" altLang="en-US" sz="2000" b="1" dirty="0" smtClean="0">
                <a:cs typeface="B Zar" panose="00000400000000000000" pitchFamily="2" charset="-78"/>
              </a:rPr>
              <a:t>تامین مالی از محل </a:t>
            </a:r>
            <a:r>
              <a:rPr lang="fa-IR" altLang="en-US" sz="2000" b="1" dirty="0" err="1" smtClean="0">
                <a:cs typeface="B Zar" panose="00000400000000000000" pitchFamily="2" charset="-78"/>
              </a:rPr>
              <a:t>حسابهای</a:t>
            </a:r>
            <a:r>
              <a:rPr lang="fa-IR" altLang="en-US" sz="2000" b="1" dirty="0" smtClean="0">
                <a:cs typeface="B Zar" panose="00000400000000000000" pitchFamily="2" charset="-78"/>
              </a:rPr>
              <a:t> دریافتنی</a:t>
            </a:r>
            <a:endParaRPr lang="en-US" altLang="en-US" sz="2000" b="1" dirty="0" smtClean="0">
              <a:cs typeface="B Zar" panose="00000400000000000000" pitchFamily="2" charset="-78"/>
            </a:endParaRPr>
          </a:p>
          <a:p>
            <a:pPr marL="0" lvl="1" indent="0" algn="r" rtl="1">
              <a:buFont typeface="Wingdings" pitchFamily="2" charset="2"/>
              <a:buNone/>
            </a:pPr>
            <a:r>
              <a:rPr lang="fa-IR" altLang="en-US" sz="2000" b="1" dirty="0" err="1" smtClean="0">
                <a:cs typeface="B Zar" panose="00000400000000000000" pitchFamily="2" charset="-78"/>
              </a:rPr>
              <a:t>عاملیت</a:t>
            </a:r>
            <a:endParaRPr lang="en-US" altLang="en-US" sz="2000" b="1" dirty="0" smtClean="0">
              <a:cs typeface="B Zar" panose="00000400000000000000" pitchFamily="2" charset="-78"/>
            </a:endParaRPr>
          </a:p>
          <a:p>
            <a:pPr marL="0" lvl="1" indent="0" algn="r" rtl="1">
              <a:buFont typeface="Wingdings" pitchFamily="2" charset="2"/>
              <a:buNone/>
            </a:pPr>
            <a:r>
              <a:rPr lang="fa-IR" altLang="en-US" sz="2000" b="1" dirty="0" smtClean="0">
                <a:cs typeface="B Zar" panose="00000400000000000000" pitchFamily="2" charset="-78"/>
              </a:rPr>
              <a:t>اعتبارات اسنادی</a:t>
            </a:r>
            <a:endParaRPr lang="en-US" altLang="en-US" sz="2000" b="1" dirty="0" smtClean="0">
              <a:cs typeface="B Zar" panose="00000400000000000000" pitchFamily="2" charset="-78"/>
            </a:endParaRPr>
          </a:p>
          <a:p>
            <a:pPr marL="0" lvl="1" indent="0" algn="r" rtl="1">
              <a:buFont typeface="Wingdings" pitchFamily="2" charset="2"/>
              <a:buNone/>
            </a:pPr>
            <a:r>
              <a:rPr lang="fa-IR" altLang="en-US" sz="2000" b="1" dirty="0" smtClean="0">
                <a:cs typeface="B Zar" panose="00000400000000000000" pitchFamily="2" charset="-78"/>
              </a:rPr>
              <a:t>قبولی های بانکی</a:t>
            </a:r>
            <a:endParaRPr lang="en-US" altLang="en-US" sz="2000" b="1" dirty="0" smtClean="0">
              <a:cs typeface="B Zar" panose="00000400000000000000" pitchFamily="2" charset="-78"/>
            </a:endParaRPr>
          </a:p>
          <a:p>
            <a:pPr marL="0" lvl="1" indent="0" algn="r" rtl="1">
              <a:buFont typeface="Wingdings" pitchFamily="2" charset="2"/>
              <a:buNone/>
            </a:pPr>
            <a:r>
              <a:rPr lang="fa-IR" altLang="en-US" sz="2000" b="1" dirty="0" smtClean="0">
                <a:cs typeface="B Zar" panose="00000400000000000000" pitchFamily="2" charset="-78"/>
              </a:rPr>
              <a:t>تامین مالی سرمایه در گردش</a:t>
            </a:r>
            <a:endParaRPr lang="en-US" altLang="en-US" sz="2000" b="1" dirty="0" smtClean="0">
              <a:cs typeface="B Zar" panose="00000400000000000000" pitchFamily="2" charset="-78"/>
            </a:endParaRPr>
          </a:p>
          <a:p>
            <a:pPr marL="0" lvl="1" indent="0" algn="r" rtl="1">
              <a:buFont typeface="Wingdings" pitchFamily="2" charset="2"/>
              <a:buNone/>
            </a:pPr>
            <a:r>
              <a:rPr lang="fa-IR" altLang="en-US" sz="2000" b="1" dirty="0" smtClean="0">
                <a:cs typeface="B Zar" panose="00000400000000000000" pitchFamily="2" charset="-78"/>
              </a:rPr>
              <a:t>خرید دین</a:t>
            </a:r>
          </a:p>
          <a:p>
            <a:pPr marL="0" lvl="1" indent="0" algn="r" rtl="1">
              <a:buFont typeface="Wingdings" pitchFamily="2" charset="2"/>
              <a:buNone/>
            </a:pPr>
            <a:r>
              <a:rPr lang="fa-IR" altLang="en-US" sz="2000" b="1" dirty="0" smtClean="0">
                <a:cs typeface="B Zar" panose="00000400000000000000" pitchFamily="2" charset="-78"/>
              </a:rPr>
              <a:t>تجارت متقابل</a:t>
            </a:r>
            <a:endParaRPr lang="en-US" altLang="en-US" sz="2000" b="1" dirty="0" smtClean="0">
              <a:cs typeface="B Zar" panose="00000400000000000000" pitchFamily="2" charset="-78"/>
            </a:endParaRPr>
          </a:p>
          <a:p>
            <a:pPr marL="0" indent="0" algn="r" rtl="1"/>
            <a:endParaRPr lang="en-US" sz="2000" dirty="0">
              <a:cs typeface="B Zar" panose="00000400000000000000" pitchFamily="2" charset="-78"/>
            </a:endParaRPr>
          </a:p>
        </p:txBody>
      </p:sp>
    </p:spTree>
    <p:extLst>
      <p:ext uri="{BB962C8B-B14F-4D97-AF65-F5344CB8AC3E}">
        <p14:creationId xmlns:p14="http://schemas.microsoft.com/office/powerpoint/2010/main" val="1832319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21</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grpSp>
        <p:nvGrpSpPr>
          <p:cNvPr id="6" name="Group 2"/>
          <p:cNvGrpSpPr>
            <a:grpSpLocks/>
          </p:cNvGrpSpPr>
          <p:nvPr/>
        </p:nvGrpSpPr>
        <p:grpSpPr bwMode="auto">
          <a:xfrm>
            <a:off x="3389312" y="1295400"/>
            <a:ext cx="1428750" cy="1482725"/>
            <a:chOff x="2510" y="1347"/>
            <a:chExt cx="1121" cy="1126"/>
          </a:xfrm>
        </p:grpSpPr>
        <p:sp>
          <p:nvSpPr>
            <p:cNvPr id="7" name="AutoShape 3"/>
            <p:cNvSpPr>
              <a:spLocks noChangeAspect="1" noChangeArrowheads="1" noTextEdit="1"/>
            </p:cNvSpPr>
            <p:nvPr/>
          </p:nvSpPr>
          <p:spPr bwMode="auto">
            <a:xfrm>
              <a:off x="2510" y="1347"/>
              <a:ext cx="1121"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Freeform 4"/>
            <p:cNvSpPr>
              <a:spLocks/>
            </p:cNvSpPr>
            <p:nvPr/>
          </p:nvSpPr>
          <p:spPr bwMode="auto">
            <a:xfrm>
              <a:off x="2940" y="1586"/>
              <a:ext cx="691" cy="692"/>
            </a:xfrm>
            <a:custGeom>
              <a:avLst/>
              <a:gdLst>
                <a:gd name="T0" fmla="*/ 594 w 1382"/>
                <a:gd name="T1" fmla="*/ 284 h 1384"/>
                <a:gd name="T2" fmla="*/ 517 w 1382"/>
                <a:gd name="T3" fmla="*/ 307 h 1384"/>
                <a:gd name="T4" fmla="*/ 442 w 1382"/>
                <a:gd name="T5" fmla="*/ 371 h 1384"/>
                <a:gd name="T6" fmla="*/ 410 w 1382"/>
                <a:gd name="T7" fmla="*/ 445 h 1384"/>
                <a:gd name="T8" fmla="*/ 406 w 1382"/>
                <a:gd name="T9" fmla="*/ 526 h 1384"/>
                <a:gd name="T10" fmla="*/ 434 w 1382"/>
                <a:gd name="T11" fmla="*/ 609 h 1384"/>
                <a:gd name="T12" fmla="*/ 490 w 1382"/>
                <a:gd name="T13" fmla="*/ 665 h 1384"/>
                <a:gd name="T14" fmla="*/ 560 w 1382"/>
                <a:gd name="T15" fmla="*/ 703 h 1384"/>
                <a:gd name="T16" fmla="*/ 644 w 1382"/>
                <a:gd name="T17" fmla="*/ 737 h 1384"/>
                <a:gd name="T18" fmla="*/ 727 w 1382"/>
                <a:gd name="T19" fmla="*/ 771 h 1384"/>
                <a:gd name="T20" fmla="*/ 772 w 1382"/>
                <a:gd name="T21" fmla="*/ 813 h 1384"/>
                <a:gd name="T22" fmla="*/ 783 w 1382"/>
                <a:gd name="T23" fmla="*/ 891 h 1384"/>
                <a:gd name="T24" fmla="*/ 735 w 1382"/>
                <a:gd name="T25" fmla="*/ 952 h 1384"/>
                <a:gd name="T26" fmla="*/ 659 w 1382"/>
                <a:gd name="T27" fmla="*/ 965 h 1384"/>
                <a:gd name="T28" fmla="*/ 593 w 1382"/>
                <a:gd name="T29" fmla="*/ 940 h 1384"/>
                <a:gd name="T30" fmla="*/ 548 w 1382"/>
                <a:gd name="T31" fmla="*/ 889 h 1384"/>
                <a:gd name="T32" fmla="*/ 528 w 1382"/>
                <a:gd name="T33" fmla="*/ 829 h 1384"/>
                <a:gd name="T34" fmla="*/ 403 w 1382"/>
                <a:gd name="T35" fmla="*/ 794 h 1384"/>
                <a:gd name="T36" fmla="*/ 531 w 1382"/>
                <a:gd name="T37" fmla="*/ 1010 h 1384"/>
                <a:gd name="T38" fmla="*/ 568 w 1382"/>
                <a:gd name="T39" fmla="*/ 1046 h 1384"/>
                <a:gd name="T40" fmla="*/ 609 w 1382"/>
                <a:gd name="T41" fmla="*/ 1194 h 1384"/>
                <a:gd name="T42" fmla="*/ 769 w 1382"/>
                <a:gd name="T43" fmla="*/ 1072 h 1384"/>
                <a:gd name="T44" fmla="*/ 843 w 1382"/>
                <a:gd name="T45" fmla="*/ 1040 h 1384"/>
                <a:gd name="T46" fmla="*/ 900 w 1382"/>
                <a:gd name="T47" fmla="*/ 980 h 1384"/>
                <a:gd name="T48" fmla="*/ 929 w 1382"/>
                <a:gd name="T49" fmla="*/ 900 h 1384"/>
                <a:gd name="T50" fmla="*/ 932 w 1382"/>
                <a:gd name="T51" fmla="*/ 822 h 1384"/>
                <a:gd name="T52" fmla="*/ 913 w 1382"/>
                <a:gd name="T53" fmla="*/ 754 h 1384"/>
                <a:gd name="T54" fmla="*/ 882 w 1382"/>
                <a:gd name="T55" fmla="*/ 706 h 1384"/>
                <a:gd name="T56" fmla="*/ 842 w 1382"/>
                <a:gd name="T57" fmla="*/ 671 h 1384"/>
                <a:gd name="T58" fmla="*/ 790 w 1382"/>
                <a:gd name="T59" fmla="*/ 642 h 1384"/>
                <a:gd name="T60" fmla="*/ 727 w 1382"/>
                <a:gd name="T61" fmla="*/ 616 h 1384"/>
                <a:gd name="T62" fmla="*/ 637 w 1382"/>
                <a:gd name="T63" fmla="*/ 579 h 1384"/>
                <a:gd name="T64" fmla="*/ 563 w 1382"/>
                <a:gd name="T65" fmla="*/ 525 h 1384"/>
                <a:gd name="T66" fmla="*/ 558 w 1382"/>
                <a:gd name="T67" fmla="*/ 456 h 1384"/>
                <a:gd name="T68" fmla="*/ 607 w 1382"/>
                <a:gd name="T69" fmla="*/ 408 h 1384"/>
                <a:gd name="T70" fmla="*/ 688 w 1382"/>
                <a:gd name="T71" fmla="*/ 404 h 1384"/>
                <a:gd name="T72" fmla="*/ 736 w 1382"/>
                <a:gd name="T73" fmla="*/ 427 h 1384"/>
                <a:gd name="T74" fmla="*/ 771 w 1382"/>
                <a:gd name="T75" fmla="*/ 467 h 1384"/>
                <a:gd name="T76" fmla="*/ 792 w 1382"/>
                <a:gd name="T77" fmla="*/ 529 h 1384"/>
                <a:gd name="T78" fmla="*/ 918 w 1382"/>
                <a:gd name="T79" fmla="*/ 298 h 1384"/>
                <a:gd name="T80" fmla="*/ 784 w 1382"/>
                <a:gd name="T81" fmla="*/ 336 h 1384"/>
                <a:gd name="T82" fmla="*/ 753 w 1382"/>
                <a:gd name="T83" fmla="*/ 309 h 1384"/>
                <a:gd name="T84" fmla="*/ 645 w 1382"/>
                <a:gd name="T85" fmla="*/ 171 h 1384"/>
                <a:gd name="T86" fmla="*/ 605 w 1382"/>
                <a:gd name="T87" fmla="*/ 6 h 1384"/>
                <a:gd name="T88" fmla="*/ 674 w 1382"/>
                <a:gd name="T89" fmla="*/ 0 h 1384"/>
                <a:gd name="T90" fmla="*/ 896 w 1382"/>
                <a:gd name="T91" fmla="*/ 31 h 1384"/>
                <a:gd name="T92" fmla="*/ 1131 w 1382"/>
                <a:gd name="T93" fmla="*/ 158 h 1384"/>
                <a:gd name="T94" fmla="*/ 1299 w 1382"/>
                <a:gd name="T95" fmla="*/ 362 h 1384"/>
                <a:gd name="T96" fmla="*/ 1379 w 1382"/>
                <a:gd name="T97" fmla="*/ 621 h 1384"/>
                <a:gd name="T98" fmla="*/ 1351 w 1382"/>
                <a:gd name="T99" fmla="*/ 898 h 1384"/>
                <a:gd name="T100" fmla="*/ 1224 w 1382"/>
                <a:gd name="T101" fmla="*/ 1132 h 1384"/>
                <a:gd name="T102" fmla="*/ 1020 w 1382"/>
                <a:gd name="T103" fmla="*/ 1300 h 1384"/>
                <a:gd name="T104" fmla="*/ 761 w 1382"/>
                <a:gd name="T105" fmla="*/ 1381 h 1384"/>
                <a:gd name="T106" fmla="*/ 486 w 1382"/>
                <a:gd name="T107" fmla="*/ 1353 h 1384"/>
                <a:gd name="T108" fmla="*/ 251 w 1382"/>
                <a:gd name="T109" fmla="*/ 1227 h 1384"/>
                <a:gd name="T110" fmla="*/ 83 w 1382"/>
                <a:gd name="T111" fmla="*/ 1023 h 1384"/>
                <a:gd name="T112" fmla="*/ 4 w 1382"/>
                <a:gd name="T113" fmla="*/ 762 h 1384"/>
                <a:gd name="T114" fmla="*/ 24 w 1382"/>
                <a:gd name="T115" fmla="*/ 511 h 1384"/>
                <a:gd name="T116" fmla="*/ 123 w 1382"/>
                <a:gd name="T117" fmla="*/ 298 h 1384"/>
                <a:gd name="T118" fmla="*/ 286 w 1382"/>
                <a:gd name="T119" fmla="*/ 132 h 1384"/>
                <a:gd name="T120" fmla="*/ 496 w 1382"/>
                <a:gd name="T121" fmla="*/ 28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solidFill>
              <a:srgbClr val="6E2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5"/>
            <p:cNvSpPr>
              <a:spLocks/>
            </p:cNvSpPr>
            <p:nvPr/>
          </p:nvSpPr>
          <p:spPr bwMode="auto">
            <a:xfrm>
              <a:off x="2510" y="1347"/>
              <a:ext cx="952" cy="1126"/>
            </a:xfrm>
            <a:custGeom>
              <a:avLst/>
              <a:gdLst>
                <a:gd name="T0" fmla="*/ 911 w 1903"/>
                <a:gd name="T1" fmla="*/ 1686 h 2252"/>
                <a:gd name="T2" fmla="*/ 842 w 1903"/>
                <a:gd name="T3" fmla="*/ 1587 h 2252"/>
                <a:gd name="T4" fmla="*/ 789 w 1903"/>
                <a:gd name="T5" fmla="*/ 1482 h 2252"/>
                <a:gd name="T6" fmla="*/ 752 w 1903"/>
                <a:gd name="T7" fmla="*/ 1371 h 2252"/>
                <a:gd name="T8" fmla="*/ 732 w 1903"/>
                <a:gd name="T9" fmla="*/ 1253 h 2252"/>
                <a:gd name="T10" fmla="*/ 730 w 1903"/>
                <a:gd name="T11" fmla="*/ 1128 h 2252"/>
                <a:gd name="T12" fmla="*/ 744 w 1903"/>
                <a:gd name="T13" fmla="*/ 1007 h 2252"/>
                <a:gd name="T14" fmla="*/ 775 w 1903"/>
                <a:gd name="T15" fmla="*/ 893 h 2252"/>
                <a:gd name="T16" fmla="*/ 822 w 1903"/>
                <a:gd name="T17" fmla="*/ 786 h 2252"/>
                <a:gd name="T18" fmla="*/ 887 w 1903"/>
                <a:gd name="T19" fmla="*/ 687 h 2252"/>
                <a:gd name="T20" fmla="*/ 967 w 1903"/>
                <a:gd name="T21" fmla="*/ 594 h 2252"/>
                <a:gd name="T22" fmla="*/ 1061 w 1903"/>
                <a:gd name="T23" fmla="*/ 513 h 2252"/>
                <a:gd name="T24" fmla="*/ 1161 w 1903"/>
                <a:gd name="T25" fmla="*/ 448 h 2252"/>
                <a:gd name="T26" fmla="*/ 1267 w 1903"/>
                <a:gd name="T27" fmla="*/ 400 h 2252"/>
                <a:gd name="T28" fmla="*/ 1381 w 1903"/>
                <a:gd name="T29" fmla="*/ 369 h 2252"/>
                <a:gd name="T30" fmla="*/ 1502 w 1903"/>
                <a:gd name="T31" fmla="*/ 355 h 2252"/>
                <a:gd name="T32" fmla="*/ 1591 w 1903"/>
                <a:gd name="T33" fmla="*/ 355 h 2252"/>
                <a:gd name="T34" fmla="*/ 1663 w 1903"/>
                <a:gd name="T35" fmla="*/ 362 h 2252"/>
                <a:gd name="T36" fmla="*/ 1732 w 1903"/>
                <a:gd name="T37" fmla="*/ 375 h 2252"/>
                <a:gd name="T38" fmla="*/ 1798 w 1903"/>
                <a:gd name="T39" fmla="*/ 393 h 2252"/>
                <a:gd name="T40" fmla="*/ 1862 w 1903"/>
                <a:gd name="T41" fmla="*/ 416 h 2252"/>
                <a:gd name="T42" fmla="*/ 1823 w 1903"/>
                <a:gd name="T43" fmla="*/ 0 h 2252"/>
                <a:gd name="T44" fmla="*/ 1800 w 1903"/>
                <a:gd name="T45" fmla="*/ 3 h 2252"/>
                <a:gd name="T46" fmla="*/ 1777 w 1903"/>
                <a:gd name="T47" fmla="*/ 7 h 2252"/>
                <a:gd name="T48" fmla="*/ 1719 w 1903"/>
                <a:gd name="T49" fmla="*/ 21 h 2252"/>
                <a:gd name="T50" fmla="*/ 1596 w 1903"/>
                <a:gd name="T51" fmla="*/ 54 h 2252"/>
                <a:gd name="T52" fmla="*/ 1477 w 1903"/>
                <a:gd name="T53" fmla="*/ 92 h 2252"/>
                <a:gd name="T54" fmla="*/ 1365 w 1903"/>
                <a:gd name="T55" fmla="*/ 134 h 2252"/>
                <a:gd name="T56" fmla="*/ 1256 w 1903"/>
                <a:gd name="T57" fmla="*/ 180 h 2252"/>
                <a:gd name="T58" fmla="*/ 1153 w 1903"/>
                <a:gd name="T59" fmla="*/ 229 h 2252"/>
                <a:gd name="T60" fmla="*/ 1054 w 1903"/>
                <a:gd name="T61" fmla="*/ 284 h 2252"/>
                <a:gd name="T62" fmla="*/ 958 w 1903"/>
                <a:gd name="T63" fmla="*/ 340 h 2252"/>
                <a:gd name="T64" fmla="*/ 868 w 1903"/>
                <a:gd name="T65" fmla="*/ 401 h 2252"/>
                <a:gd name="T66" fmla="*/ 782 w 1903"/>
                <a:gd name="T67" fmla="*/ 464 h 2252"/>
                <a:gd name="T68" fmla="*/ 699 w 1903"/>
                <a:gd name="T69" fmla="*/ 531 h 2252"/>
                <a:gd name="T70" fmla="*/ 570 w 1903"/>
                <a:gd name="T71" fmla="*/ 649 h 2252"/>
                <a:gd name="T72" fmla="*/ 426 w 1903"/>
                <a:gd name="T73" fmla="*/ 800 h 2252"/>
                <a:gd name="T74" fmla="*/ 296 w 1903"/>
                <a:gd name="T75" fmla="*/ 961 h 2252"/>
                <a:gd name="T76" fmla="*/ 177 w 1903"/>
                <a:gd name="T77" fmla="*/ 1129 h 2252"/>
                <a:gd name="T78" fmla="*/ 68 w 1903"/>
                <a:gd name="T79" fmla="*/ 1306 h 2252"/>
                <a:gd name="T80" fmla="*/ 1418 w 1903"/>
                <a:gd name="T81" fmla="*/ 2252 h 2252"/>
                <a:gd name="T82" fmla="*/ 1452 w 1903"/>
                <a:gd name="T83" fmla="*/ 2196 h 2252"/>
                <a:gd name="T84" fmla="*/ 1490 w 1903"/>
                <a:gd name="T85" fmla="*/ 2143 h 2252"/>
                <a:gd name="T86" fmla="*/ 1532 w 1903"/>
                <a:gd name="T87" fmla="*/ 2091 h 2252"/>
                <a:gd name="T88" fmla="*/ 1576 w 1903"/>
                <a:gd name="T89" fmla="*/ 2041 h 2252"/>
                <a:gd name="T90" fmla="*/ 1624 w 1903"/>
                <a:gd name="T91" fmla="*/ 1995 h 2252"/>
                <a:gd name="T92" fmla="*/ 1617 w 1903"/>
                <a:gd name="T93" fmla="*/ 1982 h 2252"/>
                <a:gd name="T94" fmla="*/ 1580 w 1903"/>
                <a:gd name="T95" fmla="*/ 1985 h 2252"/>
                <a:gd name="T96" fmla="*/ 1543 w 1903"/>
                <a:gd name="T97" fmla="*/ 1986 h 2252"/>
                <a:gd name="T98" fmla="*/ 1420 w 1903"/>
                <a:gd name="T99" fmla="*/ 1978 h 2252"/>
                <a:gd name="T100" fmla="*/ 1304 w 1903"/>
                <a:gd name="T101" fmla="*/ 1952 h 2252"/>
                <a:gd name="T102" fmla="*/ 1195 w 1903"/>
                <a:gd name="T103" fmla="*/ 1911 h 2252"/>
                <a:gd name="T104" fmla="*/ 1093 w 1903"/>
                <a:gd name="T105" fmla="*/ 1852 h 2252"/>
                <a:gd name="T106" fmla="*/ 997 w 1903"/>
                <a:gd name="T107" fmla="*/ 1776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3" h="2252">
                  <a:moveTo>
                    <a:pt x="967" y="1747"/>
                  </a:moveTo>
                  <a:lnTo>
                    <a:pt x="938" y="1717"/>
                  </a:lnTo>
                  <a:lnTo>
                    <a:pt x="911" y="1686"/>
                  </a:lnTo>
                  <a:lnTo>
                    <a:pt x="887" y="1654"/>
                  </a:lnTo>
                  <a:lnTo>
                    <a:pt x="862" y="1620"/>
                  </a:lnTo>
                  <a:lnTo>
                    <a:pt x="842" y="1587"/>
                  </a:lnTo>
                  <a:lnTo>
                    <a:pt x="822" y="1554"/>
                  </a:lnTo>
                  <a:lnTo>
                    <a:pt x="804" y="1518"/>
                  </a:lnTo>
                  <a:lnTo>
                    <a:pt x="789" y="1482"/>
                  </a:lnTo>
                  <a:lnTo>
                    <a:pt x="775" y="1446"/>
                  </a:lnTo>
                  <a:lnTo>
                    <a:pt x="762" y="1410"/>
                  </a:lnTo>
                  <a:lnTo>
                    <a:pt x="752" y="1371"/>
                  </a:lnTo>
                  <a:lnTo>
                    <a:pt x="744" y="1332"/>
                  </a:lnTo>
                  <a:lnTo>
                    <a:pt x="737" y="1293"/>
                  </a:lnTo>
                  <a:lnTo>
                    <a:pt x="732" y="1253"/>
                  </a:lnTo>
                  <a:lnTo>
                    <a:pt x="730" y="1211"/>
                  </a:lnTo>
                  <a:lnTo>
                    <a:pt x="729" y="1170"/>
                  </a:lnTo>
                  <a:lnTo>
                    <a:pt x="730" y="1128"/>
                  </a:lnTo>
                  <a:lnTo>
                    <a:pt x="732" y="1087"/>
                  </a:lnTo>
                  <a:lnTo>
                    <a:pt x="737" y="1046"/>
                  </a:lnTo>
                  <a:lnTo>
                    <a:pt x="744" y="1007"/>
                  </a:lnTo>
                  <a:lnTo>
                    <a:pt x="752" y="968"/>
                  </a:lnTo>
                  <a:lnTo>
                    <a:pt x="762" y="930"/>
                  </a:lnTo>
                  <a:lnTo>
                    <a:pt x="775" y="893"/>
                  </a:lnTo>
                  <a:lnTo>
                    <a:pt x="789" y="856"/>
                  </a:lnTo>
                  <a:lnTo>
                    <a:pt x="804" y="821"/>
                  </a:lnTo>
                  <a:lnTo>
                    <a:pt x="822" y="786"/>
                  </a:lnTo>
                  <a:lnTo>
                    <a:pt x="842" y="753"/>
                  </a:lnTo>
                  <a:lnTo>
                    <a:pt x="862" y="719"/>
                  </a:lnTo>
                  <a:lnTo>
                    <a:pt x="887" y="687"/>
                  </a:lnTo>
                  <a:lnTo>
                    <a:pt x="911" y="655"/>
                  </a:lnTo>
                  <a:lnTo>
                    <a:pt x="938" y="624"/>
                  </a:lnTo>
                  <a:lnTo>
                    <a:pt x="967" y="594"/>
                  </a:lnTo>
                  <a:lnTo>
                    <a:pt x="997" y="565"/>
                  </a:lnTo>
                  <a:lnTo>
                    <a:pt x="1028" y="537"/>
                  </a:lnTo>
                  <a:lnTo>
                    <a:pt x="1061" y="513"/>
                  </a:lnTo>
                  <a:lnTo>
                    <a:pt x="1093" y="489"/>
                  </a:lnTo>
                  <a:lnTo>
                    <a:pt x="1126" y="468"/>
                  </a:lnTo>
                  <a:lnTo>
                    <a:pt x="1161" y="448"/>
                  </a:lnTo>
                  <a:lnTo>
                    <a:pt x="1195" y="430"/>
                  </a:lnTo>
                  <a:lnTo>
                    <a:pt x="1231" y="414"/>
                  </a:lnTo>
                  <a:lnTo>
                    <a:pt x="1267" y="400"/>
                  </a:lnTo>
                  <a:lnTo>
                    <a:pt x="1304" y="387"/>
                  </a:lnTo>
                  <a:lnTo>
                    <a:pt x="1342" y="377"/>
                  </a:lnTo>
                  <a:lnTo>
                    <a:pt x="1381" y="369"/>
                  </a:lnTo>
                  <a:lnTo>
                    <a:pt x="1420" y="362"/>
                  </a:lnTo>
                  <a:lnTo>
                    <a:pt x="1460" y="357"/>
                  </a:lnTo>
                  <a:lnTo>
                    <a:pt x="1502" y="355"/>
                  </a:lnTo>
                  <a:lnTo>
                    <a:pt x="1543" y="354"/>
                  </a:lnTo>
                  <a:lnTo>
                    <a:pt x="1567" y="354"/>
                  </a:lnTo>
                  <a:lnTo>
                    <a:pt x="1591" y="355"/>
                  </a:lnTo>
                  <a:lnTo>
                    <a:pt x="1616" y="357"/>
                  </a:lnTo>
                  <a:lnTo>
                    <a:pt x="1640" y="358"/>
                  </a:lnTo>
                  <a:lnTo>
                    <a:pt x="1663" y="362"/>
                  </a:lnTo>
                  <a:lnTo>
                    <a:pt x="1686" y="365"/>
                  </a:lnTo>
                  <a:lnTo>
                    <a:pt x="1709" y="370"/>
                  </a:lnTo>
                  <a:lnTo>
                    <a:pt x="1732" y="375"/>
                  </a:lnTo>
                  <a:lnTo>
                    <a:pt x="1754" y="380"/>
                  </a:lnTo>
                  <a:lnTo>
                    <a:pt x="1776" y="386"/>
                  </a:lnTo>
                  <a:lnTo>
                    <a:pt x="1798" y="393"/>
                  </a:lnTo>
                  <a:lnTo>
                    <a:pt x="1819" y="400"/>
                  </a:lnTo>
                  <a:lnTo>
                    <a:pt x="1841" y="408"/>
                  </a:lnTo>
                  <a:lnTo>
                    <a:pt x="1862" y="416"/>
                  </a:lnTo>
                  <a:lnTo>
                    <a:pt x="1883" y="425"/>
                  </a:lnTo>
                  <a:lnTo>
                    <a:pt x="1903" y="436"/>
                  </a:lnTo>
                  <a:lnTo>
                    <a:pt x="1823" y="0"/>
                  </a:lnTo>
                  <a:lnTo>
                    <a:pt x="1815" y="1"/>
                  </a:lnTo>
                  <a:lnTo>
                    <a:pt x="1808" y="2"/>
                  </a:lnTo>
                  <a:lnTo>
                    <a:pt x="1800" y="3"/>
                  </a:lnTo>
                  <a:lnTo>
                    <a:pt x="1792" y="5"/>
                  </a:lnTo>
                  <a:lnTo>
                    <a:pt x="1784" y="6"/>
                  </a:lnTo>
                  <a:lnTo>
                    <a:pt x="1777" y="7"/>
                  </a:lnTo>
                  <a:lnTo>
                    <a:pt x="1769" y="9"/>
                  </a:lnTo>
                  <a:lnTo>
                    <a:pt x="1762" y="10"/>
                  </a:lnTo>
                  <a:lnTo>
                    <a:pt x="1719" y="21"/>
                  </a:lnTo>
                  <a:lnTo>
                    <a:pt x="1678" y="31"/>
                  </a:lnTo>
                  <a:lnTo>
                    <a:pt x="1636" y="43"/>
                  </a:lnTo>
                  <a:lnTo>
                    <a:pt x="1596" y="54"/>
                  </a:lnTo>
                  <a:lnTo>
                    <a:pt x="1556" y="66"/>
                  </a:lnTo>
                  <a:lnTo>
                    <a:pt x="1517" y="78"/>
                  </a:lnTo>
                  <a:lnTo>
                    <a:pt x="1477" y="92"/>
                  </a:lnTo>
                  <a:lnTo>
                    <a:pt x="1439" y="105"/>
                  </a:lnTo>
                  <a:lnTo>
                    <a:pt x="1401" y="120"/>
                  </a:lnTo>
                  <a:lnTo>
                    <a:pt x="1365" y="134"/>
                  </a:lnTo>
                  <a:lnTo>
                    <a:pt x="1328" y="149"/>
                  </a:lnTo>
                  <a:lnTo>
                    <a:pt x="1292" y="164"/>
                  </a:lnTo>
                  <a:lnTo>
                    <a:pt x="1256" y="180"/>
                  </a:lnTo>
                  <a:lnTo>
                    <a:pt x="1221" y="196"/>
                  </a:lnTo>
                  <a:lnTo>
                    <a:pt x="1186" y="212"/>
                  </a:lnTo>
                  <a:lnTo>
                    <a:pt x="1153" y="229"/>
                  </a:lnTo>
                  <a:lnTo>
                    <a:pt x="1119" y="247"/>
                  </a:lnTo>
                  <a:lnTo>
                    <a:pt x="1086" y="265"/>
                  </a:lnTo>
                  <a:lnTo>
                    <a:pt x="1054" y="284"/>
                  </a:lnTo>
                  <a:lnTo>
                    <a:pt x="1021" y="302"/>
                  </a:lnTo>
                  <a:lnTo>
                    <a:pt x="989" y="320"/>
                  </a:lnTo>
                  <a:lnTo>
                    <a:pt x="958" y="340"/>
                  </a:lnTo>
                  <a:lnTo>
                    <a:pt x="928" y="360"/>
                  </a:lnTo>
                  <a:lnTo>
                    <a:pt x="898" y="380"/>
                  </a:lnTo>
                  <a:lnTo>
                    <a:pt x="868" y="401"/>
                  </a:lnTo>
                  <a:lnTo>
                    <a:pt x="838" y="422"/>
                  </a:lnTo>
                  <a:lnTo>
                    <a:pt x="810" y="443"/>
                  </a:lnTo>
                  <a:lnTo>
                    <a:pt x="782" y="464"/>
                  </a:lnTo>
                  <a:lnTo>
                    <a:pt x="754" y="486"/>
                  </a:lnTo>
                  <a:lnTo>
                    <a:pt x="727" y="508"/>
                  </a:lnTo>
                  <a:lnTo>
                    <a:pt x="699" y="531"/>
                  </a:lnTo>
                  <a:lnTo>
                    <a:pt x="672" y="554"/>
                  </a:lnTo>
                  <a:lnTo>
                    <a:pt x="621" y="602"/>
                  </a:lnTo>
                  <a:lnTo>
                    <a:pt x="570" y="649"/>
                  </a:lnTo>
                  <a:lnTo>
                    <a:pt x="520" y="698"/>
                  </a:lnTo>
                  <a:lnTo>
                    <a:pt x="472" y="749"/>
                  </a:lnTo>
                  <a:lnTo>
                    <a:pt x="426" y="800"/>
                  </a:lnTo>
                  <a:lnTo>
                    <a:pt x="381" y="853"/>
                  </a:lnTo>
                  <a:lnTo>
                    <a:pt x="339" y="906"/>
                  </a:lnTo>
                  <a:lnTo>
                    <a:pt x="296" y="961"/>
                  </a:lnTo>
                  <a:lnTo>
                    <a:pt x="256" y="1017"/>
                  </a:lnTo>
                  <a:lnTo>
                    <a:pt x="215" y="1073"/>
                  </a:lnTo>
                  <a:lnTo>
                    <a:pt x="177" y="1129"/>
                  </a:lnTo>
                  <a:lnTo>
                    <a:pt x="139" y="1187"/>
                  </a:lnTo>
                  <a:lnTo>
                    <a:pt x="104" y="1246"/>
                  </a:lnTo>
                  <a:lnTo>
                    <a:pt x="68" y="1306"/>
                  </a:lnTo>
                  <a:lnTo>
                    <a:pt x="33" y="1366"/>
                  </a:lnTo>
                  <a:lnTo>
                    <a:pt x="0" y="1427"/>
                  </a:lnTo>
                  <a:lnTo>
                    <a:pt x="1418" y="2252"/>
                  </a:lnTo>
                  <a:lnTo>
                    <a:pt x="1429" y="2234"/>
                  </a:lnTo>
                  <a:lnTo>
                    <a:pt x="1441" y="2214"/>
                  </a:lnTo>
                  <a:lnTo>
                    <a:pt x="1452" y="2196"/>
                  </a:lnTo>
                  <a:lnTo>
                    <a:pt x="1465" y="2178"/>
                  </a:lnTo>
                  <a:lnTo>
                    <a:pt x="1477" y="2160"/>
                  </a:lnTo>
                  <a:lnTo>
                    <a:pt x="1490" y="2143"/>
                  </a:lnTo>
                  <a:lnTo>
                    <a:pt x="1504" y="2124"/>
                  </a:lnTo>
                  <a:lnTo>
                    <a:pt x="1518" y="2107"/>
                  </a:lnTo>
                  <a:lnTo>
                    <a:pt x="1532" y="2091"/>
                  </a:lnTo>
                  <a:lnTo>
                    <a:pt x="1546" y="2073"/>
                  </a:lnTo>
                  <a:lnTo>
                    <a:pt x="1560" y="2057"/>
                  </a:lnTo>
                  <a:lnTo>
                    <a:pt x="1576" y="2041"/>
                  </a:lnTo>
                  <a:lnTo>
                    <a:pt x="1591" y="2025"/>
                  </a:lnTo>
                  <a:lnTo>
                    <a:pt x="1608" y="2010"/>
                  </a:lnTo>
                  <a:lnTo>
                    <a:pt x="1624" y="1995"/>
                  </a:lnTo>
                  <a:lnTo>
                    <a:pt x="1640" y="1980"/>
                  </a:lnTo>
                  <a:lnTo>
                    <a:pt x="1628" y="1981"/>
                  </a:lnTo>
                  <a:lnTo>
                    <a:pt x="1617" y="1982"/>
                  </a:lnTo>
                  <a:lnTo>
                    <a:pt x="1604" y="1983"/>
                  </a:lnTo>
                  <a:lnTo>
                    <a:pt x="1593" y="1985"/>
                  </a:lnTo>
                  <a:lnTo>
                    <a:pt x="1580" y="1985"/>
                  </a:lnTo>
                  <a:lnTo>
                    <a:pt x="1568" y="1986"/>
                  </a:lnTo>
                  <a:lnTo>
                    <a:pt x="1556" y="1986"/>
                  </a:lnTo>
                  <a:lnTo>
                    <a:pt x="1543" y="1986"/>
                  </a:lnTo>
                  <a:lnTo>
                    <a:pt x="1502" y="1985"/>
                  </a:lnTo>
                  <a:lnTo>
                    <a:pt x="1460" y="1982"/>
                  </a:lnTo>
                  <a:lnTo>
                    <a:pt x="1420" y="1978"/>
                  </a:lnTo>
                  <a:lnTo>
                    <a:pt x="1381" y="1971"/>
                  </a:lnTo>
                  <a:lnTo>
                    <a:pt x="1342" y="1963"/>
                  </a:lnTo>
                  <a:lnTo>
                    <a:pt x="1304" y="1952"/>
                  </a:lnTo>
                  <a:lnTo>
                    <a:pt x="1267" y="1940"/>
                  </a:lnTo>
                  <a:lnTo>
                    <a:pt x="1231" y="1926"/>
                  </a:lnTo>
                  <a:lnTo>
                    <a:pt x="1195" y="1911"/>
                  </a:lnTo>
                  <a:lnTo>
                    <a:pt x="1161" y="1892"/>
                  </a:lnTo>
                  <a:lnTo>
                    <a:pt x="1126" y="1873"/>
                  </a:lnTo>
                  <a:lnTo>
                    <a:pt x="1093" y="1852"/>
                  </a:lnTo>
                  <a:lnTo>
                    <a:pt x="1061" y="1828"/>
                  </a:lnTo>
                  <a:lnTo>
                    <a:pt x="1028" y="1804"/>
                  </a:lnTo>
                  <a:lnTo>
                    <a:pt x="997" y="1776"/>
                  </a:lnTo>
                  <a:lnTo>
                    <a:pt x="967" y="1747"/>
                  </a:lnTo>
                  <a:close/>
                </a:path>
              </a:pathLst>
            </a:custGeom>
            <a:solidFill>
              <a:srgbClr val="6E2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 name="Group 8"/>
          <p:cNvGrpSpPr>
            <a:grpSpLocks/>
          </p:cNvGrpSpPr>
          <p:nvPr/>
        </p:nvGrpSpPr>
        <p:grpSpPr bwMode="auto">
          <a:xfrm>
            <a:off x="1778000" y="2509838"/>
            <a:ext cx="1428750" cy="1482725"/>
            <a:chOff x="1184" y="2075"/>
            <a:chExt cx="1122" cy="1126"/>
          </a:xfrm>
        </p:grpSpPr>
        <p:sp>
          <p:nvSpPr>
            <p:cNvPr id="11" name="AutoShape 9"/>
            <p:cNvSpPr>
              <a:spLocks noChangeAspect="1" noChangeArrowheads="1" noTextEdit="1"/>
            </p:cNvSpPr>
            <p:nvPr/>
          </p:nvSpPr>
          <p:spPr bwMode="auto">
            <a:xfrm>
              <a:off x="1184" y="2075"/>
              <a:ext cx="1122"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Freeform 10"/>
            <p:cNvSpPr>
              <a:spLocks/>
            </p:cNvSpPr>
            <p:nvPr/>
          </p:nvSpPr>
          <p:spPr bwMode="auto">
            <a:xfrm>
              <a:off x="1614" y="2315"/>
              <a:ext cx="692" cy="691"/>
            </a:xfrm>
            <a:custGeom>
              <a:avLst/>
              <a:gdLst>
                <a:gd name="T0" fmla="*/ 603 w 1383"/>
                <a:gd name="T1" fmla="*/ 242 h 1384"/>
                <a:gd name="T2" fmla="*/ 561 w 1383"/>
                <a:gd name="T3" fmla="*/ 271 h 1384"/>
                <a:gd name="T4" fmla="*/ 501 w 1383"/>
                <a:gd name="T5" fmla="*/ 367 h 1384"/>
                <a:gd name="T6" fmla="*/ 470 w 1383"/>
                <a:gd name="T7" fmla="*/ 494 h 1384"/>
                <a:gd name="T8" fmla="*/ 361 w 1383"/>
                <a:gd name="T9" fmla="*/ 665 h 1384"/>
                <a:gd name="T10" fmla="*/ 328 w 1383"/>
                <a:gd name="T11" fmla="*/ 945 h 1384"/>
                <a:gd name="T12" fmla="*/ 984 w 1383"/>
                <a:gd name="T13" fmla="*/ 743 h 1384"/>
                <a:gd name="T14" fmla="*/ 571 w 1383"/>
                <a:gd name="T15" fmla="*/ 945 h 1384"/>
                <a:gd name="T16" fmla="*/ 771 w 1383"/>
                <a:gd name="T17" fmla="*/ 542 h 1384"/>
                <a:gd name="T18" fmla="*/ 637 w 1383"/>
                <a:gd name="T19" fmla="*/ 481 h 1384"/>
                <a:gd name="T20" fmla="*/ 658 w 1383"/>
                <a:gd name="T21" fmla="*/ 408 h 1384"/>
                <a:gd name="T22" fmla="*/ 702 w 1383"/>
                <a:gd name="T23" fmla="*/ 358 h 1384"/>
                <a:gd name="T24" fmla="*/ 745 w 1383"/>
                <a:gd name="T25" fmla="*/ 342 h 1384"/>
                <a:gd name="T26" fmla="*/ 796 w 1383"/>
                <a:gd name="T27" fmla="*/ 337 h 1384"/>
                <a:gd name="T28" fmla="*/ 914 w 1383"/>
                <a:gd name="T29" fmla="*/ 337 h 1384"/>
                <a:gd name="T30" fmla="*/ 857 w 1383"/>
                <a:gd name="T31" fmla="*/ 210 h 1384"/>
                <a:gd name="T32" fmla="*/ 784 w 1383"/>
                <a:gd name="T33" fmla="*/ 211 h 1384"/>
                <a:gd name="T34" fmla="*/ 724 w 1383"/>
                <a:gd name="T35" fmla="*/ 214 h 1384"/>
                <a:gd name="T36" fmla="*/ 676 w 1383"/>
                <a:gd name="T37" fmla="*/ 219 h 1384"/>
                <a:gd name="T38" fmla="*/ 637 w 1383"/>
                <a:gd name="T39" fmla="*/ 228 h 1384"/>
                <a:gd name="T40" fmla="*/ 487 w 1383"/>
                <a:gd name="T41" fmla="*/ 13 h 1384"/>
                <a:gd name="T42" fmla="*/ 518 w 1383"/>
                <a:gd name="T43" fmla="*/ 8 h 1384"/>
                <a:gd name="T44" fmla="*/ 558 w 1383"/>
                <a:gd name="T45" fmla="*/ 5 h 1384"/>
                <a:gd name="T46" fmla="*/ 602 w 1383"/>
                <a:gd name="T47" fmla="*/ 3 h 1384"/>
                <a:gd name="T48" fmla="*/ 645 w 1383"/>
                <a:gd name="T49" fmla="*/ 1 h 1384"/>
                <a:gd name="T50" fmla="*/ 681 w 1383"/>
                <a:gd name="T51" fmla="*/ 0 h 1384"/>
                <a:gd name="T52" fmla="*/ 830 w 1383"/>
                <a:gd name="T53" fmla="*/ 14 h 1384"/>
                <a:gd name="T54" fmla="*/ 1020 w 1383"/>
                <a:gd name="T55" fmla="*/ 84 h 1384"/>
                <a:gd name="T56" fmla="*/ 1180 w 1383"/>
                <a:gd name="T57" fmla="*/ 203 h 1384"/>
                <a:gd name="T58" fmla="*/ 1299 w 1383"/>
                <a:gd name="T59" fmla="*/ 362 h 1384"/>
                <a:gd name="T60" fmla="*/ 1369 w 1383"/>
                <a:gd name="T61" fmla="*/ 553 h 1384"/>
                <a:gd name="T62" fmla="*/ 1380 w 1383"/>
                <a:gd name="T63" fmla="*/ 763 h 1384"/>
                <a:gd name="T64" fmla="*/ 1329 w 1383"/>
                <a:gd name="T65" fmla="*/ 961 h 1384"/>
                <a:gd name="T66" fmla="*/ 1224 w 1383"/>
                <a:gd name="T67" fmla="*/ 1131 h 1384"/>
                <a:gd name="T68" fmla="*/ 1078 w 1383"/>
                <a:gd name="T69" fmla="*/ 1265 h 1384"/>
                <a:gd name="T70" fmla="*/ 896 w 1383"/>
                <a:gd name="T71" fmla="*/ 1353 h 1384"/>
                <a:gd name="T72" fmla="*/ 691 w 1383"/>
                <a:gd name="T73" fmla="*/ 1384 h 1384"/>
                <a:gd name="T74" fmla="*/ 486 w 1383"/>
                <a:gd name="T75" fmla="*/ 1353 h 1384"/>
                <a:gd name="T76" fmla="*/ 305 w 1383"/>
                <a:gd name="T77" fmla="*/ 1265 h 1384"/>
                <a:gd name="T78" fmla="*/ 157 w 1383"/>
                <a:gd name="T79" fmla="*/ 1131 h 1384"/>
                <a:gd name="T80" fmla="*/ 54 w 1383"/>
                <a:gd name="T81" fmla="*/ 961 h 1384"/>
                <a:gd name="T82" fmla="*/ 3 w 1383"/>
                <a:gd name="T83" fmla="*/ 763 h 1384"/>
                <a:gd name="T84" fmla="*/ 8 w 1383"/>
                <a:gd name="T85" fmla="*/ 569 h 1384"/>
                <a:gd name="T86" fmla="*/ 49 w 1383"/>
                <a:gd name="T87" fmla="*/ 399 h 1384"/>
                <a:gd name="T88" fmla="*/ 125 w 1383"/>
                <a:gd name="T89" fmla="*/ 251 h 1384"/>
                <a:gd name="T90" fmla="*/ 235 w 1383"/>
                <a:gd name="T91" fmla="*/ 132 h 1384"/>
                <a:gd name="T92" fmla="*/ 375 w 1383"/>
                <a:gd name="T93" fmla="*/ 46 h 1384"/>
                <a:gd name="T94" fmla="*/ 615 w 1383"/>
                <a:gd name="T95" fmla="*/ 236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3" h="1384">
                  <a:moveTo>
                    <a:pt x="615" y="236"/>
                  </a:moveTo>
                  <a:lnTo>
                    <a:pt x="609" y="239"/>
                  </a:lnTo>
                  <a:lnTo>
                    <a:pt x="603" y="242"/>
                  </a:lnTo>
                  <a:lnTo>
                    <a:pt x="597" y="246"/>
                  </a:lnTo>
                  <a:lnTo>
                    <a:pt x="592" y="248"/>
                  </a:lnTo>
                  <a:lnTo>
                    <a:pt x="561" y="271"/>
                  </a:lnTo>
                  <a:lnTo>
                    <a:pt x="536" y="299"/>
                  </a:lnTo>
                  <a:lnTo>
                    <a:pt x="516" y="331"/>
                  </a:lnTo>
                  <a:lnTo>
                    <a:pt x="501" y="367"/>
                  </a:lnTo>
                  <a:lnTo>
                    <a:pt x="488" y="406"/>
                  </a:lnTo>
                  <a:lnTo>
                    <a:pt x="479" y="448"/>
                  </a:lnTo>
                  <a:lnTo>
                    <a:pt x="470" y="494"/>
                  </a:lnTo>
                  <a:lnTo>
                    <a:pt x="463" y="542"/>
                  </a:lnTo>
                  <a:lnTo>
                    <a:pt x="361" y="542"/>
                  </a:lnTo>
                  <a:lnTo>
                    <a:pt x="361" y="665"/>
                  </a:lnTo>
                  <a:lnTo>
                    <a:pt x="445" y="665"/>
                  </a:lnTo>
                  <a:lnTo>
                    <a:pt x="407" y="945"/>
                  </a:lnTo>
                  <a:lnTo>
                    <a:pt x="328" y="945"/>
                  </a:lnTo>
                  <a:lnTo>
                    <a:pt x="328" y="1069"/>
                  </a:lnTo>
                  <a:lnTo>
                    <a:pt x="984" y="1069"/>
                  </a:lnTo>
                  <a:lnTo>
                    <a:pt x="984" y="743"/>
                  </a:lnTo>
                  <a:lnTo>
                    <a:pt x="848" y="743"/>
                  </a:lnTo>
                  <a:lnTo>
                    <a:pt x="848" y="945"/>
                  </a:lnTo>
                  <a:lnTo>
                    <a:pt x="571" y="945"/>
                  </a:lnTo>
                  <a:lnTo>
                    <a:pt x="608" y="665"/>
                  </a:lnTo>
                  <a:lnTo>
                    <a:pt x="771" y="665"/>
                  </a:lnTo>
                  <a:lnTo>
                    <a:pt x="771" y="542"/>
                  </a:lnTo>
                  <a:lnTo>
                    <a:pt x="626" y="542"/>
                  </a:lnTo>
                  <a:lnTo>
                    <a:pt x="631" y="509"/>
                  </a:lnTo>
                  <a:lnTo>
                    <a:pt x="637" y="481"/>
                  </a:lnTo>
                  <a:lnTo>
                    <a:pt x="642" y="454"/>
                  </a:lnTo>
                  <a:lnTo>
                    <a:pt x="649" y="430"/>
                  </a:lnTo>
                  <a:lnTo>
                    <a:pt x="658" y="408"/>
                  </a:lnTo>
                  <a:lnTo>
                    <a:pt x="670" y="390"/>
                  </a:lnTo>
                  <a:lnTo>
                    <a:pt x="684" y="372"/>
                  </a:lnTo>
                  <a:lnTo>
                    <a:pt x="702" y="358"/>
                  </a:lnTo>
                  <a:lnTo>
                    <a:pt x="716" y="352"/>
                  </a:lnTo>
                  <a:lnTo>
                    <a:pt x="730" y="346"/>
                  </a:lnTo>
                  <a:lnTo>
                    <a:pt x="745" y="342"/>
                  </a:lnTo>
                  <a:lnTo>
                    <a:pt x="761" y="339"/>
                  </a:lnTo>
                  <a:lnTo>
                    <a:pt x="778" y="338"/>
                  </a:lnTo>
                  <a:lnTo>
                    <a:pt x="796" y="337"/>
                  </a:lnTo>
                  <a:lnTo>
                    <a:pt x="813" y="337"/>
                  </a:lnTo>
                  <a:lnTo>
                    <a:pt x="830" y="337"/>
                  </a:lnTo>
                  <a:lnTo>
                    <a:pt x="914" y="337"/>
                  </a:lnTo>
                  <a:lnTo>
                    <a:pt x="914" y="210"/>
                  </a:lnTo>
                  <a:lnTo>
                    <a:pt x="884" y="210"/>
                  </a:lnTo>
                  <a:lnTo>
                    <a:pt x="857" y="210"/>
                  </a:lnTo>
                  <a:lnTo>
                    <a:pt x="830" y="210"/>
                  </a:lnTo>
                  <a:lnTo>
                    <a:pt x="806" y="211"/>
                  </a:lnTo>
                  <a:lnTo>
                    <a:pt x="784" y="211"/>
                  </a:lnTo>
                  <a:lnTo>
                    <a:pt x="762" y="212"/>
                  </a:lnTo>
                  <a:lnTo>
                    <a:pt x="743" y="213"/>
                  </a:lnTo>
                  <a:lnTo>
                    <a:pt x="724" y="214"/>
                  </a:lnTo>
                  <a:lnTo>
                    <a:pt x="707" y="216"/>
                  </a:lnTo>
                  <a:lnTo>
                    <a:pt x="691" y="217"/>
                  </a:lnTo>
                  <a:lnTo>
                    <a:pt x="676" y="219"/>
                  </a:lnTo>
                  <a:lnTo>
                    <a:pt x="662" y="223"/>
                  </a:lnTo>
                  <a:lnTo>
                    <a:pt x="649" y="225"/>
                  </a:lnTo>
                  <a:lnTo>
                    <a:pt x="637" y="228"/>
                  </a:lnTo>
                  <a:lnTo>
                    <a:pt x="625" y="232"/>
                  </a:lnTo>
                  <a:lnTo>
                    <a:pt x="615" y="236"/>
                  </a:lnTo>
                  <a:lnTo>
                    <a:pt x="487" y="13"/>
                  </a:lnTo>
                  <a:lnTo>
                    <a:pt x="496" y="12"/>
                  </a:lnTo>
                  <a:lnTo>
                    <a:pt x="506" y="9"/>
                  </a:lnTo>
                  <a:lnTo>
                    <a:pt x="518" y="8"/>
                  </a:lnTo>
                  <a:lnTo>
                    <a:pt x="531" y="7"/>
                  </a:lnTo>
                  <a:lnTo>
                    <a:pt x="544" y="6"/>
                  </a:lnTo>
                  <a:lnTo>
                    <a:pt x="558" y="5"/>
                  </a:lnTo>
                  <a:lnTo>
                    <a:pt x="573" y="4"/>
                  </a:lnTo>
                  <a:lnTo>
                    <a:pt x="587" y="3"/>
                  </a:lnTo>
                  <a:lnTo>
                    <a:pt x="602" y="3"/>
                  </a:lnTo>
                  <a:lnTo>
                    <a:pt x="617" y="1"/>
                  </a:lnTo>
                  <a:lnTo>
                    <a:pt x="631" y="1"/>
                  </a:lnTo>
                  <a:lnTo>
                    <a:pt x="645" y="1"/>
                  </a:lnTo>
                  <a:lnTo>
                    <a:pt x="657" y="0"/>
                  </a:lnTo>
                  <a:lnTo>
                    <a:pt x="670" y="0"/>
                  </a:lnTo>
                  <a:lnTo>
                    <a:pt x="681" y="0"/>
                  </a:lnTo>
                  <a:lnTo>
                    <a:pt x="691" y="0"/>
                  </a:lnTo>
                  <a:lnTo>
                    <a:pt x="761" y="4"/>
                  </a:lnTo>
                  <a:lnTo>
                    <a:pt x="830" y="14"/>
                  </a:lnTo>
                  <a:lnTo>
                    <a:pt x="896" y="31"/>
                  </a:lnTo>
                  <a:lnTo>
                    <a:pt x="960" y="54"/>
                  </a:lnTo>
                  <a:lnTo>
                    <a:pt x="1020" y="84"/>
                  </a:lnTo>
                  <a:lnTo>
                    <a:pt x="1078" y="119"/>
                  </a:lnTo>
                  <a:lnTo>
                    <a:pt x="1131" y="158"/>
                  </a:lnTo>
                  <a:lnTo>
                    <a:pt x="1180" y="203"/>
                  </a:lnTo>
                  <a:lnTo>
                    <a:pt x="1224" y="252"/>
                  </a:lnTo>
                  <a:lnTo>
                    <a:pt x="1264" y="305"/>
                  </a:lnTo>
                  <a:lnTo>
                    <a:pt x="1299" y="362"/>
                  </a:lnTo>
                  <a:lnTo>
                    <a:pt x="1329" y="423"/>
                  </a:lnTo>
                  <a:lnTo>
                    <a:pt x="1352" y="486"/>
                  </a:lnTo>
                  <a:lnTo>
                    <a:pt x="1369" y="553"/>
                  </a:lnTo>
                  <a:lnTo>
                    <a:pt x="1380" y="622"/>
                  </a:lnTo>
                  <a:lnTo>
                    <a:pt x="1383" y="693"/>
                  </a:lnTo>
                  <a:lnTo>
                    <a:pt x="1380" y="763"/>
                  </a:lnTo>
                  <a:lnTo>
                    <a:pt x="1369" y="832"/>
                  </a:lnTo>
                  <a:lnTo>
                    <a:pt x="1352" y="898"/>
                  </a:lnTo>
                  <a:lnTo>
                    <a:pt x="1329" y="961"/>
                  </a:lnTo>
                  <a:lnTo>
                    <a:pt x="1299" y="1021"/>
                  </a:lnTo>
                  <a:lnTo>
                    <a:pt x="1264" y="1078"/>
                  </a:lnTo>
                  <a:lnTo>
                    <a:pt x="1224" y="1131"/>
                  </a:lnTo>
                  <a:lnTo>
                    <a:pt x="1180" y="1181"/>
                  </a:lnTo>
                  <a:lnTo>
                    <a:pt x="1131" y="1226"/>
                  </a:lnTo>
                  <a:lnTo>
                    <a:pt x="1078" y="1265"/>
                  </a:lnTo>
                  <a:lnTo>
                    <a:pt x="1020" y="1300"/>
                  </a:lnTo>
                  <a:lnTo>
                    <a:pt x="960" y="1330"/>
                  </a:lnTo>
                  <a:lnTo>
                    <a:pt x="896" y="1353"/>
                  </a:lnTo>
                  <a:lnTo>
                    <a:pt x="830" y="1370"/>
                  </a:lnTo>
                  <a:lnTo>
                    <a:pt x="761" y="1380"/>
                  </a:lnTo>
                  <a:lnTo>
                    <a:pt x="691" y="1384"/>
                  </a:lnTo>
                  <a:lnTo>
                    <a:pt x="620" y="1380"/>
                  </a:lnTo>
                  <a:lnTo>
                    <a:pt x="551" y="1370"/>
                  </a:lnTo>
                  <a:lnTo>
                    <a:pt x="486" y="1353"/>
                  </a:lnTo>
                  <a:lnTo>
                    <a:pt x="422" y="1330"/>
                  </a:lnTo>
                  <a:lnTo>
                    <a:pt x="361" y="1300"/>
                  </a:lnTo>
                  <a:lnTo>
                    <a:pt x="305" y="1265"/>
                  </a:lnTo>
                  <a:lnTo>
                    <a:pt x="251" y="1226"/>
                  </a:lnTo>
                  <a:lnTo>
                    <a:pt x="202" y="1181"/>
                  </a:lnTo>
                  <a:lnTo>
                    <a:pt x="157" y="1131"/>
                  </a:lnTo>
                  <a:lnTo>
                    <a:pt x="118" y="1078"/>
                  </a:lnTo>
                  <a:lnTo>
                    <a:pt x="82" y="1021"/>
                  </a:lnTo>
                  <a:lnTo>
                    <a:pt x="54" y="961"/>
                  </a:lnTo>
                  <a:lnTo>
                    <a:pt x="31" y="898"/>
                  </a:lnTo>
                  <a:lnTo>
                    <a:pt x="13" y="832"/>
                  </a:lnTo>
                  <a:lnTo>
                    <a:pt x="3" y="763"/>
                  </a:lnTo>
                  <a:lnTo>
                    <a:pt x="0" y="693"/>
                  </a:lnTo>
                  <a:lnTo>
                    <a:pt x="2" y="630"/>
                  </a:lnTo>
                  <a:lnTo>
                    <a:pt x="8" y="569"/>
                  </a:lnTo>
                  <a:lnTo>
                    <a:pt x="18" y="510"/>
                  </a:lnTo>
                  <a:lnTo>
                    <a:pt x="32" y="454"/>
                  </a:lnTo>
                  <a:lnTo>
                    <a:pt x="49" y="399"/>
                  </a:lnTo>
                  <a:lnTo>
                    <a:pt x="71" y="347"/>
                  </a:lnTo>
                  <a:lnTo>
                    <a:pt x="96" y="297"/>
                  </a:lnTo>
                  <a:lnTo>
                    <a:pt x="125" y="251"/>
                  </a:lnTo>
                  <a:lnTo>
                    <a:pt x="158" y="208"/>
                  </a:lnTo>
                  <a:lnTo>
                    <a:pt x="194" y="168"/>
                  </a:lnTo>
                  <a:lnTo>
                    <a:pt x="235" y="132"/>
                  </a:lnTo>
                  <a:lnTo>
                    <a:pt x="278" y="99"/>
                  </a:lnTo>
                  <a:lnTo>
                    <a:pt x="326" y="70"/>
                  </a:lnTo>
                  <a:lnTo>
                    <a:pt x="375" y="46"/>
                  </a:lnTo>
                  <a:lnTo>
                    <a:pt x="429" y="28"/>
                  </a:lnTo>
                  <a:lnTo>
                    <a:pt x="487" y="13"/>
                  </a:lnTo>
                  <a:lnTo>
                    <a:pt x="615" y="236"/>
                  </a:lnTo>
                  <a:close/>
                </a:path>
              </a:pathLst>
            </a:custGeom>
            <a:solidFill>
              <a:srgbClr val="8C3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auto">
            <a:xfrm>
              <a:off x="1184" y="2075"/>
              <a:ext cx="952" cy="1126"/>
            </a:xfrm>
            <a:custGeom>
              <a:avLst/>
              <a:gdLst>
                <a:gd name="T0" fmla="*/ 911 w 1904"/>
                <a:gd name="T1" fmla="*/ 1685 h 2252"/>
                <a:gd name="T2" fmla="*/ 842 w 1904"/>
                <a:gd name="T3" fmla="*/ 1587 h 2252"/>
                <a:gd name="T4" fmla="*/ 789 w 1904"/>
                <a:gd name="T5" fmla="*/ 1484 h 2252"/>
                <a:gd name="T6" fmla="*/ 752 w 1904"/>
                <a:gd name="T7" fmla="*/ 1372 h 2252"/>
                <a:gd name="T8" fmla="*/ 733 w 1904"/>
                <a:gd name="T9" fmla="*/ 1253 h 2252"/>
                <a:gd name="T10" fmla="*/ 730 w 1904"/>
                <a:gd name="T11" fmla="*/ 1129 h 2252"/>
                <a:gd name="T12" fmla="*/ 744 w 1904"/>
                <a:gd name="T13" fmla="*/ 1008 h 2252"/>
                <a:gd name="T14" fmla="*/ 775 w 1904"/>
                <a:gd name="T15" fmla="*/ 894 h 2252"/>
                <a:gd name="T16" fmla="*/ 822 w 1904"/>
                <a:gd name="T17" fmla="*/ 787 h 2252"/>
                <a:gd name="T18" fmla="*/ 887 w 1904"/>
                <a:gd name="T19" fmla="*/ 688 h 2252"/>
                <a:gd name="T20" fmla="*/ 968 w 1904"/>
                <a:gd name="T21" fmla="*/ 594 h 2252"/>
                <a:gd name="T22" fmla="*/ 1061 w 1904"/>
                <a:gd name="T23" fmla="*/ 513 h 2252"/>
                <a:gd name="T24" fmla="*/ 1161 w 1904"/>
                <a:gd name="T25" fmla="*/ 448 h 2252"/>
                <a:gd name="T26" fmla="*/ 1268 w 1904"/>
                <a:gd name="T27" fmla="*/ 401 h 2252"/>
                <a:gd name="T28" fmla="*/ 1381 w 1904"/>
                <a:gd name="T29" fmla="*/ 370 h 2252"/>
                <a:gd name="T30" fmla="*/ 1502 w 1904"/>
                <a:gd name="T31" fmla="*/ 356 h 2252"/>
                <a:gd name="T32" fmla="*/ 1592 w 1904"/>
                <a:gd name="T33" fmla="*/ 356 h 2252"/>
                <a:gd name="T34" fmla="*/ 1663 w 1904"/>
                <a:gd name="T35" fmla="*/ 363 h 2252"/>
                <a:gd name="T36" fmla="*/ 1733 w 1904"/>
                <a:gd name="T37" fmla="*/ 376 h 2252"/>
                <a:gd name="T38" fmla="*/ 1798 w 1904"/>
                <a:gd name="T39" fmla="*/ 394 h 2252"/>
                <a:gd name="T40" fmla="*/ 1863 w 1904"/>
                <a:gd name="T41" fmla="*/ 417 h 2252"/>
                <a:gd name="T42" fmla="*/ 1824 w 1904"/>
                <a:gd name="T43" fmla="*/ 0 h 2252"/>
                <a:gd name="T44" fmla="*/ 1800 w 1904"/>
                <a:gd name="T45" fmla="*/ 3 h 2252"/>
                <a:gd name="T46" fmla="*/ 1777 w 1904"/>
                <a:gd name="T47" fmla="*/ 8 h 2252"/>
                <a:gd name="T48" fmla="*/ 1729 w 1904"/>
                <a:gd name="T49" fmla="*/ 20 h 2252"/>
                <a:gd name="T50" fmla="*/ 1629 w 1904"/>
                <a:gd name="T51" fmla="*/ 46 h 2252"/>
                <a:gd name="T52" fmla="*/ 1533 w 1904"/>
                <a:gd name="T53" fmla="*/ 75 h 2252"/>
                <a:gd name="T54" fmla="*/ 1440 w 1904"/>
                <a:gd name="T55" fmla="*/ 106 h 2252"/>
                <a:gd name="T56" fmla="*/ 1350 w 1904"/>
                <a:gd name="T57" fmla="*/ 141 h 2252"/>
                <a:gd name="T58" fmla="*/ 1264 w 1904"/>
                <a:gd name="T59" fmla="*/ 177 h 2252"/>
                <a:gd name="T60" fmla="*/ 1180 w 1904"/>
                <a:gd name="T61" fmla="*/ 217 h 2252"/>
                <a:gd name="T62" fmla="*/ 1099 w 1904"/>
                <a:gd name="T63" fmla="*/ 258 h 2252"/>
                <a:gd name="T64" fmla="*/ 1022 w 1904"/>
                <a:gd name="T65" fmla="*/ 302 h 2252"/>
                <a:gd name="T66" fmla="*/ 946 w 1904"/>
                <a:gd name="T67" fmla="*/ 348 h 2252"/>
                <a:gd name="T68" fmla="*/ 873 w 1904"/>
                <a:gd name="T69" fmla="*/ 397 h 2252"/>
                <a:gd name="T70" fmla="*/ 781 w 1904"/>
                <a:gd name="T71" fmla="*/ 464 h 2252"/>
                <a:gd name="T72" fmla="*/ 682 w 1904"/>
                <a:gd name="T73" fmla="*/ 545 h 2252"/>
                <a:gd name="T74" fmla="*/ 589 w 1904"/>
                <a:gd name="T75" fmla="*/ 630 h 2252"/>
                <a:gd name="T76" fmla="*/ 501 w 1904"/>
                <a:gd name="T77" fmla="*/ 719 h 2252"/>
                <a:gd name="T78" fmla="*/ 417 w 1904"/>
                <a:gd name="T79" fmla="*/ 811 h 2252"/>
                <a:gd name="T80" fmla="*/ 338 w 1904"/>
                <a:gd name="T81" fmla="*/ 907 h 2252"/>
                <a:gd name="T82" fmla="*/ 263 w 1904"/>
                <a:gd name="T83" fmla="*/ 1006 h 2252"/>
                <a:gd name="T84" fmla="*/ 192 w 1904"/>
                <a:gd name="T85" fmla="*/ 1107 h 2252"/>
                <a:gd name="T86" fmla="*/ 124 w 1904"/>
                <a:gd name="T87" fmla="*/ 1212 h 2252"/>
                <a:gd name="T88" fmla="*/ 61 w 1904"/>
                <a:gd name="T89" fmla="*/ 1318 h 2252"/>
                <a:gd name="T90" fmla="*/ 0 w 1904"/>
                <a:gd name="T91" fmla="*/ 1427 h 2252"/>
                <a:gd name="T92" fmla="*/ 1441 w 1904"/>
                <a:gd name="T93" fmla="*/ 2214 h 2252"/>
                <a:gd name="T94" fmla="*/ 1478 w 1904"/>
                <a:gd name="T95" fmla="*/ 2160 h 2252"/>
                <a:gd name="T96" fmla="*/ 1518 w 1904"/>
                <a:gd name="T97" fmla="*/ 2107 h 2252"/>
                <a:gd name="T98" fmla="*/ 1561 w 1904"/>
                <a:gd name="T99" fmla="*/ 2057 h 2252"/>
                <a:gd name="T100" fmla="*/ 1608 w 1904"/>
                <a:gd name="T101" fmla="*/ 2010 h 2252"/>
                <a:gd name="T102" fmla="*/ 1629 w 1904"/>
                <a:gd name="T103" fmla="*/ 1981 h 2252"/>
                <a:gd name="T104" fmla="*/ 1593 w 1904"/>
                <a:gd name="T105" fmla="*/ 1985 h 2252"/>
                <a:gd name="T106" fmla="*/ 1556 w 1904"/>
                <a:gd name="T107" fmla="*/ 1986 h 2252"/>
                <a:gd name="T108" fmla="*/ 1461 w 1904"/>
                <a:gd name="T109" fmla="*/ 1982 h 2252"/>
                <a:gd name="T110" fmla="*/ 1343 w 1904"/>
                <a:gd name="T111" fmla="*/ 1963 h 2252"/>
                <a:gd name="T112" fmla="*/ 1231 w 1904"/>
                <a:gd name="T113" fmla="*/ 1926 h 2252"/>
                <a:gd name="T114" fmla="*/ 1127 w 1904"/>
                <a:gd name="T115" fmla="*/ 1872 h 2252"/>
                <a:gd name="T116" fmla="*/ 1029 w 1904"/>
                <a:gd name="T117" fmla="*/ 1803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4" h="2252">
                  <a:moveTo>
                    <a:pt x="968" y="1746"/>
                  </a:moveTo>
                  <a:lnTo>
                    <a:pt x="939" y="1716"/>
                  </a:lnTo>
                  <a:lnTo>
                    <a:pt x="911" y="1685"/>
                  </a:lnTo>
                  <a:lnTo>
                    <a:pt x="887" y="1653"/>
                  </a:lnTo>
                  <a:lnTo>
                    <a:pt x="863" y="1621"/>
                  </a:lnTo>
                  <a:lnTo>
                    <a:pt x="842" y="1587"/>
                  </a:lnTo>
                  <a:lnTo>
                    <a:pt x="822" y="1554"/>
                  </a:lnTo>
                  <a:lnTo>
                    <a:pt x="804" y="1519"/>
                  </a:lnTo>
                  <a:lnTo>
                    <a:pt x="789" y="1484"/>
                  </a:lnTo>
                  <a:lnTo>
                    <a:pt x="775" y="1447"/>
                  </a:lnTo>
                  <a:lnTo>
                    <a:pt x="763" y="1410"/>
                  </a:lnTo>
                  <a:lnTo>
                    <a:pt x="752" y="1372"/>
                  </a:lnTo>
                  <a:lnTo>
                    <a:pt x="744" y="1333"/>
                  </a:lnTo>
                  <a:lnTo>
                    <a:pt x="737" y="1294"/>
                  </a:lnTo>
                  <a:lnTo>
                    <a:pt x="733" y="1253"/>
                  </a:lnTo>
                  <a:lnTo>
                    <a:pt x="730" y="1212"/>
                  </a:lnTo>
                  <a:lnTo>
                    <a:pt x="729" y="1170"/>
                  </a:lnTo>
                  <a:lnTo>
                    <a:pt x="730" y="1129"/>
                  </a:lnTo>
                  <a:lnTo>
                    <a:pt x="733" y="1087"/>
                  </a:lnTo>
                  <a:lnTo>
                    <a:pt x="737" y="1047"/>
                  </a:lnTo>
                  <a:lnTo>
                    <a:pt x="744" y="1008"/>
                  </a:lnTo>
                  <a:lnTo>
                    <a:pt x="752" y="969"/>
                  </a:lnTo>
                  <a:lnTo>
                    <a:pt x="763" y="931"/>
                  </a:lnTo>
                  <a:lnTo>
                    <a:pt x="775" y="894"/>
                  </a:lnTo>
                  <a:lnTo>
                    <a:pt x="789" y="858"/>
                  </a:lnTo>
                  <a:lnTo>
                    <a:pt x="804" y="822"/>
                  </a:lnTo>
                  <a:lnTo>
                    <a:pt x="822" y="787"/>
                  </a:lnTo>
                  <a:lnTo>
                    <a:pt x="842" y="753"/>
                  </a:lnTo>
                  <a:lnTo>
                    <a:pt x="863" y="720"/>
                  </a:lnTo>
                  <a:lnTo>
                    <a:pt x="887" y="688"/>
                  </a:lnTo>
                  <a:lnTo>
                    <a:pt x="911" y="655"/>
                  </a:lnTo>
                  <a:lnTo>
                    <a:pt x="939" y="624"/>
                  </a:lnTo>
                  <a:lnTo>
                    <a:pt x="968" y="594"/>
                  </a:lnTo>
                  <a:lnTo>
                    <a:pt x="998" y="566"/>
                  </a:lnTo>
                  <a:lnTo>
                    <a:pt x="1029" y="538"/>
                  </a:lnTo>
                  <a:lnTo>
                    <a:pt x="1061" y="513"/>
                  </a:lnTo>
                  <a:lnTo>
                    <a:pt x="1093" y="490"/>
                  </a:lnTo>
                  <a:lnTo>
                    <a:pt x="1127" y="468"/>
                  </a:lnTo>
                  <a:lnTo>
                    <a:pt x="1161" y="448"/>
                  </a:lnTo>
                  <a:lnTo>
                    <a:pt x="1196" y="431"/>
                  </a:lnTo>
                  <a:lnTo>
                    <a:pt x="1231" y="415"/>
                  </a:lnTo>
                  <a:lnTo>
                    <a:pt x="1268" y="401"/>
                  </a:lnTo>
                  <a:lnTo>
                    <a:pt x="1305" y="388"/>
                  </a:lnTo>
                  <a:lnTo>
                    <a:pt x="1343" y="378"/>
                  </a:lnTo>
                  <a:lnTo>
                    <a:pt x="1381" y="370"/>
                  </a:lnTo>
                  <a:lnTo>
                    <a:pt x="1420" y="363"/>
                  </a:lnTo>
                  <a:lnTo>
                    <a:pt x="1461" y="358"/>
                  </a:lnTo>
                  <a:lnTo>
                    <a:pt x="1502" y="356"/>
                  </a:lnTo>
                  <a:lnTo>
                    <a:pt x="1544" y="355"/>
                  </a:lnTo>
                  <a:lnTo>
                    <a:pt x="1568" y="355"/>
                  </a:lnTo>
                  <a:lnTo>
                    <a:pt x="1592" y="356"/>
                  </a:lnTo>
                  <a:lnTo>
                    <a:pt x="1616" y="358"/>
                  </a:lnTo>
                  <a:lnTo>
                    <a:pt x="1640" y="359"/>
                  </a:lnTo>
                  <a:lnTo>
                    <a:pt x="1663" y="363"/>
                  </a:lnTo>
                  <a:lnTo>
                    <a:pt x="1686" y="366"/>
                  </a:lnTo>
                  <a:lnTo>
                    <a:pt x="1709" y="371"/>
                  </a:lnTo>
                  <a:lnTo>
                    <a:pt x="1733" y="376"/>
                  </a:lnTo>
                  <a:lnTo>
                    <a:pt x="1754" y="381"/>
                  </a:lnTo>
                  <a:lnTo>
                    <a:pt x="1776" y="387"/>
                  </a:lnTo>
                  <a:lnTo>
                    <a:pt x="1798" y="394"/>
                  </a:lnTo>
                  <a:lnTo>
                    <a:pt x="1820" y="401"/>
                  </a:lnTo>
                  <a:lnTo>
                    <a:pt x="1842" y="409"/>
                  </a:lnTo>
                  <a:lnTo>
                    <a:pt x="1863" y="417"/>
                  </a:lnTo>
                  <a:lnTo>
                    <a:pt x="1883" y="426"/>
                  </a:lnTo>
                  <a:lnTo>
                    <a:pt x="1904" y="437"/>
                  </a:lnTo>
                  <a:lnTo>
                    <a:pt x="1824" y="0"/>
                  </a:lnTo>
                  <a:lnTo>
                    <a:pt x="1815" y="1"/>
                  </a:lnTo>
                  <a:lnTo>
                    <a:pt x="1809" y="2"/>
                  </a:lnTo>
                  <a:lnTo>
                    <a:pt x="1800" y="3"/>
                  </a:lnTo>
                  <a:lnTo>
                    <a:pt x="1794" y="6"/>
                  </a:lnTo>
                  <a:lnTo>
                    <a:pt x="1786" y="7"/>
                  </a:lnTo>
                  <a:lnTo>
                    <a:pt x="1777" y="8"/>
                  </a:lnTo>
                  <a:lnTo>
                    <a:pt x="1771" y="10"/>
                  </a:lnTo>
                  <a:lnTo>
                    <a:pt x="1762" y="12"/>
                  </a:lnTo>
                  <a:lnTo>
                    <a:pt x="1729" y="20"/>
                  </a:lnTo>
                  <a:lnTo>
                    <a:pt x="1695" y="28"/>
                  </a:lnTo>
                  <a:lnTo>
                    <a:pt x="1662" y="37"/>
                  </a:lnTo>
                  <a:lnTo>
                    <a:pt x="1629" y="46"/>
                  </a:lnTo>
                  <a:lnTo>
                    <a:pt x="1597" y="55"/>
                  </a:lnTo>
                  <a:lnTo>
                    <a:pt x="1564" y="65"/>
                  </a:lnTo>
                  <a:lnTo>
                    <a:pt x="1533" y="75"/>
                  </a:lnTo>
                  <a:lnTo>
                    <a:pt x="1501" y="85"/>
                  </a:lnTo>
                  <a:lnTo>
                    <a:pt x="1471" y="96"/>
                  </a:lnTo>
                  <a:lnTo>
                    <a:pt x="1440" y="106"/>
                  </a:lnTo>
                  <a:lnTo>
                    <a:pt x="1410" y="117"/>
                  </a:lnTo>
                  <a:lnTo>
                    <a:pt x="1380" y="129"/>
                  </a:lnTo>
                  <a:lnTo>
                    <a:pt x="1350" y="141"/>
                  </a:lnTo>
                  <a:lnTo>
                    <a:pt x="1321" y="152"/>
                  </a:lnTo>
                  <a:lnTo>
                    <a:pt x="1292" y="165"/>
                  </a:lnTo>
                  <a:lnTo>
                    <a:pt x="1264" y="177"/>
                  </a:lnTo>
                  <a:lnTo>
                    <a:pt x="1235" y="190"/>
                  </a:lnTo>
                  <a:lnTo>
                    <a:pt x="1207" y="203"/>
                  </a:lnTo>
                  <a:lnTo>
                    <a:pt x="1180" y="217"/>
                  </a:lnTo>
                  <a:lnTo>
                    <a:pt x="1153" y="230"/>
                  </a:lnTo>
                  <a:lnTo>
                    <a:pt x="1125" y="244"/>
                  </a:lnTo>
                  <a:lnTo>
                    <a:pt x="1099" y="258"/>
                  </a:lnTo>
                  <a:lnTo>
                    <a:pt x="1072" y="273"/>
                  </a:lnTo>
                  <a:lnTo>
                    <a:pt x="1047" y="287"/>
                  </a:lnTo>
                  <a:lnTo>
                    <a:pt x="1022" y="302"/>
                  </a:lnTo>
                  <a:lnTo>
                    <a:pt x="996" y="317"/>
                  </a:lnTo>
                  <a:lnTo>
                    <a:pt x="971" y="333"/>
                  </a:lnTo>
                  <a:lnTo>
                    <a:pt x="946" y="348"/>
                  </a:lnTo>
                  <a:lnTo>
                    <a:pt x="922" y="364"/>
                  </a:lnTo>
                  <a:lnTo>
                    <a:pt x="897" y="380"/>
                  </a:lnTo>
                  <a:lnTo>
                    <a:pt x="873" y="397"/>
                  </a:lnTo>
                  <a:lnTo>
                    <a:pt x="850" y="414"/>
                  </a:lnTo>
                  <a:lnTo>
                    <a:pt x="816" y="439"/>
                  </a:lnTo>
                  <a:lnTo>
                    <a:pt x="781" y="464"/>
                  </a:lnTo>
                  <a:lnTo>
                    <a:pt x="748" y="491"/>
                  </a:lnTo>
                  <a:lnTo>
                    <a:pt x="714" y="518"/>
                  </a:lnTo>
                  <a:lnTo>
                    <a:pt x="682" y="545"/>
                  </a:lnTo>
                  <a:lnTo>
                    <a:pt x="651" y="573"/>
                  </a:lnTo>
                  <a:lnTo>
                    <a:pt x="620" y="601"/>
                  </a:lnTo>
                  <a:lnTo>
                    <a:pt x="589" y="630"/>
                  </a:lnTo>
                  <a:lnTo>
                    <a:pt x="559" y="659"/>
                  </a:lnTo>
                  <a:lnTo>
                    <a:pt x="530" y="689"/>
                  </a:lnTo>
                  <a:lnTo>
                    <a:pt x="501" y="719"/>
                  </a:lnTo>
                  <a:lnTo>
                    <a:pt x="472" y="749"/>
                  </a:lnTo>
                  <a:lnTo>
                    <a:pt x="445" y="780"/>
                  </a:lnTo>
                  <a:lnTo>
                    <a:pt x="417" y="811"/>
                  </a:lnTo>
                  <a:lnTo>
                    <a:pt x="391" y="842"/>
                  </a:lnTo>
                  <a:lnTo>
                    <a:pt x="364" y="874"/>
                  </a:lnTo>
                  <a:lnTo>
                    <a:pt x="338" y="907"/>
                  </a:lnTo>
                  <a:lnTo>
                    <a:pt x="312" y="939"/>
                  </a:lnTo>
                  <a:lnTo>
                    <a:pt x="288" y="972"/>
                  </a:lnTo>
                  <a:lnTo>
                    <a:pt x="263" y="1006"/>
                  </a:lnTo>
                  <a:lnTo>
                    <a:pt x="238" y="1039"/>
                  </a:lnTo>
                  <a:lnTo>
                    <a:pt x="215" y="1072"/>
                  </a:lnTo>
                  <a:lnTo>
                    <a:pt x="192" y="1107"/>
                  </a:lnTo>
                  <a:lnTo>
                    <a:pt x="169" y="1142"/>
                  </a:lnTo>
                  <a:lnTo>
                    <a:pt x="146" y="1176"/>
                  </a:lnTo>
                  <a:lnTo>
                    <a:pt x="124" y="1212"/>
                  </a:lnTo>
                  <a:lnTo>
                    <a:pt x="103" y="1246"/>
                  </a:lnTo>
                  <a:lnTo>
                    <a:pt x="82" y="1282"/>
                  </a:lnTo>
                  <a:lnTo>
                    <a:pt x="61" y="1318"/>
                  </a:lnTo>
                  <a:lnTo>
                    <a:pt x="40" y="1355"/>
                  </a:lnTo>
                  <a:lnTo>
                    <a:pt x="20" y="1390"/>
                  </a:lnTo>
                  <a:lnTo>
                    <a:pt x="0" y="1427"/>
                  </a:lnTo>
                  <a:lnTo>
                    <a:pt x="1418" y="2252"/>
                  </a:lnTo>
                  <a:lnTo>
                    <a:pt x="1430" y="2232"/>
                  </a:lnTo>
                  <a:lnTo>
                    <a:pt x="1441" y="2214"/>
                  </a:lnTo>
                  <a:lnTo>
                    <a:pt x="1453" y="2196"/>
                  </a:lnTo>
                  <a:lnTo>
                    <a:pt x="1465" y="2177"/>
                  </a:lnTo>
                  <a:lnTo>
                    <a:pt x="1478" y="2160"/>
                  </a:lnTo>
                  <a:lnTo>
                    <a:pt x="1491" y="2141"/>
                  </a:lnTo>
                  <a:lnTo>
                    <a:pt x="1504" y="2124"/>
                  </a:lnTo>
                  <a:lnTo>
                    <a:pt x="1518" y="2107"/>
                  </a:lnTo>
                  <a:lnTo>
                    <a:pt x="1532" y="2090"/>
                  </a:lnTo>
                  <a:lnTo>
                    <a:pt x="1547" y="2073"/>
                  </a:lnTo>
                  <a:lnTo>
                    <a:pt x="1561" y="2057"/>
                  </a:lnTo>
                  <a:lnTo>
                    <a:pt x="1577" y="2041"/>
                  </a:lnTo>
                  <a:lnTo>
                    <a:pt x="1592" y="2025"/>
                  </a:lnTo>
                  <a:lnTo>
                    <a:pt x="1608" y="2010"/>
                  </a:lnTo>
                  <a:lnTo>
                    <a:pt x="1624" y="1995"/>
                  </a:lnTo>
                  <a:lnTo>
                    <a:pt x="1640" y="1980"/>
                  </a:lnTo>
                  <a:lnTo>
                    <a:pt x="1629" y="1981"/>
                  </a:lnTo>
                  <a:lnTo>
                    <a:pt x="1617" y="1982"/>
                  </a:lnTo>
                  <a:lnTo>
                    <a:pt x="1605" y="1984"/>
                  </a:lnTo>
                  <a:lnTo>
                    <a:pt x="1593" y="1985"/>
                  </a:lnTo>
                  <a:lnTo>
                    <a:pt x="1580" y="1985"/>
                  </a:lnTo>
                  <a:lnTo>
                    <a:pt x="1569" y="1986"/>
                  </a:lnTo>
                  <a:lnTo>
                    <a:pt x="1556" y="1986"/>
                  </a:lnTo>
                  <a:lnTo>
                    <a:pt x="1544" y="1986"/>
                  </a:lnTo>
                  <a:lnTo>
                    <a:pt x="1502" y="1985"/>
                  </a:lnTo>
                  <a:lnTo>
                    <a:pt x="1461" y="1982"/>
                  </a:lnTo>
                  <a:lnTo>
                    <a:pt x="1420" y="1978"/>
                  </a:lnTo>
                  <a:lnTo>
                    <a:pt x="1381" y="1971"/>
                  </a:lnTo>
                  <a:lnTo>
                    <a:pt x="1343" y="1963"/>
                  </a:lnTo>
                  <a:lnTo>
                    <a:pt x="1305" y="1953"/>
                  </a:lnTo>
                  <a:lnTo>
                    <a:pt x="1268" y="1940"/>
                  </a:lnTo>
                  <a:lnTo>
                    <a:pt x="1231" y="1926"/>
                  </a:lnTo>
                  <a:lnTo>
                    <a:pt x="1196" y="1910"/>
                  </a:lnTo>
                  <a:lnTo>
                    <a:pt x="1161" y="1891"/>
                  </a:lnTo>
                  <a:lnTo>
                    <a:pt x="1127" y="1872"/>
                  </a:lnTo>
                  <a:lnTo>
                    <a:pt x="1093" y="1851"/>
                  </a:lnTo>
                  <a:lnTo>
                    <a:pt x="1061" y="1827"/>
                  </a:lnTo>
                  <a:lnTo>
                    <a:pt x="1029" y="1803"/>
                  </a:lnTo>
                  <a:lnTo>
                    <a:pt x="998" y="1775"/>
                  </a:lnTo>
                  <a:lnTo>
                    <a:pt x="968" y="1746"/>
                  </a:lnTo>
                  <a:close/>
                </a:path>
              </a:pathLst>
            </a:custGeom>
            <a:solidFill>
              <a:srgbClr val="8C3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12"/>
          <p:cNvGrpSpPr>
            <a:grpSpLocks/>
          </p:cNvGrpSpPr>
          <p:nvPr/>
        </p:nvGrpSpPr>
        <p:grpSpPr bwMode="auto">
          <a:xfrm>
            <a:off x="5040312" y="2130425"/>
            <a:ext cx="1428750" cy="1482725"/>
            <a:chOff x="3957" y="2075"/>
            <a:chExt cx="1122" cy="1126"/>
          </a:xfrm>
        </p:grpSpPr>
        <p:sp>
          <p:nvSpPr>
            <p:cNvPr id="15" name="AutoShape 13"/>
            <p:cNvSpPr>
              <a:spLocks noChangeAspect="1" noChangeArrowheads="1" noTextEdit="1"/>
            </p:cNvSpPr>
            <p:nvPr/>
          </p:nvSpPr>
          <p:spPr bwMode="auto">
            <a:xfrm>
              <a:off x="3957" y="2075"/>
              <a:ext cx="1122"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Freeform 14"/>
            <p:cNvSpPr>
              <a:spLocks/>
            </p:cNvSpPr>
            <p:nvPr/>
          </p:nvSpPr>
          <p:spPr bwMode="auto">
            <a:xfrm>
              <a:off x="4387" y="2315"/>
              <a:ext cx="692" cy="691"/>
            </a:xfrm>
            <a:custGeom>
              <a:avLst/>
              <a:gdLst>
                <a:gd name="T0" fmla="*/ 957 w 1383"/>
                <a:gd name="T1" fmla="*/ 330 h 1382"/>
                <a:gd name="T2" fmla="*/ 1026 w 1383"/>
                <a:gd name="T3" fmla="*/ 432 h 1382"/>
                <a:gd name="T4" fmla="*/ 1041 w 1383"/>
                <a:gd name="T5" fmla="*/ 539 h 1382"/>
                <a:gd name="T6" fmla="*/ 885 w 1383"/>
                <a:gd name="T7" fmla="*/ 509 h 1382"/>
                <a:gd name="T8" fmla="*/ 824 w 1383"/>
                <a:gd name="T9" fmla="*/ 406 h 1382"/>
                <a:gd name="T10" fmla="*/ 718 w 1383"/>
                <a:gd name="T11" fmla="*/ 373 h 1382"/>
                <a:gd name="T12" fmla="*/ 685 w 1383"/>
                <a:gd name="T13" fmla="*/ 376 h 1382"/>
                <a:gd name="T14" fmla="*/ 631 w 1383"/>
                <a:gd name="T15" fmla="*/ 395 h 1382"/>
                <a:gd name="T16" fmla="*/ 575 w 1383"/>
                <a:gd name="T17" fmla="*/ 449 h 1382"/>
                <a:gd name="T18" fmla="*/ 536 w 1383"/>
                <a:gd name="T19" fmla="*/ 577 h 1382"/>
                <a:gd name="T20" fmla="*/ 528 w 1383"/>
                <a:gd name="T21" fmla="*/ 680 h 1382"/>
                <a:gd name="T22" fmla="*/ 528 w 1383"/>
                <a:gd name="T23" fmla="*/ 718 h 1382"/>
                <a:gd name="T24" fmla="*/ 547 w 1383"/>
                <a:gd name="T25" fmla="*/ 840 h 1382"/>
                <a:gd name="T26" fmla="*/ 567 w 1383"/>
                <a:gd name="T27" fmla="*/ 902 h 1382"/>
                <a:gd name="T28" fmla="*/ 624 w 1383"/>
                <a:gd name="T29" fmla="*/ 970 h 1382"/>
                <a:gd name="T30" fmla="*/ 709 w 1383"/>
                <a:gd name="T31" fmla="*/ 998 h 1382"/>
                <a:gd name="T32" fmla="*/ 799 w 1383"/>
                <a:gd name="T33" fmla="*/ 967 h 1382"/>
                <a:gd name="T34" fmla="*/ 861 w 1383"/>
                <a:gd name="T35" fmla="*/ 860 h 1382"/>
                <a:gd name="T36" fmla="*/ 1044 w 1383"/>
                <a:gd name="T37" fmla="*/ 860 h 1382"/>
                <a:gd name="T38" fmla="*/ 964 w 1383"/>
                <a:gd name="T39" fmla="*/ 1033 h 1382"/>
                <a:gd name="T40" fmla="*/ 875 w 1383"/>
                <a:gd name="T41" fmla="*/ 1088 h 1382"/>
                <a:gd name="T42" fmla="*/ 805 w 1383"/>
                <a:gd name="T43" fmla="*/ 1107 h 1382"/>
                <a:gd name="T44" fmla="*/ 733 w 1383"/>
                <a:gd name="T45" fmla="*/ 1115 h 1382"/>
                <a:gd name="T46" fmla="*/ 656 w 1383"/>
                <a:gd name="T47" fmla="*/ 1114 h 1382"/>
                <a:gd name="T48" fmla="*/ 579 w 1383"/>
                <a:gd name="T49" fmla="*/ 1098 h 1382"/>
                <a:gd name="T50" fmla="*/ 449 w 1383"/>
                <a:gd name="T51" fmla="*/ 1020 h 1382"/>
                <a:gd name="T52" fmla="*/ 390 w 1383"/>
                <a:gd name="T53" fmla="*/ 930 h 1382"/>
                <a:gd name="T54" fmla="*/ 364 w 1383"/>
                <a:gd name="T55" fmla="*/ 846 h 1382"/>
                <a:gd name="T56" fmla="*/ 347 w 1383"/>
                <a:gd name="T57" fmla="*/ 721 h 1382"/>
                <a:gd name="T58" fmla="*/ 347 w 1383"/>
                <a:gd name="T59" fmla="*/ 683 h 1382"/>
                <a:gd name="T60" fmla="*/ 359 w 1383"/>
                <a:gd name="T61" fmla="*/ 577 h 1382"/>
                <a:gd name="T62" fmla="*/ 402 w 1383"/>
                <a:gd name="T63" fmla="*/ 443 h 1382"/>
                <a:gd name="T64" fmla="*/ 497 w 1383"/>
                <a:gd name="T65" fmla="*/ 319 h 1382"/>
                <a:gd name="T66" fmla="*/ 666 w 1383"/>
                <a:gd name="T67" fmla="*/ 254 h 1382"/>
                <a:gd name="T68" fmla="*/ 794 w 1383"/>
                <a:gd name="T69" fmla="*/ 259 h 1382"/>
                <a:gd name="T70" fmla="*/ 987 w 1383"/>
                <a:gd name="T71" fmla="*/ 66 h 1382"/>
                <a:gd name="T72" fmla="*/ 899 w 1383"/>
                <a:gd name="T73" fmla="*/ 31 h 1382"/>
                <a:gd name="T74" fmla="*/ 807 w 1383"/>
                <a:gd name="T75" fmla="*/ 9 h 1382"/>
                <a:gd name="T76" fmla="*/ 710 w 1383"/>
                <a:gd name="T77" fmla="*/ 0 h 1382"/>
                <a:gd name="T78" fmla="*/ 422 w 1383"/>
                <a:gd name="T79" fmla="*/ 54 h 1382"/>
                <a:gd name="T80" fmla="*/ 157 w 1383"/>
                <a:gd name="T81" fmla="*/ 251 h 1382"/>
                <a:gd name="T82" fmla="*/ 13 w 1383"/>
                <a:gd name="T83" fmla="*/ 552 h 1382"/>
                <a:gd name="T84" fmla="*/ 31 w 1383"/>
                <a:gd name="T85" fmla="*/ 898 h 1382"/>
                <a:gd name="T86" fmla="*/ 202 w 1383"/>
                <a:gd name="T87" fmla="*/ 1180 h 1382"/>
                <a:gd name="T88" fmla="*/ 486 w 1383"/>
                <a:gd name="T89" fmla="*/ 1351 h 1382"/>
                <a:gd name="T90" fmla="*/ 830 w 1383"/>
                <a:gd name="T91" fmla="*/ 1369 h 1382"/>
                <a:gd name="T92" fmla="*/ 1131 w 1383"/>
                <a:gd name="T93" fmla="*/ 1225 h 1382"/>
                <a:gd name="T94" fmla="*/ 1329 w 1383"/>
                <a:gd name="T95" fmla="*/ 961 h 1382"/>
                <a:gd name="T96" fmla="*/ 1381 w 1383"/>
                <a:gd name="T97" fmla="*/ 641 h 1382"/>
                <a:gd name="T98" fmla="*/ 1320 w 1383"/>
                <a:gd name="T99" fmla="*/ 402 h 1382"/>
                <a:gd name="T100" fmla="*/ 1183 w 1383"/>
                <a:gd name="T101" fmla="*/ 205 h 1382"/>
                <a:gd name="T102" fmla="*/ 987 w 1383"/>
                <a:gd name="T103" fmla="*/ 66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3" h="1382">
                  <a:moveTo>
                    <a:pt x="872" y="281"/>
                  </a:moveTo>
                  <a:lnTo>
                    <a:pt x="895" y="292"/>
                  </a:lnTo>
                  <a:lnTo>
                    <a:pt x="918" y="303"/>
                  </a:lnTo>
                  <a:lnTo>
                    <a:pt x="938" y="316"/>
                  </a:lnTo>
                  <a:lnTo>
                    <a:pt x="957" y="330"/>
                  </a:lnTo>
                  <a:lnTo>
                    <a:pt x="974" y="346"/>
                  </a:lnTo>
                  <a:lnTo>
                    <a:pt x="989" y="363"/>
                  </a:lnTo>
                  <a:lnTo>
                    <a:pt x="1002" y="380"/>
                  </a:lnTo>
                  <a:lnTo>
                    <a:pt x="1012" y="400"/>
                  </a:lnTo>
                  <a:lnTo>
                    <a:pt x="1026" y="432"/>
                  </a:lnTo>
                  <a:lnTo>
                    <a:pt x="1034" y="462"/>
                  </a:lnTo>
                  <a:lnTo>
                    <a:pt x="1040" y="487"/>
                  </a:lnTo>
                  <a:lnTo>
                    <a:pt x="1041" y="509"/>
                  </a:lnTo>
                  <a:lnTo>
                    <a:pt x="1041" y="527"/>
                  </a:lnTo>
                  <a:lnTo>
                    <a:pt x="1041" y="539"/>
                  </a:lnTo>
                  <a:lnTo>
                    <a:pt x="1040" y="547"/>
                  </a:lnTo>
                  <a:lnTo>
                    <a:pt x="1039" y="550"/>
                  </a:lnTo>
                  <a:lnTo>
                    <a:pt x="890" y="550"/>
                  </a:lnTo>
                  <a:lnTo>
                    <a:pt x="888" y="529"/>
                  </a:lnTo>
                  <a:lnTo>
                    <a:pt x="885" y="509"/>
                  </a:lnTo>
                  <a:lnTo>
                    <a:pt x="882" y="491"/>
                  </a:lnTo>
                  <a:lnTo>
                    <a:pt x="876" y="474"/>
                  </a:lnTo>
                  <a:lnTo>
                    <a:pt x="862" y="446"/>
                  </a:lnTo>
                  <a:lnTo>
                    <a:pt x="844" y="423"/>
                  </a:lnTo>
                  <a:lnTo>
                    <a:pt x="824" y="406"/>
                  </a:lnTo>
                  <a:lnTo>
                    <a:pt x="802" y="393"/>
                  </a:lnTo>
                  <a:lnTo>
                    <a:pt x="781" y="384"/>
                  </a:lnTo>
                  <a:lnTo>
                    <a:pt x="757" y="378"/>
                  </a:lnTo>
                  <a:lnTo>
                    <a:pt x="737" y="375"/>
                  </a:lnTo>
                  <a:lnTo>
                    <a:pt x="718" y="373"/>
                  </a:lnTo>
                  <a:lnTo>
                    <a:pt x="711" y="373"/>
                  </a:lnTo>
                  <a:lnTo>
                    <a:pt x="705" y="373"/>
                  </a:lnTo>
                  <a:lnTo>
                    <a:pt x="699" y="375"/>
                  </a:lnTo>
                  <a:lnTo>
                    <a:pt x="692" y="375"/>
                  </a:lnTo>
                  <a:lnTo>
                    <a:pt x="685" y="376"/>
                  </a:lnTo>
                  <a:lnTo>
                    <a:pt x="678" y="377"/>
                  </a:lnTo>
                  <a:lnTo>
                    <a:pt x="671" y="379"/>
                  </a:lnTo>
                  <a:lnTo>
                    <a:pt x="665" y="380"/>
                  </a:lnTo>
                  <a:lnTo>
                    <a:pt x="647" y="387"/>
                  </a:lnTo>
                  <a:lnTo>
                    <a:pt x="631" y="395"/>
                  </a:lnTo>
                  <a:lnTo>
                    <a:pt x="616" y="405"/>
                  </a:lnTo>
                  <a:lnTo>
                    <a:pt x="603" y="415"/>
                  </a:lnTo>
                  <a:lnTo>
                    <a:pt x="593" y="425"/>
                  </a:lnTo>
                  <a:lnTo>
                    <a:pt x="584" y="437"/>
                  </a:lnTo>
                  <a:lnTo>
                    <a:pt x="575" y="449"/>
                  </a:lnTo>
                  <a:lnTo>
                    <a:pt x="569" y="461"/>
                  </a:lnTo>
                  <a:lnTo>
                    <a:pt x="557" y="487"/>
                  </a:lnTo>
                  <a:lnTo>
                    <a:pt x="549" y="515"/>
                  </a:lnTo>
                  <a:lnTo>
                    <a:pt x="542" y="546"/>
                  </a:lnTo>
                  <a:lnTo>
                    <a:pt x="536" y="577"/>
                  </a:lnTo>
                  <a:lnTo>
                    <a:pt x="759" y="577"/>
                  </a:lnTo>
                  <a:lnTo>
                    <a:pt x="759" y="673"/>
                  </a:lnTo>
                  <a:lnTo>
                    <a:pt x="528" y="673"/>
                  </a:lnTo>
                  <a:lnTo>
                    <a:pt x="528" y="676"/>
                  </a:lnTo>
                  <a:lnTo>
                    <a:pt x="528" y="680"/>
                  </a:lnTo>
                  <a:lnTo>
                    <a:pt x="528" y="683"/>
                  </a:lnTo>
                  <a:lnTo>
                    <a:pt x="528" y="686"/>
                  </a:lnTo>
                  <a:lnTo>
                    <a:pt x="528" y="696"/>
                  </a:lnTo>
                  <a:lnTo>
                    <a:pt x="528" y="706"/>
                  </a:lnTo>
                  <a:lnTo>
                    <a:pt x="528" y="718"/>
                  </a:lnTo>
                  <a:lnTo>
                    <a:pt x="529" y="731"/>
                  </a:lnTo>
                  <a:lnTo>
                    <a:pt x="723" y="731"/>
                  </a:lnTo>
                  <a:lnTo>
                    <a:pt x="723" y="826"/>
                  </a:lnTo>
                  <a:lnTo>
                    <a:pt x="543" y="826"/>
                  </a:lnTo>
                  <a:lnTo>
                    <a:pt x="547" y="840"/>
                  </a:lnTo>
                  <a:lnTo>
                    <a:pt x="550" y="853"/>
                  </a:lnTo>
                  <a:lnTo>
                    <a:pt x="554" y="865"/>
                  </a:lnTo>
                  <a:lnTo>
                    <a:pt x="558" y="878"/>
                  </a:lnTo>
                  <a:lnTo>
                    <a:pt x="563" y="891"/>
                  </a:lnTo>
                  <a:lnTo>
                    <a:pt x="567" y="902"/>
                  </a:lnTo>
                  <a:lnTo>
                    <a:pt x="573" y="914"/>
                  </a:lnTo>
                  <a:lnTo>
                    <a:pt x="580" y="924"/>
                  </a:lnTo>
                  <a:lnTo>
                    <a:pt x="594" y="942"/>
                  </a:lnTo>
                  <a:lnTo>
                    <a:pt x="609" y="957"/>
                  </a:lnTo>
                  <a:lnTo>
                    <a:pt x="624" y="970"/>
                  </a:lnTo>
                  <a:lnTo>
                    <a:pt x="640" y="980"/>
                  </a:lnTo>
                  <a:lnTo>
                    <a:pt x="657" y="989"/>
                  </a:lnTo>
                  <a:lnTo>
                    <a:pt x="675" y="993"/>
                  </a:lnTo>
                  <a:lnTo>
                    <a:pt x="692" y="997"/>
                  </a:lnTo>
                  <a:lnTo>
                    <a:pt x="709" y="998"/>
                  </a:lnTo>
                  <a:lnTo>
                    <a:pt x="729" y="997"/>
                  </a:lnTo>
                  <a:lnTo>
                    <a:pt x="747" y="993"/>
                  </a:lnTo>
                  <a:lnTo>
                    <a:pt x="766" y="986"/>
                  </a:lnTo>
                  <a:lnTo>
                    <a:pt x="783" y="977"/>
                  </a:lnTo>
                  <a:lnTo>
                    <a:pt x="799" y="967"/>
                  </a:lnTo>
                  <a:lnTo>
                    <a:pt x="814" y="953"/>
                  </a:lnTo>
                  <a:lnTo>
                    <a:pt x="827" y="938"/>
                  </a:lnTo>
                  <a:lnTo>
                    <a:pt x="838" y="919"/>
                  </a:lnTo>
                  <a:lnTo>
                    <a:pt x="852" y="889"/>
                  </a:lnTo>
                  <a:lnTo>
                    <a:pt x="861" y="860"/>
                  </a:lnTo>
                  <a:lnTo>
                    <a:pt x="866" y="830"/>
                  </a:lnTo>
                  <a:lnTo>
                    <a:pt x="869" y="801"/>
                  </a:lnTo>
                  <a:lnTo>
                    <a:pt x="1050" y="801"/>
                  </a:lnTo>
                  <a:lnTo>
                    <a:pt x="1048" y="828"/>
                  </a:lnTo>
                  <a:lnTo>
                    <a:pt x="1044" y="860"/>
                  </a:lnTo>
                  <a:lnTo>
                    <a:pt x="1039" y="894"/>
                  </a:lnTo>
                  <a:lnTo>
                    <a:pt x="1029" y="930"/>
                  </a:lnTo>
                  <a:lnTo>
                    <a:pt x="1014" y="966"/>
                  </a:lnTo>
                  <a:lnTo>
                    <a:pt x="992" y="1001"/>
                  </a:lnTo>
                  <a:lnTo>
                    <a:pt x="964" y="1033"/>
                  </a:lnTo>
                  <a:lnTo>
                    <a:pt x="925" y="1063"/>
                  </a:lnTo>
                  <a:lnTo>
                    <a:pt x="913" y="1070"/>
                  </a:lnTo>
                  <a:lnTo>
                    <a:pt x="900" y="1076"/>
                  </a:lnTo>
                  <a:lnTo>
                    <a:pt x="888" y="1082"/>
                  </a:lnTo>
                  <a:lnTo>
                    <a:pt x="875" y="1088"/>
                  </a:lnTo>
                  <a:lnTo>
                    <a:pt x="861" y="1092"/>
                  </a:lnTo>
                  <a:lnTo>
                    <a:pt x="847" y="1097"/>
                  </a:lnTo>
                  <a:lnTo>
                    <a:pt x="834" y="1100"/>
                  </a:lnTo>
                  <a:lnTo>
                    <a:pt x="820" y="1104"/>
                  </a:lnTo>
                  <a:lnTo>
                    <a:pt x="805" y="1107"/>
                  </a:lnTo>
                  <a:lnTo>
                    <a:pt x="791" y="1109"/>
                  </a:lnTo>
                  <a:lnTo>
                    <a:pt x="776" y="1112"/>
                  </a:lnTo>
                  <a:lnTo>
                    <a:pt x="762" y="1113"/>
                  </a:lnTo>
                  <a:lnTo>
                    <a:pt x="747" y="1114"/>
                  </a:lnTo>
                  <a:lnTo>
                    <a:pt x="733" y="1115"/>
                  </a:lnTo>
                  <a:lnTo>
                    <a:pt x="718" y="1116"/>
                  </a:lnTo>
                  <a:lnTo>
                    <a:pt x="705" y="1116"/>
                  </a:lnTo>
                  <a:lnTo>
                    <a:pt x="688" y="1116"/>
                  </a:lnTo>
                  <a:lnTo>
                    <a:pt x="672" y="1115"/>
                  </a:lnTo>
                  <a:lnTo>
                    <a:pt x="656" y="1114"/>
                  </a:lnTo>
                  <a:lnTo>
                    <a:pt x="641" y="1112"/>
                  </a:lnTo>
                  <a:lnTo>
                    <a:pt x="625" y="1109"/>
                  </a:lnTo>
                  <a:lnTo>
                    <a:pt x="610" y="1107"/>
                  </a:lnTo>
                  <a:lnTo>
                    <a:pt x="594" y="1103"/>
                  </a:lnTo>
                  <a:lnTo>
                    <a:pt x="579" y="1098"/>
                  </a:lnTo>
                  <a:lnTo>
                    <a:pt x="547" y="1086"/>
                  </a:lnTo>
                  <a:lnTo>
                    <a:pt x="517" y="1073"/>
                  </a:lnTo>
                  <a:lnTo>
                    <a:pt x="491" y="1057"/>
                  </a:lnTo>
                  <a:lnTo>
                    <a:pt x="468" y="1039"/>
                  </a:lnTo>
                  <a:lnTo>
                    <a:pt x="449" y="1020"/>
                  </a:lnTo>
                  <a:lnTo>
                    <a:pt x="431" y="1000"/>
                  </a:lnTo>
                  <a:lnTo>
                    <a:pt x="417" y="979"/>
                  </a:lnTo>
                  <a:lnTo>
                    <a:pt x="405" y="959"/>
                  </a:lnTo>
                  <a:lnTo>
                    <a:pt x="397" y="945"/>
                  </a:lnTo>
                  <a:lnTo>
                    <a:pt x="390" y="930"/>
                  </a:lnTo>
                  <a:lnTo>
                    <a:pt x="384" y="915"/>
                  </a:lnTo>
                  <a:lnTo>
                    <a:pt x="378" y="899"/>
                  </a:lnTo>
                  <a:lnTo>
                    <a:pt x="373" y="881"/>
                  </a:lnTo>
                  <a:lnTo>
                    <a:pt x="368" y="864"/>
                  </a:lnTo>
                  <a:lnTo>
                    <a:pt x="364" y="846"/>
                  </a:lnTo>
                  <a:lnTo>
                    <a:pt x="360" y="826"/>
                  </a:lnTo>
                  <a:lnTo>
                    <a:pt x="160" y="826"/>
                  </a:lnTo>
                  <a:lnTo>
                    <a:pt x="160" y="731"/>
                  </a:lnTo>
                  <a:lnTo>
                    <a:pt x="349" y="731"/>
                  </a:lnTo>
                  <a:lnTo>
                    <a:pt x="347" y="721"/>
                  </a:lnTo>
                  <a:lnTo>
                    <a:pt x="347" y="711"/>
                  </a:lnTo>
                  <a:lnTo>
                    <a:pt x="347" y="702"/>
                  </a:lnTo>
                  <a:lnTo>
                    <a:pt x="347" y="691"/>
                  </a:lnTo>
                  <a:lnTo>
                    <a:pt x="347" y="688"/>
                  </a:lnTo>
                  <a:lnTo>
                    <a:pt x="347" y="683"/>
                  </a:lnTo>
                  <a:lnTo>
                    <a:pt x="347" y="678"/>
                  </a:lnTo>
                  <a:lnTo>
                    <a:pt x="347" y="673"/>
                  </a:lnTo>
                  <a:lnTo>
                    <a:pt x="118" y="673"/>
                  </a:lnTo>
                  <a:lnTo>
                    <a:pt x="118" y="577"/>
                  </a:lnTo>
                  <a:lnTo>
                    <a:pt x="359" y="577"/>
                  </a:lnTo>
                  <a:lnTo>
                    <a:pt x="365" y="552"/>
                  </a:lnTo>
                  <a:lnTo>
                    <a:pt x="372" y="524"/>
                  </a:lnTo>
                  <a:lnTo>
                    <a:pt x="380" y="497"/>
                  </a:lnTo>
                  <a:lnTo>
                    <a:pt x="390" y="469"/>
                  </a:lnTo>
                  <a:lnTo>
                    <a:pt x="402" y="443"/>
                  </a:lnTo>
                  <a:lnTo>
                    <a:pt x="417" y="415"/>
                  </a:lnTo>
                  <a:lnTo>
                    <a:pt x="433" y="388"/>
                  </a:lnTo>
                  <a:lnTo>
                    <a:pt x="452" y="364"/>
                  </a:lnTo>
                  <a:lnTo>
                    <a:pt x="473" y="340"/>
                  </a:lnTo>
                  <a:lnTo>
                    <a:pt x="497" y="319"/>
                  </a:lnTo>
                  <a:lnTo>
                    <a:pt x="525" y="300"/>
                  </a:lnTo>
                  <a:lnTo>
                    <a:pt x="556" y="284"/>
                  </a:lnTo>
                  <a:lnTo>
                    <a:pt x="589" y="270"/>
                  </a:lnTo>
                  <a:lnTo>
                    <a:pt x="626" y="259"/>
                  </a:lnTo>
                  <a:lnTo>
                    <a:pt x="666" y="254"/>
                  </a:lnTo>
                  <a:lnTo>
                    <a:pt x="711" y="251"/>
                  </a:lnTo>
                  <a:lnTo>
                    <a:pt x="732" y="251"/>
                  </a:lnTo>
                  <a:lnTo>
                    <a:pt x="753" y="254"/>
                  </a:lnTo>
                  <a:lnTo>
                    <a:pt x="774" y="256"/>
                  </a:lnTo>
                  <a:lnTo>
                    <a:pt x="794" y="259"/>
                  </a:lnTo>
                  <a:lnTo>
                    <a:pt x="814" y="263"/>
                  </a:lnTo>
                  <a:lnTo>
                    <a:pt x="834" y="269"/>
                  </a:lnTo>
                  <a:lnTo>
                    <a:pt x="853" y="274"/>
                  </a:lnTo>
                  <a:lnTo>
                    <a:pt x="872" y="281"/>
                  </a:lnTo>
                  <a:lnTo>
                    <a:pt x="987" y="66"/>
                  </a:lnTo>
                  <a:lnTo>
                    <a:pt x="969" y="58"/>
                  </a:lnTo>
                  <a:lnTo>
                    <a:pt x="952" y="51"/>
                  </a:lnTo>
                  <a:lnTo>
                    <a:pt x="935" y="44"/>
                  </a:lnTo>
                  <a:lnTo>
                    <a:pt x="918" y="37"/>
                  </a:lnTo>
                  <a:lnTo>
                    <a:pt x="899" y="31"/>
                  </a:lnTo>
                  <a:lnTo>
                    <a:pt x="882" y="27"/>
                  </a:lnTo>
                  <a:lnTo>
                    <a:pt x="863" y="21"/>
                  </a:lnTo>
                  <a:lnTo>
                    <a:pt x="845" y="17"/>
                  </a:lnTo>
                  <a:lnTo>
                    <a:pt x="827" y="13"/>
                  </a:lnTo>
                  <a:lnTo>
                    <a:pt x="807" y="9"/>
                  </a:lnTo>
                  <a:lnTo>
                    <a:pt x="789" y="7"/>
                  </a:lnTo>
                  <a:lnTo>
                    <a:pt x="769" y="5"/>
                  </a:lnTo>
                  <a:lnTo>
                    <a:pt x="749" y="3"/>
                  </a:lnTo>
                  <a:lnTo>
                    <a:pt x="730" y="1"/>
                  </a:lnTo>
                  <a:lnTo>
                    <a:pt x="710" y="0"/>
                  </a:lnTo>
                  <a:lnTo>
                    <a:pt x="691" y="0"/>
                  </a:lnTo>
                  <a:lnTo>
                    <a:pt x="620" y="4"/>
                  </a:lnTo>
                  <a:lnTo>
                    <a:pt x="551" y="14"/>
                  </a:lnTo>
                  <a:lnTo>
                    <a:pt x="486" y="31"/>
                  </a:lnTo>
                  <a:lnTo>
                    <a:pt x="422" y="54"/>
                  </a:lnTo>
                  <a:lnTo>
                    <a:pt x="361" y="83"/>
                  </a:lnTo>
                  <a:lnTo>
                    <a:pt x="305" y="119"/>
                  </a:lnTo>
                  <a:lnTo>
                    <a:pt x="251" y="158"/>
                  </a:lnTo>
                  <a:lnTo>
                    <a:pt x="202" y="203"/>
                  </a:lnTo>
                  <a:lnTo>
                    <a:pt x="157" y="251"/>
                  </a:lnTo>
                  <a:lnTo>
                    <a:pt x="118" y="305"/>
                  </a:lnTo>
                  <a:lnTo>
                    <a:pt x="82" y="362"/>
                  </a:lnTo>
                  <a:lnTo>
                    <a:pt x="54" y="423"/>
                  </a:lnTo>
                  <a:lnTo>
                    <a:pt x="31" y="486"/>
                  </a:lnTo>
                  <a:lnTo>
                    <a:pt x="13" y="552"/>
                  </a:lnTo>
                  <a:lnTo>
                    <a:pt x="3" y="621"/>
                  </a:lnTo>
                  <a:lnTo>
                    <a:pt x="0" y="691"/>
                  </a:lnTo>
                  <a:lnTo>
                    <a:pt x="3" y="762"/>
                  </a:lnTo>
                  <a:lnTo>
                    <a:pt x="13" y="831"/>
                  </a:lnTo>
                  <a:lnTo>
                    <a:pt x="31" y="898"/>
                  </a:lnTo>
                  <a:lnTo>
                    <a:pt x="54" y="961"/>
                  </a:lnTo>
                  <a:lnTo>
                    <a:pt x="82" y="1021"/>
                  </a:lnTo>
                  <a:lnTo>
                    <a:pt x="118" y="1078"/>
                  </a:lnTo>
                  <a:lnTo>
                    <a:pt x="157" y="1131"/>
                  </a:lnTo>
                  <a:lnTo>
                    <a:pt x="202" y="1180"/>
                  </a:lnTo>
                  <a:lnTo>
                    <a:pt x="251" y="1225"/>
                  </a:lnTo>
                  <a:lnTo>
                    <a:pt x="305" y="1265"/>
                  </a:lnTo>
                  <a:lnTo>
                    <a:pt x="361" y="1300"/>
                  </a:lnTo>
                  <a:lnTo>
                    <a:pt x="422" y="1328"/>
                  </a:lnTo>
                  <a:lnTo>
                    <a:pt x="486" y="1351"/>
                  </a:lnTo>
                  <a:lnTo>
                    <a:pt x="551" y="1369"/>
                  </a:lnTo>
                  <a:lnTo>
                    <a:pt x="620" y="1379"/>
                  </a:lnTo>
                  <a:lnTo>
                    <a:pt x="691" y="1382"/>
                  </a:lnTo>
                  <a:lnTo>
                    <a:pt x="761" y="1379"/>
                  </a:lnTo>
                  <a:lnTo>
                    <a:pt x="830" y="1369"/>
                  </a:lnTo>
                  <a:lnTo>
                    <a:pt x="897" y="1351"/>
                  </a:lnTo>
                  <a:lnTo>
                    <a:pt x="960" y="1328"/>
                  </a:lnTo>
                  <a:lnTo>
                    <a:pt x="1021" y="1300"/>
                  </a:lnTo>
                  <a:lnTo>
                    <a:pt x="1078" y="1265"/>
                  </a:lnTo>
                  <a:lnTo>
                    <a:pt x="1131" y="1225"/>
                  </a:lnTo>
                  <a:lnTo>
                    <a:pt x="1180" y="1180"/>
                  </a:lnTo>
                  <a:lnTo>
                    <a:pt x="1225" y="1131"/>
                  </a:lnTo>
                  <a:lnTo>
                    <a:pt x="1264" y="1078"/>
                  </a:lnTo>
                  <a:lnTo>
                    <a:pt x="1299" y="1021"/>
                  </a:lnTo>
                  <a:lnTo>
                    <a:pt x="1329" y="961"/>
                  </a:lnTo>
                  <a:lnTo>
                    <a:pt x="1352" y="898"/>
                  </a:lnTo>
                  <a:lnTo>
                    <a:pt x="1369" y="831"/>
                  </a:lnTo>
                  <a:lnTo>
                    <a:pt x="1380" y="762"/>
                  </a:lnTo>
                  <a:lnTo>
                    <a:pt x="1383" y="691"/>
                  </a:lnTo>
                  <a:lnTo>
                    <a:pt x="1381" y="641"/>
                  </a:lnTo>
                  <a:lnTo>
                    <a:pt x="1376" y="590"/>
                  </a:lnTo>
                  <a:lnTo>
                    <a:pt x="1367" y="540"/>
                  </a:lnTo>
                  <a:lnTo>
                    <a:pt x="1354" y="493"/>
                  </a:lnTo>
                  <a:lnTo>
                    <a:pt x="1338" y="447"/>
                  </a:lnTo>
                  <a:lnTo>
                    <a:pt x="1320" y="402"/>
                  </a:lnTo>
                  <a:lnTo>
                    <a:pt x="1298" y="358"/>
                  </a:lnTo>
                  <a:lnTo>
                    <a:pt x="1272" y="317"/>
                  </a:lnTo>
                  <a:lnTo>
                    <a:pt x="1245" y="278"/>
                  </a:lnTo>
                  <a:lnTo>
                    <a:pt x="1215" y="240"/>
                  </a:lnTo>
                  <a:lnTo>
                    <a:pt x="1183" y="205"/>
                  </a:lnTo>
                  <a:lnTo>
                    <a:pt x="1147" y="172"/>
                  </a:lnTo>
                  <a:lnTo>
                    <a:pt x="1110" y="142"/>
                  </a:lnTo>
                  <a:lnTo>
                    <a:pt x="1071" y="113"/>
                  </a:lnTo>
                  <a:lnTo>
                    <a:pt x="1029" y="88"/>
                  </a:lnTo>
                  <a:lnTo>
                    <a:pt x="987" y="66"/>
                  </a:lnTo>
                  <a:lnTo>
                    <a:pt x="872" y="281"/>
                  </a:lnTo>
                  <a:close/>
                </a:path>
              </a:pathLst>
            </a:custGeom>
            <a:solidFill>
              <a:srgbClr val="7078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5"/>
            <p:cNvSpPr>
              <a:spLocks/>
            </p:cNvSpPr>
            <p:nvPr/>
          </p:nvSpPr>
          <p:spPr bwMode="auto">
            <a:xfrm>
              <a:off x="3957" y="2075"/>
              <a:ext cx="952" cy="1126"/>
            </a:xfrm>
            <a:custGeom>
              <a:avLst/>
              <a:gdLst>
                <a:gd name="T0" fmla="*/ 911 w 1904"/>
                <a:gd name="T1" fmla="*/ 1685 h 2252"/>
                <a:gd name="T2" fmla="*/ 842 w 1904"/>
                <a:gd name="T3" fmla="*/ 1587 h 2252"/>
                <a:gd name="T4" fmla="*/ 789 w 1904"/>
                <a:gd name="T5" fmla="*/ 1484 h 2252"/>
                <a:gd name="T6" fmla="*/ 752 w 1904"/>
                <a:gd name="T7" fmla="*/ 1372 h 2252"/>
                <a:gd name="T8" fmla="*/ 733 w 1904"/>
                <a:gd name="T9" fmla="*/ 1253 h 2252"/>
                <a:gd name="T10" fmla="*/ 730 w 1904"/>
                <a:gd name="T11" fmla="*/ 1129 h 2252"/>
                <a:gd name="T12" fmla="*/ 744 w 1904"/>
                <a:gd name="T13" fmla="*/ 1008 h 2252"/>
                <a:gd name="T14" fmla="*/ 775 w 1904"/>
                <a:gd name="T15" fmla="*/ 894 h 2252"/>
                <a:gd name="T16" fmla="*/ 822 w 1904"/>
                <a:gd name="T17" fmla="*/ 787 h 2252"/>
                <a:gd name="T18" fmla="*/ 887 w 1904"/>
                <a:gd name="T19" fmla="*/ 687 h 2252"/>
                <a:gd name="T20" fmla="*/ 968 w 1904"/>
                <a:gd name="T21" fmla="*/ 593 h 2252"/>
                <a:gd name="T22" fmla="*/ 1061 w 1904"/>
                <a:gd name="T23" fmla="*/ 513 h 2252"/>
                <a:gd name="T24" fmla="*/ 1161 w 1904"/>
                <a:gd name="T25" fmla="*/ 448 h 2252"/>
                <a:gd name="T26" fmla="*/ 1268 w 1904"/>
                <a:gd name="T27" fmla="*/ 401 h 2252"/>
                <a:gd name="T28" fmla="*/ 1382 w 1904"/>
                <a:gd name="T29" fmla="*/ 370 h 2252"/>
                <a:gd name="T30" fmla="*/ 1502 w 1904"/>
                <a:gd name="T31" fmla="*/ 356 h 2252"/>
                <a:gd name="T32" fmla="*/ 1592 w 1904"/>
                <a:gd name="T33" fmla="*/ 356 h 2252"/>
                <a:gd name="T34" fmla="*/ 1663 w 1904"/>
                <a:gd name="T35" fmla="*/ 363 h 2252"/>
                <a:gd name="T36" fmla="*/ 1733 w 1904"/>
                <a:gd name="T37" fmla="*/ 376 h 2252"/>
                <a:gd name="T38" fmla="*/ 1798 w 1904"/>
                <a:gd name="T39" fmla="*/ 394 h 2252"/>
                <a:gd name="T40" fmla="*/ 1863 w 1904"/>
                <a:gd name="T41" fmla="*/ 417 h 2252"/>
                <a:gd name="T42" fmla="*/ 1824 w 1904"/>
                <a:gd name="T43" fmla="*/ 0 h 2252"/>
                <a:gd name="T44" fmla="*/ 1800 w 1904"/>
                <a:gd name="T45" fmla="*/ 3 h 2252"/>
                <a:gd name="T46" fmla="*/ 1777 w 1904"/>
                <a:gd name="T47" fmla="*/ 8 h 2252"/>
                <a:gd name="T48" fmla="*/ 1718 w 1904"/>
                <a:gd name="T49" fmla="*/ 22 h 2252"/>
                <a:gd name="T50" fmla="*/ 1589 w 1904"/>
                <a:gd name="T51" fmla="*/ 58 h 2252"/>
                <a:gd name="T52" fmla="*/ 1465 w 1904"/>
                <a:gd name="T53" fmla="*/ 97 h 2252"/>
                <a:gd name="T54" fmla="*/ 1347 w 1904"/>
                <a:gd name="T55" fmla="*/ 142 h 2252"/>
                <a:gd name="T56" fmla="*/ 1234 w 1904"/>
                <a:gd name="T57" fmla="*/ 191 h 2252"/>
                <a:gd name="T58" fmla="*/ 1127 w 1904"/>
                <a:gd name="T59" fmla="*/ 244 h 2252"/>
                <a:gd name="T60" fmla="*/ 1023 w 1904"/>
                <a:gd name="T61" fmla="*/ 301 h 2252"/>
                <a:gd name="T62" fmla="*/ 925 w 1904"/>
                <a:gd name="T63" fmla="*/ 363 h 2252"/>
                <a:gd name="T64" fmla="*/ 832 w 1904"/>
                <a:gd name="T65" fmla="*/ 427 h 2252"/>
                <a:gd name="T66" fmla="*/ 743 w 1904"/>
                <a:gd name="T67" fmla="*/ 495 h 2252"/>
                <a:gd name="T68" fmla="*/ 658 w 1904"/>
                <a:gd name="T69" fmla="*/ 568 h 2252"/>
                <a:gd name="T70" fmla="*/ 535 w 1904"/>
                <a:gd name="T71" fmla="*/ 684 h 2252"/>
                <a:gd name="T72" fmla="*/ 401 w 1904"/>
                <a:gd name="T73" fmla="*/ 829 h 2252"/>
                <a:gd name="T74" fmla="*/ 279 w 1904"/>
                <a:gd name="T75" fmla="*/ 984 h 2252"/>
                <a:gd name="T76" fmla="*/ 167 w 1904"/>
                <a:gd name="T77" fmla="*/ 1145 h 2252"/>
                <a:gd name="T78" fmla="*/ 65 w 1904"/>
                <a:gd name="T79" fmla="*/ 1312 h 2252"/>
                <a:gd name="T80" fmla="*/ 1419 w 1904"/>
                <a:gd name="T81" fmla="*/ 2252 h 2252"/>
                <a:gd name="T82" fmla="*/ 1454 w 1904"/>
                <a:gd name="T83" fmla="*/ 2196 h 2252"/>
                <a:gd name="T84" fmla="*/ 1491 w 1904"/>
                <a:gd name="T85" fmla="*/ 2141 h 2252"/>
                <a:gd name="T86" fmla="*/ 1532 w 1904"/>
                <a:gd name="T87" fmla="*/ 2090 h 2252"/>
                <a:gd name="T88" fmla="*/ 1577 w 1904"/>
                <a:gd name="T89" fmla="*/ 2041 h 2252"/>
                <a:gd name="T90" fmla="*/ 1624 w 1904"/>
                <a:gd name="T91" fmla="*/ 1995 h 2252"/>
                <a:gd name="T92" fmla="*/ 1617 w 1904"/>
                <a:gd name="T93" fmla="*/ 1982 h 2252"/>
                <a:gd name="T94" fmla="*/ 1580 w 1904"/>
                <a:gd name="T95" fmla="*/ 1985 h 2252"/>
                <a:gd name="T96" fmla="*/ 1544 w 1904"/>
                <a:gd name="T97" fmla="*/ 1985 h 2252"/>
                <a:gd name="T98" fmla="*/ 1422 w 1904"/>
                <a:gd name="T99" fmla="*/ 1977 h 2252"/>
                <a:gd name="T100" fmla="*/ 1305 w 1904"/>
                <a:gd name="T101" fmla="*/ 1951 h 2252"/>
                <a:gd name="T102" fmla="*/ 1196 w 1904"/>
                <a:gd name="T103" fmla="*/ 1910 h 2252"/>
                <a:gd name="T104" fmla="*/ 1093 w 1904"/>
                <a:gd name="T105" fmla="*/ 1851 h 2252"/>
                <a:gd name="T106" fmla="*/ 998 w 1904"/>
                <a:gd name="T107" fmla="*/ 1775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4" h="2252">
                  <a:moveTo>
                    <a:pt x="968" y="1746"/>
                  </a:moveTo>
                  <a:lnTo>
                    <a:pt x="939" y="1716"/>
                  </a:lnTo>
                  <a:lnTo>
                    <a:pt x="911" y="1685"/>
                  </a:lnTo>
                  <a:lnTo>
                    <a:pt x="887" y="1653"/>
                  </a:lnTo>
                  <a:lnTo>
                    <a:pt x="863" y="1621"/>
                  </a:lnTo>
                  <a:lnTo>
                    <a:pt x="842" y="1587"/>
                  </a:lnTo>
                  <a:lnTo>
                    <a:pt x="822" y="1554"/>
                  </a:lnTo>
                  <a:lnTo>
                    <a:pt x="804" y="1519"/>
                  </a:lnTo>
                  <a:lnTo>
                    <a:pt x="789" y="1484"/>
                  </a:lnTo>
                  <a:lnTo>
                    <a:pt x="775" y="1447"/>
                  </a:lnTo>
                  <a:lnTo>
                    <a:pt x="763" y="1410"/>
                  </a:lnTo>
                  <a:lnTo>
                    <a:pt x="752" y="1372"/>
                  </a:lnTo>
                  <a:lnTo>
                    <a:pt x="744" y="1333"/>
                  </a:lnTo>
                  <a:lnTo>
                    <a:pt x="737" y="1294"/>
                  </a:lnTo>
                  <a:lnTo>
                    <a:pt x="733" y="1253"/>
                  </a:lnTo>
                  <a:lnTo>
                    <a:pt x="730" y="1212"/>
                  </a:lnTo>
                  <a:lnTo>
                    <a:pt x="729" y="1170"/>
                  </a:lnTo>
                  <a:lnTo>
                    <a:pt x="730" y="1129"/>
                  </a:lnTo>
                  <a:lnTo>
                    <a:pt x="733" y="1087"/>
                  </a:lnTo>
                  <a:lnTo>
                    <a:pt x="737" y="1047"/>
                  </a:lnTo>
                  <a:lnTo>
                    <a:pt x="744" y="1008"/>
                  </a:lnTo>
                  <a:lnTo>
                    <a:pt x="752" y="969"/>
                  </a:lnTo>
                  <a:lnTo>
                    <a:pt x="763" y="931"/>
                  </a:lnTo>
                  <a:lnTo>
                    <a:pt x="775" y="894"/>
                  </a:lnTo>
                  <a:lnTo>
                    <a:pt x="789" y="857"/>
                  </a:lnTo>
                  <a:lnTo>
                    <a:pt x="804" y="822"/>
                  </a:lnTo>
                  <a:lnTo>
                    <a:pt x="822" y="787"/>
                  </a:lnTo>
                  <a:lnTo>
                    <a:pt x="842" y="753"/>
                  </a:lnTo>
                  <a:lnTo>
                    <a:pt x="863" y="719"/>
                  </a:lnTo>
                  <a:lnTo>
                    <a:pt x="887" y="687"/>
                  </a:lnTo>
                  <a:lnTo>
                    <a:pt x="911" y="654"/>
                  </a:lnTo>
                  <a:lnTo>
                    <a:pt x="939" y="623"/>
                  </a:lnTo>
                  <a:lnTo>
                    <a:pt x="968" y="593"/>
                  </a:lnTo>
                  <a:lnTo>
                    <a:pt x="998" y="564"/>
                  </a:lnTo>
                  <a:lnTo>
                    <a:pt x="1029" y="537"/>
                  </a:lnTo>
                  <a:lnTo>
                    <a:pt x="1061" y="513"/>
                  </a:lnTo>
                  <a:lnTo>
                    <a:pt x="1093" y="488"/>
                  </a:lnTo>
                  <a:lnTo>
                    <a:pt x="1127" y="468"/>
                  </a:lnTo>
                  <a:lnTo>
                    <a:pt x="1161" y="448"/>
                  </a:lnTo>
                  <a:lnTo>
                    <a:pt x="1196" y="430"/>
                  </a:lnTo>
                  <a:lnTo>
                    <a:pt x="1231" y="415"/>
                  </a:lnTo>
                  <a:lnTo>
                    <a:pt x="1268" y="401"/>
                  </a:lnTo>
                  <a:lnTo>
                    <a:pt x="1305" y="388"/>
                  </a:lnTo>
                  <a:lnTo>
                    <a:pt x="1343" y="378"/>
                  </a:lnTo>
                  <a:lnTo>
                    <a:pt x="1382" y="370"/>
                  </a:lnTo>
                  <a:lnTo>
                    <a:pt x="1422" y="363"/>
                  </a:lnTo>
                  <a:lnTo>
                    <a:pt x="1462" y="358"/>
                  </a:lnTo>
                  <a:lnTo>
                    <a:pt x="1502" y="356"/>
                  </a:lnTo>
                  <a:lnTo>
                    <a:pt x="1544" y="355"/>
                  </a:lnTo>
                  <a:lnTo>
                    <a:pt x="1568" y="355"/>
                  </a:lnTo>
                  <a:lnTo>
                    <a:pt x="1592" y="356"/>
                  </a:lnTo>
                  <a:lnTo>
                    <a:pt x="1616" y="358"/>
                  </a:lnTo>
                  <a:lnTo>
                    <a:pt x="1640" y="359"/>
                  </a:lnTo>
                  <a:lnTo>
                    <a:pt x="1663" y="363"/>
                  </a:lnTo>
                  <a:lnTo>
                    <a:pt x="1686" y="366"/>
                  </a:lnTo>
                  <a:lnTo>
                    <a:pt x="1709" y="371"/>
                  </a:lnTo>
                  <a:lnTo>
                    <a:pt x="1733" y="376"/>
                  </a:lnTo>
                  <a:lnTo>
                    <a:pt x="1754" y="381"/>
                  </a:lnTo>
                  <a:lnTo>
                    <a:pt x="1776" y="387"/>
                  </a:lnTo>
                  <a:lnTo>
                    <a:pt x="1798" y="394"/>
                  </a:lnTo>
                  <a:lnTo>
                    <a:pt x="1820" y="401"/>
                  </a:lnTo>
                  <a:lnTo>
                    <a:pt x="1842" y="409"/>
                  </a:lnTo>
                  <a:lnTo>
                    <a:pt x="1863" y="417"/>
                  </a:lnTo>
                  <a:lnTo>
                    <a:pt x="1883" y="426"/>
                  </a:lnTo>
                  <a:lnTo>
                    <a:pt x="1904" y="437"/>
                  </a:lnTo>
                  <a:lnTo>
                    <a:pt x="1824" y="0"/>
                  </a:lnTo>
                  <a:lnTo>
                    <a:pt x="1815" y="1"/>
                  </a:lnTo>
                  <a:lnTo>
                    <a:pt x="1809" y="2"/>
                  </a:lnTo>
                  <a:lnTo>
                    <a:pt x="1800" y="3"/>
                  </a:lnTo>
                  <a:lnTo>
                    <a:pt x="1794" y="6"/>
                  </a:lnTo>
                  <a:lnTo>
                    <a:pt x="1786" y="7"/>
                  </a:lnTo>
                  <a:lnTo>
                    <a:pt x="1777" y="8"/>
                  </a:lnTo>
                  <a:lnTo>
                    <a:pt x="1771" y="10"/>
                  </a:lnTo>
                  <a:lnTo>
                    <a:pt x="1762" y="12"/>
                  </a:lnTo>
                  <a:lnTo>
                    <a:pt x="1718" y="22"/>
                  </a:lnTo>
                  <a:lnTo>
                    <a:pt x="1675" y="33"/>
                  </a:lnTo>
                  <a:lnTo>
                    <a:pt x="1631" y="45"/>
                  </a:lnTo>
                  <a:lnTo>
                    <a:pt x="1589" y="58"/>
                  </a:lnTo>
                  <a:lnTo>
                    <a:pt x="1547" y="70"/>
                  </a:lnTo>
                  <a:lnTo>
                    <a:pt x="1506" y="83"/>
                  </a:lnTo>
                  <a:lnTo>
                    <a:pt x="1465" y="97"/>
                  </a:lnTo>
                  <a:lnTo>
                    <a:pt x="1425" y="112"/>
                  </a:lnTo>
                  <a:lnTo>
                    <a:pt x="1386" y="127"/>
                  </a:lnTo>
                  <a:lnTo>
                    <a:pt x="1347" y="142"/>
                  </a:lnTo>
                  <a:lnTo>
                    <a:pt x="1309" y="158"/>
                  </a:lnTo>
                  <a:lnTo>
                    <a:pt x="1271" y="174"/>
                  </a:lnTo>
                  <a:lnTo>
                    <a:pt x="1234" y="191"/>
                  </a:lnTo>
                  <a:lnTo>
                    <a:pt x="1198" y="208"/>
                  </a:lnTo>
                  <a:lnTo>
                    <a:pt x="1161" y="226"/>
                  </a:lnTo>
                  <a:lnTo>
                    <a:pt x="1127" y="244"/>
                  </a:lnTo>
                  <a:lnTo>
                    <a:pt x="1092" y="263"/>
                  </a:lnTo>
                  <a:lnTo>
                    <a:pt x="1057" y="281"/>
                  </a:lnTo>
                  <a:lnTo>
                    <a:pt x="1023" y="301"/>
                  </a:lnTo>
                  <a:lnTo>
                    <a:pt x="991" y="321"/>
                  </a:lnTo>
                  <a:lnTo>
                    <a:pt x="957" y="341"/>
                  </a:lnTo>
                  <a:lnTo>
                    <a:pt x="925" y="363"/>
                  </a:lnTo>
                  <a:lnTo>
                    <a:pt x="894" y="384"/>
                  </a:lnTo>
                  <a:lnTo>
                    <a:pt x="863" y="405"/>
                  </a:lnTo>
                  <a:lnTo>
                    <a:pt x="832" y="427"/>
                  </a:lnTo>
                  <a:lnTo>
                    <a:pt x="802" y="449"/>
                  </a:lnTo>
                  <a:lnTo>
                    <a:pt x="772" y="472"/>
                  </a:lnTo>
                  <a:lnTo>
                    <a:pt x="743" y="495"/>
                  </a:lnTo>
                  <a:lnTo>
                    <a:pt x="714" y="520"/>
                  </a:lnTo>
                  <a:lnTo>
                    <a:pt x="685" y="543"/>
                  </a:lnTo>
                  <a:lnTo>
                    <a:pt x="658" y="568"/>
                  </a:lnTo>
                  <a:lnTo>
                    <a:pt x="630" y="592"/>
                  </a:lnTo>
                  <a:lnTo>
                    <a:pt x="582" y="637"/>
                  </a:lnTo>
                  <a:lnTo>
                    <a:pt x="535" y="684"/>
                  </a:lnTo>
                  <a:lnTo>
                    <a:pt x="488" y="731"/>
                  </a:lnTo>
                  <a:lnTo>
                    <a:pt x="445" y="780"/>
                  </a:lnTo>
                  <a:lnTo>
                    <a:pt x="401" y="829"/>
                  </a:lnTo>
                  <a:lnTo>
                    <a:pt x="359" y="880"/>
                  </a:lnTo>
                  <a:lnTo>
                    <a:pt x="319" y="931"/>
                  </a:lnTo>
                  <a:lnTo>
                    <a:pt x="279" y="984"/>
                  </a:lnTo>
                  <a:lnTo>
                    <a:pt x="241" y="1037"/>
                  </a:lnTo>
                  <a:lnTo>
                    <a:pt x="204" y="1090"/>
                  </a:lnTo>
                  <a:lnTo>
                    <a:pt x="167" y="1145"/>
                  </a:lnTo>
                  <a:lnTo>
                    <a:pt x="132" y="1200"/>
                  </a:lnTo>
                  <a:lnTo>
                    <a:pt x="98" y="1256"/>
                  </a:lnTo>
                  <a:lnTo>
                    <a:pt x="65" y="1312"/>
                  </a:lnTo>
                  <a:lnTo>
                    <a:pt x="32" y="1370"/>
                  </a:lnTo>
                  <a:lnTo>
                    <a:pt x="0" y="1427"/>
                  </a:lnTo>
                  <a:lnTo>
                    <a:pt x="1419" y="2252"/>
                  </a:lnTo>
                  <a:lnTo>
                    <a:pt x="1431" y="2232"/>
                  </a:lnTo>
                  <a:lnTo>
                    <a:pt x="1441" y="2214"/>
                  </a:lnTo>
                  <a:lnTo>
                    <a:pt x="1454" y="2196"/>
                  </a:lnTo>
                  <a:lnTo>
                    <a:pt x="1465" y="2177"/>
                  </a:lnTo>
                  <a:lnTo>
                    <a:pt x="1478" y="2159"/>
                  </a:lnTo>
                  <a:lnTo>
                    <a:pt x="1491" y="2141"/>
                  </a:lnTo>
                  <a:lnTo>
                    <a:pt x="1504" y="2124"/>
                  </a:lnTo>
                  <a:lnTo>
                    <a:pt x="1518" y="2107"/>
                  </a:lnTo>
                  <a:lnTo>
                    <a:pt x="1532" y="2090"/>
                  </a:lnTo>
                  <a:lnTo>
                    <a:pt x="1547" y="2073"/>
                  </a:lnTo>
                  <a:lnTo>
                    <a:pt x="1561" y="2056"/>
                  </a:lnTo>
                  <a:lnTo>
                    <a:pt x="1577" y="2041"/>
                  </a:lnTo>
                  <a:lnTo>
                    <a:pt x="1592" y="2025"/>
                  </a:lnTo>
                  <a:lnTo>
                    <a:pt x="1608" y="2010"/>
                  </a:lnTo>
                  <a:lnTo>
                    <a:pt x="1624" y="1995"/>
                  </a:lnTo>
                  <a:lnTo>
                    <a:pt x="1640" y="1980"/>
                  </a:lnTo>
                  <a:lnTo>
                    <a:pt x="1629" y="1981"/>
                  </a:lnTo>
                  <a:lnTo>
                    <a:pt x="1617" y="1982"/>
                  </a:lnTo>
                  <a:lnTo>
                    <a:pt x="1605" y="1984"/>
                  </a:lnTo>
                  <a:lnTo>
                    <a:pt x="1593" y="1984"/>
                  </a:lnTo>
                  <a:lnTo>
                    <a:pt x="1580" y="1985"/>
                  </a:lnTo>
                  <a:lnTo>
                    <a:pt x="1569" y="1985"/>
                  </a:lnTo>
                  <a:lnTo>
                    <a:pt x="1556" y="1985"/>
                  </a:lnTo>
                  <a:lnTo>
                    <a:pt x="1544" y="1985"/>
                  </a:lnTo>
                  <a:lnTo>
                    <a:pt x="1502" y="1984"/>
                  </a:lnTo>
                  <a:lnTo>
                    <a:pt x="1462" y="1981"/>
                  </a:lnTo>
                  <a:lnTo>
                    <a:pt x="1422" y="1977"/>
                  </a:lnTo>
                  <a:lnTo>
                    <a:pt x="1382" y="1970"/>
                  </a:lnTo>
                  <a:lnTo>
                    <a:pt x="1343" y="1962"/>
                  </a:lnTo>
                  <a:lnTo>
                    <a:pt x="1305" y="1951"/>
                  </a:lnTo>
                  <a:lnTo>
                    <a:pt x="1268" y="1939"/>
                  </a:lnTo>
                  <a:lnTo>
                    <a:pt x="1231" y="1925"/>
                  </a:lnTo>
                  <a:lnTo>
                    <a:pt x="1196" y="1910"/>
                  </a:lnTo>
                  <a:lnTo>
                    <a:pt x="1161" y="1891"/>
                  </a:lnTo>
                  <a:lnTo>
                    <a:pt x="1127" y="1872"/>
                  </a:lnTo>
                  <a:lnTo>
                    <a:pt x="1093" y="1851"/>
                  </a:lnTo>
                  <a:lnTo>
                    <a:pt x="1061" y="1827"/>
                  </a:lnTo>
                  <a:lnTo>
                    <a:pt x="1029" y="1803"/>
                  </a:lnTo>
                  <a:lnTo>
                    <a:pt x="998" y="1775"/>
                  </a:lnTo>
                  <a:lnTo>
                    <a:pt x="968" y="1746"/>
                  </a:lnTo>
                  <a:close/>
                </a:path>
              </a:pathLst>
            </a:custGeom>
            <a:solidFill>
              <a:srgbClr val="7078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 name="AutoShape 20"/>
          <p:cNvSpPr>
            <a:spLocks noChangeArrowheads="1"/>
          </p:cNvSpPr>
          <p:nvPr/>
        </p:nvSpPr>
        <p:spPr bwMode="auto">
          <a:xfrm>
            <a:off x="1752600" y="1978025"/>
            <a:ext cx="1897062" cy="790575"/>
          </a:xfrm>
          <a:prstGeom prst="roundRect">
            <a:avLst>
              <a:gd name="adj" fmla="val 16667"/>
            </a:avLst>
          </a:prstGeom>
          <a:solidFill>
            <a:srgbClr val="DBEBB5"/>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t>Now!</a:t>
            </a:r>
          </a:p>
        </p:txBody>
      </p:sp>
      <p:sp>
        <p:nvSpPr>
          <p:cNvPr id="19" name="AutoShape 21"/>
          <p:cNvSpPr>
            <a:spLocks noChangeArrowheads="1"/>
          </p:cNvSpPr>
          <p:nvPr/>
        </p:nvSpPr>
        <p:spPr bwMode="auto">
          <a:xfrm>
            <a:off x="4864100" y="3495675"/>
            <a:ext cx="1897062" cy="790575"/>
          </a:xfrm>
          <a:prstGeom prst="roundRect">
            <a:avLst>
              <a:gd name="adj" fmla="val 16667"/>
            </a:avLst>
          </a:prstGeom>
          <a:solidFill>
            <a:srgbClr val="DBEBB5"/>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t>Later!</a:t>
            </a:r>
          </a:p>
        </p:txBody>
      </p:sp>
    </p:spTree>
    <p:extLst>
      <p:ext uri="{BB962C8B-B14F-4D97-AF65-F5344CB8AC3E}">
        <p14:creationId xmlns:p14="http://schemas.microsoft.com/office/powerpoint/2010/main" val="403428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a-IR" b="1" dirty="0" smtClean="0">
                <a:solidFill>
                  <a:srgbClr val="FF0000"/>
                </a:solidFill>
                <a:cs typeface="B Zar" panose="00000400000000000000" pitchFamily="2" charset="-78"/>
              </a:rPr>
              <a:t>روشهای پرداخت بین </a:t>
            </a:r>
            <a:r>
              <a:rPr lang="fa-IR" b="1" dirty="0" err="1" smtClean="0">
                <a:solidFill>
                  <a:srgbClr val="FF0000"/>
                </a:solidFill>
                <a:cs typeface="B Zar" panose="00000400000000000000" pitchFamily="2" charset="-78"/>
              </a:rPr>
              <a:t>المللی</a:t>
            </a:r>
            <a:endParaRPr lang="en-US" b="1" dirty="0">
              <a:solidFill>
                <a:srgbClr val="FF0000"/>
              </a:solidFill>
              <a:cs typeface="B Zar" panose="00000400000000000000" pitchFamily="2" charset="-78"/>
            </a:endParaRPr>
          </a:p>
        </p:txBody>
      </p:sp>
      <p:sp>
        <p:nvSpPr>
          <p:cNvPr id="7" name="Content Placeholder 6"/>
          <p:cNvSpPr>
            <a:spLocks noGrp="1"/>
          </p:cNvSpPr>
          <p:nvPr>
            <p:ph idx="1"/>
          </p:nvPr>
        </p:nvSpPr>
        <p:spPr/>
        <p:txBody>
          <a:bodyPr>
            <a:noAutofit/>
          </a:bodyPr>
          <a:lstStyle/>
          <a:p>
            <a:pPr algn="r" rtl="1">
              <a:lnSpc>
                <a:spcPct val="200000"/>
              </a:lnSpc>
            </a:pPr>
            <a:r>
              <a:rPr lang="fa-IR" sz="2400" dirty="0" smtClean="0">
                <a:cs typeface="B Zar" panose="00000400000000000000" pitchFamily="2" charset="-78"/>
              </a:rPr>
              <a:t>پیش پرداخت..................................</a:t>
            </a:r>
            <a:r>
              <a:rPr lang="fa-IR" altLang="en-US" sz="2400" i="1" dirty="0" smtClean="0">
                <a:cs typeface="B Zar" panose="00000400000000000000" pitchFamily="2" charset="-78"/>
              </a:rPr>
              <a:t>.......................</a:t>
            </a:r>
            <a:r>
              <a:rPr lang="en-US" altLang="en-US" sz="2400" i="1" dirty="0" smtClean="0">
                <a:cs typeface="B Zar" panose="00000400000000000000" pitchFamily="2" charset="-78"/>
              </a:rPr>
              <a:t> Prepayment</a:t>
            </a:r>
            <a:endParaRPr lang="fa-IR" altLang="en-US" sz="2400" i="1" dirty="0" smtClean="0">
              <a:cs typeface="B Zar" panose="00000400000000000000" pitchFamily="2" charset="-78"/>
            </a:endParaRPr>
          </a:p>
          <a:p>
            <a:pPr algn="r" rtl="1">
              <a:lnSpc>
                <a:spcPct val="200000"/>
              </a:lnSpc>
            </a:pPr>
            <a:r>
              <a:rPr lang="fa-IR" sz="2400" dirty="0" smtClean="0">
                <a:cs typeface="B Zar" panose="00000400000000000000" pitchFamily="2" charset="-78"/>
              </a:rPr>
              <a:t>برات یا اوراق بهادار....................... </a:t>
            </a:r>
            <a:r>
              <a:rPr lang="en-US" sz="2400" dirty="0" smtClean="0">
                <a:cs typeface="B Zar" panose="00000400000000000000" pitchFamily="2" charset="-78"/>
              </a:rPr>
              <a:t>Drafts </a:t>
            </a:r>
            <a:r>
              <a:rPr lang="en-US" sz="2400" dirty="0">
                <a:cs typeface="B Zar" panose="00000400000000000000" pitchFamily="2" charset="-78"/>
              </a:rPr>
              <a:t>(Bills of Exchange</a:t>
            </a:r>
            <a:r>
              <a:rPr lang="en-US" sz="2400" dirty="0" smtClean="0">
                <a:cs typeface="B Zar" panose="00000400000000000000" pitchFamily="2" charset="-78"/>
              </a:rPr>
              <a:t>)</a:t>
            </a:r>
            <a:endParaRPr lang="fa-IR" sz="2400" dirty="0" smtClean="0">
              <a:cs typeface="B Zar" panose="00000400000000000000" pitchFamily="2" charset="-78"/>
            </a:endParaRPr>
          </a:p>
          <a:p>
            <a:pPr algn="r" rtl="1">
              <a:lnSpc>
                <a:spcPct val="200000"/>
              </a:lnSpc>
            </a:pPr>
            <a:r>
              <a:rPr lang="fa-IR" altLang="en-US" sz="2400" i="1" dirty="0" smtClean="0">
                <a:cs typeface="B Zar" panose="00000400000000000000" pitchFamily="2" charset="-78"/>
              </a:rPr>
              <a:t>حساب باز......................................................... </a:t>
            </a:r>
            <a:r>
              <a:rPr lang="en-US" altLang="en-US" sz="2400" i="1" dirty="0">
                <a:cs typeface="B Zar" panose="00000400000000000000" pitchFamily="2" charset="-78"/>
              </a:rPr>
              <a:t>Open Accounts</a:t>
            </a:r>
            <a:r>
              <a:rPr lang="fa-IR" altLang="en-US" sz="2400" i="1" dirty="0">
                <a:cs typeface="B Zar" panose="00000400000000000000" pitchFamily="2" charset="-78"/>
              </a:rPr>
              <a:t> </a:t>
            </a:r>
            <a:endParaRPr lang="fa-IR" altLang="en-US" sz="2400" i="1" dirty="0" smtClean="0">
              <a:cs typeface="B Zar" panose="00000400000000000000" pitchFamily="2" charset="-78"/>
            </a:endParaRPr>
          </a:p>
          <a:p>
            <a:pPr algn="r" rtl="1">
              <a:lnSpc>
                <a:spcPct val="200000"/>
              </a:lnSpc>
            </a:pPr>
            <a:r>
              <a:rPr lang="fa-IR" sz="2400" dirty="0" smtClean="0">
                <a:cs typeface="B Zar" panose="00000400000000000000" pitchFamily="2" charset="-78"/>
              </a:rPr>
              <a:t>اعتبار اسنادی.........................................(</a:t>
            </a:r>
            <a:r>
              <a:rPr lang="en-US" altLang="en-US" sz="2400" i="1" dirty="0">
                <a:cs typeface="B Zar" panose="00000400000000000000" pitchFamily="2" charset="-78"/>
              </a:rPr>
              <a:t>Letters of credit (L/C</a:t>
            </a:r>
            <a:endParaRPr lang="fa-IR" altLang="en-US" sz="2400" i="1" dirty="0">
              <a:cs typeface="B Zar" panose="00000400000000000000" pitchFamily="2" charset="-78"/>
            </a:endParaRPr>
          </a:p>
          <a:p>
            <a:pPr>
              <a:lnSpc>
                <a:spcPct val="200000"/>
              </a:lnSpc>
            </a:pPr>
            <a:r>
              <a:rPr lang="fa-IR" sz="2400" dirty="0"/>
              <a:t/>
            </a:r>
            <a:br>
              <a:rPr lang="fa-IR" sz="2400" dirty="0"/>
            </a:br>
            <a:endParaRPr lang="en-US" altLang="en-US" sz="2400" dirty="0">
              <a:cs typeface="B Zar" panose="00000400000000000000" pitchFamily="2" charset="-78"/>
            </a:endParaRPr>
          </a:p>
          <a:p>
            <a:pPr algn="r" rtl="1">
              <a:lnSpc>
                <a:spcPct val="200000"/>
              </a:lnSpc>
            </a:pPr>
            <a:endParaRPr lang="en-US" sz="240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22</a:t>
            </a:fld>
            <a:endParaRPr lang="en-US"/>
          </a:p>
        </p:txBody>
      </p:sp>
    </p:spTree>
    <p:extLst>
      <p:ext uri="{BB962C8B-B14F-4D97-AF65-F5344CB8AC3E}">
        <p14:creationId xmlns:p14="http://schemas.microsoft.com/office/powerpoint/2010/main" val="3398361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85714DB2-D029-4F79-85D7-7E6D514725B3}" type="slidenum">
              <a:rPr lang="en-US" altLang="en-US"/>
              <a:pPr/>
              <a:t>23</a:t>
            </a:fld>
            <a:endParaRPr lang="en-US" altLang="en-US"/>
          </a:p>
        </p:txBody>
      </p:sp>
      <p:sp>
        <p:nvSpPr>
          <p:cNvPr id="392195" name="AutoShape 3"/>
          <p:cNvSpPr>
            <a:spLocks noChangeArrowheads="1"/>
          </p:cNvSpPr>
          <p:nvPr/>
        </p:nvSpPr>
        <p:spPr bwMode="auto">
          <a:xfrm>
            <a:off x="1295400" y="990600"/>
            <a:ext cx="5553075" cy="911225"/>
          </a:xfrm>
          <a:prstGeom prst="roundRect">
            <a:avLst>
              <a:gd name="adj" fmla="val 16667"/>
            </a:avLst>
          </a:prstGeom>
          <a:gradFill rotWithShape="1">
            <a:gsLst>
              <a:gs pos="0">
                <a:srgbClr val="006980">
                  <a:gamma/>
                  <a:tint val="83529"/>
                  <a:invGamma/>
                </a:srgbClr>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r" rtl="1">
              <a:buFontTx/>
              <a:buChar char="•"/>
            </a:pPr>
            <a:r>
              <a:rPr lang="fa-IR" altLang="en-US" sz="3200" dirty="0" smtClean="0">
                <a:solidFill>
                  <a:schemeClr val="bg1"/>
                </a:solidFill>
                <a:cs typeface="B Zar" panose="00000400000000000000" pitchFamily="2" charset="-78"/>
              </a:rPr>
              <a:t>پیش پرداخت</a:t>
            </a:r>
            <a:endParaRPr lang="en-US" altLang="en-US" sz="3200" dirty="0">
              <a:solidFill>
                <a:schemeClr val="bg1"/>
              </a:solidFill>
              <a:cs typeface="B Zar" panose="00000400000000000000" pitchFamily="2" charset="-78"/>
            </a:endParaRPr>
          </a:p>
        </p:txBody>
      </p:sp>
      <p:sp>
        <p:nvSpPr>
          <p:cNvPr id="392196" name="AutoShape 4"/>
          <p:cNvSpPr>
            <a:spLocks noChangeArrowheads="1"/>
          </p:cNvSpPr>
          <p:nvPr/>
        </p:nvSpPr>
        <p:spPr bwMode="auto">
          <a:xfrm>
            <a:off x="1308100" y="2811463"/>
            <a:ext cx="5540375" cy="911225"/>
          </a:xfrm>
          <a:prstGeom prst="roundRect">
            <a:avLst>
              <a:gd name="adj" fmla="val 16667"/>
            </a:avLst>
          </a:prstGeom>
          <a:gradFill rotWithShape="1">
            <a:gsLst>
              <a:gs pos="0">
                <a:srgbClr val="006980">
                  <a:gamma/>
                  <a:tint val="83529"/>
                  <a:invGamma/>
                </a:srgbClr>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r" rtl="1">
              <a:buFontTx/>
              <a:buChar char="•"/>
            </a:pPr>
            <a:r>
              <a:rPr lang="fa-IR" altLang="en-US" sz="2800" dirty="0" smtClean="0">
                <a:solidFill>
                  <a:schemeClr val="bg1"/>
                </a:solidFill>
                <a:cs typeface="B Zar" panose="00000400000000000000" pitchFamily="2" charset="-78"/>
              </a:rPr>
              <a:t>برات و جمع آوری اسناد</a:t>
            </a:r>
            <a:endParaRPr lang="en-US" altLang="en-US" sz="2800" dirty="0">
              <a:solidFill>
                <a:schemeClr val="bg1"/>
              </a:solidFill>
              <a:cs typeface="B Zar" panose="00000400000000000000" pitchFamily="2" charset="-78"/>
            </a:endParaRPr>
          </a:p>
        </p:txBody>
      </p:sp>
      <p:sp>
        <p:nvSpPr>
          <p:cNvPr id="392197" name="AutoShape 5"/>
          <p:cNvSpPr>
            <a:spLocks/>
          </p:cNvSpPr>
          <p:nvPr/>
        </p:nvSpPr>
        <p:spPr bwMode="auto">
          <a:xfrm>
            <a:off x="6848475" y="990600"/>
            <a:ext cx="303213" cy="1820863"/>
          </a:xfrm>
          <a:prstGeom prst="rightBrace">
            <a:avLst>
              <a:gd name="adj1" fmla="val 500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a:cs typeface="B Zar" panose="00000400000000000000" pitchFamily="2" charset="-78"/>
            </a:endParaRPr>
          </a:p>
        </p:txBody>
      </p:sp>
      <p:sp>
        <p:nvSpPr>
          <p:cNvPr id="392198" name="AutoShape 6"/>
          <p:cNvSpPr>
            <a:spLocks/>
          </p:cNvSpPr>
          <p:nvPr/>
        </p:nvSpPr>
        <p:spPr bwMode="auto">
          <a:xfrm>
            <a:off x="6848475" y="2811463"/>
            <a:ext cx="303213" cy="1822450"/>
          </a:xfrm>
          <a:prstGeom prst="rightBrace">
            <a:avLst>
              <a:gd name="adj1" fmla="val 5008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a:cs typeface="B Zar" panose="00000400000000000000" pitchFamily="2" charset="-78"/>
            </a:endParaRPr>
          </a:p>
        </p:txBody>
      </p:sp>
      <p:sp>
        <p:nvSpPr>
          <p:cNvPr id="392199" name="Text Box 7"/>
          <p:cNvSpPr txBox="1">
            <a:spLocks noChangeArrowheads="1"/>
          </p:cNvSpPr>
          <p:nvPr/>
        </p:nvSpPr>
        <p:spPr bwMode="auto">
          <a:xfrm>
            <a:off x="7227888" y="1425575"/>
            <a:ext cx="14430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000" b="1" dirty="0" smtClean="0">
                <a:cs typeface="B Zar" panose="00000400000000000000" pitchFamily="2" charset="-78"/>
              </a:rPr>
              <a:t>روشهای مورد علاقه فروشنده</a:t>
            </a:r>
            <a:endParaRPr lang="en-US" altLang="en-US" sz="2000" b="1" i="1" dirty="0">
              <a:cs typeface="B Zar" panose="00000400000000000000" pitchFamily="2" charset="-78"/>
            </a:endParaRPr>
          </a:p>
        </p:txBody>
      </p:sp>
      <p:sp>
        <p:nvSpPr>
          <p:cNvPr id="392200" name="Text Box 8"/>
          <p:cNvSpPr txBox="1">
            <a:spLocks noChangeArrowheads="1"/>
          </p:cNvSpPr>
          <p:nvPr/>
        </p:nvSpPr>
        <p:spPr bwMode="auto">
          <a:xfrm>
            <a:off x="7227888" y="3190875"/>
            <a:ext cx="1443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000" b="1" dirty="0">
                <a:cs typeface="B Zar" panose="00000400000000000000" pitchFamily="2" charset="-78"/>
              </a:rPr>
              <a:t>روشهای مورد علاقه </a:t>
            </a:r>
            <a:r>
              <a:rPr lang="fa-IR" altLang="en-US" sz="2000" b="1" dirty="0" smtClean="0">
                <a:cs typeface="B Zar" panose="00000400000000000000" pitchFamily="2" charset="-78"/>
              </a:rPr>
              <a:t>خریدار</a:t>
            </a:r>
            <a:endParaRPr lang="en-US" altLang="en-US" sz="2000" b="1" i="1" dirty="0">
              <a:cs typeface="B Zar" panose="00000400000000000000" pitchFamily="2" charset="-78"/>
            </a:endParaRPr>
          </a:p>
        </p:txBody>
      </p:sp>
      <p:sp>
        <p:nvSpPr>
          <p:cNvPr id="392201" name="AutoShape 9"/>
          <p:cNvSpPr>
            <a:spLocks noChangeArrowheads="1"/>
          </p:cNvSpPr>
          <p:nvPr/>
        </p:nvSpPr>
        <p:spPr bwMode="auto">
          <a:xfrm>
            <a:off x="1308100" y="1900238"/>
            <a:ext cx="5553075" cy="911225"/>
          </a:xfrm>
          <a:prstGeom prst="roundRect">
            <a:avLst>
              <a:gd name="adj" fmla="val 16667"/>
            </a:avLst>
          </a:prstGeom>
          <a:gradFill rotWithShape="1">
            <a:gsLst>
              <a:gs pos="0">
                <a:srgbClr val="DBEBB5">
                  <a:gamma/>
                  <a:tint val="63922"/>
                  <a:invGamma/>
                </a:srgbClr>
              </a:gs>
              <a:gs pos="100000">
                <a:srgbClr val="DBEBB5"/>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r" rtl="1">
              <a:buFontTx/>
              <a:buChar char="•"/>
            </a:pPr>
            <a:r>
              <a:rPr lang="fa-IR" altLang="en-US" sz="3200" dirty="0" smtClean="0">
                <a:cs typeface="B Zar" panose="00000400000000000000" pitchFamily="2" charset="-78"/>
              </a:rPr>
              <a:t>اعتبار اسنادی</a:t>
            </a:r>
            <a:endParaRPr lang="en-US" altLang="en-US" sz="3200" dirty="0">
              <a:cs typeface="B Zar" panose="00000400000000000000" pitchFamily="2" charset="-78"/>
            </a:endParaRPr>
          </a:p>
        </p:txBody>
      </p:sp>
      <p:sp>
        <p:nvSpPr>
          <p:cNvPr id="392202" name="AutoShape 10"/>
          <p:cNvSpPr>
            <a:spLocks noChangeArrowheads="1"/>
          </p:cNvSpPr>
          <p:nvPr/>
        </p:nvSpPr>
        <p:spPr bwMode="auto">
          <a:xfrm>
            <a:off x="1308100" y="3722688"/>
            <a:ext cx="5540375" cy="911225"/>
          </a:xfrm>
          <a:prstGeom prst="roundRect">
            <a:avLst>
              <a:gd name="adj" fmla="val 16667"/>
            </a:avLst>
          </a:prstGeom>
          <a:gradFill rotWithShape="1">
            <a:gsLst>
              <a:gs pos="0">
                <a:srgbClr val="DBEBB5">
                  <a:gamma/>
                  <a:tint val="63529"/>
                  <a:invGamma/>
                </a:srgbClr>
              </a:gs>
              <a:gs pos="100000">
                <a:srgbClr val="DBEBB5"/>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r" rtl="1">
              <a:buFontTx/>
              <a:buChar char="•"/>
            </a:pPr>
            <a:r>
              <a:rPr lang="fa-IR" altLang="en-US" sz="3200" dirty="0" smtClean="0">
                <a:cs typeface="B Zar" panose="00000400000000000000" pitchFamily="2" charset="-78"/>
              </a:rPr>
              <a:t>حساب باز</a:t>
            </a:r>
            <a:endParaRPr lang="en-US" altLang="en-US" sz="3200" dirty="0">
              <a:cs typeface="B Zar" panose="00000400000000000000" pitchFamily="2" charset="-78"/>
            </a:endParaRPr>
          </a:p>
        </p:txBody>
      </p:sp>
    </p:spTree>
    <p:extLst>
      <p:ext uri="{BB962C8B-B14F-4D97-AF65-F5344CB8AC3E}">
        <p14:creationId xmlns:p14="http://schemas.microsoft.com/office/powerpoint/2010/main" val="3608598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2A588794-1A7A-4D34-8C8E-1CF4FDDD813C}" type="slidenum">
              <a:rPr lang="en-US" altLang="en-US"/>
              <a:pPr/>
              <a:t>24</a:t>
            </a:fld>
            <a:endParaRPr lang="en-US" altLang="en-US"/>
          </a:p>
        </p:txBody>
      </p:sp>
      <p:sp>
        <p:nvSpPr>
          <p:cNvPr id="390146" name="Rectangle 2"/>
          <p:cNvSpPr>
            <a:spLocks noGrp="1" noChangeArrowheads="1"/>
          </p:cNvSpPr>
          <p:nvPr>
            <p:ph type="title"/>
          </p:nvPr>
        </p:nvSpPr>
        <p:spPr/>
        <p:txBody>
          <a:bodyPr/>
          <a:lstStyle/>
          <a:p>
            <a:r>
              <a:rPr lang="fa-IR" altLang="en-US" b="1" dirty="0" smtClean="0">
                <a:solidFill>
                  <a:srgbClr val="FF0000"/>
                </a:solidFill>
                <a:cs typeface="B Zar" panose="00000400000000000000" pitchFamily="2" charset="-78"/>
              </a:rPr>
              <a:t>روشهای پرداخت بین </a:t>
            </a:r>
            <a:r>
              <a:rPr lang="fa-IR" altLang="en-US" b="1" dirty="0" err="1" smtClean="0">
                <a:solidFill>
                  <a:srgbClr val="FF0000"/>
                </a:solidFill>
                <a:cs typeface="B Zar" panose="00000400000000000000" pitchFamily="2" charset="-78"/>
              </a:rPr>
              <a:t>المللی</a:t>
            </a:r>
            <a:endParaRPr lang="en-US" altLang="en-US" b="1" dirty="0">
              <a:solidFill>
                <a:srgbClr val="FF0000"/>
              </a:solidFill>
              <a:cs typeface="B Zar" panose="00000400000000000000" pitchFamily="2" charset="-78"/>
            </a:endParaRPr>
          </a:p>
        </p:txBody>
      </p:sp>
      <p:sp>
        <p:nvSpPr>
          <p:cNvPr id="390147" name="AutoShape 3"/>
          <p:cNvSpPr>
            <a:spLocks noChangeArrowheads="1"/>
          </p:cNvSpPr>
          <p:nvPr/>
        </p:nvSpPr>
        <p:spPr bwMode="auto">
          <a:xfrm>
            <a:off x="914400" y="1835150"/>
            <a:ext cx="3656013" cy="2352675"/>
          </a:xfrm>
          <a:prstGeom prst="roundRect">
            <a:avLst>
              <a:gd name="adj" fmla="val 16667"/>
            </a:avLst>
          </a:prstGeom>
          <a:solidFill>
            <a:srgbClr val="ECE9E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rtl="1"/>
            <a:r>
              <a:rPr lang="fa-IR" altLang="en-US" sz="2000" b="1" dirty="0" smtClean="0">
                <a:cs typeface="B Zar" panose="00000400000000000000" pitchFamily="2" charset="-78"/>
              </a:rPr>
              <a:t>طرف خریدار(وارد کننده)</a:t>
            </a:r>
            <a:endParaRPr lang="en-US" altLang="en-US" sz="2000" b="1" dirty="0">
              <a:cs typeface="B Zar" panose="00000400000000000000" pitchFamily="2" charset="-78"/>
            </a:endParaRPr>
          </a:p>
          <a:p>
            <a:pPr algn="ctr" rtl="1">
              <a:buFontTx/>
              <a:buChar char="•"/>
            </a:pPr>
            <a:r>
              <a:rPr lang="fa-IR" altLang="en-US" sz="2000" dirty="0" smtClean="0">
                <a:cs typeface="B Zar" panose="00000400000000000000" pitchFamily="2" charset="-78"/>
              </a:rPr>
              <a:t>حساب باز</a:t>
            </a:r>
            <a:endParaRPr lang="en-US" altLang="en-US" sz="2000" dirty="0">
              <a:cs typeface="B Zar" panose="00000400000000000000" pitchFamily="2" charset="-78"/>
            </a:endParaRPr>
          </a:p>
          <a:p>
            <a:pPr algn="ctr" rtl="1">
              <a:buFontTx/>
              <a:buChar char="•"/>
            </a:pPr>
            <a:r>
              <a:rPr lang="fa-IR" altLang="en-US" sz="2000" dirty="0" smtClean="0">
                <a:cs typeface="B Zar" panose="00000400000000000000" pitchFamily="2" charset="-78"/>
              </a:rPr>
              <a:t>برات</a:t>
            </a:r>
            <a:endParaRPr lang="en-US" altLang="en-US" sz="2000" dirty="0">
              <a:cs typeface="B Zar" panose="00000400000000000000" pitchFamily="2" charset="-78"/>
            </a:endParaRPr>
          </a:p>
          <a:p>
            <a:pPr algn="ctr" rtl="1">
              <a:buFontTx/>
              <a:buChar char="•"/>
            </a:pPr>
            <a:r>
              <a:rPr lang="fa-IR" altLang="en-US" sz="2000" dirty="0" smtClean="0">
                <a:cs typeface="B Zar" panose="00000400000000000000" pitchFamily="2" charset="-78"/>
              </a:rPr>
              <a:t>اعتبار اسنادی</a:t>
            </a:r>
            <a:endParaRPr lang="en-US" altLang="en-US" sz="2000" dirty="0">
              <a:cs typeface="B Zar" panose="00000400000000000000" pitchFamily="2" charset="-78"/>
            </a:endParaRPr>
          </a:p>
          <a:p>
            <a:pPr algn="ctr" rtl="1">
              <a:buFontTx/>
              <a:buChar char="•"/>
            </a:pPr>
            <a:r>
              <a:rPr lang="fa-IR" altLang="en-US" sz="2000" dirty="0" smtClean="0">
                <a:cs typeface="B Zar" panose="00000400000000000000" pitchFamily="2" charset="-78"/>
              </a:rPr>
              <a:t>پیش پرداخت</a:t>
            </a:r>
            <a:endParaRPr lang="en-US" altLang="en-US" sz="2000" dirty="0">
              <a:cs typeface="B Zar" panose="00000400000000000000" pitchFamily="2" charset="-78"/>
            </a:endParaRPr>
          </a:p>
        </p:txBody>
      </p:sp>
      <p:sp>
        <p:nvSpPr>
          <p:cNvPr id="390148" name="AutoShape 4"/>
          <p:cNvSpPr>
            <a:spLocks noChangeArrowheads="1"/>
          </p:cNvSpPr>
          <p:nvPr/>
        </p:nvSpPr>
        <p:spPr bwMode="auto">
          <a:xfrm>
            <a:off x="4557713" y="1835150"/>
            <a:ext cx="3656012" cy="2352675"/>
          </a:xfrm>
          <a:prstGeom prst="roundRect">
            <a:avLst>
              <a:gd name="adj" fmla="val 16667"/>
            </a:avLst>
          </a:prstGeom>
          <a:solidFill>
            <a:srgbClr val="DBEBB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rtl="1"/>
            <a:r>
              <a:rPr lang="fa-IR" altLang="en-US" sz="2000" b="1" dirty="0" smtClean="0">
                <a:cs typeface="B Zar" panose="00000400000000000000" pitchFamily="2" charset="-78"/>
              </a:rPr>
              <a:t>طرف فروشنده(صادر کننده)</a:t>
            </a:r>
            <a:endParaRPr lang="en-US" altLang="en-US" sz="2000" b="1" dirty="0">
              <a:cs typeface="B Zar" panose="00000400000000000000" pitchFamily="2" charset="-78"/>
            </a:endParaRPr>
          </a:p>
          <a:p>
            <a:pPr algn="ctr" rtl="1">
              <a:buFontTx/>
              <a:buChar char="•"/>
            </a:pPr>
            <a:r>
              <a:rPr lang="fa-IR" altLang="en-US" sz="2000" dirty="0">
                <a:cs typeface="B Zar" panose="00000400000000000000" pitchFamily="2" charset="-78"/>
              </a:rPr>
              <a:t>پیش پرداخت</a:t>
            </a:r>
            <a:endParaRPr lang="en-US" altLang="en-US" sz="2000" dirty="0">
              <a:cs typeface="B Zar" panose="00000400000000000000" pitchFamily="2" charset="-78"/>
            </a:endParaRPr>
          </a:p>
          <a:p>
            <a:pPr algn="ctr" rtl="1">
              <a:buFontTx/>
              <a:buChar char="•"/>
            </a:pPr>
            <a:r>
              <a:rPr lang="fa-IR" altLang="en-US" sz="2000" dirty="0">
                <a:cs typeface="B Zar" panose="00000400000000000000" pitchFamily="2" charset="-78"/>
              </a:rPr>
              <a:t>اعتبار اسنادی</a:t>
            </a:r>
            <a:endParaRPr lang="en-US" altLang="en-US" sz="2000" dirty="0">
              <a:cs typeface="B Zar" panose="00000400000000000000" pitchFamily="2" charset="-78"/>
            </a:endParaRPr>
          </a:p>
          <a:p>
            <a:pPr algn="ctr" rtl="1">
              <a:buFontTx/>
              <a:buChar char="•"/>
            </a:pPr>
            <a:r>
              <a:rPr lang="fa-IR" altLang="en-US" sz="2000" dirty="0">
                <a:cs typeface="B Zar" panose="00000400000000000000" pitchFamily="2" charset="-78"/>
              </a:rPr>
              <a:t>برات</a:t>
            </a:r>
            <a:endParaRPr lang="en-US" altLang="en-US" sz="2000" dirty="0">
              <a:cs typeface="B Zar" panose="00000400000000000000" pitchFamily="2" charset="-78"/>
            </a:endParaRPr>
          </a:p>
          <a:p>
            <a:pPr algn="ctr" rtl="1">
              <a:buFontTx/>
              <a:buChar char="•"/>
            </a:pPr>
            <a:r>
              <a:rPr lang="fa-IR" altLang="en-US" sz="2000" dirty="0">
                <a:cs typeface="B Zar" panose="00000400000000000000" pitchFamily="2" charset="-78"/>
              </a:rPr>
              <a:t>حساب باز</a:t>
            </a:r>
            <a:endParaRPr lang="en-US" altLang="en-US" sz="2000" dirty="0">
              <a:cs typeface="B Zar" panose="00000400000000000000" pitchFamily="2" charset="-78"/>
            </a:endParaRPr>
          </a:p>
        </p:txBody>
      </p:sp>
      <p:cxnSp>
        <p:nvCxnSpPr>
          <p:cNvPr id="390149" name="AutoShape 5"/>
          <p:cNvCxnSpPr>
            <a:cxnSpLocks noChangeShapeType="1"/>
            <a:stCxn id="390147" idx="2"/>
            <a:endCxn id="390148" idx="2"/>
          </p:cNvCxnSpPr>
          <p:nvPr/>
        </p:nvCxnSpPr>
        <p:spPr bwMode="auto">
          <a:xfrm rot="16200000" flipH="1">
            <a:off x="4564063" y="2366962"/>
            <a:ext cx="1588" cy="3643313"/>
          </a:xfrm>
          <a:prstGeom prst="bentConnector3">
            <a:avLst>
              <a:gd name="adj1" fmla="val 20500000"/>
            </a:avLst>
          </a:prstGeom>
          <a:noFill/>
          <a:ln w="158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0150" name="Text Box 6"/>
          <p:cNvSpPr txBox="1">
            <a:spLocks noChangeArrowheads="1"/>
          </p:cNvSpPr>
          <p:nvPr/>
        </p:nvSpPr>
        <p:spPr bwMode="auto">
          <a:xfrm>
            <a:off x="1842807" y="4567238"/>
            <a:ext cx="5607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a-IR" altLang="en-US" sz="2400" b="1" dirty="0" smtClean="0">
                <a:cs typeface="B Zar" panose="00000400000000000000" pitchFamily="2" charset="-78"/>
              </a:rPr>
              <a:t>خریداران و فروشندگان اولویتهای </a:t>
            </a:r>
            <a:r>
              <a:rPr lang="fa-IR" altLang="en-US" sz="2400" b="1" dirty="0" err="1" smtClean="0">
                <a:cs typeface="B Zar" panose="00000400000000000000" pitchFamily="2" charset="-78"/>
              </a:rPr>
              <a:t>معکوسی</a:t>
            </a:r>
            <a:r>
              <a:rPr lang="fa-IR" altLang="en-US" sz="2400" b="1" dirty="0" smtClean="0">
                <a:cs typeface="B Zar" panose="00000400000000000000" pitchFamily="2" charset="-78"/>
              </a:rPr>
              <a:t> دارند.</a:t>
            </a:r>
            <a:endParaRPr lang="en-US" altLang="en-US" sz="2400" b="1" dirty="0">
              <a:cs typeface="B Zar" panose="00000400000000000000" pitchFamily="2" charset="-78"/>
            </a:endParaRPr>
          </a:p>
        </p:txBody>
      </p:sp>
      <p:sp>
        <p:nvSpPr>
          <p:cNvPr id="390151" name="Text Box 7"/>
          <p:cNvSpPr txBox="1">
            <a:spLocks noChangeArrowheads="1"/>
          </p:cNvSpPr>
          <p:nvPr/>
        </p:nvSpPr>
        <p:spPr bwMode="auto">
          <a:xfrm>
            <a:off x="296155" y="1987550"/>
            <a:ext cx="606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a-IR" altLang="en-US" sz="1200" b="1" dirty="0" smtClean="0">
                <a:cs typeface="B Zar" panose="00000400000000000000" pitchFamily="2" charset="-78"/>
              </a:rPr>
              <a:t>کمترین</a:t>
            </a:r>
          </a:p>
          <a:p>
            <a:pPr algn="ctr"/>
            <a:r>
              <a:rPr lang="fa-IR" altLang="en-US" sz="1200" b="1" dirty="0" smtClean="0">
                <a:cs typeface="B Zar" panose="00000400000000000000" pitchFamily="2" charset="-78"/>
              </a:rPr>
              <a:t> ریسک</a:t>
            </a:r>
            <a:endParaRPr lang="en-US" altLang="en-US" sz="1200" b="1" dirty="0">
              <a:cs typeface="B Zar" panose="00000400000000000000" pitchFamily="2" charset="-78"/>
            </a:endParaRPr>
          </a:p>
        </p:txBody>
      </p:sp>
      <p:sp>
        <p:nvSpPr>
          <p:cNvPr id="390152" name="Text Box 8"/>
          <p:cNvSpPr txBox="1">
            <a:spLocks noChangeArrowheads="1"/>
          </p:cNvSpPr>
          <p:nvPr/>
        </p:nvSpPr>
        <p:spPr bwMode="auto">
          <a:xfrm>
            <a:off x="302560" y="3581400"/>
            <a:ext cx="595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a-IR" altLang="en-US" sz="1200" b="1" dirty="0" smtClean="0">
                <a:cs typeface="B Zar" panose="00000400000000000000" pitchFamily="2" charset="-78"/>
              </a:rPr>
              <a:t>بیشترین</a:t>
            </a:r>
          </a:p>
          <a:p>
            <a:pPr algn="ctr"/>
            <a:r>
              <a:rPr lang="fa-IR" altLang="en-US" sz="1200" b="1" dirty="0" smtClean="0">
                <a:cs typeface="B Zar" panose="00000400000000000000" pitchFamily="2" charset="-78"/>
              </a:rPr>
              <a:t> ریسک</a:t>
            </a:r>
            <a:endParaRPr lang="en-US" altLang="en-US" sz="1200" b="1" dirty="0">
              <a:cs typeface="B Zar" panose="00000400000000000000" pitchFamily="2" charset="-78"/>
            </a:endParaRPr>
          </a:p>
        </p:txBody>
      </p:sp>
      <p:sp>
        <p:nvSpPr>
          <p:cNvPr id="390153" name="Line 9"/>
          <p:cNvSpPr>
            <a:spLocks noChangeShapeType="1"/>
          </p:cNvSpPr>
          <p:nvPr/>
        </p:nvSpPr>
        <p:spPr bwMode="auto">
          <a:xfrm>
            <a:off x="595313" y="2443163"/>
            <a:ext cx="0" cy="1138237"/>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a:cs typeface="B Zar" panose="00000400000000000000" pitchFamily="2" charset="-78"/>
            </a:endParaRPr>
          </a:p>
        </p:txBody>
      </p:sp>
      <p:sp>
        <p:nvSpPr>
          <p:cNvPr id="390154" name="Text Box 10"/>
          <p:cNvSpPr txBox="1">
            <a:spLocks noChangeArrowheads="1"/>
          </p:cNvSpPr>
          <p:nvPr/>
        </p:nvSpPr>
        <p:spPr bwMode="auto">
          <a:xfrm>
            <a:off x="8168730" y="1835150"/>
            <a:ext cx="5725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a-IR" altLang="en-US" sz="1200" b="1" dirty="0" smtClean="0">
                <a:cs typeface="B Zar" panose="00000400000000000000" pitchFamily="2" charset="-78"/>
              </a:rPr>
              <a:t>بهترین </a:t>
            </a:r>
          </a:p>
          <a:p>
            <a:pPr algn="ctr"/>
            <a:r>
              <a:rPr lang="fa-IR" altLang="en-US" sz="1200" b="1" dirty="0" smtClean="0">
                <a:cs typeface="B Zar" panose="00000400000000000000" pitchFamily="2" charset="-78"/>
              </a:rPr>
              <a:t>جریان</a:t>
            </a:r>
          </a:p>
          <a:p>
            <a:pPr algn="ctr"/>
            <a:r>
              <a:rPr lang="fa-IR" altLang="en-US" sz="1200" b="1" dirty="0" smtClean="0">
                <a:cs typeface="B Zar" panose="00000400000000000000" pitchFamily="2" charset="-78"/>
              </a:rPr>
              <a:t>نقدی</a:t>
            </a:r>
            <a:endParaRPr lang="en-US" altLang="en-US" sz="1200" b="1" dirty="0">
              <a:cs typeface="B Zar" panose="00000400000000000000" pitchFamily="2" charset="-78"/>
            </a:endParaRPr>
          </a:p>
        </p:txBody>
      </p:sp>
      <p:sp>
        <p:nvSpPr>
          <p:cNvPr id="390155" name="Text Box 11"/>
          <p:cNvSpPr txBox="1">
            <a:spLocks noChangeArrowheads="1"/>
          </p:cNvSpPr>
          <p:nvPr/>
        </p:nvSpPr>
        <p:spPr bwMode="auto">
          <a:xfrm>
            <a:off x="8168727" y="3581400"/>
            <a:ext cx="5725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a-IR" altLang="en-US" sz="1200" b="1" dirty="0" smtClean="0">
                <a:cs typeface="B Zar" panose="00000400000000000000" pitchFamily="2" charset="-78"/>
              </a:rPr>
              <a:t>بدترین</a:t>
            </a:r>
            <a:endParaRPr lang="fa-IR" altLang="en-US" sz="1200" b="1" dirty="0">
              <a:cs typeface="B Zar" panose="00000400000000000000" pitchFamily="2" charset="-78"/>
            </a:endParaRPr>
          </a:p>
          <a:p>
            <a:pPr algn="ctr"/>
            <a:r>
              <a:rPr lang="fa-IR" altLang="en-US" sz="1200" b="1" dirty="0">
                <a:cs typeface="B Zar" panose="00000400000000000000" pitchFamily="2" charset="-78"/>
              </a:rPr>
              <a:t>جریان</a:t>
            </a:r>
          </a:p>
          <a:p>
            <a:pPr algn="ctr"/>
            <a:r>
              <a:rPr lang="fa-IR" altLang="en-US" sz="1200" b="1" dirty="0">
                <a:cs typeface="B Zar" panose="00000400000000000000" pitchFamily="2" charset="-78"/>
              </a:rPr>
              <a:t>نقدی</a:t>
            </a:r>
            <a:endParaRPr lang="en-US" altLang="en-US" sz="1200" b="1" dirty="0">
              <a:cs typeface="B Zar" panose="00000400000000000000" pitchFamily="2" charset="-78"/>
            </a:endParaRPr>
          </a:p>
        </p:txBody>
      </p:sp>
      <p:sp>
        <p:nvSpPr>
          <p:cNvPr id="390156" name="Line 12"/>
          <p:cNvSpPr>
            <a:spLocks noChangeShapeType="1"/>
          </p:cNvSpPr>
          <p:nvPr/>
        </p:nvSpPr>
        <p:spPr bwMode="auto">
          <a:xfrm>
            <a:off x="8448675" y="2443163"/>
            <a:ext cx="0" cy="1138237"/>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cs typeface="B Zar" panose="00000400000000000000" pitchFamily="2" charset="-78"/>
            </a:endParaRPr>
          </a:p>
        </p:txBody>
      </p:sp>
    </p:spTree>
    <p:extLst>
      <p:ext uri="{BB962C8B-B14F-4D97-AF65-F5344CB8AC3E}">
        <p14:creationId xmlns:p14="http://schemas.microsoft.com/office/powerpoint/2010/main" val="2053081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6B46BAA-DDE5-465B-A93F-C3D81FD416E5}" type="slidenum">
              <a:rPr lang="en-US" altLang="en-US"/>
              <a:pPr/>
              <a:t>25</a:t>
            </a:fld>
            <a:endParaRPr lang="en-US" altLang="en-US"/>
          </a:p>
        </p:txBody>
      </p:sp>
      <p:sp>
        <p:nvSpPr>
          <p:cNvPr id="391170" name="Rectangle 2"/>
          <p:cNvSpPr>
            <a:spLocks noGrp="1" noChangeArrowheads="1"/>
          </p:cNvSpPr>
          <p:nvPr>
            <p:ph type="title"/>
          </p:nvPr>
        </p:nvSpPr>
        <p:spPr>
          <a:xfrm>
            <a:off x="468630" y="20782"/>
            <a:ext cx="8229600" cy="1143000"/>
          </a:xfrm>
        </p:spPr>
        <p:txBody>
          <a:bodyPr/>
          <a:lstStyle/>
          <a:p>
            <a:r>
              <a:rPr lang="fa-IR" altLang="en-US" b="1" dirty="0" smtClean="0">
                <a:solidFill>
                  <a:srgbClr val="FF0000"/>
                </a:solidFill>
                <a:cs typeface="B Zar" panose="00000400000000000000" pitchFamily="2" charset="-78"/>
              </a:rPr>
              <a:t>عوامل تعیین کننده در پرداخت</a:t>
            </a:r>
            <a:endParaRPr lang="en-US" altLang="en-US" b="1" dirty="0">
              <a:solidFill>
                <a:srgbClr val="FF0000"/>
              </a:solidFill>
              <a:cs typeface="B Zar" panose="00000400000000000000" pitchFamily="2" charset="-78"/>
            </a:endParaRPr>
          </a:p>
        </p:txBody>
      </p:sp>
      <p:sp>
        <p:nvSpPr>
          <p:cNvPr id="391171" name="Rectangle 3"/>
          <p:cNvSpPr>
            <a:spLocks noGrp="1" noChangeArrowheads="1"/>
          </p:cNvSpPr>
          <p:nvPr>
            <p:ph type="body" idx="1"/>
          </p:nvPr>
        </p:nvSpPr>
        <p:spPr/>
        <p:txBody>
          <a:bodyPr>
            <a:normAutofit lnSpcReduction="10000"/>
          </a:bodyPr>
          <a:lstStyle/>
          <a:p>
            <a:pPr algn="r" rtl="1">
              <a:buFont typeface="Wingdings" panose="05000000000000000000" pitchFamily="2" charset="2"/>
              <a:buChar char="q"/>
            </a:pPr>
            <a:r>
              <a:rPr lang="fa-IR" altLang="en-US" sz="2400" dirty="0" smtClean="0">
                <a:cs typeface="B Zar" panose="00000400000000000000" pitchFamily="2" charset="-78"/>
              </a:rPr>
              <a:t>روابط </a:t>
            </a:r>
            <a:r>
              <a:rPr lang="fa-IR" altLang="en-US" sz="2400" dirty="0">
                <a:cs typeface="B Zar" panose="00000400000000000000" pitchFamily="2" charset="-78"/>
              </a:rPr>
              <a:t>خرید و فروش</a:t>
            </a:r>
          </a:p>
          <a:p>
            <a:pPr algn="r" rtl="1">
              <a:buFont typeface="Wingdings" panose="05000000000000000000" pitchFamily="2" charset="2"/>
              <a:buChar char="q"/>
            </a:pPr>
            <a:r>
              <a:rPr lang="fa-IR" altLang="en-US" sz="2400" dirty="0">
                <a:cs typeface="B Zar" panose="00000400000000000000" pitchFamily="2" charset="-78"/>
              </a:rPr>
              <a:t>اعتبار خریدار</a:t>
            </a:r>
          </a:p>
          <a:p>
            <a:pPr algn="r" rtl="1">
              <a:buFont typeface="Wingdings" panose="05000000000000000000" pitchFamily="2" charset="2"/>
              <a:buChar char="q"/>
            </a:pPr>
            <a:r>
              <a:rPr lang="fa-IR" altLang="en-US" sz="2400" dirty="0">
                <a:cs typeface="B Zar" panose="00000400000000000000" pitchFamily="2" charset="-78"/>
              </a:rPr>
              <a:t>رقابت</a:t>
            </a:r>
          </a:p>
          <a:p>
            <a:pPr algn="r" rtl="1">
              <a:buFont typeface="Wingdings" panose="05000000000000000000" pitchFamily="2" charset="2"/>
              <a:buChar char="q"/>
            </a:pPr>
            <a:r>
              <a:rPr lang="fa-IR" altLang="en-US" sz="2400" dirty="0">
                <a:cs typeface="B Zar" panose="00000400000000000000" pitchFamily="2" charset="-78"/>
              </a:rPr>
              <a:t>منحصر به فرد بودن محصول (سفارشی ساخته شده است؟)</a:t>
            </a:r>
          </a:p>
          <a:p>
            <a:pPr algn="r" rtl="1">
              <a:buFont typeface="Wingdings" panose="05000000000000000000" pitchFamily="2" charset="2"/>
              <a:buChar char="q"/>
            </a:pPr>
            <a:r>
              <a:rPr lang="fa-IR" altLang="en-US" sz="2400" dirty="0">
                <a:cs typeface="B Zar" panose="00000400000000000000" pitchFamily="2" charset="-78"/>
              </a:rPr>
              <a:t>شرایط کشور (سیاسی، اقتصادی)</a:t>
            </a:r>
          </a:p>
          <a:p>
            <a:pPr algn="r" rtl="1">
              <a:buFont typeface="Wingdings" panose="05000000000000000000" pitchFamily="2" charset="2"/>
              <a:buChar char="q"/>
            </a:pPr>
            <a:r>
              <a:rPr lang="fa-IR" altLang="en-US" sz="2400" dirty="0">
                <a:cs typeface="B Zar" panose="00000400000000000000" pitchFamily="2" charset="-78"/>
              </a:rPr>
              <a:t>ملاحظات جریان نقدی</a:t>
            </a:r>
          </a:p>
          <a:p>
            <a:pPr algn="r" rtl="1">
              <a:buFont typeface="Wingdings" panose="05000000000000000000" pitchFamily="2" charset="2"/>
              <a:buChar char="q"/>
            </a:pPr>
            <a:r>
              <a:rPr lang="fa-IR" altLang="en-US" sz="2400" dirty="0">
                <a:cs typeface="B Zar" panose="00000400000000000000" pitchFamily="2" charset="-78"/>
              </a:rPr>
              <a:t>هزینه های </a:t>
            </a:r>
            <a:r>
              <a:rPr lang="fa-IR" altLang="en-US" sz="2400" dirty="0" err="1">
                <a:cs typeface="B Zar" panose="00000400000000000000" pitchFamily="2" charset="-78"/>
              </a:rPr>
              <a:t>تراکنش</a:t>
            </a:r>
            <a:endParaRPr lang="fa-IR" altLang="en-US" sz="2400" dirty="0">
              <a:cs typeface="B Zar" panose="00000400000000000000" pitchFamily="2" charset="-78"/>
            </a:endParaRPr>
          </a:p>
          <a:p>
            <a:pPr algn="r" rtl="1">
              <a:buFont typeface="Wingdings" panose="05000000000000000000" pitchFamily="2" charset="2"/>
              <a:buChar char="q"/>
            </a:pPr>
            <a:r>
              <a:rPr lang="fa-IR" altLang="en-US" sz="2400" dirty="0" smtClean="0">
                <a:cs typeface="B Zar" panose="00000400000000000000" pitchFamily="2" charset="-78"/>
              </a:rPr>
              <a:t>سایر</a:t>
            </a:r>
            <a:endParaRPr lang="en-US" altLang="en-US" sz="2400" dirty="0">
              <a:cs typeface="B Zar" panose="00000400000000000000" pitchFamily="2" charset="-78"/>
            </a:endParaRPr>
          </a:p>
        </p:txBody>
      </p:sp>
    </p:spTree>
    <p:extLst>
      <p:ext uri="{BB962C8B-B14F-4D97-AF65-F5344CB8AC3E}">
        <p14:creationId xmlns:p14="http://schemas.microsoft.com/office/powerpoint/2010/main" val="377513116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63923"/>
            <a:ext cx="7848600" cy="548640"/>
          </a:xfrm>
        </p:spPr>
        <p:txBody>
          <a:bodyPr/>
          <a:lstStyle/>
          <a:p>
            <a:r>
              <a:rPr lang="fa-IR" sz="2400" b="1" dirty="0" smtClean="0">
                <a:solidFill>
                  <a:srgbClr val="FF0000"/>
                </a:solidFill>
                <a:cs typeface="B Zar" panose="00000400000000000000" pitchFamily="2" charset="-78"/>
              </a:rPr>
              <a:t>1-پیش </a:t>
            </a:r>
            <a:r>
              <a:rPr lang="fa-IR" sz="2400" b="1" dirty="0">
                <a:solidFill>
                  <a:srgbClr val="FF0000"/>
                </a:solidFill>
                <a:cs typeface="B Zar" panose="00000400000000000000" pitchFamily="2" charset="-78"/>
              </a:rPr>
              <a:t>پرداخت..................................</a:t>
            </a:r>
            <a:r>
              <a:rPr lang="fa-IR" altLang="en-US" sz="2400" b="1" i="1" dirty="0">
                <a:solidFill>
                  <a:srgbClr val="FF0000"/>
                </a:solidFill>
                <a:cs typeface="B Zar" panose="00000400000000000000" pitchFamily="2" charset="-78"/>
              </a:rPr>
              <a:t>.......................</a:t>
            </a:r>
            <a:r>
              <a:rPr lang="en-US" altLang="en-US" sz="2400" b="1" i="1" dirty="0">
                <a:solidFill>
                  <a:srgbClr val="FF0000"/>
                </a:solidFill>
                <a:cs typeface="B Zar" panose="00000400000000000000" pitchFamily="2" charset="-78"/>
              </a:rPr>
              <a:t> Prepayment</a:t>
            </a:r>
            <a:r>
              <a:rPr lang="fa-IR" altLang="en-US" sz="2400" b="1" i="1" dirty="0">
                <a:solidFill>
                  <a:srgbClr val="FF0000"/>
                </a:solidFill>
                <a:cs typeface="B Zar" panose="00000400000000000000" pitchFamily="2" charset="-78"/>
              </a:rPr>
              <a:t/>
            </a:r>
            <a:br>
              <a:rPr lang="fa-IR" altLang="en-US" sz="2400" b="1" i="1" dirty="0">
                <a:solidFill>
                  <a:srgbClr val="FF0000"/>
                </a:solidFill>
                <a:cs typeface="B Zar" panose="00000400000000000000" pitchFamily="2" charset="-78"/>
              </a:rPr>
            </a:br>
            <a:endParaRPr lang="en-US" sz="2400" b="1" dirty="0">
              <a:solidFill>
                <a:srgbClr val="FF0000"/>
              </a:solidFill>
            </a:endParaRPr>
          </a:p>
        </p:txBody>
      </p:sp>
      <p:sp>
        <p:nvSpPr>
          <p:cNvPr id="3" name="Subtitle 2"/>
          <p:cNvSpPr>
            <a:spLocks noGrp="1"/>
          </p:cNvSpPr>
          <p:nvPr>
            <p:ph idx="1"/>
          </p:nvPr>
        </p:nvSpPr>
        <p:spPr/>
        <p:txBody>
          <a:bodyPr>
            <a:normAutofit fontScale="85000" lnSpcReduction="10000"/>
          </a:bodyPr>
          <a:lstStyle/>
          <a:p>
            <a:pPr marL="0" indent="0" algn="ctr"/>
            <a:r>
              <a:rPr lang="en-US" sz="3800" dirty="0" smtClean="0">
                <a:solidFill>
                  <a:srgbClr val="C00000"/>
                </a:solidFill>
                <a:cs typeface="B Nazanin" panose="00000400000000000000" pitchFamily="2" charset="-78"/>
              </a:rPr>
              <a:t>Cash in advance</a:t>
            </a:r>
          </a:p>
          <a:p>
            <a:pPr algn="just" rtl="1"/>
            <a:r>
              <a:rPr lang="fa-IR" sz="4400" dirty="0" smtClean="0">
                <a:cs typeface="B Nazanin" panose="00000400000000000000" pitchFamily="2" charset="-78"/>
              </a:rPr>
              <a:t>فروشنده قبل از ارسال کالا کل وجه کالا را دریافت می کند که این روش در </a:t>
            </a:r>
            <a:r>
              <a:rPr lang="fa-IR" sz="4400" dirty="0" err="1" smtClean="0">
                <a:cs typeface="B Nazanin" panose="00000400000000000000" pitchFamily="2" charset="-78"/>
              </a:rPr>
              <a:t>معاملات</a:t>
            </a:r>
            <a:r>
              <a:rPr lang="fa-IR" sz="4400" dirty="0" smtClean="0">
                <a:cs typeface="B Nazanin" panose="00000400000000000000" pitchFamily="2" charset="-78"/>
              </a:rPr>
              <a:t> بین </a:t>
            </a:r>
            <a:r>
              <a:rPr lang="fa-IR" sz="4400" dirty="0" err="1" smtClean="0">
                <a:cs typeface="B Nazanin" panose="00000400000000000000" pitchFamily="2" charset="-78"/>
              </a:rPr>
              <a:t>المللی</a:t>
            </a:r>
            <a:r>
              <a:rPr lang="fa-IR" sz="4400" dirty="0" smtClean="0">
                <a:cs typeface="B Nazanin" panose="00000400000000000000" pitchFamily="2" charset="-78"/>
              </a:rPr>
              <a:t> امروزی تا حدودی غیر معمول می باشد.</a:t>
            </a:r>
            <a:endParaRPr lang="en-US" sz="4400" dirty="0" smtClean="0">
              <a:cs typeface="B Nazanin" panose="00000400000000000000" pitchFamily="2" charset="-78"/>
            </a:endParaRPr>
          </a:p>
          <a:p>
            <a:pPr algn="just" rtl="1"/>
            <a:r>
              <a:rPr lang="fa-IR" sz="4400" dirty="0" smtClean="0">
                <a:cs typeface="B Nazanin" panose="00000400000000000000" pitchFamily="2" charset="-78"/>
              </a:rPr>
              <a:t>برای خریدار این روش بسیار سختگیرانه است.</a:t>
            </a:r>
            <a:endParaRPr lang="en-US" sz="44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26</a:t>
            </a:fld>
            <a:endParaRPr lang="en-US"/>
          </a:p>
        </p:txBody>
      </p:sp>
    </p:spTree>
    <p:extLst>
      <p:ext uri="{BB962C8B-B14F-4D97-AF65-F5344CB8AC3E}">
        <p14:creationId xmlns:p14="http://schemas.microsoft.com/office/powerpoint/2010/main" val="1087422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039100" cy="653483"/>
          </a:xfrm>
        </p:spPr>
        <p:txBody>
          <a:bodyPr/>
          <a:lstStyle/>
          <a:p>
            <a:pPr>
              <a:lnSpc>
                <a:spcPct val="200000"/>
              </a:lnSpc>
            </a:pPr>
            <a:r>
              <a:rPr lang="fa-IR" altLang="en-US" sz="2400" b="1" i="1" dirty="0" smtClean="0">
                <a:solidFill>
                  <a:srgbClr val="FF0000"/>
                </a:solidFill>
                <a:cs typeface="B Zar" panose="00000400000000000000" pitchFamily="2" charset="-78"/>
              </a:rPr>
              <a:t>2-حساب </a:t>
            </a:r>
            <a:r>
              <a:rPr lang="fa-IR" altLang="en-US" sz="2400" b="1" i="1" dirty="0">
                <a:solidFill>
                  <a:srgbClr val="FF0000"/>
                </a:solidFill>
                <a:cs typeface="B Zar" panose="00000400000000000000" pitchFamily="2" charset="-78"/>
              </a:rPr>
              <a:t>باز......................................................... </a:t>
            </a:r>
            <a:r>
              <a:rPr lang="en-US" altLang="en-US" sz="2400" b="1" i="1" dirty="0">
                <a:solidFill>
                  <a:srgbClr val="FF0000"/>
                </a:solidFill>
                <a:cs typeface="B Zar" panose="00000400000000000000" pitchFamily="2" charset="-78"/>
              </a:rPr>
              <a:t>Open Accounts</a:t>
            </a:r>
            <a:r>
              <a:rPr lang="fa-IR" altLang="en-US" sz="2400" b="1" i="1" dirty="0">
                <a:solidFill>
                  <a:srgbClr val="FF0000"/>
                </a:solidFill>
                <a:cs typeface="B Zar" panose="00000400000000000000" pitchFamily="2" charset="-78"/>
              </a:rPr>
              <a:t> </a:t>
            </a:r>
          </a:p>
        </p:txBody>
      </p:sp>
      <p:sp>
        <p:nvSpPr>
          <p:cNvPr id="3" name="Content Placeholder 2"/>
          <p:cNvSpPr>
            <a:spLocks noGrp="1"/>
          </p:cNvSpPr>
          <p:nvPr>
            <p:ph idx="1"/>
          </p:nvPr>
        </p:nvSpPr>
        <p:spPr>
          <a:xfrm>
            <a:off x="496124" y="940272"/>
            <a:ext cx="8321040" cy="5408822"/>
          </a:xfrm>
        </p:spPr>
        <p:txBody>
          <a:bodyPr>
            <a:noAutofit/>
          </a:bodyPr>
          <a:lstStyle/>
          <a:p>
            <a:pPr algn="just" rtl="1"/>
            <a:r>
              <a:rPr lang="fa-IR" sz="2600" b="0" dirty="0">
                <a:cs typeface="B Zar" panose="00000400000000000000" pitchFamily="2" charset="-78"/>
              </a:rPr>
              <a:t>معامله حساب باز </a:t>
            </a:r>
            <a:r>
              <a:rPr lang="fa-IR" sz="2600" b="0" dirty="0" smtClean="0">
                <a:cs typeface="B Zar" panose="00000400000000000000" pitchFamily="2" charset="-78"/>
              </a:rPr>
              <a:t>نوعی </a:t>
            </a:r>
            <a:r>
              <a:rPr lang="fa-IR" sz="2600" b="0" dirty="0">
                <a:cs typeface="B Zar" panose="00000400000000000000" pitchFamily="2" charset="-78"/>
              </a:rPr>
              <a:t>فروش است که در آن کالا قبل از پرداخت، تحویل داده </a:t>
            </a:r>
            <a:r>
              <a:rPr lang="fa-IR" sz="2600" b="0" dirty="0" smtClean="0">
                <a:cs typeface="B Zar" panose="00000400000000000000" pitchFamily="2" charset="-78"/>
              </a:rPr>
              <a:t>شده </a:t>
            </a:r>
            <a:r>
              <a:rPr lang="fa-IR" sz="2600" b="0" dirty="0">
                <a:cs typeface="B Zar" panose="00000400000000000000" pitchFamily="2" charset="-78"/>
              </a:rPr>
              <a:t>است. بدیهی است، این گزینه برای وارد کننده از لحاظ جریان نقدی و هزینه، </a:t>
            </a:r>
            <a:r>
              <a:rPr lang="fa-IR" sz="2600" b="0" dirty="0" err="1">
                <a:cs typeface="B Zar" panose="00000400000000000000" pitchFamily="2" charset="-78"/>
              </a:rPr>
              <a:t>سودمندتر</a:t>
            </a:r>
            <a:r>
              <a:rPr lang="fa-IR" sz="2600" b="0" dirty="0">
                <a:cs typeface="B Zar" panose="00000400000000000000" pitchFamily="2" charset="-78"/>
              </a:rPr>
              <a:t> است، اما در نتیجه، بیشترین </a:t>
            </a:r>
            <a:r>
              <a:rPr lang="fa-IR" sz="2600" b="0" dirty="0" smtClean="0">
                <a:cs typeface="B Zar" panose="00000400000000000000" pitchFamily="2" charset="-78"/>
              </a:rPr>
              <a:t>خطر را </a:t>
            </a:r>
            <a:r>
              <a:rPr lang="fa-IR" sz="2600" b="0" dirty="0">
                <a:cs typeface="B Zar" panose="00000400000000000000" pitchFamily="2" charset="-78"/>
              </a:rPr>
              <a:t>برای یک صادر کننده است. </a:t>
            </a:r>
            <a:endParaRPr lang="fa-IR" sz="2600" b="0" dirty="0" smtClean="0">
              <a:cs typeface="B Zar" panose="00000400000000000000" pitchFamily="2" charset="-78"/>
            </a:endParaRPr>
          </a:p>
          <a:p>
            <a:pPr algn="just" rtl="1"/>
            <a:r>
              <a:rPr lang="fa-IR" sz="2600" b="0" dirty="0" smtClean="0">
                <a:cs typeface="B Zar" panose="00000400000000000000" pitchFamily="2" charset="-78"/>
              </a:rPr>
              <a:t>به </a:t>
            </a:r>
            <a:r>
              <a:rPr lang="fa-IR" sz="2600" b="0" dirty="0">
                <a:cs typeface="B Zar" panose="00000400000000000000" pitchFamily="2" charset="-78"/>
              </a:rPr>
              <a:t>دلیل رقابت شدید در بازارهای صادراتی، خریداران خارجی اغلب صادرکنندگان را برای شرایط حساب </a:t>
            </a:r>
            <a:r>
              <a:rPr lang="fa-IR" sz="2600" b="0" dirty="0" err="1" smtClean="0">
                <a:cs typeface="B Zar" panose="00000400000000000000" pitchFamily="2" charset="-78"/>
              </a:rPr>
              <a:t>بازتحت</a:t>
            </a:r>
            <a:r>
              <a:rPr lang="fa-IR" sz="2600" b="0" dirty="0" smtClean="0">
                <a:cs typeface="B Zar" panose="00000400000000000000" pitchFamily="2" charset="-78"/>
              </a:rPr>
              <a:t> </a:t>
            </a:r>
            <a:r>
              <a:rPr lang="fa-IR" sz="2600" b="0" dirty="0">
                <a:cs typeface="B Zar" panose="00000400000000000000" pitchFamily="2" charset="-78"/>
              </a:rPr>
              <a:t>فشار می دهند، زیرا گسترش اعتبار توسط فروشنده به خریدار در خارج از کشور رایج است. بنابراین، صادرکنندگان که تمایلی به اعتبار ندارند ممکن است فروش خود را به رقبای خود از دست بدهند. با این وجود، صادر کننده می تواند شرایط حساب های رقابتی آزاد را ارائه دهد در حالی که به طور قابل ملاحظه ای کاهش خطر عدم پرداخت با استفاده از یک یا چند تکنیک های مالی مناسب تجاری مانند بیمه اعتبار صادرات.</a:t>
            </a:r>
            <a:endParaRPr lang="en-US" sz="26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27</a:t>
            </a:fld>
            <a:endParaRPr lang="en-US"/>
          </a:p>
        </p:txBody>
      </p:sp>
    </p:spTree>
    <p:extLst>
      <p:ext uri="{BB962C8B-B14F-4D97-AF65-F5344CB8AC3E}">
        <p14:creationId xmlns:p14="http://schemas.microsoft.com/office/powerpoint/2010/main" val="387262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99158" cy="548640"/>
          </a:xfrm>
        </p:spPr>
        <p:txBody>
          <a:bodyPr/>
          <a:lstStyle/>
          <a:p>
            <a:pPr>
              <a:lnSpc>
                <a:spcPct val="200000"/>
              </a:lnSpc>
            </a:pPr>
            <a:r>
              <a:rPr lang="fa-IR" sz="2400" b="1" dirty="0" smtClean="0">
                <a:solidFill>
                  <a:srgbClr val="FF0000"/>
                </a:solidFill>
                <a:cs typeface="B Zar" panose="00000400000000000000" pitchFamily="2" charset="-78"/>
              </a:rPr>
              <a:t>3-برات </a:t>
            </a:r>
            <a:r>
              <a:rPr lang="fa-IR" sz="2400" b="1" dirty="0">
                <a:solidFill>
                  <a:srgbClr val="FF0000"/>
                </a:solidFill>
                <a:cs typeface="B Zar" panose="00000400000000000000" pitchFamily="2" charset="-78"/>
              </a:rPr>
              <a:t>یا اوراق بهادار....................... </a:t>
            </a:r>
            <a:r>
              <a:rPr lang="en-US" sz="2400" b="1" dirty="0">
                <a:solidFill>
                  <a:srgbClr val="FF0000"/>
                </a:solidFill>
                <a:cs typeface="B Zar" panose="00000400000000000000" pitchFamily="2" charset="-78"/>
              </a:rPr>
              <a:t>Drafts (Bills of Exchange)</a:t>
            </a:r>
            <a:endParaRPr lang="fa-IR" sz="2400" b="1" dirty="0">
              <a:solidFill>
                <a:srgbClr val="FF0000"/>
              </a:solidFill>
              <a:cs typeface="B Zar" panose="00000400000000000000" pitchFamily="2" charset="-78"/>
            </a:endParaRPr>
          </a:p>
        </p:txBody>
      </p:sp>
      <p:sp>
        <p:nvSpPr>
          <p:cNvPr id="3" name="Content Placeholder 2"/>
          <p:cNvSpPr>
            <a:spLocks noGrp="1"/>
          </p:cNvSpPr>
          <p:nvPr>
            <p:ph idx="1"/>
          </p:nvPr>
        </p:nvSpPr>
        <p:spPr>
          <a:xfrm>
            <a:off x="822960" y="1100628"/>
            <a:ext cx="7520940" cy="4309572"/>
          </a:xfrm>
        </p:spPr>
        <p:txBody>
          <a:bodyPr>
            <a:normAutofit fontScale="92500" lnSpcReduction="20000"/>
          </a:bodyPr>
          <a:lstStyle/>
          <a:p>
            <a:pPr algn="just" rtl="1"/>
            <a:r>
              <a:rPr lang="fa-IR" sz="3200" b="0" dirty="0" err="1" smtClean="0">
                <a:cs typeface="B Zar" panose="00000400000000000000" pitchFamily="2" charset="-78"/>
              </a:rPr>
              <a:t>ﻳﻚ</a:t>
            </a:r>
            <a:r>
              <a:rPr lang="fa-IR" sz="3200" b="0" dirty="0" smtClean="0">
                <a:cs typeface="B Zar" panose="00000400000000000000" pitchFamily="2" charset="-78"/>
              </a:rPr>
              <a:t> </a:t>
            </a:r>
            <a:r>
              <a:rPr lang="fa-IR" sz="3200" b="0" dirty="0">
                <a:cs typeface="B Zar" panose="00000400000000000000" pitchFamily="2" charset="-78"/>
              </a:rPr>
              <a:t>ﺳــ</a:t>
            </a:r>
            <a:r>
              <a:rPr lang="fa-IR" sz="3200" b="0" dirty="0" err="1">
                <a:cs typeface="B Zar" panose="00000400000000000000" pitchFamily="2" charset="-78"/>
              </a:rPr>
              <a:t>ﻨﺪ</a:t>
            </a:r>
            <a:r>
              <a:rPr lang="fa-IR" sz="3200" b="0" dirty="0">
                <a:cs typeface="B Zar" panose="00000400000000000000" pitchFamily="2" charset="-78"/>
              </a:rPr>
              <a:t> </a:t>
            </a:r>
            <a:r>
              <a:rPr lang="fa-IR" sz="3200" b="0" dirty="0" err="1">
                <a:cs typeface="B Zar" panose="00000400000000000000" pitchFamily="2" charset="-78"/>
              </a:rPr>
              <a:t>ﺗﺠﺎﺭﻱ</a:t>
            </a:r>
            <a:r>
              <a:rPr lang="fa-IR" sz="3200" b="0" dirty="0">
                <a:cs typeface="B Zar" panose="00000400000000000000" pitchFamily="2" charset="-78"/>
              </a:rPr>
              <a:t> </a:t>
            </a:r>
            <a:r>
              <a:rPr lang="fa-IR" sz="3200" b="0" dirty="0" err="1">
                <a:cs typeface="B Zar" panose="00000400000000000000" pitchFamily="2" charset="-78"/>
              </a:rPr>
              <a:t>ﺍﺳﺖ</a:t>
            </a:r>
            <a:r>
              <a:rPr lang="fa-IR" sz="3200" b="0" dirty="0">
                <a:cs typeface="B Zar" panose="00000400000000000000" pitchFamily="2" charset="-78"/>
              </a:rPr>
              <a:t> </a:t>
            </a:r>
            <a:r>
              <a:rPr lang="fa-IR" sz="3200" b="0" dirty="0" err="1">
                <a:cs typeface="B Zar" panose="00000400000000000000" pitchFamily="2" charset="-78"/>
              </a:rPr>
              <a:t>ﻛﻪ</a:t>
            </a:r>
            <a:r>
              <a:rPr lang="fa-IR" sz="3200" b="0" dirty="0">
                <a:cs typeface="B Zar" panose="00000400000000000000" pitchFamily="2" charset="-78"/>
              </a:rPr>
              <a:t> </a:t>
            </a:r>
            <a:r>
              <a:rPr lang="fa-IR" sz="3200" b="0" dirty="0" err="1">
                <a:cs typeface="B Zar" panose="00000400000000000000" pitchFamily="2" charset="-78"/>
              </a:rPr>
              <a:t>ﺍﺯ</a:t>
            </a:r>
            <a:r>
              <a:rPr lang="fa-IR" sz="3200" b="0" dirty="0">
                <a:cs typeface="B Zar" panose="00000400000000000000" pitchFamily="2" charset="-78"/>
              </a:rPr>
              <a:t> </a:t>
            </a:r>
            <a:r>
              <a:rPr lang="fa-IR" sz="3200" b="0" dirty="0" err="1">
                <a:cs typeface="B Zar" panose="00000400000000000000" pitchFamily="2" charset="-78"/>
              </a:rPr>
              <a:t>ﻃﺮﻑ</a:t>
            </a:r>
            <a:r>
              <a:rPr lang="fa-IR" sz="3200" b="0" dirty="0">
                <a:cs typeface="B Zar" panose="00000400000000000000" pitchFamily="2" charset="-78"/>
              </a:rPr>
              <a:t> </a:t>
            </a:r>
            <a:r>
              <a:rPr lang="fa-IR" sz="3200" b="0" dirty="0" err="1">
                <a:cs typeface="B Zar" panose="00000400000000000000" pitchFamily="2" charset="-78"/>
              </a:rPr>
              <a:t>ﻃﻠﺒﻜﺎﺭ</a:t>
            </a:r>
            <a:r>
              <a:rPr lang="fa-IR" sz="3200" b="0" dirty="0">
                <a:cs typeface="B Zar" panose="00000400000000000000" pitchFamily="2" charset="-78"/>
              </a:rPr>
              <a:t> </a:t>
            </a:r>
            <a:r>
              <a:rPr lang="fa-IR" sz="3200" b="0" dirty="0" err="1">
                <a:cs typeface="B Zar" panose="00000400000000000000" pitchFamily="2" charset="-78"/>
              </a:rPr>
              <a:t>ﺑﺮﺍﻱ</a:t>
            </a:r>
            <a:r>
              <a:rPr lang="fa-IR" sz="3200" b="0" dirty="0">
                <a:cs typeface="B Zar" panose="00000400000000000000" pitchFamily="2" charset="-78"/>
              </a:rPr>
              <a:t> ﺷــ</a:t>
            </a:r>
            <a:r>
              <a:rPr lang="fa-IR" sz="3200" b="0" dirty="0" err="1">
                <a:cs typeface="B Zar" panose="00000400000000000000" pitchFamily="2" charset="-78"/>
              </a:rPr>
              <a:t>ﺨﺺ</a:t>
            </a:r>
            <a:r>
              <a:rPr lang="fa-IR" sz="3200" b="0" dirty="0">
                <a:cs typeface="B Zar" panose="00000400000000000000" pitchFamily="2" charset="-78"/>
              </a:rPr>
              <a:t> </a:t>
            </a:r>
            <a:r>
              <a:rPr lang="fa-IR" sz="3200" b="0" dirty="0" err="1">
                <a:cs typeface="B Zar" panose="00000400000000000000" pitchFamily="2" charset="-78"/>
              </a:rPr>
              <a:t>ﺑﺪﻫﻜﺎﺭ</a:t>
            </a:r>
            <a:r>
              <a:rPr lang="fa-IR" sz="3200" b="0" dirty="0">
                <a:cs typeface="B Zar" panose="00000400000000000000" pitchFamily="2" charset="-78"/>
              </a:rPr>
              <a:t> </a:t>
            </a:r>
            <a:r>
              <a:rPr lang="fa-IR" sz="3200" b="0" dirty="0" err="1">
                <a:cs typeface="B Zar" panose="00000400000000000000" pitchFamily="2" charset="-78"/>
              </a:rPr>
              <a:t>ﺻﺎﺩﺭ</a:t>
            </a:r>
            <a:r>
              <a:rPr lang="fa-IR" sz="3200" b="0" dirty="0">
                <a:cs typeface="B Zar" panose="00000400000000000000" pitchFamily="2" charset="-78"/>
              </a:rPr>
              <a:t> </a:t>
            </a:r>
            <a:r>
              <a:rPr lang="fa-IR" sz="3200" b="0" dirty="0" err="1">
                <a:cs typeface="B Zar" panose="00000400000000000000" pitchFamily="2" charset="-78"/>
              </a:rPr>
              <a:t>ﻣﻲ</a:t>
            </a:r>
            <a:r>
              <a:rPr lang="fa-IR" sz="3200" b="0" dirty="0">
                <a:cs typeface="B Zar" panose="00000400000000000000" pitchFamily="2" charset="-78"/>
              </a:rPr>
              <a:t> </a:t>
            </a:r>
            <a:r>
              <a:rPr lang="fa-IR" sz="3200" b="0" dirty="0" err="1">
                <a:cs typeface="B Zar" panose="00000400000000000000" pitchFamily="2" charset="-78"/>
              </a:rPr>
              <a:t>ﮔﺮﺩﺩ</a:t>
            </a:r>
            <a:r>
              <a:rPr lang="fa-IR" sz="3200" b="0" dirty="0">
                <a:cs typeface="B Zar" panose="00000400000000000000" pitchFamily="2" charset="-78"/>
              </a:rPr>
              <a:t> ﻭ ﺷــ</a:t>
            </a:r>
            <a:r>
              <a:rPr lang="fa-IR" sz="3200" b="0" dirty="0" err="1">
                <a:cs typeface="B Zar" panose="00000400000000000000" pitchFamily="2" charset="-78"/>
              </a:rPr>
              <a:t>ﺨﺺ</a:t>
            </a:r>
            <a:r>
              <a:rPr lang="fa-IR" sz="3200" b="0" dirty="0">
                <a:cs typeface="B Zar" panose="00000400000000000000" pitchFamily="2" charset="-78"/>
              </a:rPr>
              <a:t> </a:t>
            </a:r>
            <a:r>
              <a:rPr lang="fa-IR" sz="3200" b="0" dirty="0" err="1">
                <a:cs typeface="B Zar" panose="00000400000000000000" pitchFamily="2" charset="-78"/>
              </a:rPr>
              <a:t>ﺑﺪﻫﻜﺎﺭ</a:t>
            </a:r>
            <a:r>
              <a:rPr lang="fa-IR" sz="3200" b="0" dirty="0">
                <a:cs typeface="B Zar" panose="00000400000000000000" pitchFamily="2" charset="-78"/>
              </a:rPr>
              <a:t> </a:t>
            </a:r>
            <a:r>
              <a:rPr lang="fa-IR" sz="3200" b="0" dirty="0" err="1">
                <a:cs typeface="B Zar" panose="00000400000000000000" pitchFamily="2" charset="-78"/>
              </a:rPr>
              <a:t>ﺩﺭﺻ</a:t>
            </a:r>
            <a:r>
              <a:rPr lang="fa-IR" sz="3200" b="0" dirty="0">
                <a:cs typeface="B Zar" panose="00000400000000000000" pitchFamily="2" charset="-78"/>
              </a:rPr>
              <a:t>ــ</a:t>
            </a:r>
            <a:r>
              <a:rPr lang="fa-IR" sz="3200" b="0" dirty="0" err="1">
                <a:cs typeface="B Zar" panose="00000400000000000000" pitchFamily="2" charset="-78"/>
              </a:rPr>
              <a:t>ﻮﺭﺕ</a:t>
            </a:r>
            <a:r>
              <a:rPr lang="fa-IR" sz="3200" b="0" dirty="0">
                <a:cs typeface="B Zar" panose="00000400000000000000" pitchFamily="2" charset="-78"/>
              </a:rPr>
              <a:t> </a:t>
            </a:r>
            <a:r>
              <a:rPr lang="fa-IR" sz="3200" b="0" dirty="0" err="1">
                <a:cs typeface="B Zar" panose="00000400000000000000" pitchFamily="2" charset="-78"/>
              </a:rPr>
              <a:t>ﺗﺎﻳﻴﺪ</a:t>
            </a:r>
            <a:r>
              <a:rPr lang="fa-IR" sz="3200" b="0" dirty="0">
                <a:cs typeface="B Zar" panose="00000400000000000000" pitchFamily="2" charset="-78"/>
              </a:rPr>
              <a:t> </a:t>
            </a:r>
            <a:r>
              <a:rPr lang="fa-IR" sz="3200" b="0" dirty="0" err="1">
                <a:cs typeface="B Zar" panose="00000400000000000000" pitchFamily="2" charset="-78"/>
              </a:rPr>
              <a:t>ﺁﻥ</a:t>
            </a:r>
            <a:r>
              <a:rPr lang="fa-IR" sz="3200" b="0" dirty="0">
                <a:cs typeface="B Zar" panose="00000400000000000000" pitchFamily="2" charset="-78"/>
              </a:rPr>
              <a:t> </a:t>
            </a:r>
            <a:r>
              <a:rPr lang="fa-IR" sz="3200" b="0" dirty="0" err="1">
                <a:cs typeface="B Zar" panose="00000400000000000000" pitchFamily="2" charset="-78"/>
              </a:rPr>
              <a:t>ﻣﺘﻌﻬﺪ</a:t>
            </a:r>
            <a:r>
              <a:rPr lang="fa-IR" sz="3200" b="0" dirty="0">
                <a:cs typeface="B Zar" panose="00000400000000000000" pitchFamily="2" charset="-78"/>
              </a:rPr>
              <a:t> </a:t>
            </a:r>
            <a:r>
              <a:rPr lang="fa-IR" sz="3200" b="0" dirty="0" err="1">
                <a:cs typeface="B Zar" panose="00000400000000000000" pitchFamily="2" charset="-78"/>
              </a:rPr>
              <a:t>ﻣﻲﮔﺮﺩﺩ</a:t>
            </a:r>
            <a:r>
              <a:rPr lang="fa-IR" sz="3200" b="0" dirty="0">
                <a:cs typeface="B Zar" panose="00000400000000000000" pitchFamily="2" charset="-78"/>
              </a:rPr>
              <a:t> </a:t>
            </a:r>
            <a:r>
              <a:rPr lang="fa-IR" sz="3200" b="0" dirty="0" err="1">
                <a:cs typeface="B Zar" panose="00000400000000000000" pitchFamily="2" charset="-78"/>
              </a:rPr>
              <a:t>ﻛﻪ</a:t>
            </a:r>
            <a:r>
              <a:rPr lang="fa-IR" sz="3200" b="0" dirty="0">
                <a:cs typeface="B Zar" panose="00000400000000000000" pitchFamily="2" charset="-78"/>
              </a:rPr>
              <a:t> </a:t>
            </a:r>
            <a:r>
              <a:rPr lang="fa-IR" sz="3200" b="0" dirty="0" err="1">
                <a:cs typeface="B Zar" panose="00000400000000000000" pitchFamily="2" charset="-78"/>
              </a:rPr>
              <a:t>ﻭﺟﻪ</a:t>
            </a:r>
            <a:r>
              <a:rPr lang="fa-IR" sz="3200" b="0" dirty="0">
                <a:cs typeface="B Zar" panose="00000400000000000000" pitchFamily="2" charset="-78"/>
              </a:rPr>
              <a:t> </a:t>
            </a:r>
            <a:r>
              <a:rPr lang="fa-IR" sz="3200" b="0" dirty="0" err="1">
                <a:cs typeface="B Zar" panose="00000400000000000000" pitchFamily="2" charset="-78"/>
              </a:rPr>
              <a:t>ﺑﺮﺍﺕ</a:t>
            </a:r>
            <a:r>
              <a:rPr lang="fa-IR" sz="3200" b="0" dirty="0">
                <a:cs typeface="B Zar" panose="00000400000000000000" pitchFamily="2" charset="-78"/>
              </a:rPr>
              <a:t> </a:t>
            </a:r>
            <a:r>
              <a:rPr lang="fa-IR" sz="3200" b="0" dirty="0" err="1">
                <a:cs typeface="B Zar" panose="00000400000000000000" pitchFamily="2" charset="-78"/>
              </a:rPr>
              <a:t>ﺭﺍ</a:t>
            </a:r>
            <a:r>
              <a:rPr lang="fa-IR" sz="3200" b="0" dirty="0">
                <a:cs typeface="B Zar" panose="00000400000000000000" pitchFamily="2" charset="-78"/>
              </a:rPr>
              <a:t> </a:t>
            </a:r>
            <a:r>
              <a:rPr lang="fa-IR" sz="3200" b="0" dirty="0" err="1">
                <a:cs typeface="B Zar" panose="00000400000000000000" pitchFamily="2" charset="-78"/>
              </a:rPr>
              <a:t>ﺩﺭ</a:t>
            </a:r>
            <a:r>
              <a:rPr lang="fa-IR" sz="3200" b="0" dirty="0">
                <a:cs typeface="B Zar" panose="00000400000000000000" pitchFamily="2" charset="-78"/>
              </a:rPr>
              <a:t> </a:t>
            </a:r>
            <a:r>
              <a:rPr lang="fa-IR" sz="3200" b="0" dirty="0" err="1">
                <a:cs typeface="B Zar" panose="00000400000000000000" pitchFamily="2" charset="-78"/>
              </a:rPr>
              <a:t>ﺳﺮﺭﺳﻴﺪ</a:t>
            </a:r>
            <a:r>
              <a:rPr lang="fa-IR" sz="3200" b="0" dirty="0">
                <a:cs typeface="B Zar" panose="00000400000000000000" pitchFamily="2" charset="-78"/>
              </a:rPr>
              <a:t> </a:t>
            </a:r>
            <a:r>
              <a:rPr lang="fa-IR" sz="3200" b="0" dirty="0" err="1">
                <a:cs typeface="B Zar" panose="00000400000000000000" pitchFamily="2" charset="-78"/>
              </a:rPr>
              <a:t>ﻣﻌﻴﻦ</a:t>
            </a:r>
            <a:r>
              <a:rPr lang="fa-IR" sz="3200" b="0" dirty="0">
                <a:cs typeface="B Zar" panose="00000400000000000000" pitchFamily="2" charset="-78"/>
              </a:rPr>
              <a:t> </a:t>
            </a:r>
            <a:r>
              <a:rPr lang="fa-IR" sz="3200" b="0" dirty="0" err="1">
                <a:cs typeface="B Zar" panose="00000400000000000000" pitchFamily="2" charset="-78"/>
              </a:rPr>
              <a:t>ﺑﻪ</a:t>
            </a:r>
            <a:r>
              <a:rPr lang="fa-IR" sz="3200" b="0" dirty="0">
                <a:cs typeface="B Zar" panose="00000400000000000000" pitchFamily="2" charset="-78"/>
              </a:rPr>
              <a:t> </a:t>
            </a:r>
            <a:r>
              <a:rPr lang="fa-IR" sz="3200" b="0" dirty="0" err="1">
                <a:cs typeface="B Zar" panose="00000400000000000000" pitchFamily="2" charset="-78"/>
              </a:rPr>
              <a:t>ﻃﻠﺒﻜﺎﺭ</a:t>
            </a:r>
            <a:r>
              <a:rPr lang="fa-IR" sz="3200" b="0" dirty="0">
                <a:cs typeface="B Zar" panose="00000400000000000000" pitchFamily="2" charset="-78"/>
              </a:rPr>
              <a:t> </a:t>
            </a:r>
            <a:r>
              <a:rPr lang="fa-IR" sz="3200" b="0" dirty="0" err="1">
                <a:cs typeface="B Zar" panose="00000400000000000000" pitchFamily="2" charset="-78"/>
              </a:rPr>
              <a:t>ﻳﺎ</a:t>
            </a:r>
            <a:r>
              <a:rPr lang="fa-IR" sz="3200" b="0" dirty="0">
                <a:cs typeface="B Zar" panose="00000400000000000000" pitchFamily="2" charset="-78"/>
              </a:rPr>
              <a:t> </a:t>
            </a:r>
            <a:r>
              <a:rPr lang="fa-IR" sz="3200" b="0" dirty="0" err="1">
                <a:cs typeface="B Zar" panose="00000400000000000000" pitchFamily="2" charset="-78"/>
              </a:rPr>
              <a:t>ﺷﺨﺺ</a:t>
            </a:r>
            <a:r>
              <a:rPr lang="fa-IR" sz="3200" b="0" dirty="0">
                <a:cs typeface="B Zar" panose="00000400000000000000" pitchFamily="2" charset="-78"/>
              </a:rPr>
              <a:t> </a:t>
            </a:r>
            <a:r>
              <a:rPr lang="fa-IR" sz="3200" b="0" dirty="0" err="1">
                <a:cs typeface="B Zar" panose="00000400000000000000" pitchFamily="2" charset="-78"/>
              </a:rPr>
              <a:t>ﻣﻌﻴﻦ</a:t>
            </a:r>
            <a:r>
              <a:rPr lang="fa-IR" sz="3200" b="0" dirty="0">
                <a:cs typeface="B Zar" panose="00000400000000000000" pitchFamily="2" charset="-78"/>
              </a:rPr>
              <a:t> </a:t>
            </a:r>
            <a:r>
              <a:rPr lang="fa-IR" sz="3200" b="0" dirty="0" err="1">
                <a:cs typeface="B Zar" panose="00000400000000000000" pitchFamily="2" charset="-78"/>
              </a:rPr>
              <a:t>ﭘﺮﺩﺍﺧﺖ</a:t>
            </a:r>
            <a:r>
              <a:rPr lang="fa-IR" sz="3200" b="0" dirty="0">
                <a:cs typeface="B Zar" panose="00000400000000000000" pitchFamily="2" charset="-78"/>
              </a:rPr>
              <a:t> </a:t>
            </a:r>
            <a:r>
              <a:rPr lang="fa-IR" sz="3200" b="0" dirty="0" err="1">
                <a:cs typeface="B Zar" panose="00000400000000000000" pitchFamily="2" charset="-78"/>
              </a:rPr>
              <a:t>ﻧﻤﺎﻳﺪ</a:t>
            </a:r>
            <a:r>
              <a:rPr lang="fa-IR" sz="3200" b="0" dirty="0">
                <a:cs typeface="B Zar" panose="00000400000000000000" pitchFamily="2" charset="-78"/>
              </a:rPr>
              <a:t>. </a:t>
            </a:r>
            <a:r>
              <a:rPr lang="fa-IR" sz="3200" b="0" dirty="0" err="1">
                <a:cs typeface="B Zar" panose="00000400000000000000" pitchFamily="2" charset="-78"/>
              </a:rPr>
              <a:t>ﺷﺎﻳﺎﻥ</a:t>
            </a:r>
            <a:r>
              <a:rPr lang="fa-IR" sz="3200" b="0" dirty="0">
                <a:cs typeface="B Zar" panose="00000400000000000000" pitchFamily="2" charset="-78"/>
              </a:rPr>
              <a:t> </a:t>
            </a:r>
            <a:r>
              <a:rPr lang="fa-IR" sz="3200" b="0" dirty="0" err="1">
                <a:cs typeface="B Zar" panose="00000400000000000000" pitchFamily="2" charset="-78"/>
              </a:rPr>
              <a:t>ﺫﻛﺮ</a:t>
            </a:r>
            <a:r>
              <a:rPr lang="fa-IR" sz="3200" b="0" dirty="0">
                <a:cs typeface="B Zar" panose="00000400000000000000" pitchFamily="2" charset="-78"/>
              </a:rPr>
              <a:t> </a:t>
            </a:r>
            <a:r>
              <a:rPr lang="fa-IR" sz="3200" b="0" dirty="0" err="1">
                <a:cs typeface="B Zar" panose="00000400000000000000" pitchFamily="2" charset="-78"/>
              </a:rPr>
              <a:t>ﺍﺳﺖ</a:t>
            </a:r>
            <a:r>
              <a:rPr lang="fa-IR" sz="3200" b="0" dirty="0">
                <a:cs typeface="B Zar" panose="00000400000000000000" pitchFamily="2" charset="-78"/>
              </a:rPr>
              <a:t> </a:t>
            </a:r>
            <a:r>
              <a:rPr lang="fa-IR" sz="3200" b="0" dirty="0" err="1">
                <a:cs typeface="B Zar" panose="00000400000000000000" pitchFamily="2" charset="-78"/>
              </a:rPr>
              <a:t>ﺁﻥ</a:t>
            </a:r>
            <a:r>
              <a:rPr lang="fa-IR" sz="3200" b="0" dirty="0">
                <a:cs typeface="B Zar" panose="00000400000000000000" pitchFamily="2" charset="-78"/>
              </a:rPr>
              <a:t> </a:t>
            </a:r>
            <a:r>
              <a:rPr lang="fa-IR" sz="3200" b="0" dirty="0" err="1">
                <a:cs typeface="B Zar" panose="00000400000000000000" pitchFamily="2" charset="-78"/>
              </a:rPr>
              <a:t>ﺩﺳﺘﻪ</a:t>
            </a:r>
            <a:r>
              <a:rPr lang="fa-IR" sz="3200" b="0" dirty="0">
                <a:cs typeface="B Zar" panose="00000400000000000000" pitchFamily="2" charset="-78"/>
              </a:rPr>
              <a:t> </a:t>
            </a:r>
            <a:r>
              <a:rPr lang="fa-IR" sz="3200" b="0" dirty="0" err="1">
                <a:cs typeface="B Zar" panose="00000400000000000000" pitchFamily="2" charset="-78"/>
              </a:rPr>
              <a:t>ﺍﺯ</a:t>
            </a:r>
            <a:r>
              <a:rPr lang="fa-IR" sz="3200" b="0" dirty="0">
                <a:cs typeface="B Zar" panose="00000400000000000000" pitchFamily="2" charset="-78"/>
              </a:rPr>
              <a:t> </a:t>
            </a:r>
            <a:r>
              <a:rPr lang="fa-IR" sz="3200" b="0" dirty="0" err="1">
                <a:cs typeface="B Zar" panose="00000400000000000000" pitchFamily="2" charset="-78"/>
              </a:rPr>
              <a:t>ﺑﺮﻭﺍﺕ</a:t>
            </a:r>
            <a:r>
              <a:rPr lang="fa-IR" sz="3200" b="0" dirty="0">
                <a:cs typeface="B Zar" panose="00000400000000000000" pitchFamily="2" charset="-78"/>
              </a:rPr>
              <a:t> </a:t>
            </a:r>
            <a:r>
              <a:rPr lang="fa-IR" sz="3200" b="0" dirty="0" err="1">
                <a:cs typeface="B Zar" panose="00000400000000000000" pitchFamily="2" charset="-78"/>
              </a:rPr>
              <a:t>ﺍﺳﻨﺎﺩﻯ</a:t>
            </a:r>
            <a:r>
              <a:rPr lang="fa-IR" sz="3200" b="0" dirty="0">
                <a:cs typeface="B Zar" panose="00000400000000000000" pitchFamily="2" charset="-78"/>
              </a:rPr>
              <a:t> </a:t>
            </a:r>
            <a:r>
              <a:rPr lang="fa-IR" sz="3200" b="0" dirty="0" err="1">
                <a:cs typeface="B Zar" panose="00000400000000000000" pitchFamily="2" charset="-78"/>
              </a:rPr>
              <a:t>ﻗﺎﺑﻞ</a:t>
            </a:r>
            <a:r>
              <a:rPr lang="fa-IR" sz="3200" b="0" dirty="0">
                <a:cs typeface="B Zar" panose="00000400000000000000" pitchFamily="2" charset="-78"/>
              </a:rPr>
              <a:t>  </a:t>
            </a:r>
            <a:r>
              <a:rPr lang="fa-IR" sz="3200" b="0" dirty="0" err="1">
                <a:cs typeface="B Zar" panose="00000400000000000000" pitchFamily="2" charset="-78"/>
              </a:rPr>
              <a:t>ﭘﺬﻳﺮﻩﻧﻮﻳﺴ</a:t>
            </a:r>
            <a:r>
              <a:rPr lang="fa-IR" sz="3200" b="0" dirty="0">
                <a:cs typeface="B Zar" panose="00000400000000000000" pitchFamily="2" charset="-78"/>
              </a:rPr>
              <a:t>ــﻰ ﻭ </a:t>
            </a:r>
            <a:r>
              <a:rPr lang="fa-IR" sz="3200" b="0" dirty="0" err="1">
                <a:cs typeface="B Zar" panose="00000400000000000000" pitchFamily="2" charset="-78"/>
              </a:rPr>
              <a:t>ﭘﺮﺩﺍﺧﺖ</a:t>
            </a:r>
            <a:r>
              <a:rPr lang="fa-IR" sz="3200" b="0" dirty="0">
                <a:cs typeface="B Zar" panose="00000400000000000000" pitchFamily="2" charset="-78"/>
              </a:rPr>
              <a:t> </a:t>
            </a:r>
            <a:r>
              <a:rPr lang="fa-IR" sz="3200" b="0" dirty="0" err="1">
                <a:cs typeface="B Zar" panose="00000400000000000000" pitchFamily="2" charset="-78"/>
              </a:rPr>
              <a:t>ﻭﺟﻪ</a:t>
            </a:r>
            <a:r>
              <a:rPr lang="fa-IR" sz="3200" b="0" dirty="0">
                <a:cs typeface="B Zar" panose="00000400000000000000" pitchFamily="2" charset="-78"/>
              </a:rPr>
              <a:t> </a:t>
            </a:r>
            <a:r>
              <a:rPr lang="fa-IR" sz="3200" b="0" dirty="0" err="1">
                <a:cs typeface="B Zar" panose="00000400000000000000" pitchFamily="2" charset="-78"/>
              </a:rPr>
              <a:t>ﻣﻰﺑﺎﺷ</a:t>
            </a:r>
            <a:r>
              <a:rPr lang="fa-IR" sz="3200" b="0" dirty="0">
                <a:cs typeface="B Zar" panose="00000400000000000000" pitchFamily="2" charset="-78"/>
              </a:rPr>
              <a:t>ــ</a:t>
            </a:r>
            <a:r>
              <a:rPr lang="fa-IR" sz="3200" b="0" dirty="0" err="1">
                <a:cs typeface="B Zar" panose="00000400000000000000" pitchFamily="2" charset="-78"/>
              </a:rPr>
              <a:t>ﻨﺪ</a:t>
            </a:r>
            <a:r>
              <a:rPr lang="fa-IR" sz="3200" b="0" dirty="0">
                <a:cs typeface="B Zar" panose="00000400000000000000" pitchFamily="2" charset="-78"/>
              </a:rPr>
              <a:t> </a:t>
            </a:r>
            <a:r>
              <a:rPr lang="fa-IR" sz="3200" b="0" dirty="0" err="1">
                <a:cs typeface="B Zar" panose="00000400000000000000" pitchFamily="2" charset="-78"/>
              </a:rPr>
              <a:t>ﻛﻪ</a:t>
            </a:r>
            <a:r>
              <a:rPr lang="fa-IR" sz="3200" b="0" dirty="0">
                <a:cs typeface="B Zar" panose="00000400000000000000" pitchFamily="2" charset="-78"/>
              </a:rPr>
              <a:t> </a:t>
            </a:r>
            <a:r>
              <a:rPr lang="fa-IR" sz="3200" b="0" dirty="0" err="1">
                <a:cs typeface="B Zar" panose="00000400000000000000" pitchFamily="2" charset="-78"/>
              </a:rPr>
              <a:t>ﺑﻪ</a:t>
            </a:r>
            <a:r>
              <a:rPr lang="fa-IR" sz="3200" b="0" dirty="0">
                <a:cs typeface="B Zar" panose="00000400000000000000" pitchFamily="2" charset="-78"/>
              </a:rPr>
              <a:t> </a:t>
            </a:r>
            <a:r>
              <a:rPr lang="fa-IR" sz="3200" b="0" dirty="0" err="1">
                <a:cs typeface="B Zar" panose="00000400000000000000" pitchFamily="2" charset="-78"/>
              </a:rPr>
              <a:t>ﺿﻤﻴﻤﻪ</a:t>
            </a:r>
            <a:r>
              <a:rPr lang="fa-IR" sz="3200" b="0" dirty="0">
                <a:cs typeface="B Zar" panose="00000400000000000000" pitchFamily="2" charset="-78"/>
              </a:rPr>
              <a:t> </a:t>
            </a:r>
            <a:r>
              <a:rPr lang="fa-IR" sz="3200" b="0" dirty="0" err="1">
                <a:cs typeface="B Zar" panose="00000400000000000000" pitchFamily="2" charset="-78"/>
              </a:rPr>
              <a:t>ﺍﺳﻨﺎﺩ</a:t>
            </a:r>
            <a:r>
              <a:rPr lang="fa-IR" sz="3200" b="0" dirty="0">
                <a:cs typeface="B Zar" panose="00000400000000000000" pitchFamily="2" charset="-78"/>
              </a:rPr>
              <a:t> </a:t>
            </a:r>
            <a:r>
              <a:rPr lang="fa-IR" sz="3200" b="0" dirty="0" err="1">
                <a:cs typeface="B Zar" panose="00000400000000000000" pitchFamily="2" charset="-78"/>
              </a:rPr>
              <a:t>ﺗﺠﺎﺭﻯ</a:t>
            </a:r>
            <a:r>
              <a:rPr lang="fa-IR" sz="3200" b="0" dirty="0">
                <a:cs typeface="B Zar" panose="00000400000000000000" pitchFamily="2" charset="-78"/>
              </a:rPr>
              <a:t> </a:t>
            </a:r>
            <a:r>
              <a:rPr lang="fa-IR" sz="3200" b="0" dirty="0" err="1">
                <a:cs typeface="B Zar" panose="00000400000000000000" pitchFamily="2" charset="-78"/>
              </a:rPr>
              <a:t>ﻭﺍﺻﻞ</a:t>
            </a:r>
            <a:r>
              <a:rPr lang="fa-IR" sz="3200" b="0" dirty="0">
                <a:cs typeface="B Zar" panose="00000400000000000000" pitchFamily="2" charset="-78"/>
              </a:rPr>
              <a:t> </a:t>
            </a:r>
            <a:r>
              <a:rPr lang="fa-IR" sz="3200" b="0" dirty="0" err="1">
                <a:cs typeface="B Zar" panose="00000400000000000000" pitchFamily="2" charset="-78"/>
              </a:rPr>
              <a:t>ﺷﺪﻩ</a:t>
            </a:r>
            <a:r>
              <a:rPr lang="fa-IR" sz="3200" b="0" dirty="0">
                <a:cs typeface="B Zar" panose="00000400000000000000" pitchFamily="2" charset="-78"/>
              </a:rPr>
              <a:t> </a:t>
            </a:r>
            <a:r>
              <a:rPr lang="fa-IR" sz="3200" b="0" dirty="0" err="1">
                <a:cs typeface="B Zar" panose="00000400000000000000" pitchFamily="2" charset="-78"/>
              </a:rPr>
              <a:t>ﺑﺎﺷﻨﺪ</a:t>
            </a:r>
            <a:r>
              <a:rPr lang="fa-IR" sz="3200" b="0" dirty="0" smtClean="0">
                <a:cs typeface="B Zar" panose="00000400000000000000" pitchFamily="2" charset="-78"/>
              </a:rPr>
              <a:t>.</a:t>
            </a:r>
            <a:r>
              <a:rPr lang="fa-IR" sz="3200" b="0" dirty="0">
                <a:cs typeface="B Zar" panose="00000400000000000000" pitchFamily="2" charset="-78"/>
              </a:rPr>
              <a:t> </a:t>
            </a:r>
            <a:r>
              <a:rPr lang="fa-IR" sz="3200" b="0" dirty="0" smtClean="0">
                <a:cs typeface="B Zar" panose="00000400000000000000" pitchFamily="2" charset="-78"/>
              </a:rPr>
              <a:t>2نوع برات داریم:</a:t>
            </a:r>
          </a:p>
          <a:p>
            <a:pPr marL="457200" indent="-457200" algn="just" rtl="1">
              <a:buFont typeface="Arial" panose="020B0604020202020204" pitchFamily="34" charset="0"/>
              <a:buChar char="•"/>
            </a:pPr>
            <a:r>
              <a:rPr lang="fa-IR" sz="3200" b="0" dirty="0" smtClean="0">
                <a:cs typeface="B Zar" panose="00000400000000000000" pitchFamily="2" charset="-78"/>
              </a:rPr>
              <a:t>برات تجاری</a:t>
            </a:r>
            <a:r>
              <a:rPr lang="en-US" sz="3200" b="0" dirty="0" smtClean="0">
                <a:cs typeface="B Zar" panose="00000400000000000000" pitchFamily="2" charset="-78"/>
              </a:rPr>
              <a:t>  trade draft</a:t>
            </a:r>
            <a:endParaRPr lang="fa-IR" sz="3200" b="0" dirty="0" smtClean="0">
              <a:cs typeface="B Zar" panose="00000400000000000000" pitchFamily="2" charset="-78"/>
            </a:endParaRPr>
          </a:p>
          <a:p>
            <a:pPr marL="457200" indent="-457200" algn="just" rtl="1">
              <a:buFont typeface="Arial" panose="020B0604020202020204" pitchFamily="34" charset="0"/>
              <a:buChar char="•"/>
            </a:pPr>
            <a:r>
              <a:rPr lang="fa-IR" sz="3200" b="0" dirty="0" smtClean="0">
                <a:cs typeface="B Zar" panose="00000400000000000000" pitchFamily="2" charset="-78"/>
              </a:rPr>
              <a:t>برات بانکی</a:t>
            </a:r>
            <a:r>
              <a:rPr lang="en-US" sz="3200" b="0" dirty="0" smtClean="0">
                <a:cs typeface="B Zar" panose="00000400000000000000" pitchFamily="2" charset="-78"/>
              </a:rPr>
              <a:t> bank draft </a:t>
            </a:r>
            <a:endParaRPr lang="fa-IR" sz="3200" b="0" dirty="0" smtClean="0">
              <a:cs typeface="B Zar" panose="00000400000000000000" pitchFamily="2" charset="-78"/>
            </a:endParaRPr>
          </a:p>
          <a:p>
            <a:pPr algn="just" rtl="1"/>
            <a:r>
              <a:rPr lang="fa-IR" sz="3200" b="0" dirty="0" smtClean="0">
                <a:cs typeface="B Zar" panose="00000400000000000000" pitchFamily="2" charset="-78"/>
              </a:rPr>
              <a:t>اگر برات توسط بانک پذیرفته شود با آن قبولی بانک یا </a:t>
            </a:r>
            <a:r>
              <a:rPr lang="en-US" sz="3200" b="0" dirty="0" smtClean="0">
                <a:cs typeface="B Zar" panose="00000400000000000000" pitchFamily="2" charset="-78"/>
              </a:rPr>
              <a:t>bank acceptance</a:t>
            </a:r>
            <a:r>
              <a:rPr lang="fa-IR" sz="3200" b="0" dirty="0" smtClean="0">
                <a:cs typeface="B Zar" panose="00000400000000000000" pitchFamily="2" charset="-78"/>
              </a:rPr>
              <a:t> میگوییم.</a:t>
            </a:r>
            <a:endParaRPr lang="fa-IR" sz="4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28</a:t>
            </a:fld>
            <a:endParaRPr lang="en-US"/>
          </a:p>
        </p:txBody>
      </p:sp>
    </p:spTree>
    <p:extLst>
      <p:ext uri="{BB962C8B-B14F-4D97-AF65-F5344CB8AC3E}">
        <p14:creationId xmlns:p14="http://schemas.microsoft.com/office/powerpoint/2010/main" val="3503242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
            </a:r>
            <a:br>
              <a:rPr lang="fa-IR" b="1" dirty="0" smtClean="0">
                <a:solidFill>
                  <a:srgbClr val="FF0000"/>
                </a:solidFill>
                <a:cs typeface="B Zar" panose="00000400000000000000" pitchFamily="2" charset="-78"/>
              </a:rPr>
            </a:br>
            <a:r>
              <a:rPr lang="fa-IR" b="1" dirty="0">
                <a:solidFill>
                  <a:srgbClr val="FF0000"/>
                </a:solidFill>
                <a:cs typeface="B Zar" panose="00000400000000000000" pitchFamily="2" charset="-78"/>
              </a:rPr>
              <a:t/>
            </a:r>
            <a:br>
              <a:rPr lang="fa-IR" b="1" dirty="0">
                <a:solidFill>
                  <a:srgbClr val="FF0000"/>
                </a:solidFill>
                <a:cs typeface="B Zar" panose="00000400000000000000" pitchFamily="2" charset="-78"/>
              </a:rPr>
            </a:br>
            <a:r>
              <a:rPr lang="fa-IR" b="1" dirty="0" err="1" smtClean="0">
                <a:solidFill>
                  <a:srgbClr val="FF0000"/>
                </a:solidFill>
                <a:cs typeface="B Zar" panose="00000400000000000000" pitchFamily="2" charset="-78"/>
              </a:rPr>
              <a:t>ﺍﻧـﻮﺍﻉ</a:t>
            </a:r>
            <a:r>
              <a:rPr lang="fa-IR" b="1" dirty="0" smtClean="0">
                <a:solidFill>
                  <a:srgbClr val="FF0000"/>
                </a:solidFill>
                <a:cs typeface="B Zar" panose="00000400000000000000" pitchFamily="2" charset="-78"/>
              </a:rPr>
              <a:t> </a:t>
            </a:r>
            <a:r>
              <a:rPr lang="fa-IR" b="1" dirty="0" err="1">
                <a:solidFill>
                  <a:srgbClr val="FF0000"/>
                </a:solidFill>
                <a:cs typeface="B Zar" panose="00000400000000000000" pitchFamily="2" charset="-78"/>
              </a:rPr>
              <a:t>ﻗﺒﻮﻟﻲ</a:t>
            </a:r>
            <a:r>
              <a:rPr lang="fa-IR" b="1" dirty="0">
                <a:solidFill>
                  <a:srgbClr val="FF0000"/>
                </a:solidFill>
                <a:cs typeface="B Zar" panose="00000400000000000000" pitchFamily="2" charset="-78"/>
              </a:rPr>
              <a:t> </a:t>
            </a:r>
            <a:r>
              <a:rPr lang="fa-IR" b="1" dirty="0" err="1">
                <a:solidFill>
                  <a:srgbClr val="FF0000"/>
                </a:solidFill>
                <a:cs typeface="B Zar" panose="00000400000000000000" pitchFamily="2" charset="-78"/>
              </a:rPr>
              <a:t>ﺑـﺮﺍﺕ</a:t>
            </a:r>
            <a:r>
              <a:rPr lang="fa-IR" b="1" dirty="0">
                <a:solidFill>
                  <a:srgbClr val="FF0000"/>
                </a:solidFill>
                <a:cs typeface="B Zar" panose="00000400000000000000" pitchFamily="2" charset="-78"/>
              </a:rPr>
              <a:t> </a:t>
            </a:r>
            <a:r>
              <a:rPr lang="fa-IR" b="1" dirty="0" err="1">
                <a:solidFill>
                  <a:srgbClr val="FF0000"/>
                </a:solidFill>
                <a:cs typeface="B Zar" panose="00000400000000000000" pitchFamily="2" charset="-78"/>
              </a:rPr>
              <a:t>ﺍﺳـﻨﺎﺩﻱ</a:t>
            </a:r>
            <a:r>
              <a:rPr lang="fa-IR" b="1" dirty="0">
                <a:solidFill>
                  <a:srgbClr val="FF0000"/>
                </a:solidFill>
                <a:cs typeface="B Zar" panose="00000400000000000000" pitchFamily="2" charset="-78"/>
              </a:rPr>
              <a:t>:</a:t>
            </a:r>
            <a:r>
              <a:rPr lang="fa-IR" dirty="0">
                <a:solidFill>
                  <a:srgbClr val="FF0000"/>
                </a:solidFill>
                <a:cs typeface="B Zar" panose="00000400000000000000" pitchFamily="2" charset="-78"/>
              </a:rPr>
              <a:t/>
            </a:r>
            <a:br>
              <a:rPr lang="fa-IR" dirty="0">
                <a:solidFill>
                  <a:srgbClr val="FF0000"/>
                </a:solidFill>
                <a:cs typeface="B Zar" panose="00000400000000000000" pitchFamily="2" charset="-78"/>
              </a:rPr>
            </a:br>
            <a:r>
              <a:rPr lang="fa-IR" dirty="0">
                <a:solidFill>
                  <a:srgbClr val="FF0000"/>
                </a:solidFill>
                <a:cs typeface="B Zar" panose="00000400000000000000" pitchFamily="2" charset="-78"/>
              </a:rPr>
              <a:t/>
            </a:r>
            <a:br>
              <a:rPr lang="fa-IR" dirty="0">
                <a:solidFill>
                  <a:srgbClr val="FF0000"/>
                </a:solidFill>
                <a:cs typeface="B Zar" panose="00000400000000000000" pitchFamily="2" charset="-78"/>
              </a:rPr>
            </a:br>
            <a:endParaRPr lang="en-US" dirty="0">
              <a:solidFill>
                <a:srgbClr val="FF0000"/>
              </a:solidFill>
              <a:cs typeface="B Zar" panose="00000400000000000000" pitchFamily="2" charset="-78"/>
            </a:endParaRPr>
          </a:p>
        </p:txBody>
      </p:sp>
      <p:sp>
        <p:nvSpPr>
          <p:cNvPr id="3" name="Content Placeholder 2"/>
          <p:cNvSpPr>
            <a:spLocks noGrp="1"/>
          </p:cNvSpPr>
          <p:nvPr>
            <p:ph idx="1"/>
          </p:nvPr>
        </p:nvSpPr>
        <p:spPr>
          <a:xfrm>
            <a:off x="374276" y="1066800"/>
            <a:ext cx="7867638" cy="3579849"/>
          </a:xfrm>
        </p:spPr>
        <p:txBody>
          <a:bodyPr>
            <a:noAutofit/>
          </a:bodyPr>
          <a:lstStyle/>
          <a:p>
            <a:pPr algn="just" rtl="1"/>
            <a:r>
              <a:rPr lang="fa-IR" sz="4000" b="0" dirty="0" err="1" smtClean="0">
                <a:cs typeface="B Zar" panose="00000400000000000000" pitchFamily="2" charset="-78"/>
              </a:rPr>
              <a:t>ﺍﺯ</a:t>
            </a:r>
            <a:r>
              <a:rPr lang="fa-IR" sz="4000" b="0" dirty="0" smtClean="0">
                <a:cs typeface="B Zar" panose="00000400000000000000" pitchFamily="2" charset="-78"/>
              </a:rPr>
              <a:t> </a:t>
            </a:r>
            <a:r>
              <a:rPr lang="fa-IR" sz="4000" b="0" dirty="0" err="1">
                <a:cs typeface="B Zar" panose="00000400000000000000" pitchFamily="2" charset="-78"/>
              </a:rPr>
              <a:t>ﻧﻈﺮ</a:t>
            </a:r>
            <a:r>
              <a:rPr lang="fa-IR" sz="4000" b="0" dirty="0">
                <a:cs typeface="B Zar" panose="00000400000000000000" pitchFamily="2" charset="-78"/>
              </a:rPr>
              <a:t> </a:t>
            </a:r>
            <a:r>
              <a:rPr lang="fa-IR" sz="4000" b="0" dirty="0" err="1">
                <a:cs typeface="B Zar" panose="00000400000000000000" pitchFamily="2" charset="-78"/>
              </a:rPr>
              <a:t>ﻧﻮﻉ</a:t>
            </a:r>
            <a:r>
              <a:rPr lang="fa-IR" sz="4000" b="0" dirty="0">
                <a:cs typeface="B Zar" panose="00000400000000000000" pitchFamily="2" charset="-78"/>
              </a:rPr>
              <a:t> </a:t>
            </a:r>
            <a:r>
              <a:rPr lang="fa-IR" sz="4000" b="0" dirty="0" err="1">
                <a:cs typeface="B Zar" panose="00000400000000000000" pitchFamily="2" charset="-78"/>
              </a:rPr>
              <a:t>ﺗﻌﻬﺪ</a:t>
            </a:r>
            <a:r>
              <a:rPr lang="fa-IR" sz="4000" b="0" dirty="0">
                <a:cs typeface="B Zar" panose="00000400000000000000" pitchFamily="2" charset="-78"/>
              </a:rPr>
              <a:t> ﻭ </a:t>
            </a:r>
            <a:r>
              <a:rPr lang="fa-IR" sz="4000" b="0" dirty="0" err="1">
                <a:cs typeface="B Zar" panose="00000400000000000000" pitchFamily="2" charset="-78"/>
              </a:rPr>
              <a:t>ﻣﺴ</a:t>
            </a:r>
            <a:r>
              <a:rPr lang="fa-IR" sz="4000" b="0" dirty="0">
                <a:cs typeface="B Zar" panose="00000400000000000000" pitchFamily="2" charset="-78"/>
              </a:rPr>
              <a:t>ــ</a:t>
            </a:r>
            <a:r>
              <a:rPr lang="fa-IR" sz="4000" b="0" dirty="0" err="1">
                <a:cs typeface="B Zar" panose="00000400000000000000" pitchFamily="2" charset="-78"/>
              </a:rPr>
              <a:t>ﺌﻮﻟﻴﺖ</a:t>
            </a:r>
            <a:r>
              <a:rPr lang="fa-IR" sz="4000" b="0" dirty="0">
                <a:cs typeface="B Zar" panose="00000400000000000000" pitchFamily="2" charset="-78"/>
              </a:rPr>
              <a:t> </a:t>
            </a:r>
            <a:r>
              <a:rPr lang="fa-IR" sz="4000" b="0" dirty="0" err="1">
                <a:cs typeface="B Zar" panose="00000400000000000000" pitchFamily="2" charset="-78"/>
              </a:rPr>
              <a:t>ﺑﺎﻧﻚ</a:t>
            </a:r>
            <a:r>
              <a:rPr lang="fa-IR" sz="4000" b="0" dirty="0">
                <a:cs typeface="B Zar" panose="00000400000000000000" pitchFamily="2" charset="-78"/>
              </a:rPr>
              <a:t> ﻭ </a:t>
            </a:r>
            <a:r>
              <a:rPr lang="fa-IR" sz="4000" b="0" dirty="0" err="1">
                <a:cs typeface="B Zar" panose="00000400000000000000" pitchFamily="2" charset="-78"/>
              </a:rPr>
              <a:t>ﺑﺎ</a:t>
            </a:r>
            <a:r>
              <a:rPr lang="fa-IR" sz="4000" b="0" dirty="0">
                <a:cs typeface="B Zar" panose="00000400000000000000" pitchFamily="2" charset="-78"/>
              </a:rPr>
              <a:t> </a:t>
            </a:r>
            <a:r>
              <a:rPr lang="fa-IR" sz="4000" b="0" dirty="0" err="1">
                <a:cs typeface="B Zar" panose="00000400000000000000" pitchFamily="2" charset="-78"/>
              </a:rPr>
              <a:t>ﺗﻮﺟﻪ</a:t>
            </a:r>
            <a:r>
              <a:rPr lang="fa-IR" sz="4000" b="0" dirty="0">
                <a:cs typeface="B Zar" panose="00000400000000000000" pitchFamily="2" charset="-78"/>
              </a:rPr>
              <a:t> </a:t>
            </a:r>
            <a:r>
              <a:rPr lang="fa-IR" sz="4000" b="0" dirty="0" err="1">
                <a:cs typeface="B Zar" panose="00000400000000000000" pitchFamily="2" charset="-78"/>
              </a:rPr>
              <a:t>ﺑﻪ</a:t>
            </a:r>
            <a:r>
              <a:rPr lang="fa-IR" sz="4000" b="0" dirty="0">
                <a:cs typeface="B Zar" panose="00000400000000000000" pitchFamily="2" charset="-78"/>
              </a:rPr>
              <a:t> </a:t>
            </a:r>
            <a:r>
              <a:rPr lang="fa-IR" sz="4000" b="0" dirty="0" err="1">
                <a:cs typeface="B Zar" panose="00000400000000000000" pitchFamily="2" charset="-78"/>
              </a:rPr>
              <a:t>ﻣﻴﺰﺍﻥ</a:t>
            </a:r>
            <a:r>
              <a:rPr lang="fa-IR" sz="4000" b="0" dirty="0">
                <a:cs typeface="B Zar" panose="00000400000000000000" pitchFamily="2" charset="-78"/>
              </a:rPr>
              <a:t> </a:t>
            </a:r>
            <a:r>
              <a:rPr lang="fa-IR" sz="4000" b="0" dirty="0" err="1">
                <a:cs typeface="B Zar" panose="00000400000000000000" pitchFamily="2" charset="-78"/>
              </a:rPr>
              <a:t>ﺍﻃﻤﻴﻨﺎﻥ</a:t>
            </a:r>
            <a:r>
              <a:rPr lang="fa-IR" sz="4000" b="0" dirty="0">
                <a:cs typeface="B Zar" panose="00000400000000000000" pitchFamily="2" charset="-78"/>
              </a:rPr>
              <a:t> </a:t>
            </a:r>
            <a:r>
              <a:rPr lang="fa-IR" sz="4000" b="0" dirty="0" err="1">
                <a:cs typeface="B Zar" panose="00000400000000000000" pitchFamily="2" charset="-78"/>
              </a:rPr>
              <a:t>ﺍﺯ</a:t>
            </a:r>
            <a:r>
              <a:rPr lang="fa-IR" sz="4000" b="0" dirty="0">
                <a:cs typeface="B Zar" panose="00000400000000000000" pitchFamily="2" charset="-78"/>
              </a:rPr>
              <a:t> </a:t>
            </a:r>
            <a:r>
              <a:rPr lang="fa-IR" sz="4000" b="0" dirty="0" err="1">
                <a:cs typeface="B Zar" panose="00000400000000000000" pitchFamily="2" charset="-78"/>
              </a:rPr>
              <a:t>ﺗﻮﺍﻓﻘﻲ</a:t>
            </a:r>
            <a:r>
              <a:rPr lang="fa-IR" sz="4000" b="0" dirty="0">
                <a:cs typeface="B Zar" panose="00000400000000000000" pitchFamily="2" charset="-78"/>
              </a:rPr>
              <a:t> </a:t>
            </a:r>
            <a:r>
              <a:rPr lang="fa-IR" sz="4000" b="0" dirty="0" err="1">
                <a:cs typeface="B Zar" panose="00000400000000000000" pitchFamily="2" charset="-78"/>
              </a:rPr>
              <a:t>ﻛﻪ</a:t>
            </a:r>
            <a:r>
              <a:rPr lang="fa-IR" sz="4000" b="0" dirty="0">
                <a:cs typeface="B Zar" panose="00000400000000000000" pitchFamily="2" charset="-78"/>
              </a:rPr>
              <a:t> </a:t>
            </a:r>
            <a:r>
              <a:rPr lang="fa-IR" sz="4000" b="0" dirty="0" err="1">
                <a:cs typeface="B Zar" panose="00000400000000000000" pitchFamily="2" charset="-78"/>
              </a:rPr>
              <a:t>ﺑﻴﻦ</a:t>
            </a:r>
            <a:r>
              <a:rPr lang="fa-IR" sz="4000" b="0" dirty="0">
                <a:cs typeface="B Zar" panose="00000400000000000000" pitchFamily="2" charset="-78"/>
              </a:rPr>
              <a:t> </a:t>
            </a:r>
            <a:r>
              <a:rPr lang="fa-IR" sz="4000" b="0" dirty="0" err="1">
                <a:cs typeface="B Zar" panose="00000400000000000000" pitchFamily="2" charset="-78"/>
              </a:rPr>
              <a:t>ﺧﺮﻳﺪﺍﺭ</a:t>
            </a:r>
            <a:r>
              <a:rPr lang="fa-IR" sz="4000" b="0" dirty="0">
                <a:cs typeface="B Zar" panose="00000400000000000000" pitchFamily="2" charset="-78"/>
              </a:rPr>
              <a:t> ﻭ </a:t>
            </a:r>
            <a:r>
              <a:rPr lang="fa-IR" sz="4000" b="0" dirty="0" err="1">
                <a:cs typeface="B Zar" panose="00000400000000000000" pitchFamily="2" charset="-78"/>
              </a:rPr>
              <a:t>ﻓﺮﻭﺷ</a:t>
            </a:r>
            <a:r>
              <a:rPr lang="fa-IR" sz="4000" b="0" dirty="0">
                <a:cs typeface="B Zar" panose="00000400000000000000" pitchFamily="2" charset="-78"/>
              </a:rPr>
              <a:t>ــ</a:t>
            </a:r>
            <a:r>
              <a:rPr lang="fa-IR" sz="4000" b="0" dirty="0" err="1">
                <a:cs typeface="B Zar" panose="00000400000000000000" pitchFamily="2" charset="-78"/>
              </a:rPr>
              <a:t>ﻨﺪﻩ</a:t>
            </a:r>
            <a:r>
              <a:rPr lang="fa-IR" sz="4000" b="0" dirty="0">
                <a:cs typeface="B Zar" panose="00000400000000000000" pitchFamily="2" charset="-78"/>
              </a:rPr>
              <a:t> </a:t>
            </a:r>
            <a:r>
              <a:rPr lang="fa-IR" sz="4000" b="0" dirty="0" err="1">
                <a:cs typeface="B Zar" panose="00000400000000000000" pitchFamily="2" charset="-78"/>
              </a:rPr>
              <a:t>ﺻﻮﺭﺕ</a:t>
            </a:r>
            <a:r>
              <a:rPr lang="fa-IR" sz="4000" b="0" dirty="0">
                <a:cs typeface="B Zar" panose="00000400000000000000" pitchFamily="2" charset="-78"/>
              </a:rPr>
              <a:t> </a:t>
            </a:r>
            <a:r>
              <a:rPr lang="fa-IR" sz="4000" b="0" dirty="0" err="1">
                <a:cs typeface="B Zar" panose="00000400000000000000" pitchFamily="2" charset="-78"/>
              </a:rPr>
              <a:t>ﻣﻲ</a:t>
            </a:r>
            <a:r>
              <a:rPr lang="fa-IR" sz="4000" b="0" dirty="0">
                <a:cs typeface="B Zar" panose="00000400000000000000" pitchFamily="2" charset="-78"/>
              </a:rPr>
              <a:t> </a:t>
            </a:r>
            <a:r>
              <a:rPr lang="fa-IR" sz="4000" b="0" dirty="0" err="1">
                <a:cs typeface="B Zar" panose="00000400000000000000" pitchFamily="2" charset="-78"/>
              </a:rPr>
              <a:t>ﭘﺬﻳﺮﺩ</a:t>
            </a:r>
            <a:r>
              <a:rPr lang="fa-IR" sz="4000" b="0" dirty="0">
                <a:cs typeface="B Zar" panose="00000400000000000000" pitchFamily="2" charset="-78"/>
              </a:rPr>
              <a:t> </a:t>
            </a:r>
            <a:r>
              <a:rPr lang="fa-IR" sz="4000" b="0" dirty="0" err="1">
                <a:cs typeface="B Zar" panose="00000400000000000000" pitchFamily="2" charset="-78"/>
              </a:rPr>
              <a:t>ﺑﻪ</a:t>
            </a:r>
            <a:r>
              <a:rPr lang="fa-IR" sz="4000" b="0" dirty="0">
                <a:cs typeface="B Zar" panose="00000400000000000000" pitchFamily="2" charset="-78"/>
              </a:rPr>
              <a:t> </a:t>
            </a:r>
            <a:r>
              <a:rPr lang="fa-IR" sz="4000" b="0" dirty="0" err="1">
                <a:cs typeface="B Zar" panose="00000400000000000000" pitchFamily="2" charset="-78"/>
              </a:rPr>
              <a:t>ﺩﻭ</a:t>
            </a:r>
            <a:r>
              <a:rPr lang="fa-IR" sz="4000" b="0" dirty="0">
                <a:cs typeface="B Zar" panose="00000400000000000000" pitchFamily="2" charset="-78"/>
              </a:rPr>
              <a:t> </a:t>
            </a:r>
            <a:r>
              <a:rPr lang="fa-IR" sz="4000" b="0" dirty="0" err="1">
                <a:cs typeface="B Zar" panose="00000400000000000000" pitchFamily="2" charset="-78"/>
              </a:rPr>
              <a:t>ﺻﻮﺭﺕ</a:t>
            </a:r>
            <a:r>
              <a:rPr lang="fa-IR" sz="4000" b="0" dirty="0">
                <a:cs typeface="B Zar" panose="00000400000000000000" pitchFamily="2" charset="-78"/>
              </a:rPr>
              <a:t> </a:t>
            </a:r>
            <a:r>
              <a:rPr lang="fa-IR" sz="4000" b="0" dirty="0" err="1">
                <a:cs typeface="B Zar" panose="00000400000000000000" pitchFamily="2" charset="-78"/>
              </a:rPr>
              <a:t>ﺫﻳﻞ</a:t>
            </a:r>
            <a:r>
              <a:rPr lang="fa-IR" sz="4000" b="0" dirty="0">
                <a:cs typeface="B Zar" panose="00000400000000000000" pitchFamily="2" charset="-78"/>
              </a:rPr>
              <a:t> </a:t>
            </a:r>
            <a:r>
              <a:rPr lang="fa-IR" sz="4000" b="0" dirty="0" err="1">
                <a:cs typeface="B Zar" panose="00000400000000000000" pitchFamily="2" charset="-78"/>
              </a:rPr>
              <a:t>ﻣﻲﺑﺎﺷﺪ</a:t>
            </a:r>
            <a:r>
              <a:rPr lang="fa-IR" sz="4000" b="0" dirty="0" smtClean="0">
                <a:cs typeface="B Zar" panose="00000400000000000000" pitchFamily="2" charset="-78"/>
              </a:rPr>
              <a:t>:</a:t>
            </a:r>
          </a:p>
          <a:p>
            <a:pPr algn="r" rtl="1"/>
            <a:r>
              <a:rPr lang="fa-IR" sz="3200" dirty="0" smtClean="0">
                <a:cs typeface="B Zar" panose="00000400000000000000" pitchFamily="2" charset="-78"/>
              </a:rPr>
              <a:t>1-ﺑـﺮﻭﺍﺕ </a:t>
            </a:r>
            <a:r>
              <a:rPr lang="fa-IR" sz="3200" dirty="0" err="1">
                <a:cs typeface="B Zar" panose="00000400000000000000" pitchFamily="2" charset="-78"/>
              </a:rPr>
              <a:t>ﺑﺪﻭﻥ</a:t>
            </a:r>
            <a:r>
              <a:rPr lang="fa-IR" sz="3200" dirty="0">
                <a:cs typeface="B Zar" panose="00000400000000000000" pitchFamily="2" charset="-78"/>
              </a:rPr>
              <a:t> </a:t>
            </a:r>
            <a:r>
              <a:rPr lang="fa-IR" sz="3200" dirty="0" err="1">
                <a:cs typeface="B Zar" panose="00000400000000000000" pitchFamily="2" charset="-78"/>
              </a:rPr>
              <a:t>ﺗﻌﻬـﺪ</a:t>
            </a:r>
            <a:r>
              <a:rPr lang="fa-IR" sz="3200" dirty="0">
                <a:cs typeface="B Zar" panose="00000400000000000000" pitchFamily="2" charset="-78"/>
              </a:rPr>
              <a:t> </a:t>
            </a:r>
            <a:r>
              <a:rPr lang="fa-IR" sz="3200" dirty="0" err="1">
                <a:cs typeface="B Zar" panose="00000400000000000000" pitchFamily="2" charset="-78"/>
              </a:rPr>
              <a:t>ﺑﺎﻧﻚ</a:t>
            </a:r>
            <a:r>
              <a:rPr lang="fa-IR" sz="3200" dirty="0">
                <a:cs typeface="B Zar" panose="00000400000000000000" pitchFamily="2" charset="-78"/>
              </a:rPr>
              <a:t> (</a:t>
            </a:r>
            <a:r>
              <a:rPr lang="fa-IR" sz="3200" dirty="0" err="1">
                <a:cs typeface="B Zar" panose="00000400000000000000" pitchFamily="2" charset="-78"/>
              </a:rPr>
              <a:t>ﻗﺒﻮﻟﻲ</a:t>
            </a:r>
            <a:r>
              <a:rPr lang="fa-IR" sz="3200" dirty="0">
                <a:cs typeface="B Zar" panose="00000400000000000000" pitchFamily="2" charset="-78"/>
              </a:rPr>
              <a:t> </a:t>
            </a:r>
            <a:r>
              <a:rPr lang="fa-IR" sz="3200" dirty="0" err="1">
                <a:cs typeface="B Zar" panose="00000400000000000000" pitchFamily="2" charset="-78"/>
              </a:rPr>
              <a:t>ﺑﺮﺍﺕ</a:t>
            </a:r>
            <a:r>
              <a:rPr lang="fa-IR" sz="3200" dirty="0">
                <a:cs typeface="B Zar" panose="00000400000000000000" pitchFamily="2" charset="-78"/>
              </a:rPr>
              <a:t> </a:t>
            </a:r>
            <a:r>
              <a:rPr lang="fa-IR" sz="3200" dirty="0" err="1">
                <a:cs typeface="B Zar" panose="00000400000000000000" pitchFamily="2" charset="-78"/>
              </a:rPr>
              <a:t>ﺍﺳﻨﺎﺩﻱ</a:t>
            </a:r>
            <a:r>
              <a:rPr lang="fa-IR" sz="3200" dirty="0">
                <a:cs typeface="B Zar" panose="00000400000000000000" pitchFamily="2" charset="-78"/>
              </a:rPr>
              <a:t> </a:t>
            </a:r>
            <a:r>
              <a:rPr lang="fa-IR" sz="3200" dirty="0" err="1">
                <a:cs typeface="B Zar" panose="00000400000000000000" pitchFamily="2" charset="-78"/>
              </a:rPr>
              <a:t>ﺗﻮﺳﻂ</a:t>
            </a:r>
            <a:r>
              <a:rPr lang="fa-IR" sz="3200" dirty="0">
                <a:cs typeface="B Zar" panose="00000400000000000000" pitchFamily="2" charset="-78"/>
              </a:rPr>
              <a:t> </a:t>
            </a:r>
            <a:r>
              <a:rPr lang="fa-IR" sz="3200" dirty="0" err="1">
                <a:cs typeface="B Zar" panose="00000400000000000000" pitchFamily="2" charset="-78"/>
              </a:rPr>
              <a:t>ﺧﺮﻳﺪﺍﺭ</a:t>
            </a:r>
            <a:r>
              <a:rPr lang="fa-IR" sz="3200" dirty="0" smtClean="0">
                <a:cs typeface="B Zar" panose="00000400000000000000" pitchFamily="2" charset="-78"/>
              </a:rPr>
              <a:t>)</a:t>
            </a:r>
          </a:p>
          <a:p>
            <a:pPr algn="r" rtl="1"/>
            <a:r>
              <a:rPr lang="fa-IR" sz="3200" dirty="0" smtClean="0">
                <a:cs typeface="B Zar" panose="00000400000000000000" pitchFamily="2" charset="-78"/>
              </a:rPr>
              <a:t>2-</a:t>
            </a:r>
            <a:r>
              <a:rPr lang="fa-IR" sz="3200" dirty="0">
                <a:cs typeface="B Zar" panose="00000400000000000000" pitchFamily="2" charset="-78"/>
              </a:rPr>
              <a:t> </a:t>
            </a:r>
            <a:r>
              <a:rPr lang="fa-IR" sz="3200" dirty="0" err="1">
                <a:cs typeface="B Zar" panose="00000400000000000000" pitchFamily="2" charset="-78"/>
              </a:rPr>
              <a:t>ﺑﺮﻭﺍﺕ</a:t>
            </a:r>
            <a:r>
              <a:rPr lang="fa-IR" sz="3200" dirty="0">
                <a:cs typeface="B Zar" panose="00000400000000000000" pitchFamily="2" charset="-78"/>
              </a:rPr>
              <a:t> </a:t>
            </a:r>
            <a:r>
              <a:rPr lang="fa-IR" sz="3200" dirty="0" err="1">
                <a:cs typeface="B Zar" panose="00000400000000000000" pitchFamily="2" charset="-78"/>
              </a:rPr>
              <a:t>ﺑﺎ</a:t>
            </a:r>
            <a:r>
              <a:rPr lang="fa-IR" sz="3200" dirty="0">
                <a:cs typeface="B Zar" panose="00000400000000000000" pitchFamily="2" charset="-78"/>
              </a:rPr>
              <a:t> </a:t>
            </a:r>
            <a:r>
              <a:rPr lang="fa-IR" sz="3200" dirty="0" err="1">
                <a:cs typeface="B Zar" panose="00000400000000000000" pitchFamily="2" charset="-78"/>
              </a:rPr>
              <a:t>ﺗﻌﻬﺪ</a:t>
            </a:r>
            <a:r>
              <a:rPr lang="fa-IR" sz="3200" dirty="0">
                <a:cs typeface="B Zar" panose="00000400000000000000" pitchFamily="2" charset="-78"/>
              </a:rPr>
              <a:t> </a:t>
            </a:r>
            <a:r>
              <a:rPr lang="fa-IR" sz="3200" dirty="0" err="1">
                <a:cs typeface="B Zar" panose="00000400000000000000" pitchFamily="2" charset="-78"/>
              </a:rPr>
              <a:t>ﺑﺎﻧﻚ</a:t>
            </a:r>
            <a:r>
              <a:rPr lang="fa-IR" sz="3200" dirty="0">
                <a:cs typeface="B Zar" panose="00000400000000000000" pitchFamily="2" charset="-78"/>
              </a:rPr>
              <a:t> (</a:t>
            </a:r>
            <a:r>
              <a:rPr lang="fa-IR" sz="3200" dirty="0" err="1">
                <a:cs typeface="B Zar" panose="00000400000000000000" pitchFamily="2" charset="-78"/>
              </a:rPr>
              <a:t>ﻗﺒﻮﻟﻲ</a:t>
            </a:r>
            <a:r>
              <a:rPr lang="fa-IR" sz="3200" dirty="0">
                <a:cs typeface="B Zar" panose="00000400000000000000" pitchFamily="2" charset="-78"/>
              </a:rPr>
              <a:t> </a:t>
            </a:r>
            <a:r>
              <a:rPr lang="fa-IR" sz="3200" dirty="0" err="1">
                <a:cs typeface="B Zar" panose="00000400000000000000" pitchFamily="2" charset="-78"/>
              </a:rPr>
              <a:t>ﺑﺮﺍﺕ</a:t>
            </a:r>
            <a:r>
              <a:rPr lang="fa-IR" sz="3200" dirty="0">
                <a:cs typeface="B Zar" panose="00000400000000000000" pitchFamily="2" charset="-78"/>
              </a:rPr>
              <a:t> </a:t>
            </a:r>
            <a:r>
              <a:rPr lang="fa-IR" sz="3200" dirty="0" err="1">
                <a:cs typeface="B Zar" panose="00000400000000000000" pitchFamily="2" charset="-78"/>
              </a:rPr>
              <a:t>ﺍﺳﻨﺎﺩﻱ</a:t>
            </a:r>
            <a:r>
              <a:rPr lang="fa-IR" sz="3200" dirty="0">
                <a:cs typeface="B Zar" panose="00000400000000000000" pitchFamily="2" charset="-78"/>
              </a:rPr>
              <a:t> </a:t>
            </a:r>
            <a:r>
              <a:rPr lang="fa-IR" sz="3200" dirty="0" err="1">
                <a:cs typeface="B Zar" panose="00000400000000000000" pitchFamily="2" charset="-78"/>
              </a:rPr>
              <a:t>ﺗﻮﺳﻂ</a:t>
            </a:r>
            <a:r>
              <a:rPr lang="fa-IR" sz="3200" dirty="0">
                <a:cs typeface="B Zar" panose="00000400000000000000" pitchFamily="2" charset="-78"/>
              </a:rPr>
              <a:t> </a:t>
            </a:r>
            <a:r>
              <a:rPr lang="fa-IR" sz="3200" dirty="0" err="1" smtClean="0">
                <a:cs typeface="B Zar" panose="00000400000000000000" pitchFamily="2" charset="-78"/>
              </a:rPr>
              <a:t>ﺑﺎﻧﻚ</a:t>
            </a:r>
            <a:r>
              <a:rPr lang="fa-IR" sz="3200" dirty="0" smtClean="0">
                <a:cs typeface="B Zar" panose="00000400000000000000" pitchFamily="2" charset="-78"/>
              </a:rPr>
              <a:t> یا  </a:t>
            </a:r>
            <a:r>
              <a:rPr lang="en-US" sz="3200" dirty="0" smtClean="0">
                <a:cs typeface="B Zar" panose="00000400000000000000" pitchFamily="2" charset="-78"/>
              </a:rPr>
              <a:t>Bank Undertaking</a:t>
            </a:r>
            <a:r>
              <a:rPr lang="fa-IR" sz="3200" dirty="0" smtClean="0">
                <a:cs typeface="B Zar" panose="00000400000000000000" pitchFamily="2" charset="-78"/>
              </a:rPr>
              <a:t>)</a:t>
            </a:r>
          </a:p>
          <a:p>
            <a:pPr algn="r" rtl="1"/>
            <a:endParaRPr lang="fa-IR" sz="3200" dirty="0">
              <a:cs typeface="B Zar" panose="00000400000000000000" pitchFamily="2" charset="-78"/>
            </a:endParaRPr>
          </a:p>
          <a:p>
            <a:r>
              <a:rPr lang="fa-IR" sz="3200" dirty="0"/>
              <a:t/>
            </a:r>
            <a:br>
              <a:rPr lang="fa-IR" sz="3200" dirty="0"/>
            </a:br>
            <a:endParaRPr lang="en-US" sz="32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29</a:t>
            </a:fld>
            <a:endParaRPr lang="en-US"/>
          </a:p>
        </p:txBody>
      </p:sp>
    </p:spTree>
    <p:extLst>
      <p:ext uri="{BB962C8B-B14F-4D97-AF65-F5344CB8AC3E}">
        <p14:creationId xmlns:p14="http://schemas.microsoft.com/office/powerpoint/2010/main" val="1631332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endParaRPr lang="fa-IR" sz="2800" b="0" dirty="0" smtClean="0">
              <a:cs typeface="B Zar" panose="00000400000000000000" pitchFamily="2" charset="-78"/>
            </a:endParaRPr>
          </a:p>
          <a:p>
            <a:pPr algn="r" rtl="1"/>
            <a:r>
              <a:rPr lang="fa-IR" sz="2800" b="0" dirty="0" smtClean="0">
                <a:cs typeface="B Zar" panose="00000400000000000000" pitchFamily="2" charset="-78"/>
              </a:rPr>
              <a:t>تمایل </a:t>
            </a:r>
            <a:r>
              <a:rPr lang="fa-IR" sz="2800" b="0" dirty="0">
                <a:cs typeface="B Zar" panose="00000400000000000000" pitchFamily="2" charset="-78"/>
              </a:rPr>
              <a:t>به تجارت، </a:t>
            </a:r>
            <a:r>
              <a:rPr lang="fa-IR" sz="2800" b="0" dirty="0" err="1" smtClean="0">
                <a:cs typeface="B Zar" panose="00000400000000000000" pitchFamily="2" charset="-78"/>
              </a:rPr>
              <a:t>تهاتر</a:t>
            </a:r>
            <a:r>
              <a:rPr lang="fa-IR" sz="2800" b="0" dirty="0" smtClean="0">
                <a:cs typeface="B Zar" panose="00000400000000000000" pitchFamily="2" charset="-78"/>
              </a:rPr>
              <a:t> </a:t>
            </a:r>
            <a:r>
              <a:rPr lang="fa-IR" sz="2800" b="0" dirty="0">
                <a:cs typeface="B Zar" panose="00000400000000000000" pitchFamily="2" charset="-78"/>
              </a:rPr>
              <a:t>و مبادله یک چیز </a:t>
            </a:r>
            <a:r>
              <a:rPr lang="fa-IR" sz="2800" b="0" dirty="0" smtClean="0">
                <a:cs typeface="B Zar" panose="00000400000000000000" pitchFamily="2" charset="-78"/>
              </a:rPr>
              <a:t>با چیز دیگر. </a:t>
            </a:r>
            <a:r>
              <a:rPr lang="fa-IR" sz="2800" b="0" dirty="0">
                <a:cs typeface="B Zar" panose="00000400000000000000" pitchFamily="2" charset="-78"/>
              </a:rPr>
              <a:t>. . برای </a:t>
            </a:r>
            <a:r>
              <a:rPr lang="fa-IR" sz="2800" b="0" dirty="0" smtClean="0">
                <a:cs typeface="B Zar" panose="00000400000000000000" pitchFamily="2" charset="-78"/>
              </a:rPr>
              <a:t>انسان  </a:t>
            </a:r>
            <a:r>
              <a:rPr lang="fa-IR" sz="2800" b="0" dirty="0">
                <a:cs typeface="B Zar" panose="00000400000000000000" pitchFamily="2" charset="-78"/>
              </a:rPr>
              <a:t>رایج است و در </a:t>
            </a:r>
            <a:r>
              <a:rPr lang="fa-IR" sz="2800" b="0" dirty="0" smtClean="0">
                <a:cs typeface="B Zar" panose="00000400000000000000" pitchFamily="2" charset="-78"/>
              </a:rPr>
              <a:t>نوع دیگری از موجودات یافت </a:t>
            </a:r>
            <a:r>
              <a:rPr lang="fa-IR" sz="2800" b="0" dirty="0" err="1">
                <a:cs typeface="B Zar" panose="00000400000000000000" pitchFamily="2" charset="-78"/>
              </a:rPr>
              <a:t>نمی</a:t>
            </a:r>
            <a:r>
              <a:rPr lang="fa-IR" sz="2800" b="0" dirty="0">
                <a:cs typeface="B Zar" panose="00000400000000000000" pitchFamily="2" charset="-78"/>
              </a:rPr>
              <a:t> شود.</a:t>
            </a:r>
          </a:p>
          <a:p>
            <a:pPr algn="r" rtl="1"/>
            <a:endParaRPr lang="fa-IR" sz="2800" b="0" dirty="0">
              <a:cs typeface="B Zar" panose="00000400000000000000" pitchFamily="2" charset="-78"/>
            </a:endParaRPr>
          </a:p>
          <a:p>
            <a:pPr rtl="1"/>
            <a:r>
              <a:rPr lang="fa-IR" sz="2800" b="0" dirty="0" err="1">
                <a:cs typeface="B Zar" panose="00000400000000000000" pitchFamily="2" charset="-78"/>
              </a:rPr>
              <a:t>آدام</a:t>
            </a:r>
            <a:r>
              <a:rPr lang="fa-IR" sz="2800" b="0" dirty="0">
                <a:cs typeface="B Zar" panose="00000400000000000000" pitchFamily="2" charset="-78"/>
              </a:rPr>
              <a:t> اسمیت</a:t>
            </a:r>
            <a:endParaRPr lang="en-US" sz="28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a:t>
            </a:fld>
            <a:endParaRPr lang="en-US"/>
          </a:p>
        </p:txBody>
      </p:sp>
      <p:pic>
        <p:nvPicPr>
          <p:cNvPr id="6" name="Picture 4" descr="dv436002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103" y="3280936"/>
            <a:ext cx="1958975" cy="22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74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486400"/>
          </a:xfrm>
        </p:spPr>
        <p:txBody>
          <a:bodyPr>
            <a:noAutofit/>
          </a:bodyPr>
          <a:lstStyle/>
          <a:p>
            <a:pPr algn="just" rtl="1"/>
            <a:r>
              <a:rPr lang="fa-IR" sz="2000" dirty="0">
                <a:cs typeface="B Zar" panose="00000400000000000000" pitchFamily="2" charset="-78"/>
                <a:hlinkClick r:id="rId2"/>
              </a:rPr>
              <a:t/>
            </a:r>
            <a:br>
              <a:rPr lang="fa-IR" sz="2000" dirty="0">
                <a:cs typeface="B Zar" panose="00000400000000000000" pitchFamily="2" charset="-78"/>
                <a:hlinkClick r:id="rId2"/>
              </a:rPr>
            </a:br>
            <a:r>
              <a:rPr lang="fa-IR" sz="2000" dirty="0" smtClean="0">
                <a:cs typeface="B Zar" panose="00000400000000000000" pitchFamily="2" charset="-78"/>
              </a:rPr>
              <a:t>1-</a:t>
            </a:r>
            <a:r>
              <a:rPr lang="fa-IR" sz="2000" dirty="0">
                <a:cs typeface="B Zar" panose="00000400000000000000" pitchFamily="2" charset="-78"/>
              </a:rPr>
              <a:t> </a:t>
            </a:r>
            <a:r>
              <a:rPr lang="fa-IR" sz="2000" dirty="0" err="1" smtClean="0">
                <a:cs typeface="B Zar" panose="00000400000000000000" pitchFamily="2" charset="-78"/>
              </a:rPr>
              <a:t>ﺑﺮﺍﺕ</a:t>
            </a:r>
            <a:r>
              <a:rPr lang="fa-IR" sz="2000" dirty="0" smtClean="0">
                <a:cs typeface="B Zar" panose="00000400000000000000" pitchFamily="2" charset="-78"/>
              </a:rPr>
              <a:t> </a:t>
            </a:r>
            <a:r>
              <a:rPr lang="fa-IR" sz="2000" dirty="0" err="1">
                <a:cs typeface="B Zar" panose="00000400000000000000" pitchFamily="2" charset="-78"/>
              </a:rPr>
              <a:t>ﺍﺳﻨﺎﺩﻱ</a:t>
            </a:r>
            <a:r>
              <a:rPr lang="fa-IR" sz="2000" dirty="0">
                <a:cs typeface="B Zar" panose="00000400000000000000" pitchFamily="2" charset="-78"/>
              </a:rPr>
              <a:t> </a:t>
            </a:r>
            <a:r>
              <a:rPr lang="fa-IR" sz="2000" dirty="0" err="1">
                <a:cs typeface="B Zar" panose="00000400000000000000" pitchFamily="2" charset="-78"/>
              </a:rPr>
              <a:t>ﺩﻳﺪﺍﺭﻱ</a:t>
            </a:r>
            <a:r>
              <a:rPr lang="fa-IR" sz="2000" dirty="0">
                <a:cs typeface="B Zar" panose="00000400000000000000" pitchFamily="2" charset="-78"/>
              </a:rPr>
              <a:t>:</a:t>
            </a:r>
            <a:endParaRPr lang="fa-IR" sz="2000" b="0" dirty="0">
              <a:cs typeface="B Zar" panose="00000400000000000000" pitchFamily="2" charset="-78"/>
            </a:endParaRPr>
          </a:p>
          <a:p>
            <a:pPr algn="just" rtl="1"/>
            <a:r>
              <a:rPr lang="fa-IR" sz="2000" b="0" dirty="0" err="1" smtClean="0">
                <a:cs typeface="B Zar" panose="00000400000000000000" pitchFamily="2" charset="-78"/>
              </a:rPr>
              <a:t>ﺑﺮﻭﺍﺗﻲ</a:t>
            </a:r>
            <a:r>
              <a:rPr lang="fa-IR" sz="2000" b="0" dirty="0" smtClean="0">
                <a:cs typeface="B Zar" panose="00000400000000000000" pitchFamily="2" charset="-78"/>
              </a:rPr>
              <a:t> </a:t>
            </a:r>
            <a:r>
              <a:rPr lang="fa-IR" sz="2000" b="0" dirty="0" err="1">
                <a:cs typeface="B Zar" panose="00000400000000000000" pitchFamily="2" charset="-78"/>
              </a:rPr>
              <a:t>ﻫﺴﺘﻨﺪ</a:t>
            </a:r>
            <a:r>
              <a:rPr lang="fa-IR" sz="2000" b="0" dirty="0">
                <a:cs typeface="B Zar" panose="00000400000000000000" pitchFamily="2" charset="-78"/>
              </a:rPr>
              <a:t> </a:t>
            </a:r>
            <a:r>
              <a:rPr lang="fa-IR" sz="2000" b="0" dirty="0" err="1">
                <a:cs typeface="B Zar" panose="00000400000000000000" pitchFamily="2" charset="-78"/>
              </a:rPr>
              <a:t>ﻛﻪ</a:t>
            </a:r>
            <a:r>
              <a:rPr lang="fa-IR" sz="2000" b="0" dirty="0">
                <a:cs typeface="B Zar" panose="00000400000000000000" pitchFamily="2" charset="-78"/>
              </a:rPr>
              <a:t> </a:t>
            </a:r>
            <a:r>
              <a:rPr lang="fa-IR" sz="2000" b="0" dirty="0" err="1">
                <a:cs typeface="B Zar" panose="00000400000000000000" pitchFamily="2" charset="-78"/>
              </a:rPr>
              <a:t>ﺑﻼﻓﺎﺻﻠﻪ</a:t>
            </a:r>
            <a:r>
              <a:rPr lang="fa-IR" sz="2000" b="0" dirty="0">
                <a:cs typeface="B Zar" panose="00000400000000000000" pitchFamily="2" charset="-78"/>
              </a:rPr>
              <a:t> </a:t>
            </a:r>
            <a:r>
              <a:rPr lang="fa-IR" sz="2000" b="0" dirty="0" err="1">
                <a:cs typeface="B Zar" panose="00000400000000000000" pitchFamily="2" charset="-78"/>
              </a:rPr>
              <a:t>ﭘﺲ</a:t>
            </a:r>
            <a:r>
              <a:rPr lang="fa-IR" sz="2000" b="0" dirty="0">
                <a:cs typeface="B Zar" panose="00000400000000000000" pitchFamily="2" charset="-78"/>
              </a:rPr>
              <a:t> </a:t>
            </a:r>
            <a:r>
              <a:rPr lang="fa-IR" sz="2000" b="0" dirty="0" err="1">
                <a:cs typeface="B Zar" panose="00000400000000000000" pitchFamily="2" charset="-78"/>
              </a:rPr>
              <a:t>ﺍﺯ</a:t>
            </a:r>
            <a:r>
              <a:rPr lang="fa-IR" sz="2000" b="0" dirty="0">
                <a:cs typeface="B Zar" panose="00000400000000000000" pitchFamily="2" charset="-78"/>
              </a:rPr>
              <a:t> </a:t>
            </a:r>
            <a:r>
              <a:rPr lang="fa-IR" sz="2000" b="0" dirty="0" err="1">
                <a:cs typeface="B Zar" panose="00000400000000000000" pitchFamily="2" charset="-78"/>
              </a:rPr>
              <a:t>ﻗﺒﻮﻟﻲ</a:t>
            </a:r>
            <a:r>
              <a:rPr lang="fa-IR" sz="2000" b="0" dirty="0">
                <a:cs typeface="B Zar" panose="00000400000000000000" pitchFamily="2" charset="-78"/>
              </a:rPr>
              <a:t> </a:t>
            </a:r>
            <a:r>
              <a:rPr lang="fa-IR" sz="2000" b="0" dirty="0" err="1">
                <a:cs typeface="B Zar" panose="00000400000000000000" pitchFamily="2" charset="-78"/>
              </a:rPr>
              <a:t>ﺗﻮﺳﻂ</a:t>
            </a:r>
            <a:r>
              <a:rPr lang="fa-IR" sz="2000" b="0" dirty="0">
                <a:cs typeface="B Zar" panose="00000400000000000000" pitchFamily="2" charset="-78"/>
              </a:rPr>
              <a:t> </a:t>
            </a:r>
            <a:r>
              <a:rPr lang="fa-IR" sz="2000" b="0" dirty="0" err="1">
                <a:cs typeface="B Zar" panose="00000400000000000000" pitchFamily="2" charset="-78"/>
              </a:rPr>
              <a:t>ﺑﺎﻧﻚ</a:t>
            </a:r>
            <a:r>
              <a:rPr lang="fa-IR" sz="2000" b="0" dirty="0">
                <a:cs typeface="B Zar" panose="00000400000000000000" pitchFamily="2" charset="-78"/>
              </a:rPr>
              <a:t> </a:t>
            </a:r>
            <a:r>
              <a:rPr lang="fa-IR" sz="2000" b="0" dirty="0" err="1">
                <a:cs typeface="B Zar" panose="00000400000000000000" pitchFamily="2" charset="-78"/>
              </a:rPr>
              <a:t>ﻳﺎ</a:t>
            </a:r>
            <a:r>
              <a:rPr lang="fa-IR" sz="2000" b="0" dirty="0">
                <a:cs typeface="B Zar" panose="00000400000000000000" pitchFamily="2" charset="-78"/>
              </a:rPr>
              <a:t> </a:t>
            </a:r>
            <a:r>
              <a:rPr lang="fa-IR" sz="2000" b="0" dirty="0" err="1">
                <a:cs typeface="B Zar" panose="00000400000000000000" pitchFamily="2" charset="-78"/>
              </a:rPr>
              <a:t>ﺧﺮﻳﺪﺍﺭ</a:t>
            </a:r>
            <a:r>
              <a:rPr lang="fa-IR" sz="2000" b="0" dirty="0">
                <a:cs typeface="B Zar" panose="00000400000000000000" pitchFamily="2" charset="-78"/>
              </a:rPr>
              <a:t>، </a:t>
            </a:r>
            <a:r>
              <a:rPr lang="fa-IR" sz="2000" b="0" dirty="0" err="1">
                <a:cs typeface="B Zar" panose="00000400000000000000" pitchFamily="2" charset="-78"/>
              </a:rPr>
              <a:t>ﺻﺪﺩﺭﺻﺪ</a:t>
            </a:r>
            <a:r>
              <a:rPr lang="fa-IR" sz="2000" b="0" dirty="0">
                <a:cs typeface="B Zar" panose="00000400000000000000" pitchFamily="2" charset="-78"/>
              </a:rPr>
              <a:t> </a:t>
            </a:r>
            <a:r>
              <a:rPr lang="fa-IR" sz="2000" b="0" dirty="0" err="1">
                <a:cs typeface="B Zar" panose="00000400000000000000" pitchFamily="2" charset="-78"/>
              </a:rPr>
              <a:t>ﻭﺟﻪ</a:t>
            </a:r>
            <a:r>
              <a:rPr lang="fa-IR" sz="2000" b="0" dirty="0">
                <a:cs typeface="B Zar" panose="00000400000000000000" pitchFamily="2" charset="-78"/>
              </a:rPr>
              <a:t> </a:t>
            </a:r>
            <a:r>
              <a:rPr lang="fa-IR" sz="2000" b="0" dirty="0" err="1">
                <a:cs typeface="B Zar" panose="00000400000000000000" pitchFamily="2" charset="-78"/>
              </a:rPr>
              <a:t>ﺍﺳ</a:t>
            </a:r>
            <a:r>
              <a:rPr lang="fa-IR" sz="2000" b="0" dirty="0">
                <a:cs typeface="B Zar" panose="00000400000000000000" pitchFamily="2" charset="-78"/>
              </a:rPr>
              <a:t>ــ</a:t>
            </a:r>
            <a:r>
              <a:rPr lang="fa-IR" sz="2000" b="0" dirty="0" err="1">
                <a:cs typeface="B Zar" panose="00000400000000000000" pitchFamily="2" charset="-78"/>
              </a:rPr>
              <a:t>ﻨﺎﺩ</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ﺍﺭﺯ</a:t>
            </a:r>
            <a:r>
              <a:rPr lang="fa-IR" sz="2000" b="0" dirty="0">
                <a:cs typeface="B Zar" panose="00000400000000000000" pitchFamily="2" charset="-78"/>
              </a:rPr>
              <a:t> </a:t>
            </a:r>
            <a:r>
              <a:rPr lang="fa-IR" sz="2000" b="0" dirty="0" err="1">
                <a:cs typeface="B Zar" panose="00000400000000000000" pitchFamily="2" charset="-78"/>
              </a:rPr>
              <a:t>ﻣﺮﺑﻮﻃﻪ</a:t>
            </a:r>
            <a:r>
              <a:rPr lang="fa-IR" sz="2000" b="0" dirty="0">
                <a:cs typeface="B Zar" panose="00000400000000000000" pitchFamily="2" charset="-78"/>
              </a:rPr>
              <a:t> </a:t>
            </a:r>
            <a:r>
              <a:rPr lang="fa-IR" sz="2000" b="0" dirty="0" err="1">
                <a:cs typeface="B Zar" panose="00000400000000000000" pitchFamily="2" charset="-78"/>
              </a:rPr>
              <a:t>ﻣﻲﺑﺎﻳﺴﺖ</a:t>
            </a:r>
            <a:r>
              <a:rPr lang="fa-IR" sz="2000" b="0" dirty="0">
                <a:cs typeface="B Zar" panose="00000400000000000000" pitchFamily="2" charset="-78"/>
              </a:rPr>
              <a:t> </a:t>
            </a:r>
            <a:r>
              <a:rPr lang="fa-IR" sz="2000" b="0" dirty="0" err="1">
                <a:cs typeface="B Zar" panose="00000400000000000000" pitchFamily="2" charset="-78"/>
              </a:rPr>
              <a:t>ﺗﺎﻣﻴﻦ</a:t>
            </a:r>
            <a:r>
              <a:rPr lang="fa-IR" sz="2000" b="0" dirty="0">
                <a:cs typeface="B Zar" panose="00000400000000000000" pitchFamily="2" charset="-78"/>
              </a:rPr>
              <a:t> ﻭ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ﻓﺮﻭﺷ</a:t>
            </a:r>
            <a:r>
              <a:rPr lang="fa-IR" sz="2000" b="0" dirty="0">
                <a:cs typeface="B Zar" panose="00000400000000000000" pitchFamily="2" charset="-78"/>
              </a:rPr>
              <a:t>ــ</a:t>
            </a:r>
            <a:r>
              <a:rPr lang="fa-IR" sz="2000" b="0" dirty="0" err="1">
                <a:cs typeface="B Zar" panose="00000400000000000000" pitchFamily="2" charset="-78"/>
              </a:rPr>
              <a:t>ﻨﺪﻩ</a:t>
            </a:r>
            <a:r>
              <a:rPr lang="fa-IR" sz="2000" b="0" dirty="0">
                <a:cs typeface="B Zar" panose="00000400000000000000" pitchFamily="2" charset="-78"/>
              </a:rPr>
              <a:t> </a:t>
            </a:r>
            <a:r>
              <a:rPr lang="fa-IR" sz="2000" b="0" dirty="0" err="1">
                <a:cs typeface="B Zar" panose="00000400000000000000" pitchFamily="2" charset="-78"/>
              </a:rPr>
              <a:t>ﭘﺮﺩﺍﺧﺖ</a:t>
            </a:r>
            <a:r>
              <a:rPr lang="fa-IR" sz="2000" b="0" dirty="0">
                <a:cs typeface="B Zar" panose="00000400000000000000" pitchFamily="2" charset="-78"/>
              </a:rPr>
              <a:t> ﮔــ</a:t>
            </a:r>
            <a:r>
              <a:rPr lang="fa-IR" sz="2000" b="0" dirty="0" err="1">
                <a:cs typeface="B Zar" panose="00000400000000000000" pitchFamily="2" charset="-78"/>
              </a:rPr>
              <a:t>ﺮﺩﺩ</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ﻋﺒﺎﺭﺕ</a:t>
            </a:r>
            <a:r>
              <a:rPr lang="fa-IR" sz="2000" b="0" dirty="0">
                <a:cs typeface="B Zar" panose="00000400000000000000" pitchFamily="2" charset="-78"/>
              </a:rPr>
              <a:t> </a:t>
            </a:r>
            <a:r>
              <a:rPr lang="fa-IR" sz="2000" b="0" dirty="0" err="1">
                <a:cs typeface="B Zar" panose="00000400000000000000" pitchFamily="2" charset="-78"/>
              </a:rPr>
              <a:t>ﺩﻳﮕﺮ</a:t>
            </a:r>
            <a:r>
              <a:rPr lang="fa-IR" sz="2000" b="0" dirty="0">
                <a:cs typeface="B Zar" panose="00000400000000000000" pitchFamily="2" charset="-78"/>
              </a:rPr>
              <a:t>، </a:t>
            </a:r>
            <a:r>
              <a:rPr lang="fa-IR" sz="2000" b="0" dirty="0" err="1">
                <a:cs typeface="B Zar" panose="00000400000000000000" pitchFamily="2" charset="-78"/>
              </a:rPr>
              <a:t>ﺍﺭﺍﺋﻪ</a:t>
            </a:r>
            <a:r>
              <a:rPr lang="fa-IR" sz="2000" b="0" dirty="0">
                <a:cs typeface="B Zar" panose="00000400000000000000" pitchFamily="2" charset="-78"/>
              </a:rPr>
              <a:t> </a:t>
            </a:r>
            <a:r>
              <a:rPr lang="fa-IR" sz="2000" b="0" dirty="0" err="1">
                <a:cs typeface="B Zar" panose="00000400000000000000" pitchFamily="2" charset="-78"/>
              </a:rPr>
              <a:t>ﺍﺳﻨﺎﺩ</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ﻣﺸﺘﺮﻱ</a:t>
            </a:r>
            <a:r>
              <a:rPr lang="fa-IR" sz="2000" b="0" dirty="0">
                <a:cs typeface="B Zar" panose="00000400000000000000" pitchFamily="2" charset="-78"/>
              </a:rPr>
              <a:t> </a:t>
            </a:r>
            <a:r>
              <a:rPr lang="fa-IR" sz="2000" b="0" dirty="0" err="1">
                <a:cs typeface="B Zar" panose="00000400000000000000" pitchFamily="2" charset="-78"/>
              </a:rPr>
              <a:t>ﺗﻮﺳﻂ</a:t>
            </a:r>
            <a:r>
              <a:rPr lang="fa-IR" sz="2000" b="0" dirty="0">
                <a:cs typeface="B Zar" panose="00000400000000000000" pitchFamily="2" charset="-78"/>
              </a:rPr>
              <a:t> </a:t>
            </a:r>
            <a:r>
              <a:rPr lang="fa-IR" sz="2000" b="0" dirty="0" err="1">
                <a:cs typeface="B Zar" panose="00000400000000000000" pitchFamily="2" charset="-78"/>
              </a:rPr>
              <a:t>ﺑﺎﻧﻚ</a:t>
            </a:r>
            <a:r>
              <a:rPr lang="fa-IR" sz="2000" b="0" dirty="0">
                <a:cs typeface="B Zar" panose="00000400000000000000" pitchFamily="2" charset="-78"/>
              </a:rPr>
              <a:t> </a:t>
            </a:r>
            <a:r>
              <a:rPr lang="fa-IR" sz="2000" b="0" dirty="0" err="1">
                <a:cs typeface="B Zar" panose="00000400000000000000" pitchFamily="2" charset="-78"/>
              </a:rPr>
              <a:t>ﻣﺸﺮﻭﻁ</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ﭘﺮﺩﺍﺧﺖ</a:t>
            </a:r>
            <a:r>
              <a:rPr lang="fa-IR" sz="2000" b="0" dirty="0">
                <a:cs typeface="B Zar" panose="00000400000000000000" pitchFamily="2" charset="-78"/>
              </a:rPr>
              <a:t> </a:t>
            </a:r>
            <a:r>
              <a:rPr lang="fa-IR" sz="2000" b="0" dirty="0" err="1">
                <a:cs typeface="B Zar" panose="00000400000000000000" pitchFamily="2" charset="-78"/>
              </a:rPr>
              <a:t>ﺻﺪﺩﺭﺻﺪ</a:t>
            </a:r>
            <a:r>
              <a:rPr lang="fa-IR" sz="2000" b="0" dirty="0">
                <a:cs typeface="B Zar" panose="00000400000000000000" pitchFamily="2" charset="-78"/>
              </a:rPr>
              <a:t> </a:t>
            </a:r>
            <a:r>
              <a:rPr lang="fa-IR" sz="2000" b="0" dirty="0" err="1">
                <a:cs typeface="B Zar" panose="00000400000000000000" pitchFamily="2" charset="-78"/>
              </a:rPr>
              <a:t>ﻭﺟﻪ</a:t>
            </a:r>
            <a:r>
              <a:rPr lang="fa-IR" sz="2000" b="0" dirty="0">
                <a:cs typeface="B Zar" panose="00000400000000000000" pitchFamily="2" charset="-78"/>
              </a:rPr>
              <a:t> </a:t>
            </a:r>
            <a:r>
              <a:rPr lang="fa-IR" sz="2000" b="0" dirty="0" err="1">
                <a:cs typeface="B Zar" panose="00000400000000000000" pitchFamily="2" charset="-78"/>
              </a:rPr>
              <a:t>ﺍﺳﻨﺎﺩ</a:t>
            </a:r>
            <a:r>
              <a:rPr lang="fa-IR" sz="2000" b="0" dirty="0">
                <a:cs typeface="B Zar" panose="00000400000000000000" pitchFamily="2" charset="-78"/>
              </a:rPr>
              <a:t> </a:t>
            </a:r>
            <a:r>
              <a:rPr lang="fa-IR" sz="2000" b="0" dirty="0" err="1">
                <a:cs typeface="B Zar" panose="00000400000000000000" pitchFamily="2" charset="-78"/>
              </a:rPr>
              <a:t>ﻣﻲﺑﺎﺷﺪ</a:t>
            </a:r>
            <a:r>
              <a:rPr lang="fa-IR" sz="2000" b="0" dirty="0">
                <a:cs typeface="B Zar" panose="00000400000000000000" pitchFamily="2" charset="-78"/>
              </a:rPr>
              <a:t>. </a:t>
            </a:r>
            <a:r>
              <a:rPr lang="fa-IR" sz="2000" b="0" dirty="0" err="1">
                <a:cs typeface="B Zar" panose="00000400000000000000" pitchFamily="2" charset="-78"/>
              </a:rPr>
              <a:t>ﺍﺯ</a:t>
            </a:r>
            <a:r>
              <a:rPr lang="fa-IR" sz="2000" b="0" dirty="0">
                <a:cs typeface="B Zar" panose="00000400000000000000" pitchFamily="2" charset="-78"/>
              </a:rPr>
              <a:t> </a:t>
            </a:r>
            <a:r>
              <a:rPr lang="fa-IR" sz="2000" b="0" dirty="0" err="1">
                <a:cs typeface="B Zar" panose="00000400000000000000" pitchFamily="2" charset="-78"/>
              </a:rPr>
              <a:t>ﺍﻳﻦﺭﻭ</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ﺍﻳﻦ</a:t>
            </a:r>
            <a:r>
              <a:rPr lang="fa-IR" sz="2000" b="0" dirty="0">
                <a:cs typeface="B Zar" panose="00000400000000000000" pitchFamily="2" charset="-78"/>
              </a:rPr>
              <a:t> </a:t>
            </a:r>
            <a:r>
              <a:rPr lang="fa-IR" sz="2000" b="0" dirty="0" err="1">
                <a:cs typeface="B Zar" panose="00000400000000000000" pitchFamily="2" charset="-78"/>
              </a:rPr>
              <a:t>ﺣﺎﻟﺖ</a:t>
            </a:r>
            <a:r>
              <a:rPr lang="fa-IR" sz="2000" b="0" dirty="0">
                <a:cs typeface="B Zar" panose="00000400000000000000" pitchFamily="2" charset="-78"/>
              </a:rPr>
              <a:t> "</a:t>
            </a:r>
            <a:r>
              <a:rPr lang="fa-IR" sz="2000" b="0" dirty="0" err="1">
                <a:cs typeface="B Zar" panose="00000400000000000000" pitchFamily="2" charset="-78"/>
              </a:rPr>
              <a:t>ﺍﺭﺍﺋﻪ</a:t>
            </a:r>
            <a:r>
              <a:rPr lang="fa-IR" sz="2000" b="0" dirty="0">
                <a:cs typeface="B Zar" panose="00000400000000000000" pitchFamily="2" charset="-78"/>
              </a:rPr>
              <a:t> </a:t>
            </a:r>
            <a:r>
              <a:rPr lang="fa-IR" sz="2000" b="0" dirty="0" err="1">
                <a:cs typeface="B Zar" panose="00000400000000000000" pitchFamily="2" charset="-78"/>
              </a:rPr>
              <a:t>ﺍﺳﻨﺎﺩ</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ﺷﺮﻁ</a:t>
            </a:r>
            <a:r>
              <a:rPr lang="fa-IR" sz="2000" b="0" dirty="0">
                <a:cs typeface="B Zar" panose="00000400000000000000" pitchFamily="2" charset="-78"/>
              </a:rPr>
              <a:t> </a:t>
            </a:r>
            <a:r>
              <a:rPr lang="fa-IR" sz="2000" b="0" dirty="0" err="1">
                <a:cs typeface="B Zar" panose="00000400000000000000" pitchFamily="2" charset="-78"/>
              </a:rPr>
              <a:t>ﭘﺮﺩﺍﺧﺖ</a:t>
            </a:r>
            <a:r>
              <a:rPr lang="fa-IR" sz="2000" b="0" dirty="0">
                <a:cs typeface="B Zar" panose="00000400000000000000" pitchFamily="2" charset="-78"/>
              </a:rPr>
              <a:t>" </a:t>
            </a:r>
            <a:r>
              <a:rPr lang="fa-IR" sz="2000" b="0" dirty="0" smtClean="0">
                <a:cs typeface="B Zar" panose="00000400000000000000" pitchFamily="2" charset="-78"/>
              </a:rPr>
              <a:t>(</a:t>
            </a:r>
            <a:r>
              <a:rPr lang="en-US" sz="2000" b="0" dirty="0" smtClean="0">
                <a:cs typeface="B Zar" panose="00000400000000000000" pitchFamily="2" charset="-78"/>
              </a:rPr>
              <a:t>Documents </a:t>
            </a:r>
            <a:r>
              <a:rPr lang="en-US" sz="2000" b="0" dirty="0">
                <a:cs typeface="B Zar" panose="00000400000000000000" pitchFamily="2" charset="-78"/>
              </a:rPr>
              <a:t>Against Payment </a:t>
            </a:r>
            <a:r>
              <a:rPr lang="fa-IR" sz="2000" b="0" dirty="0" err="1">
                <a:cs typeface="B Zar" panose="00000400000000000000" pitchFamily="2" charset="-78"/>
              </a:rPr>
              <a:t>ﻳﺎ</a:t>
            </a:r>
            <a:r>
              <a:rPr lang="fa-IR" sz="2000" b="0" dirty="0">
                <a:cs typeface="B Zar" panose="00000400000000000000" pitchFamily="2" charset="-78"/>
              </a:rPr>
              <a:t> ( </a:t>
            </a:r>
            <a:r>
              <a:rPr lang="en-US" sz="2000" b="0" dirty="0">
                <a:cs typeface="B Zar" panose="00000400000000000000" pitchFamily="2" charset="-78"/>
              </a:rPr>
              <a:t>D/P ) </a:t>
            </a:r>
            <a:r>
              <a:rPr lang="fa-IR" sz="2000" b="0" dirty="0" smtClean="0">
                <a:cs typeface="B Zar" panose="00000400000000000000" pitchFamily="2" charset="-78"/>
              </a:rPr>
              <a:t>) </a:t>
            </a:r>
            <a:r>
              <a:rPr lang="fa-IR" sz="2000" b="0" dirty="0" err="1" smtClean="0">
                <a:cs typeface="B Zar" panose="00000400000000000000" pitchFamily="2" charset="-78"/>
              </a:rPr>
              <a:t>ﻣﻲ</a:t>
            </a:r>
            <a:r>
              <a:rPr lang="fa-IR" sz="2000" b="0" dirty="0" smtClean="0">
                <a:cs typeface="B Zar" panose="00000400000000000000" pitchFamily="2" charset="-78"/>
              </a:rPr>
              <a:t> </a:t>
            </a:r>
            <a:r>
              <a:rPr lang="fa-IR" sz="2000" b="0" dirty="0" err="1">
                <a:cs typeface="B Zar" panose="00000400000000000000" pitchFamily="2" charset="-78"/>
              </a:rPr>
              <a:t>ﮔﻮﻳﻨﺪ</a:t>
            </a:r>
            <a:r>
              <a:rPr lang="fa-IR" sz="2000" b="0" dirty="0" smtClean="0">
                <a:cs typeface="B Zar" panose="00000400000000000000" pitchFamily="2" charset="-78"/>
              </a:rPr>
              <a:t>.</a:t>
            </a:r>
          </a:p>
          <a:p>
            <a:pPr algn="just" rtl="1"/>
            <a:r>
              <a:rPr lang="fa-IR" sz="2000" b="0" dirty="0" smtClean="0">
                <a:cs typeface="B Zar" panose="00000400000000000000" pitchFamily="2" charset="-78"/>
              </a:rPr>
              <a:t>به این نوع برات ، </a:t>
            </a:r>
            <a:r>
              <a:rPr lang="en-US" sz="2000" b="0" dirty="0" smtClean="0">
                <a:cs typeface="B Zar" panose="00000400000000000000" pitchFamily="2" charset="-78"/>
              </a:rPr>
              <a:t>sight draft </a:t>
            </a:r>
            <a:r>
              <a:rPr lang="fa-IR" sz="2000" b="0" dirty="0" smtClean="0">
                <a:cs typeface="B Zar" panose="00000400000000000000" pitchFamily="2" charset="-78"/>
              </a:rPr>
              <a:t> هم </a:t>
            </a:r>
            <a:r>
              <a:rPr lang="fa-IR" sz="2000" b="0" dirty="0" err="1" smtClean="0">
                <a:cs typeface="B Zar" panose="00000400000000000000" pitchFamily="2" charset="-78"/>
              </a:rPr>
              <a:t>میگوند</a:t>
            </a:r>
            <a:r>
              <a:rPr lang="fa-IR" sz="2000" b="0" dirty="0" smtClean="0">
                <a:cs typeface="B Zar" panose="00000400000000000000" pitchFamily="2" charset="-78"/>
              </a:rPr>
              <a:t>.</a:t>
            </a:r>
            <a:endParaRPr lang="fa-IR" sz="2000" b="0" dirty="0">
              <a:cs typeface="B Zar" panose="00000400000000000000" pitchFamily="2" charset="-78"/>
            </a:endParaRPr>
          </a:p>
          <a:p>
            <a:pPr algn="just" rtl="1"/>
            <a:r>
              <a:rPr lang="fa-IR" sz="2000" b="0" dirty="0">
                <a:cs typeface="B Zar" panose="00000400000000000000" pitchFamily="2" charset="-78"/>
              </a:rPr>
              <a:t> </a:t>
            </a:r>
            <a:r>
              <a:rPr lang="fa-IR" sz="2000" b="0" dirty="0" smtClean="0">
                <a:cs typeface="B Zar" panose="00000400000000000000" pitchFamily="2" charset="-78"/>
              </a:rPr>
              <a:t>زمان برات را </a:t>
            </a:r>
            <a:r>
              <a:rPr lang="en-US" sz="2000" b="0" dirty="0" smtClean="0">
                <a:cs typeface="B Zar" panose="00000400000000000000" pitchFamily="2" charset="-78"/>
              </a:rPr>
              <a:t>tenor </a:t>
            </a:r>
            <a:r>
              <a:rPr lang="fa-IR" sz="2000" b="0" dirty="0" smtClean="0">
                <a:cs typeface="B Zar" panose="00000400000000000000" pitchFamily="2" charset="-78"/>
              </a:rPr>
              <a:t> میگویند.</a:t>
            </a:r>
            <a:endParaRPr lang="fa-IR" sz="2000" b="0" dirty="0">
              <a:cs typeface="B Zar" panose="00000400000000000000" pitchFamily="2" charset="-78"/>
            </a:endParaRPr>
          </a:p>
          <a:p>
            <a:pPr algn="just" rtl="1"/>
            <a:r>
              <a:rPr lang="fa-IR" sz="2000" dirty="0" smtClean="0">
                <a:cs typeface="B Zar" panose="00000400000000000000" pitchFamily="2" charset="-78"/>
              </a:rPr>
              <a:t>2-ﺑـﺮﺍﺕ </a:t>
            </a:r>
            <a:r>
              <a:rPr lang="fa-IR" sz="2000" dirty="0" err="1">
                <a:cs typeface="B Zar" panose="00000400000000000000" pitchFamily="2" charset="-78"/>
              </a:rPr>
              <a:t>ﺍﺳـﻨﺎﺩﻱ</a:t>
            </a:r>
            <a:r>
              <a:rPr lang="fa-IR" sz="2000" dirty="0">
                <a:cs typeface="B Zar" panose="00000400000000000000" pitchFamily="2" charset="-78"/>
              </a:rPr>
              <a:t> </a:t>
            </a:r>
            <a:r>
              <a:rPr lang="fa-IR" sz="2000" dirty="0" err="1">
                <a:cs typeface="B Zar" panose="00000400000000000000" pitchFamily="2" charset="-78"/>
              </a:rPr>
              <a:t>ﻣـﺪﺕ</a:t>
            </a:r>
            <a:r>
              <a:rPr lang="fa-IR" sz="2000" dirty="0">
                <a:cs typeface="B Zar" panose="00000400000000000000" pitchFamily="2" charset="-78"/>
              </a:rPr>
              <a:t> </a:t>
            </a:r>
            <a:r>
              <a:rPr lang="fa-IR" sz="2000" dirty="0" err="1">
                <a:cs typeface="B Zar" panose="00000400000000000000" pitchFamily="2" charset="-78"/>
              </a:rPr>
              <a:t>ﺩﺍﺭ</a:t>
            </a:r>
            <a:r>
              <a:rPr lang="fa-IR" sz="2000" dirty="0">
                <a:cs typeface="B Zar" panose="00000400000000000000" pitchFamily="2" charset="-78"/>
              </a:rPr>
              <a:t>:</a:t>
            </a:r>
            <a:endParaRPr lang="fa-IR" sz="2000" b="0" dirty="0">
              <a:cs typeface="B Zar" panose="00000400000000000000" pitchFamily="2" charset="-78"/>
            </a:endParaRPr>
          </a:p>
          <a:p>
            <a:pPr algn="just" rtl="1"/>
            <a:r>
              <a:rPr lang="fa-IR" sz="2000" b="0" dirty="0" err="1" smtClean="0">
                <a:cs typeface="B Zar" panose="00000400000000000000" pitchFamily="2" charset="-78"/>
              </a:rPr>
              <a:t>ﺑﺮﻭﺍﺗ</a:t>
            </a:r>
            <a:r>
              <a:rPr lang="fa-IR" sz="2000" b="0" dirty="0" smtClean="0">
                <a:cs typeface="B Zar" panose="00000400000000000000" pitchFamily="2" charset="-78"/>
              </a:rPr>
              <a:t>ــﻲ </a:t>
            </a:r>
            <a:r>
              <a:rPr lang="fa-IR" sz="2000" b="0" dirty="0" err="1">
                <a:cs typeface="B Zar" panose="00000400000000000000" pitchFamily="2" charset="-78"/>
              </a:rPr>
              <a:t>ﻫﺴ</a:t>
            </a:r>
            <a:r>
              <a:rPr lang="fa-IR" sz="2000" b="0" dirty="0">
                <a:cs typeface="B Zar" panose="00000400000000000000" pitchFamily="2" charset="-78"/>
              </a:rPr>
              <a:t>ــ</a:t>
            </a:r>
            <a:r>
              <a:rPr lang="fa-IR" sz="2000" b="0" dirty="0" err="1">
                <a:cs typeface="B Zar" panose="00000400000000000000" pitchFamily="2" charset="-78"/>
              </a:rPr>
              <a:t>ﺘﻨﺪ</a:t>
            </a:r>
            <a:r>
              <a:rPr lang="fa-IR" sz="2000" b="0" dirty="0">
                <a:cs typeface="B Zar" panose="00000400000000000000" pitchFamily="2" charset="-78"/>
              </a:rPr>
              <a:t> </a:t>
            </a:r>
            <a:r>
              <a:rPr lang="fa-IR" sz="2000" b="0" dirty="0" err="1">
                <a:cs typeface="B Zar" panose="00000400000000000000" pitchFamily="2" charset="-78"/>
              </a:rPr>
              <a:t>ﻛﻪ</a:t>
            </a:r>
            <a:r>
              <a:rPr lang="fa-IR" sz="2000" b="0" dirty="0">
                <a:cs typeface="B Zar" panose="00000400000000000000" pitchFamily="2" charset="-78"/>
              </a:rPr>
              <a:t> </a:t>
            </a:r>
            <a:r>
              <a:rPr lang="fa-IR" sz="2000" b="0" dirty="0" err="1">
                <a:cs typeface="B Zar" panose="00000400000000000000" pitchFamily="2" charset="-78"/>
              </a:rPr>
              <a:t>ﺍﺯ</a:t>
            </a:r>
            <a:r>
              <a:rPr lang="fa-IR" sz="2000" b="0" dirty="0">
                <a:cs typeface="B Zar" panose="00000400000000000000" pitchFamily="2" charset="-78"/>
              </a:rPr>
              <a:t> </a:t>
            </a:r>
            <a:r>
              <a:rPr lang="fa-IR" sz="2000" b="0" dirty="0" err="1">
                <a:cs typeface="B Zar" panose="00000400000000000000" pitchFamily="2" charset="-78"/>
              </a:rPr>
              <a:t>ﺯﻣﺎﻥ</a:t>
            </a:r>
            <a:r>
              <a:rPr lang="fa-IR" sz="2000" b="0" dirty="0">
                <a:cs typeface="B Zar" panose="00000400000000000000" pitchFamily="2" charset="-78"/>
              </a:rPr>
              <a:t> </a:t>
            </a:r>
            <a:r>
              <a:rPr lang="fa-IR" sz="2000" b="0" dirty="0" err="1">
                <a:cs typeface="B Zar" panose="00000400000000000000" pitchFamily="2" charset="-78"/>
              </a:rPr>
              <a:t>ﻗﺒﻮﻟﻲ</a:t>
            </a:r>
            <a:r>
              <a:rPr lang="fa-IR" sz="2000" b="0" dirty="0">
                <a:cs typeface="B Zar" panose="00000400000000000000" pitchFamily="2" charset="-78"/>
              </a:rPr>
              <a:t> </a:t>
            </a:r>
            <a:r>
              <a:rPr lang="fa-IR" sz="2000" b="0" dirty="0" err="1">
                <a:cs typeface="B Zar" panose="00000400000000000000" pitchFamily="2" charset="-78"/>
              </a:rPr>
              <a:t>ﺁﻧﻬﺎ</a:t>
            </a:r>
            <a:r>
              <a:rPr lang="fa-IR" sz="2000" b="0" dirty="0">
                <a:cs typeface="B Zar" panose="00000400000000000000" pitchFamily="2" charset="-78"/>
              </a:rPr>
              <a:t> </a:t>
            </a:r>
            <a:r>
              <a:rPr lang="fa-IR" sz="2000" b="0" dirty="0" err="1">
                <a:cs typeface="B Zar" panose="00000400000000000000" pitchFamily="2" charset="-78"/>
              </a:rPr>
              <a:t>ﺗﻮﺳﻂ</a:t>
            </a:r>
            <a:r>
              <a:rPr lang="fa-IR" sz="2000" b="0" dirty="0">
                <a:cs typeface="B Zar" panose="00000400000000000000" pitchFamily="2" charset="-78"/>
              </a:rPr>
              <a:t> </a:t>
            </a:r>
            <a:r>
              <a:rPr lang="fa-IR" sz="2000" b="0" dirty="0" err="1">
                <a:cs typeface="B Zar" panose="00000400000000000000" pitchFamily="2" charset="-78"/>
              </a:rPr>
              <a:t>ﺑﺎﻧﻚ</a:t>
            </a:r>
            <a:r>
              <a:rPr lang="fa-IR" sz="2000" b="0" dirty="0">
                <a:cs typeface="B Zar" panose="00000400000000000000" pitchFamily="2" charset="-78"/>
              </a:rPr>
              <a:t> </a:t>
            </a:r>
            <a:r>
              <a:rPr lang="fa-IR" sz="2000" b="0" dirty="0" err="1">
                <a:cs typeface="B Zar" panose="00000400000000000000" pitchFamily="2" charset="-78"/>
              </a:rPr>
              <a:t>ﻳﺎ</a:t>
            </a:r>
            <a:r>
              <a:rPr lang="fa-IR" sz="2000" b="0" dirty="0">
                <a:cs typeface="B Zar" panose="00000400000000000000" pitchFamily="2" charset="-78"/>
              </a:rPr>
              <a:t> </a:t>
            </a:r>
            <a:r>
              <a:rPr lang="fa-IR" sz="2000" b="0" dirty="0" err="1">
                <a:cs typeface="B Zar" panose="00000400000000000000" pitchFamily="2" charset="-78"/>
              </a:rPr>
              <a:t>ﺧﺮﻳﺪﺍﺭ</a:t>
            </a:r>
            <a:r>
              <a:rPr lang="fa-IR" sz="2000" b="0" dirty="0">
                <a:cs typeface="B Zar" panose="00000400000000000000" pitchFamily="2" charset="-78"/>
              </a:rPr>
              <a:t> </a:t>
            </a:r>
            <a:r>
              <a:rPr lang="fa-IR" sz="2000" b="0" dirty="0" err="1">
                <a:cs typeface="B Zar" panose="00000400000000000000" pitchFamily="2" charset="-78"/>
              </a:rPr>
              <a:t>ﺗﺎ</a:t>
            </a:r>
            <a:r>
              <a:rPr lang="fa-IR" sz="2000" b="0" dirty="0">
                <a:cs typeface="B Zar" panose="00000400000000000000" pitchFamily="2" charset="-78"/>
              </a:rPr>
              <a:t> </a:t>
            </a:r>
            <a:r>
              <a:rPr lang="fa-IR" sz="2000" b="0" dirty="0" err="1">
                <a:cs typeface="B Zar" panose="00000400000000000000" pitchFamily="2" charset="-78"/>
              </a:rPr>
              <a:t>ﺳﺮﺭﺳ</a:t>
            </a:r>
            <a:r>
              <a:rPr lang="fa-IR" sz="2000" b="0" dirty="0">
                <a:cs typeface="B Zar" panose="00000400000000000000" pitchFamily="2" charset="-78"/>
              </a:rPr>
              <a:t>ــ</a:t>
            </a:r>
            <a:r>
              <a:rPr lang="fa-IR" sz="2000" b="0" dirty="0" err="1">
                <a:cs typeface="B Zar" panose="00000400000000000000" pitchFamily="2" charset="-78"/>
              </a:rPr>
              <a:t>ﻴﺪ</a:t>
            </a:r>
            <a:r>
              <a:rPr lang="fa-IR" sz="2000" b="0" dirty="0">
                <a:cs typeface="B Zar" panose="00000400000000000000" pitchFamily="2" charset="-78"/>
              </a:rPr>
              <a:t> </a:t>
            </a:r>
            <a:r>
              <a:rPr lang="fa-IR" sz="2000" b="0" dirty="0" err="1">
                <a:cs typeface="B Zar" panose="00000400000000000000" pitchFamily="2" charset="-78"/>
              </a:rPr>
              <a:t>ﭘﺮﺩﺍﺧﺖ</a:t>
            </a:r>
            <a:r>
              <a:rPr lang="fa-IR" sz="2000" b="0" dirty="0">
                <a:cs typeface="B Zar" panose="00000400000000000000" pitchFamily="2" charset="-78"/>
              </a:rPr>
              <a:t> </a:t>
            </a:r>
            <a:r>
              <a:rPr lang="fa-IR" sz="2000" b="0" dirty="0" err="1">
                <a:cs typeface="B Zar" panose="00000400000000000000" pitchFamily="2" charset="-78"/>
              </a:rPr>
              <a:t>ﺁﻥ</a:t>
            </a:r>
            <a:r>
              <a:rPr lang="fa-IR" sz="2000" b="0" dirty="0">
                <a:cs typeface="B Zar" panose="00000400000000000000" pitchFamily="2" charset="-78"/>
              </a:rPr>
              <a:t> </a:t>
            </a:r>
            <a:r>
              <a:rPr lang="fa-IR" sz="2000" b="0" dirty="0" err="1">
                <a:cs typeface="B Zar" panose="00000400000000000000" pitchFamily="2" charset="-78"/>
              </a:rPr>
              <a:t>ﻓﺎﺻﻠﻪ</a:t>
            </a:r>
            <a:r>
              <a:rPr lang="fa-IR" sz="2000" b="0" dirty="0">
                <a:cs typeface="B Zar" panose="00000400000000000000" pitchFamily="2" charset="-78"/>
              </a:rPr>
              <a:t> </a:t>
            </a:r>
            <a:r>
              <a:rPr lang="fa-IR" sz="2000" b="0" dirty="0" err="1">
                <a:cs typeface="B Zar" panose="00000400000000000000" pitchFamily="2" charset="-78"/>
              </a:rPr>
              <a:t>ﺯﻣﺎﻧﻲ</a:t>
            </a:r>
            <a:r>
              <a:rPr lang="fa-IR" sz="2000" b="0" dirty="0">
                <a:cs typeface="B Zar" panose="00000400000000000000" pitchFamily="2" charset="-78"/>
              </a:rPr>
              <a:t> </a:t>
            </a:r>
            <a:r>
              <a:rPr lang="fa-IR" sz="2000" b="0" dirty="0" err="1">
                <a:cs typeface="B Zar" panose="00000400000000000000" pitchFamily="2" charset="-78"/>
              </a:rPr>
              <a:t>ﻭﺟ</a:t>
            </a:r>
            <a:r>
              <a:rPr lang="fa-IR" sz="2000" b="0" dirty="0">
                <a:cs typeface="B Zar" panose="00000400000000000000" pitchFamily="2" charset="-78"/>
              </a:rPr>
              <a:t>ــ</a:t>
            </a:r>
            <a:r>
              <a:rPr lang="fa-IR" sz="2000" b="0" dirty="0" err="1">
                <a:cs typeface="B Zar" panose="00000400000000000000" pitchFamily="2" charset="-78"/>
              </a:rPr>
              <a:t>ﻮﺩ</a:t>
            </a:r>
            <a:r>
              <a:rPr lang="fa-IR" sz="2000" b="0" dirty="0">
                <a:cs typeface="B Zar" panose="00000400000000000000" pitchFamily="2" charset="-78"/>
              </a:rPr>
              <a:t> </a:t>
            </a:r>
            <a:r>
              <a:rPr lang="fa-IR" sz="2000" b="0" dirty="0" err="1">
                <a:cs typeface="B Zar" panose="00000400000000000000" pitchFamily="2" charset="-78"/>
              </a:rPr>
              <a:t>ﺩﺍﺭﺩ</a:t>
            </a:r>
            <a:r>
              <a:rPr lang="fa-IR" sz="2000" b="0" dirty="0">
                <a:cs typeface="B Zar" panose="00000400000000000000" pitchFamily="2" charset="-78"/>
              </a:rPr>
              <a:t> ﻭ </a:t>
            </a:r>
            <a:r>
              <a:rPr lang="fa-IR" sz="2000" b="0" dirty="0" err="1">
                <a:cs typeface="B Zar" panose="00000400000000000000" pitchFamily="2" charset="-78"/>
              </a:rPr>
              <a:t>ﺩﺭ</a:t>
            </a:r>
            <a:r>
              <a:rPr lang="fa-IR" sz="2000" b="0" dirty="0">
                <a:cs typeface="B Zar" panose="00000400000000000000" pitchFamily="2" charset="-78"/>
              </a:rPr>
              <a:t> </a:t>
            </a:r>
            <a:r>
              <a:rPr lang="fa-IR" sz="2000" b="0" dirty="0" err="1">
                <a:cs typeface="B Zar" panose="00000400000000000000" pitchFamily="2" charset="-78"/>
              </a:rPr>
              <a:t>ﻭﺍﻗ</a:t>
            </a:r>
            <a:r>
              <a:rPr lang="fa-IR" sz="2000" b="0" dirty="0">
                <a:cs typeface="B Zar" panose="00000400000000000000" pitchFamily="2" charset="-78"/>
              </a:rPr>
              <a:t>ــﻊ </a:t>
            </a:r>
            <a:r>
              <a:rPr lang="fa-IR" sz="2000" b="0" dirty="0" err="1">
                <a:cs typeface="B Zar" panose="00000400000000000000" pitchFamily="2" charset="-78"/>
              </a:rPr>
              <a:t>ﻭﺟﻪ</a:t>
            </a:r>
            <a:r>
              <a:rPr lang="fa-IR" sz="2000" b="0" dirty="0">
                <a:cs typeface="B Zar" panose="00000400000000000000" pitchFamily="2" charset="-78"/>
              </a:rPr>
              <a:t> ﺑــ</a:t>
            </a:r>
            <a:r>
              <a:rPr lang="fa-IR" sz="2000" b="0" dirty="0" err="1">
                <a:cs typeface="B Zar" panose="00000400000000000000" pitchFamily="2" charset="-78"/>
              </a:rPr>
              <a:t>ﺮﺍﺕ</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ﺻﻮﺭﺕ</a:t>
            </a:r>
            <a:r>
              <a:rPr lang="fa-IR" sz="2000" b="0" dirty="0">
                <a:cs typeface="B Zar" panose="00000400000000000000" pitchFamily="2" charset="-78"/>
              </a:rPr>
              <a:t> </a:t>
            </a:r>
            <a:r>
              <a:rPr lang="fa-IR" sz="2000" b="0" dirty="0" err="1">
                <a:cs typeface="B Zar" panose="00000400000000000000" pitchFamily="2" charset="-78"/>
              </a:rPr>
              <a:t>ﻣﺪﺕ</a:t>
            </a:r>
            <a:r>
              <a:rPr lang="fa-IR" sz="2000" b="0" dirty="0">
                <a:cs typeface="B Zar" panose="00000400000000000000" pitchFamily="2" charset="-78"/>
              </a:rPr>
              <a:t> </a:t>
            </a:r>
            <a:r>
              <a:rPr lang="fa-IR" sz="2000" b="0" dirty="0" err="1">
                <a:cs typeface="B Zar" panose="00000400000000000000" pitchFamily="2" charset="-78"/>
              </a:rPr>
              <a:t>ﺩﺍﺭ</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ﻓﺮﻭﺷ</a:t>
            </a:r>
            <a:r>
              <a:rPr lang="fa-IR" sz="2000" b="0" dirty="0">
                <a:cs typeface="B Zar" panose="00000400000000000000" pitchFamily="2" charset="-78"/>
              </a:rPr>
              <a:t>ــ</a:t>
            </a:r>
            <a:r>
              <a:rPr lang="fa-IR" sz="2000" b="0" dirty="0" err="1">
                <a:cs typeface="B Zar" panose="00000400000000000000" pitchFamily="2" charset="-78"/>
              </a:rPr>
              <a:t>ﻨﺪﻩ</a:t>
            </a:r>
            <a:r>
              <a:rPr lang="fa-IR" sz="2000" b="0" dirty="0">
                <a:cs typeface="B Zar" panose="00000400000000000000" pitchFamily="2" charset="-78"/>
              </a:rPr>
              <a:t> </a:t>
            </a:r>
            <a:r>
              <a:rPr lang="fa-IR" sz="2000" b="0" dirty="0" err="1">
                <a:cs typeface="B Zar" panose="00000400000000000000" pitchFamily="2" charset="-78"/>
              </a:rPr>
              <a:t>ﭘﺮﺩﺍﺧﺖ</a:t>
            </a:r>
            <a:r>
              <a:rPr lang="fa-IR" sz="2000" b="0" dirty="0">
                <a:cs typeface="B Zar" panose="00000400000000000000" pitchFamily="2" charset="-78"/>
              </a:rPr>
              <a:t> ﻣــﻲ </a:t>
            </a:r>
            <a:r>
              <a:rPr lang="fa-IR" sz="2000" b="0" dirty="0" err="1">
                <a:cs typeface="B Zar" panose="00000400000000000000" pitchFamily="2" charset="-78"/>
              </a:rPr>
              <a:t>ﮔﺮﺩﺩ</a:t>
            </a:r>
            <a:r>
              <a:rPr lang="fa-IR" sz="2000" b="0" dirty="0">
                <a:cs typeface="B Zar" panose="00000400000000000000" pitchFamily="2" charset="-78"/>
              </a:rPr>
              <a:t>. </a:t>
            </a:r>
            <a:r>
              <a:rPr lang="fa-IR" sz="2000" b="0" dirty="0" smtClean="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ﺍﻳﻦ</a:t>
            </a:r>
            <a:r>
              <a:rPr lang="fa-IR" sz="2000" b="0" dirty="0">
                <a:cs typeface="B Zar" panose="00000400000000000000" pitchFamily="2" charset="-78"/>
              </a:rPr>
              <a:t> </a:t>
            </a:r>
            <a:r>
              <a:rPr lang="fa-IR" sz="2000" b="0" dirty="0" err="1">
                <a:cs typeface="B Zar" panose="00000400000000000000" pitchFamily="2" charset="-78"/>
              </a:rPr>
              <a:t>ﺣﺎﻟﺖ"ﺍﺭﺍﺋﻪ</a:t>
            </a:r>
            <a:r>
              <a:rPr lang="fa-IR" sz="2000" b="0" dirty="0">
                <a:cs typeface="B Zar" panose="00000400000000000000" pitchFamily="2" charset="-78"/>
              </a:rPr>
              <a:t> </a:t>
            </a:r>
            <a:r>
              <a:rPr lang="fa-IR" sz="2000" b="0" dirty="0" err="1">
                <a:cs typeface="B Zar" panose="00000400000000000000" pitchFamily="2" charset="-78"/>
              </a:rPr>
              <a:t>ﺍﺳ</a:t>
            </a:r>
            <a:r>
              <a:rPr lang="fa-IR" sz="2000" b="0" dirty="0">
                <a:cs typeface="B Zar" panose="00000400000000000000" pitchFamily="2" charset="-78"/>
              </a:rPr>
              <a:t>ــ</a:t>
            </a:r>
            <a:r>
              <a:rPr lang="fa-IR" sz="2000" b="0" dirty="0" err="1">
                <a:cs typeface="B Zar" panose="00000400000000000000" pitchFamily="2" charset="-78"/>
              </a:rPr>
              <a:t>ﻨﺎﺩ</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a:t>
            </a:r>
            <a:r>
              <a:rPr lang="fa-IR" sz="2000" b="0" dirty="0" err="1">
                <a:cs typeface="B Zar" panose="00000400000000000000" pitchFamily="2" charset="-78"/>
              </a:rPr>
              <a:t>ﻣﺸ</a:t>
            </a:r>
            <a:r>
              <a:rPr lang="fa-IR" sz="2000" b="0" dirty="0">
                <a:cs typeface="B Zar" panose="00000400000000000000" pitchFamily="2" charset="-78"/>
              </a:rPr>
              <a:t>ــ</a:t>
            </a:r>
            <a:r>
              <a:rPr lang="fa-IR" sz="2000" b="0" dirty="0" err="1">
                <a:cs typeface="B Zar" panose="00000400000000000000" pitchFamily="2" charset="-78"/>
              </a:rPr>
              <a:t>ﺘﺮﻱ</a:t>
            </a:r>
            <a:r>
              <a:rPr lang="fa-IR" sz="2000" b="0" dirty="0">
                <a:cs typeface="B Zar" panose="00000400000000000000" pitchFamily="2" charset="-78"/>
              </a:rPr>
              <a:t> </a:t>
            </a:r>
            <a:r>
              <a:rPr lang="fa-IR" sz="2000" b="0" dirty="0" err="1">
                <a:cs typeface="B Zar" panose="00000400000000000000" pitchFamily="2" charset="-78"/>
              </a:rPr>
              <a:t>ﺑﻪ</a:t>
            </a:r>
            <a:r>
              <a:rPr lang="fa-IR" sz="2000" b="0" dirty="0">
                <a:cs typeface="B Zar" panose="00000400000000000000" pitchFamily="2" charset="-78"/>
              </a:rPr>
              <a:t> ﺷــ</a:t>
            </a:r>
            <a:r>
              <a:rPr lang="fa-IR" sz="2000" b="0" dirty="0" err="1">
                <a:cs typeface="B Zar" panose="00000400000000000000" pitchFamily="2" charset="-78"/>
              </a:rPr>
              <a:t>ﺮﻁ</a:t>
            </a:r>
            <a:r>
              <a:rPr lang="fa-IR" sz="2000" b="0" dirty="0">
                <a:cs typeface="B Zar" panose="00000400000000000000" pitchFamily="2" charset="-78"/>
              </a:rPr>
              <a:t> قبولی" </a:t>
            </a:r>
            <a:r>
              <a:rPr lang="en-US" sz="2000" b="0" dirty="0">
                <a:cs typeface="B Zar" panose="00000400000000000000" pitchFamily="2" charset="-78"/>
              </a:rPr>
              <a:t>Documents Against Acceptance  </a:t>
            </a:r>
            <a:r>
              <a:rPr lang="fa-IR" sz="2000" b="0" dirty="0" smtClean="0">
                <a:cs typeface="B Zar" panose="00000400000000000000" pitchFamily="2" charset="-78"/>
              </a:rPr>
              <a:t>یا (</a:t>
            </a:r>
            <a:r>
              <a:rPr lang="en-US" sz="2000" b="0" dirty="0" smtClean="0">
                <a:cs typeface="B Zar" panose="00000400000000000000" pitchFamily="2" charset="-78"/>
              </a:rPr>
              <a:t>D/A </a:t>
            </a:r>
            <a:r>
              <a:rPr lang="fa-IR" sz="2000" b="0" dirty="0" smtClean="0">
                <a:cs typeface="B Zar" panose="00000400000000000000" pitchFamily="2" charset="-78"/>
              </a:rPr>
              <a:t>)ﻣــﻲ </a:t>
            </a:r>
            <a:r>
              <a:rPr lang="fa-IR" sz="2000" b="0" dirty="0" err="1">
                <a:cs typeface="B Zar" panose="00000400000000000000" pitchFamily="2" charset="-78"/>
              </a:rPr>
              <a:t>ﮔﻮﻳﻨ</a:t>
            </a:r>
            <a:r>
              <a:rPr lang="fa-IR" sz="2000" b="0" dirty="0">
                <a:cs typeface="B Zar" panose="00000400000000000000" pitchFamily="2" charset="-78"/>
              </a:rPr>
              <a:t>ــﺪ</a:t>
            </a:r>
            <a:r>
              <a:rPr lang="fa-IR" sz="2000" b="0" dirty="0" smtClean="0">
                <a:cs typeface="B Zar" panose="00000400000000000000" pitchFamily="2" charset="-78"/>
              </a:rPr>
              <a:t>.</a:t>
            </a:r>
          </a:p>
          <a:p>
            <a:pPr algn="just" rtl="1"/>
            <a:r>
              <a:rPr lang="fa-IR" sz="2000" b="0" dirty="0">
                <a:cs typeface="B Zar" panose="00000400000000000000" pitchFamily="2" charset="-78"/>
              </a:rPr>
              <a:t>به این نوع برات ، </a:t>
            </a:r>
            <a:r>
              <a:rPr lang="en-US" sz="2000" b="0" dirty="0" smtClean="0">
                <a:cs typeface="B Zar" panose="00000400000000000000" pitchFamily="2" charset="-78"/>
              </a:rPr>
              <a:t>time </a:t>
            </a:r>
            <a:r>
              <a:rPr lang="en-US" sz="2000" b="0" dirty="0">
                <a:cs typeface="B Zar" panose="00000400000000000000" pitchFamily="2" charset="-78"/>
              </a:rPr>
              <a:t>draft </a:t>
            </a:r>
            <a:r>
              <a:rPr lang="fa-IR" sz="2000" b="0" dirty="0">
                <a:cs typeface="B Zar" panose="00000400000000000000" pitchFamily="2" charset="-78"/>
              </a:rPr>
              <a:t> </a:t>
            </a:r>
            <a:r>
              <a:rPr lang="en-US" sz="2000" b="0" dirty="0" smtClean="0">
                <a:cs typeface="B Zar" panose="00000400000000000000" pitchFamily="2" charset="-78"/>
              </a:rPr>
              <a:t> </a:t>
            </a:r>
            <a:r>
              <a:rPr lang="fa-IR" sz="2000" b="0" dirty="0" smtClean="0">
                <a:cs typeface="B Zar" panose="00000400000000000000" pitchFamily="2" charset="-78"/>
              </a:rPr>
              <a:t> یا </a:t>
            </a:r>
            <a:r>
              <a:rPr lang="fa-IR" sz="2000" b="0" dirty="0" err="1" smtClean="0">
                <a:cs typeface="B Zar" panose="00000400000000000000" pitchFamily="2" charset="-78"/>
              </a:rPr>
              <a:t>یوزانس</a:t>
            </a:r>
            <a:r>
              <a:rPr lang="fa-IR" sz="2000" b="0" dirty="0" smtClean="0">
                <a:cs typeface="B Zar" panose="00000400000000000000" pitchFamily="2" charset="-78"/>
              </a:rPr>
              <a:t> اعتباری هم </a:t>
            </a:r>
            <a:r>
              <a:rPr lang="fa-IR" sz="2000" b="0" dirty="0" err="1">
                <a:cs typeface="B Zar" panose="00000400000000000000" pitchFamily="2" charset="-78"/>
              </a:rPr>
              <a:t>میگوند</a:t>
            </a:r>
            <a:r>
              <a:rPr lang="fa-IR" sz="2000" b="0" dirty="0">
                <a:cs typeface="B Zar" panose="00000400000000000000" pitchFamily="2" charset="-78"/>
              </a:rPr>
              <a:t>.</a:t>
            </a:r>
          </a:p>
          <a:p>
            <a:pPr algn="just" rtl="1"/>
            <a:endParaRPr lang="fa-IR"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30</a:t>
            </a:fld>
            <a:endParaRPr lang="en-US"/>
          </a:p>
        </p:txBody>
      </p:sp>
    </p:spTree>
    <p:extLst>
      <p:ext uri="{BB962C8B-B14F-4D97-AF65-F5344CB8AC3E}">
        <p14:creationId xmlns:p14="http://schemas.microsoft.com/office/powerpoint/2010/main" val="866959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fld id="{B572B12B-B667-4C2D-9B6C-6598A16819B6}" type="slidenum">
              <a:rPr lang="en-US" altLang="en-US"/>
              <a:pPr/>
              <a:t>31</a:t>
            </a:fld>
            <a:endParaRPr lang="en-US" altLang="en-US"/>
          </a:p>
        </p:txBody>
      </p:sp>
      <p:sp>
        <p:nvSpPr>
          <p:cNvPr id="400386" name="Rectangle 2"/>
          <p:cNvSpPr>
            <a:spLocks noGrp="1" noChangeArrowheads="1"/>
          </p:cNvSpPr>
          <p:nvPr>
            <p:ph type="title"/>
          </p:nvPr>
        </p:nvSpPr>
        <p:spPr/>
        <p:txBody>
          <a:bodyPr/>
          <a:lstStyle/>
          <a:p>
            <a:r>
              <a:rPr lang="fa-IR" altLang="en-US" b="1" dirty="0" smtClean="0">
                <a:solidFill>
                  <a:srgbClr val="FF0000"/>
                </a:solidFill>
                <a:cs typeface="B Zar" panose="00000400000000000000" pitchFamily="2" charset="-78"/>
              </a:rPr>
              <a:t>اصول اولیه اعتبار اسنادی</a:t>
            </a:r>
            <a:endParaRPr lang="en-US" altLang="en-US" b="1" dirty="0">
              <a:solidFill>
                <a:srgbClr val="FF0000"/>
              </a:solidFill>
              <a:cs typeface="B Zar" panose="00000400000000000000" pitchFamily="2" charset="-78"/>
            </a:endParaRPr>
          </a:p>
        </p:txBody>
      </p:sp>
      <p:sp>
        <p:nvSpPr>
          <p:cNvPr id="400387" name="AutoShape 3"/>
          <p:cNvSpPr>
            <a:spLocks noChangeArrowheads="1"/>
          </p:cNvSpPr>
          <p:nvPr/>
        </p:nvSpPr>
        <p:spPr bwMode="auto">
          <a:xfrm>
            <a:off x="3813175" y="1371600"/>
            <a:ext cx="2200275" cy="758825"/>
          </a:xfrm>
          <a:prstGeom prst="roundRect">
            <a:avLst>
              <a:gd name="adj" fmla="val 16667"/>
            </a:avLst>
          </a:prstGeom>
          <a:solidFill>
            <a:srgbClr val="ECE9E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Importer (Buyer)</a:t>
            </a:r>
          </a:p>
        </p:txBody>
      </p:sp>
      <p:sp>
        <p:nvSpPr>
          <p:cNvPr id="400388" name="Text Box 4"/>
          <p:cNvSpPr txBox="1">
            <a:spLocks noChangeArrowheads="1"/>
          </p:cNvSpPr>
          <p:nvPr/>
        </p:nvSpPr>
        <p:spPr bwMode="auto">
          <a:xfrm>
            <a:off x="381000" y="1676400"/>
            <a:ext cx="29765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pPr>
            <a:r>
              <a:rPr lang="fa-IR" altLang="en-US" sz="2000" dirty="0">
                <a:cs typeface="B Zar" panose="00000400000000000000" pitchFamily="2" charset="-78"/>
              </a:rPr>
              <a:t>خریدار دارای تعهد به بانک صادر کننده برای پرداخت </a:t>
            </a:r>
            <a:r>
              <a:rPr lang="fa-IR" altLang="en-US" sz="2000" dirty="0" smtClean="0">
                <a:cs typeface="B Zar" panose="00000400000000000000" pitchFamily="2" charset="-78"/>
              </a:rPr>
              <a:t>ادعای پرداخت (</a:t>
            </a:r>
            <a:r>
              <a:rPr lang="en-US" altLang="en-US" sz="2000" dirty="0">
                <a:cs typeface="B Zar" panose="00000400000000000000" pitchFamily="2" charset="-78"/>
              </a:rPr>
              <a:t>claim for payment</a:t>
            </a:r>
            <a:r>
              <a:rPr lang="fa-IR" altLang="en-US" sz="2000" dirty="0" smtClean="0">
                <a:cs typeface="B Zar" panose="00000400000000000000" pitchFamily="2" charset="-78"/>
              </a:rPr>
              <a:t>)می </a:t>
            </a:r>
            <a:r>
              <a:rPr lang="fa-IR" altLang="en-US" sz="2000" dirty="0">
                <a:cs typeface="B Zar" panose="00000400000000000000" pitchFamily="2" charset="-78"/>
              </a:rPr>
              <a:t>باشد</a:t>
            </a:r>
            <a:endParaRPr lang="en-US" altLang="en-US" sz="2000" dirty="0">
              <a:cs typeface="B Zar" panose="00000400000000000000" pitchFamily="2" charset="-78"/>
            </a:endParaRPr>
          </a:p>
        </p:txBody>
      </p:sp>
      <p:sp>
        <p:nvSpPr>
          <p:cNvPr id="400389" name="Text Box 5"/>
          <p:cNvSpPr txBox="1">
            <a:spLocks noChangeArrowheads="1"/>
          </p:cNvSpPr>
          <p:nvPr/>
        </p:nvSpPr>
        <p:spPr bwMode="auto">
          <a:xfrm>
            <a:off x="1447800" y="4953000"/>
            <a:ext cx="64246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1">
              <a:spcBef>
                <a:spcPct val="50000"/>
              </a:spcBef>
              <a:defRPr sz="2000">
                <a:cs typeface="B Zar" panose="00000400000000000000" pitchFamily="2" charset="-78"/>
              </a:defRPr>
            </a:lvl1pPr>
          </a:lstStyle>
          <a:p>
            <a:r>
              <a:rPr lang="fa-IR" altLang="en-US" dirty="0"/>
              <a:t>بانک </a:t>
            </a:r>
            <a:r>
              <a:rPr lang="fa-IR" altLang="en-US" dirty="0" err="1"/>
              <a:t>ناشر،مسئولیت</a:t>
            </a:r>
            <a:r>
              <a:rPr lang="fa-IR" altLang="en-US" dirty="0"/>
              <a:t> پرداخت به صادر کننده را در صورتی که با تمام شرایط و ضوابط موجود در </a:t>
            </a:r>
            <a:r>
              <a:rPr lang="en-US" altLang="en-US" dirty="0"/>
              <a:t>L / C </a:t>
            </a:r>
            <a:r>
              <a:rPr lang="fa-IR" altLang="en-US" dirty="0" smtClean="0"/>
              <a:t> موافقت کرده باشد  دارد</a:t>
            </a:r>
            <a:endParaRPr lang="en-US" altLang="en-US" dirty="0"/>
          </a:p>
        </p:txBody>
      </p:sp>
      <p:sp>
        <p:nvSpPr>
          <p:cNvPr id="400390" name="Text Box 6"/>
          <p:cNvSpPr txBox="1">
            <a:spLocks noChangeArrowheads="1"/>
          </p:cNvSpPr>
          <p:nvPr/>
        </p:nvSpPr>
        <p:spPr bwMode="auto">
          <a:xfrm>
            <a:off x="6242050" y="1600200"/>
            <a:ext cx="24272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1">
              <a:spcBef>
                <a:spcPct val="50000"/>
              </a:spcBef>
              <a:defRPr sz="2000">
                <a:cs typeface="B Zar" panose="00000400000000000000" pitchFamily="2" charset="-78"/>
              </a:defRPr>
            </a:lvl1pPr>
          </a:lstStyle>
          <a:p>
            <a:r>
              <a:rPr lang="fa-IR" altLang="en-US" dirty="0"/>
              <a:t>صادر کننده و وارد کننده قرارداد فروش را </a:t>
            </a:r>
            <a:r>
              <a:rPr lang="fa-IR" altLang="en-US" dirty="0" smtClean="0"/>
              <a:t>به </a:t>
            </a:r>
            <a:r>
              <a:rPr lang="fa-IR" altLang="en-US" dirty="0"/>
              <a:t>کسی که مبادله را پشتیبانی می </a:t>
            </a:r>
            <a:r>
              <a:rPr lang="fa-IR" altLang="en-US" dirty="0" smtClean="0"/>
              <a:t>کند باید بدهند </a:t>
            </a:r>
            <a:endParaRPr lang="en-US" altLang="en-US" dirty="0"/>
          </a:p>
        </p:txBody>
      </p:sp>
      <p:sp>
        <p:nvSpPr>
          <p:cNvPr id="400391" name="AutoShape 7"/>
          <p:cNvSpPr>
            <a:spLocks noChangeArrowheads="1"/>
          </p:cNvSpPr>
          <p:nvPr/>
        </p:nvSpPr>
        <p:spPr bwMode="auto">
          <a:xfrm>
            <a:off x="852488" y="3648075"/>
            <a:ext cx="2200275" cy="758825"/>
          </a:xfrm>
          <a:prstGeom prst="roundRect">
            <a:avLst>
              <a:gd name="adj" fmla="val 16667"/>
            </a:avLst>
          </a:prstGeom>
          <a:gradFill rotWithShape="1">
            <a:gsLst>
              <a:gs pos="0">
                <a:srgbClr val="DBEBB5">
                  <a:gamma/>
                  <a:tint val="53725"/>
                  <a:invGamma/>
                </a:srgbClr>
              </a:gs>
              <a:gs pos="100000">
                <a:srgbClr val="DBEBB5"/>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t>Issuing Bank</a:t>
            </a:r>
          </a:p>
        </p:txBody>
      </p:sp>
      <p:sp>
        <p:nvSpPr>
          <p:cNvPr id="400392" name="AutoShape 8"/>
          <p:cNvSpPr>
            <a:spLocks noChangeArrowheads="1"/>
          </p:cNvSpPr>
          <p:nvPr/>
        </p:nvSpPr>
        <p:spPr bwMode="auto">
          <a:xfrm>
            <a:off x="6772275" y="3648075"/>
            <a:ext cx="2200275" cy="758825"/>
          </a:xfrm>
          <a:prstGeom prst="roundRect">
            <a:avLst>
              <a:gd name="adj" fmla="val 16667"/>
            </a:avLst>
          </a:prstGeom>
          <a:gradFill rotWithShape="1">
            <a:gsLst>
              <a:gs pos="0">
                <a:srgbClr val="006980">
                  <a:gamma/>
                  <a:tint val="83529"/>
                  <a:invGamma/>
                </a:srgbClr>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chemeClr val="bg1"/>
                </a:solidFill>
              </a:rPr>
              <a:t>Exporter (Seller)</a:t>
            </a:r>
          </a:p>
        </p:txBody>
      </p:sp>
      <p:cxnSp>
        <p:nvCxnSpPr>
          <p:cNvPr id="400393" name="AutoShape 9"/>
          <p:cNvCxnSpPr>
            <a:cxnSpLocks noChangeShapeType="1"/>
            <a:stCxn id="400391" idx="0"/>
            <a:endCxn id="400387" idx="2"/>
          </p:cNvCxnSpPr>
          <p:nvPr/>
        </p:nvCxnSpPr>
        <p:spPr bwMode="auto">
          <a:xfrm flipV="1">
            <a:off x="1952625" y="2130425"/>
            <a:ext cx="2960688" cy="1517650"/>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394" name="AutoShape 10"/>
          <p:cNvCxnSpPr>
            <a:cxnSpLocks noChangeShapeType="1"/>
            <a:stCxn id="400387" idx="2"/>
            <a:endCxn id="400392" idx="0"/>
          </p:cNvCxnSpPr>
          <p:nvPr/>
        </p:nvCxnSpPr>
        <p:spPr bwMode="auto">
          <a:xfrm>
            <a:off x="4913313" y="2130425"/>
            <a:ext cx="2959100" cy="1517650"/>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395" name="AutoShape 11"/>
          <p:cNvCxnSpPr>
            <a:cxnSpLocks noChangeShapeType="1"/>
            <a:stCxn id="400392" idx="1"/>
            <a:endCxn id="400391" idx="3"/>
          </p:cNvCxnSpPr>
          <p:nvPr/>
        </p:nvCxnSpPr>
        <p:spPr bwMode="auto">
          <a:xfrm flipH="1">
            <a:off x="3052763" y="4027487"/>
            <a:ext cx="3719512" cy="0"/>
          </a:xfrm>
          <a:prstGeom prst="straightConnector1">
            <a:avLst/>
          </a:prstGeom>
          <a:noFill/>
          <a:ln w="158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0396" name="Text Box 12"/>
          <p:cNvSpPr txBox="1">
            <a:spLocks noChangeArrowheads="1"/>
          </p:cNvSpPr>
          <p:nvPr/>
        </p:nvSpPr>
        <p:spPr bwMode="auto">
          <a:xfrm>
            <a:off x="4162425" y="2668587"/>
            <a:ext cx="1593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altLang="en-US" sz="2000" b="1" i="1" dirty="0" smtClean="0">
                <a:cs typeface="B Zar" panose="00000400000000000000" pitchFamily="2" charset="-78"/>
              </a:rPr>
              <a:t>قرارداد مجزا</a:t>
            </a:r>
            <a:endParaRPr lang="en-US" altLang="en-US" sz="2000" b="1" i="1" dirty="0">
              <a:cs typeface="B Zar" panose="00000400000000000000" pitchFamily="2" charset="-78"/>
            </a:endParaRPr>
          </a:p>
        </p:txBody>
      </p:sp>
      <p:sp>
        <p:nvSpPr>
          <p:cNvPr id="400397" name="AutoShape 13"/>
          <p:cNvSpPr>
            <a:spLocks noChangeArrowheads="1"/>
          </p:cNvSpPr>
          <p:nvPr/>
        </p:nvSpPr>
        <p:spPr bwMode="auto">
          <a:xfrm>
            <a:off x="3813175" y="3648075"/>
            <a:ext cx="2200275" cy="758825"/>
          </a:xfrm>
          <a:prstGeom prst="roundRect">
            <a:avLst>
              <a:gd name="adj" fmla="val 16667"/>
            </a:avLst>
          </a:prstGeom>
          <a:gradFill rotWithShape="1">
            <a:gsLst>
              <a:gs pos="0">
                <a:schemeClr val="accent1">
                  <a:gamma/>
                  <a:tint val="33725"/>
                  <a:invGamma/>
                </a:schemeClr>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t>Advising/</a:t>
            </a:r>
            <a:br>
              <a:rPr lang="en-US" altLang="en-US" sz="2000" b="1" dirty="0"/>
            </a:br>
            <a:r>
              <a:rPr lang="en-US" altLang="en-US" sz="2000" b="1" dirty="0"/>
              <a:t>Confirming bank</a:t>
            </a:r>
          </a:p>
        </p:txBody>
      </p:sp>
      <p:cxnSp>
        <p:nvCxnSpPr>
          <p:cNvPr id="400398" name="AutoShape 14"/>
          <p:cNvCxnSpPr>
            <a:cxnSpLocks noChangeShapeType="1"/>
            <a:stCxn id="400391" idx="3"/>
            <a:endCxn id="400391" idx="3"/>
          </p:cNvCxnSpPr>
          <p:nvPr/>
        </p:nvCxnSpPr>
        <p:spPr bwMode="auto">
          <a:xfrm>
            <a:off x="3052763" y="4027487"/>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399" name="AutoShape 15"/>
          <p:cNvCxnSpPr>
            <a:cxnSpLocks noChangeShapeType="1"/>
            <a:stCxn id="400391" idx="3"/>
            <a:endCxn id="400391" idx="3"/>
          </p:cNvCxnSpPr>
          <p:nvPr/>
        </p:nvCxnSpPr>
        <p:spPr bwMode="auto">
          <a:xfrm>
            <a:off x="3052763" y="4027487"/>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400" name="AutoShape 16"/>
          <p:cNvCxnSpPr>
            <a:cxnSpLocks noChangeShapeType="1"/>
            <a:stCxn id="400391" idx="3"/>
            <a:endCxn id="400391" idx="3"/>
          </p:cNvCxnSpPr>
          <p:nvPr/>
        </p:nvCxnSpPr>
        <p:spPr bwMode="auto">
          <a:xfrm>
            <a:off x="3052763" y="4027487"/>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79152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0E8F3D65-BA04-4E55-8873-05C4A838DB95}" type="slidenum">
              <a:rPr lang="en-US" altLang="en-US"/>
              <a:pPr/>
              <a:t>32</a:t>
            </a:fld>
            <a:endParaRPr lang="en-US" altLang="en-US"/>
          </a:p>
        </p:txBody>
      </p:sp>
      <p:sp>
        <p:nvSpPr>
          <p:cNvPr id="448514" name="Line 2"/>
          <p:cNvSpPr>
            <a:spLocks noChangeShapeType="1"/>
          </p:cNvSpPr>
          <p:nvPr/>
        </p:nvSpPr>
        <p:spPr bwMode="auto">
          <a:xfrm flipH="1">
            <a:off x="3481388" y="2986088"/>
            <a:ext cx="2667000"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15" name="Line 3"/>
          <p:cNvSpPr>
            <a:spLocks noChangeShapeType="1"/>
          </p:cNvSpPr>
          <p:nvPr/>
        </p:nvSpPr>
        <p:spPr bwMode="auto">
          <a:xfrm>
            <a:off x="6924675" y="3276600"/>
            <a:ext cx="0" cy="10668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16" name="Line 4"/>
          <p:cNvSpPr>
            <a:spLocks noChangeShapeType="1"/>
          </p:cNvSpPr>
          <p:nvPr/>
        </p:nvSpPr>
        <p:spPr bwMode="auto">
          <a:xfrm flipH="1">
            <a:off x="3581400" y="4876800"/>
            <a:ext cx="2811463"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17" name="Line 5"/>
          <p:cNvSpPr>
            <a:spLocks noChangeShapeType="1"/>
          </p:cNvSpPr>
          <p:nvPr/>
        </p:nvSpPr>
        <p:spPr bwMode="auto">
          <a:xfrm flipV="1">
            <a:off x="2446338" y="3352800"/>
            <a:ext cx="0" cy="98742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18" name="Line 6"/>
          <p:cNvSpPr>
            <a:spLocks noChangeShapeType="1"/>
          </p:cNvSpPr>
          <p:nvPr/>
        </p:nvSpPr>
        <p:spPr bwMode="auto">
          <a:xfrm>
            <a:off x="2978150" y="3352800"/>
            <a:ext cx="0" cy="98742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19" name="Line 7"/>
          <p:cNvSpPr>
            <a:spLocks noChangeShapeType="1"/>
          </p:cNvSpPr>
          <p:nvPr/>
        </p:nvSpPr>
        <p:spPr bwMode="auto">
          <a:xfrm>
            <a:off x="3581400" y="4572000"/>
            <a:ext cx="2819400"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20" name="Line 8"/>
          <p:cNvSpPr>
            <a:spLocks noChangeShapeType="1"/>
          </p:cNvSpPr>
          <p:nvPr/>
        </p:nvSpPr>
        <p:spPr bwMode="auto">
          <a:xfrm flipV="1">
            <a:off x="6621463" y="3276600"/>
            <a:ext cx="0" cy="106362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21" name="Text Box 9"/>
          <p:cNvSpPr txBox="1">
            <a:spLocks noChangeArrowheads="1"/>
          </p:cNvSpPr>
          <p:nvPr/>
        </p:nvSpPr>
        <p:spPr bwMode="auto">
          <a:xfrm>
            <a:off x="4249738" y="2643188"/>
            <a:ext cx="1820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Shipment</a:t>
            </a:r>
          </a:p>
        </p:txBody>
      </p:sp>
      <p:sp>
        <p:nvSpPr>
          <p:cNvPr id="448522" name="Text Box 10"/>
          <p:cNvSpPr txBox="1">
            <a:spLocks noChangeArrowheads="1"/>
          </p:cNvSpPr>
          <p:nvPr/>
        </p:nvSpPr>
        <p:spPr bwMode="auto">
          <a:xfrm>
            <a:off x="1081088" y="6084888"/>
            <a:ext cx="456723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rgbClr val="333399"/>
              </a:buClr>
              <a:buSzPct val="80000"/>
              <a:buFont typeface="Monotype Sorts" pitchFamily="2" charset="2"/>
              <a:buNone/>
            </a:pPr>
            <a:r>
              <a:rPr lang="en-US" altLang="en-US" b="1"/>
              <a:t>Buyer pays BEFORE receipt of goods</a:t>
            </a:r>
          </a:p>
        </p:txBody>
      </p:sp>
      <p:sp>
        <p:nvSpPr>
          <p:cNvPr id="448524" name="Rectangle 12"/>
          <p:cNvSpPr>
            <a:spLocks noGrp="1" noChangeArrowheads="1"/>
          </p:cNvSpPr>
          <p:nvPr>
            <p:ph type="title"/>
          </p:nvPr>
        </p:nvSpPr>
        <p:spPr/>
        <p:txBody>
          <a:bodyPr/>
          <a:lstStyle/>
          <a:p>
            <a:r>
              <a:rPr lang="en-US" altLang="en-US"/>
              <a:t>Sight Collection (D/P)</a:t>
            </a:r>
          </a:p>
        </p:txBody>
      </p:sp>
      <p:sp>
        <p:nvSpPr>
          <p:cNvPr id="448525" name="Oval 13"/>
          <p:cNvSpPr>
            <a:spLocks noChangeArrowheads="1"/>
          </p:cNvSpPr>
          <p:nvPr/>
        </p:nvSpPr>
        <p:spPr bwMode="auto">
          <a:xfrm>
            <a:off x="3722688" y="2787650"/>
            <a:ext cx="455612"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2</a:t>
            </a:r>
          </a:p>
        </p:txBody>
      </p:sp>
      <p:sp>
        <p:nvSpPr>
          <p:cNvPr id="448526" name="Text Box 14"/>
          <p:cNvSpPr txBox="1">
            <a:spLocks noChangeArrowheads="1"/>
          </p:cNvSpPr>
          <p:nvPr/>
        </p:nvSpPr>
        <p:spPr bwMode="auto">
          <a:xfrm>
            <a:off x="7380288" y="3505200"/>
            <a:ext cx="176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Documents</a:t>
            </a:r>
          </a:p>
        </p:txBody>
      </p:sp>
      <p:sp>
        <p:nvSpPr>
          <p:cNvPr id="448527" name="Oval 15"/>
          <p:cNvSpPr>
            <a:spLocks noChangeArrowheads="1"/>
          </p:cNvSpPr>
          <p:nvPr/>
        </p:nvSpPr>
        <p:spPr bwMode="auto">
          <a:xfrm>
            <a:off x="7000875" y="3505200"/>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2</a:t>
            </a:r>
          </a:p>
        </p:txBody>
      </p:sp>
      <p:sp>
        <p:nvSpPr>
          <p:cNvPr id="448528" name="Text Box 16"/>
          <p:cNvSpPr txBox="1">
            <a:spLocks noChangeArrowheads="1"/>
          </p:cNvSpPr>
          <p:nvPr/>
        </p:nvSpPr>
        <p:spPr bwMode="auto">
          <a:xfrm>
            <a:off x="4421188" y="4946650"/>
            <a:ext cx="1820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Documents</a:t>
            </a:r>
          </a:p>
        </p:txBody>
      </p:sp>
      <p:sp>
        <p:nvSpPr>
          <p:cNvPr id="448529" name="Oval 17"/>
          <p:cNvSpPr>
            <a:spLocks noChangeArrowheads="1"/>
          </p:cNvSpPr>
          <p:nvPr/>
        </p:nvSpPr>
        <p:spPr bwMode="auto">
          <a:xfrm>
            <a:off x="3965575" y="4946650"/>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3</a:t>
            </a:r>
          </a:p>
        </p:txBody>
      </p:sp>
      <p:sp>
        <p:nvSpPr>
          <p:cNvPr id="448530" name="Oval 18"/>
          <p:cNvSpPr>
            <a:spLocks noChangeArrowheads="1"/>
          </p:cNvSpPr>
          <p:nvPr/>
        </p:nvSpPr>
        <p:spPr bwMode="auto">
          <a:xfrm>
            <a:off x="4724400" y="3884613"/>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4</a:t>
            </a:r>
          </a:p>
        </p:txBody>
      </p:sp>
      <p:sp>
        <p:nvSpPr>
          <p:cNvPr id="448531" name="AutoShape 19"/>
          <p:cNvSpPr>
            <a:spLocks noChangeArrowheads="1"/>
          </p:cNvSpPr>
          <p:nvPr/>
        </p:nvSpPr>
        <p:spPr bwMode="auto">
          <a:xfrm>
            <a:off x="4724400" y="4368800"/>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48532" name="Oval 20"/>
          <p:cNvSpPr>
            <a:spLocks noChangeArrowheads="1"/>
          </p:cNvSpPr>
          <p:nvPr/>
        </p:nvSpPr>
        <p:spPr bwMode="auto">
          <a:xfrm>
            <a:off x="5938838" y="3505200"/>
            <a:ext cx="455612"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4</a:t>
            </a:r>
          </a:p>
        </p:txBody>
      </p:sp>
      <p:sp>
        <p:nvSpPr>
          <p:cNvPr id="448533" name="AutoShape 21"/>
          <p:cNvSpPr>
            <a:spLocks noChangeArrowheads="1"/>
          </p:cNvSpPr>
          <p:nvPr/>
        </p:nvSpPr>
        <p:spPr bwMode="auto">
          <a:xfrm>
            <a:off x="6423025" y="3505200"/>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48534" name="Oval 22"/>
          <p:cNvSpPr>
            <a:spLocks noChangeArrowheads="1"/>
          </p:cNvSpPr>
          <p:nvPr/>
        </p:nvSpPr>
        <p:spPr bwMode="auto">
          <a:xfrm>
            <a:off x="3206750" y="3505200"/>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4</a:t>
            </a:r>
          </a:p>
        </p:txBody>
      </p:sp>
      <p:sp>
        <p:nvSpPr>
          <p:cNvPr id="448535" name="AutoShape 23"/>
          <p:cNvSpPr>
            <a:spLocks noChangeArrowheads="1"/>
          </p:cNvSpPr>
          <p:nvPr/>
        </p:nvSpPr>
        <p:spPr bwMode="auto">
          <a:xfrm>
            <a:off x="2708275" y="3505200"/>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48536" name="Text Box 24"/>
          <p:cNvSpPr txBox="1">
            <a:spLocks noChangeArrowheads="1"/>
          </p:cNvSpPr>
          <p:nvPr/>
        </p:nvSpPr>
        <p:spPr bwMode="auto">
          <a:xfrm>
            <a:off x="701675" y="3884613"/>
            <a:ext cx="182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Documents</a:t>
            </a:r>
          </a:p>
        </p:txBody>
      </p:sp>
      <p:sp>
        <p:nvSpPr>
          <p:cNvPr id="448537" name="Oval 25"/>
          <p:cNvSpPr>
            <a:spLocks noChangeArrowheads="1"/>
          </p:cNvSpPr>
          <p:nvPr/>
        </p:nvSpPr>
        <p:spPr bwMode="auto">
          <a:xfrm>
            <a:off x="1916113" y="3505200"/>
            <a:ext cx="455612"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4</a:t>
            </a:r>
          </a:p>
        </p:txBody>
      </p:sp>
      <p:sp>
        <p:nvSpPr>
          <p:cNvPr id="448538" name="AutoShape 26"/>
          <p:cNvSpPr>
            <a:spLocks noChangeArrowheads="1"/>
          </p:cNvSpPr>
          <p:nvPr/>
        </p:nvSpPr>
        <p:spPr bwMode="auto">
          <a:xfrm>
            <a:off x="1612900" y="4414838"/>
            <a:ext cx="1897063" cy="911225"/>
          </a:xfrm>
          <a:prstGeom prst="roundRect">
            <a:avLst>
              <a:gd name="adj" fmla="val 16667"/>
            </a:avLst>
          </a:prstGeom>
          <a:gradFill rotWithShape="1">
            <a:gsLst>
              <a:gs pos="0">
                <a:srgbClr val="6E2636">
                  <a:gamma/>
                  <a:tint val="93725"/>
                  <a:invGamma/>
                </a:srgbClr>
              </a:gs>
              <a:gs pos="100000">
                <a:srgbClr val="6E263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Foreign BANK</a:t>
            </a:r>
          </a:p>
        </p:txBody>
      </p:sp>
      <p:sp>
        <p:nvSpPr>
          <p:cNvPr id="448539" name="AutoShape 27"/>
          <p:cNvSpPr>
            <a:spLocks noChangeArrowheads="1"/>
          </p:cNvSpPr>
          <p:nvPr/>
        </p:nvSpPr>
        <p:spPr bwMode="auto">
          <a:xfrm>
            <a:off x="6469063" y="4414838"/>
            <a:ext cx="1897062" cy="911225"/>
          </a:xfrm>
          <a:prstGeom prst="roundRect">
            <a:avLst>
              <a:gd name="adj" fmla="val 16667"/>
            </a:avLst>
          </a:prstGeom>
          <a:gradFill rotWithShape="1">
            <a:gsLst>
              <a:gs pos="0">
                <a:srgbClr val="006980">
                  <a:gamma/>
                  <a:tint val="83529"/>
                  <a:invGamma/>
                </a:srgbClr>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PNC Bank</a:t>
            </a:r>
          </a:p>
        </p:txBody>
      </p:sp>
      <p:sp>
        <p:nvSpPr>
          <p:cNvPr id="448540" name="Text Box 28"/>
          <p:cNvSpPr txBox="1">
            <a:spLocks noChangeArrowheads="1"/>
          </p:cNvSpPr>
          <p:nvPr/>
        </p:nvSpPr>
        <p:spPr bwMode="auto">
          <a:xfrm>
            <a:off x="1081088" y="1455738"/>
            <a:ext cx="235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Buyer</a:t>
            </a:r>
          </a:p>
        </p:txBody>
      </p:sp>
      <p:pic>
        <p:nvPicPr>
          <p:cNvPr id="448541" name="Picture 29" descr="euro_asian_fl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8" y="1911350"/>
            <a:ext cx="2352675" cy="1317625"/>
          </a:xfrm>
          <a:prstGeom prst="rect">
            <a:avLst/>
          </a:prstGeom>
          <a:noFill/>
          <a:extLst>
            <a:ext uri="{909E8E84-426E-40DD-AFC4-6F175D3DCCD1}">
              <a14:hiddenFill xmlns:a14="http://schemas.microsoft.com/office/drawing/2010/main">
                <a:solidFill>
                  <a:srgbClr val="FFFFFF"/>
                </a:solidFill>
              </a14:hiddenFill>
            </a:ext>
          </a:extLst>
        </p:spPr>
      </p:pic>
      <p:sp>
        <p:nvSpPr>
          <p:cNvPr id="448542" name="Text Box 30"/>
          <p:cNvSpPr txBox="1">
            <a:spLocks noChangeArrowheads="1"/>
          </p:cNvSpPr>
          <p:nvPr/>
        </p:nvSpPr>
        <p:spPr bwMode="auto">
          <a:xfrm>
            <a:off x="6392863" y="1455738"/>
            <a:ext cx="1973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Seller</a:t>
            </a:r>
          </a:p>
        </p:txBody>
      </p:sp>
      <p:pic>
        <p:nvPicPr>
          <p:cNvPr id="448543" name="Picture 31" descr="TR0007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8250" y="1911350"/>
            <a:ext cx="2047875" cy="1354138"/>
          </a:xfrm>
          <a:prstGeom prst="rect">
            <a:avLst/>
          </a:prstGeom>
          <a:noFill/>
          <a:extLst>
            <a:ext uri="{909E8E84-426E-40DD-AFC4-6F175D3DCCD1}">
              <a14:hiddenFill xmlns:a14="http://schemas.microsoft.com/office/drawing/2010/main">
                <a:solidFill>
                  <a:srgbClr val="FFFFFF"/>
                </a:solidFill>
              </a14:hiddenFill>
            </a:ext>
          </a:extLst>
        </p:spPr>
      </p:pic>
      <p:sp>
        <p:nvSpPr>
          <p:cNvPr id="448545" name="Line 33"/>
          <p:cNvSpPr>
            <a:spLocks noChangeShapeType="1"/>
          </p:cNvSpPr>
          <p:nvPr/>
        </p:nvSpPr>
        <p:spPr bwMode="auto">
          <a:xfrm>
            <a:off x="3541713" y="2147888"/>
            <a:ext cx="2597150" cy="0"/>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546" name="Text Box 34"/>
          <p:cNvSpPr txBox="1">
            <a:spLocks noChangeArrowheads="1"/>
          </p:cNvSpPr>
          <p:nvPr/>
        </p:nvSpPr>
        <p:spPr bwMode="auto">
          <a:xfrm>
            <a:off x="4330700" y="1719263"/>
            <a:ext cx="1820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Buy/Sell Agreement</a:t>
            </a:r>
          </a:p>
        </p:txBody>
      </p:sp>
      <p:sp>
        <p:nvSpPr>
          <p:cNvPr id="448547" name="Oval 35"/>
          <p:cNvSpPr>
            <a:spLocks noChangeArrowheads="1"/>
          </p:cNvSpPr>
          <p:nvPr/>
        </p:nvSpPr>
        <p:spPr bwMode="auto">
          <a:xfrm>
            <a:off x="3803650" y="1938338"/>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1</a:t>
            </a:r>
          </a:p>
        </p:txBody>
      </p:sp>
    </p:spTree>
    <p:extLst>
      <p:ext uri="{BB962C8B-B14F-4D97-AF65-F5344CB8AC3E}">
        <p14:creationId xmlns:p14="http://schemas.microsoft.com/office/powerpoint/2010/main" val="37709747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4"/>
          <p:cNvSpPr>
            <a:spLocks noGrp="1"/>
          </p:cNvSpPr>
          <p:nvPr>
            <p:ph type="sldNum" sz="quarter" idx="12"/>
          </p:nvPr>
        </p:nvSpPr>
        <p:spPr/>
        <p:txBody>
          <a:bodyPr/>
          <a:lstStyle/>
          <a:p>
            <a:fld id="{A1160DEB-8451-4CF0-B9FF-EE2A180B8C26}" type="slidenum">
              <a:rPr lang="en-US" altLang="en-US"/>
              <a:pPr/>
              <a:t>33</a:t>
            </a:fld>
            <a:endParaRPr lang="en-US" altLang="en-US"/>
          </a:p>
        </p:txBody>
      </p:sp>
      <p:sp>
        <p:nvSpPr>
          <p:cNvPr id="450562" name="Text Box 2"/>
          <p:cNvSpPr txBox="1">
            <a:spLocks noChangeArrowheads="1"/>
          </p:cNvSpPr>
          <p:nvPr/>
        </p:nvSpPr>
        <p:spPr bwMode="auto">
          <a:xfrm>
            <a:off x="1081088" y="5695950"/>
            <a:ext cx="47212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rgbClr val="333399"/>
              </a:buClr>
              <a:buSzPct val="80000"/>
              <a:buFont typeface="Monotype Sorts" pitchFamily="2" charset="2"/>
              <a:buNone/>
            </a:pPr>
            <a:r>
              <a:rPr lang="en-US" altLang="en-US" b="1"/>
              <a:t>Buyer pays AFTER receipt of goods</a:t>
            </a:r>
          </a:p>
        </p:txBody>
      </p:sp>
      <p:sp>
        <p:nvSpPr>
          <p:cNvPr id="450564" name="Rectangle 4"/>
          <p:cNvSpPr>
            <a:spLocks noGrp="1" noChangeArrowheads="1"/>
          </p:cNvSpPr>
          <p:nvPr>
            <p:ph type="title"/>
          </p:nvPr>
        </p:nvSpPr>
        <p:spPr/>
        <p:txBody>
          <a:bodyPr/>
          <a:lstStyle/>
          <a:p>
            <a:r>
              <a:rPr lang="en-US" altLang="en-US"/>
              <a:t>Time Collection (D/A)</a:t>
            </a:r>
          </a:p>
        </p:txBody>
      </p:sp>
      <p:sp>
        <p:nvSpPr>
          <p:cNvPr id="450565" name="Line 5"/>
          <p:cNvSpPr>
            <a:spLocks noChangeShapeType="1"/>
          </p:cNvSpPr>
          <p:nvPr/>
        </p:nvSpPr>
        <p:spPr bwMode="auto">
          <a:xfrm>
            <a:off x="6924675" y="2887662"/>
            <a:ext cx="0" cy="129063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66" name="Line 6"/>
          <p:cNvSpPr>
            <a:spLocks noChangeShapeType="1"/>
          </p:cNvSpPr>
          <p:nvPr/>
        </p:nvSpPr>
        <p:spPr bwMode="auto">
          <a:xfrm flipH="1">
            <a:off x="3581400" y="4789487"/>
            <a:ext cx="2811463"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67" name="Line 7"/>
          <p:cNvSpPr>
            <a:spLocks noChangeShapeType="1"/>
          </p:cNvSpPr>
          <p:nvPr/>
        </p:nvSpPr>
        <p:spPr bwMode="auto">
          <a:xfrm flipV="1">
            <a:off x="2370138" y="2963862"/>
            <a:ext cx="0" cy="129063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68" name="Line 8"/>
          <p:cNvSpPr>
            <a:spLocks noChangeShapeType="1"/>
          </p:cNvSpPr>
          <p:nvPr/>
        </p:nvSpPr>
        <p:spPr bwMode="auto">
          <a:xfrm>
            <a:off x="2978150" y="2963862"/>
            <a:ext cx="0" cy="68262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69" name="Line 9"/>
          <p:cNvSpPr>
            <a:spLocks noChangeShapeType="1"/>
          </p:cNvSpPr>
          <p:nvPr/>
        </p:nvSpPr>
        <p:spPr bwMode="auto">
          <a:xfrm>
            <a:off x="3581400" y="4484687"/>
            <a:ext cx="2819400"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70" name="Line 10"/>
          <p:cNvSpPr>
            <a:spLocks noChangeShapeType="1"/>
          </p:cNvSpPr>
          <p:nvPr/>
        </p:nvSpPr>
        <p:spPr bwMode="auto">
          <a:xfrm flipV="1">
            <a:off x="6621463" y="2887662"/>
            <a:ext cx="0" cy="129063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72" name="Text Box 12"/>
          <p:cNvSpPr txBox="1">
            <a:spLocks noChangeArrowheads="1"/>
          </p:cNvSpPr>
          <p:nvPr/>
        </p:nvSpPr>
        <p:spPr bwMode="auto">
          <a:xfrm>
            <a:off x="7380288" y="3116262"/>
            <a:ext cx="176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Documents</a:t>
            </a:r>
          </a:p>
        </p:txBody>
      </p:sp>
      <p:sp>
        <p:nvSpPr>
          <p:cNvPr id="450573" name="Oval 13"/>
          <p:cNvSpPr>
            <a:spLocks noChangeArrowheads="1"/>
          </p:cNvSpPr>
          <p:nvPr/>
        </p:nvSpPr>
        <p:spPr bwMode="auto">
          <a:xfrm>
            <a:off x="7000875" y="3116262"/>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2</a:t>
            </a:r>
          </a:p>
        </p:txBody>
      </p:sp>
      <p:sp>
        <p:nvSpPr>
          <p:cNvPr id="450574" name="Text Box 14"/>
          <p:cNvSpPr txBox="1">
            <a:spLocks noChangeArrowheads="1"/>
          </p:cNvSpPr>
          <p:nvPr/>
        </p:nvSpPr>
        <p:spPr bwMode="auto">
          <a:xfrm>
            <a:off x="4421188" y="4859337"/>
            <a:ext cx="1820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Documents</a:t>
            </a:r>
          </a:p>
        </p:txBody>
      </p:sp>
      <p:sp>
        <p:nvSpPr>
          <p:cNvPr id="450575" name="Oval 15"/>
          <p:cNvSpPr>
            <a:spLocks noChangeArrowheads="1"/>
          </p:cNvSpPr>
          <p:nvPr/>
        </p:nvSpPr>
        <p:spPr bwMode="auto">
          <a:xfrm>
            <a:off x="3965575" y="4859337"/>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3</a:t>
            </a:r>
          </a:p>
        </p:txBody>
      </p:sp>
      <p:sp>
        <p:nvSpPr>
          <p:cNvPr id="450576" name="Oval 16"/>
          <p:cNvSpPr>
            <a:spLocks noChangeArrowheads="1"/>
          </p:cNvSpPr>
          <p:nvPr/>
        </p:nvSpPr>
        <p:spPr bwMode="auto">
          <a:xfrm>
            <a:off x="4724400" y="3797300"/>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6</a:t>
            </a:r>
          </a:p>
        </p:txBody>
      </p:sp>
      <p:sp>
        <p:nvSpPr>
          <p:cNvPr id="450577" name="AutoShape 17"/>
          <p:cNvSpPr>
            <a:spLocks noChangeArrowheads="1"/>
          </p:cNvSpPr>
          <p:nvPr/>
        </p:nvSpPr>
        <p:spPr bwMode="auto">
          <a:xfrm>
            <a:off x="4724400" y="4281487"/>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50578" name="Oval 18"/>
          <p:cNvSpPr>
            <a:spLocks noChangeArrowheads="1"/>
          </p:cNvSpPr>
          <p:nvPr/>
        </p:nvSpPr>
        <p:spPr bwMode="auto">
          <a:xfrm>
            <a:off x="5938838" y="3116262"/>
            <a:ext cx="455612"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6</a:t>
            </a:r>
          </a:p>
        </p:txBody>
      </p:sp>
      <p:sp>
        <p:nvSpPr>
          <p:cNvPr id="450579" name="AutoShape 19"/>
          <p:cNvSpPr>
            <a:spLocks noChangeArrowheads="1"/>
          </p:cNvSpPr>
          <p:nvPr/>
        </p:nvSpPr>
        <p:spPr bwMode="auto">
          <a:xfrm>
            <a:off x="6423025" y="3116262"/>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50580" name="Oval 20"/>
          <p:cNvSpPr>
            <a:spLocks noChangeArrowheads="1"/>
          </p:cNvSpPr>
          <p:nvPr/>
        </p:nvSpPr>
        <p:spPr bwMode="auto">
          <a:xfrm>
            <a:off x="3206750" y="3040062"/>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6</a:t>
            </a:r>
          </a:p>
        </p:txBody>
      </p:sp>
      <p:sp>
        <p:nvSpPr>
          <p:cNvPr id="450581" name="AutoShape 21"/>
          <p:cNvSpPr>
            <a:spLocks noChangeArrowheads="1"/>
          </p:cNvSpPr>
          <p:nvPr/>
        </p:nvSpPr>
        <p:spPr bwMode="auto">
          <a:xfrm>
            <a:off x="2708275" y="3040062"/>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50582" name="Text Box 22"/>
          <p:cNvSpPr txBox="1">
            <a:spLocks noChangeArrowheads="1"/>
          </p:cNvSpPr>
          <p:nvPr/>
        </p:nvSpPr>
        <p:spPr bwMode="auto">
          <a:xfrm>
            <a:off x="625475" y="3495675"/>
            <a:ext cx="182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Documents</a:t>
            </a:r>
          </a:p>
        </p:txBody>
      </p:sp>
      <p:sp>
        <p:nvSpPr>
          <p:cNvPr id="450583" name="Oval 23"/>
          <p:cNvSpPr>
            <a:spLocks noChangeArrowheads="1"/>
          </p:cNvSpPr>
          <p:nvPr/>
        </p:nvSpPr>
        <p:spPr bwMode="auto">
          <a:xfrm>
            <a:off x="1839913" y="3116262"/>
            <a:ext cx="455612"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5</a:t>
            </a:r>
          </a:p>
        </p:txBody>
      </p:sp>
      <p:sp>
        <p:nvSpPr>
          <p:cNvPr id="450584" name="AutoShape 24"/>
          <p:cNvSpPr>
            <a:spLocks noChangeArrowheads="1"/>
          </p:cNvSpPr>
          <p:nvPr/>
        </p:nvSpPr>
        <p:spPr bwMode="auto">
          <a:xfrm>
            <a:off x="1612900" y="4327525"/>
            <a:ext cx="1897063" cy="911225"/>
          </a:xfrm>
          <a:prstGeom prst="roundRect">
            <a:avLst>
              <a:gd name="adj" fmla="val 16667"/>
            </a:avLst>
          </a:prstGeom>
          <a:gradFill rotWithShape="1">
            <a:gsLst>
              <a:gs pos="0">
                <a:srgbClr val="6E2636">
                  <a:gamma/>
                  <a:tint val="93725"/>
                  <a:invGamma/>
                </a:srgbClr>
              </a:gs>
              <a:gs pos="100000">
                <a:srgbClr val="6E263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Foreign BANK</a:t>
            </a:r>
          </a:p>
        </p:txBody>
      </p:sp>
      <p:sp>
        <p:nvSpPr>
          <p:cNvPr id="450585" name="AutoShape 25"/>
          <p:cNvSpPr>
            <a:spLocks noChangeArrowheads="1"/>
          </p:cNvSpPr>
          <p:nvPr/>
        </p:nvSpPr>
        <p:spPr bwMode="auto">
          <a:xfrm>
            <a:off x="6469063" y="4327525"/>
            <a:ext cx="1897062" cy="911225"/>
          </a:xfrm>
          <a:prstGeom prst="roundRect">
            <a:avLst>
              <a:gd name="adj" fmla="val 16667"/>
            </a:avLst>
          </a:prstGeom>
          <a:gradFill rotWithShape="1">
            <a:gsLst>
              <a:gs pos="0">
                <a:srgbClr val="008C7D">
                  <a:gamma/>
                  <a:shade val="79216"/>
                  <a:invGamma/>
                </a:srgbClr>
              </a:gs>
              <a:gs pos="50000">
                <a:srgbClr val="008C7D"/>
              </a:gs>
              <a:gs pos="100000">
                <a:srgbClr val="008C7D">
                  <a:gamma/>
                  <a:shade val="79216"/>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PNC Bank</a:t>
            </a:r>
          </a:p>
        </p:txBody>
      </p:sp>
      <p:sp>
        <p:nvSpPr>
          <p:cNvPr id="450586" name="Line 26"/>
          <p:cNvSpPr>
            <a:spLocks noChangeShapeType="1"/>
          </p:cNvSpPr>
          <p:nvPr/>
        </p:nvSpPr>
        <p:spPr bwMode="auto">
          <a:xfrm>
            <a:off x="2655888" y="2963862"/>
            <a:ext cx="0" cy="1290638"/>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87" name="Text Box 27"/>
          <p:cNvSpPr txBox="1">
            <a:spLocks noChangeArrowheads="1"/>
          </p:cNvSpPr>
          <p:nvPr/>
        </p:nvSpPr>
        <p:spPr bwMode="auto">
          <a:xfrm>
            <a:off x="3660775" y="3116262"/>
            <a:ext cx="2201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a:t>Payment at Maturity</a:t>
            </a:r>
          </a:p>
        </p:txBody>
      </p:sp>
      <p:sp>
        <p:nvSpPr>
          <p:cNvPr id="450588" name="Oval 28"/>
          <p:cNvSpPr>
            <a:spLocks noChangeArrowheads="1"/>
          </p:cNvSpPr>
          <p:nvPr/>
        </p:nvSpPr>
        <p:spPr bwMode="auto">
          <a:xfrm>
            <a:off x="2446338" y="3646487"/>
            <a:ext cx="455612"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5</a:t>
            </a:r>
          </a:p>
        </p:txBody>
      </p:sp>
      <p:sp>
        <p:nvSpPr>
          <p:cNvPr id="450589" name="Text Box 29"/>
          <p:cNvSpPr txBox="1">
            <a:spLocks noChangeArrowheads="1"/>
          </p:cNvSpPr>
          <p:nvPr/>
        </p:nvSpPr>
        <p:spPr bwMode="auto">
          <a:xfrm>
            <a:off x="2825750" y="3646487"/>
            <a:ext cx="182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Acceptance</a:t>
            </a:r>
          </a:p>
        </p:txBody>
      </p:sp>
      <p:sp>
        <p:nvSpPr>
          <p:cNvPr id="450590" name="Text Box 30"/>
          <p:cNvSpPr txBox="1">
            <a:spLocks noChangeArrowheads="1"/>
          </p:cNvSpPr>
          <p:nvPr/>
        </p:nvSpPr>
        <p:spPr bwMode="auto">
          <a:xfrm>
            <a:off x="1081088" y="1066800"/>
            <a:ext cx="235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Buyer</a:t>
            </a:r>
          </a:p>
        </p:txBody>
      </p:sp>
      <p:pic>
        <p:nvPicPr>
          <p:cNvPr id="450591" name="Picture 31" descr="euro_asian_fl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8" y="1522412"/>
            <a:ext cx="2352675" cy="1317625"/>
          </a:xfrm>
          <a:prstGeom prst="rect">
            <a:avLst/>
          </a:prstGeom>
          <a:noFill/>
          <a:extLst>
            <a:ext uri="{909E8E84-426E-40DD-AFC4-6F175D3DCCD1}">
              <a14:hiddenFill xmlns:a14="http://schemas.microsoft.com/office/drawing/2010/main">
                <a:solidFill>
                  <a:srgbClr val="FFFFFF"/>
                </a:solidFill>
              </a14:hiddenFill>
            </a:ext>
          </a:extLst>
        </p:spPr>
      </p:pic>
      <p:sp>
        <p:nvSpPr>
          <p:cNvPr id="450592" name="Text Box 32"/>
          <p:cNvSpPr txBox="1">
            <a:spLocks noChangeArrowheads="1"/>
          </p:cNvSpPr>
          <p:nvPr/>
        </p:nvSpPr>
        <p:spPr bwMode="auto">
          <a:xfrm>
            <a:off x="6392863" y="1066800"/>
            <a:ext cx="1973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Seller</a:t>
            </a:r>
          </a:p>
        </p:txBody>
      </p:sp>
      <p:pic>
        <p:nvPicPr>
          <p:cNvPr id="450593" name="Picture 33" descr="TR0007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8250" y="1522412"/>
            <a:ext cx="2047875" cy="1354138"/>
          </a:xfrm>
          <a:prstGeom prst="rect">
            <a:avLst/>
          </a:prstGeom>
          <a:noFill/>
          <a:extLst>
            <a:ext uri="{909E8E84-426E-40DD-AFC4-6F175D3DCCD1}">
              <a14:hiddenFill xmlns:a14="http://schemas.microsoft.com/office/drawing/2010/main">
                <a:solidFill>
                  <a:srgbClr val="FFFFFF"/>
                </a:solidFill>
              </a14:hiddenFill>
            </a:ext>
          </a:extLst>
        </p:spPr>
      </p:pic>
      <p:sp>
        <p:nvSpPr>
          <p:cNvPr id="450595" name="Line 35"/>
          <p:cNvSpPr>
            <a:spLocks noChangeShapeType="1"/>
          </p:cNvSpPr>
          <p:nvPr/>
        </p:nvSpPr>
        <p:spPr bwMode="auto">
          <a:xfrm flipH="1">
            <a:off x="3481388" y="2597150"/>
            <a:ext cx="2667000"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6" name="Text Box 36"/>
          <p:cNvSpPr txBox="1">
            <a:spLocks noChangeArrowheads="1"/>
          </p:cNvSpPr>
          <p:nvPr/>
        </p:nvSpPr>
        <p:spPr bwMode="auto">
          <a:xfrm>
            <a:off x="4249738" y="2254250"/>
            <a:ext cx="1820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Shipment</a:t>
            </a:r>
          </a:p>
        </p:txBody>
      </p:sp>
      <p:sp>
        <p:nvSpPr>
          <p:cNvPr id="450597" name="Oval 37"/>
          <p:cNvSpPr>
            <a:spLocks noChangeArrowheads="1"/>
          </p:cNvSpPr>
          <p:nvPr/>
        </p:nvSpPr>
        <p:spPr bwMode="auto">
          <a:xfrm>
            <a:off x="3722688" y="2398712"/>
            <a:ext cx="455612"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2</a:t>
            </a:r>
          </a:p>
        </p:txBody>
      </p:sp>
      <p:sp>
        <p:nvSpPr>
          <p:cNvPr id="450598" name="Line 38"/>
          <p:cNvSpPr>
            <a:spLocks noChangeShapeType="1"/>
          </p:cNvSpPr>
          <p:nvPr/>
        </p:nvSpPr>
        <p:spPr bwMode="auto">
          <a:xfrm>
            <a:off x="3541713" y="1758950"/>
            <a:ext cx="2597150" cy="0"/>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9" name="Text Box 39"/>
          <p:cNvSpPr txBox="1">
            <a:spLocks noChangeArrowheads="1"/>
          </p:cNvSpPr>
          <p:nvPr/>
        </p:nvSpPr>
        <p:spPr bwMode="auto">
          <a:xfrm>
            <a:off x="4330700" y="1330325"/>
            <a:ext cx="1820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t>Buy/Sell Agreement</a:t>
            </a:r>
          </a:p>
        </p:txBody>
      </p:sp>
      <p:sp>
        <p:nvSpPr>
          <p:cNvPr id="450600" name="Oval 40"/>
          <p:cNvSpPr>
            <a:spLocks noChangeArrowheads="1"/>
          </p:cNvSpPr>
          <p:nvPr/>
        </p:nvSpPr>
        <p:spPr bwMode="auto">
          <a:xfrm>
            <a:off x="3803650" y="1549400"/>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1</a:t>
            </a:r>
          </a:p>
        </p:txBody>
      </p:sp>
    </p:spTree>
    <p:extLst>
      <p:ext uri="{BB962C8B-B14F-4D97-AF65-F5344CB8AC3E}">
        <p14:creationId xmlns:p14="http://schemas.microsoft.com/office/powerpoint/2010/main" val="8778402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تجارت متقابل(</a:t>
            </a:r>
            <a:r>
              <a:rPr lang="en-US" altLang="en-US" b="1" dirty="0">
                <a:solidFill>
                  <a:srgbClr val="FF0000"/>
                </a:solidFill>
                <a:cs typeface="B Zar" panose="00000400000000000000" pitchFamily="2" charset="-78"/>
              </a:rPr>
              <a:t>Countertrade</a:t>
            </a:r>
            <a:r>
              <a:rPr lang="fa-IR" b="1" dirty="0" smtClean="0">
                <a:solidFill>
                  <a:srgbClr val="FF0000"/>
                </a:solidFill>
                <a:cs typeface="B Zar" panose="00000400000000000000" pitchFamily="2" charset="-78"/>
              </a:rPr>
              <a:t>)</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rtl="1"/>
            <a:r>
              <a:rPr lang="fa-IR" sz="3200" b="0" dirty="0">
                <a:cs typeface="B Zar" panose="00000400000000000000" pitchFamily="2" charset="-78"/>
              </a:rPr>
              <a:t>یک نوع </a:t>
            </a:r>
            <a:r>
              <a:rPr lang="fa-IR" sz="3200" b="0" dirty="0" smtClean="0">
                <a:cs typeface="B Zar" panose="00000400000000000000" pitchFamily="2" charset="-78"/>
              </a:rPr>
              <a:t>تجارت</a:t>
            </a:r>
            <a:r>
              <a:rPr lang="en-US" sz="3200" b="0" dirty="0" smtClean="0">
                <a:cs typeface="B Zar" panose="00000400000000000000" pitchFamily="2" charset="-78"/>
              </a:rPr>
              <a:t> </a:t>
            </a:r>
            <a:r>
              <a:rPr lang="fa-IR" sz="3200" b="0" dirty="0" smtClean="0">
                <a:cs typeface="B Zar" panose="00000400000000000000" pitchFamily="2" charset="-78"/>
              </a:rPr>
              <a:t>متقابل </a:t>
            </a:r>
            <a:r>
              <a:rPr lang="fa-IR" sz="3200" b="0" dirty="0">
                <a:cs typeface="B Zar" panose="00000400000000000000" pitchFamily="2" charset="-78"/>
              </a:rPr>
              <a:t>بین </a:t>
            </a:r>
            <a:r>
              <a:rPr lang="fa-IR" sz="3200" b="0" dirty="0" err="1">
                <a:cs typeface="B Zar" panose="00000400000000000000" pitchFamily="2" charset="-78"/>
              </a:rPr>
              <a:t>المللی</a:t>
            </a:r>
            <a:r>
              <a:rPr lang="fa-IR" sz="3200" b="0" dirty="0">
                <a:cs typeface="B Zar" panose="00000400000000000000" pitchFamily="2" charset="-78"/>
              </a:rPr>
              <a:t> است که در آن کالا </a:t>
            </a:r>
            <a:r>
              <a:rPr lang="fa-IR" sz="3200" b="0" dirty="0" smtClean="0">
                <a:cs typeface="B Zar" panose="00000400000000000000" pitchFamily="2" charset="-78"/>
              </a:rPr>
              <a:t>و </a:t>
            </a:r>
            <a:r>
              <a:rPr lang="fa-IR" sz="3200" b="0" dirty="0">
                <a:cs typeface="B Zar" panose="00000400000000000000" pitchFamily="2" charset="-78"/>
              </a:rPr>
              <a:t>خدمات </a:t>
            </a:r>
            <a:r>
              <a:rPr lang="fa-IR" sz="3200" b="0" dirty="0" smtClean="0">
                <a:cs typeface="B Zar" panose="00000400000000000000" pitchFamily="2" charset="-78"/>
              </a:rPr>
              <a:t>با </a:t>
            </a:r>
            <a:r>
              <a:rPr lang="fa-IR" sz="3200" b="0" dirty="0">
                <a:cs typeface="B Zar" panose="00000400000000000000" pitchFamily="2" charset="-78"/>
              </a:rPr>
              <a:t>کالاها و خدمات دیگر </a:t>
            </a:r>
            <a:r>
              <a:rPr lang="fa-IR" sz="3200" b="0" dirty="0" err="1" smtClean="0">
                <a:cs typeface="B Zar" panose="00000400000000000000" pitchFamily="2" charset="-78"/>
              </a:rPr>
              <a:t>معاوضه</a:t>
            </a:r>
            <a:r>
              <a:rPr lang="fa-IR" sz="3200" b="0" dirty="0" smtClean="0">
                <a:cs typeface="B Zar" panose="00000400000000000000" pitchFamily="2" charset="-78"/>
              </a:rPr>
              <a:t> </a:t>
            </a:r>
            <a:r>
              <a:rPr lang="fa-IR" sz="3200" b="0" dirty="0">
                <a:cs typeface="B Zar" panose="00000400000000000000" pitchFamily="2" charset="-78"/>
              </a:rPr>
              <a:t>می شود و </a:t>
            </a:r>
            <a:r>
              <a:rPr lang="fa-IR" sz="3200" b="0" dirty="0" smtClean="0">
                <a:cs typeface="B Zar" panose="00000400000000000000" pitchFamily="2" charset="-78"/>
              </a:rPr>
              <a:t>ارز فیزیکی منتقل نمیشود. </a:t>
            </a:r>
            <a:r>
              <a:rPr lang="fa-IR" sz="3200" b="0" dirty="0">
                <a:cs typeface="B Zar" panose="00000400000000000000" pitchFamily="2" charset="-78"/>
              </a:rPr>
              <a:t>این نوع تجارت بین </a:t>
            </a:r>
            <a:r>
              <a:rPr lang="fa-IR" sz="3200" b="0" dirty="0" err="1">
                <a:cs typeface="B Zar" panose="00000400000000000000" pitchFamily="2" charset="-78"/>
              </a:rPr>
              <a:t>المللی</a:t>
            </a:r>
            <a:r>
              <a:rPr lang="fa-IR" sz="3200" b="0" dirty="0">
                <a:cs typeface="B Zar" panose="00000400000000000000" pitchFamily="2" charset="-78"/>
              </a:rPr>
              <a:t> در کشورهای کمتر توسعه یافته با محدودیت های ارز خارجی و یا </a:t>
            </a:r>
            <a:r>
              <a:rPr lang="fa-IR" sz="3200" b="0" dirty="0" smtClean="0">
                <a:cs typeface="B Zar" panose="00000400000000000000" pitchFamily="2" charset="-78"/>
              </a:rPr>
              <a:t>کشورهایی که </a:t>
            </a:r>
            <a:r>
              <a:rPr lang="fa-IR" sz="3200" b="0" dirty="0" err="1" smtClean="0">
                <a:cs typeface="B Zar" panose="00000400000000000000" pitchFamily="2" charset="-78"/>
              </a:rPr>
              <a:t>کمبودامکانات</a:t>
            </a:r>
            <a:r>
              <a:rPr lang="fa-IR" sz="3200" b="0" dirty="0" smtClean="0">
                <a:cs typeface="B Zar" panose="00000400000000000000" pitchFamily="2" charset="-78"/>
              </a:rPr>
              <a:t> </a:t>
            </a:r>
            <a:r>
              <a:rPr lang="fa-IR" sz="3200" b="0" dirty="0">
                <a:cs typeface="B Zar" panose="00000400000000000000" pitchFamily="2" charset="-78"/>
              </a:rPr>
              <a:t>اعتباری رایج </a:t>
            </a:r>
            <a:r>
              <a:rPr lang="fa-IR" sz="3200" b="0" dirty="0" smtClean="0">
                <a:cs typeface="B Zar" panose="00000400000000000000" pitchFamily="2" charset="-78"/>
              </a:rPr>
              <a:t>دارند خیلی پر کاربرد است.. </a:t>
            </a:r>
            <a:r>
              <a:rPr lang="en-US" sz="3200" b="0" dirty="0">
                <a:cs typeface="B Zar" panose="00000400000000000000" pitchFamily="2" charset="-78"/>
              </a:rPr>
              <a:t>Countertrade </a:t>
            </a:r>
            <a:r>
              <a:rPr lang="fa-IR" sz="3200" b="0" dirty="0">
                <a:cs typeface="B Zar" panose="00000400000000000000" pitchFamily="2" charset="-78"/>
              </a:rPr>
              <a:t>را می توان به سه دسته </a:t>
            </a:r>
            <a:r>
              <a:rPr lang="fa-IR" sz="3200" b="0" dirty="0" smtClean="0">
                <a:cs typeface="B Zar" panose="00000400000000000000" pitchFamily="2" charset="-78"/>
              </a:rPr>
              <a:t>گسترده</a:t>
            </a:r>
            <a:r>
              <a:rPr lang="fa-IR" sz="3200" b="0" dirty="0">
                <a:cs typeface="B Zar" panose="00000400000000000000" pitchFamily="2" charset="-78"/>
              </a:rPr>
              <a:t> </a:t>
            </a:r>
            <a:r>
              <a:rPr lang="fa-IR" sz="3200" b="0" dirty="0" smtClean="0">
                <a:cs typeface="B Zar" panose="00000400000000000000" pitchFamily="2" charset="-78"/>
              </a:rPr>
              <a:t>تقسیم کرد:</a:t>
            </a:r>
          </a:p>
          <a:p>
            <a:pPr algn="just" rtl="1"/>
            <a:endParaRPr lang="en-US" sz="32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34</a:t>
            </a:fld>
            <a:endParaRPr lang="en-US"/>
          </a:p>
        </p:txBody>
      </p:sp>
    </p:spTree>
    <p:extLst>
      <p:ext uri="{BB962C8B-B14F-4D97-AF65-F5344CB8AC3E}">
        <p14:creationId xmlns:p14="http://schemas.microsoft.com/office/powerpoint/2010/main" val="1923584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51558" cy="5181600"/>
          </a:xfrm>
        </p:spPr>
        <p:txBody>
          <a:bodyPr vert="horz" lIns="91440" tIns="45720" rIns="91440" bIns="45720" rtlCol="0">
            <a:noAutofit/>
          </a:bodyPr>
          <a:lstStyle/>
          <a:p>
            <a:pPr algn="just" rtl="1"/>
            <a:r>
              <a:rPr lang="fa-IR" sz="2400" dirty="0" err="1" smtClean="0">
                <a:solidFill>
                  <a:srgbClr val="FF0000"/>
                </a:solidFill>
                <a:cs typeface="B Zar" panose="00000400000000000000" pitchFamily="2" charset="-78"/>
              </a:rPr>
              <a:t>تهاتر</a:t>
            </a:r>
            <a:r>
              <a:rPr lang="fa-IR" sz="2400" dirty="0" smtClean="0">
                <a:solidFill>
                  <a:srgbClr val="FF0000"/>
                </a:solidFill>
                <a:cs typeface="B Zar" panose="00000400000000000000" pitchFamily="2" charset="-78"/>
              </a:rPr>
              <a:t> (</a:t>
            </a:r>
            <a:r>
              <a:rPr lang="en-US" sz="2400" dirty="0" smtClean="0">
                <a:solidFill>
                  <a:srgbClr val="FF0000"/>
                </a:solidFill>
                <a:cs typeface="B Zar" panose="00000400000000000000" pitchFamily="2" charset="-78"/>
              </a:rPr>
              <a:t>Bartering</a:t>
            </a:r>
            <a:r>
              <a:rPr lang="fa-IR" sz="2400" dirty="0">
                <a:solidFill>
                  <a:srgbClr val="FF0000"/>
                </a:solidFill>
                <a:cs typeface="B Zar" panose="00000400000000000000" pitchFamily="2" charset="-78"/>
              </a:rPr>
              <a:t>)</a:t>
            </a:r>
          </a:p>
          <a:p>
            <a:pPr algn="just" rtl="1"/>
            <a:r>
              <a:rPr lang="fa-IR" sz="2400" b="0" dirty="0">
                <a:cs typeface="B Zar" panose="00000400000000000000" pitchFamily="2" charset="-78"/>
              </a:rPr>
              <a:t>قدیمی ترین </a:t>
            </a:r>
            <a:r>
              <a:rPr lang="fa-IR" sz="2400" b="0" dirty="0" smtClean="0">
                <a:cs typeface="B Zar" panose="00000400000000000000" pitchFamily="2" charset="-78"/>
              </a:rPr>
              <a:t>نوع </a:t>
            </a:r>
            <a:r>
              <a:rPr lang="fa-IR" sz="2400" b="0" dirty="0">
                <a:cs typeface="B Zar" panose="00000400000000000000" pitchFamily="2" charset="-78"/>
              </a:rPr>
              <a:t>معامله است این مبادله مستقیم کالا و خدمات با ارزش معادل آن است، اما بدون پرداخت پول نقد. معامله با مبادله به عنوان یک </a:t>
            </a:r>
            <a:r>
              <a:rPr lang="fa-IR" sz="2400" b="0" dirty="0" err="1" smtClean="0">
                <a:cs typeface="B Zar" panose="00000400000000000000" pitchFamily="2" charset="-78"/>
              </a:rPr>
              <a:t>تهاتر</a:t>
            </a:r>
            <a:r>
              <a:rPr lang="fa-IR" sz="2400" b="0" dirty="0" smtClean="0">
                <a:cs typeface="B Zar" panose="00000400000000000000" pitchFamily="2" charset="-78"/>
              </a:rPr>
              <a:t> </a:t>
            </a:r>
            <a:r>
              <a:rPr lang="fa-IR" sz="2400" b="0" dirty="0">
                <a:cs typeface="B Zar" panose="00000400000000000000" pitchFamily="2" charset="-78"/>
              </a:rPr>
              <a:t>شناخته می شود. به عنوان مثال، یک کیسه آجیل ممکن است برای دانه های قهوه یا گوشت </a:t>
            </a:r>
            <a:r>
              <a:rPr lang="fa-IR" sz="2400" b="0" dirty="0" err="1" smtClean="0">
                <a:cs typeface="B Zar" panose="00000400000000000000" pitchFamily="2" charset="-78"/>
              </a:rPr>
              <a:t>تهاتر</a:t>
            </a:r>
            <a:r>
              <a:rPr lang="fa-IR" sz="2400" b="0" dirty="0" smtClean="0">
                <a:cs typeface="B Zar" panose="00000400000000000000" pitchFamily="2" charset="-78"/>
              </a:rPr>
              <a:t> </a:t>
            </a:r>
            <a:r>
              <a:rPr lang="fa-IR" sz="2400" b="0" dirty="0">
                <a:cs typeface="B Zar" panose="00000400000000000000" pitchFamily="2" charset="-78"/>
              </a:rPr>
              <a:t>شود.</a:t>
            </a:r>
          </a:p>
          <a:p>
            <a:pPr algn="just" rtl="1"/>
            <a:r>
              <a:rPr lang="fa-IR" sz="2400" dirty="0">
                <a:solidFill>
                  <a:srgbClr val="FF0000"/>
                </a:solidFill>
                <a:cs typeface="B Zar" panose="00000400000000000000" pitchFamily="2" charset="-78"/>
              </a:rPr>
              <a:t>خرید متقابل (</a:t>
            </a:r>
            <a:r>
              <a:rPr lang="en-US" sz="2400" dirty="0">
                <a:solidFill>
                  <a:srgbClr val="FF0000"/>
                </a:solidFill>
                <a:cs typeface="B Zar" panose="00000400000000000000" pitchFamily="2" charset="-78"/>
              </a:rPr>
              <a:t>Counter purchase</a:t>
            </a:r>
            <a:r>
              <a:rPr lang="fa-IR" sz="2400" dirty="0">
                <a:solidFill>
                  <a:srgbClr val="FF0000"/>
                </a:solidFill>
                <a:cs typeface="B Zar" panose="00000400000000000000" pitchFamily="2" charset="-78"/>
              </a:rPr>
              <a:t>)</a:t>
            </a:r>
            <a:endParaRPr lang="en-US" sz="2400" dirty="0">
              <a:solidFill>
                <a:srgbClr val="FF0000"/>
              </a:solidFill>
              <a:cs typeface="B Zar" panose="00000400000000000000" pitchFamily="2" charset="-78"/>
            </a:endParaRPr>
          </a:p>
          <a:p>
            <a:pPr algn="just" rtl="1"/>
            <a:r>
              <a:rPr lang="fa-IR" sz="2400" b="0" dirty="0" smtClean="0">
                <a:cs typeface="B Zar" panose="00000400000000000000" pitchFamily="2" charset="-78"/>
              </a:rPr>
              <a:t>تحت یک قرارداد </a:t>
            </a:r>
            <a:r>
              <a:rPr lang="fa-IR" sz="2400" b="0" dirty="0" err="1" smtClean="0">
                <a:cs typeface="B Zar" panose="00000400000000000000" pitchFamily="2" charset="-78"/>
              </a:rPr>
              <a:t>خریذ</a:t>
            </a:r>
            <a:r>
              <a:rPr lang="fa-IR" sz="2400" b="0" dirty="0" smtClean="0">
                <a:cs typeface="B Zar" panose="00000400000000000000" pitchFamily="2" charset="-78"/>
              </a:rPr>
              <a:t> متقابل، </a:t>
            </a:r>
            <a:r>
              <a:rPr lang="fa-IR" sz="2400" b="0" dirty="0">
                <a:cs typeface="B Zar" panose="00000400000000000000" pitchFamily="2" charset="-78"/>
              </a:rPr>
              <a:t>صادر کننده کالا یا خدمات را به یک وارد کننده می </a:t>
            </a:r>
            <a:r>
              <a:rPr lang="fa-IR" sz="2400" b="0" dirty="0" err="1">
                <a:cs typeface="B Zar" panose="00000400000000000000" pitchFamily="2" charset="-78"/>
              </a:rPr>
              <a:t>فروشد</a:t>
            </a:r>
            <a:r>
              <a:rPr lang="fa-IR" sz="2400" b="0" dirty="0">
                <a:cs typeface="B Zar" panose="00000400000000000000" pitchFamily="2" charset="-78"/>
              </a:rPr>
              <a:t> و موافقت می کند که کالا را از وارد کننده در مدت مشخصی نیز خریداری کند. </a:t>
            </a:r>
            <a:endParaRPr lang="fa-IR" sz="2400" b="0" dirty="0" smtClean="0">
              <a:cs typeface="B Zar" panose="00000400000000000000" pitchFamily="2" charset="-78"/>
            </a:endParaRPr>
          </a:p>
          <a:p>
            <a:pPr algn="just" rtl="1"/>
            <a:r>
              <a:rPr lang="fa-IR" sz="2400" dirty="0">
                <a:solidFill>
                  <a:srgbClr val="FF0000"/>
                </a:solidFill>
                <a:cs typeface="B Zar" panose="00000400000000000000" pitchFamily="2" charset="-78"/>
              </a:rPr>
              <a:t>جبران(</a:t>
            </a:r>
            <a:r>
              <a:rPr lang="en-US" sz="2400" dirty="0">
                <a:solidFill>
                  <a:srgbClr val="FF0000"/>
                </a:solidFill>
                <a:cs typeface="B Zar" panose="00000400000000000000" pitchFamily="2" charset="-78"/>
              </a:rPr>
              <a:t>Offset</a:t>
            </a:r>
            <a:r>
              <a:rPr lang="fa-IR" sz="2400" dirty="0">
                <a:solidFill>
                  <a:srgbClr val="FF0000"/>
                </a:solidFill>
                <a:cs typeface="B Zar" panose="00000400000000000000" pitchFamily="2" charset="-78"/>
              </a:rPr>
              <a:t>)</a:t>
            </a:r>
          </a:p>
          <a:p>
            <a:pPr algn="just" rtl="1"/>
            <a:r>
              <a:rPr lang="fa-IR" sz="2400" b="0" dirty="0">
                <a:cs typeface="B Zar" panose="00000400000000000000" pitchFamily="2" charset="-78"/>
              </a:rPr>
              <a:t>در </a:t>
            </a:r>
            <a:r>
              <a:rPr lang="fa-IR" sz="2400" b="0" dirty="0" smtClean="0">
                <a:cs typeface="B Zar" panose="00000400000000000000" pitchFamily="2" charset="-78"/>
              </a:rPr>
              <a:t>قراردادهای </a:t>
            </a:r>
            <a:r>
              <a:rPr lang="fa-IR" sz="2400" b="0" dirty="0" err="1" smtClean="0">
                <a:cs typeface="B Zar" panose="00000400000000000000" pitchFamily="2" charset="-78"/>
              </a:rPr>
              <a:t>افست</a:t>
            </a:r>
            <a:r>
              <a:rPr lang="fa-IR" sz="2400" b="0" dirty="0" smtClean="0">
                <a:cs typeface="B Zar" panose="00000400000000000000" pitchFamily="2" charset="-78"/>
              </a:rPr>
              <a:t> ، </a:t>
            </a:r>
            <a:r>
              <a:rPr lang="fa-IR" sz="2400" b="0" dirty="0" err="1" smtClean="0">
                <a:cs typeface="B Zar" panose="00000400000000000000" pitchFamily="2" charset="-78"/>
              </a:rPr>
              <a:t>صادرکننده</a:t>
            </a:r>
            <a:r>
              <a:rPr lang="fa-IR" sz="2400" b="0" dirty="0">
                <a:cs typeface="B Zar" panose="00000400000000000000" pitchFamily="2" charset="-78"/>
              </a:rPr>
              <a:t> ملزم است </a:t>
            </a:r>
            <a:r>
              <a:rPr lang="fa-IR" sz="2400" b="0" dirty="0" smtClean="0">
                <a:cs typeface="B Zar" panose="00000400000000000000" pitchFamily="2" charset="-78"/>
              </a:rPr>
              <a:t>به انجام </a:t>
            </a:r>
            <a:r>
              <a:rPr lang="fa-IR" sz="2400" b="0" dirty="0">
                <a:cs typeface="B Zar" panose="00000400000000000000" pitchFamily="2" charset="-78"/>
              </a:rPr>
              <a:t>فعالیت </a:t>
            </a:r>
            <a:r>
              <a:rPr lang="fa-IR" sz="2400" b="0" dirty="0" err="1">
                <a:cs typeface="B Zar" panose="00000400000000000000" pitchFamily="2" charset="-78"/>
              </a:rPr>
              <a:t>هایی</a:t>
            </a:r>
            <a:r>
              <a:rPr lang="fa-IR" sz="2400" b="0" dirty="0">
                <a:cs typeface="B Zar" panose="00000400000000000000" pitchFamily="2" charset="-78"/>
              </a:rPr>
              <a:t> برای </a:t>
            </a:r>
            <a:r>
              <a:rPr lang="fa-IR" sz="2400" b="0" dirty="0" err="1">
                <a:cs typeface="B Zar" panose="00000400000000000000" pitchFamily="2" charset="-78"/>
              </a:rPr>
              <a:t>ارضای</a:t>
            </a:r>
            <a:r>
              <a:rPr lang="fa-IR" sz="2400" b="0" dirty="0">
                <a:cs typeface="B Zar" panose="00000400000000000000" pitchFamily="2" charset="-78"/>
              </a:rPr>
              <a:t> </a:t>
            </a:r>
            <a:r>
              <a:rPr lang="fa-IR" sz="2400" b="0" dirty="0" smtClean="0">
                <a:cs typeface="B Zar" panose="00000400000000000000" pitchFamily="2" charset="-78"/>
              </a:rPr>
              <a:t>اهداف نهادهای </a:t>
            </a:r>
            <a:r>
              <a:rPr lang="fa-IR" sz="2400" b="0" dirty="0" err="1" smtClean="0">
                <a:cs typeface="B Zar" panose="00000400000000000000" pitchFamily="2" charset="-78"/>
              </a:rPr>
              <a:t>وارداتی</a:t>
            </a:r>
            <a:r>
              <a:rPr lang="fa-IR" sz="2400" b="0" dirty="0" smtClean="0">
                <a:cs typeface="B Zar" panose="00000400000000000000" pitchFamily="2" charset="-78"/>
              </a:rPr>
              <a:t> تا </a:t>
            </a:r>
            <a:r>
              <a:rPr lang="fa-IR" sz="2400" b="0" dirty="0" err="1" smtClean="0">
                <a:cs typeface="B Zar" panose="00000400000000000000" pitchFamily="2" charset="-78"/>
              </a:rPr>
              <a:t>نسیت</a:t>
            </a:r>
            <a:r>
              <a:rPr lang="fa-IR" sz="2400" b="0" dirty="0" smtClean="0">
                <a:cs typeface="B Zar" panose="00000400000000000000" pitchFamily="2" charset="-78"/>
              </a:rPr>
              <a:t> به </a:t>
            </a:r>
            <a:r>
              <a:rPr lang="fa-IR" sz="2400" b="0" dirty="0">
                <a:cs typeface="B Zar" panose="00000400000000000000" pitchFamily="2" charset="-78"/>
              </a:rPr>
              <a:t>متمایز </a:t>
            </a:r>
            <a:r>
              <a:rPr lang="fa-IR" sz="2400" b="0" dirty="0" smtClean="0">
                <a:cs typeface="B Zar" panose="00000400000000000000" pitchFamily="2" charset="-78"/>
              </a:rPr>
              <a:t>کردن </a:t>
            </a:r>
            <a:r>
              <a:rPr lang="fa-IR" sz="2400" b="0" dirty="0">
                <a:cs typeface="B Zar" panose="00000400000000000000" pitchFamily="2" charset="-78"/>
              </a:rPr>
              <a:t>خرید کالاها و / یا خدماتی </a:t>
            </a:r>
            <a:r>
              <a:rPr lang="fa-IR" sz="2400" b="0" dirty="0" smtClean="0">
                <a:cs typeface="B Zar" panose="00000400000000000000" pitchFamily="2" charset="-78"/>
              </a:rPr>
              <a:t>که اراده میشود اقدام کند</a:t>
            </a:r>
            <a:r>
              <a:rPr lang="fa-IR" sz="2400" b="0" dirty="0">
                <a:cs typeface="B Zar" panose="00000400000000000000" pitchFamily="2" charset="-78"/>
              </a:rPr>
              <a:t>. مثلاً </a:t>
            </a:r>
            <a:r>
              <a:rPr lang="fa-IR" sz="2400" b="0" dirty="0" smtClean="0">
                <a:cs typeface="B Zar" panose="00000400000000000000" pitchFamily="2" charset="-78"/>
              </a:rPr>
              <a:t>برای جبران هزینه </a:t>
            </a:r>
            <a:r>
              <a:rPr lang="fa-IR" sz="2400" b="0" dirty="0">
                <a:cs typeface="B Zar" panose="00000400000000000000" pitchFamily="2" charset="-78"/>
              </a:rPr>
              <a:t>های صنعتی، همکاری های صنعتی، تعرفه ها، مزایای صنعتی و منطقه </a:t>
            </a:r>
            <a:r>
              <a:rPr lang="fa-IR" sz="2400" b="0" dirty="0" smtClean="0">
                <a:cs typeface="B Zar" panose="00000400000000000000" pitchFamily="2" charset="-78"/>
              </a:rPr>
              <a:t>ای</a:t>
            </a:r>
            <a:r>
              <a:rPr lang="fa-IR" sz="2400" b="0" dirty="0">
                <a:cs typeface="B Zar" panose="00000400000000000000" pitchFamily="2" charset="-78"/>
              </a:rPr>
              <a:t> </a:t>
            </a:r>
            <a:r>
              <a:rPr lang="fa-IR" sz="2400" b="0" dirty="0" smtClean="0">
                <a:cs typeface="B Zar" panose="00000400000000000000" pitchFamily="2" charset="-78"/>
              </a:rPr>
              <a:t>تعهد جبران میدهد.</a:t>
            </a:r>
          </a:p>
          <a:p>
            <a:pPr algn="just" rtl="1"/>
            <a:r>
              <a:rPr lang="fa-IR" sz="2400" b="0" dirty="0" smtClean="0">
                <a:cs typeface="B Zar" panose="00000400000000000000" pitchFamily="2" charset="-78"/>
              </a:rPr>
              <a:t>این نوع قرارداد  </a:t>
            </a:r>
            <a:r>
              <a:rPr lang="fa-IR" sz="2400" b="0" dirty="0">
                <a:cs typeface="B Zar" panose="00000400000000000000" pitchFamily="2" charset="-78"/>
              </a:rPr>
              <a:t>در </a:t>
            </a:r>
            <a:r>
              <a:rPr lang="fa-IR" sz="2400" b="0" dirty="0" err="1">
                <a:cs typeface="B Zar" panose="00000400000000000000" pitchFamily="2" charset="-78"/>
              </a:rPr>
              <a:t>هوافضا</a:t>
            </a:r>
            <a:r>
              <a:rPr lang="fa-IR" sz="2400" b="0" dirty="0">
                <a:cs typeface="B Zar" panose="00000400000000000000" pitchFamily="2" charset="-78"/>
              </a:rPr>
              <a:t>، دفاع و صنایع زیربنایی مشخص است. </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35</a:t>
            </a:fld>
            <a:endParaRPr lang="en-US"/>
          </a:p>
        </p:txBody>
      </p:sp>
    </p:spTree>
    <p:extLst>
      <p:ext uri="{BB962C8B-B14F-4D97-AF65-F5344CB8AC3E}">
        <p14:creationId xmlns:p14="http://schemas.microsoft.com/office/powerpoint/2010/main" val="3978821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C00000"/>
                </a:solidFill>
                <a:cs typeface="B Zar" panose="00000400000000000000" pitchFamily="2" charset="-78"/>
              </a:rPr>
              <a:t>انواع ثبت </a:t>
            </a:r>
            <a:r>
              <a:rPr lang="fa-IR" b="1" dirty="0" smtClean="0">
                <a:solidFill>
                  <a:srgbClr val="C00000"/>
                </a:solidFill>
                <a:cs typeface="B Zar" panose="00000400000000000000" pitchFamily="2" charset="-78"/>
              </a:rPr>
              <a:t>سفارش</a:t>
            </a:r>
            <a:r>
              <a:rPr lang="en-US" b="1" dirty="0" smtClean="0">
                <a:solidFill>
                  <a:srgbClr val="C00000"/>
                </a:solidFill>
                <a:cs typeface="B Zar" panose="00000400000000000000" pitchFamily="2" charset="-78"/>
              </a:rPr>
              <a:t> </a:t>
            </a:r>
            <a:r>
              <a:rPr lang="fa-IR" b="1" dirty="0" smtClean="0">
                <a:solidFill>
                  <a:srgbClr val="C00000"/>
                </a:solidFill>
                <a:cs typeface="B Zar" panose="00000400000000000000" pitchFamily="2" charset="-78"/>
              </a:rPr>
              <a:t> در ایران</a:t>
            </a:r>
            <a:r>
              <a:rPr lang="fa-IR" dirty="0">
                <a:solidFill>
                  <a:srgbClr val="C00000"/>
                </a:solidFill>
                <a:cs typeface="B Zar" panose="00000400000000000000" pitchFamily="2" charset="-78"/>
              </a:rPr>
              <a:t/>
            </a:r>
            <a:br>
              <a:rPr lang="fa-IR" dirty="0">
                <a:solidFill>
                  <a:srgbClr val="C00000"/>
                </a:solidFill>
                <a:cs typeface="B Zar" panose="00000400000000000000" pitchFamily="2" charset="-78"/>
              </a:rPr>
            </a:br>
            <a:endParaRPr lang="en-US" dirty="0">
              <a:solidFill>
                <a:srgbClr val="C00000"/>
              </a:solidFill>
              <a:cs typeface="B Zar" panose="00000400000000000000" pitchFamily="2" charset="-78"/>
            </a:endParaRPr>
          </a:p>
        </p:txBody>
      </p:sp>
      <p:sp>
        <p:nvSpPr>
          <p:cNvPr id="3" name="Content Placeholder 2"/>
          <p:cNvSpPr>
            <a:spLocks noGrp="1"/>
          </p:cNvSpPr>
          <p:nvPr>
            <p:ph idx="1"/>
          </p:nvPr>
        </p:nvSpPr>
        <p:spPr>
          <a:xfrm>
            <a:off x="0" y="912563"/>
            <a:ext cx="9144000" cy="5152957"/>
          </a:xfrm>
        </p:spPr>
        <p:txBody>
          <a:bodyPr>
            <a:noAutofit/>
          </a:bodyPr>
          <a:lstStyle/>
          <a:p>
            <a:pPr algn="r" rtl="1"/>
            <a:r>
              <a:rPr lang="fa-IR" sz="2800" b="0" dirty="0">
                <a:cs typeface="B Zar" panose="00000400000000000000" pitchFamily="2" charset="-78"/>
              </a:rPr>
              <a:t>1- دیداری 2ـ </a:t>
            </a:r>
            <a:r>
              <a:rPr lang="fa-IR" sz="2800" b="0" dirty="0" err="1">
                <a:cs typeface="B Zar" panose="00000400000000000000" pitchFamily="2" charset="-78"/>
              </a:rPr>
              <a:t>مدت‌دار</a:t>
            </a:r>
            <a:r>
              <a:rPr lang="fa-IR" sz="2800" b="0" dirty="0">
                <a:cs typeface="B Zar" panose="00000400000000000000" pitchFamily="2" charset="-78"/>
              </a:rPr>
              <a:t> 3- </a:t>
            </a:r>
            <a:r>
              <a:rPr lang="fa-IR" sz="2800" b="0" dirty="0" err="1">
                <a:cs typeface="B Zar" panose="00000400000000000000" pitchFamily="2" charset="-78"/>
              </a:rPr>
              <a:t>یوزانس</a:t>
            </a:r>
            <a:r>
              <a:rPr lang="fa-IR" sz="2800" b="0" dirty="0">
                <a:cs typeface="B Zar" panose="00000400000000000000" pitchFamily="2" charset="-78"/>
              </a:rPr>
              <a:t> 4- واردات در قبال صادرات 5- بدون انتقال </a:t>
            </a:r>
            <a:r>
              <a:rPr lang="fa-IR" sz="2800" b="0" dirty="0" smtClean="0">
                <a:cs typeface="B Zar" panose="00000400000000000000" pitchFamily="2" charset="-78"/>
              </a:rPr>
              <a:t>ارز</a:t>
            </a:r>
          </a:p>
          <a:p>
            <a:pPr algn="r" rtl="1"/>
            <a:r>
              <a:rPr lang="fa-IR" sz="2800" dirty="0">
                <a:cs typeface="B Zar" panose="00000400000000000000" pitchFamily="2" charset="-78"/>
              </a:rPr>
              <a:t/>
            </a:r>
            <a:br>
              <a:rPr lang="fa-IR" sz="2800" dirty="0">
                <a:cs typeface="B Zar" panose="00000400000000000000" pitchFamily="2" charset="-78"/>
              </a:rPr>
            </a:br>
            <a:r>
              <a:rPr lang="fa-IR" sz="2800" dirty="0">
                <a:cs typeface="B Zar" panose="00000400000000000000" pitchFamily="2" charset="-78"/>
              </a:rPr>
              <a:t>1- اعتبار اسنادی دیداری: </a:t>
            </a:r>
            <a:r>
              <a:rPr lang="en-US" sz="2800" dirty="0">
                <a:cs typeface="B Zar" panose="00000400000000000000" pitchFamily="2" charset="-78"/>
              </a:rPr>
              <a:t>Sight Documentary Credit</a:t>
            </a:r>
            <a:br>
              <a:rPr lang="en-US" sz="2800" dirty="0">
                <a:cs typeface="B Zar" panose="00000400000000000000" pitchFamily="2" charset="-78"/>
              </a:rPr>
            </a:br>
            <a:r>
              <a:rPr lang="fa-IR" sz="2800" b="0" dirty="0" smtClean="0">
                <a:cs typeface="B Zar" panose="00000400000000000000" pitchFamily="2" charset="-78"/>
              </a:rPr>
              <a:t>اعتباری</a:t>
            </a:r>
            <a:r>
              <a:rPr lang="en-US" sz="2800" b="0" dirty="0" smtClean="0">
                <a:cs typeface="B Zar" panose="00000400000000000000" pitchFamily="2" charset="-78"/>
              </a:rPr>
              <a:t> </a:t>
            </a:r>
            <a:r>
              <a:rPr lang="fa-IR" sz="2800" b="0" dirty="0" smtClean="0">
                <a:cs typeface="B Zar" panose="00000400000000000000" pitchFamily="2" charset="-78"/>
              </a:rPr>
              <a:t>است </a:t>
            </a:r>
            <a:r>
              <a:rPr lang="fa-IR" sz="2800" b="0" dirty="0">
                <a:cs typeface="B Zar" panose="00000400000000000000" pitchFamily="2" charset="-78"/>
              </a:rPr>
              <a:t>که طبق آن بانک ابلاغ کننده پس از رویت اسناد ارایه شده از سوی ذینفع در صورت رعایت تمامی شرایط و ضوابط اعتبار به وسیله وی وجه آن را بلافاصله </a:t>
            </a:r>
            <a:r>
              <a:rPr lang="fa-IR" sz="2800" b="0" dirty="0" err="1">
                <a:cs typeface="B Zar" panose="00000400000000000000" pitchFamily="2" charset="-78"/>
              </a:rPr>
              <a:t>می‌پردازد</a:t>
            </a:r>
            <a:r>
              <a:rPr lang="fa-IR" sz="2800" b="0" dirty="0">
                <a:cs typeface="B Zar" panose="00000400000000000000" pitchFamily="2" charset="-78"/>
              </a:rPr>
              <a:t>.</a:t>
            </a:r>
            <a:r>
              <a:rPr lang="fa-IR" sz="2800" dirty="0">
                <a:cs typeface="B Zar" panose="00000400000000000000" pitchFamily="2" charset="-78"/>
              </a:rPr>
              <a:t/>
            </a:r>
            <a:br>
              <a:rPr lang="fa-IR" sz="2800" dirty="0">
                <a:cs typeface="B Zar" panose="00000400000000000000" pitchFamily="2" charset="-78"/>
              </a:rPr>
            </a:br>
            <a:r>
              <a:rPr lang="fa-IR" sz="2800" dirty="0">
                <a:cs typeface="B Zar" panose="00000400000000000000" pitchFamily="2" charset="-78"/>
              </a:rPr>
              <a:t>2ـ اعتبار اسنادی </a:t>
            </a:r>
            <a:r>
              <a:rPr lang="fa-IR" sz="2800" dirty="0" err="1">
                <a:cs typeface="B Zar" panose="00000400000000000000" pitchFamily="2" charset="-78"/>
              </a:rPr>
              <a:t>مدت‌دار</a:t>
            </a:r>
            <a:r>
              <a:rPr lang="fa-IR" sz="2800" dirty="0">
                <a:cs typeface="B Zar" panose="00000400000000000000" pitchFamily="2" charset="-78"/>
              </a:rPr>
              <a:t>: </a:t>
            </a:r>
            <a:r>
              <a:rPr lang="en-US" sz="2800" dirty="0">
                <a:cs typeface="B Zar" panose="00000400000000000000" pitchFamily="2" charset="-78"/>
              </a:rPr>
              <a:t>Deferred Letter Of Credit</a:t>
            </a:r>
            <a:br>
              <a:rPr lang="en-US" sz="2800" dirty="0">
                <a:cs typeface="B Zar" panose="00000400000000000000" pitchFamily="2" charset="-78"/>
              </a:rPr>
            </a:br>
            <a:r>
              <a:rPr lang="fa-IR" sz="2800" b="0" dirty="0" err="1">
                <a:cs typeface="B Zar" panose="00000400000000000000" pitchFamily="2" charset="-78"/>
              </a:rPr>
              <a:t>اعتباریست</a:t>
            </a:r>
            <a:r>
              <a:rPr lang="fa-IR" sz="2800" b="0" dirty="0">
                <a:cs typeface="B Zar" panose="00000400000000000000" pitchFamily="2" charset="-78"/>
              </a:rPr>
              <a:t> که بلافاصله پس از ارایه اسناد از سوی ذینفع قابل پرداخت نیست وجه آن پس از مدت تعیین شده در اعتبار پرداخت </a:t>
            </a:r>
            <a:r>
              <a:rPr lang="fa-IR" sz="2800" b="0" dirty="0" err="1" smtClean="0">
                <a:cs typeface="B Zar" panose="00000400000000000000" pitchFamily="2" charset="-78"/>
              </a:rPr>
              <a:t>می‌گردد</a:t>
            </a:r>
            <a:r>
              <a:rPr lang="en-US" sz="2800" b="0" dirty="0" smtClean="0">
                <a:cs typeface="B Zar" panose="00000400000000000000" pitchFamily="2" charset="-78"/>
              </a:rPr>
              <a:t>.</a:t>
            </a:r>
            <a:endParaRPr lang="en-US" sz="28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36</a:t>
            </a:fld>
            <a:endParaRPr lang="en-US"/>
          </a:p>
        </p:txBody>
      </p:sp>
    </p:spTree>
    <p:extLst>
      <p:ext uri="{BB962C8B-B14F-4D97-AF65-F5344CB8AC3E}">
        <p14:creationId xmlns:p14="http://schemas.microsoft.com/office/powerpoint/2010/main" val="3849662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22958" cy="5410200"/>
          </a:xfrm>
        </p:spPr>
        <p:txBody>
          <a:bodyPr>
            <a:noAutofit/>
          </a:bodyPr>
          <a:lstStyle/>
          <a:p>
            <a:pPr algn="r" rtl="1"/>
            <a:r>
              <a:rPr lang="fa-IR" sz="2000" dirty="0">
                <a:cs typeface="B Zar" panose="00000400000000000000" pitchFamily="2" charset="-78"/>
              </a:rPr>
              <a:t>3ـ اعتبار اسنادی </a:t>
            </a:r>
            <a:r>
              <a:rPr lang="fa-IR" sz="2000" dirty="0" err="1">
                <a:cs typeface="B Zar" panose="00000400000000000000" pitchFamily="2" charset="-78"/>
              </a:rPr>
              <a:t>یوزانس</a:t>
            </a:r>
            <a:r>
              <a:rPr lang="fa-IR" sz="2000" dirty="0">
                <a:cs typeface="B Zar" panose="00000400000000000000" pitchFamily="2" charset="-78"/>
              </a:rPr>
              <a:t>: </a:t>
            </a:r>
            <a:r>
              <a:rPr lang="en-US" sz="2000" dirty="0" err="1">
                <a:cs typeface="B Zar" panose="00000400000000000000" pitchFamily="2" charset="-78"/>
              </a:rPr>
              <a:t>usance</a:t>
            </a:r>
            <a:r>
              <a:rPr lang="en-US" sz="2000" dirty="0">
                <a:cs typeface="B Zar" panose="00000400000000000000" pitchFamily="2" charset="-78"/>
              </a:rPr>
              <a:t> </a:t>
            </a:r>
            <a:r>
              <a:rPr lang="en-US" sz="2000" dirty="0" smtClean="0">
                <a:cs typeface="B Zar" panose="00000400000000000000" pitchFamily="2" charset="-78"/>
              </a:rPr>
              <a:t>Credit</a:t>
            </a:r>
            <a:r>
              <a:rPr lang="fa-IR" sz="2000" dirty="0" smtClean="0">
                <a:cs typeface="B Zar" panose="00000400000000000000" pitchFamily="2" charset="-78"/>
              </a:rPr>
              <a:t> یا </a:t>
            </a:r>
            <a:r>
              <a:rPr lang="en-US" sz="2000" dirty="0">
                <a:cs typeface="B Zar" panose="00000400000000000000" pitchFamily="2" charset="-78"/>
              </a:rPr>
              <a:t>time draft</a:t>
            </a:r>
            <a:r>
              <a:rPr lang="fa-IR" sz="2000" dirty="0">
                <a:cs typeface="B Zar" panose="00000400000000000000" pitchFamily="2" charset="-78"/>
              </a:rPr>
              <a:t> </a:t>
            </a:r>
            <a:endParaRPr lang="fa-IR" sz="2000" dirty="0" smtClean="0">
              <a:cs typeface="B Zar" panose="00000400000000000000" pitchFamily="2" charset="-78"/>
            </a:endParaRPr>
          </a:p>
          <a:p>
            <a:pPr algn="just" rtl="1">
              <a:buFont typeface="Arial" panose="020B0604020202020204" pitchFamily="34" charset="0"/>
              <a:buChar char="•"/>
            </a:pPr>
            <a:r>
              <a:rPr lang="fa-IR" sz="2400" b="0" dirty="0" smtClean="0">
                <a:cs typeface="B Zar" panose="00000400000000000000" pitchFamily="2" charset="-78"/>
              </a:rPr>
              <a:t>ثبت </a:t>
            </a:r>
            <a:r>
              <a:rPr lang="fa-IR" sz="2400" b="0" dirty="0">
                <a:cs typeface="B Zar" panose="00000400000000000000" pitchFamily="2" charset="-78"/>
              </a:rPr>
              <a:t>سفارش براتی است. </a:t>
            </a:r>
            <a:r>
              <a:rPr lang="fa-IR" sz="2400" b="0" dirty="0" err="1">
                <a:cs typeface="B Zar" panose="00000400000000000000" pitchFamily="2" charset="-78"/>
              </a:rPr>
              <a:t>یوزانس</a:t>
            </a:r>
            <a:r>
              <a:rPr lang="fa-IR" sz="2400" b="0" dirty="0">
                <a:cs typeface="B Zar" panose="00000400000000000000" pitchFamily="2" charset="-78"/>
              </a:rPr>
              <a:t> به بیان دقیق به معنی مهلتی است که طبق عرف، در تجارت میان دو کشور برای پرداخت وجه برای برات ارزی تعیین </a:t>
            </a:r>
            <a:r>
              <a:rPr lang="fa-IR" sz="2400" b="0" dirty="0" err="1">
                <a:cs typeface="B Zar" panose="00000400000000000000" pitchFamily="2" charset="-78"/>
              </a:rPr>
              <a:t>می‌گردد</a:t>
            </a:r>
            <a:r>
              <a:rPr lang="fa-IR" sz="2400" b="0" dirty="0">
                <a:cs typeface="B Zar" panose="00000400000000000000" pitchFamily="2" charset="-78"/>
              </a:rPr>
              <a:t>. امروزه این کلمه اغلب به معنی مهلت برای هر براتی به کار </a:t>
            </a:r>
            <a:r>
              <a:rPr lang="fa-IR" sz="2400" b="0" dirty="0" err="1" smtClean="0">
                <a:cs typeface="B Zar" panose="00000400000000000000" pitchFamily="2" charset="-78"/>
              </a:rPr>
              <a:t>می‌رود</a:t>
            </a:r>
            <a:r>
              <a:rPr lang="fa-IR" sz="2400" b="0" dirty="0" smtClean="0">
                <a:cs typeface="B Zar" panose="00000400000000000000" pitchFamily="2" charset="-78"/>
              </a:rPr>
              <a:t>.</a:t>
            </a:r>
          </a:p>
          <a:p>
            <a:pPr algn="just" rtl="1">
              <a:buFont typeface="Arial" panose="020B0604020202020204" pitchFamily="34" charset="0"/>
              <a:buChar char="•"/>
            </a:pPr>
            <a:r>
              <a:rPr lang="fa-IR" sz="2400" b="0" dirty="0" smtClean="0">
                <a:cs typeface="B Zar" panose="00000400000000000000" pitchFamily="2" charset="-78"/>
              </a:rPr>
              <a:t>در </a:t>
            </a:r>
            <a:r>
              <a:rPr lang="fa-IR" sz="2400" b="0" dirty="0">
                <a:cs typeface="B Zar" panose="00000400000000000000" pitchFamily="2" charset="-78"/>
              </a:rPr>
              <a:t>عرف تجارت </a:t>
            </a:r>
            <a:r>
              <a:rPr lang="fa-IR" sz="2400" b="0" dirty="0" err="1">
                <a:cs typeface="B Zar" panose="00000400000000000000" pitchFamily="2" charset="-78"/>
              </a:rPr>
              <a:t>بین‌الملل</a:t>
            </a:r>
            <a:r>
              <a:rPr lang="fa-IR" sz="2400" b="0" dirty="0">
                <a:cs typeface="B Zar" panose="00000400000000000000" pitchFamily="2" charset="-78"/>
              </a:rPr>
              <a:t> به معنای نوعی معامله </a:t>
            </a:r>
            <a:r>
              <a:rPr lang="fa-IR" sz="2400" b="0" dirty="0" err="1">
                <a:cs typeface="B Zar" panose="00000400000000000000" pitchFamily="2" charset="-78"/>
              </a:rPr>
              <a:t>نسیه</a:t>
            </a:r>
            <a:r>
              <a:rPr lang="fa-IR" sz="2400" b="0" dirty="0">
                <a:cs typeface="B Zar" panose="00000400000000000000" pitchFamily="2" charset="-78"/>
              </a:rPr>
              <a:t> تضمین شده است از این لحاظ </a:t>
            </a:r>
            <a:r>
              <a:rPr lang="fa-IR" sz="2400" b="0" dirty="0" err="1">
                <a:cs typeface="B Zar" panose="00000400000000000000" pitchFamily="2" charset="-78"/>
              </a:rPr>
              <a:t>یوزانس</a:t>
            </a:r>
            <a:r>
              <a:rPr lang="fa-IR" sz="2400" b="0" dirty="0">
                <a:cs typeface="B Zar" panose="00000400000000000000" pitchFamily="2" charset="-78"/>
              </a:rPr>
              <a:t> </a:t>
            </a:r>
            <a:r>
              <a:rPr lang="fa-IR" sz="2400" b="0" dirty="0" err="1">
                <a:cs typeface="B Zar" panose="00000400000000000000" pitchFamily="2" charset="-78"/>
              </a:rPr>
              <a:t>گونه‌ای</a:t>
            </a:r>
            <a:r>
              <a:rPr lang="fa-IR" sz="2400" b="0" dirty="0">
                <a:cs typeface="B Zar" panose="00000400000000000000" pitchFamily="2" charset="-78"/>
              </a:rPr>
              <a:t> اعتبار اسنادی </a:t>
            </a:r>
            <a:r>
              <a:rPr lang="fa-IR" sz="2400" b="0" dirty="0" err="1">
                <a:cs typeface="B Zar" panose="00000400000000000000" pitchFamily="2" charset="-78"/>
              </a:rPr>
              <a:t>مدت‌دار</a:t>
            </a:r>
            <a:r>
              <a:rPr lang="fa-IR" sz="2400" b="0" dirty="0">
                <a:cs typeface="B Zar" panose="00000400000000000000" pitchFamily="2" charset="-78"/>
              </a:rPr>
              <a:t> </a:t>
            </a:r>
            <a:r>
              <a:rPr lang="en-US" sz="2400" b="0" dirty="0">
                <a:cs typeface="B Zar" panose="00000400000000000000" pitchFamily="2" charset="-78"/>
              </a:rPr>
              <a:t>Deferred Letter Of Credit </a:t>
            </a:r>
            <a:r>
              <a:rPr lang="fa-IR" sz="2400" b="0" dirty="0">
                <a:cs typeface="B Zar" panose="00000400000000000000" pitchFamily="2" charset="-78"/>
              </a:rPr>
              <a:t>به حساب </a:t>
            </a:r>
            <a:r>
              <a:rPr lang="fa-IR" sz="2400" b="0" dirty="0" err="1">
                <a:cs typeface="B Zar" panose="00000400000000000000" pitchFamily="2" charset="-78"/>
              </a:rPr>
              <a:t>می‌آید</a:t>
            </a:r>
            <a:r>
              <a:rPr lang="fa-IR" sz="2400" b="0" dirty="0">
                <a:cs typeface="B Zar" panose="00000400000000000000" pitchFamily="2" charset="-78"/>
              </a:rPr>
              <a:t> که بر خلاف اعتبار اسنادی دیداری </a:t>
            </a:r>
            <a:r>
              <a:rPr lang="en-US" sz="2400" b="0" dirty="0">
                <a:cs typeface="B Zar" panose="00000400000000000000" pitchFamily="2" charset="-78"/>
              </a:rPr>
              <a:t>Sight Letter Of Credit </a:t>
            </a:r>
            <a:r>
              <a:rPr lang="fa-IR" sz="2400" b="0" dirty="0">
                <a:cs typeface="B Zar" panose="00000400000000000000" pitchFamily="2" charset="-78"/>
              </a:rPr>
              <a:t>وجه اعتبار به محض ارایه اسناد حمل کالا توسط ذینفع به بانک </a:t>
            </a:r>
            <a:r>
              <a:rPr lang="fa-IR" sz="2400" b="0" dirty="0" err="1">
                <a:cs typeface="B Zar" panose="00000400000000000000" pitchFamily="2" charset="-78"/>
              </a:rPr>
              <a:t>کارگزار</a:t>
            </a:r>
            <a:r>
              <a:rPr lang="fa-IR" sz="2400" b="0" dirty="0">
                <a:cs typeface="B Zar" panose="00000400000000000000" pitchFamily="2" charset="-78"/>
              </a:rPr>
              <a:t> به وی پرداخت </a:t>
            </a:r>
            <a:r>
              <a:rPr lang="fa-IR" sz="2400" b="0" dirty="0" err="1">
                <a:cs typeface="B Zar" panose="00000400000000000000" pitchFamily="2" charset="-78"/>
              </a:rPr>
              <a:t>نمی‌شود</a:t>
            </a:r>
            <a:r>
              <a:rPr lang="fa-IR" sz="2400" b="0" dirty="0">
                <a:cs typeface="B Zar" panose="00000400000000000000" pitchFamily="2" charset="-78"/>
              </a:rPr>
              <a:t>. </a:t>
            </a:r>
            <a:endParaRPr lang="fa-IR" sz="2400" b="0" dirty="0" smtClean="0">
              <a:cs typeface="B Zar" panose="00000400000000000000" pitchFamily="2" charset="-78"/>
            </a:endParaRPr>
          </a:p>
          <a:p>
            <a:pPr algn="just" rtl="1">
              <a:buFont typeface="Arial" panose="020B0604020202020204" pitchFamily="34" charset="0"/>
              <a:buChar char="•"/>
            </a:pPr>
            <a:r>
              <a:rPr lang="fa-IR" sz="2400" b="0" dirty="0" smtClean="0">
                <a:cs typeface="B Zar" panose="00000400000000000000" pitchFamily="2" charset="-78"/>
              </a:rPr>
              <a:t>در </a:t>
            </a:r>
            <a:r>
              <a:rPr lang="fa-IR" sz="2400" b="0" dirty="0">
                <a:cs typeface="B Zar" panose="00000400000000000000" pitchFamily="2" charset="-78"/>
              </a:rPr>
              <a:t>اعتبار اسنادی </a:t>
            </a:r>
            <a:r>
              <a:rPr lang="fa-IR" sz="2400" b="0" dirty="0" err="1">
                <a:cs typeface="B Zar" panose="00000400000000000000" pitchFamily="2" charset="-78"/>
              </a:rPr>
              <a:t>مدت‌دار</a:t>
            </a:r>
            <a:r>
              <a:rPr lang="fa-IR" sz="2400" b="0" dirty="0">
                <a:cs typeface="B Zar" panose="00000400000000000000" pitchFamily="2" charset="-78"/>
              </a:rPr>
              <a:t> سند قابل </a:t>
            </a:r>
            <a:r>
              <a:rPr lang="fa-IR" sz="2400" b="0" dirty="0" err="1">
                <a:cs typeface="B Zar" panose="00000400000000000000" pitchFamily="2" charset="-78"/>
              </a:rPr>
              <a:t>معامله‌ای</a:t>
            </a:r>
            <a:r>
              <a:rPr lang="fa-IR" sz="2400" b="0" dirty="0">
                <a:cs typeface="B Zar" panose="00000400000000000000" pitchFamily="2" charset="-78"/>
              </a:rPr>
              <a:t> مثل برات صادر </a:t>
            </a:r>
            <a:r>
              <a:rPr lang="fa-IR" sz="2400" b="0" dirty="0" err="1">
                <a:cs typeface="B Zar" panose="00000400000000000000" pitchFamily="2" charset="-78"/>
              </a:rPr>
              <a:t>نمی‌گردد</a:t>
            </a:r>
            <a:r>
              <a:rPr lang="fa-IR" sz="2400" b="0" dirty="0">
                <a:cs typeface="B Zar" panose="00000400000000000000" pitchFamily="2" charset="-78"/>
              </a:rPr>
              <a:t>. به علاوه این گونه </a:t>
            </a:r>
            <a:r>
              <a:rPr lang="fa-IR" sz="2400" b="0" dirty="0" err="1">
                <a:cs typeface="B Zar" panose="00000400000000000000" pitchFamily="2" charset="-78"/>
              </a:rPr>
              <a:t>اعتبارها</a:t>
            </a:r>
            <a:r>
              <a:rPr lang="fa-IR" sz="2400" b="0" dirty="0">
                <a:cs typeface="B Zar" panose="00000400000000000000" pitchFamily="2" charset="-78"/>
              </a:rPr>
              <a:t> قابل معامله نیست. در صورتی که در </a:t>
            </a:r>
            <a:r>
              <a:rPr lang="fa-IR" sz="2400" b="0" dirty="0" err="1">
                <a:cs typeface="B Zar" panose="00000400000000000000" pitchFamily="2" charset="-78"/>
              </a:rPr>
              <a:t>معاملات</a:t>
            </a:r>
            <a:r>
              <a:rPr lang="fa-IR" sz="2400" b="0" dirty="0">
                <a:cs typeface="B Zar" panose="00000400000000000000" pitchFamily="2" charset="-78"/>
              </a:rPr>
              <a:t> </a:t>
            </a:r>
            <a:r>
              <a:rPr lang="fa-IR" sz="2400" b="0" dirty="0" err="1">
                <a:cs typeface="B Zar" panose="00000400000000000000" pitchFamily="2" charset="-78"/>
              </a:rPr>
              <a:t>یوزانس</a:t>
            </a:r>
            <a:r>
              <a:rPr lang="fa-IR" sz="2400" b="0" dirty="0">
                <a:cs typeface="B Zar" panose="00000400000000000000" pitchFamily="2" charset="-78"/>
              </a:rPr>
              <a:t> برات صادر </a:t>
            </a:r>
            <a:r>
              <a:rPr lang="fa-IR" sz="2400" b="0" dirty="0" err="1">
                <a:cs typeface="B Zar" panose="00000400000000000000" pitchFamily="2" charset="-78"/>
              </a:rPr>
              <a:t>می‌شود</a:t>
            </a:r>
            <a:r>
              <a:rPr lang="fa-IR" sz="2400" b="0" dirty="0">
                <a:cs typeface="B Zar" panose="00000400000000000000" pitchFamily="2" charset="-78"/>
              </a:rPr>
              <a:t>.</a:t>
            </a:r>
            <a:r>
              <a:rPr lang="fa-IR" sz="2400" dirty="0">
                <a:cs typeface="B Zar" panose="00000400000000000000" pitchFamily="2" charset="-78"/>
              </a:rPr>
              <a:t/>
            </a:r>
            <a:br>
              <a:rPr lang="fa-IR" sz="2400" dirty="0">
                <a:cs typeface="B Zar" panose="00000400000000000000" pitchFamily="2" charset="-78"/>
              </a:rPr>
            </a:br>
            <a:r>
              <a:rPr lang="fa-IR" sz="2000" b="0" dirty="0" smtClean="0">
                <a:cs typeface="B Zar" panose="00000400000000000000" pitchFamily="2" charset="-78"/>
              </a:rPr>
              <a:t>.</a:t>
            </a:r>
            <a:endParaRPr lang="en-US" sz="2000"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37</a:t>
            </a:fld>
            <a:endParaRPr lang="en-US"/>
          </a:p>
        </p:txBody>
      </p:sp>
    </p:spTree>
    <p:extLst>
      <p:ext uri="{BB962C8B-B14F-4D97-AF65-F5344CB8AC3E}">
        <p14:creationId xmlns:p14="http://schemas.microsoft.com/office/powerpoint/2010/main" val="2721095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33400"/>
            <a:ext cx="7940040" cy="4724400"/>
          </a:xfrm>
        </p:spPr>
        <p:txBody>
          <a:bodyPr>
            <a:noAutofit/>
          </a:bodyPr>
          <a:lstStyle/>
          <a:p>
            <a:pPr algn="r" rtl="1"/>
            <a:r>
              <a:rPr lang="fa-IR" sz="2400" dirty="0">
                <a:cs typeface="B Zar" panose="00000400000000000000" pitchFamily="2" charset="-78"/>
              </a:rPr>
              <a:t>4ـ ثبت سفارش واردات در قبال صادرات</a:t>
            </a:r>
            <a:br>
              <a:rPr lang="fa-IR" sz="2400" dirty="0">
                <a:cs typeface="B Zar" panose="00000400000000000000" pitchFamily="2" charset="-78"/>
              </a:rPr>
            </a:br>
            <a:r>
              <a:rPr lang="fa-IR" sz="2400" b="0" dirty="0">
                <a:cs typeface="B Zar" panose="00000400000000000000" pitchFamily="2" charset="-78"/>
              </a:rPr>
              <a:t>واردات در قبال ارایه پروانه صادراتی معتبر صورت پذیرفته در </a:t>
            </a:r>
            <a:r>
              <a:rPr lang="fa-IR" sz="2400" b="0" dirty="0" err="1">
                <a:cs typeface="B Zar" panose="00000400000000000000" pitchFamily="2" charset="-78"/>
              </a:rPr>
              <a:t>ازای</a:t>
            </a:r>
            <a:r>
              <a:rPr lang="fa-IR" sz="2400" b="0" dirty="0">
                <a:cs typeface="B Zar" panose="00000400000000000000" pitchFamily="2" charset="-78"/>
              </a:rPr>
              <a:t> ارزش صادراتی و ممهور مهر گمرک خروجی از کشور </a:t>
            </a:r>
            <a:r>
              <a:rPr lang="fa-IR" sz="2400" b="0" dirty="0" err="1">
                <a:cs typeface="B Zar" panose="00000400000000000000" pitchFamily="2" charset="-78"/>
              </a:rPr>
              <a:t>می‌باشد</a:t>
            </a:r>
            <a:r>
              <a:rPr lang="fa-IR" sz="2400" b="0" dirty="0">
                <a:cs typeface="B Zar" panose="00000400000000000000" pitchFamily="2" charset="-78"/>
              </a:rPr>
              <a:t> اعتبار مورد قبول گمرک از تاریخ پروانه صادراتی با </a:t>
            </a:r>
            <a:r>
              <a:rPr lang="fa-IR" sz="2400" b="0" dirty="0" err="1">
                <a:cs typeface="B Zar" panose="00000400000000000000" pitchFamily="2" charset="-78"/>
              </a:rPr>
              <a:t>کوتاژ</a:t>
            </a:r>
            <a:r>
              <a:rPr lang="fa-IR" sz="2400" b="0" dirty="0">
                <a:cs typeface="B Zar" panose="00000400000000000000" pitchFamily="2" charset="-78"/>
              </a:rPr>
              <a:t> </a:t>
            </a:r>
            <a:r>
              <a:rPr lang="fa-IR" sz="2400" b="0" dirty="0" err="1">
                <a:cs typeface="B Zar" panose="00000400000000000000" pitchFamily="2" charset="-78"/>
              </a:rPr>
              <a:t>وارداتی</a:t>
            </a:r>
            <a:r>
              <a:rPr lang="fa-IR" sz="2400" b="0" dirty="0">
                <a:cs typeface="B Zar" panose="00000400000000000000" pitchFamily="2" charset="-78"/>
              </a:rPr>
              <a:t> یکسان </a:t>
            </a:r>
            <a:r>
              <a:rPr lang="fa-IR" sz="2400" b="0" dirty="0" err="1">
                <a:cs typeface="B Zar" panose="00000400000000000000" pitchFamily="2" charset="-78"/>
              </a:rPr>
              <a:t>می‌باشد</a:t>
            </a:r>
            <a:r>
              <a:rPr lang="fa-IR" sz="2400" b="0" dirty="0">
                <a:cs typeface="B Zar" panose="00000400000000000000" pitchFamily="2" charset="-78"/>
              </a:rPr>
              <a:t>.</a:t>
            </a:r>
            <a:r>
              <a:rPr lang="fa-IR" sz="2400" dirty="0">
                <a:cs typeface="B Zar" panose="00000400000000000000" pitchFamily="2" charset="-78"/>
              </a:rPr>
              <a:t/>
            </a:r>
            <a:br>
              <a:rPr lang="fa-IR" sz="2400" dirty="0">
                <a:cs typeface="B Zar" panose="00000400000000000000" pitchFamily="2" charset="-78"/>
              </a:rPr>
            </a:br>
            <a:r>
              <a:rPr lang="fa-IR" sz="2400" dirty="0">
                <a:cs typeface="B Zar" panose="00000400000000000000" pitchFamily="2" charset="-78"/>
              </a:rPr>
              <a:t>5ـ ثبت سفارش بدون انتقال ارز</a:t>
            </a:r>
            <a:br>
              <a:rPr lang="fa-IR" sz="2400" dirty="0">
                <a:cs typeface="B Zar" panose="00000400000000000000" pitchFamily="2" charset="-78"/>
              </a:rPr>
            </a:br>
            <a:r>
              <a:rPr lang="fa-IR" sz="2400" b="0" dirty="0">
                <a:cs typeface="B Zar" panose="00000400000000000000" pitchFamily="2" charset="-78"/>
              </a:rPr>
              <a:t>ثبت سند به صورت بدون انتقال ارز به دو صورت:</a:t>
            </a:r>
            <a:r>
              <a:rPr lang="fa-IR" sz="2400" dirty="0">
                <a:cs typeface="B Zar" panose="00000400000000000000" pitchFamily="2" charset="-78"/>
              </a:rPr>
              <a:t/>
            </a:r>
            <a:br>
              <a:rPr lang="fa-IR" sz="2400" dirty="0">
                <a:cs typeface="B Zar" panose="00000400000000000000" pitchFamily="2" charset="-78"/>
              </a:rPr>
            </a:br>
            <a:r>
              <a:rPr lang="fa-IR" sz="2400" b="0" dirty="0">
                <a:cs typeface="B Zar" panose="00000400000000000000" pitchFamily="2" charset="-78"/>
              </a:rPr>
              <a:t>الف: </a:t>
            </a:r>
            <a:r>
              <a:rPr lang="fa-IR" sz="2400" b="0" dirty="0" smtClean="0">
                <a:cs typeface="B Zar" panose="00000400000000000000" pitchFamily="2" charset="-78"/>
              </a:rPr>
              <a:t>کالای </a:t>
            </a:r>
            <a:r>
              <a:rPr lang="fa-IR" sz="2400" b="0" dirty="0">
                <a:cs typeface="B Zar" panose="00000400000000000000" pitchFamily="2" charset="-78"/>
              </a:rPr>
              <a:t>اعلام شده شامل پوشاک ـ پارچه ـ سیگار ـ قطعات کامپیوتر ـ قطعات خودرو و.....</a:t>
            </a:r>
            <a:r>
              <a:rPr lang="fa-IR" sz="2400" dirty="0">
                <a:cs typeface="B Zar" panose="00000400000000000000" pitchFamily="2" charset="-78"/>
              </a:rPr>
              <a:t/>
            </a:r>
            <a:br>
              <a:rPr lang="fa-IR" sz="2400" dirty="0">
                <a:cs typeface="B Zar" panose="00000400000000000000" pitchFamily="2" charset="-78"/>
              </a:rPr>
            </a:br>
            <a:r>
              <a:rPr lang="fa-IR" sz="2400" b="0" dirty="0">
                <a:cs typeface="B Zar" panose="00000400000000000000" pitchFamily="2" charset="-78"/>
              </a:rPr>
              <a:t>ب: </a:t>
            </a:r>
            <a:r>
              <a:rPr lang="fa-IR" sz="2400" b="0" dirty="0" err="1">
                <a:cs typeface="B Zar" panose="00000400000000000000" pitchFamily="2" charset="-78"/>
              </a:rPr>
              <a:t>اجزار</a:t>
            </a:r>
            <a:r>
              <a:rPr lang="fa-IR" sz="2400" b="0" dirty="0">
                <a:cs typeface="B Zar" panose="00000400000000000000" pitchFamily="2" charset="-78"/>
              </a:rPr>
              <a:t> و قطعات </a:t>
            </a:r>
            <a:r>
              <a:rPr lang="fa-IR" sz="2400" b="0" dirty="0" err="1">
                <a:cs typeface="B Zar" panose="00000400000000000000" pitchFamily="2" charset="-78"/>
              </a:rPr>
              <a:t>منفصله</a:t>
            </a:r>
            <a:r>
              <a:rPr lang="fa-IR" sz="2400" b="0" dirty="0">
                <a:cs typeface="B Zar" panose="00000400000000000000" pitchFamily="2" charset="-78"/>
              </a:rPr>
              <a:t> مورد نیاز واحد تولیدی دارای پروانه </a:t>
            </a:r>
            <a:r>
              <a:rPr lang="fa-IR" sz="2400" b="0" dirty="0" err="1">
                <a:cs typeface="B Zar" panose="00000400000000000000" pitchFamily="2" charset="-78"/>
              </a:rPr>
              <a:t>بهره‌برداری</a:t>
            </a:r>
            <a:r>
              <a:rPr lang="fa-IR" sz="2400" b="0" dirty="0">
                <a:cs typeface="B Zar" panose="00000400000000000000" pitchFamily="2" charset="-78"/>
              </a:rPr>
              <a:t> از وزارت صنایع </a:t>
            </a:r>
            <a:r>
              <a:rPr lang="fa-IR" sz="2400" b="0" dirty="0" err="1">
                <a:cs typeface="B Zar" panose="00000400000000000000" pitchFamily="2" charset="-78"/>
              </a:rPr>
              <a:t>می‌باشد</a:t>
            </a:r>
            <a:endParaRPr lang="en-US" sz="2400"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38</a:t>
            </a:fld>
            <a:endParaRPr lang="en-US"/>
          </a:p>
        </p:txBody>
      </p:sp>
    </p:spTree>
    <p:extLst>
      <p:ext uri="{BB962C8B-B14F-4D97-AF65-F5344CB8AC3E}">
        <p14:creationId xmlns:p14="http://schemas.microsoft.com/office/powerpoint/2010/main" val="579217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63923"/>
            <a:ext cx="8458200" cy="548640"/>
          </a:xfrm>
        </p:spPr>
        <p:txBody>
          <a:bodyPr/>
          <a:lstStyle/>
          <a:p>
            <a:r>
              <a:rPr lang="fa-IR" sz="2400" b="1" dirty="0" smtClean="0">
                <a:solidFill>
                  <a:srgbClr val="FF0000"/>
                </a:solidFill>
                <a:cs typeface="B Zar" panose="00000400000000000000" pitchFamily="2" charset="-78"/>
              </a:rPr>
              <a:t>4-اعتبار </a:t>
            </a:r>
            <a:r>
              <a:rPr lang="fa-IR" sz="2400" b="1" dirty="0">
                <a:solidFill>
                  <a:srgbClr val="FF0000"/>
                </a:solidFill>
                <a:cs typeface="B Zar" panose="00000400000000000000" pitchFamily="2" charset="-78"/>
              </a:rPr>
              <a:t>اسنادی.........................................(</a:t>
            </a:r>
            <a:r>
              <a:rPr lang="en-US" altLang="en-US" sz="2400" b="1" i="1" dirty="0">
                <a:solidFill>
                  <a:srgbClr val="FF0000"/>
                </a:solidFill>
                <a:cs typeface="B Zar" panose="00000400000000000000" pitchFamily="2" charset="-78"/>
              </a:rPr>
              <a:t>Letters of credit (L/C</a:t>
            </a:r>
            <a:r>
              <a:rPr lang="fa-IR" altLang="en-US" sz="2400" b="1" i="1" dirty="0">
                <a:solidFill>
                  <a:srgbClr val="FF0000"/>
                </a:solidFill>
                <a:cs typeface="B Zar" panose="00000400000000000000" pitchFamily="2" charset="-78"/>
              </a:rPr>
              <a:t/>
            </a:r>
            <a:br>
              <a:rPr lang="fa-IR" altLang="en-US" sz="2400" b="1" i="1" dirty="0">
                <a:solidFill>
                  <a:srgbClr val="FF0000"/>
                </a:solidFill>
                <a:cs typeface="B Zar" panose="00000400000000000000" pitchFamily="2" charset="-78"/>
              </a:rPr>
            </a:br>
            <a:endParaRPr lang="en-US" sz="2400" b="1" dirty="0">
              <a:solidFill>
                <a:srgbClr val="FF0000"/>
              </a:solidFill>
            </a:endParaRPr>
          </a:p>
        </p:txBody>
      </p:sp>
      <p:sp>
        <p:nvSpPr>
          <p:cNvPr id="3" name="Subtitle 2"/>
          <p:cNvSpPr>
            <a:spLocks noGrp="1"/>
          </p:cNvSpPr>
          <p:nvPr>
            <p:ph idx="1"/>
          </p:nvPr>
        </p:nvSpPr>
        <p:spPr/>
        <p:txBody>
          <a:bodyPr>
            <a:normAutofit fontScale="70000" lnSpcReduction="20000"/>
          </a:bodyPr>
          <a:lstStyle/>
          <a:p>
            <a:pPr algn="just" rtl="1"/>
            <a:r>
              <a:rPr lang="fa-IR" sz="4400" b="0" dirty="0" smtClean="0">
                <a:cs typeface="B Nazanin" panose="00000400000000000000" pitchFamily="2" charset="-78"/>
              </a:rPr>
              <a:t>زمانی که صادر کننده </a:t>
            </a:r>
            <a:r>
              <a:rPr lang="fa-IR" sz="4400" b="0" dirty="0" err="1" smtClean="0">
                <a:cs typeface="B Nazanin" panose="00000400000000000000" pitchFamily="2" charset="-78"/>
              </a:rPr>
              <a:t>نمی</a:t>
            </a:r>
            <a:r>
              <a:rPr lang="fa-IR" sz="4400" b="0" dirty="0" smtClean="0">
                <a:cs typeface="B Nazanin" panose="00000400000000000000" pitchFamily="2" charset="-78"/>
              </a:rPr>
              <a:t> تواند از روش پیش پرداخت استفاده کند و </a:t>
            </a:r>
            <a:r>
              <a:rPr lang="fa-IR" sz="4400" b="0" dirty="0" err="1" smtClean="0">
                <a:cs typeface="B Nazanin" panose="00000400000000000000" pitchFamily="2" charset="-78"/>
              </a:rPr>
              <a:t>نمی</a:t>
            </a:r>
            <a:r>
              <a:rPr lang="fa-IR" sz="4400" b="0" dirty="0" smtClean="0">
                <a:cs typeface="B Nazanin" panose="00000400000000000000" pitchFamily="2" charset="-78"/>
              </a:rPr>
              <a:t> تواند به طور یقین روی قول وارد کننده برای پرداخت حساب کند از روش غیر مستقیم پرداخت استفاده می کند که آن اعتبار اسنادی می باشد. در اعتبار اسنادی حداقل دو بانک برای وارد کننده و صادر کننده وجود خواهد داشت که براساس آن شرایط پرداخت و نحوه حمل و بازرسی کالا درج شده است و طرفین از دریافت وجه و کالا مطمئن هستند.</a:t>
            </a:r>
            <a:endParaRPr lang="en-US" sz="4400" b="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39</a:t>
            </a:fld>
            <a:endParaRPr lang="en-US"/>
          </a:p>
        </p:txBody>
      </p:sp>
    </p:spTree>
    <p:extLst>
      <p:ext uri="{BB962C8B-B14F-4D97-AF65-F5344CB8AC3E}">
        <p14:creationId xmlns:p14="http://schemas.microsoft.com/office/powerpoint/2010/main" val="1673407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3951744"/>
            <a:ext cx="6096000" cy="2677656"/>
          </a:xfrm>
          <a:prstGeom prst="rect">
            <a:avLst/>
          </a:prstGeom>
          <a:noFill/>
        </p:spPr>
        <p:txBody>
          <a:bodyPr wrap="square" rtlCol="0">
            <a:spAutoFit/>
          </a:bodyPr>
          <a:lstStyle/>
          <a:p>
            <a:pPr algn="ctr"/>
            <a:r>
              <a:rPr lang="fa-IR" sz="4400" b="1" dirty="0" smtClean="0">
                <a:solidFill>
                  <a:srgbClr val="002060"/>
                </a:solidFill>
                <a:cs typeface="B Nazanin" pitchFamily="2" charset="-78"/>
              </a:rPr>
              <a:t>تامين مالي تجاري از بازارهاي بين المللي</a:t>
            </a:r>
          </a:p>
          <a:p>
            <a:pPr algn="ctr"/>
            <a:r>
              <a:rPr lang="en-US" sz="3600" b="1" dirty="0">
                <a:solidFill>
                  <a:srgbClr val="002060"/>
                </a:solidFill>
                <a:cs typeface="B Nazanin" pitchFamily="2" charset="-78"/>
              </a:rPr>
              <a:t>International Trade Finance </a:t>
            </a:r>
            <a:endParaRPr lang="fa-IR" sz="3600" b="1" dirty="0">
              <a:solidFill>
                <a:srgbClr val="002060"/>
              </a:solidFill>
              <a:cs typeface="B Nazanin" pitchFamily="2" charset="-78"/>
            </a:endParaRPr>
          </a:p>
          <a:p>
            <a:pPr algn="ctr" rtl="1"/>
            <a:endParaRPr lang="en-US" sz="44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4</a:t>
            </a:fld>
            <a:endParaRPr lang="en-US"/>
          </a:p>
        </p:txBody>
      </p:sp>
    </p:spTree>
    <p:extLst>
      <p:ext uri="{BB962C8B-B14F-4D97-AF65-F5344CB8AC3E}">
        <p14:creationId xmlns:p14="http://schemas.microsoft.com/office/powerpoint/2010/main" val="841692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p:cNvSpPr>
            <a:spLocks noGrp="1"/>
          </p:cNvSpPr>
          <p:nvPr>
            <p:ph type="sldNum" sz="quarter" idx="12"/>
          </p:nvPr>
        </p:nvSpPr>
        <p:spPr/>
        <p:txBody>
          <a:bodyPr/>
          <a:lstStyle/>
          <a:p>
            <a:fld id="{3AB07E49-EE4F-4172-898A-1B89C84F9C69}" type="slidenum">
              <a:rPr lang="en-US" altLang="en-US"/>
              <a:pPr/>
              <a:t>40</a:t>
            </a:fld>
            <a:endParaRPr lang="en-US" altLang="en-US"/>
          </a:p>
        </p:txBody>
      </p:sp>
      <p:pic>
        <p:nvPicPr>
          <p:cNvPr id="401410" name="Picture 2" descr="euro_asian_fl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8" y="1545590"/>
            <a:ext cx="2352675" cy="1317625"/>
          </a:xfrm>
          <a:prstGeom prst="rect">
            <a:avLst/>
          </a:prstGeom>
          <a:noFill/>
          <a:extLst>
            <a:ext uri="{909E8E84-426E-40DD-AFC4-6F175D3DCCD1}">
              <a14:hiddenFill xmlns:a14="http://schemas.microsoft.com/office/drawing/2010/main">
                <a:solidFill>
                  <a:srgbClr val="FFFFFF"/>
                </a:solidFill>
              </a14:hiddenFill>
            </a:ext>
          </a:extLst>
        </p:spPr>
      </p:pic>
      <p:sp>
        <p:nvSpPr>
          <p:cNvPr id="401411" name="Line 3"/>
          <p:cNvSpPr>
            <a:spLocks noChangeShapeType="1"/>
          </p:cNvSpPr>
          <p:nvPr/>
        </p:nvSpPr>
        <p:spPr bwMode="auto">
          <a:xfrm flipV="1">
            <a:off x="7086600" y="2985453"/>
            <a:ext cx="0" cy="1595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2" name="Line 4"/>
          <p:cNvSpPr>
            <a:spLocks noChangeShapeType="1"/>
          </p:cNvSpPr>
          <p:nvPr/>
        </p:nvSpPr>
        <p:spPr bwMode="auto">
          <a:xfrm>
            <a:off x="3424238" y="5117465"/>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3" name="Text Box 5"/>
          <p:cNvSpPr txBox="1">
            <a:spLocks noChangeArrowheads="1"/>
          </p:cNvSpPr>
          <p:nvPr/>
        </p:nvSpPr>
        <p:spPr bwMode="auto">
          <a:xfrm>
            <a:off x="3736975" y="230441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Sales Contract</a:t>
            </a:r>
          </a:p>
        </p:txBody>
      </p:sp>
      <p:sp>
        <p:nvSpPr>
          <p:cNvPr id="401414" name="Line 6"/>
          <p:cNvSpPr>
            <a:spLocks noChangeShapeType="1"/>
          </p:cNvSpPr>
          <p:nvPr/>
        </p:nvSpPr>
        <p:spPr bwMode="auto">
          <a:xfrm>
            <a:off x="2286000" y="2834640"/>
            <a:ext cx="0" cy="1595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5" name="Text Box 7"/>
          <p:cNvSpPr txBox="1">
            <a:spLocks noChangeArrowheads="1"/>
          </p:cNvSpPr>
          <p:nvPr/>
        </p:nvSpPr>
        <p:spPr bwMode="auto">
          <a:xfrm>
            <a:off x="1308100" y="5627053"/>
            <a:ext cx="1973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t>(Issuing Bank)</a:t>
            </a:r>
          </a:p>
        </p:txBody>
      </p:sp>
      <p:sp>
        <p:nvSpPr>
          <p:cNvPr id="401416" name="Text Box 8"/>
          <p:cNvSpPr txBox="1">
            <a:spLocks noChangeArrowheads="1"/>
          </p:cNvSpPr>
          <p:nvPr/>
        </p:nvSpPr>
        <p:spPr bwMode="auto">
          <a:xfrm>
            <a:off x="5927725" y="560959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(Advising Bank)</a:t>
            </a:r>
          </a:p>
        </p:txBody>
      </p:sp>
      <p:sp>
        <p:nvSpPr>
          <p:cNvPr id="401418" name="Rectangle 10"/>
          <p:cNvSpPr>
            <a:spLocks noGrp="1" noChangeArrowheads="1"/>
          </p:cNvSpPr>
          <p:nvPr>
            <p:ph type="title"/>
          </p:nvPr>
        </p:nvSpPr>
        <p:spPr>
          <a:xfrm>
            <a:off x="1447800" y="76200"/>
            <a:ext cx="6896100" cy="548640"/>
          </a:xfrm>
        </p:spPr>
        <p:txBody>
          <a:bodyPr/>
          <a:lstStyle/>
          <a:p>
            <a:r>
              <a:rPr lang="fa-IR" altLang="en-US" b="1" dirty="0" smtClean="0">
                <a:solidFill>
                  <a:srgbClr val="FF0000"/>
                </a:solidFill>
                <a:cs typeface="B Zar" panose="00000400000000000000" pitchFamily="2" charset="-78"/>
              </a:rPr>
              <a:t>جریان </a:t>
            </a:r>
            <a:r>
              <a:rPr lang="en-US" altLang="en-US" b="1" dirty="0" err="1" smtClean="0">
                <a:solidFill>
                  <a:srgbClr val="FF0000"/>
                </a:solidFill>
                <a:cs typeface="B Zar" panose="00000400000000000000" pitchFamily="2" charset="-78"/>
              </a:rPr>
              <a:t>lc</a:t>
            </a:r>
            <a:r>
              <a:rPr lang="en-US" altLang="en-US" b="1" dirty="0" smtClean="0">
                <a:solidFill>
                  <a:srgbClr val="FF0000"/>
                </a:solidFill>
                <a:cs typeface="B Zar" panose="00000400000000000000" pitchFamily="2" charset="-78"/>
              </a:rPr>
              <a:t> </a:t>
            </a:r>
            <a:r>
              <a:rPr lang="fa-IR" altLang="en-US" b="1" dirty="0" smtClean="0">
                <a:solidFill>
                  <a:srgbClr val="FF0000"/>
                </a:solidFill>
                <a:cs typeface="B Zar" panose="00000400000000000000" pitchFamily="2" charset="-78"/>
              </a:rPr>
              <a:t> دیداری(</a:t>
            </a:r>
            <a:r>
              <a:rPr lang="en-US" altLang="en-US" b="1" dirty="0">
                <a:solidFill>
                  <a:srgbClr val="FF0000"/>
                </a:solidFill>
                <a:cs typeface="B Zar" panose="00000400000000000000" pitchFamily="2" charset="-78"/>
              </a:rPr>
              <a:t>Sight </a:t>
            </a:r>
            <a:r>
              <a:rPr lang="en-US" altLang="en-US" b="1" dirty="0" smtClean="0">
                <a:solidFill>
                  <a:srgbClr val="FF0000"/>
                </a:solidFill>
                <a:cs typeface="B Zar" panose="00000400000000000000" pitchFamily="2" charset="-78"/>
              </a:rPr>
              <a:t>LC</a:t>
            </a:r>
            <a:r>
              <a:rPr lang="fa-IR" altLang="en-US" b="1" dirty="0" smtClean="0">
                <a:solidFill>
                  <a:srgbClr val="FF0000"/>
                </a:solidFill>
                <a:cs typeface="B Zar" panose="00000400000000000000" pitchFamily="2" charset="-78"/>
              </a:rPr>
              <a:t>)</a:t>
            </a:r>
            <a:endParaRPr lang="en-US" altLang="en-US" b="1" dirty="0">
              <a:solidFill>
                <a:srgbClr val="FF0000"/>
              </a:solidFill>
              <a:cs typeface="B Zar" panose="00000400000000000000" pitchFamily="2" charset="-78"/>
            </a:endParaRPr>
          </a:p>
        </p:txBody>
      </p:sp>
      <p:sp>
        <p:nvSpPr>
          <p:cNvPr id="401419" name="Text Box 11"/>
          <p:cNvSpPr txBox="1">
            <a:spLocks noChangeArrowheads="1"/>
          </p:cNvSpPr>
          <p:nvPr/>
        </p:nvSpPr>
        <p:spPr bwMode="auto">
          <a:xfrm>
            <a:off x="1081088" y="1156653"/>
            <a:ext cx="2352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t>Buyer </a:t>
            </a:r>
            <a:r>
              <a:rPr lang="en-US" altLang="en-US" sz="2000"/>
              <a:t>(Applicant)</a:t>
            </a:r>
          </a:p>
        </p:txBody>
      </p:sp>
      <p:sp>
        <p:nvSpPr>
          <p:cNvPr id="401420" name="Text Box 12"/>
          <p:cNvSpPr txBox="1">
            <a:spLocks noChangeArrowheads="1"/>
          </p:cNvSpPr>
          <p:nvPr/>
        </p:nvSpPr>
        <p:spPr bwMode="auto">
          <a:xfrm>
            <a:off x="6223000" y="1110615"/>
            <a:ext cx="242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t>Seller </a:t>
            </a:r>
            <a:r>
              <a:rPr lang="en-US" altLang="en-US" sz="2000"/>
              <a:t>(Beneficiary)</a:t>
            </a:r>
          </a:p>
        </p:txBody>
      </p:sp>
      <p:pic>
        <p:nvPicPr>
          <p:cNvPr id="401421" name="Picture 13" descr="TR0007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0" y="1469390"/>
            <a:ext cx="2200275" cy="1455738"/>
          </a:xfrm>
          <a:prstGeom prst="rect">
            <a:avLst/>
          </a:prstGeom>
          <a:noFill/>
          <a:extLst>
            <a:ext uri="{909E8E84-426E-40DD-AFC4-6F175D3DCCD1}">
              <a14:hiddenFill xmlns:a14="http://schemas.microsoft.com/office/drawing/2010/main">
                <a:solidFill>
                  <a:srgbClr val="FFFFFF"/>
                </a:solidFill>
              </a14:hiddenFill>
            </a:ext>
          </a:extLst>
        </p:spPr>
      </p:pic>
      <p:sp>
        <p:nvSpPr>
          <p:cNvPr id="401422" name="Document"/>
          <p:cNvSpPr>
            <a:spLocks noEditPoints="1" noChangeArrowheads="1"/>
          </p:cNvSpPr>
          <p:nvPr/>
        </p:nvSpPr>
        <p:spPr bwMode="auto">
          <a:xfrm>
            <a:off x="1992313" y="3139440"/>
            <a:ext cx="531812" cy="60801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a:r>
              <a:rPr lang="en-US" altLang="en-US" b="1"/>
              <a:t>2</a:t>
            </a:r>
          </a:p>
        </p:txBody>
      </p:sp>
      <p:sp>
        <p:nvSpPr>
          <p:cNvPr id="401423" name="Text Box 15"/>
          <p:cNvSpPr txBox="1">
            <a:spLocks noChangeArrowheads="1"/>
          </p:cNvSpPr>
          <p:nvPr/>
        </p:nvSpPr>
        <p:spPr bwMode="auto">
          <a:xfrm>
            <a:off x="1687513" y="3823653"/>
            <a:ext cx="1147762" cy="304800"/>
          </a:xfrm>
          <a:prstGeom prst="rect">
            <a:avLst/>
          </a:prstGeom>
          <a:solidFill>
            <a:schemeClr val="bg1"/>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t>Application</a:t>
            </a:r>
          </a:p>
        </p:txBody>
      </p:sp>
      <p:sp>
        <p:nvSpPr>
          <p:cNvPr id="401424" name="AutoShape 16"/>
          <p:cNvSpPr>
            <a:spLocks noChangeArrowheads="1"/>
          </p:cNvSpPr>
          <p:nvPr/>
        </p:nvSpPr>
        <p:spPr bwMode="auto">
          <a:xfrm>
            <a:off x="1308100" y="4639628"/>
            <a:ext cx="1897063" cy="911225"/>
          </a:xfrm>
          <a:prstGeom prst="roundRect">
            <a:avLst>
              <a:gd name="adj" fmla="val 16667"/>
            </a:avLst>
          </a:prstGeom>
          <a:gradFill rotWithShape="1">
            <a:gsLst>
              <a:gs pos="0">
                <a:srgbClr val="6E2636">
                  <a:gamma/>
                  <a:tint val="93725"/>
                  <a:invGamma/>
                </a:srgbClr>
              </a:gs>
              <a:gs pos="100000">
                <a:srgbClr val="6E263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Foreign BANK</a:t>
            </a:r>
          </a:p>
        </p:txBody>
      </p:sp>
      <p:sp>
        <p:nvSpPr>
          <p:cNvPr id="401425" name="AutoShape 17"/>
          <p:cNvSpPr>
            <a:spLocks noChangeArrowheads="1"/>
          </p:cNvSpPr>
          <p:nvPr/>
        </p:nvSpPr>
        <p:spPr bwMode="auto">
          <a:xfrm>
            <a:off x="6164263" y="4639628"/>
            <a:ext cx="1897062" cy="911225"/>
          </a:xfrm>
          <a:prstGeom prst="roundRect">
            <a:avLst>
              <a:gd name="adj" fmla="val 16667"/>
            </a:avLst>
          </a:prstGeom>
          <a:gradFill rotWithShape="1">
            <a:gsLst>
              <a:gs pos="0">
                <a:srgbClr val="006980">
                  <a:gamma/>
                  <a:tint val="83529"/>
                  <a:invGamma/>
                </a:srgbClr>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PNC Bank</a:t>
            </a:r>
          </a:p>
        </p:txBody>
      </p:sp>
      <p:sp>
        <p:nvSpPr>
          <p:cNvPr id="401426" name="Document"/>
          <p:cNvSpPr>
            <a:spLocks noEditPoints="1" noChangeArrowheads="1"/>
          </p:cNvSpPr>
          <p:nvPr/>
        </p:nvSpPr>
        <p:spPr bwMode="auto">
          <a:xfrm>
            <a:off x="6848475" y="3139440"/>
            <a:ext cx="531813" cy="60801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a:r>
              <a:rPr lang="en-US" altLang="en-US" b="1"/>
              <a:t>4</a:t>
            </a:r>
          </a:p>
        </p:txBody>
      </p:sp>
      <p:sp>
        <p:nvSpPr>
          <p:cNvPr id="401427" name="Text Box 19"/>
          <p:cNvSpPr txBox="1">
            <a:spLocks noChangeArrowheads="1"/>
          </p:cNvSpPr>
          <p:nvPr/>
        </p:nvSpPr>
        <p:spPr bwMode="auto">
          <a:xfrm>
            <a:off x="6392863" y="3823653"/>
            <a:ext cx="1368425" cy="304800"/>
          </a:xfrm>
          <a:prstGeom prst="rect">
            <a:avLst/>
          </a:prstGeom>
          <a:solidFill>
            <a:schemeClr val="bg1"/>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t>LC Advised</a:t>
            </a:r>
          </a:p>
        </p:txBody>
      </p:sp>
      <p:sp>
        <p:nvSpPr>
          <p:cNvPr id="401428" name="Document"/>
          <p:cNvSpPr>
            <a:spLocks noEditPoints="1" noChangeArrowheads="1"/>
          </p:cNvSpPr>
          <p:nvPr/>
        </p:nvSpPr>
        <p:spPr bwMode="auto">
          <a:xfrm>
            <a:off x="4264025" y="4730115"/>
            <a:ext cx="531813" cy="60801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a:r>
              <a:rPr lang="en-US" altLang="en-US" b="1"/>
              <a:t>3</a:t>
            </a:r>
          </a:p>
        </p:txBody>
      </p:sp>
      <p:sp>
        <p:nvSpPr>
          <p:cNvPr id="401429" name="Text Box 21"/>
          <p:cNvSpPr txBox="1">
            <a:spLocks noChangeArrowheads="1"/>
          </p:cNvSpPr>
          <p:nvPr/>
        </p:nvSpPr>
        <p:spPr bwMode="auto">
          <a:xfrm>
            <a:off x="3959225" y="5414328"/>
            <a:ext cx="1147763" cy="304800"/>
          </a:xfrm>
          <a:prstGeom prst="rect">
            <a:avLst/>
          </a:prstGeom>
          <a:solidFill>
            <a:schemeClr val="bg1"/>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t>LC Issued</a:t>
            </a:r>
          </a:p>
        </p:txBody>
      </p:sp>
      <p:sp>
        <p:nvSpPr>
          <p:cNvPr id="401430" name="Document"/>
          <p:cNvSpPr>
            <a:spLocks noEditPoints="1" noChangeArrowheads="1"/>
          </p:cNvSpPr>
          <p:nvPr/>
        </p:nvSpPr>
        <p:spPr bwMode="auto">
          <a:xfrm>
            <a:off x="4495800" y="1621790"/>
            <a:ext cx="531813" cy="60801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a:r>
              <a:rPr lang="en-US" altLang="en-US" b="1"/>
              <a:t>1</a:t>
            </a:r>
          </a:p>
        </p:txBody>
      </p:sp>
      <p:cxnSp>
        <p:nvCxnSpPr>
          <p:cNvPr id="401431" name="AutoShape 23"/>
          <p:cNvCxnSpPr>
            <a:cxnSpLocks noChangeShapeType="1"/>
          </p:cNvCxnSpPr>
          <p:nvPr/>
        </p:nvCxnSpPr>
        <p:spPr bwMode="auto">
          <a:xfrm>
            <a:off x="4192588" y="3063240"/>
            <a:ext cx="0" cy="762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FFFF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1432" name="Line 24"/>
          <p:cNvSpPr>
            <a:spLocks noChangeShapeType="1"/>
          </p:cNvSpPr>
          <p:nvPr/>
        </p:nvSpPr>
        <p:spPr bwMode="auto">
          <a:xfrm>
            <a:off x="3509963" y="1848803"/>
            <a:ext cx="985837"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33" name="Line 25"/>
          <p:cNvSpPr>
            <a:spLocks noChangeShapeType="1"/>
          </p:cNvSpPr>
          <p:nvPr/>
        </p:nvSpPr>
        <p:spPr bwMode="auto">
          <a:xfrm>
            <a:off x="5103813" y="1848803"/>
            <a:ext cx="98583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1434" name="Group 26"/>
          <p:cNvGrpSpPr>
            <a:grpSpLocks/>
          </p:cNvGrpSpPr>
          <p:nvPr/>
        </p:nvGrpSpPr>
        <p:grpSpPr bwMode="auto">
          <a:xfrm>
            <a:off x="2901950" y="2875915"/>
            <a:ext cx="3643313" cy="992188"/>
            <a:chOff x="3549" y="2686"/>
            <a:chExt cx="2103" cy="573"/>
          </a:xfrm>
        </p:grpSpPr>
        <p:sp>
          <p:nvSpPr>
            <p:cNvPr id="401435" name="AutoShape 27"/>
            <p:cNvSpPr>
              <a:spLocks noChangeArrowheads="1"/>
            </p:cNvSpPr>
            <p:nvPr/>
          </p:nvSpPr>
          <p:spPr bwMode="auto">
            <a:xfrm>
              <a:off x="4316" y="2686"/>
              <a:ext cx="570" cy="197"/>
            </a:xfrm>
            <a:prstGeom prst="roundRect">
              <a:avLst>
                <a:gd name="adj" fmla="val 16667"/>
              </a:avLst>
            </a:prstGeom>
            <a:solidFill>
              <a:srgbClr val="ECE9E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000" b="1"/>
                <a:t>Importer (Buyer)</a:t>
              </a:r>
            </a:p>
          </p:txBody>
        </p:sp>
        <p:sp>
          <p:nvSpPr>
            <p:cNvPr id="401436" name="AutoShape 28"/>
            <p:cNvSpPr>
              <a:spLocks noChangeArrowheads="1"/>
            </p:cNvSpPr>
            <p:nvPr/>
          </p:nvSpPr>
          <p:spPr bwMode="auto">
            <a:xfrm>
              <a:off x="3549" y="3062"/>
              <a:ext cx="570" cy="197"/>
            </a:xfrm>
            <a:prstGeom prst="roundRect">
              <a:avLst>
                <a:gd name="adj" fmla="val 16667"/>
              </a:avLst>
            </a:prstGeom>
            <a:gradFill rotWithShape="1">
              <a:gsLst>
                <a:gs pos="0">
                  <a:srgbClr val="DBEBB5">
                    <a:gamma/>
                    <a:tint val="53725"/>
                    <a:invGamma/>
                  </a:srgbClr>
                </a:gs>
                <a:gs pos="100000">
                  <a:srgbClr val="DBEBB5"/>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000" b="1"/>
                <a:t>Issuing Bank</a:t>
              </a:r>
            </a:p>
          </p:txBody>
        </p:sp>
        <p:sp>
          <p:nvSpPr>
            <p:cNvPr id="401437" name="AutoShape 29"/>
            <p:cNvSpPr>
              <a:spLocks noChangeArrowheads="1"/>
            </p:cNvSpPr>
            <p:nvPr/>
          </p:nvSpPr>
          <p:spPr bwMode="auto">
            <a:xfrm>
              <a:off x="5082" y="3062"/>
              <a:ext cx="570" cy="197"/>
            </a:xfrm>
            <a:prstGeom prst="roundRect">
              <a:avLst>
                <a:gd name="adj" fmla="val 16667"/>
              </a:avLst>
            </a:prstGeom>
            <a:gradFill rotWithShape="1">
              <a:gsLst>
                <a:gs pos="0">
                  <a:srgbClr val="006980">
                    <a:gamma/>
                    <a:tint val="83529"/>
                    <a:invGamma/>
                  </a:srgbClr>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000" b="1">
                  <a:solidFill>
                    <a:schemeClr val="bg1"/>
                  </a:solidFill>
                </a:rPr>
                <a:t>Exporter (Seller)</a:t>
              </a:r>
            </a:p>
          </p:txBody>
        </p:sp>
        <p:cxnSp>
          <p:nvCxnSpPr>
            <p:cNvPr id="401438" name="AutoShape 30"/>
            <p:cNvCxnSpPr>
              <a:cxnSpLocks noChangeShapeType="1"/>
              <a:stCxn id="401436" idx="0"/>
              <a:endCxn id="401435" idx="2"/>
            </p:cNvCxnSpPr>
            <p:nvPr/>
          </p:nvCxnSpPr>
          <p:spPr bwMode="auto">
            <a:xfrm flipV="1">
              <a:off x="3834" y="2883"/>
              <a:ext cx="767" cy="179"/>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1439" name="AutoShape 31"/>
            <p:cNvCxnSpPr>
              <a:cxnSpLocks noChangeShapeType="1"/>
              <a:stCxn id="401435" idx="2"/>
              <a:endCxn id="401437" idx="0"/>
            </p:cNvCxnSpPr>
            <p:nvPr/>
          </p:nvCxnSpPr>
          <p:spPr bwMode="auto">
            <a:xfrm>
              <a:off x="4601" y="2883"/>
              <a:ext cx="766" cy="179"/>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1440" name="AutoShape 32"/>
            <p:cNvCxnSpPr>
              <a:cxnSpLocks noChangeShapeType="1"/>
              <a:stCxn id="401437" idx="1"/>
              <a:endCxn id="401436" idx="3"/>
            </p:cNvCxnSpPr>
            <p:nvPr/>
          </p:nvCxnSpPr>
          <p:spPr bwMode="auto">
            <a:xfrm flipH="1">
              <a:off x="4119" y="3161"/>
              <a:ext cx="963" cy="0"/>
            </a:xfrm>
            <a:prstGeom prst="straightConnector1">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1441" name="AutoShape 33"/>
            <p:cNvSpPr>
              <a:spLocks noChangeArrowheads="1"/>
            </p:cNvSpPr>
            <p:nvPr/>
          </p:nvSpPr>
          <p:spPr bwMode="auto">
            <a:xfrm>
              <a:off x="4316" y="3062"/>
              <a:ext cx="570" cy="197"/>
            </a:xfrm>
            <a:prstGeom prst="roundRect">
              <a:avLst>
                <a:gd name="adj" fmla="val 16667"/>
              </a:avLst>
            </a:prstGeom>
            <a:gradFill rotWithShape="1">
              <a:gsLst>
                <a:gs pos="0">
                  <a:schemeClr val="accent1">
                    <a:gamma/>
                    <a:tint val="33725"/>
                    <a:invGamma/>
                  </a:schemeClr>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t>Advising/</a:t>
              </a:r>
              <a:br>
                <a:rPr lang="en-US" altLang="en-US" sz="1000" b="1"/>
              </a:br>
              <a:r>
                <a:rPr lang="en-US" altLang="en-US" sz="1000" b="1"/>
                <a:t>Confirming bank</a:t>
              </a:r>
            </a:p>
          </p:txBody>
        </p:sp>
      </p:grpSp>
    </p:spTree>
    <p:extLst>
      <p:ext uri="{BB962C8B-B14F-4D97-AF65-F5344CB8AC3E}">
        <p14:creationId xmlns:p14="http://schemas.microsoft.com/office/powerpoint/2010/main" val="396258026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4"/>
          <p:cNvSpPr>
            <a:spLocks noGrp="1"/>
          </p:cNvSpPr>
          <p:nvPr>
            <p:ph type="sldNum" sz="quarter" idx="12"/>
          </p:nvPr>
        </p:nvSpPr>
        <p:spPr/>
        <p:txBody>
          <a:bodyPr/>
          <a:lstStyle/>
          <a:p>
            <a:fld id="{769E018D-7622-461F-ADD8-E84EDFD8E905}" type="slidenum">
              <a:rPr lang="en-US" altLang="en-US"/>
              <a:pPr/>
              <a:t>41</a:t>
            </a:fld>
            <a:endParaRPr lang="en-US" altLang="en-US"/>
          </a:p>
        </p:txBody>
      </p:sp>
      <p:sp>
        <p:nvSpPr>
          <p:cNvPr id="403458" name="Line 2"/>
          <p:cNvSpPr>
            <a:spLocks noChangeShapeType="1"/>
          </p:cNvSpPr>
          <p:nvPr/>
        </p:nvSpPr>
        <p:spPr bwMode="auto">
          <a:xfrm flipH="1">
            <a:off x="3509963" y="2455228"/>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59" name="Text Box 3"/>
          <p:cNvSpPr txBox="1">
            <a:spLocks noChangeArrowheads="1"/>
          </p:cNvSpPr>
          <p:nvPr/>
        </p:nvSpPr>
        <p:spPr bwMode="auto">
          <a:xfrm>
            <a:off x="4148138" y="2531428"/>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Shipment</a:t>
            </a:r>
          </a:p>
        </p:txBody>
      </p:sp>
      <p:sp>
        <p:nvSpPr>
          <p:cNvPr id="403460" name="Line 4"/>
          <p:cNvSpPr>
            <a:spLocks noChangeShapeType="1"/>
          </p:cNvSpPr>
          <p:nvPr/>
        </p:nvSpPr>
        <p:spPr bwMode="auto">
          <a:xfrm>
            <a:off x="7239000" y="3210878"/>
            <a:ext cx="0" cy="1370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1" name="Text Box 5"/>
          <p:cNvSpPr txBox="1">
            <a:spLocks noChangeArrowheads="1"/>
          </p:cNvSpPr>
          <p:nvPr/>
        </p:nvSpPr>
        <p:spPr bwMode="auto">
          <a:xfrm>
            <a:off x="7753350" y="3703003"/>
            <a:ext cx="1390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t>Documents</a:t>
            </a:r>
          </a:p>
        </p:txBody>
      </p:sp>
      <p:sp>
        <p:nvSpPr>
          <p:cNvPr id="403462" name="Line 6"/>
          <p:cNvSpPr>
            <a:spLocks noChangeShapeType="1"/>
          </p:cNvSpPr>
          <p:nvPr/>
        </p:nvSpPr>
        <p:spPr bwMode="auto">
          <a:xfrm flipH="1">
            <a:off x="3357563" y="5330190"/>
            <a:ext cx="297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3" name="Text Box 7"/>
          <p:cNvSpPr txBox="1">
            <a:spLocks noChangeArrowheads="1"/>
          </p:cNvSpPr>
          <p:nvPr/>
        </p:nvSpPr>
        <p:spPr bwMode="auto">
          <a:xfrm>
            <a:off x="3813175" y="541591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Payment Claim</a:t>
            </a:r>
          </a:p>
        </p:txBody>
      </p:sp>
      <p:sp>
        <p:nvSpPr>
          <p:cNvPr id="403464" name="Line 8"/>
          <p:cNvSpPr>
            <a:spLocks noChangeShapeType="1"/>
          </p:cNvSpPr>
          <p:nvPr/>
        </p:nvSpPr>
        <p:spPr bwMode="auto">
          <a:xfrm>
            <a:off x="2751138" y="3137853"/>
            <a:ext cx="0" cy="1443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5" name="Line 9"/>
          <p:cNvSpPr>
            <a:spLocks noChangeShapeType="1"/>
          </p:cNvSpPr>
          <p:nvPr/>
        </p:nvSpPr>
        <p:spPr bwMode="auto">
          <a:xfrm>
            <a:off x="3360738" y="5025390"/>
            <a:ext cx="29575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6" name="Line 10"/>
          <p:cNvSpPr>
            <a:spLocks noChangeShapeType="1"/>
          </p:cNvSpPr>
          <p:nvPr/>
        </p:nvSpPr>
        <p:spPr bwMode="auto">
          <a:xfrm flipV="1">
            <a:off x="6934200" y="3210878"/>
            <a:ext cx="0" cy="1370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8" name="Text Box 12"/>
          <p:cNvSpPr txBox="1">
            <a:spLocks noChangeArrowheads="1"/>
          </p:cNvSpPr>
          <p:nvPr/>
        </p:nvSpPr>
        <p:spPr bwMode="auto">
          <a:xfrm>
            <a:off x="1004888" y="3214053"/>
            <a:ext cx="160655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rgbClr val="333399"/>
              </a:buClr>
              <a:buSzPct val="80000"/>
              <a:buFont typeface="Monotype Sorts" pitchFamily="2" charset="2"/>
              <a:buNone/>
            </a:pPr>
            <a:r>
              <a:rPr lang="en-US" altLang="en-US" sz="1600" b="1"/>
              <a:t>Buyer pays </a:t>
            </a:r>
            <a:br>
              <a:rPr lang="en-US" altLang="en-US" sz="1600" b="1"/>
            </a:br>
            <a:r>
              <a:rPr lang="en-US" altLang="en-US" sz="1600" b="1"/>
              <a:t>BEFORE receipt </a:t>
            </a:r>
            <a:br>
              <a:rPr lang="en-US" altLang="en-US" sz="1600" b="1"/>
            </a:br>
            <a:r>
              <a:rPr lang="en-US" altLang="en-US" sz="1600" b="1"/>
              <a:t>of goods</a:t>
            </a:r>
          </a:p>
        </p:txBody>
      </p:sp>
      <p:sp>
        <p:nvSpPr>
          <p:cNvPr id="403469" name="Rectangle 13"/>
          <p:cNvSpPr>
            <a:spLocks noGrp="1" noChangeArrowheads="1"/>
          </p:cNvSpPr>
          <p:nvPr>
            <p:ph type="title"/>
          </p:nvPr>
        </p:nvSpPr>
        <p:spPr>
          <a:xfrm>
            <a:off x="1447800" y="152400"/>
            <a:ext cx="6896100" cy="548640"/>
          </a:xfrm>
        </p:spPr>
        <p:txBody>
          <a:bodyPr/>
          <a:lstStyle/>
          <a:p>
            <a:r>
              <a:rPr lang="fa-IR" altLang="en-US" b="1" dirty="0">
                <a:solidFill>
                  <a:srgbClr val="FF0000"/>
                </a:solidFill>
                <a:cs typeface="B Zar" panose="00000400000000000000" pitchFamily="2" charset="-78"/>
              </a:rPr>
              <a:t>جریان </a:t>
            </a:r>
            <a:r>
              <a:rPr lang="en-US" altLang="en-US" b="1" dirty="0" err="1">
                <a:solidFill>
                  <a:srgbClr val="FF0000"/>
                </a:solidFill>
                <a:cs typeface="B Zar" panose="00000400000000000000" pitchFamily="2" charset="-78"/>
              </a:rPr>
              <a:t>lc</a:t>
            </a:r>
            <a:r>
              <a:rPr lang="en-US" altLang="en-US" b="1" dirty="0">
                <a:solidFill>
                  <a:srgbClr val="FF0000"/>
                </a:solidFill>
                <a:cs typeface="B Zar" panose="00000400000000000000" pitchFamily="2" charset="-78"/>
              </a:rPr>
              <a:t> </a:t>
            </a:r>
            <a:r>
              <a:rPr lang="fa-IR" altLang="en-US" b="1" dirty="0">
                <a:solidFill>
                  <a:srgbClr val="FF0000"/>
                </a:solidFill>
                <a:cs typeface="B Zar" panose="00000400000000000000" pitchFamily="2" charset="-78"/>
              </a:rPr>
              <a:t> دیداری(</a:t>
            </a:r>
            <a:r>
              <a:rPr lang="en-US" altLang="en-US" b="1" dirty="0">
                <a:solidFill>
                  <a:srgbClr val="FF0000"/>
                </a:solidFill>
                <a:cs typeface="B Zar" panose="00000400000000000000" pitchFamily="2" charset="-78"/>
              </a:rPr>
              <a:t>Sight LC</a:t>
            </a:r>
            <a:r>
              <a:rPr lang="fa-IR" altLang="en-US" b="1" dirty="0">
                <a:solidFill>
                  <a:srgbClr val="FF0000"/>
                </a:solidFill>
                <a:cs typeface="B Zar" panose="00000400000000000000" pitchFamily="2" charset="-78"/>
              </a:rPr>
              <a:t>)</a:t>
            </a:r>
            <a:endParaRPr lang="en-US" altLang="en-US" dirty="0"/>
          </a:p>
        </p:txBody>
      </p:sp>
      <p:sp>
        <p:nvSpPr>
          <p:cNvPr id="403470" name="Oval 14"/>
          <p:cNvSpPr>
            <a:spLocks noChangeArrowheads="1"/>
          </p:cNvSpPr>
          <p:nvPr/>
        </p:nvSpPr>
        <p:spPr bwMode="auto">
          <a:xfrm>
            <a:off x="4648200" y="1925003"/>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5</a:t>
            </a:r>
          </a:p>
        </p:txBody>
      </p:sp>
      <p:sp>
        <p:nvSpPr>
          <p:cNvPr id="403471" name="AutoShape 15"/>
          <p:cNvSpPr>
            <a:spLocks noChangeArrowheads="1"/>
          </p:cNvSpPr>
          <p:nvPr/>
        </p:nvSpPr>
        <p:spPr bwMode="auto">
          <a:xfrm>
            <a:off x="2479675" y="3745865"/>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03472" name="Text Box 16"/>
          <p:cNvSpPr txBox="1">
            <a:spLocks noChangeArrowheads="1"/>
          </p:cNvSpPr>
          <p:nvPr/>
        </p:nvSpPr>
        <p:spPr bwMode="auto">
          <a:xfrm>
            <a:off x="1081088" y="1316990"/>
            <a:ext cx="235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Buyer</a:t>
            </a:r>
          </a:p>
        </p:txBody>
      </p:sp>
      <p:sp>
        <p:nvSpPr>
          <p:cNvPr id="403473" name="Text Box 17"/>
          <p:cNvSpPr txBox="1">
            <a:spLocks noChangeArrowheads="1"/>
          </p:cNvSpPr>
          <p:nvPr/>
        </p:nvSpPr>
        <p:spPr bwMode="auto">
          <a:xfrm>
            <a:off x="6392863" y="1240790"/>
            <a:ext cx="2125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Seller</a:t>
            </a:r>
          </a:p>
        </p:txBody>
      </p:sp>
      <p:pic>
        <p:nvPicPr>
          <p:cNvPr id="403474" name="Picture 18" descr="euro_asian_fl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8" y="1772603"/>
            <a:ext cx="2352675" cy="1317625"/>
          </a:xfrm>
          <a:prstGeom prst="rect">
            <a:avLst/>
          </a:prstGeom>
          <a:noFill/>
          <a:extLst>
            <a:ext uri="{909E8E84-426E-40DD-AFC4-6F175D3DCCD1}">
              <a14:hiddenFill xmlns:a14="http://schemas.microsoft.com/office/drawing/2010/main">
                <a:solidFill>
                  <a:srgbClr val="FFFFFF"/>
                </a:solidFill>
              </a14:hiddenFill>
            </a:ext>
          </a:extLst>
        </p:spPr>
      </p:pic>
      <p:pic>
        <p:nvPicPr>
          <p:cNvPr id="403475" name="Picture 19" descr="TR0007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0" y="1696403"/>
            <a:ext cx="2200275" cy="1455737"/>
          </a:xfrm>
          <a:prstGeom prst="rect">
            <a:avLst/>
          </a:prstGeom>
          <a:noFill/>
          <a:extLst>
            <a:ext uri="{909E8E84-426E-40DD-AFC4-6F175D3DCCD1}">
              <a14:hiddenFill xmlns:a14="http://schemas.microsoft.com/office/drawing/2010/main">
                <a:solidFill>
                  <a:srgbClr val="FFFFFF"/>
                </a:solidFill>
              </a14:hiddenFill>
            </a:ext>
          </a:extLst>
        </p:spPr>
      </p:pic>
      <p:sp>
        <p:nvSpPr>
          <p:cNvPr id="403476" name="Text Box 20"/>
          <p:cNvSpPr txBox="1">
            <a:spLocks noChangeArrowheads="1"/>
          </p:cNvSpPr>
          <p:nvPr/>
        </p:nvSpPr>
        <p:spPr bwMode="auto">
          <a:xfrm>
            <a:off x="1081088" y="2228215"/>
            <a:ext cx="2352675" cy="366713"/>
          </a:xfrm>
          <a:prstGeom prst="rect">
            <a:avLst/>
          </a:prstGeom>
          <a:noFill/>
          <a:ln>
            <a:noFill/>
          </a:ln>
          <a:effectLst/>
          <a:extLst>
            <a:ext uri="{909E8E84-426E-40DD-AFC4-6F175D3DCCD1}">
              <a14:hiddenFill xmlns:a14="http://schemas.microsoft.com/office/drawing/2010/main">
                <a:solidFill>
                  <a:srgbClr val="DBEBB5"/>
                </a:solidFill>
              </a14:hiddenFill>
            </a:ex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1"/>
                </a:solidFill>
              </a:rPr>
              <a:t>(Applicant)</a:t>
            </a:r>
          </a:p>
        </p:txBody>
      </p:sp>
      <p:sp>
        <p:nvSpPr>
          <p:cNvPr id="403477" name="AutoShape 21"/>
          <p:cNvSpPr>
            <a:spLocks noChangeArrowheads="1"/>
          </p:cNvSpPr>
          <p:nvPr/>
        </p:nvSpPr>
        <p:spPr bwMode="auto">
          <a:xfrm>
            <a:off x="1308100" y="4809490"/>
            <a:ext cx="1897063" cy="911225"/>
          </a:xfrm>
          <a:prstGeom prst="roundRect">
            <a:avLst>
              <a:gd name="adj" fmla="val 16667"/>
            </a:avLst>
          </a:prstGeom>
          <a:gradFill rotWithShape="1">
            <a:gsLst>
              <a:gs pos="0">
                <a:srgbClr val="6E2636">
                  <a:gamma/>
                  <a:tint val="93725"/>
                  <a:invGamma/>
                </a:srgbClr>
              </a:gs>
              <a:gs pos="100000">
                <a:srgbClr val="6E263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Foreign BANK</a:t>
            </a:r>
          </a:p>
        </p:txBody>
      </p:sp>
      <p:sp>
        <p:nvSpPr>
          <p:cNvPr id="403478" name="AutoShape 22"/>
          <p:cNvSpPr>
            <a:spLocks noChangeArrowheads="1"/>
          </p:cNvSpPr>
          <p:nvPr/>
        </p:nvSpPr>
        <p:spPr bwMode="auto">
          <a:xfrm>
            <a:off x="6545263" y="4809490"/>
            <a:ext cx="1897062" cy="911225"/>
          </a:xfrm>
          <a:prstGeom prst="roundRect">
            <a:avLst>
              <a:gd name="adj" fmla="val 16667"/>
            </a:avLst>
          </a:prstGeom>
          <a:gradFill rotWithShape="1">
            <a:gsLst>
              <a:gs pos="0">
                <a:srgbClr val="006980">
                  <a:gamma/>
                  <a:tint val="83529"/>
                  <a:invGamma/>
                </a:srgbClr>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PNC Bank</a:t>
            </a:r>
          </a:p>
        </p:txBody>
      </p:sp>
      <p:sp>
        <p:nvSpPr>
          <p:cNvPr id="403479" name="Oval 23"/>
          <p:cNvSpPr>
            <a:spLocks noChangeArrowheads="1"/>
          </p:cNvSpPr>
          <p:nvPr/>
        </p:nvSpPr>
        <p:spPr bwMode="auto">
          <a:xfrm>
            <a:off x="2978150" y="3745865"/>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8</a:t>
            </a:r>
          </a:p>
        </p:txBody>
      </p:sp>
      <p:sp>
        <p:nvSpPr>
          <p:cNvPr id="403480" name="Oval 24"/>
          <p:cNvSpPr>
            <a:spLocks noChangeArrowheads="1"/>
          </p:cNvSpPr>
          <p:nvPr/>
        </p:nvSpPr>
        <p:spPr bwMode="auto">
          <a:xfrm>
            <a:off x="4572000" y="5795328"/>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7</a:t>
            </a:r>
          </a:p>
        </p:txBody>
      </p:sp>
      <p:sp>
        <p:nvSpPr>
          <p:cNvPr id="403481" name="AutoShape 25"/>
          <p:cNvSpPr>
            <a:spLocks noChangeArrowheads="1"/>
          </p:cNvSpPr>
          <p:nvPr/>
        </p:nvSpPr>
        <p:spPr bwMode="auto">
          <a:xfrm>
            <a:off x="4572000" y="4838065"/>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03482" name="Oval 26"/>
          <p:cNvSpPr>
            <a:spLocks noChangeArrowheads="1"/>
          </p:cNvSpPr>
          <p:nvPr/>
        </p:nvSpPr>
        <p:spPr bwMode="auto">
          <a:xfrm>
            <a:off x="4572000" y="4353878"/>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8</a:t>
            </a:r>
          </a:p>
        </p:txBody>
      </p:sp>
      <p:sp>
        <p:nvSpPr>
          <p:cNvPr id="403483" name="Oval 27"/>
          <p:cNvSpPr>
            <a:spLocks noChangeArrowheads="1"/>
          </p:cNvSpPr>
          <p:nvPr/>
        </p:nvSpPr>
        <p:spPr bwMode="auto">
          <a:xfrm>
            <a:off x="7304088" y="3671253"/>
            <a:ext cx="455612"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6</a:t>
            </a:r>
          </a:p>
        </p:txBody>
      </p:sp>
      <p:sp>
        <p:nvSpPr>
          <p:cNvPr id="403484" name="AutoShape 28"/>
          <p:cNvSpPr>
            <a:spLocks noChangeArrowheads="1"/>
          </p:cNvSpPr>
          <p:nvPr/>
        </p:nvSpPr>
        <p:spPr bwMode="auto">
          <a:xfrm>
            <a:off x="6726238" y="3669665"/>
            <a:ext cx="455612"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03485" name="Oval 29"/>
          <p:cNvSpPr>
            <a:spLocks noChangeArrowheads="1"/>
          </p:cNvSpPr>
          <p:nvPr/>
        </p:nvSpPr>
        <p:spPr bwMode="auto">
          <a:xfrm>
            <a:off x="6242050" y="3669665"/>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8</a:t>
            </a:r>
          </a:p>
        </p:txBody>
      </p:sp>
    </p:spTree>
    <p:extLst>
      <p:ext uri="{BB962C8B-B14F-4D97-AF65-F5344CB8AC3E}">
        <p14:creationId xmlns:p14="http://schemas.microsoft.com/office/powerpoint/2010/main" val="211792028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a:xfrm>
            <a:off x="8442325" y="6065202"/>
            <a:ext cx="502920" cy="502920"/>
          </a:xfrm>
        </p:spPr>
        <p:txBody>
          <a:bodyPr/>
          <a:lstStyle/>
          <a:p>
            <a:fld id="{FC390476-C0DB-4D5E-AAE4-CBEA45204E0B}" type="slidenum">
              <a:rPr lang="en-US" altLang="en-US"/>
              <a:pPr/>
              <a:t>42</a:t>
            </a:fld>
            <a:endParaRPr lang="en-US" altLang="en-US" dirty="0"/>
          </a:p>
        </p:txBody>
      </p:sp>
      <p:sp>
        <p:nvSpPr>
          <p:cNvPr id="405507" name="Rectangle 3"/>
          <p:cNvSpPr>
            <a:spLocks noGrp="1" noChangeArrowheads="1"/>
          </p:cNvSpPr>
          <p:nvPr>
            <p:ph type="title"/>
          </p:nvPr>
        </p:nvSpPr>
        <p:spPr/>
        <p:txBody>
          <a:bodyPr/>
          <a:lstStyle/>
          <a:p>
            <a:r>
              <a:rPr lang="fa-IR" altLang="en-US" b="1" dirty="0" smtClean="0">
                <a:solidFill>
                  <a:srgbClr val="FF0000"/>
                </a:solidFill>
                <a:cs typeface="B Zar" panose="00000400000000000000" pitchFamily="2" charset="-78"/>
              </a:rPr>
              <a:t>جریان </a:t>
            </a:r>
            <a:r>
              <a:rPr lang="en-US" altLang="en-US" b="1" dirty="0" err="1">
                <a:solidFill>
                  <a:srgbClr val="FF0000"/>
                </a:solidFill>
                <a:cs typeface="B Zar" panose="00000400000000000000" pitchFamily="2" charset="-78"/>
              </a:rPr>
              <a:t>lc</a:t>
            </a:r>
            <a:r>
              <a:rPr lang="en-US" altLang="en-US" b="1" dirty="0">
                <a:solidFill>
                  <a:srgbClr val="FF0000"/>
                </a:solidFill>
                <a:cs typeface="B Zar" panose="00000400000000000000" pitchFamily="2" charset="-78"/>
              </a:rPr>
              <a:t> </a:t>
            </a:r>
            <a:r>
              <a:rPr lang="fa-IR" altLang="en-US" b="1" dirty="0">
                <a:solidFill>
                  <a:srgbClr val="FF0000"/>
                </a:solidFill>
                <a:cs typeface="B Zar" panose="00000400000000000000" pitchFamily="2" charset="-78"/>
              </a:rPr>
              <a:t> </a:t>
            </a:r>
            <a:r>
              <a:rPr lang="fa-IR" altLang="en-US" b="1" dirty="0" smtClean="0">
                <a:solidFill>
                  <a:srgbClr val="FF0000"/>
                </a:solidFill>
                <a:cs typeface="B Zar" panose="00000400000000000000" pitchFamily="2" charset="-78"/>
              </a:rPr>
              <a:t>مدت دار(</a:t>
            </a:r>
            <a:r>
              <a:rPr lang="en-US" altLang="en-US" b="1" dirty="0" smtClean="0">
                <a:solidFill>
                  <a:srgbClr val="FF0000"/>
                </a:solidFill>
                <a:cs typeface="B Zar" panose="00000400000000000000" pitchFamily="2" charset="-78"/>
              </a:rPr>
              <a:t>time </a:t>
            </a:r>
            <a:r>
              <a:rPr lang="en-US" altLang="en-US" b="1" dirty="0">
                <a:solidFill>
                  <a:srgbClr val="FF0000"/>
                </a:solidFill>
                <a:cs typeface="B Zar" panose="00000400000000000000" pitchFamily="2" charset="-78"/>
              </a:rPr>
              <a:t>LC</a:t>
            </a:r>
            <a:r>
              <a:rPr lang="fa-IR" altLang="en-US" b="1" dirty="0">
                <a:solidFill>
                  <a:srgbClr val="FF0000"/>
                </a:solidFill>
                <a:cs typeface="B Zar" panose="00000400000000000000" pitchFamily="2" charset="-78"/>
              </a:rPr>
              <a:t>)</a:t>
            </a:r>
            <a:endParaRPr lang="en-US" altLang="en-US" dirty="0"/>
          </a:p>
        </p:txBody>
      </p:sp>
      <p:sp>
        <p:nvSpPr>
          <p:cNvPr id="405508" name="Line 4"/>
          <p:cNvSpPr>
            <a:spLocks noChangeShapeType="1"/>
          </p:cNvSpPr>
          <p:nvPr/>
        </p:nvSpPr>
        <p:spPr bwMode="auto">
          <a:xfrm flipH="1">
            <a:off x="3509963" y="2281238"/>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09" name="Text Box 5"/>
          <p:cNvSpPr txBox="1">
            <a:spLocks noChangeArrowheads="1"/>
          </p:cNvSpPr>
          <p:nvPr/>
        </p:nvSpPr>
        <p:spPr bwMode="auto">
          <a:xfrm>
            <a:off x="4148138" y="2357438"/>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Shipment</a:t>
            </a:r>
          </a:p>
        </p:txBody>
      </p:sp>
      <p:sp>
        <p:nvSpPr>
          <p:cNvPr id="405510" name="Line 6"/>
          <p:cNvSpPr>
            <a:spLocks noChangeShapeType="1"/>
          </p:cNvSpPr>
          <p:nvPr/>
        </p:nvSpPr>
        <p:spPr bwMode="auto">
          <a:xfrm>
            <a:off x="7239000" y="3036888"/>
            <a:ext cx="0" cy="1370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11" name="Line 7"/>
          <p:cNvSpPr>
            <a:spLocks noChangeShapeType="1"/>
          </p:cNvSpPr>
          <p:nvPr/>
        </p:nvSpPr>
        <p:spPr bwMode="auto">
          <a:xfrm flipH="1">
            <a:off x="3357563" y="5080000"/>
            <a:ext cx="297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12" name="Text Box 8"/>
          <p:cNvSpPr txBox="1">
            <a:spLocks noChangeArrowheads="1"/>
          </p:cNvSpPr>
          <p:nvPr/>
        </p:nvSpPr>
        <p:spPr bwMode="auto">
          <a:xfrm>
            <a:off x="3282950" y="4787900"/>
            <a:ext cx="2655888"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t>Payment Documents</a:t>
            </a:r>
          </a:p>
        </p:txBody>
      </p:sp>
      <p:sp>
        <p:nvSpPr>
          <p:cNvPr id="405513" name="Line 9"/>
          <p:cNvSpPr>
            <a:spLocks noChangeShapeType="1"/>
          </p:cNvSpPr>
          <p:nvPr/>
        </p:nvSpPr>
        <p:spPr bwMode="auto">
          <a:xfrm>
            <a:off x="2068513" y="2963863"/>
            <a:ext cx="0" cy="1443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14" name="Line 10"/>
          <p:cNvSpPr>
            <a:spLocks noChangeShapeType="1"/>
          </p:cNvSpPr>
          <p:nvPr/>
        </p:nvSpPr>
        <p:spPr bwMode="auto">
          <a:xfrm>
            <a:off x="3360738" y="4624388"/>
            <a:ext cx="29575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15" name="Line 11"/>
          <p:cNvSpPr>
            <a:spLocks noChangeShapeType="1"/>
          </p:cNvSpPr>
          <p:nvPr/>
        </p:nvSpPr>
        <p:spPr bwMode="auto">
          <a:xfrm flipV="1">
            <a:off x="6934200" y="3036888"/>
            <a:ext cx="0" cy="1370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16" name="Text Box 12"/>
          <p:cNvSpPr txBox="1">
            <a:spLocks noChangeArrowheads="1"/>
          </p:cNvSpPr>
          <p:nvPr/>
        </p:nvSpPr>
        <p:spPr bwMode="auto">
          <a:xfrm>
            <a:off x="928688" y="3040063"/>
            <a:ext cx="160655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Clr>
                <a:srgbClr val="333399"/>
              </a:buClr>
              <a:buSzPct val="80000"/>
              <a:buFont typeface="Monotype Sorts" pitchFamily="2" charset="2"/>
              <a:buNone/>
            </a:pPr>
            <a:r>
              <a:rPr lang="en-US" altLang="en-US" sz="1600" b="1"/>
              <a:t>Payment </a:t>
            </a:r>
            <a:br>
              <a:rPr lang="en-US" altLang="en-US" sz="1600" b="1"/>
            </a:br>
            <a:r>
              <a:rPr lang="en-US" altLang="en-US" sz="1600" b="1"/>
              <a:t>At </a:t>
            </a:r>
            <a:br>
              <a:rPr lang="en-US" altLang="en-US" sz="1600" b="1"/>
            </a:br>
            <a:r>
              <a:rPr lang="en-US" altLang="en-US" sz="1600" b="1"/>
              <a:t>Maturity</a:t>
            </a:r>
          </a:p>
        </p:txBody>
      </p:sp>
      <p:sp>
        <p:nvSpPr>
          <p:cNvPr id="405517" name="Oval 13"/>
          <p:cNvSpPr>
            <a:spLocks noChangeArrowheads="1"/>
          </p:cNvSpPr>
          <p:nvPr/>
        </p:nvSpPr>
        <p:spPr bwMode="auto">
          <a:xfrm>
            <a:off x="4648200" y="1751013"/>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5</a:t>
            </a:r>
          </a:p>
        </p:txBody>
      </p:sp>
      <p:sp>
        <p:nvSpPr>
          <p:cNvPr id="405518" name="AutoShape 14"/>
          <p:cNvSpPr>
            <a:spLocks noChangeArrowheads="1"/>
          </p:cNvSpPr>
          <p:nvPr/>
        </p:nvSpPr>
        <p:spPr bwMode="auto">
          <a:xfrm>
            <a:off x="1797050" y="3571875"/>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05519" name="Text Box 15"/>
          <p:cNvSpPr txBox="1">
            <a:spLocks noChangeArrowheads="1"/>
          </p:cNvSpPr>
          <p:nvPr/>
        </p:nvSpPr>
        <p:spPr bwMode="auto">
          <a:xfrm>
            <a:off x="1081088" y="1143000"/>
            <a:ext cx="235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Buyer</a:t>
            </a:r>
          </a:p>
        </p:txBody>
      </p:sp>
      <p:sp>
        <p:nvSpPr>
          <p:cNvPr id="405520" name="Text Box 16"/>
          <p:cNvSpPr txBox="1">
            <a:spLocks noChangeArrowheads="1"/>
          </p:cNvSpPr>
          <p:nvPr/>
        </p:nvSpPr>
        <p:spPr bwMode="auto">
          <a:xfrm>
            <a:off x="6392863" y="1066800"/>
            <a:ext cx="2125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Seller</a:t>
            </a:r>
          </a:p>
        </p:txBody>
      </p:sp>
      <p:pic>
        <p:nvPicPr>
          <p:cNvPr id="405521" name="Picture 17" descr="euro_asian_fl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8" y="1598613"/>
            <a:ext cx="2352675" cy="1317625"/>
          </a:xfrm>
          <a:prstGeom prst="rect">
            <a:avLst/>
          </a:prstGeom>
          <a:noFill/>
          <a:extLst>
            <a:ext uri="{909E8E84-426E-40DD-AFC4-6F175D3DCCD1}">
              <a14:hiddenFill xmlns:a14="http://schemas.microsoft.com/office/drawing/2010/main">
                <a:solidFill>
                  <a:srgbClr val="FFFFFF"/>
                </a:solidFill>
              </a14:hiddenFill>
            </a:ext>
          </a:extLst>
        </p:spPr>
      </p:pic>
      <p:pic>
        <p:nvPicPr>
          <p:cNvPr id="405522" name="Picture 18" descr="TR0007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0" y="1522413"/>
            <a:ext cx="2200275" cy="1455737"/>
          </a:xfrm>
          <a:prstGeom prst="rect">
            <a:avLst/>
          </a:prstGeom>
          <a:noFill/>
          <a:extLst>
            <a:ext uri="{909E8E84-426E-40DD-AFC4-6F175D3DCCD1}">
              <a14:hiddenFill xmlns:a14="http://schemas.microsoft.com/office/drawing/2010/main">
                <a:solidFill>
                  <a:srgbClr val="FFFFFF"/>
                </a:solidFill>
              </a14:hiddenFill>
            </a:ext>
          </a:extLst>
        </p:spPr>
      </p:pic>
      <p:sp>
        <p:nvSpPr>
          <p:cNvPr id="405523" name="Text Box 19"/>
          <p:cNvSpPr txBox="1">
            <a:spLocks noChangeArrowheads="1"/>
          </p:cNvSpPr>
          <p:nvPr/>
        </p:nvSpPr>
        <p:spPr bwMode="auto">
          <a:xfrm>
            <a:off x="1081088" y="2054225"/>
            <a:ext cx="2352675" cy="366713"/>
          </a:xfrm>
          <a:prstGeom prst="rect">
            <a:avLst/>
          </a:prstGeom>
          <a:noFill/>
          <a:ln>
            <a:noFill/>
          </a:ln>
          <a:effectLst/>
          <a:extLst>
            <a:ext uri="{909E8E84-426E-40DD-AFC4-6F175D3DCCD1}">
              <a14:hiddenFill xmlns:a14="http://schemas.microsoft.com/office/drawing/2010/main">
                <a:solidFill>
                  <a:srgbClr val="DBEBB5"/>
                </a:solidFill>
              </a14:hiddenFill>
            </a:ex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1"/>
                </a:solidFill>
              </a:rPr>
              <a:t>(Applicant)</a:t>
            </a:r>
          </a:p>
        </p:txBody>
      </p:sp>
      <p:sp>
        <p:nvSpPr>
          <p:cNvPr id="405524" name="AutoShape 20"/>
          <p:cNvSpPr>
            <a:spLocks noChangeArrowheads="1"/>
          </p:cNvSpPr>
          <p:nvPr/>
        </p:nvSpPr>
        <p:spPr bwMode="auto">
          <a:xfrm>
            <a:off x="1308100" y="4635500"/>
            <a:ext cx="1897063" cy="911225"/>
          </a:xfrm>
          <a:prstGeom prst="roundRect">
            <a:avLst>
              <a:gd name="adj" fmla="val 16667"/>
            </a:avLst>
          </a:prstGeom>
          <a:gradFill rotWithShape="1">
            <a:gsLst>
              <a:gs pos="0">
                <a:srgbClr val="6E2636">
                  <a:gamma/>
                  <a:tint val="93725"/>
                  <a:invGamma/>
                </a:srgbClr>
              </a:gs>
              <a:gs pos="100000">
                <a:srgbClr val="6E263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Foreign BANK</a:t>
            </a:r>
          </a:p>
        </p:txBody>
      </p:sp>
      <p:sp>
        <p:nvSpPr>
          <p:cNvPr id="405525" name="AutoShape 21"/>
          <p:cNvSpPr>
            <a:spLocks noChangeArrowheads="1"/>
          </p:cNvSpPr>
          <p:nvPr/>
        </p:nvSpPr>
        <p:spPr bwMode="auto">
          <a:xfrm>
            <a:off x="6545263" y="4635500"/>
            <a:ext cx="1897062" cy="911225"/>
          </a:xfrm>
          <a:prstGeom prst="roundRect">
            <a:avLst>
              <a:gd name="adj" fmla="val 16667"/>
            </a:avLst>
          </a:prstGeom>
          <a:gradFill rotWithShape="1">
            <a:gsLst>
              <a:gs pos="0">
                <a:srgbClr val="006980">
                  <a:gamma/>
                  <a:tint val="83529"/>
                  <a:invGamma/>
                </a:srgbClr>
              </a:gs>
              <a:gs pos="100000">
                <a:srgbClr val="0069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PNC Bank</a:t>
            </a:r>
          </a:p>
        </p:txBody>
      </p:sp>
      <p:sp>
        <p:nvSpPr>
          <p:cNvPr id="405526" name="Oval 22"/>
          <p:cNvSpPr>
            <a:spLocks noChangeArrowheads="1"/>
          </p:cNvSpPr>
          <p:nvPr/>
        </p:nvSpPr>
        <p:spPr bwMode="auto">
          <a:xfrm>
            <a:off x="2295525" y="3571875"/>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8</a:t>
            </a:r>
          </a:p>
        </p:txBody>
      </p:sp>
      <p:sp>
        <p:nvSpPr>
          <p:cNvPr id="405527" name="AutoShape 23"/>
          <p:cNvSpPr>
            <a:spLocks noChangeArrowheads="1"/>
          </p:cNvSpPr>
          <p:nvPr/>
        </p:nvSpPr>
        <p:spPr bwMode="auto">
          <a:xfrm>
            <a:off x="4572000" y="4408488"/>
            <a:ext cx="455613"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05528" name="Oval 24"/>
          <p:cNvSpPr>
            <a:spLocks noChangeArrowheads="1"/>
          </p:cNvSpPr>
          <p:nvPr/>
        </p:nvSpPr>
        <p:spPr bwMode="auto">
          <a:xfrm>
            <a:off x="4572000" y="3938588"/>
            <a:ext cx="455613"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8</a:t>
            </a:r>
          </a:p>
        </p:txBody>
      </p:sp>
      <p:sp>
        <p:nvSpPr>
          <p:cNvPr id="405529" name="Oval 25"/>
          <p:cNvSpPr>
            <a:spLocks noChangeArrowheads="1"/>
          </p:cNvSpPr>
          <p:nvPr/>
        </p:nvSpPr>
        <p:spPr bwMode="auto">
          <a:xfrm>
            <a:off x="7304088" y="3495675"/>
            <a:ext cx="455612"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6</a:t>
            </a:r>
          </a:p>
        </p:txBody>
      </p:sp>
      <p:sp>
        <p:nvSpPr>
          <p:cNvPr id="405530" name="AutoShape 26"/>
          <p:cNvSpPr>
            <a:spLocks noChangeArrowheads="1"/>
          </p:cNvSpPr>
          <p:nvPr/>
        </p:nvSpPr>
        <p:spPr bwMode="auto">
          <a:xfrm>
            <a:off x="6726238" y="3495675"/>
            <a:ext cx="455612" cy="454025"/>
          </a:xfrm>
          <a:prstGeom prst="roundRect">
            <a:avLst>
              <a:gd name="adj" fmla="val 16667"/>
            </a:avLst>
          </a:prstGeom>
          <a:solidFill>
            <a:srgbClr val="DBEBB5"/>
          </a:solidFill>
          <a:ln w="9525">
            <a:solidFill>
              <a:srgbClr val="008C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t>
            </a:r>
          </a:p>
        </p:txBody>
      </p:sp>
      <p:sp>
        <p:nvSpPr>
          <p:cNvPr id="405531" name="Oval 27"/>
          <p:cNvSpPr>
            <a:spLocks noChangeArrowheads="1"/>
          </p:cNvSpPr>
          <p:nvPr/>
        </p:nvSpPr>
        <p:spPr bwMode="auto">
          <a:xfrm>
            <a:off x="6242050" y="3495675"/>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8</a:t>
            </a:r>
          </a:p>
        </p:txBody>
      </p:sp>
      <p:sp>
        <p:nvSpPr>
          <p:cNvPr id="405532" name="Text Box 28"/>
          <p:cNvSpPr txBox="1">
            <a:spLocks noChangeArrowheads="1"/>
          </p:cNvSpPr>
          <p:nvPr/>
        </p:nvSpPr>
        <p:spPr bwMode="auto">
          <a:xfrm>
            <a:off x="7753350" y="3529013"/>
            <a:ext cx="1390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t>Documents</a:t>
            </a:r>
          </a:p>
        </p:txBody>
      </p:sp>
      <p:sp>
        <p:nvSpPr>
          <p:cNvPr id="405533" name="Line 29"/>
          <p:cNvSpPr>
            <a:spLocks noChangeShapeType="1"/>
          </p:cNvSpPr>
          <p:nvPr/>
        </p:nvSpPr>
        <p:spPr bwMode="auto">
          <a:xfrm>
            <a:off x="2825750" y="2965450"/>
            <a:ext cx="0" cy="144621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34" name="Oval 30"/>
          <p:cNvSpPr>
            <a:spLocks noChangeArrowheads="1"/>
          </p:cNvSpPr>
          <p:nvPr/>
        </p:nvSpPr>
        <p:spPr bwMode="auto">
          <a:xfrm>
            <a:off x="2890838" y="3571875"/>
            <a:ext cx="455612"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6</a:t>
            </a:r>
          </a:p>
        </p:txBody>
      </p:sp>
      <p:sp>
        <p:nvSpPr>
          <p:cNvPr id="405535" name="Text Box 31"/>
          <p:cNvSpPr txBox="1">
            <a:spLocks noChangeArrowheads="1"/>
          </p:cNvSpPr>
          <p:nvPr/>
        </p:nvSpPr>
        <p:spPr bwMode="auto">
          <a:xfrm>
            <a:off x="3340100" y="3605213"/>
            <a:ext cx="1390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t>Documents</a:t>
            </a:r>
          </a:p>
        </p:txBody>
      </p:sp>
      <p:sp>
        <p:nvSpPr>
          <p:cNvPr id="405536" name="Line 32"/>
          <p:cNvSpPr>
            <a:spLocks noChangeShapeType="1"/>
          </p:cNvSpPr>
          <p:nvPr/>
        </p:nvSpPr>
        <p:spPr bwMode="auto">
          <a:xfrm>
            <a:off x="3357563" y="5535613"/>
            <a:ext cx="295751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537" name="Text Box 33"/>
          <p:cNvSpPr txBox="1">
            <a:spLocks noChangeArrowheads="1"/>
          </p:cNvSpPr>
          <p:nvPr/>
        </p:nvSpPr>
        <p:spPr bwMode="auto">
          <a:xfrm>
            <a:off x="4192588" y="5241925"/>
            <a:ext cx="16700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b="1"/>
              <a:t>Acceptance</a:t>
            </a:r>
          </a:p>
        </p:txBody>
      </p:sp>
      <p:sp>
        <p:nvSpPr>
          <p:cNvPr id="405538" name="Oval 34"/>
          <p:cNvSpPr>
            <a:spLocks noChangeArrowheads="1"/>
          </p:cNvSpPr>
          <p:nvPr/>
        </p:nvSpPr>
        <p:spPr bwMode="auto">
          <a:xfrm>
            <a:off x="3584575" y="5299075"/>
            <a:ext cx="455613" cy="455613"/>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7</a:t>
            </a:r>
          </a:p>
        </p:txBody>
      </p:sp>
      <p:sp>
        <p:nvSpPr>
          <p:cNvPr id="405539" name="Oval 35"/>
          <p:cNvSpPr>
            <a:spLocks noChangeArrowheads="1"/>
          </p:cNvSpPr>
          <p:nvPr/>
        </p:nvSpPr>
        <p:spPr bwMode="auto">
          <a:xfrm>
            <a:off x="5710238" y="4862513"/>
            <a:ext cx="455612" cy="455612"/>
          </a:xfrm>
          <a:prstGeom prst="ellipse">
            <a:avLst/>
          </a:prstGeom>
          <a:solidFill>
            <a:srgbClr val="008C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6</a:t>
            </a:r>
          </a:p>
        </p:txBody>
      </p:sp>
    </p:spTree>
    <p:extLst>
      <p:ext uri="{BB962C8B-B14F-4D97-AF65-F5344CB8AC3E}">
        <p14:creationId xmlns:p14="http://schemas.microsoft.com/office/powerpoint/2010/main" val="42209933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sz="3200" b="1" dirty="0" smtClean="0">
                <a:solidFill>
                  <a:srgbClr val="FF0000"/>
                </a:solidFill>
                <a:cs typeface="B Zar" panose="00000400000000000000" pitchFamily="2" charset="-78"/>
              </a:rPr>
              <a:t/>
            </a:r>
            <a:br>
              <a:rPr lang="fa-IR" sz="3200" b="1" dirty="0" smtClean="0">
                <a:solidFill>
                  <a:srgbClr val="FF0000"/>
                </a:solidFill>
                <a:cs typeface="B Zar" panose="00000400000000000000" pitchFamily="2" charset="-78"/>
              </a:rPr>
            </a:br>
            <a:r>
              <a:rPr lang="fa-IR" sz="3200" b="1" dirty="0" smtClean="0">
                <a:solidFill>
                  <a:srgbClr val="FF0000"/>
                </a:solidFill>
                <a:cs typeface="B Zar" panose="00000400000000000000" pitchFamily="2" charset="-78"/>
              </a:rPr>
              <a:t>تامین </a:t>
            </a:r>
            <a:r>
              <a:rPr lang="fa-IR" sz="3200" b="1" dirty="0">
                <a:solidFill>
                  <a:srgbClr val="FF0000"/>
                </a:solidFill>
                <a:cs typeface="B Zar" panose="00000400000000000000" pitchFamily="2" charset="-78"/>
              </a:rPr>
              <a:t>مالی صادر </a:t>
            </a:r>
            <a:r>
              <a:rPr lang="fa-IR" sz="3200" b="1" dirty="0" err="1" smtClean="0">
                <a:solidFill>
                  <a:srgbClr val="FF0000"/>
                </a:solidFill>
                <a:cs typeface="B Zar" panose="00000400000000000000" pitchFamily="2" charset="-78"/>
              </a:rPr>
              <a:t>کنندگان</a:t>
            </a:r>
            <a:r>
              <a:rPr lang="fa-IR" sz="3200" b="1" dirty="0" smtClean="0">
                <a:solidFill>
                  <a:srgbClr val="FF0000"/>
                </a:solidFill>
                <a:cs typeface="B Zar" panose="00000400000000000000" pitchFamily="2" charset="-78"/>
              </a:rPr>
              <a:t>(فروشندگان)</a:t>
            </a:r>
            <a:r>
              <a:rPr lang="fa-IR" sz="3200" b="1" dirty="0">
                <a:solidFill>
                  <a:srgbClr val="FF0000"/>
                </a:solidFill>
                <a:cs typeface="B Zar" panose="00000400000000000000" pitchFamily="2" charset="-78"/>
              </a:rPr>
              <a:t/>
            </a:r>
            <a:br>
              <a:rPr lang="fa-IR" sz="3200" b="1" dirty="0">
                <a:solidFill>
                  <a:srgbClr val="FF0000"/>
                </a:solidFill>
                <a:cs typeface="B Zar" panose="00000400000000000000" pitchFamily="2" charset="-78"/>
              </a:rPr>
            </a:br>
            <a:endParaRPr lang="en-US" sz="3200" b="1" dirty="0">
              <a:cs typeface="B Zar" panose="00000400000000000000" pitchFamily="2" charset="-78"/>
            </a:endParaRPr>
          </a:p>
        </p:txBody>
      </p:sp>
      <p:sp>
        <p:nvSpPr>
          <p:cNvPr id="3" name="Subtitle 2"/>
          <p:cNvSpPr>
            <a:spLocks noGrp="1"/>
          </p:cNvSpPr>
          <p:nvPr>
            <p:ph idx="1"/>
          </p:nvPr>
        </p:nvSpPr>
        <p:spPr>
          <a:xfrm>
            <a:off x="822960" y="1100628"/>
            <a:ext cx="7940040" cy="3579849"/>
          </a:xfrm>
        </p:spPr>
        <p:txBody>
          <a:bodyPr>
            <a:normAutofit/>
          </a:bodyPr>
          <a:lstStyle/>
          <a:p>
            <a:pPr marL="571500" indent="-571500" algn="r" rtl="1">
              <a:lnSpc>
                <a:spcPct val="200000"/>
              </a:lnSpc>
              <a:buFont typeface="Wingdings" panose="05000000000000000000" pitchFamily="2" charset="2"/>
              <a:buChar char="q"/>
            </a:pPr>
            <a:r>
              <a:rPr lang="fa-IR" sz="3200" dirty="0" smtClean="0">
                <a:cs typeface="B Nazanin" panose="00000400000000000000" pitchFamily="2" charset="-78"/>
              </a:rPr>
              <a:t>تنزیل </a:t>
            </a:r>
            <a:r>
              <a:rPr lang="fa-IR" sz="3200" dirty="0" err="1" smtClean="0">
                <a:cs typeface="B Nazanin" panose="00000400000000000000" pitchFamily="2" charset="-78"/>
              </a:rPr>
              <a:t>حسابهای</a:t>
            </a:r>
            <a:r>
              <a:rPr lang="fa-IR" sz="3200" dirty="0" smtClean="0">
                <a:cs typeface="B Nazanin" panose="00000400000000000000" pitchFamily="2" charset="-78"/>
              </a:rPr>
              <a:t> دریافتنی(</a:t>
            </a:r>
            <a:r>
              <a:rPr lang="en-US" altLang="en-US" sz="3200" dirty="0">
                <a:cs typeface="B Nazanin" panose="00000400000000000000" pitchFamily="2" charset="-78"/>
              </a:rPr>
              <a:t>BILLS DISCOUNTED</a:t>
            </a:r>
            <a:r>
              <a:rPr lang="fa-IR" sz="3200" dirty="0" smtClean="0">
                <a:cs typeface="B Nazanin" panose="00000400000000000000" pitchFamily="2" charset="-78"/>
              </a:rPr>
              <a:t>)</a:t>
            </a:r>
            <a:endParaRPr lang="en-US" sz="3200" dirty="0" smtClean="0">
              <a:cs typeface="B Nazanin" panose="00000400000000000000" pitchFamily="2" charset="-78"/>
            </a:endParaRPr>
          </a:p>
          <a:p>
            <a:pPr marL="571500" indent="-571500" algn="r" rtl="1">
              <a:lnSpc>
                <a:spcPct val="200000"/>
              </a:lnSpc>
              <a:buFont typeface="Wingdings" panose="05000000000000000000" pitchFamily="2" charset="2"/>
              <a:buChar char="q"/>
            </a:pPr>
            <a:r>
              <a:rPr lang="fa-IR" sz="3200" dirty="0" err="1" smtClean="0">
                <a:cs typeface="B Nazanin" panose="00000400000000000000" pitchFamily="2" charset="-78"/>
              </a:rPr>
              <a:t>عاملیت</a:t>
            </a:r>
            <a:r>
              <a:rPr lang="fa-IR" sz="3200" dirty="0" smtClean="0">
                <a:cs typeface="B Nazanin" panose="00000400000000000000" pitchFamily="2" charset="-78"/>
              </a:rPr>
              <a:t> یا </a:t>
            </a:r>
            <a:r>
              <a:rPr lang="fa-IR" sz="3200" dirty="0" err="1" smtClean="0">
                <a:cs typeface="B Nazanin" panose="00000400000000000000" pitchFamily="2" charset="-78"/>
              </a:rPr>
              <a:t>فاکتورینگ</a:t>
            </a:r>
            <a:r>
              <a:rPr lang="fa-IR" sz="3200" dirty="0" smtClean="0">
                <a:cs typeface="B Nazanin" panose="00000400000000000000" pitchFamily="2" charset="-78"/>
              </a:rPr>
              <a:t>(</a:t>
            </a:r>
            <a:r>
              <a:rPr lang="en-US" sz="3600" dirty="0">
                <a:cs typeface="B Nazanin" panose="00000400000000000000" pitchFamily="2" charset="-78"/>
              </a:rPr>
              <a:t>Factoring</a:t>
            </a:r>
            <a:r>
              <a:rPr lang="fa-IR" sz="3600" dirty="0" smtClean="0">
                <a:cs typeface="B Nazanin" panose="00000400000000000000" pitchFamily="2" charset="-78"/>
              </a:rPr>
              <a:t>)</a:t>
            </a:r>
          </a:p>
          <a:p>
            <a:pPr marL="571500" indent="-571500" algn="just" rtl="1">
              <a:lnSpc>
                <a:spcPct val="200000"/>
              </a:lnSpc>
              <a:buFont typeface="Wingdings" panose="05000000000000000000" pitchFamily="2" charset="2"/>
              <a:buChar char="q"/>
            </a:pPr>
            <a:r>
              <a:rPr lang="fa-IR" sz="3200" dirty="0" smtClean="0">
                <a:cs typeface="B Nazanin" panose="00000400000000000000" pitchFamily="2" charset="-78"/>
              </a:rPr>
              <a:t>خرید دین ( </a:t>
            </a:r>
            <a:r>
              <a:rPr lang="en-US" sz="3200" dirty="0" smtClean="0">
                <a:cs typeface="B Nazanin" panose="00000400000000000000" pitchFamily="2" charset="-78"/>
              </a:rPr>
              <a:t>forfaiting</a:t>
            </a:r>
            <a:r>
              <a:rPr lang="fa-IR" sz="3200" dirty="0" smtClean="0">
                <a:cs typeface="B Nazanin" panose="00000400000000000000" pitchFamily="2" charset="-78"/>
              </a:rPr>
              <a:t>)</a:t>
            </a:r>
            <a:endParaRPr lang="en-US" sz="3200" dirty="0">
              <a:cs typeface="B Nazanin" panose="00000400000000000000" pitchFamily="2" charset="-78"/>
            </a:endParaRPr>
          </a:p>
          <a:p>
            <a:pPr algn="just" rtl="1">
              <a:lnSpc>
                <a:spcPct val="200000"/>
              </a:lnSpc>
            </a:pPr>
            <a:endParaRPr lang="fa-IR" sz="3600" dirty="0" smtClean="0">
              <a:cs typeface="B Nazanin" panose="00000400000000000000" pitchFamily="2" charset="-78"/>
            </a:endParaRPr>
          </a:p>
          <a:p>
            <a:pPr algn="just" rtl="1">
              <a:lnSpc>
                <a:spcPct val="200000"/>
              </a:lnSpc>
            </a:pPr>
            <a:endParaRPr lang="fa-IR" sz="44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43</a:t>
            </a:fld>
            <a:endParaRPr lang="en-US"/>
          </a:p>
        </p:txBody>
      </p:sp>
    </p:spTree>
    <p:extLst>
      <p:ext uri="{BB962C8B-B14F-4D97-AF65-F5344CB8AC3E}">
        <p14:creationId xmlns:p14="http://schemas.microsoft.com/office/powerpoint/2010/main" val="3170410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974" y="1219200"/>
            <a:ext cx="7520940" cy="3579849"/>
          </a:xfrm>
        </p:spPr>
        <p:txBody>
          <a:bodyPr>
            <a:normAutofit fontScale="92500" lnSpcReduction="10000"/>
          </a:bodyPr>
          <a:lstStyle/>
          <a:p>
            <a:pPr algn="just" rtl="1"/>
            <a:r>
              <a:rPr lang="fa-IR" sz="2800" b="0" dirty="0" smtClean="0">
                <a:cs typeface="B Zar" panose="00000400000000000000" pitchFamily="2" charset="-78"/>
              </a:rPr>
              <a:t>تنزیل اسناد، به </a:t>
            </a:r>
            <a:r>
              <a:rPr lang="fa-IR" sz="2800" b="0" dirty="0">
                <a:cs typeface="B Zar" panose="00000400000000000000" pitchFamily="2" charset="-78"/>
              </a:rPr>
              <a:t>عنوان </a:t>
            </a:r>
            <a:r>
              <a:rPr lang="fa-IR" sz="2800" b="0" dirty="0" smtClean="0">
                <a:cs typeface="B Zar" panose="00000400000000000000" pitchFamily="2" charset="-78"/>
              </a:rPr>
              <a:t>تنزیل </a:t>
            </a:r>
            <a:r>
              <a:rPr lang="fa-IR" sz="2800" b="0" dirty="0">
                <a:cs typeface="B Zar" panose="00000400000000000000" pitchFamily="2" charset="-78"/>
              </a:rPr>
              <a:t>فاکتور </a:t>
            </a:r>
            <a:r>
              <a:rPr lang="fa-IR" sz="2800" b="0" dirty="0" smtClean="0">
                <a:cs typeface="B Zar" panose="00000400000000000000" pitchFamily="2" charset="-78"/>
              </a:rPr>
              <a:t> فروش نیز شناخته </a:t>
            </a:r>
            <a:r>
              <a:rPr lang="fa-IR" sz="2800" b="0" dirty="0">
                <a:cs typeface="B Zar" panose="00000400000000000000" pitchFamily="2" charset="-78"/>
              </a:rPr>
              <a:t>می شود، </a:t>
            </a:r>
            <a:r>
              <a:rPr lang="fa-IR" sz="2800" b="0" dirty="0" smtClean="0">
                <a:cs typeface="B Zar" panose="00000400000000000000" pitchFamily="2" charset="-78"/>
              </a:rPr>
              <a:t>که به </a:t>
            </a:r>
            <a:r>
              <a:rPr lang="fa-IR" sz="2800" b="0" dirty="0">
                <a:cs typeface="B Zar" panose="00000400000000000000" pitchFamily="2" charset="-78"/>
              </a:rPr>
              <a:t>عنوان پیش فروش </a:t>
            </a:r>
            <a:r>
              <a:rPr lang="en-US" sz="2800" b="0" dirty="0" smtClean="0">
                <a:cs typeface="B Zar" panose="00000400000000000000" pitchFamily="2" charset="-78"/>
              </a:rPr>
              <a:t>invoice </a:t>
            </a:r>
            <a:r>
              <a:rPr lang="fa-IR" sz="2800" b="0" dirty="0" smtClean="0">
                <a:cs typeface="B Zar" panose="00000400000000000000" pitchFamily="2" charset="-78"/>
              </a:rPr>
              <a:t> نیز شناخته </a:t>
            </a:r>
            <a:r>
              <a:rPr lang="fa-IR" sz="2800" b="0" dirty="0" err="1" smtClean="0">
                <a:cs typeface="B Zar" panose="00000400000000000000" pitchFamily="2" charset="-78"/>
              </a:rPr>
              <a:t>میشود.تنزیل</a:t>
            </a:r>
            <a:r>
              <a:rPr lang="fa-IR" sz="2800" b="0" dirty="0" smtClean="0">
                <a:cs typeface="B Zar" panose="00000400000000000000" pitchFamily="2" charset="-78"/>
              </a:rPr>
              <a:t> اسناد برای تامین سرمایه در گردش بنگاههای کوچکی کاربرد دارد که جنس خود را </a:t>
            </a:r>
            <a:r>
              <a:rPr lang="fa-IR" sz="2800" b="0" dirty="0" err="1" smtClean="0">
                <a:cs typeface="B Zar" panose="00000400000000000000" pitchFamily="2" charset="-78"/>
              </a:rPr>
              <a:t>بصورت</a:t>
            </a:r>
            <a:r>
              <a:rPr lang="fa-IR" sz="2800" b="0" dirty="0" smtClean="0">
                <a:cs typeface="B Zar" panose="00000400000000000000" pitchFamily="2" charset="-78"/>
              </a:rPr>
              <a:t> </a:t>
            </a:r>
            <a:r>
              <a:rPr lang="fa-IR" sz="2800" b="0" dirty="0" err="1" smtClean="0">
                <a:cs typeface="B Zar" panose="00000400000000000000" pitchFamily="2" charset="-78"/>
              </a:rPr>
              <a:t>نسیه</a:t>
            </a:r>
            <a:r>
              <a:rPr lang="fa-IR" sz="2800" b="0" dirty="0" smtClean="0">
                <a:cs typeface="B Zar" panose="00000400000000000000" pitchFamily="2" charset="-78"/>
              </a:rPr>
              <a:t> به خریداران میفروشند ولی برای نقد کردن این فروش از یک واسطه مالی مانند بانکها میخواهند تا </a:t>
            </a:r>
            <a:r>
              <a:rPr lang="fa-IR" sz="2800" b="0" dirty="0" err="1" smtClean="0">
                <a:cs typeface="B Zar" panose="00000400000000000000" pitchFamily="2" charset="-78"/>
              </a:rPr>
              <a:t>اسناددربافتنی</a:t>
            </a:r>
            <a:r>
              <a:rPr lang="fa-IR" sz="2800" b="0" dirty="0" smtClean="0">
                <a:cs typeface="B Zar" panose="00000400000000000000" pitchFamily="2" charset="-78"/>
              </a:rPr>
              <a:t> را با تنزیل خریداری </a:t>
            </a:r>
            <a:r>
              <a:rPr lang="fa-IR" sz="2800" b="0" dirty="0" err="1" smtClean="0">
                <a:cs typeface="B Zar" panose="00000400000000000000" pitchFamily="2" charset="-78"/>
              </a:rPr>
              <a:t>کنند.واضح</a:t>
            </a:r>
            <a:r>
              <a:rPr lang="fa-IR" sz="2800" b="0" dirty="0" smtClean="0">
                <a:cs typeface="B Zar" panose="00000400000000000000" pitchFamily="2" charset="-78"/>
              </a:rPr>
              <a:t> است که تنزیل کننده اسناد، هزینه های اداری و بهره را به دارنده اسناد تحمیل میکند.</a:t>
            </a:r>
          </a:p>
          <a:p>
            <a:pPr algn="just" rtl="1"/>
            <a:r>
              <a:rPr lang="fa-IR" sz="2800" b="0" dirty="0" smtClean="0">
                <a:cs typeface="B Zar" panose="00000400000000000000" pitchFamily="2" charset="-78"/>
              </a:rPr>
              <a:t>معمولاً تاریخ </a:t>
            </a:r>
            <a:r>
              <a:rPr lang="fa-IR" sz="2800" b="0" dirty="0" err="1" smtClean="0">
                <a:cs typeface="B Zar" panose="00000400000000000000" pitchFamily="2" charset="-78"/>
              </a:rPr>
              <a:t>سرسید</a:t>
            </a:r>
            <a:r>
              <a:rPr lang="fa-IR" sz="2800" b="0" dirty="0" smtClean="0">
                <a:cs typeface="B Zar" panose="00000400000000000000" pitchFamily="2" charset="-78"/>
              </a:rPr>
              <a:t> اسناد بین </a:t>
            </a:r>
            <a:r>
              <a:rPr lang="fa-IR" sz="2800" b="0" dirty="0" err="1" smtClean="0">
                <a:cs typeface="B Zar" panose="00000400000000000000" pitchFamily="2" charset="-78"/>
              </a:rPr>
              <a:t>بین</a:t>
            </a:r>
            <a:r>
              <a:rPr lang="fa-IR" sz="2800" b="0" dirty="0" smtClean="0">
                <a:cs typeface="B Zar" panose="00000400000000000000" pitchFamily="2" charset="-78"/>
              </a:rPr>
              <a:t> 30 تا 180 روز است.</a:t>
            </a:r>
          </a:p>
          <a:p>
            <a:pPr algn="just" rtl="1"/>
            <a:r>
              <a:rPr lang="fa-IR" sz="2800" b="0" dirty="0">
                <a:cs typeface="B Zar" panose="00000400000000000000" pitchFamily="2" charset="-78"/>
              </a:rPr>
              <a:t>به این تنزیل،</a:t>
            </a:r>
            <a:r>
              <a:rPr lang="en-US" sz="2800" b="0" dirty="0">
                <a:cs typeface="B Zar" panose="00000400000000000000" pitchFamily="2" charset="-78"/>
              </a:rPr>
              <a:t> </a:t>
            </a:r>
            <a:r>
              <a:rPr lang="en-US" sz="2800" b="0" dirty="0" smtClean="0">
                <a:cs typeface="B Zar" panose="00000400000000000000" pitchFamily="2" charset="-78"/>
              </a:rPr>
              <a:t>invoice</a:t>
            </a:r>
            <a:r>
              <a:rPr lang="en-US" sz="2800" b="0" dirty="0">
                <a:cs typeface="B Zar" panose="00000400000000000000" pitchFamily="2" charset="-78"/>
              </a:rPr>
              <a:t> discounting</a:t>
            </a:r>
            <a:r>
              <a:rPr lang="fa-IR" sz="2800" b="0" dirty="0">
                <a:cs typeface="B Zar" panose="00000400000000000000" pitchFamily="2" charset="-78"/>
              </a:rPr>
              <a:t> هم میگویند.</a:t>
            </a:r>
            <a:endParaRPr lang="en-US" sz="28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44</a:t>
            </a:fld>
            <a:endParaRPr lang="en-US"/>
          </a:p>
        </p:txBody>
      </p:sp>
      <p:sp>
        <p:nvSpPr>
          <p:cNvPr id="6" name="Title 4"/>
          <p:cNvSpPr>
            <a:spLocks noGrp="1"/>
          </p:cNvSpPr>
          <p:nvPr>
            <p:ph type="title"/>
          </p:nvPr>
        </p:nvSpPr>
        <p:spPr>
          <a:xfrm>
            <a:off x="1014344" y="457200"/>
            <a:ext cx="6934200" cy="548640"/>
          </a:xfrm>
        </p:spPr>
        <p:txBody>
          <a:bodyPr/>
          <a:lstStyle/>
          <a:p>
            <a:r>
              <a:rPr lang="fa-IR" b="1" dirty="0" smtClean="0">
                <a:solidFill>
                  <a:srgbClr val="FF0000"/>
                </a:solidFill>
                <a:cs typeface="B Nazanin" panose="00000400000000000000" pitchFamily="2" charset="-78"/>
              </a:rPr>
              <a:t/>
            </a:r>
            <a:br>
              <a:rPr lang="fa-IR" b="1" dirty="0" smtClean="0">
                <a:solidFill>
                  <a:srgbClr val="FF0000"/>
                </a:solidFill>
                <a:cs typeface="B Nazanin" panose="00000400000000000000" pitchFamily="2" charset="-78"/>
              </a:rPr>
            </a:br>
            <a:r>
              <a:rPr lang="fa-IR" b="1" dirty="0" smtClean="0">
                <a:solidFill>
                  <a:srgbClr val="FF0000"/>
                </a:solidFill>
                <a:cs typeface="B Nazanin" panose="00000400000000000000" pitchFamily="2" charset="-78"/>
              </a:rPr>
              <a:t>تنزیل اسناد(</a:t>
            </a:r>
            <a:r>
              <a:rPr lang="en-US" b="1" dirty="0" smtClean="0">
                <a:solidFill>
                  <a:srgbClr val="FF0000"/>
                </a:solidFill>
                <a:cs typeface="B Nazanin" panose="00000400000000000000" pitchFamily="2" charset="-78"/>
              </a:rPr>
              <a:t>(</a:t>
            </a:r>
            <a:r>
              <a:rPr lang="en-US" altLang="en-US" sz="2400" b="1" dirty="0" smtClean="0">
                <a:solidFill>
                  <a:srgbClr val="FF0000"/>
                </a:solidFill>
                <a:cs typeface="B Nazanin" panose="00000400000000000000" pitchFamily="2" charset="-78"/>
              </a:rPr>
              <a:t>BILLS</a:t>
            </a:r>
            <a:r>
              <a:rPr lang="en-US" altLang="en-US" sz="2400" cap="none" dirty="0" smtClean="0">
                <a:latin typeface="Comic Sans MS" panose="030F0702030302020204" pitchFamily="66" charset="0"/>
              </a:rPr>
              <a:t> </a:t>
            </a:r>
            <a:r>
              <a:rPr lang="en-US" altLang="en-US" sz="2000" b="1" dirty="0">
                <a:solidFill>
                  <a:srgbClr val="FF0000"/>
                </a:solidFill>
                <a:cs typeface="B Nazanin" panose="00000400000000000000" pitchFamily="2" charset="-78"/>
              </a:rPr>
              <a:t>DISCOUNTED</a:t>
            </a:r>
            <a:r>
              <a:rPr lang="en-US" altLang="en-US" sz="2400" cap="none" dirty="0">
                <a:latin typeface="Comic Sans MS" panose="030F0702030302020204" pitchFamily="66" charset="0"/>
              </a:rPr>
              <a:t/>
            </a:r>
            <a:br>
              <a:rPr lang="en-US" altLang="en-US" sz="2400" cap="none" dirty="0">
                <a:latin typeface="Comic Sans MS" panose="030F0702030302020204" pitchFamily="66" charset="0"/>
              </a:rPr>
            </a:br>
            <a:r>
              <a:rPr lang="fa-IR" b="1" dirty="0">
                <a:solidFill>
                  <a:srgbClr val="FF0000"/>
                </a:solidFill>
                <a:cs typeface="B Nazanin" panose="00000400000000000000" pitchFamily="2" charset="-78"/>
              </a:rPr>
              <a:t/>
            </a:r>
            <a:br>
              <a:rPr lang="fa-IR" b="1" dirty="0">
                <a:solidFill>
                  <a:srgbClr val="FF0000"/>
                </a:solidFill>
                <a:cs typeface="B Nazanin" panose="00000400000000000000" pitchFamily="2" charset="-78"/>
              </a:rPr>
            </a:br>
            <a:endParaRPr lang="en-US" dirty="0">
              <a:solidFill>
                <a:srgbClr val="FF0000"/>
              </a:solidFill>
            </a:endParaRPr>
          </a:p>
        </p:txBody>
      </p:sp>
    </p:spTree>
    <p:extLst>
      <p:ext uri="{BB962C8B-B14F-4D97-AF65-F5344CB8AC3E}">
        <p14:creationId xmlns:p14="http://schemas.microsoft.com/office/powerpoint/2010/main" val="477594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63923"/>
            <a:ext cx="7924800" cy="548640"/>
          </a:xfrm>
        </p:spPr>
        <p:txBody>
          <a:bodyPr/>
          <a:lstStyle/>
          <a:p>
            <a:r>
              <a:rPr lang="fa-IR" b="1" dirty="0" smtClean="0">
                <a:solidFill>
                  <a:srgbClr val="FF0000"/>
                </a:solidFill>
                <a:cs typeface="B Zar" panose="00000400000000000000" pitchFamily="2" charset="-78"/>
              </a:rPr>
              <a:t/>
            </a:r>
            <a:br>
              <a:rPr lang="fa-IR" b="1" dirty="0" smtClean="0">
                <a:solidFill>
                  <a:srgbClr val="FF0000"/>
                </a:solidFill>
                <a:cs typeface="B Zar" panose="00000400000000000000" pitchFamily="2" charset="-78"/>
              </a:rPr>
            </a:br>
            <a:r>
              <a:rPr lang="fa-IR" b="1" dirty="0" smtClean="0">
                <a:solidFill>
                  <a:srgbClr val="FF0000"/>
                </a:solidFill>
                <a:cs typeface="B Zar" panose="00000400000000000000" pitchFamily="2" charset="-78"/>
              </a:rPr>
              <a:t/>
            </a:r>
            <a:br>
              <a:rPr lang="fa-IR" b="1" dirty="0" smtClean="0">
                <a:solidFill>
                  <a:srgbClr val="FF0000"/>
                </a:solidFill>
                <a:cs typeface="B Zar" panose="00000400000000000000" pitchFamily="2" charset="-78"/>
              </a:rPr>
            </a:br>
            <a:r>
              <a:rPr lang="en-US" b="1" dirty="0" smtClean="0">
                <a:solidFill>
                  <a:srgbClr val="FF0000"/>
                </a:solidFill>
                <a:cs typeface="B Zar" panose="00000400000000000000" pitchFamily="2" charset="-78"/>
              </a:rPr>
              <a:t> </a:t>
            </a:r>
            <a:r>
              <a:rPr lang="fa-IR" b="1" dirty="0" err="1" smtClean="0">
                <a:solidFill>
                  <a:srgbClr val="FF0000"/>
                </a:solidFill>
                <a:cs typeface="B Zar" panose="00000400000000000000" pitchFamily="2" charset="-78"/>
              </a:rPr>
              <a:t>عاملیت</a:t>
            </a:r>
            <a:r>
              <a:rPr lang="fa-IR" b="1" dirty="0" smtClean="0">
                <a:solidFill>
                  <a:srgbClr val="FF0000"/>
                </a:solidFill>
                <a:cs typeface="B Zar" panose="00000400000000000000" pitchFamily="2" charset="-78"/>
              </a:rPr>
              <a:t> </a:t>
            </a:r>
            <a:r>
              <a:rPr lang="en-US" b="1" dirty="0" smtClean="0">
                <a:solidFill>
                  <a:srgbClr val="FF0000"/>
                </a:solidFill>
                <a:cs typeface="B Zar" panose="00000400000000000000" pitchFamily="2" charset="-78"/>
              </a:rPr>
              <a:t> </a:t>
            </a:r>
            <a:r>
              <a:rPr lang="fa-IR" b="1" dirty="0" smtClean="0">
                <a:solidFill>
                  <a:srgbClr val="FF0000"/>
                </a:solidFill>
                <a:cs typeface="B Zar" panose="00000400000000000000" pitchFamily="2" charset="-78"/>
              </a:rPr>
              <a:t> یا </a:t>
            </a:r>
            <a:r>
              <a:rPr lang="en-US" sz="2000" b="1" dirty="0" smtClean="0">
                <a:solidFill>
                  <a:srgbClr val="FF0000"/>
                </a:solidFill>
                <a:cs typeface="B Zar" panose="00000400000000000000" pitchFamily="2" charset="-78"/>
              </a:rPr>
              <a:t>Factoring</a:t>
            </a:r>
            <a:r>
              <a:rPr lang="en-US" altLang="en-US" sz="2400" cap="none" dirty="0">
                <a:latin typeface="Comic Sans MS" panose="030F0702030302020204" pitchFamily="66" charset="0"/>
                <a:cs typeface="B Zar" panose="00000400000000000000" pitchFamily="2" charset="-78"/>
              </a:rPr>
              <a:t/>
            </a:r>
            <a:br>
              <a:rPr lang="en-US" altLang="en-US" sz="2400" cap="none" dirty="0">
                <a:latin typeface="Comic Sans MS" panose="030F0702030302020204" pitchFamily="66" charset="0"/>
                <a:cs typeface="B Zar" panose="00000400000000000000" pitchFamily="2" charset="-78"/>
              </a:rPr>
            </a:br>
            <a:r>
              <a:rPr lang="fa-IR" b="1" dirty="0">
                <a:solidFill>
                  <a:srgbClr val="FF0000"/>
                </a:solidFill>
                <a:cs typeface="B Zar" panose="00000400000000000000" pitchFamily="2" charset="-78"/>
              </a:rPr>
              <a:t/>
            </a:r>
            <a:br>
              <a:rPr lang="fa-IR" b="1" dirty="0">
                <a:solidFill>
                  <a:srgbClr val="FF0000"/>
                </a:solidFill>
                <a:cs typeface="B Zar" panose="00000400000000000000" pitchFamily="2" charset="-78"/>
              </a:rPr>
            </a:br>
            <a:endParaRPr lang="en-US" dirty="0">
              <a:solidFill>
                <a:srgbClr val="FF0000"/>
              </a:solidFill>
              <a:cs typeface="B Zar" panose="00000400000000000000" pitchFamily="2" charset="-78"/>
            </a:endParaRPr>
          </a:p>
        </p:txBody>
      </p:sp>
      <p:sp>
        <p:nvSpPr>
          <p:cNvPr id="3" name="Subtitle 2"/>
          <p:cNvSpPr>
            <a:spLocks noGrp="1"/>
          </p:cNvSpPr>
          <p:nvPr>
            <p:ph idx="1"/>
          </p:nvPr>
        </p:nvSpPr>
        <p:spPr>
          <a:xfrm>
            <a:off x="822960" y="1100628"/>
            <a:ext cx="7863840" cy="4461972"/>
          </a:xfrm>
        </p:spPr>
        <p:txBody>
          <a:bodyPr>
            <a:normAutofit fontScale="62500" lnSpcReduction="20000"/>
          </a:bodyPr>
          <a:lstStyle/>
          <a:p>
            <a:pPr marL="571500" indent="-571500" algn="just" rtl="1">
              <a:buFont typeface="Wingdings" panose="05000000000000000000" pitchFamily="2" charset="2"/>
              <a:buChar char="q"/>
            </a:pPr>
            <a:r>
              <a:rPr lang="fa-IR" sz="4400" b="0" dirty="0" smtClean="0">
                <a:cs typeface="B Nazanin" panose="00000400000000000000" pitchFamily="2" charset="-78"/>
              </a:rPr>
              <a:t>یک </a:t>
            </a:r>
            <a:r>
              <a:rPr lang="fa-IR" sz="4400" b="0" dirty="0">
                <a:cs typeface="B Nazanin" panose="00000400000000000000" pitchFamily="2" charset="-78"/>
              </a:rPr>
              <a:t>موضوع مرتبط با تامین مالی است</a:t>
            </a:r>
          </a:p>
          <a:p>
            <a:pPr marL="571500" indent="-571500" algn="just" rtl="1">
              <a:buFont typeface="Wingdings" panose="05000000000000000000" pitchFamily="2" charset="2"/>
              <a:buChar char="q"/>
            </a:pPr>
            <a:r>
              <a:rPr lang="fa-IR" sz="4400" b="0" dirty="0">
                <a:cs typeface="B Nazanin" panose="00000400000000000000" pitchFamily="2" charset="-78"/>
              </a:rPr>
              <a:t>فروش </a:t>
            </a:r>
            <a:r>
              <a:rPr lang="fa-IR" sz="4400" b="0" dirty="0" err="1">
                <a:cs typeface="B Nazanin" panose="00000400000000000000" pitchFamily="2" charset="-78"/>
              </a:rPr>
              <a:t>حسابها</a:t>
            </a:r>
            <a:r>
              <a:rPr lang="fa-IR" sz="4400" b="0" dirty="0">
                <a:cs typeface="B Nazanin" panose="00000400000000000000" pitchFamily="2" charset="-78"/>
              </a:rPr>
              <a:t> و اسناد دریافتنی یک شرکت به شرکت دیگر یا شخص ثالث</a:t>
            </a:r>
            <a:r>
              <a:rPr lang="fa-IR" sz="4400" b="0" dirty="0" smtClean="0">
                <a:cs typeface="B Nazanin" panose="00000400000000000000" pitchFamily="2" charset="-78"/>
              </a:rPr>
              <a:t>.</a:t>
            </a:r>
          </a:p>
          <a:p>
            <a:pPr marL="571500" indent="-571500" algn="just" rtl="1">
              <a:buFont typeface="Wingdings" panose="05000000000000000000" pitchFamily="2" charset="2"/>
              <a:buChar char="q"/>
            </a:pPr>
            <a:r>
              <a:rPr lang="fa-IR" sz="4400" b="0" dirty="0">
                <a:cs typeface="B Nazanin" panose="00000400000000000000" pitchFamily="2" charset="-78"/>
              </a:rPr>
              <a:t> </a:t>
            </a:r>
            <a:r>
              <a:rPr lang="fa-IR" sz="4400" b="0" dirty="0" err="1" smtClean="0">
                <a:cs typeface="B Nazanin" panose="00000400000000000000" pitchFamily="2" charset="-78"/>
              </a:rPr>
              <a:t>عامل،بخشی</a:t>
            </a:r>
            <a:r>
              <a:rPr lang="fa-IR" sz="4400" b="0" dirty="0" smtClean="0">
                <a:cs typeface="B Nazanin" panose="00000400000000000000" pitchFamily="2" charset="-78"/>
              </a:rPr>
              <a:t> </a:t>
            </a:r>
            <a:r>
              <a:rPr lang="fa-IR" sz="4400" b="0" dirty="0">
                <a:cs typeface="B Nazanin" panose="00000400000000000000" pitchFamily="2" charset="-78"/>
              </a:rPr>
              <a:t>از پرداخت (معمولا تا 80٪) را بلافاصله پس از خرید بدهی انجام می دهد و در نتیجه نقدینگی فوری را به مشتری می دهد</a:t>
            </a:r>
          </a:p>
          <a:p>
            <a:pPr marL="571500" indent="-571500" algn="just" rtl="1">
              <a:buFont typeface="Wingdings" panose="05000000000000000000" pitchFamily="2" charset="2"/>
              <a:buChar char="q"/>
            </a:pPr>
            <a:r>
              <a:rPr lang="fa-IR" sz="4400" b="0" dirty="0" err="1" smtClean="0">
                <a:cs typeface="B Nazanin" panose="00000400000000000000" pitchFamily="2" charset="-78"/>
              </a:rPr>
              <a:t>عاملیت</a:t>
            </a:r>
            <a:r>
              <a:rPr lang="fa-IR" sz="4400" b="0" dirty="0" smtClean="0">
                <a:cs typeface="B Nazanin" panose="00000400000000000000" pitchFamily="2" charset="-78"/>
              </a:rPr>
              <a:t> یا تنزیل، تامین مالی با و بدون حق رجوع است. برای شرکتهای کوچک و متوسط کاربرد دارد و برای </a:t>
            </a:r>
            <a:r>
              <a:rPr lang="fa-IR" sz="4400" b="0" dirty="0" err="1" smtClean="0">
                <a:cs typeface="B Nazanin" panose="00000400000000000000" pitchFamily="2" charset="-78"/>
              </a:rPr>
              <a:t>معاملات</a:t>
            </a:r>
            <a:r>
              <a:rPr lang="fa-IR" sz="4400" b="0" dirty="0" smtClean="0">
                <a:cs typeface="B Nazanin" panose="00000400000000000000" pitchFamily="2" charset="-78"/>
              </a:rPr>
              <a:t> کوتاه مدت صادراتی شامل کالاهای روزمره مصرفی و تجهیزات سرمایه ای (سبک) با سررسید 180 روز یا کمتر است.</a:t>
            </a:r>
          </a:p>
          <a:p>
            <a:pPr algn="just" rtl="1"/>
            <a:endParaRPr lang="fa-IR" sz="4400" b="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45</a:t>
            </a:fld>
            <a:endParaRPr lang="en-US"/>
          </a:p>
        </p:txBody>
      </p:sp>
    </p:spTree>
    <p:extLst>
      <p:ext uri="{BB962C8B-B14F-4D97-AF65-F5344CB8AC3E}">
        <p14:creationId xmlns:p14="http://schemas.microsoft.com/office/powerpoint/2010/main" val="537576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46</a:t>
            </a:fld>
            <a:endParaRPr lang="en-US"/>
          </a:p>
        </p:txBody>
      </p:sp>
      <p:sp>
        <p:nvSpPr>
          <p:cNvPr id="3" name="Subtitle 2"/>
          <p:cNvSpPr>
            <a:spLocks noGrp="1"/>
          </p:cNvSpPr>
          <p:nvPr>
            <p:ph type="subTitle" idx="4294967295"/>
          </p:nvPr>
        </p:nvSpPr>
        <p:spPr>
          <a:xfrm>
            <a:off x="228600" y="306388"/>
            <a:ext cx="8610600" cy="6389687"/>
          </a:xfrm>
        </p:spPr>
        <p:txBody>
          <a:bodyPr>
            <a:normAutofit lnSpcReduction="10000"/>
          </a:bodyPr>
          <a:lstStyle/>
          <a:p>
            <a:pPr algn="just" rtl="1"/>
            <a:r>
              <a:rPr lang="fa-IR" sz="3500" b="0" dirty="0">
                <a:cs typeface="B Zar" panose="00000400000000000000" pitchFamily="2" charset="-78"/>
              </a:rPr>
              <a:t>در </a:t>
            </a:r>
            <a:r>
              <a:rPr lang="fa-IR" sz="3500" b="0" dirty="0" err="1">
                <a:cs typeface="B Zar" panose="00000400000000000000" pitchFamily="2" charset="-78"/>
              </a:rPr>
              <a:t>فاکتورینگ</a:t>
            </a:r>
            <a:r>
              <a:rPr lang="fa-IR" sz="3500" b="0" dirty="0">
                <a:cs typeface="B Zar" panose="00000400000000000000" pitchFamily="2" charset="-78"/>
              </a:rPr>
              <a:t>، </a:t>
            </a:r>
            <a:r>
              <a:rPr lang="fa-IR" sz="3500" b="0" dirty="0" smtClean="0">
                <a:cs typeface="B Zar" panose="00000400000000000000" pitchFamily="2" charset="-78"/>
              </a:rPr>
              <a:t>عامل</a:t>
            </a:r>
            <a:r>
              <a:rPr lang="fa-IR" sz="3500" b="0" dirty="0">
                <a:cs typeface="B Zar" panose="00000400000000000000" pitchFamily="2" charset="-78"/>
              </a:rPr>
              <a:t>،</a:t>
            </a:r>
            <a:r>
              <a:rPr lang="fa-IR" sz="3500" b="0" dirty="0" smtClean="0">
                <a:cs typeface="B Zar" panose="00000400000000000000" pitchFamily="2" charset="-78"/>
              </a:rPr>
              <a:t> </a:t>
            </a:r>
            <a:r>
              <a:rPr lang="fa-IR" sz="3500" b="0" dirty="0">
                <a:cs typeface="B Zar" panose="00000400000000000000" pitchFamily="2" charset="-78"/>
              </a:rPr>
              <a:t>حساب های دریافتنی مشتریان متقاضی را معادل 80 درصد خریداری می کند و تا سررسید تضمین میکند که قابل وصول خواهند بود چنانچه هریک از اسناد وصول نشوند عامل یا تنزیل کننده حق رجوع به مشتریان متقاضی را خواهد داشت</a:t>
            </a:r>
            <a:r>
              <a:rPr lang="fa-IR" sz="3900" b="0" dirty="0">
                <a:cs typeface="B Zar" panose="00000400000000000000" pitchFamily="2" charset="-78"/>
              </a:rPr>
              <a:t>(با حق رجوع)</a:t>
            </a:r>
          </a:p>
          <a:p>
            <a:pPr algn="just" rtl="1"/>
            <a:endParaRPr lang="fa-IR" sz="4000" dirty="0" smtClean="0">
              <a:cs typeface="B Nazanin" panose="00000400000000000000" pitchFamily="2" charset="-78"/>
            </a:endParaRPr>
          </a:p>
          <a:p>
            <a:pPr algn="just" rtl="1"/>
            <a:endParaRPr lang="fa-IR" sz="4000" dirty="0">
              <a:cs typeface="B Nazanin" panose="00000400000000000000" pitchFamily="2" charset="-78"/>
            </a:endParaRPr>
          </a:p>
          <a:p>
            <a:pPr algn="just" rtl="1"/>
            <a:endParaRPr lang="fa-IR" sz="4000" dirty="0" smtClean="0">
              <a:cs typeface="B Nazanin" panose="00000400000000000000" pitchFamily="2" charset="-78"/>
            </a:endParaRPr>
          </a:p>
          <a:p>
            <a:pPr algn="just" rtl="1"/>
            <a:endParaRPr lang="fa-IR" sz="4000" dirty="0">
              <a:cs typeface="B Nazanin" panose="00000400000000000000" pitchFamily="2" charset="-78"/>
            </a:endParaRPr>
          </a:p>
          <a:p>
            <a:pPr algn="just" rtl="1"/>
            <a:r>
              <a:rPr lang="fa-IR" sz="1400" dirty="0" smtClean="0"/>
              <a:t>				</a:t>
            </a:r>
          </a:p>
          <a:p>
            <a:pPr algn="just" rtl="1"/>
            <a:r>
              <a:rPr lang="fa-IR" sz="1400" dirty="0"/>
              <a:t>	</a:t>
            </a:r>
            <a:r>
              <a:rPr lang="fa-IR" sz="1400" dirty="0" smtClean="0"/>
              <a:t>			</a:t>
            </a:r>
          </a:p>
          <a:p>
            <a:pPr algn="just" rtl="1"/>
            <a:r>
              <a:rPr lang="fa-IR" sz="1400" dirty="0" smtClean="0"/>
              <a:t>	</a:t>
            </a:r>
          </a:p>
          <a:p>
            <a:pPr algn="just" rtl="1"/>
            <a:endParaRPr lang="fa-IR" sz="4000" dirty="0" smtClean="0">
              <a:cs typeface="B Nazanin" panose="00000400000000000000" pitchFamily="2" charset="-78"/>
            </a:endParaRPr>
          </a:p>
          <a:p>
            <a:pPr algn="just" rtl="1"/>
            <a:endParaRPr lang="fa-IR" sz="4000" dirty="0">
              <a:cs typeface="B Nazanin" panose="00000400000000000000" pitchFamily="2" charset="-78"/>
            </a:endParaRPr>
          </a:p>
        </p:txBody>
      </p:sp>
      <p:sp>
        <p:nvSpPr>
          <p:cNvPr id="2" name="Footer Placeholder 1"/>
          <p:cNvSpPr>
            <a:spLocks noGrp="1"/>
          </p:cNvSpPr>
          <p:nvPr>
            <p:ph type="ftr" sz="quarter" idx="4294967295"/>
          </p:nvPr>
        </p:nvSpPr>
        <p:spPr>
          <a:xfrm>
            <a:off x="4419600" y="6284913"/>
            <a:ext cx="4724400" cy="274637"/>
          </a:xfrm>
        </p:spPr>
        <p:txBody>
          <a:bodyPr/>
          <a:lstStyle/>
          <a:p>
            <a:r>
              <a:rPr lang="fa-IR" smtClean="0"/>
              <a:t>مالي بين الملل</a:t>
            </a:r>
            <a:endParaRPr lang="en-US"/>
          </a:p>
        </p:txBody>
      </p:sp>
      <p:sp>
        <p:nvSpPr>
          <p:cNvPr id="14" name="Rectangle 1028"/>
          <p:cNvSpPr>
            <a:spLocks noChangeArrowheads="1"/>
          </p:cNvSpPr>
          <p:nvPr/>
        </p:nvSpPr>
        <p:spPr bwMode="auto">
          <a:xfrm>
            <a:off x="1295400" y="3200400"/>
            <a:ext cx="1828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a:solidFill>
                  <a:srgbClr val="03050D"/>
                </a:solidFill>
                <a:latin typeface="Comic Sans MS" panose="030F0702030302020204" pitchFamily="66" charset="0"/>
              </a:rPr>
              <a:t>CLIENT</a:t>
            </a:r>
          </a:p>
        </p:txBody>
      </p:sp>
      <p:sp>
        <p:nvSpPr>
          <p:cNvPr id="15" name="Rectangle 1029"/>
          <p:cNvSpPr>
            <a:spLocks noChangeArrowheads="1"/>
          </p:cNvSpPr>
          <p:nvPr/>
        </p:nvSpPr>
        <p:spPr bwMode="auto">
          <a:xfrm>
            <a:off x="5943600" y="3276600"/>
            <a:ext cx="17526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a:solidFill>
                  <a:srgbClr val="03050D"/>
                </a:solidFill>
                <a:latin typeface="Comic Sans MS" panose="030F0702030302020204" pitchFamily="66" charset="0"/>
              </a:rPr>
              <a:t>CUSTOMER</a:t>
            </a:r>
          </a:p>
        </p:txBody>
      </p:sp>
      <p:sp>
        <p:nvSpPr>
          <p:cNvPr id="16" name="Line 1031"/>
          <p:cNvSpPr>
            <a:spLocks noChangeShapeType="1"/>
          </p:cNvSpPr>
          <p:nvPr/>
        </p:nvSpPr>
        <p:spPr bwMode="auto">
          <a:xfrm flipV="1">
            <a:off x="1676400" y="3886200"/>
            <a:ext cx="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 name="Rectangle 1032"/>
          <p:cNvSpPr>
            <a:spLocks noChangeArrowheads="1"/>
          </p:cNvSpPr>
          <p:nvPr/>
        </p:nvSpPr>
        <p:spPr bwMode="auto">
          <a:xfrm>
            <a:off x="4191000" y="4648200"/>
            <a:ext cx="1447800" cy="990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a:solidFill>
                  <a:srgbClr val="03050D"/>
                </a:solidFill>
                <a:latin typeface="Comic Sans MS" panose="030F0702030302020204" pitchFamily="66" charset="0"/>
              </a:rPr>
              <a:t>FACTOR</a:t>
            </a:r>
          </a:p>
        </p:txBody>
      </p:sp>
      <p:sp>
        <p:nvSpPr>
          <p:cNvPr id="19" name="Line 1034"/>
          <p:cNvSpPr>
            <a:spLocks noChangeShapeType="1"/>
          </p:cNvSpPr>
          <p:nvPr/>
        </p:nvSpPr>
        <p:spPr bwMode="auto">
          <a:xfrm>
            <a:off x="1676400" y="53340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 name="Line 1035"/>
          <p:cNvSpPr>
            <a:spLocks noChangeShapeType="1"/>
          </p:cNvSpPr>
          <p:nvPr/>
        </p:nvSpPr>
        <p:spPr bwMode="auto">
          <a:xfrm flipV="1">
            <a:off x="2133600" y="39624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 name="Line 1036"/>
          <p:cNvSpPr>
            <a:spLocks noChangeShapeType="1"/>
          </p:cNvSpPr>
          <p:nvPr/>
        </p:nvSpPr>
        <p:spPr bwMode="auto">
          <a:xfrm>
            <a:off x="2133600" y="49530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 name="Line 1037"/>
          <p:cNvSpPr>
            <a:spLocks noChangeShapeType="1"/>
          </p:cNvSpPr>
          <p:nvPr/>
        </p:nvSpPr>
        <p:spPr bwMode="auto">
          <a:xfrm>
            <a:off x="3276600" y="37338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 name="Line 1038"/>
          <p:cNvSpPr>
            <a:spLocks noChangeShapeType="1"/>
          </p:cNvSpPr>
          <p:nvPr/>
        </p:nvSpPr>
        <p:spPr bwMode="auto">
          <a:xfrm flipH="1">
            <a:off x="3200400" y="34290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 name="Line 1043"/>
          <p:cNvSpPr>
            <a:spLocks noChangeShapeType="1"/>
          </p:cNvSpPr>
          <p:nvPr/>
        </p:nvSpPr>
        <p:spPr bwMode="auto">
          <a:xfrm>
            <a:off x="2514600" y="38862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 name="Line 1044"/>
          <p:cNvSpPr>
            <a:spLocks noChangeShapeType="1"/>
          </p:cNvSpPr>
          <p:nvPr/>
        </p:nvSpPr>
        <p:spPr bwMode="auto">
          <a:xfrm>
            <a:off x="2514600" y="4724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 name="Line 1045"/>
          <p:cNvSpPr>
            <a:spLocks noChangeShapeType="1"/>
          </p:cNvSpPr>
          <p:nvPr/>
        </p:nvSpPr>
        <p:spPr bwMode="auto">
          <a:xfrm>
            <a:off x="5791200" y="48006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 name="Line 1046"/>
          <p:cNvSpPr>
            <a:spLocks noChangeShapeType="1"/>
          </p:cNvSpPr>
          <p:nvPr/>
        </p:nvSpPr>
        <p:spPr bwMode="auto">
          <a:xfrm flipV="1">
            <a:off x="6934200" y="39624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 name="Line 1047"/>
          <p:cNvSpPr>
            <a:spLocks noChangeShapeType="1"/>
          </p:cNvSpPr>
          <p:nvPr/>
        </p:nvSpPr>
        <p:spPr bwMode="auto">
          <a:xfrm>
            <a:off x="5867400" y="54102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 name="Line 1048"/>
          <p:cNvSpPr>
            <a:spLocks noChangeShapeType="1"/>
          </p:cNvSpPr>
          <p:nvPr/>
        </p:nvSpPr>
        <p:spPr bwMode="auto">
          <a:xfrm flipV="1">
            <a:off x="7543800" y="4038600"/>
            <a:ext cx="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850564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00880" y="533400"/>
            <a:ext cx="7520940" cy="4690572"/>
          </a:xfrm>
        </p:spPr>
        <p:txBody>
          <a:bodyPr>
            <a:noAutofit/>
          </a:bodyPr>
          <a:lstStyle/>
          <a:p>
            <a:pPr algn="r" rtl="1"/>
            <a:r>
              <a:rPr lang="fa-IR" sz="2800" dirty="0">
                <a:cs typeface="B Nazanin" panose="00000400000000000000" pitchFamily="2" charset="-78"/>
              </a:rPr>
              <a:t>بنابراین، یک عامل :</a:t>
            </a:r>
          </a:p>
          <a:p>
            <a:pPr algn="r" rtl="1"/>
            <a:r>
              <a:rPr lang="fa-IR" sz="2800" dirty="0" smtClean="0">
                <a:cs typeface="B Nazanin" panose="00000400000000000000" pitchFamily="2" charset="-78"/>
              </a:rPr>
              <a:t>یک واسطه مالی است </a:t>
            </a:r>
            <a:r>
              <a:rPr lang="fa-IR" sz="2800" dirty="0">
                <a:cs typeface="B Nazanin" panose="00000400000000000000" pitchFamily="2" charset="-78"/>
              </a:rPr>
              <a:t>که فاکتورهای یک تولید کننده یا یک معامله گر را با تخفیف خریداری می کند </a:t>
            </a:r>
            <a:r>
              <a:rPr lang="fa-IR" sz="2800" dirty="0" smtClean="0">
                <a:cs typeface="B Nazanin" panose="00000400000000000000" pitchFamily="2" charset="-78"/>
              </a:rPr>
              <a:t>و مسئولیت </a:t>
            </a:r>
            <a:r>
              <a:rPr lang="fa-IR" sz="2800" dirty="0">
                <a:cs typeface="B Nazanin" panose="00000400000000000000" pitchFamily="2" charset="-78"/>
              </a:rPr>
              <a:t>جمع آوری پرداخت ها را بر عهده دارد</a:t>
            </a:r>
            <a:r>
              <a:rPr lang="fa-IR" sz="2800" dirty="0" smtClean="0">
                <a:cs typeface="B Nazanin" panose="00000400000000000000" pitchFamily="2" charset="-78"/>
              </a:rPr>
              <a:t>.</a:t>
            </a:r>
          </a:p>
          <a:p>
            <a:pPr algn="r" rtl="1"/>
            <a:endParaRPr lang="fa-IR" sz="2800" dirty="0">
              <a:cs typeface="B Nazanin" panose="00000400000000000000" pitchFamily="2" charset="-78"/>
            </a:endParaRPr>
          </a:p>
          <a:p>
            <a:pPr algn="r" rtl="1"/>
            <a:r>
              <a:rPr lang="fa-IR" sz="2800" dirty="0" smtClean="0">
                <a:cs typeface="B Nazanin" panose="00000400000000000000" pitchFamily="2" charset="-78"/>
              </a:rPr>
              <a:t>طرفین </a:t>
            </a:r>
            <a:r>
              <a:rPr lang="fa-IR" sz="2800" dirty="0">
                <a:cs typeface="B Nazanin" panose="00000400000000000000" pitchFamily="2" charset="-78"/>
              </a:rPr>
              <a:t>در معامله </a:t>
            </a:r>
            <a:r>
              <a:rPr lang="fa-IR" sz="2800" dirty="0" err="1" smtClean="0">
                <a:cs typeface="B Nazanin" panose="00000400000000000000" pitchFamily="2" charset="-78"/>
              </a:rPr>
              <a:t>عاملیت</a:t>
            </a:r>
            <a:r>
              <a:rPr lang="fa-IR" sz="2800" dirty="0" smtClean="0">
                <a:cs typeface="B Nazanin" panose="00000400000000000000" pitchFamily="2" charset="-78"/>
              </a:rPr>
              <a:t> </a:t>
            </a:r>
            <a:r>
              <a:rPr lang="fa-IR" sz="2800" dirty="0">
                <a:cs typeface="B Nazanin" panose="00000400000000000000" pitchFamily="2" charset="-78"/>
              </a:rPr>
              <a:t>عبارتند از: -</a:t>
            </a:r>
          </a:p>
          <a:p>
            <a:pPr algn="r" rtl="1">
              <a:buFont typeface="Wingdings" panose="05000000000000000000" pitchFamily="2" charset="2"/>
              <a:buChar char="Ø"/>
            </a:pPr>
            <a:r>
              <a:rPr lang="fa-IR" sz="2800" dirty="0" smtClean="0">
                <a:cs typeface="B Nazanin" panose="00000400000000000000" pitchFamily="2" charset="-78"/>
              </a:rPr>
              <a:t>تامین </a:t>
            </a:r>
            <a:r>
              <a:rPr lang="fa-IR" sz="2800" dirty="0">
                <a:cs typeface="B Nazanin" panose="00000400000000000000" pitchFamily="2" charset="-78"/>
              </a:rPr>
              <a:t>کننده یا فروشنده (مشتری)</a:t>
            </a:r>
          </a:p>
          <a:p>
            <a:pPr algn="r" rtl="1">
              <a:buFont typeface="Wingdings" panose="05000000000000000000" pitchFamily="2" charset="2"/>
              <a:buChar char="Ø"/>
            </a:pPr>
            <a:r>
              <a:rPr lang="fa-IR" sz="2800" dirty="0">
                <a:cs typeface="B Nazanin" panose="00000400000000000000" pitchFamily="2" charset="-78"/>
              </a:rPr>
              <a:t>خریدار یا بدهکار (مشتری)</a:t>
            </a:r>
          </a:p>
          <a:p>
            <a:pPr algn="r" rtl="1">
              <a:buFont typeface="Wingdings" panose="05000000000000000000" pitchFamily="2" charset="2"/>
              <a:buChar char="Ø"/>
            </a:pPr>
            <a:r>
              <a:rPr lang="fa-IR" sz="2800" dirty="0">
                <a:cs typeface="B Nazanin" panose="00000400000000000000" pitchFamily="2" charset="-78"/>
              </a:rPr>
              <a:t>واسطه مالی (عامل)</a:t>
            </a:r>
            <a:endParaRPr lang="en-US" sz="28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910D3704-EB78-46B9-AB15-D23119C7FC1D}" type="slidenum">
              <a:rPr lang="en-US" smtClean="0"/>
              <a:pPr/>
              <a:t>47</a:t>
            </a:fld>
            <a:endParaRPr lang="en-US"/>
          </a:p>
        </p:txBody>
      </p:sp>
    </p:spTree>
    <p:extLst>
      <p:ext uri="{BB962C8B-B14F-4D97-AF65-F5344CB8AC3E}">
        <p14:creationId xmlns:p14="http://schemas.microsoft.com/office/powerpoint/2010/main" val="615763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fa-IR" b="1" dirty="0">
                <a:solidFill>
                  <a:srgbClr val="FF0000"/>
                </a:solidFill>
                <a:cs typeface="B Zar" panose="00000400000000000000" pitchFamily="2" charset="-78"/>
              </a:rPr>
              <a:t>فرایند کار </a:t>
            </a:r>
            <a:r>
              <a:rPr lang="fa-IR" b="1" dirty="0" err="1">
                <a:solidFill>
                  <a:srgbClr val="FF0000"/>
                </a:solidFill>
                <a:cs typeface="B Zar" panose="00000400000000000000" pitchFamily="2" charset="-78"/>
              </a:rPr>
              <a:t>عاملیت</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a:xfrm>
            <a:off x="304800" y="1100628"/>
            <a:ext cx="8686800" cy="4538172"/>
          </a:xfrm>
        </p:spPr>
        <p:txBody>
          <a:bodyPr vert="horz" lIns="91440" tIns="45720" rIns="91440" bIns="45720" rtlCol="0">
            <a:normAutofit fontScale="77500" lnSpcReduction="20000"/>
          </a:bodyPr>
          <a:lstStyle/>
          <a:p>
            <a:pPr marL="457200" indent="-457200" algn="just" rtl="1">
              <a:buFont typeface="Wingdings" panose="05000000000000000000" pitchFamily="2" charset="2"/>
              <a:buChar char="q"/>
            </a:pPr>
            <a:r>
              <a:rPr lang="fa-IR" sz="2800" dirty="0" smtClean="0">
                <a:cs typeface="B Nazanin" panose="00000400000000000000" pitchFamily="2" charset="-78"/>
              </a:rPr>
              <a:t>متقاضی </a:t>
            </a:r>
            <a:r>
              <a:rPr lang="fa-IR" sz="2800" dirty="0" err="1" smtClean="0">
                <a:cs typeface="B Nazanin" panose="00000400000000000000" pitchFamily="2" charset="-78"/>
              </a:rPr>
              <a:t>عاملیت</a:t>
            </a:r>
            <a:r>
              <a:rPr lang="fa-IR" sz="2800" dirty="0" smtClean="0">
                <a:cs typeface="B Nazanin" panose="00000400000000000000" pitchFamily="2" charset="-78"/>
              </a:rPr>
              <a:t>(</a:t>
            </a:r>
            <a:r>
              <a:rPr lang="en-US" altLang="en-US" sz="1900" dirty="0" smtClean="0">
                <a:solidFill>
                  <a:srgbClr val="03050D"/>
                </a:solidFill>
                <a:latin typeface="Comic Sans MS" panose="030F0702030302020204" pitchFamily="66" charset="0"/>
              </a:rPr>
              <a:t>CLIENT</a:t>
            </a:r>
            <a:r>
              <a:rPr lang="fa-IR" sz="2800" dirty="0" smtClean="0">
                <a:cs typeface="B Nazanin" panose="00000400000000000000" pitchFamily="2" charset="-78"/>
              </a:rPr>
              <a:t>) یا فروشنده کالا، یک فروش اعتباری را با یک خریدار کالا(</a:t>
            </a:r>
            <a:r>
              <a:rPr lang="en-US" altLang="en-US" sz="2100" b="0" dirty="0" smtClean="0">
                <a:solidFill>
                  <a:srgbClr val="03050D"/>
                </a:solidFill>
                <a:latin typeface="Comic Sans MS" panose="030F0702030302020204" pitchFamily="66" charset="0"/>
              </a:rPr>
              <a:t>CUSTOMER</a:t>
            </a:r>
            <a:r>
              <a:rPr lang="fa-IR" sz="2800" dirty="0">
                <a:cs typeface="B Nazanin" panose="00000400000000000000" pitchFamily="2" charset="-78"/>
              </a:rPr>
              <a:t>) </a:t>
            </a:r>
            <a:r>
              <a:rPr lang="fa-IR" sz="2800" dirty="0" smtClean="0">
                <a:cs typeface="B Nazanin" panose="00000400000000000000" pitchFamily="2" charset="-78"/>
              </a:rPr>
              <a:t>قطعی کرده و اسناد بدهی را تحویل </a:t>
            </a:r>
            <a:r>
              <a:rPr lang="fa-IR" sz="2800" dirty="0" err="1" smtClean="0">
                <a:cs typeface="B Nazanin" panose="00000400000000000000" pitchFamily="2" charset="-78"/>
              </a:rPr>
              <a:t>میگیرد.در</a:t>
            </a:r>
            <a:r>
              <a:rPr lang="fa-IR" sz="2800" dirty="0" smtClean="0">
                <a:cs typeface="B Nazanin" panose="00000400000000000000" pitchFamily="2" charset="-78"/>
              </a:rPr>
              <a:t> قبال فاکتور فروش(</a:t>
            </a:r>
            <a:r>
              <a:rPr lang="en-US" sz="2800" dirty="0" smtClean="0">
                <a:cs typeface="B Nazanin" panose="00000400000000000000" pitchFamily="2" charset="-78"/>
              </a:rPr>
              <a:t>INVOICE</a:t>
            </a:r>
            <a:r>
              <a:rPr lang="fa-IR" sz="2800" dirty="0" smtClean="0">
                <a:cs typeface="B Nazanin" panose="00000400000000000000" pitchFamily="2" charset="-78"/>
              </a:rPr>
              <a:t>) رسید تحویل کالا را دریافت میکند و مبلغ بدهی را در دفاتر خود ثبت میکند.</a:t>
            </a:r>
            <a:endParaRPr lang="en-US" altLang="en-US" sz="2800" dirty="0">
              <a:solidFill>
                <a:srgbClr val="03050D"/>
              </a:solidFill>
              <a:latin typeface="Comic Sans MS" panose="030F0702030302020204" pitchFamily="66" charset="0"/>
            </a:endParaRPr>
          </a:p>
          <a:p>
            <a:pPr marL="457200" indent="-457200" algn="just" rtl="1">
              <a:buFont typeface="Wingdings" panose="05000000000000000000" pitchFamily="2" charset="2"/>
              <a:buChar char="q"/>
            </a:pPr>
            <a:r>
              <a:rPr lang="fa-IR" sz="2800" dirty="0" smtClean="0">
                <a:cs typeface="B Nazanin" panose="00000400000000000000" pitchFamily="2" charset="-78"/>
              </a:rPr>
              <a:t>متقاضی  </a:t>
            </a:r>
            <a:r>
              <a:rPr lang="fa-IR" sz="2800" dirty="0" err="1" smtClean="0">
                <a:cs typeface="B Nazanin" panose="00000400000000000000" pitchFamily="2" charset="-78"/>
              </a:rPr>
              <a:t>عاملیت</a:t>
            </a:r>
            <a:r>
              <a:rPr lang="fa-IR" sz="2800" dirty="0" smtClean="0">
                <a:cs typeface="B Nazanin" panose="00000400000000000000" pitchFamily="2" charset="-78"/>
              </a:rPr>
              <a:t> </a:t>
            </a:r>
            <a:r>
              <a:rPr lang="fa-IR" sz="2800" dirty="0" err="1" smtClean="0">
                <a:cs typeface="B Nazanin" panose="00000400000000000000" pitchFamily="2" charset="-78"/>
              </a:rPr>
              <a:t>حسابهای</a:t>
            </a:r>
            <a:r>
              <a:rPr lang="fa-IR" sz="2800" dirty="0" smtClean="0">
                <a:cs typeface="B Nazanin" panose="00000400000000000000" pitchFamily="2" charset="-78"/>
              </a:rPr>
              <a:t> دریافتنی خود </a:t>
            </a:r>
            <a:r>
              <a:rPr lang="fa-IR" sz="2800" dirty="0">
                <a:cs typeface="B Nazanin" panose="00000400000000000000" pitchFamily="2" charset="-78"/>
              </a:rPr>
              <a:t>را به </a:t>
            </a:r>
            <a:r>
              <a:rPr lang="fa-IR" sz="2800" dirty="0" smtClean="0">
                <a:cs typeface="B Nazanin" panose="00000400000000000000" pitchFamily="2" charset="-78"/>
              </a:rPr>
              <a:t>عامل </a:t>
            </a:r>
            <a:r>
              <a:rPr lang="fa-IR" sz="2800" dirty="0">
                <a:cs typeface="B Nazanin" panose="00000400000000000000" pitchFamily="2" charset="-78"/>
              </a:rPr>
              <a:t>می </a:t>
            </a:r>
            <a:r>
              <a:rPr lang="fa-IR" sz="2800" dirty="0" err="1">
                <a:cs typeface="B Nazanin" panose="00000400000000000000" pitchFamily="2" charset="-78"/>
              </a:rPr>
              <a:t>فروشد</a:t>
            </a:r>
            <a:r>
              <a:rPr lang="fa-IR" sz="2800" dirty="0">
                <a:cs typeface="B Nazanin" panose="00000400000000000000" pitchFamily="2" charset="-78"/>
              </a:rPr>
              <a:t> و </a:t>
            </a:r>
            <a:r>
              <a:rPr lang="fa-IR" sz="2800" dirty="0" smtClean="0">
                <a:cs typeface="B Nazanin" panose="00000400000000000000" pitchFamily="2" charset="-78"/>
              </a:rPr>
              <a:t>مشتریان(</a:t>
            </a:r>
            <a:r>
              <a:rPr lang="fa-IR" sz="2800" dirty="0" err="1" smtClean="0">
                <a:cs typeface="B Nazanin" panose="00000400000000000000" pitchFamily="2" charset="-78"/>
              </a:rPr>
              <a:t>بدهکاران</a:t>
            </a:r>
            <a:r>
              <a:rPr lang="fa-IR" sz="2800" dirty="0" smtClean="0">
                <a:cs typeface="B Nazanin" panose="00000400000000000000" pitchFamily="2" charset="-78"/>
              </a:rPr>
              <a:t>) </a:t>
            </a:r>
            <a:r>
              <a:rPr lang="fa-IR" sz="2800" dirty="0">
                <a:cs typeface="B Nazanin" panose="00000400000000000000" pitchFamily="2" charset="-78"/>
              </a:rPr>
              <a:t>را مطلع می </a:t>
            </a:r>
            <a:r>
              <a:rPr lang="fa-IR" sz="2800" dirty="0" err="1" smtClean="0">
                <a:cs typeface="B Nazanin" panose="00000400000000000000" pitchFamily="2" charset="-78"/>
              </a:rPr>
              <a:t>کند.عامل</a:t>
            </a:r>
            <a:r>
              <a:rPr lang="fa-IR" sz="2800" dirty="0" smtClean="0">
                <a:cs typeface="B Nazanin" panose="00000400000000000000" pitchFamily="2" charset="-78"/>
              </a:rPr>
              <a:t> با بررسی اسناد رسید تحویل و </a:t>
            </a:r>
            <a:r>
              <a:rPr lang="fa-IR" sz="2800" dirty="0" err="1" smtClean="0">
                <a:cs typeface="B Nazanin" panose="00000400000000000000" pitchFamily="2" charset="-78"/>
              </a:rPr>
              <a:t>تاییدیه</a:t>
            </a:r>
            <a:r>
              <a:rPr lang="fa-IR" sz="2800" dirty="0" smtClean="0">
                <a:cs typeface="B Nazanin" panose="00000400000000000000" pitchFamily="2" charset="-78"/>
              </a:rPr>
              <a:t> </a:t>
            </a:r>
            <a:r>
              <a:rPr lang="fa-IR" sz="2800" dirty="0" err="1" smtClean="0">
                <a:cs typeface="B Nazanin" panose="00000400000000000000" pitchFamily="2" charset="-78"/>
              </a:rPr>
              <a:t>حسابهای</a:t>
            </a:r>
            <a:r>
              <a:rPr lang="fa-IR" sz="2800" dirty="0" smtClean="0">
                <a:cs typeface="B Nazanin" panose="00000400000000000000" pitchFamily="2" charset="-78"/>
              </a:rPr>
              <a:t> دریافتنی وارد قرارداد میشود.</a:t>
            </a:r>
            <a:endParaRPr lang="fa-IR" sz="2800" dirty="0">
              <a:cs typeface="B Nazanin" panose="00000400000000000000" pitchFamily="2" charset="-78"/>
            </a:endParaRPr>
          </a:p>
          <a:p>
            <a:pPr marL="457200" indent="-457200" algn="just" rtl="1">
              <a:buFont typeface="Wingdings" panose="05000000000000000000" pitchFamily="2" charset="2"/>
              <a:buChar char="q"/>
            </a:pPr>
            <a:r>
              <a:rPr lang="fa-IR" sz="2800" dirty="0" smtClean="0">
                <a:cs typeface="B Nazanin" panose="00000400000000000000" pitchFamily="2" charset="-78"/>
              </a:rPr>
              <a:t>عامل مبالغی(پیش پرداخت تا 80 درصد) </a:t>
            </a:r>
            <a:r>
              <a:rPr lang="fa-IR" sz="2800" dirty="0">
                <a:cs typeface="B Nazanin" panose="00000400000000000000" pitchFamily="2" charset="-78"/>
              </a:rPr>
              <a:t>را در </a:t>
            </a:r>
            <a:r>
              <a:rPr lang="fa-IR" sz="2800" dirty="0" smtClean="0">
                <a:cs typeface="B Nazanin" panose="00000400000000000000" pitchFamily="2" charset="-78"/>
              </a:rPr>
              <a:t>برابر خرید </a:t>
            </a:r>
            <a:r>
              <a:rPr lang="fa-IR" sz="2800" dirty="0" err="1" smtClean="0">
                <a:cs typeface="B Nazanin" panose="00000400000000000000" pitchFamily="2" charset="-78"/>
              </a:rPr>
              <a:t>حسابهای</a:t>
            </a:r>
            <a:r>
              <a:rPr lang="fa-IR" sz="2800" dirty="0" smtClean="0">
                <a:cs typeface="B Nazanin" panose="00000400000000000000" pitchFamily="2" charset="-78"/>
              </a:rPr>
              <a:t> دریافتنی </a:t>
            </a:r>
            <a:r>
              <a:rPr lang="fa-IR" sz="2800" dirty="0">
                <a:cs typeface="B Nazanin" panose="00000400000000000000" pitchFamily="2" charset="-78"/>
              </a:rPr>
              <a:t>، بعد از </a:t>
            </a:r>
            <a:r>
              <a:rPr lang="fa-IR" sz="2800" dirty="0" smtClean="0">
                <a:cs typeface="B Nazanin" panose="00000400000000000000" pitchFamily="2" charset="-78"/>
              </a:rPr>
              <a:t>تعیین کمیسیون </a:t>
            </a:r>
            <a:r>
              <a:rPr lang="fa-IR" sz="2800" dirty="0">
                <a:cs typeface="B Nazanin" panose="00000400000000000000" pitchFamily="2" charset="-78"/>
              </a:rPr>
              <a:t>و </a:t>
            </a:r>
            <a:r>
              <a:rPr lang="fa-IR" sz="2800" dirty="0" smtClean="0">
                <a:cs typeface="B Nazanin" panose="00000400000000000000" pitchFamily="2" charset="-78"/>
              </a:rPr>
              <a:t>نرخ بهره پرداخت میکند. مبلغ </a:t>
            </a:r>
            <a:r>
              <a:rPr lang="fa-IR" sz="2800" dirty="0">
                <a:cs typeface="B Nazanin" panose="00000400000000000000" pitchFamily="2" charset="-78"/>
              </a:rPr>
              <a:t>باقی مانده </a:t>
            </a:r>
            <a:r>
              <a:rPr lang="fa-IR" sz="2800" dirty="0" smtClean="0">
                <a:cs typeface="B Nazanin" panose="00000400000000000000" pitchFamily="2" charset="-78"/>
              </a:rPr>
              <a:t>رزرو عامل یا </a:t>
            </a:r>
            <a:r>
              <a:rPr lang="en-US" sz="2800" dirty="0">
                <a:cs typeface="B Nazanin" panose="00000400000000000000" pitchFamily="2" charset="-78"/>
              </a:rPr>
              <a:t>(Margin Money)</a:t>
            </a:r>
            <a:r>
              <a:rPr lang="fa-IR" sz="2800" dirty="0" smtClean="0">
                <a:cs typeface="B Nazanin" panose="00000400000000000000" pitchFamily="2" charset="-78"/>
              </a:rPr>
              <a:t> </a:t>
            </a:r>
            <a:r>
              <a:rPr lang="fa-IR" sz="2800" dirty="0">
                <a:cs typeface="B Nazanin" panose="00000400000000000000" pitchFamily="2" charset="-78"/>
              </a:rPr>
              <a:t>نیز نامیده می شود.</a:t>
            </a:r>
            <a:endParaRPr lang="fa-IR" sz="2800" dirty="0" smtClean="0">
              <a:cs typeface="B Nazanin" panose="00000400000000000000" pitchFamily="2" charset="-78"/>
            </a:endParaRPr>
          </a:p>
          <a:p>
            <a:pPr marL="457200" indent="-457200" algn="just" rtl="1">
              <a:buFont typeface="Wingdings" panose="05000000000000000000" pitchFamily="2" charset="2"/>
              <a:buChar char="q"/>
            </a:pPr>
            <a:r>
              <a:rPr lang="fa-IR" sz="2800" dirty="0" smtClean="0">
                <a:cs typeface="B Nazanin" panose="00000400000000000000" pitchFamily="2" charset="-78"/>
              </a:rPr>
              <a:t>فاکتور </a:t>
            </a:r>
            <a:r>
              <a:rPr lang="fa-IR" sz="2800" dirty="0">
                <a:cs typeface="B Nazanin" panose="00000400000000000000" pitchFamily="2" charset="-78"/>
              </a:rPr>
              <a:t>حساب مشتری را حفظ می کند و برای </a:t>
            </a:r>
            <a:r>
              <a:rPr lang="fa-IR" sz="2800" dirty="0" smtClean="0">
                <a:cs typeface="B Nazanin" panose="00000400000000000000" pitchFamily="2" charset="-78"/>
              </a:rPr>
              <a:t>وصول مطالبات اقدام میکند.</a:t>
            </a:r>
            <a:endParaRPr lang="fa-IR" sz="2800" dirty="0">
              <a:cs typeface="B Nazanin" panose="00000400000000000000" pitchFamily="2" charset="-78"/>
            </a:endParaRPr>
          </a:p>
          <a:p>
            <a:pPr marL="457200" indent="-457200" algn="just" rtl="1">
              <a:buFont typeface="Wingdings" panose="05000000000000000000" pitchFamily="2" charset="2"/>
              <a:buChar char="q"/>
            </a:pPr>
            <a:r>
              <a:rPr lang="fa-IR" sz="2800" dirty="0" smtClean="0">
                <a:cs typeface="B Nazanin" panose="00000400000000000000" pitchFamily="2" charset="-78"/>
              </a:rPr>
              <a:t>مشتریان(</a:t>
            </a:r>
            <a:r>
              <a:rPr lang="fa-IR" sz="2800" dirty="0" err="1" smtClean="0">
                <a:cs typeface="B Nazanin" panose="00000400000000000000" pitchFamily="2" charset="-78"/>
              </a:rPr>
              <a:t>بدهکاران</a:t>
            </a:r>
            <a:r>
              <a:rPr lang="fa-IR" sz="2800" dirty="0" smtClean="0">
                <a:cs typeface="B Nazanin" panose="00000400000000000000" pitchFamily="2" charset="-78"/>
              </a:rPr>
              <a:t> اصلی) وجوه خود را به عامل پرداخت میکنند.</a:t>
            </a:r>
            <a:endParaRPr lang="fa-IR" sz="2800" dirty="0">
              <a:cs typeface="B Nazanin" panose="00000400000000000000" pitchFamily="2" charset="-78"/>
            </a:endParaRPr>
          </a:p>
          <a:p>
            <a:pPr marL="457200" indent="-457200" algn="just" rtl="1">
              <a:buFont typeface="Wingdings" panose="05000000000000000000" pitchFamily="2" charset="2"/>
              <a:buChar char="q"/>
            </a:pPr>
            <a:r>
              <a:rPr lang="fa-IR" sz="2800" dirty="0" smtClean="0">
                <a:cs typeface="B Nazanin" panose="00000400000000000000" pitchFamily="2" charset="-78"/>
              </a:rPr>
              <a:t>عامل </a:t>
            </a:r>
            <a:r>
              <a:rPr lang="fa-IR" sz="2800" dirty="0">
                <a:cs typeface="B Nazanin" panose="00000400000000000000" pitchFamily="2" charset="-78"/>
              </a:rPr>
              <a:t>پرداخت نهایی </a:t>
            </a:r>
            <a:r>
              <a:rPr lang="fa-IR" sz="2800" dirty="0" smtClean="0">
                <a:cs typeface="B Nazanin" panose="00000400000000000000" pitchFamily="2" charset="-78"/>
              </a:rPr>
              <a:t>به متقاضی </a:t>
            </a:r>
            <a:r>
              <a:rPr lang="fa-IR" sz="2800" dirty="0" err="1" smtClean="0">
                <a:cs typeface="B Nazanin" panose="00000400000000000000" pitchFamily="2" charset="-78"/>
              </a:rPr>
              <a:t>عاملیت</a:t>
            </a:r>
            <a:r>
              <a:rPr lang="fa-IR" sz="2800" dirty="0" smtClean="0">
                <a:cs typeface="B Nazanin" panose="00000400000000000000" pitchFamily="2" charset="-78"/>
              </a:rPr>
              <a:t> </a:t>
            </a:r>
            <a:r>
              <a:rPr lang="fa-IR" sz="2800" dirty="0">
                <a:cs typeface="B Nazanin" panose="00000400000000000000" pitchFamily="2" charset="-78"/>
              </a:rPr>
              <a:t>را هنگامی </a:t>
            </a:r>
            <a:r>
              <a:rPr lang="fa-IR" sz="2800" dirty="0" smtClean="0">
                <a:cs typeface="B Nazanin" panose="00000400000000000000" pitchFamily="2" charset="-78"/>
              </a:rPr>
              <a:t>که تمام </a:t>
            </a:r>
            <a:r>
              <a:rPr lang="fa-IR" sz="2800" dirty="0" err="1" smtClean="0">
                <a:cs typeface="B Nazanin" panose="00000400000000000000" pitchFamily="2" charset="-78"/>
              </a:rPr>
              <a:t>حسابها</a:t>
            </a:r>
            <a:r>
              <a:rPr lang="fa-IR" sz="2800" dirty="0" smtClean="0">
                <a:cs typeface="B Nazanin" panose="00000400000000000000" pitchFamily="2" charset="-78"/>
              </a:rPr>
              <a:t> </a:t>
            </a:r>
            <a:r>
              <a:rPr lang="fa-IR" sz="2800" dirty="0">
                <a:cs typeface="B Nazanin" panose="00000400000000000000" pitchFamily="2" charset="-78"/>
              </a:rPr>
              <a:t>را جمع آوری </a:t>
            </a:r>
            <a:r>
              <a:rPr lang="fa-IR" sz="2800" dirty="0" smtClean="0">
                <a:cs typeface="B Nazanin" panose="00000400000000000000" pitchFamily="2" charset="-78"/>
              </a:rPr>
              <a:t>کرد یا </a:t>
            </a:r>
            <a:r>
              <a:rPr lang="fa-IR" sz="2800" dirty="0">
                <a:cs typeface="B Nazanin" panose="00000400000000000000" pitchFamily="2" charset="-78"/>
              </a:rPr>
              <a:t>در تاریخ </a:t>
            </a:r>
            <a:r>
              <a:rPr lang="fa-IR" sz="2800" dirty="0" smtClean="0">
                <a:cs typeface="B Nazanin" panose="00000400000000000000" pitchFamily="2" charset="-78"/>
              </a:rPr>
              <a:t>های تضمین </a:t>
            </a:r>
            <a:r>
              <a:rPr lang="fa-IR" sz="2800" dirty="0">
                <a:cs typeface="B Nazanin" panose="00000400000000000000" pitchFamily="2" charset="-78"/>
              </a:rPr>
              <a:t>شده انجام می دهد.</a:t>
            </a:r>
            <a:endParaRPr lang="en-US" sz="2800"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48</a:t>
            </a:fld>
            <a:endParaRPr lang="en-US"/>
          </a:p>
        </p:txBody>
      </p:sp>
    </p:spTree>
    <p:extLst>
      <p:ext uri="{BB962C8B-B14F-4D97-AF65-F5344CB8AC3E}">
        <p14:creationId xmlns:p14="http://schemas.microsoft.com/office/powerpoint/2010/main" val="4205863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cs typeface="B Zar" panose="00000400000000000000" pitchFamily="2" charset="-78"/>
              </a:rPr>
              <a:t/>
            </a:r>
            <a:br>
              <a:rPr lang="en-US" b="1" dirty="0" smtClean="0">
                <a:solidFill>
                  <a:srgbClr val="FF0000"/>
                </a:solidFill>
                <a:cs typeface="B Zar" panose="00000400000000000000" pitchFamily="2" charset="-78"/>
              </a:rPr>
            </a:br>
            <a:r>
              <a:rPr lang="fa-IR" b="1" dirty="0" smtClean="0">
                <a:solidFill>
                  <a:srgbClr val="FF0000"/>
                </a:solidFill>
                <a:cs typeface="B Zar" panose="00000400000000000000" pitchFamily="2" charset="-78"/>
              </a:rPr>
              <a:t>خدمات </a:t>
            </a:r>
            <a:r>
              <a:rPr lang="fa-IR" b="1" dirty="0" err="1" smtClean="0">
                <a:solidFill>
                  <a:srgbClr val="FF0000"/>
                </a:solidFill>
                <a:cs typeface="B Zar" panose="00000400000000000000" pitchFamily="2" charset="-78"/>
              </a:rPr>
              <a:t>عاملیت</a:t>
            </a:r>
            <a:r>
              <a:rPr lang="fa-IR" b="1" dirty="0">
                <a:solidFill>
                  <a:srgbClr val="FF0000"/>
                </a:solidFill>
                <a:cs typeface="B Zar" panose="00000400000000000000" pitchFamily="2" charset="-78"/>
              </a:rPr>
              <a:t/>
            </a:r>
            <a:br>
              <a:rPr lang="fa-IR" b="1" dirty="0">
                <a:solidFill>
                  <a:srgbClr val="FF0000"/>
                </a:solidFill>
                <a:cs typeface="B Zar" panose="00000400000000000000" pitchFamily="2" charset="-78"/>
              </a:rPr>
            </a:b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457200" indent="-457200" algn="r" rtl="1">
              <a:buFont typeface="Wingdings" panose="05000000000000000000" pitchFamily="2" charset="2"/>
              <a:buChar char="q"/>
            </a:pPr>
            <a:r>
              <a:rPr lang="fa-IR" sz="2800" dirty="0">
                <a:cs typeface="B Nazanin" panose="00000400000000000000" pitchFamily="2" charset="-78"/>
              </a:rPr>
              <a:t>پیگیری و جمع آوری بدهی های مشتریان.</a:t>
            </a:r>
          </a:p>
          <a:p>
            <a:pPr marL="457200" indent="-457200" algn="r" rtl="1">
              <a:buFont typeface="Wingdings" panose="05000000000000000000" pitchFamily="2" charset="2"/>
              <a:buChar char="q"/>
            </a:pPr>
            <a:r>
              <a:rPr lang="fa-IR" sz="2800" dirty="0">
                <a:cs typeface="B Nazanin" panose="00000400000000000000" pitchFamily="2" charset="-78"/>
              </a:rPr>
              <a:t>خرید </a:t>
            </a:r>
            <a:r>
              <a:rPr lang="fa-IR" sz="2800" dirty="0" err="1" smtClean="0">
                <a:cs typeface="B Nazanin" panose="00000400000000000000" pitchFamily="2" charset="-78"/>
              </a:rPr>
              <a:t>حسابهای</a:t>
            </a:r>
            <a:r>
              <a:rPr lang="fa-IR" sz="2800" dirty="0" smtClean="0">
                <a:cs typeface="B Nazanin" panose="00000400000000000000" pitchFamily="2" charset="-78"/>
              </a:rPr>
              <a:t> دریافتنی با </a:t>
            </a:r>
            <a:r>
              <a:rPr lang="fa-IR" sz="2800" dirty="0">
                <a:cs typeface="B Nazanin" panose="00000400000000000000" pitchFamily="2" charset="-78"/>
              </a:rPr>
              <a:t>یا بدون </a:t>
            </a:r>
            <a:r>
              <a:rPr lang="fa-IR" sz="2800" dirty="0" smtClean="0">
                <a:cs typeface="B Nazanin" panose="00000400000000000000" pitchFamily="2" charset="-78"/>
              </a:rPr>
              <a:t>حق رجوع</a:t>
            </a:r>
            <a:endParaRPr lang="fa-IR" sz="2800" dirty="0">
              <a:cs typeface="B Nazanin" panose="00000400000000000000" pitchFamily="2" charset="-78"/>
            </a:endParaRPr>
          </a:p>
          <a:p>
            <a:pPr marL="457200" indent="-457200" algn="r" rtl="1">
              <a:buFont typeface="Wingdings" panose="05000000000000000000" pitchFamily="2" charset="2"/>
              <a:buChar char="q"/>
            </a:pPr>
            <a:r>
              <a:rPr lang="fa-IR" sz="2800" dirty="0" smtClean="0">
                <a:cs typeface="B Nazanin" panose="00000400000000000000" pitchFamily="2" charset="-78"/>
              </a:rPr>
              <a:t>کمک به </a:t>
            </a:r>
            <a:r>
              <a:rPr lang="fa-IR" sz="2800" dirty="0">
                <a:cs typeface="B Nazanin" panose="00000400000000000000" pitchFamily="2" charset="-78"/>
              </a:rPr>
              <a:t>گرفتن اطلاعات </a:t>
            </a:r>
            <a:r>
              <a:rPr lang="fa-IR" sz="2800" dirty="0" smtClean="0">
                <a:cs typeface="B Nazanin" panose="00000400000000000000" pitchFamily="2" charset="-78"/>
              </a:rPr>
              <a:t>و دادن </a:t>
            </a:r>
            <a:r>
              <a:rPr lang="fa-IR" sz="2800" dirty="0">
                <a:cs typeface="B Nazanin" panose="00000400000000000000" pitchFamily="2" charset="-78"/>
              </a:rPr>
              <a:t>خط</a:t>
            </a:r>
            <a:r>
              <a:rPr lang="fa-IR" sz="2800" dirty="0" smtClean="0">
                <a:cs typeface="B Nazanin" panose="00000400000000000000" pitchFamily="2" charset="-78"/>
              </a:rPr>
              <a:t> </a:t>
            </a:r>
            <a:r>
              <a:rPr lang="fa-IR" sz="2800" dirty="0">
                <a:cs typeface="B Nazanin" panose="00000400000000000000" pitchFamily="2" charset="-78"/>
              </a:rPr>
              <a:t>اعتبار </a:t>
            </a:r>
            <a:r>
              <a:rPr lang="fa-IR" sz="2800" dirty="0" smtClean="0">
                <a:cs typeface="B Nazanin" panose="00000400000000000000" pitchFamily="2" charset="-78"/>
              </a:rPr>
              <a:t>به </a:t>
            </a:r>
            <a:r>
              <a:rPr lang="fa-IR" sz="2800" dirty="0">
                <a:cs typeface="B Nazanin" panose="00000400000000000000" pitchFamily="2" charset="-78"/>
              </a:rPr>
              <a:t>مشتریان (حفاظت از اعتبار)</a:t>
            </a:r>
          </a:p>
          <a:p>
            <a:pPr marL="457200" indent="-457200" algn="r" rtl="1">
              <a:buFont typeface="Wingdings" panose="05000000000000000000" pitchFamily="2" charset="2"/>
              <a:buChar char="q"/>
            </a:pPr>
            <a:r>
              <a:rPr lang="fa-IR" sz="2800" dirty="0">
                <a:cs typeface="B Nazanin" panose="00000400000000000000" pitchFamily="2" charset="-78"/>
              </a:rPr>
              <a:t>مرتب کردن اختلافات، در صورت وجود، با توجه به رابطه </a:t>
            </a:r>
            <a:r>
              <a:rPr lang="fa-IR" sz="2800" dirty="0" smtClean="0">
                <a:cs typeface="B Nazanin" panose="00000400000000000000" pitchFamily="2" charset="-78"/>
              </a:rPr>
              <a:t>خریدار </a:t>
            </a:r>
            <a:r>
              <a:rPr lang="fa-IR" sz="2800" dirty="0">
                <a:cs typeface="B Nazanin" panose="00000400000000000000" pitchFamily="2" charset="-78"/>
              </a:rPr>
              <a:t>و فروشنده.</a:t>
            </a:r>
            <a:endParaRPr lang="en-US" sz="2800"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49</a:t>
            </a:fld>
            <a:endParaRPr lang="en-US"/>
          </a:p>
        </p:txBody>
      </p:sp>
    </p:spTree>
    <p:extLst>
      <p:ext uri="{BB962C8B-B14F-4D97-AF65-F5344CB8AC3E}">
        <p14:creationId xmlns:p14="http://schemas.microsoft.com/office/powerpoint/2010/main" val="177369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a:t>
            </a:fld>
            <a:endParaRPr lang="en-US"/>
          </a:p>
        </p:txBody>
      </p:sp>
      <p:sp>
        <p:nvSpPr>
          <p:cNvPr id="3" name="Subtitle 2"/>
          <p:cNvSpPr>
            <a:spLocks noGrp="1"/>
          </p:cNvSpPr>
          <p:nvPr>
            <p:ph type="subTitle" idx="4294967295"/>
          </p:nvPr>
        </p:nvSpPr>
        <p:spPr>
          <a:xfrm>
            <a:off x="0" y="306388"/>
            <a:ext cx="8903958" cy="5610225"/>
          </a:xfrm>
        </p:spPr>
        <p:txBody>
          <a:bodyPr>
            <a:normAutofit/>
          </a:bodyPr>
          <a:lstStyle/>
          <a:p>
            <a:pPr algn="just" rtl="1"/>
            <a:r>
              <a:rPr lang="fa-IR" sz="4000" dirty="0" smtClean="0">
                <a:cs typeface="B Nazanin" panose="00000400000000000000" pitchFamily="2" charset="-78"/>
              </a:rPr>
              <a:t>در این فصل خواهیم داشت:</a:t>
            </a:r>
          </a:p>
          <a:p>
            <a:pPr algn="just" rtl="1"/>
            <a:endParaRPr lang="fa-IR" sz="4000" dirty="0">
              <a:cs typeface="B Nazanin" panose="00000400000000000000" pitchFamily="2" charset="-78"/>
            </a:endParaRPr>
          </a:p>
          <a:p>
            <a:pPr marL="571500" indent="-571500" algn="just" rtl="1">
              <a:buFont typeface="Wingdings" panose="05000000000000000000" pitchFamily="2" charset="2"/>
              <a:buChar char="v"/>
            </a:pPr>
            <a:r>
              <a:rPr lang="fa-IR" sz="2800" dirty="0" smtClean="0">
                <a:cs typeface="B Nazanin" panose="00000400000000000000" pitchFamily="2" charset="-78"/>
              </a:rPr>
              <a:t>ریسک های متفاوتی که یک صادر کننده با آن مواجه می شود.</a:t>
            </a:r>
          </a:p>
          <a:p>
            <a:pPr marL="457200" indent="-457200" algn="just" rtl="1">
              <a:buFont typeface="Wingdings" panose="05000000000000000000" pitchFamily="2" charset="2"/>
              <a:buChar char="v"/>
            </a:pPr>
            <a:r>
              <a:rPr lang="fa-IR" sz="2800" dirty="0" smtClean="0">
                <a:cs typeface="B Nazanin" panose="00000400000000000000" pitchFamily="2" charset="-78"/>
              </a:rPr>
              <a:t> تفاوت بین </a:t>
            </a:r>
            <a:r>
              <a:rPr lang="en-US" sz="2000" dirty="0" smtClean="0">
                <a:cs typeface="B Nazanin" panose="00000400000000000000" pitchFamily="2" charset="-78"/>
              </a:rPr>
              <a:t>Documentary CREDIT AND LETTER OF CREDIT</a:t>
            </a:r>
            <a:endParaRPr lang="fa-IR" sz="2000" dirty="0" smtClean="0">
              <a:cs typeface="B Nazanin" panose="00000400000000000000" pitchFamily="2" charset="-78"/>
            </a:endParaRPr>
          </a:p>
          <a:p>
            <a:pPr marL="571500" indent="-571500" algn="just" rtl="1">
              <a:buFont typeface="Wingdings" panose="05000000000000000000" pitchFamily="2" charset="2"/>
              <a:buChar char="v"/>
            </a:pPr>
            <a:r>
              <a:rPr lang="fa-IR" sz="2800" dirty="0">
                <a:cs typeface="B Nazanin" panose="00000400000000000000" pitchFamily="2" charset="-78"/>
              </a:rPr>
              <a:t>چطور اسناد تجاری برای پوشش </a:t>
            </a:r>
            <a:r>
              <a:rPr lang="fa-IR" sz="2800" dirty="0" smtClean="0">
                <a:cs typeface="B Nazanin" panose="00000400000000000000" pitchFamily="2" charset="-78"/>
              </a:rPr>
              <a:t>ریسک </a:t>
            </a:r>
            <a:r>
              <a:rPr lang="fa-IR" sz="2800" dirty="0">
                <a:cs typeface="B Nazanin" panose="00000400000000000000" pitchFamily="2" charset="-78"/>
              </a:rPr>
              <a:t>که صادر کننده با آن مواجه است استفاده می شود</a:t>
            </a:r>
          </a:p>
          <a:p>
            <a:pPr marL="571500" indent="-571500" algn="just" rtl="1">
              <a:buFont typeface="Wingdings" panose="05000000000000000000" pitchFamily="2" charset="2"/>
              <a:buChar char="v"/>
            </a:pPr>
            <a:r>
              <a:rPr lang="fa-IR" sz="2800" dirty="0">
                <a:cs typeface="B Nazanin" panose="00000400000000000000" pitchFamily="2" charset="-78"/>
              </a:rPr>
              <a:t>روش های متفاوت تامین مالی تجاری</a:t>
            </a:r>
          </a:p>
          <a:p>
            <a:pPr marL="571500" indent="-571500" algn="just" rtl="1">
              <a:buFont typeface="Wingdings" panose="05000000000000000000" pitchFamily="2" charset="2"/>
              <a:buChar char="v"/>
            </a:pPr>
            <a:r>
              <a:rPr lang="fa-IR" sz="2800" dirty="0">
                <a:cs typeface="B Nazanin" panose="00000400000000000000" pitchFamily="2" charset="-78"/>
              </a:rPr>
              <a:t>چطور سازمان های دولتی به شرکتهای ملی با طرح های </a:t>
            </a:r>
            <a:r>
              <a:rPr lang="fa-IR" sz="2800" dirty="0" err="1">
                <a:cs typeface="B Nazanin" panose="00000400000000000000" pitchFamily="2" charset="-78"/>
              </a:rPr>
              <a:t>سوبسیدی</a:t>
            </a:r>
            <a:r>
              <a:rPr lang="fa-IR" sz="2800" dirty="0">
                <a:cs typeface="B Nazanin" panose="00000400000000000000" pitchFamily="2" charset="-78"/>
              </a:rPr>
              <a:t> و بیمه کمک می کنند.  </a:t>
            </a:r>
            <a:endParaRPr lang="en-US" sz="2800" dirty="0">
              <a:cs typeface="B Nazanin" panose="00000400000000000000" pitchFamily="2" charset="-78"/>
            </a:endParaRPr>
          </a:p>
        </p:txBody>
      </p:sp>
      <p:sp>
        <p:nvSpPr>
          <p:cNvPr id="2" name="Footer Placeholder 1"/>
          <p:cNvSpPr>
            <a:spLocks noGrp="1"/>
          </p:cNvSpPr>
          <p:nvPr>
            <p:ph type="ftr" sz="quarter" idx="4294967295"/>
          </p:nvPr>
        </p:nvSpPr>
        <p:spPr>
          <a:xfrm>
            <a:off x="4419600" y="6284913"/>
            <a:ext cx="4724400" cy="274637"/>
          </a:xfrm>
        </p:spPr>
        <p:txBody>
          <a:bodyPr/>
          <a:lstStyle/>
          <a:p>
            <a:r>
              <a:rPr lang="fa-IR" smtClean="0"/>
              <a:t>مالي بين الملل</a:t>
            </a:r>
            <a:endParaRPr lang="en-US"/>
          </a:p>
        </p:txBody>
      </p:sp>
    </p:spTree>
    <p:extLst>
      <p:ext uri="{BB962C8B-B14F-4D97-AF65-F5344CB8AC3E}">
        <p14:creationId xmlns:p14="http://schemas.microsoft.com/office/powerpoint/2010/main" val="173823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vert="horz" lIns="91440" tIns="45720" rIns="91440" bIns="45720" rtlCol="0" anchor="ctr">
            <a:noAutofit/>
          </a:bodyPr>
          <a:lstStyle/>
          <a:p>
            <a:r>
              <a:rPr lang="fa-IR" altLang="en-US" b="1" dirty="0">
                <a:solidFill>
                  <a:srgbClr val="FF0000"/>
                </a:solidFill>
                <a:cs typeface="B Nazanin" panose="00000400000000000000" pitchFamily="2" charset="-78"/>
              </a:rPr>
              <a:t>انواع </a:t>
            </a:r>
            <a:r>
              <a:rPr lang="fa-IR" altLang="en-US" b="1" dirty="0" err="1">
                <a:solidFill>
                  <a:srgbClr val="FF0000"/>
                </a:solidFill>
                <a:cs typeface="B Nazanin" panose="00000400000000000000" pitchFamily="2" charset="-78"/>
              </a:rPr>
              <a:t>قراردهای</a:t>
            </a:r>
            <a:r>
              <a:rPr lang="fa-IR" altLang="en-US" b="1" dirty="0">
                <a:solidFill>
                  <a:srgbClr val="FF0000"/>
                </a:solidFill>
                <a:cs typeface="B Nazanin" panose="00000400000000000000" pitchFamily="2" charset="-78"/>
              </a:rPr>
              <a:t> </a:t>
            </a:r>
            <a:r>
              <a:rPr lang="fa-IR" altLang="en-US" b="1" dirty="0" err="1">
                <a:solidFill>
                  <a:srgbClr val="FF0000"/>
                </a:solidFill>
                <a:cs typeface="B Nazanin" panose="00000400000000000000" pitchFamily="2" charset="-78"/>
              </a:rPr>
              <a:t>عاملیت</a:t>
            </a:r>
            <a:endParaRPr lang="en-US" altLang="en-US" b="1" dirty="0">
              <a:solidFill>
                <a:srgbClr val="FF0000"/>
              </a:solidFill>
              <a:cs typeface="B Nazanin" panose="00000400000000000000" pitchFamily="2" charset="-78"/>
            </a:endParaRPr>
          </a:p>
        </p:txBody>
      </p:sp>
      <p:sp>
        <p:nvSpPr>
          <p:cNvPr id="32771" name="Rectangle 3" descr="Rectangle: Click to edit Master text styles&#10;Second level&#10;Third level&#10;Fourth level&#10;Fifth level"/>
          <p:cNvSpPr>
            <a:spLocks noGrp="1" noChangeArrowheads="1"/>
          </p:cNvSpPr>
          <p:nvPr>
            <p:ph type="body" idx="1"/>
          </p:nvPr>
        </p:nvSpPr>
        <p:spPr/>
        <p:txBody>
          <a:bodyPr/>
          <a:lstStyle/>
          <a:p>
            <a:pPr marL="990600" lvl="1" indent="-533400">
              <a:lnSpc>
                <a:spcPct val="90000"/>
              </a:lnSpc>
              <a:buFont typeface="Wingdings" panose="05000000000000000000" pitchFamily="2" charset="2"/>
              <a:buChar char="Ø"/>
            </a:pPr>
            <a:r>
              <a:rPr lang="en-US" altLang="en-US" dirty="0">
                <a:latin typeface="Comic Sans MS" panose="030F0702030302020204" pitchFamily="66" charset="0"/>
              </a:rPr>
              <a:t>Recourse Factoring</a:t>
            </a:r>
          </a:p>
          <a:p>
            <a:pPr marL="990600" lvl="1" indent="-533400">
              <a:lnSpc>
                <a:spcPct val="90000"/>
              </a:lnSpc>
              <a:buFont typeface="Wingdings" panose="05000000000000000000" pitchFamily="2" charset="2"/>
              <a:buChar char="Ø"/>
            </a:pPr>
            <a:endParaRPr lang="en-US" altLang="en-US" dirty="0">
              <a:latin typeface="Comic Sans MS" panose="030F0702030302020204" pitchFamily="66" charset="0"/>
            </a:endParaRPr>
          </a:p>
          <a:p>
            <a:pPr marL="990600" lvl="1" indent="-533400">
              <a:lnSpc>
                <a:spcPct val="90000"/>
              </a:lnSpc>
              <a:buFont typeface="Wingdings" panose="05000000000000000000" pitchFamily="2" charset="2"/>
              <a:buChar char="Ø"/>
            </a:pPr>
            <a:r>
              <a:rPr lang="en-US" altLang="en-US" dirty="0">
                <a:latin typeface="Comic Sans MS" panose="030F0702030302020204" pitchFamily="66" charset="0"/>
              </a:rPr>
              <a:t>Non-recourse Factoring</a:t>
            </a:r>
          </a:p>
          <a:p>
            <a:pPr marL="990600" lvl="1" indent="-533400">
              <a:lnSpc>
                <a:spcPct val="90000"/>
              </a:lnSpc>
              <a:buFont typeface="Wingdings" panose="05000000000000000000" pitchFamily="2" charset="2"/>
              <a:buChar char="Ø"/>
            </a:pPr>
            <a:endParaRPr lang="en-US" altLang="en-US" dirty="0">
              <a:latin typeface="Comic Sans MS" panose="030F0702030302020204" pitchFamily="66" charset="0"/>
            </a:endParaRPr>
          </a:p>
          <a:p>
            <a:pPr marL="990600" lvl="1" indent="-533400">
              <a:lnSpc>
                <a:spcPct val="90000"/>
              </a:lnSpc>
              <a:buFont typeface="Wingdings" panose="05000000000000000000" pitchFamily="2" charset="2"/>
              <a:buChar char="Ø"/>
            </a:pPr>
            <a:r>
              <a:rPr lang="en-US" altLang="en-US" dirty="0">
                <a:latin typeface="Comic Sans MS" panose="030F0702030302020204" pitchFamily="66" charset="0"/>
              </a:rPr>
              <a:t>Maturity Factoring</a:t>
            </a:r>
          </a:p>
          <a:p>
            <a:pPr marL="990600" lvl="1" indent="-533400">
              <a:lnSpc>
                <a:spcPct val="90000"/>
              </a:lnSpc>
              <a:buFont typeface="Wingdings" panose="05000000000000000000" pitchFamily="2" charset="2"/>
              <a:buChar char="Ø"/>
            </a:pPr>
            <a:endParaRPr lang="en-US" altLang="en-US" dirty="0">
              <a:latin typeface="Comic Sans MS" panose="030F0702030302020204" pitchFamily="66" charset="0"/>
            </a:endParaRPr>
          </a:p>
          <a:p>
            <a:pPr marL="990600" lvl="1" indent="-533400">
              <a:lnSpc>
                <a:spcPct val="90000"/>
              </a:lnSpc>
              <a:buFont typeface="Wingdings" panose="05000000000000000000" pitchFamily="2" charset="2"/>
              <a:buChar char="Ø"/>
            </a:pPr>
            <a:r>
              <a:rPr lang="en-US" altLang="en-US" dirty="0">
                <a:latin typeface="Comic Sans MS" panose="030F0702030302020204" pitchFamily="66" charset="0"/>
              </a:rPr>
              <a:t>Cross-border Factoring</a:t>
            </a:r>
          </a:p>
          <a:p>
            <a:pPr marL="990600" lvl="1" indent="-533400">
              <a:lnSpc>
                <a:spcPct val="90000"/>
              </a:lnSpc>
              <a:buFont typeface="Wingdings" panose="05000000000000000000" pitchFamily="2" charset="2"/>
              <a:buNone/>
            </a:pPr>
            <a:endParaRPr lang="en-US" altLang="en-US" sz="2400" dirty="0">
              <a:latin typeface="Comic Sans MS" panose="030F0702030302020204" pitchFamily="66" charset="0"/>
            </a:endParaRPr>
          </a:p>
          <a:p>
            <a:pPr marL="990600" lvl="1" indent="-533400">
              <a:lnSpc>
                <a:spcPct val="90000"/>
              </a:lnSpc>
              <a:buFont typeface="Wingdings" panose="05000000000000000000" pitchFamily="2" charset="2"/>
              <a:buNone/>
            </a:pPr>
            <a:r>
              <a:rPr lang="en-US" altLang="en-US" sz="1600" dirty="0">
                <a:latin typeface="Comic Sans MS" panose="030F0702030302020204" pitchFamily="66" charset="0"/>
              </a:rPr>
              <a:t>          </a:t>
            </a:r>
          </a:p>
        </p:txBody>
      </p:sp>
    </p:spTree>
    <p:extLst>
      <p:ext uri="{BB962C8B-B14F-4D97-AF65-F5344CB8AC3E}">
        <p14:creationId xmlns:p14="http://schemas.microsoft.com/office/powerpoint/2010/main" val="34465544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2960" y="381000"/>
            <a:ext cx="7520940" cy="5257800"/>
          </a:xfrm>
        </p:spPr>
        <p:txBody>
          <a:bodyPr>
            <a:noAutofit/>
          </a:bodyPr>
          <a:lstStyle/>
          <a:p>
            <a:pPr algn="just" rtl="1"/>
            <a:r>
              <a:rPr lang="fa-IR" sz="2400" u="sng" dirty="0" err="1" smtClean="0">
                <a:solidFill>
                  <a:srgbClr val="FF0000"/>
                </a:solidFill>
                <a:cs typeface="B Nazanin" panose="00000400000000000000" pitchFamily="2" charset="-78"/>
              </a:rPr>
              <a:t>عاملیت</a:t>
            </a:r>
            <a:r>
              <a:rPr lang="fa-IR" sz="2400" u="sng" dirty="0" smtClean="0">
                <a:solidFill>
                  <a:srgbClr val="FF0000"/>
                </a:solidFill>
                <a:cs typeface="B Nazanin" panose="00000400000000000000" pitchFamily="2" charset="-78"/>
              </a:rPr>
              <a:t> با </a:t>
            </a:r>
            <a:r>
              <a:rPr lang="fa-IR" sz="2400" u="sng" dirty="0">
                <a:solidFill>
                  <a:srgbClr val="FF0000"/>
                </a:solidFill>
                <a:cs typeface="B Nazanin" panose="00000400000000000000" pitchFamily="2" charset="-78"/>
              </a:rPr>
              <a:t>حق رجوع </a:t>
            </a:r>
            <a:r>
              <a:rPr lang="en-US" sz="2400" u="sng" dirty="0">
                <a:solidFill>
                  <a:srgbClr val="FF0000"/>
                </a:solidFill>
                <a:cs typeface="B Nazanin" panose="00000400000000000000" pitchFamily="2" charset="-78"/>
              </a:rPr>
              <a:t>With recourse</a:t>
            </a:r>
            <a:r>
              <a:rPr lang="fa-IR" sz="2400" u="sng" dirty="0">
                <a:solidFill>
                  <a:srgbClr val="FF0000"/>
                </a:solidFill>
                <a:cs typeface="B Nazanin" panose="00000400000000000000" pitchFamily="2" charset="-78"/>
              </a:rPr>
              <a:t> </a:t>
            </a:r>
          </a:p>
          <a:p>
            <a:pPr algn="just" rtl="1"/>
            <a:r>
              <a:rPr lang="fa-IR" sz="2400" dirty="0" err="1">
                <a:cs typeface="B Nazanin" panose="00000400000000000000" pitchFamily="2" charset="-78"/>
              </a:rPr>
              <a:t>حسابهای</a:t>
            </a:r>
            <a:r>
              <a:rPr lang="fa-IR" sz="2400" dirty="0">
                <a:cs typeface="B Nazanin" panose="00000400000000000000" pitchFamily="2" charset="-78"/>
              </a:rPr>
              <a:t> دریافتنی صادر کننده توسط بانک تنزیل و وجه آن در اختیار صادر کننده قرار می </a:t>
            </a:r>
            <a:r>
              <a:rPr lang="fa-IR" sz="2400" dirty="0" smtClean="0">
                <a:cs typeface="B Nazanin" panose="00000400000000000000" pitchFamily="2" charset="-78"/>
              </a:rPr>
              <a:t>گیرد و</a:t>
            </a:r>
            <a:r>
              <a:rPr lang="en-US" sz="2400" dirty="0" smtClean="0">
                <a:cs typeface="B Nazanin" panose="00000400000000000000" pitchFamily="2" charset="-78"/>
              </a:rPr>
              <a:t> </a:t>
            </a:r>
            <a:r>
              <a:rPr lang="fa-IR" sz="2400" dirty="0" smtClean="0">
                <a:cs typeface="B Nazanin" panose="00000400000000000000" pitchFamily="2" charset="-78"/>
              </a:rPr>
              <a:t>در </a:t>
            </a:r>
            <a:r>
              <a:rPr lang="fa-IR" sz="2400" dirty="0">
                <a:cs typeface="B Nazanin" panose="00000400000000000000" pitchFamily="2" charset="-78"/>
              </a:rPr>
              <a:t>صورت عدم وصول بانک به مشتری مراجعه و نسبت به تامین آن اقدام می کند.</a:t>
            </a:r>
          </a:p>
          <a:p>
            <a:pPr algn="just" rtl="1"/>
            <a:r>
              <a:rPr lang="fa-IR" sz="2400" u="sng" dirty="0" err="1" smtClean="0">
                <a:solidFill>
                  <a:srgbClr val="FF0000"/>
                </a:solidFill>
                <a:cs typeface="B Nazanin" panose="00000400000000000000" pitchFamily="2" charset="-78"/>
              </a:rPr>
              <a:t>عاملیت</a:t>
            </a:r>
            <a:r>
              <a:rPr lang="fa-IR" sz="2400" u="sng" dirty="0" smtClean="0">
                <a:solidFill>
                  <a:srgbClr val="FF0000"/>
                </a:solidFill>
                <a:cs typeface="B Nazanin" panose="00000400000000000000" pitchFamily="2" charset="-78"/>
              </a:rPr>
              <a:t> بدون </a:t>
            </a:r>
            <a:r>
              <a:rPr lang="fa-IR" sz="2400" u="sng" dirty="0">
                <a:solidFill>
                  <a:srgbClr val="FF0000"/>
                </a:solidFill>
                <a:cs typeface="B Nazanin" panose="00000400000000000000" pitchFamily="2" charset="-78"/>
              </a:rPr>
              <a:t>حق رجوع </a:t>
            </a:r>
            <a:r>
              <a:rPr lang="en-US" sz="2400" u="sng" dirty="0">
                <a:solidFill>
                  <a:srgbClr val="FF0000"/>
                </a:solidFill>
                <a:cs typeface="B Nazanin" panose="00000400000000000000" pitchFamily="2" charset="-78"/>
              </a:rPr>
              <a:t>without recourse</a:t>
            </a:r>
            <a:r>
              <a:rPr lang="fa-IR" sz="2400" u="sng" dirty="0">
                <a:solidFill>
                  <a:srgbClr val="FF0000"/>
                </a:solidFill>
                <a:cs typeface="B Nazanin" panose="00000400000000000000" pitchFamily="2" charset="-78"/>
              </a:rPr>
              <a:t> </a:t>
            </a:r>
          </a:p>
          <a:p>
            <a:pPr algn="just" rtl="1"/>
            <a:r>
              <a:rPr lang="fa-IR" sz="2400" dirty="0">
                <a:cs typeface="B Nazanin" panose="00000400000000000000" pitchFamily="2" charset="-78"/>
              </a:rPr>
              <a:t> </a:t>
            </a:r>
            <a:r>
              <a:rPr lang="fa-IR" sz="2400" dirty="0" err="1">
                <a:cs typeface="B Nazanin" panose="00000400000000000000" pitchFamily="2" charset="-78"/>
              </a:rPr>
              <a:t>حسابهای</a:t>
            </a:r>
            <a:r>
              <a:rPr lang="fa-IR" sz="2400" dirty="0">
                <a:cs typeface="B Nazanin" panose="00000400000000000000" pitchFamily="2" charset="-78"/>
              </a:rPr>
              <a:t> دریافتنی صادر کننده توسط بانک تنزیل و وجه آن در اختیار صادر کننده قرار می </a:t>
            </a:r>
            <a:r>
              <a:rPr lang="fa-IR" sz="2400" dirty="0" smtClean="0">
                <a:cs typeface="B Nazanin" panose="00000400000000000000" pitchFamily="2" charset="-78"/>
              </a:rPr>
              <a:t>گیرد و در </a:t>
            </a:r>
            <a:r>
              <a:rPr lang="fa-IR" sz="2400" dirty="0">
                <a:cs typeface="B Nazanin" panose="00000400000000000000" pitchFamily="2" charset="-78"/>
              </a:rPr>
              <a:t>صورت عدم وصول بانک به وارد کننده مراجعه و نسبت به تامین آن اقدام </a:t>
            </a:r>
            <a:r>
              <a:rPr lang="fa-IR" sz="2400" dirty="0" smtClean="0">
                <a:cs typeface="B Nazanin" panose="00000400000000000000" pitchFamily="2" charset="-78"/>
              </a:rPr>
              <a:t>میکند.</a:t>
            </a:r>
            <a:r>
              <a:rPr lang="en-US" sz="2400" dirty="0" smtClean="0">
                <a:cs typeface="B Nazanin" panose="00000400000000000000" pitchFamily="2" charset="-78"/>
              </a:rPr>
              <a:t> </a:t>
            </a:r>
            <a:r>
              <a:rPr lang="fa-IR" sz="2400" dirty="0" smtClean="0">
                <a:cs typeface="B Nazanin" panose="00000400000000000000" pitchFamily="2" charset="-78"/>
              </a:rPr>
              <a:t>در </a:t>
            </a:r>
            <a:r>
              <a:rPr lang="fa-IR" sz="2400" dirty="0">
                <a:cs typeface="B Nazanin" panose="00000400000000000000" pitchFamily="2" charset="-78"/>
              </a:rPr>
              <a:t>این روش عملاً ریسک اعتباری و کشوری به عهده بانک خواهد بود و برای همین منظور بانک درصدی به عنوان هزینه سالیانه صرف ریسک </a:t>
            </a:r>
            <a:r>
              <a:rPr lang="en-US" sz="2400" dirty="0">
                <a:cs typeface="B Nazanin" panose="00000400000000000000" pitchFamily="2" charset="-78"/>
              </a:rPr>
              <a:t>risk premium</a:t>
            </a:r>
            <a:r>
              <a:rPr lang="fa-IR" sz="2400" dirty="0">
                <a:cs typeface="B Nazanin" panose="00000400000000000000" pitchFamily="2" charset="-78"/>
              </a:rPr>
              <a:t> به نرخ تنزیل اضافه می کند.</a:t>
            </a:r>
          </a:p>
        </p:txBody>
      </p:sp>
      <p:sp>
        <p:nvSpPr>
          <p:cNvPr id="2" name="Slide Number Placeholder 1"/>
          <p:cNvSpPr>
            <a:spLocks noGrp="1"/>
          </p:cNvSpPr>
          <p:nvPr>
            <p:ph type="sldNum" sz="quarter" idx="12"/>
          </p:nvPr>
        </p:nvSpPr>
        <p:spPr/>
        <p:txBody>
          <a:bodyPr/>
          <a:lstStyle/>
          <a:p>
            <a:fld id="{910D3704-EB78-46B9-AB15-D23119C7FC1D}" type="slidenum">
              <a:rPr lang="en-US" smtClean="0"/>
              <a:pPr/>
              <a:t>51</a:t>
            </a:fld>
            <a:endParaRPr lang="en-US"/>
          </a:p>
        </p:txBody>
      </p:sp>
    </p:spTree>
    <p:extLst>
      <p:ext uri="{BB962C8B-B14F-4D97-AF65-F5344CB8AC3E}">
        <p14:creationId xmlns:p14="http://schemas.microsoft.com/office/powerpoint/2010/main" val="842262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3923"/>
            <a:ext cx="7620000" cy="548640"/>
          </a:xfrm>
        </p:spPr>
        <p:txBody>
          <a:bodyPr vert="horz" lIns="91440" tIns="45720" rIns="91440" bIns="45720" rtlCol="0" anchor="ctr">
            <a:noAutofit/>
          </a:bodyPr>
          <a:lstStyle/>
          <a:p>
            <a:r>
              <a:rPr lang="fa-IR" b="1" dirty="0" err="1">
                <a:solidFill>
                  <a:srgbClr val="FF0000"/>
                </a:solidFill>
                <a:cs typeface="B Zar" panose="00000400000000000000" pitchFamily="2" charset="-78"/>
              </a:rPr>
              <a:t>عاملیت</a:t>
            </a:r>
            <a:r>
              <a:rPr lang="fa-IR" b="1" dirty="0">
                <a:solidFill>
                  <a:srgbClr val="FF0000"/>
                </a:solidFill>
                <a:cs typeface="B Zar" panose="00000400000000000000" pitchFamily="2" charset="-78"/>
              </a:rPr>
              <a:t> برون مرزی(</a:t>
            </a:r>
            <a:r>
              <a:rPr lang="en-US" b="1" dirty="0">
                <a:solidFill>
                  <a:srgbClr val="FF0000"/>
                </a:solidFill>
                <a:cs typeface="B Nazanin" panose="00000400000000000000" pitchFamily="2" charset="-78"/>
              </a:rPr>
              <a:t>CROSS - BORDER  FACTORING</a:t>
            </a:r>
            <a:r>
              <a:rPr lang="fa-IR" b="1" dirty="0">
                <a:solidFill>
                  <a:srgbClr val="FF0000"/>
                </a:solidFill>
                <a:cs typeface="B Nazanin" panose="00000400000000000000" pitchFamily="2" charset="-78"/>
              </a:rPr>
              <a:t>)</a:t>
            </a:r>
            <a:endParaRPr lang="en-US"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266700" y="933345"/>
            <a:ext cx="8458200" cy="4690572"/>
          </a:xfrm>
        </p:spPr>
        <p:txBody>
          <a:bodyPr>
            <a:noAutofit/>
          </a:bodyPr>
          <a:lstStyle/>
          <a:p>
            <a:pPr algn="r" rtl="1"/>
            <a:r>
              <a:rPr lang="fa-IR" sz="1800" dirty="0" smtClean="0">
                <a:cs typeface="B Nazanin" panose="00000400000000000000" pitchFamily="2" charset="-78"/>
              </a:rPr>
              <a:t>شبیه </a:t>
            </a:r>
            <a:r>
              <a:rPr lang="fa-IR" sz="1800" dirty="0">
                <a:cs typeface="B Nazanin" panose="00000400000000000000" pitchFamily="2" charset="-78"/>
              </a:rPr>
              <a:t>به </a:t>
            </a:r>
            <a:r>
              <a:rPr lang="fa-IR" sz="1800" dirty="0" err="1" smtClean="0">
                <a:cs typeface="B Nazanin" panose="00000400000000000000" pitchFamily="2" charset="-78"/>
              </a:rPr>
              <a:t>عاملیت</a:t>
            </a:r>
            <a:r>
              <a:rPr lang="fa-IR" sz="1800" dirty="0" smtClean="0">
                <a:cs typeface="B Nazanin" panose="00000400000000000000" pitchFamily="2" charset="-78"/>
              </a:rPr>
              <a:t> </a:t>
            </a:r>
            <a:r>
              <a:rPr lang="fa-IR" sz="1800" dirty="0">
                <a:cs typeface="B Nazanin" panose="00000400000000000000" pitchFamily="2" charset="-78"/>
              </a:rPr>
              <a:t>داخلی است با این تفاوت که چهار طرف وجود دارد، یعنی</a:t>
            </a:r>
          </a:p>
          <a:p>
            <a:pPr algn="r" rtl="1"/>
            <a:r>
              <a:rPr lang="fa-IR" sz="1800" dirty="0">
                <a:cs typeface="B Nazanin" panose="00000400000000000000" pitchFamily="2" charset="-78"/>
              </a:rPr>
              <a:t>      الف) صادر کننده</a:t>
            </a:r>
          </a:p>
          <a:p>
            <a:pPr algn="r" rtl="1"/>
            <a:r>
              <a:rPr lang="fa-IR" sz="1800" dirty="0">
                <a:cs typeface="B Nazanin" panose="00000400000000000000" pitchFamily="2" charset="-78"/>
              </a:rPr>
              <a:t>      ب) عامل صادرات،</a:t>
            </a:r>
          </a:p>
          <a:p>
            <a:pPr algn="r" rtl="1"/>
            <a:r>
              <a:rPr lang="fa-IR" sz="1800" dirty="0">
                <a:cs typeface="B Nazanin" panose="00000400000000000000" pitchFamily="2" charset="-78"/>
              </a:rPr>
              <a:t>      ج) عامل واردات، و</a:t>
            </a:r>
          </a:p>
          <a:p>
            <a:pPr algn="r" rtl="1"/>
            <a:r>
              <a:rPr lang="fa-IR" sz="1800" dirty="0">
                <a:cs typeface="B Nazanin" panose="00000400000000000000" pitchFamily="2" charset="-78"/>
              </a:rPr>
              <a:t>      د) وارد کننده</a:t>
            </a:r>
          </a:p>
          <a:p>
            <a:pPr algn="r" rtl="1">
              <a:buFont typeface="Wingdings" panose="05000000000000000000" pitchFamily="2" charset="2"/>
              <a:buChar char="q"/>
            </a:pPr>
            <a:r>
              <a:rPr lang="fa-IR" sz="1800" dirty="0" smtClean="0">
                <a:cs typeface="B Nazanin" panose="00000400000000000000" pitchFamily="2" charset="-78"/>
              </a:rPr>
              <a:t>همچنین </a:t>
            </a:r>
            <a:r>
              <a:rPr lang="fa-IR" sz="1800" dirty="0">
                <a:cs typeface="B Nazanin" panose="00000400000000000000" pitchFamily="2" charset="-78"/>
              </a:rPr>
              <a:t>دو عامل </a:t>
            </a:r>
            <a:r>
              <a:rPr lang="fa-IR" sz="1800" dirty="0" err="1">
                <a:cs typeface="B Nazanin" panose="00000400000000000000" pitchFamily="2" charset="-78"/>
              </a:rPr>
              <a:t>فاکتورینگ</a:t>
            </a:r>
            <a:r>
              <a:rPr lang="fa-IR" sz="1800" dirty="0">
                <a:cs typeface="B Nazanin" panose="00000400000000000000" pitchFamily="2" charset="-78"/>
              </a:rPr>
              <a:t> </a:t>
            </a:r>
            <a:r>
              <a:rPr lang="fa-IR" sz="1800" dirty="0" smtClean="0">
                <a:cs typeface="B Nazanin" panose="00000400000000000000" pitchFamily="2" charset="-78"/>
              </a:rPr>
              <a:t>وجود دارد .</a:t>
            </a:r>
            <a:endParaRPr lang="fa-IR" sz="1800" dirty="0">
              <a:cs typeface="B Nazanin" panose="00000400000000000000" pitchFamily="2" charset="-78"/>
            </a:endParaRPr>
          </a:p>
          <a:p>
            <a:pPr algn="r" rtl="1">
              <a:buFont typeface="Wingdings" panose="05000000000000000000" pitchFamily="2" charset="2"/>
              <a:buChar char="q"/>
            </a:pPr>
            <a:r>
              <a:rPr lang="fa-IR" sz="1800" dirty="0">
                <a:cs typeface="B Nazanin" panose="00000400000000000000" pitchFamily="2" charset="-78"/>
              </a:rPr>
              <a:t>صادر کننده (مشتری) وارد </a:t>
            </a:r>
            <a:r>
              <a:rPr lang="fa-IR" sz="1800" dirty="0" err="1">
                <a:cs typeface="B Nazanin" panose="00000400000000000000" pitchFamily="2" charset="-78"/>
              </a:rPr>
              <a:t>فاکتورینگ</a:t>
            </a:r>
            <a:r>
              <a:rPr lang="fa-IR" sz="1800" dirty="0">
                <a:cs typeface="B Nazanin" panose="00000400000000000000" pitchFamily="2" charset="-78"/>
              </a:rPr>
              <a:t> با عامل صادرات در کشور خود می شود و به او تقاضای صادرات </a:t>
            </a:r>
            <a:r>
              <a:rPr lang="fa-IR" sz="1800" dirty="0" smtClean="0">
                <a:cs typeface="B Nazanin" panose="00000400000000000000" pitchFamily="2" charset="-78"/>
              </a:rPr>
              <a:t>می </a:t>
            </a:r>
            <a:r>
              <a:rPr lang="fa-IR" sz="1800" dirty="0">
                <a:cs typeface="B Nazanin" panose="00000400000000000000" pitchFamily="2" charset="-78"/>
              </a:rPr>
              <a:t>کند.</a:t>
            </a:r>
          </a:p>
          <a:p>
            <a:pPr algn="r" rtl="1">
              <a:buFont typeface="Wingdings" panose="05000000000000000000" pitchFamily="2" charset="2"/>
              <a:buChar char="q"/>
            </a:pPr>
            <a:r>
              <a:rPr lang="fa-IR" sz="1800" dirty="0">
                <a:cs typeface="B Nazanin" panose="00000400000000000000" pitchFamily="2" charset="-78"/>
              </a:rPr>
              <a:t>فاکتور صادرات واردات را با عوامل واردات وارد می کند و برای ارزیابی اعتبار و جمع آوری پرداخت برای هزینه های توافق شده تنظیم می کند.</a:t>
            </a:r>
          </a:p>
          <a:p>
            <a:pPr algn="r" rtl="1">
              <a:buFont typeface="Wingdings" panose="05000000000000000000" pitchFamily="2" charset="2"/>
              <a:buChar char="q"/>
            </a:pPr>
            <a:r>
              <a:rPr lang="fa-IR" sz="1800" dirty="0" smtClean="0">
                <a:cs typeface="B Nazanin" panose="00000400000000000000" pitchFamily="2" charset="-78"/>
              </a:rPr>
              <a:t>اسناد بر </a:t>
            </a:r>
            <a:r>
              <a:rPr lang="fa-IR" sz="1800" dirty="0">
                <a:cs typeface="B Nazanin" panose="00000400000000000000" pitchFamily="2" charset="-78"/>
              </a:rPr>
              <a:t>روی </a:t>
            </a:r>
            <a:r>
              <a:rPr lang="fa-IR" sz="1800" dirty="0" err="1">
                <a:cs typeface="B Nazanin" panose="00000400000000000000" pitchFamily="2" charset="-78"/>
              </a:rPr>
              <a:t>صورتحساب</a:t>
            </a:r>
            <a:r>
              <a:rPr lang="fa-IR" sz="1800" dirty="0">
                <a:cs typeface="B Nazanin" panose="00000400000000000000" pitchFamily="2" charset="-78"/>
              </a:rPr>
              <a:t> </a:t>
            </a:r>
            <a:r>
              <a:rPr lang="fa-IR" sz="1800" dirty="0" smtClean="0">
                <a:cs typeface="B Nazanin" panose="00000400000000000000" pitchFamily="2" charset="-78"/>
              </a:rPr>
              <a:t> صورت میگیرد </a:t>
            </a:r>
            <a:r>
              <a:rPr lang="fa-IR" sz="1800" dirty="0">
                <a:cs typeface="B Nazanin" panose="00000400000000000000" pitchFamily="2" charset="-78"/>
              </a:rPr>
              <a:t>که وارد کننده باید پرداخت به عامل واردات را انجام دهد.</a:t>
            </a:r>
          </a:p>
          <a:p>
            <a:pPr algn="r" rtl="1">
              <a:buFont typeface="Wingdings" panose="05000000000000000000" pitchFamily="2" charset="2"/>
              <a:buChar char="q"/>
            </a:pPr>
            <a:r>
              <a:rPr lang="fa-IR" sz="1800" dirty="0">
                <a:cs typeface="B Nazanin" panose="00000400000000000000" pitchFamily="2" charset="-78"/>
              </a:rPr>
              <a:t>عامل وارد کننده مبلغی را پرداخت می کند و به صادر کننده فاکتور منتقل می کند که پس از تنظیم پیش پرداخت خود، </a:t>
            </a:r>
            <a:r>
              <a:rPr lang="fa-IR" sz="1800" dirty="0" smtClean="0">
                <a:cs typeface="B Nazanin" panose="00000400000000000000" pitchFamily="2" charset="-78"/>
              </a:rPr>
              <a:t>درآمد </a:t>
            </a:r>
            <a:r>
              <a:rPr lang="fa-IR" sz="1800" dirty="0">
                <a:cs typeface="B Nazanin" panose="00000400000000000000" pitchFamily="2" charset="-78"/>
              </a:rPr>
              <a:t>خود را به صادر کننده منتقل می کند.</a:t>
            </a:r>
          </a:p>
          <a:p>
            <a:pPr algn="r" rtl="1">
              <a:buFont typeface="Wingdings" panose="05000000000000000000" pitchFamily="2" charset="2"/>
              <a:buChar char="q"/>
            </a:pPr>
            <a:r>
              <a:rPr lang="fa-IR" sz="1800" dirty="0">
                <a:cs typeface="B Nazanin" panose="00000400000000000000" pitchFamily="2" charset="-78"/>
              </a:rPr>
              <a:t>جایی که ارز خارجی درگیر است، فاکتور را نیز تحت پوشش قرار می </a:t>
            </a:r>
            <a:r>
              <a:rPr lang="fa-IR" sz="1800" dirty="0" smtClean="0">
                <a:cs typeface="B Nazanin" panose="00000400000000000000" pitchFamily="2" charset="-78"/>
              </a:rPr>
              <a:t>دهد.</a:t>
            </a:r>
            <a:endParaRPr lang="en-US" sz="1800"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52</a:t>
            </a:fld>
            <a:endParaRPr lang="en-US"/>
          </a:p>
        </p:txBody>
      </p:sp>
    </p:spTree>
    <p:extLst>
      <p:ext uri="{BB962C8B-B14F-4D97-AF65-F5344CB8AC3E}">
        <p14:creationId xmlns:p14="http://schemas.microsoft.com/office/powerpoint/2010/main" val="3089209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fa-IR" b="1" dirty="0" err="1">
                <a:solidFill>
                  <a:srgbClr val="FF0000"/>
                </a:solidFill>
                <a:cs typeface="B Zar" panose="00000400000000000000" pitchFamily="2" charset="-78"/>
              </a:rPr>
              <a:t>عاملیت</a:t>
            </a:r>
            <a:r>
              <a:rPr lang="fa-IR" b="1" dirty="0">
                <a:solidFill>
                  <a:srgbClr val="FF0000"/>
                </a:solidFill>
                <a:cs typeface="B Zar" panose="00000400000000000000" pitchFamily="2" charset="-78"/>
              </a:rPr>
              <a:t> سر رسید(</a:t>
            </a:r>
            <a:r>
              <a:rPr lang="en-US" altLang="en-US" b="1" dirty="0">
                <a:solidFill>
                  <a:srgbClr val="FF0000"/>
                </a:solidFill>
                <a:cs typeface="B Zar" panose="00000400000000000000" pitchFamily="2" charset="-78"/>
              </a:rPr>
              <a:t>MATURITY  FACTORING</a:t>
            </a:r>
            <a:r>
              <a:rPr lang="fa-IR" b="1" dirty="0">
                <a:solidFill>
                  <a:srgbClr val="FF0000"/>
                </a:solidFill>
                <a:cs typeface="B Zar" panose="00000400000000000000" pitchFamily="2" charset="-78"/>
              </a:rPr>
              <a:t>)</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a:xfrm>
            <a:off x="822960" y="1100628"/>
            <a:ext cx="7520940" cy="4157172"/>
          </a:xfrm>
        </p:spPr>
        <p:txBody>
          <a:bodyPr vert="horz" lIns="91440" tIns="45720" rIns="91440" bIns="45720" rtlCol="0">
            <a:normAutofit fontScale="70000" lnSpcReduction="20000"/>
          </a:bodyPr>
          <a:lstStyle/>
          <a:p>
            <a:pPr marL="571500" indent="-571500" algn="just" rtl="1">
              <a:buFont typeface="Wingdings" panose="05000000000000000000" pitchFamily="2" charset="2"/>
              <a:buChar char="q"/>
            </a:pPr>
            <a:r>
              <a:rPr lang="fa-IR" sz="4400" dirty="0">
                <a:cs typeface="B Nazanin" panose="00000400000000000000" pitchFamily="2" charset="-78"/>
              </a:rPr>
              <a:t>عامل هیچ پیش پرداختی به مشتری ندارد</a:t>
            </a:r>
          </a:p>
          <a:p>
            <a:pPr marL="571500" indent="-571500" algn="just" rtl="1">
              <a:buFont typeface="Wingdings" panose="05000000000000000000" pitchFamily="2" charset="2"/>
              <a:buChar char="q"/>
            </a:pPr>
            <a:r>
              <a:rPr lang="fa-IR" sz="4400" dirty="0" smtClean="0">
                <a:cs typeface="B Nazanin" panose="00000400000000000000" pitchFamily="2" charset="-78"/>
              </a:rPr>
              <a:t>در </a:t>
            </a:r>
            <a:r>
              <a:rPr lang="fa-IR" sz="4400" dirty="0">
                <a:cs typeface="B Nazanin" panose="00000400000000000000" pitchFamily="2" charset="-78"/>
              </a:rPr>
              <a:t>تاریخ </a:t>
            </a:r>
            <a:r>
              <a:rPr lang="fa-IR" sz="4400" dirty="0" smtClean="0">
                <a:cs typeface="B Nazanin" panose="00000400000000000000" pitchFamily="2" charset="-78"/>
              </a:rPr>
              <a:t>تضمین پرداخت انجام میشود </a:t>
            </a:r>
            <a:r>
              <a:rPr lang="fa-IR" sz="4400" dirty="0">
                <a:cs typeface="B Nazanin" panose="00000400000000000000" pitchFamily="2" charset="-78"/>
              </a:rPr>
              <a:t>و یا </a:t>
            </a:r>
            <a:r>
              <a:rPr lang="fa-IR" sz="4400" dirty="0" err="1" smtClean="0">
                <a:cs typeface="B Nazanin" panose="00000400000000000000" pitchFamily="2" charset="-78"/>
              </a:rPr>
              <a:t>حسابهای</a:t>
            </a:r>
            <a:r>
              <a:rPr lang="fa-IR" sz="4400" dirty="0" smtClean="0">
                <a:cs typeface="B Nazanin" panose="00000400000000000000" pitchFamily="2" charset="-78"/>
              </a:rPr>
              <a:t> دریافتنی جمع آوری میشود.</a:t>
            </a:r>
            <a:endParaRPr lang="fa-IR" sz="4400" dirty="0">
              <a:cs typeface="B Nazanin" panose="00000400000000000000" pitchFamily="2" charset="-78"/>
            </a:endParaRPr>
          </a:p>
          <a:p>
            <a:pPr marL="571500" indent="-571500" algn="just" rtl="1">
              <a:buFont typeface="Wingdings" panose="05000000000000000000" pitchFamily="2" charset="2"/>
              <a:buChar char="q"/>
            </a:pPr>
            <a:r>
              <a:rPr lang="fa-IR" sz="4400" dirty="0" smtClean="0">
                <a:cs typeface="B Nazanin" panose="00000400000000000000" pitchFamily="2" charset="-78"/>
              </a:rPr>
              <a:t>تاریخ </a:t>
            </a:r>
            <a:r>
              <a:rPr lang="fa-IR" sz="4400" dirty="0">
                <a:cs typeface="B Nazanin" panose="00000400000000000000" pitchFamily="2" charset="-78"/>
              </a:rPr>
              <a:t>پرداخت تضمین شده معمولا با توجه به تجربه جمع آوری قبلی از مشتری، </a:t>
            </a:r>
            <a:r>
              <a:rPr lang="fa-IR" sz="4400" dirty="0" smtClean="0">
                <a:cs typeface="B Nazanin" panose="00000400000000000000" pitchFamily="2" charset="-78"/>
              </a:rPr>
              <a:t>ثبت </a:t>
            </a:r>
            <a:r>
              <a:rPr lang="fa-IR" sz="4400" dirty="0">
                <a:cs typeface="B Nazanin" panose="00000400000000000000" pitchFamily="2" charset="-78"/>
              </a:rPr>
              <a:t>می شود.</a:t>
            </a:r>
          </a:p>
          <a:p>
            <a:pPr marL="571500" indent="-571500" algn="just" rtl="1">
              <a:buFont typeface="Wingdings" panose="05000000000000000000" pitchFamily="2" charset="2"/>
              <a:buChar char="q"/>
            </a:pPr>
            <a:r>
              <a:rPr lang="fa-IR" sz="4400" dirty="0" smtClean="0">
                <a:cs typeface="B Nazanin" panose="00000400000000000000" pitchFamily="2" charset="-78"/>
              </a:rPr>
              <a:t>کمیسیون به مبلغ اسمی </a:t>
            </a:r>
            <a:r>
              <a:rPr lang="fa-IR" sz="4400" dirty="0" err="1" smtClean="0">
                <a:cs typeface="B Nazanin" panose="00000400000000000000" pitchFamily="2" charset="-78"/>
              </a:rPr>
              <a:t>شارژ</a:t>
            </a:r>
            <a:r>
              <a:rPr lang="fa-IR" sz="4400" dirty="0" smtClean="0">
                <a:cs typeface="B Nazanin" panose="00000400000000000000" pitchFamily="2" charset="-78"/>
              </a:rPr>
              <a:t> میشود(</a:t>
            </a:r>
            <a:r>
              <a:rPr lang="en-US" sz="4400" dirty="0">
                <a:cs typeface="B Nazanin" panose="00000400000000000000" pitchFamily="2" charset="-78"/>
              </a:rPr>
              <a:t>Nominal Commission</a:t>
            </a:r>
            <a:r>
              <a:rPr lang="fa-IR" sz="4400" dirty="0" smtClean="0">
                <a:cs typeface="B Nazanin" panose="00000400000000000000" pitchFamily="2" charset="-78"/>
              </a:rPr>
              <a:t>)</a:t>
            </a:r>
            <a:endParaRPr lang="fa-IR" sz="4400" dirty="0">
              <a:cs typeface="B Nazanin" panose="00000400000000000000" pitchFamily="2" charset="-78"/>
            </a:endParaRPr>
          </a:p>
          <a:p>
            <a:pPr marL="571500" indent="-571500" algn="just" rtl="1">
              <a:buFont typeface="Wingdings" panose="05000000000000000000" pitchFamily="2" charset="2"/>
              <a:buChar char="q"/>
            </a:pPr>
            <a:r>
              <a:rPr lang="fa-IR" sz="4400" dirty="0" smtClean="0">
                <a:cs typeface="B Nazanin" panose="00000400000000000000" pitchFamily="2" charset="-78"/>
              </a:rPr>
              <a:t>هیچ </a:t>
            </a:r>
            <a:r>
              <a:rPr lang="fa-IR" sz="4400" dirty="0" err="1" smtClean="0">
                <a:cs typeface="B Nazanin" panose="00000400000000000000" pitchFamily="2" charset="-78"/>
              </a:rPr>
              <a:t>ریسکی</a:t>
            </a:r>
            <a:r>
              <a:rPr lang="fa-IR" sz="4400" dirty="0" smtClean="0">
                <a:cs typeface="B Nazanin" panose="00000400000000000000" pitchFamily="2" charset="-78"/>
              </a:rPr>
              <a:t> </a:t>
            </a:r>
            <a:r>
              <a:rPr lang="fa-IR" sz="4400" dirty="0">
                <a:cs typeface="B Nazanin" panose="00000400000000000000" pitchFamily="2" charset="-78"/>
              </a:rPr>
              <a:t>برای </a:t>
            </a:r>
            <a:r>
              <a:rPr lang="fa-IR" sz="4400" dirty="0" smtClean="0">
                <a:cs typeface="B Nazanin" panose="00000400000000000000" pitchFamily="2" charset="-78"/>
              </a:rPr>
              <a:t>عامل </a:t>
            </a:r>
            <a:r>
              <a:rPr lang="fa-IR" sz="4400" dirty="0">
                <a:cs typeface="B Nazanin" panose="00000400000000000000" pitchFamily="2" charset="-78"/>
              </a:rPr>
              <a:t>وجود ندارد</a:t>
            </a:r>
            <a:endParaRPr lang="en-US" sz="4400"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53</a:t>
            </a:fld>
            <a:endParaRPr lang="en-US"/>
          </a:p>
        </p:txBody>
      </p:sp>
    </p:spTree>
    <p:extLst>
      <p:ext uri="{BB962C8B-B14F-4D97-AF65-F5344CB8AC3E}">
        <p14:creationId xmlns:p14="http://schemas.microsoft.com/office/powerpoint/2010/main" val="155257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خرید دین یا </a:t>
            </a:r>
            <a:r>
              <a:rPr lang="en-US" b="1" dirty="0">
                <a:solidFill>
                  <a:srgbClr val="FF0000"/>
                </a:solidFill>
                <a:cs typeface="B Zar" panose="00000400000000000000" pitchFamily="2" charset="-78"/>
              </a:rPr>
              <a:t>Forfaiting</a:t>
            </a:r>
            <a:r>
              <a:rPr lang="fa-IR" b="1" dirty="0">
                <a:solidFill>
                  <a:srgbClr val="FF0000"/>
                </a:solidFill>
                <a:cs typeface="B Zar" panose="00000400000000000000" pitchFamily="2" charset="-78"/>
              </a:rPr>
              <a:t> </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a:xfrm>
            <a:off x="114300" y="912563"/>
            <a:ext cx="8191500" cy="4690572"/>
          </a:xfrm>
        </p:spPr>
        <p:txBody>
          <a:bodyPr>
            <a:noAutofit/>
          </a:bodyPr>
          <a:lstStyle/>
          <a:p>
            <a:pPr marL="457200" indent="-457200" algn="just" rtl="1">
              <a:buFont typeface="Wingdings" panose="05000000000000000000" pitchFamily="2" charset="2"/>
              <a:buChar char="q"/>
            </a:pPr>
            <a:r>
              <a:rPr lang="en-US" sz="2400" dirty="0" smtClean="0">
                <a:cs typeface="B Nazanin" panose="00000400000000000000" pitchFamily="2" charset="-78"/>
              </a:rPr>
              <a:t>"</a:t>
            </a:r>
            <a:r>
              <a:rPr lang="en-US" sz="2400" dirty="0" err="1">
                <a:cs typeface="B Nazanin" panose="00000400000000000000" pitchFamily="2" charset="-78"/>
              </a:rPr>
              <a:t>Forfait</a:t>
            </a:r>
            <a:r>
              <a:rPr lang="en-US" sz="2400" dirty="0">
                <a:cs typeface="B Nazanin" panose="00000400000000000000" pitchFamily="2" charset="-78"/>
              </a:rPr>
              <a:t>" </a:t>
            </a:r>
            <a:r>
              <a:rPr lang="fa-IR" sz="2400" dirty="0">
                <a:cs typeface="B Nazanin" panose="00000400000000000000" pitchFamily="2" charset="-78"/>
              </a:rPr>
              <a:t>از کلمه فرانسوی </a:t>
            </a:r>
            <a:r>
              <a:rPr lang="en-US" sz="2400" dirty="0">
                <a:cs typeface="B Nazanin" panose="00000400000000000000" pitchFamily="2" charset="-78"/>
              </a:rPr>
              <a:t>A </a:t>
            </a:r>
            <a:r>
              <a:rPr lang="en-US" sz="2400" dirty="0" err="1">
                <a:cs typeface="B Nazanin" panose="00000400000000000000" pitchFamily="2" charset="-78"/>
              </a:rPr>
              <a:t>Forfait</a:t>
            </a:r>
            <a:r>
              <a:rPr lang="en-US" sz="2400" dirty="0">
                <a:cs typeface="B Nazanin" panose="00000400000000000000" pitchFamily="2" charset="-78"/>
              </a:rPr>
              <a:t> </a:t>
            </a:r>
            <a:r>
              <a:rPr lang="fa-IR" sz="2400" dirty="0">
                <a:cs typeface="B Nazanin" panose="00000400000000000000" pitchFamily="2" charset="-78"/>
              </a:rPr>
              <a:t>مشتق شده است که به معنی تسلیم دعوا است</a:t>
            </a:r>
            <a:r>
              <a:rPr lang="fa-IR" sz="2400" dirty="0" smtClean="0">
                <a:cs typeface="B Nazanin" panose="00000400000000000000" pitchFamily="2" charset="-78"/>
              </a:rPr>
              <a:t>.</a:t>
            </a:r>
          </a:p>
          <a:p>
            <a:pPr marL="457200" indent="-457200" algn="just" rtl="1">
              <a:buFont typeface="Wingdings" panose="05000000000000000000" pitchFamily="2" charset="2"/>
              <a:buChar char="q"/>
            </a:pPr>
            <a:r>
              <a:rPr lang="fa-IR" sz="2400" dirty="0" smtClean="0">
                <a:cs typeface="B Nazanin" panose="00000400000000000000" pitchFamily="2" charset="-78"/>
              </a:rPr>
              <a:t>یک </a:t>
            </a:r>
            <a:r>
              <a:rPr lang="fa-IR" sz="2400" dirty="0">
                <a:cs typeface="B Nazanin" panose="00000400000000000000" pitchFamily="2" charset="-78"/>
              </a:rPr>
              <a:t>شکلی از </a:t>
            </a:r>
            <a:r>
              <a:rPr lang="fa-IR" sz="2400" dirty="0" err="1">
                <a:cs typeface="B Nazanin" panose="00000400000000000000" pitchFamily="2" charset="-78"/>
              </a:rPr>
              <a:t>فاکتورینگ</a:t>
            </a:r>
            <a:r>
              <a:rPr lang="fa-IR" sz="2400" dirty="0">
                <a:cs typeface="B Nazanin" panose="00000400000000000000" pitchFamily="2" charset="-78"/>
              </a:rPr>
              <a:t> است که برای </a:t>
            </a:r>
            <a:r>
              <a:rPr lang="fa-IR" sz="2400" dirty="0" err="1">
                <a:cs typeface="B Nazanin" panose="00000400000000000000" pitchFamily="2" charset="-78"/>
              </a:rPr>
              <a:t>معاملات</a:t>
            </a:r>
            <a:r>
              <a:rPr lang="fa-IR" sz="2400" dirty="0">
                <a:cs typeface="B Nazanin" panose="00000400000000000000" pitchFamily="2" charset="-78"/>
              </a:rPr>
              <a:t> صادراتی و میان مدت بین 2 تا 5 سال و در بعضی مواقع تا 10 سال می باشد و عموماً برای کالاهای سرمایه ای است</a:t>
            </a:r>
            <a:r>
              <a:rPr lang="fa-IR" sz="2400" dirty="0" smtClean="0">
                <a:cs typeface="B Nazanin" panose="00000400000000000000" pitchFamily="2" charset="-78"/>
              </a:rPr>
              <a:t>.</a:t>
            </a:r>
            <a:endParaRPr lang="en-US" sz="2400" dirty="0" smtClean="0">
              <a:cs typeface="B Nazanin" panose="00000400000000000000" pitchFamily="2" charset="-78"/>
            </a:endParaRPr>
          </a:p>
          <a:p>
            <a:pPr marL="457200" indent="-457200" algn="just" rtl="1">
              <a:buFont typeface="Wingdings" panose="05000000000000000000" pitchFamily="2" charset="2"/>
              <a:buChar char="q"/>
            </a:pPr>
            <a:r>
              <a:rPr lang="fa-IR" sz="2400" dirty="0" smtClean="0">
                <a:cs typeface="B Nazanin" panose="00000400000000000000" pitchFamily="2" charset="-78"/>
              </a:rPr>
              <a:t>ترک دعوی کردن از یک حق است(تسلیم حق)</a:t>
            </a:r>
          </a:p>
          <a:p>
            <a:pPr marL="457200" indent="-457200" algn="just" rtl="1">
              <a:buFont typeface="Wingdings" panose="05000000000000000000" pitchFamily="2" charset="2"/>
              <a:buChar char="q"/>
            </a:pPr>
            <a:r>
              <a:rPr lang="fa-IR" sz="2400" dirty="0" smtClean="0">
                <a:cs typeface="B Nazanin" panose="00000400000000000000" pitchFamily="2" charset="-78"/>
              </a:rPr>
              <a:t>در این حالت یک صادر کننده حقوق خود را به یک </a:t>
            </a:r>
            <a:r>
              <a:rPr lang="fa-IR" sz="2400" dirty="0" err="1" smtClean="0">
                <a:cs typeface="B Nazanin" panose="00000400000000000000" pitchFamily="2" charset="-78"/>
              </a:rPr>
              <a:t>فورفیتر</a:t>
            </a:r>
            <a:r>
              <a:rPr lang="fa-IR" sz="2400" dirty="0" smtClean="0">
                <a:cs typeface="B Nazanin" panose="00000400000000000000" pitchFamily="2" charset="-78"/>
              </a:rPr>
              <a:t> واگذار میکند و در </a:t>
            </a:r>
            <a:r>
              <a:rPr lang="fa-IR" sz="2400" dirty="0" err="1" smtClean="0">
                <a:cs typeface="B Nazanin" panose="00000400000000000000" pitchFamily="2" charset="-78"/>
              </a:rPr>
              <a:t>ازای</a:t>
            </a:r>
            <a:r>
              <a:rPr lang="fa-IR" sz="2400" dirty="0" smtClean="0">
                <a:cs typeface="B Nazanin" panose="00000400000000000000" pitchFamily="2" charset="-78"/>
              </a:rPr>
              <a:t> </a:t>
            </a:r>
            <a:r>
              <a:rPr lang="fa-IR" sz="2400" dirty="0" err="1" smtClean="0">
                <a:cs typeface="B Nazanin" panose="00000400000000000000" pitchFamily="2" charset="-78"/>
              </a:rPr>
              <a:t>دریافتیهای</a:t>
            </a:r>
            <a:r>
              <a:rPr lang="fa-IR" sz="2400" dirty="0" smtClean="0">
                <a:cs typeface="B Nazanin" panose="00000400000000000000" pitchFamily="2" charset="-78"/>
              </a:rPr>
              <a:t> آینده ،مبلغ </a:t>
            </a:r>
            <a:r>
              <a:rPr lang="fa-IR" sz="2400" dirty="0" err="1" smtClean="0">
                <a:cs typeface="B Nazanin" panose="00000400000000000000" pitchFamily="2" charset="-78"/>
              </a:rPr>
              <a:t>تواقفی</a:t>
            </a:r>
            <a:r>
              <a:rPr lang="fa-IR" sz="2400" dirty="0" smtClean="0">
                <a:cs typeface="B Nazanin" panose="00000400000000000000" pitchFamily="2" charset="-78"/>
              </a:rPr>
              <a:t> را امروز دریافت </a:t>
            </a:r>
            <a:r>
              <a:rPr lang="fa-IR" sz="2400" dirty="0" err="1" smtClean="0">
                <a:cs typeface="B Nazanin" panose="00000400000000000000" pitchFamily="2" charset="-78"/>
              </a:rPr>
              <a:t>مکیند</a:t>
            </a:r>
            <a:r>
              <a:rPr lang="fa-IR" sz="2400" dirty="0" smtClean="0">
                <a:cs typeface="B Nazanin" panose="00000400000000000000" pitchFamily="2" charset="-78"/>
              </a:rPr>
              <a:t>.</a:t>
            </a:r>
          </a:p>
          <a:p>
            <a:pPr marL="457200" indent="-457200" algn="just" rtl="1">
              <a:buFont typeface="Wingdings" panose="05000000000000000000" pitchFamily="2" charset="2"/>
              <a:buChar char="q"/>
            </a:pPr>
            <a:r>
              <a:rPr lang="fa-IR" sz="2400" dirty="0" smtClean="0">
                <a:cs typeface="B Nazanin" panose="00000400000000000000" pitchFamily="2" charset="-78"/>
              </a:rPr>
              <a:t>عمدتاً برای پروژه ها و خرید کالاهای سرمایه ای است.</a:t>
            </a:r>
          </a:p>
          <a:p>
            <a:pPr marL="457200" indent="-457200" algn="just" rtl="1">
              <a:buFont typeface="Wingdings" panose="05000000000000000000" pitchFamily="2" charset="2"/>
              <a:buChar char="q"/>
            </a:pPr>
            <a:r>
              <a:rPr lang="fa-IR" sz="2400" dirty="0" smtClean="0">
                <a:cs typeface="B Nazanin" panose="00000400000000000000" pitchFamily="2" charset="-78"/>
              </a:rPr>
              <a:t>یک بانک ضامن یا ابلاغ کننده(</a:t>
            </a:r>
            <a:r>
              <a:rPr lang="en-US" sz="2400" dirty="0" smtClean="0">
                <a:cs typeface="B Nazanin" panose="00000400000000000000" pitchFamily="2" charset="-78"/>
              </a:rPr>
              <a:t>availing bank </a:t>
            </a:r>
            <a:r>
              <a:rPr lang="fa-IR" sz="2400" dirty="0" smtClean="0">
                <a:cs typeface="B Nazanin" panose="00000400000000000000" pitchFamily="2" charset="-78"/>
              </a:rPr>
              <a:t>) دارد.</a:t>
            </a:r>
          </a:p>
          <a:p>
            <a:pPr marL="457200" indent="-457200" algn="just" rtl="1">
              <a:buFont typeface="Wingdings" panose="05000000000000000000" pitchFamily="2" charset="2"/>
              <a:buChar char="q"/>
            </a:pPr>
            <a:endParaRPr lang="fa-IR" sz="2400" dirty="0">
              <a:cs typeface="B Nazanin" panose="00000400000000000000" pitchFamily="2" charset="-78"/>
            </a:endParaRPr>
          </a:p>
          <a:p>
            <a:pPr marL="457200" indent="-457200" algn="just" rtl="1">
              <a:buFont typeface="Wingdings" panose="05000000000000000000" pitchFamily="2" charset="2"/>
              <a:buChar char="q"/>
            </a:pPr>
            <a:endParaRPr lang="en-US" sz="2400"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54</a:t>
            </a:fld>
            <a:endParaRPr lang="en-US"/>
          </a:p>
        </p:txBody>
      </p:sp>
    </p:spTree>
    <p:extLst>
      <p:ext uri="{BB962C8B-B14F-4D97-AF65-F5344CB8AC3E}">
        <p14:creationId xmlns:p14="http://schemas.microsoft.com/office/powerpoint/2010/main" val="1151565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55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66447238"/>
              </p:ext>
            </p:extLst>
          </p:nvPr>
        </p:nvGraphicFramePr>
        <p:xfrm>
          <a:off x="228600" y="76200"/>
          <a:ext cx="8675358" cy="6103314"/>
        </p:xfrm>
        <a:graphic>
          <a:graphicData uri="http://schemas.openxmlformats.org/drawingml/2006/table">
            <a:tbl>
              <a:tblPr firstRow="1" bandRow="1">
                <a:tableStyleId>{5C22544A-7EE6-4342-B048-85BDC9FD1C3A}</a:tableStyleId>
              </a:tblPr>
              <a:tblGrid>
                <a:gridCol w="2891786">
                  <a:extLst>
                    <a:ext uri="{9D8B030D-6E8A-4147-A177-3AD203B41FA5}">
                      <a16:colId xmlns:a16="http://schemas.microsoft.com/office/drawing/2014/main" val="407984267"/>
                    </a:ext>
                  </a:extLst>
                </a:gridCol>
                <a:gridCol w="2891786">
                  <a:extLst>
                    <a:ext uri="{9D8B030D-6E8A-4147-A177-3AD203B41FA5}">
                      <a16:colId xmlns:a16="http://schemas.microsoft.com/office/drawing/2014/main" val="4046725311"/>
                    </a:ext>
                  </a:extLst>
                </a:gridCol>
                <a:gridCol w="2891786">
                  <a:extLst>
                    <a:ext uri="{9D8B030D-6E8A-4147-A177-3AD203B41FA5}">
                      <a16:colId xmlns:a16="http://schemas.microsoft.com/office/drawing/2014/main" val="2416020769"/>
                    </a:ext>
                  </a:extLst>
                </a:gridCol>
              </a:tblGrid>
              <a:tr h="277251">
                <a:tc>
                  <a:txBody>
                    <a:bodyPr/>
                    <a:lstStyle/>
                    <a:p>
                      <a:pPr marL="0" marR="0" algn="ctr">
                        <a:lnSpc>
                          <a:spcPct val="107000"/>
                        </a:lnSpc>
                        <a:spcBef>
                          <a:spcPts val="0"/>
                        </a:spcBef>
                        <a:spcAft>
                          <a:spcPts val="800"/>
                        </a:spcAft>
                      </a:pPr>
                      <a:r>
                        <a:rPr lang="en-US" sz="1800" b="1">
                          <a:effectLst/>
                          <a:cs typeface="B Zar" panose="00000400000000000000" pitchFamily="2" charset="-78"/>
                        </a:rPr>
                        <a:t>forfaiting</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en-US" sz="1800" b="1">
                          <a:effectLst/>
                          <a:cs typeface="B Zar" panose="00000400000000000000" pitchFamily="2" charset="-78"/>
                        </a:rPr>
                        <a:t>factoring</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algn="ctr">
                        <a:lnSpc>
                          <a:spcPct val="107000"/>
                        </a:lnSpc>
                      </a:pPr>
                      <a:endParaRPr lang="en-US" sz="1800" b="1">
                        <a:effectLst/>
                        <a:latin typeface="Calibri" panose="020F0502020204030204" pitchFamily="34" charset="0"/>
                        <a:cs typeface="B Zar" panose="00000400000000000000" pitchFamily="2" charset="-78"/>
                      </a:endParaRPr>
                    </a:p>
                  </a:txBody>
                  <a:tcPr marL="51272" marR="51272" marT="34182" marB="34182"/>
                </a:tc>
                <a:extLst>
                  <a:ext uri="{0D108BD9-81ED-4DB2-BD59-A6C34878D82A}">
                    <a16:rowId xmlns:a16="http://schemas.microsoft.com/office/drawing/2014/main" val="4257989420"/>
                  </a:ext>
                </a:extLst>
              </a:tr>
              <a:tr h="470710">
                <a:tc>
                  <a:txBody>
                    <a:bodyPr/>
                    <a:lstStyle/>
                    <a:p>
                      <a:pPr marL="0" marR="0" algn="ctr">
                        <a:lnSpc>
                          <a:spcPct val="107000"/>
                        </a:lnSpc>
                        <a:spcBef>
                          <a:spcPts val="0"/>
                        </a:spcBef>
                        <a:spcAft>
                          <a:spcPts val="800"/>
                        </a:spcAft>
                      </a:pPr>
                      <a:r>
                        <a:rPr lang="ar-SA" sz="1800" b="1">
                          <a:effectLst/>
                          <a:cs typeface="B Zar" panose="00000400000000000000" pitchFamily="2" charset="-78"/>
                        </a:rPr>
                        <a:t>بر یک مبادله دلالت دارد که شخص فورفیتر یک تعد را از صادر کننده خریداری مکیند و به او ب پرداخت میکند.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rtl="1">
                        <a:lnSpc>
                          <a:spcPct val="107000"/>
                        </a:lnSpc>
                        <a:spcBef>
                          <a:spcPts val="0"/>
                        </a:spcBef>
                        <a:spcAft>
                          <a:spcPts val="800"/>
                        </a:spcAft>
                      </a:pPr>
                      <a:r>
                        <a:rPr lang="fa-IR" sz="1800" b="1" dirty="0">
                          <a:effectLst/>
                          <a:cs typeface="B Zar" panose="00000400000000000000" pitchFamily="2" charset="-78"/>
                        </a:rPr>
                        <a:t>یک </a:t>
                      </a:r>
                      <a:r>
                        <a:rPr lang="fa-IR" sz="1800" b="1" dirty="0" smtClean="0">
                          <a:effectLst/>
                          <a:cs typeface="B Zar" panose="00000400000000000000" pitchFamily="2" charset="-78"/>
                        </a:rPr>
                        <a:t>قرارداد </a:t>
                      </a:r>
                      <a:r>
                        <a:rPr lang="fa-IR" sz="1800" b="1" dirty="0">
                          <a:effectLst/>
                          <a:cs typeface="B Zar" panose="00000400000000000000" pitchFamily="2" charset="-78"/>
                        </a:rPr>
                        <a:t>یا </a:t>
                      </a:r>
                      <a:r>
                        <a:rPr lang="en-US" sz="1800" b="1" dirty="0">
                          <a:effectLst/>
                          <a:cs typeface="B Zar" panose="00000400000000000000" pitchFamily="2" charset="-78"/>
                        </a:rPr>
                        <a:t>arrangement  </a:t>
                      </a:r>
                      <a:r>
                        <a:rPr lang="fa-IR" sz="1800" b="1" dirty="0">
                          <a:effectLst/>
                          <a:cs typeface="B Zar" panose="00000400000000000000" pitchFamily="2" charset="-78"/>
                        </a:rPr>
                        <a:t> است که </a:t>
                      </a:r>
                      <a:r>
                        <a:rPr lang="fa-IR" sz="1800" b="1" dirty="0" err="1">
                          <a:effectLst/>
                          <a:cs typeface="B Zar" panose="00000400000000000000" pitchFamily="2" charset="-78"/>
                        </a:rPr>
                        <a:t>حسابهای</a:t>
                      </a:r>
                      <a:r>
                        <a:rPr lang="fa-IR" sz="1800" b="1" dirty="0">
                          <a:effectLst/>
                          <a:cs typeface="B Zar" panose="00000400000000000000" pitchFamily="2" charset="-78"/>
                        </a:rPr>
                        <a:t> دریافتنی را به نقد تبدیل میکند و نیازی به انتظار برای وصول نیست</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معنی</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extLst>
                  <a:ext uri="{0D108BD9-81ED-4DB2-BD59-A6C34878D82A}">
                    <a16:rowId xmlns:a16="http://schemas.microsoft.com/office/drawing/2014/main" val="227743198"/>
                  </a:ext>
                </a:extLst>
              </a:tr>
              <a:tr h="277251">
                <a:tc>
                  <a:txBody>
                    <a:bodyPr/>
                    <a:lstStyle/>
                    <a:p>
                      <a:pPr marL="0" marR="0" algn="ctr" rtl="1">
                        <a:lnSpc>
                          <a:spcPct val="107000"/>
                        </a:lnSpc>
                        <a:spcBef>
                          <a:spcPts val="0"/>
                        </a:spcBef>
                        <a:spcAft>
                          <a:spcPts val="800"/>
                        </a:spcAft>
                      </a:pPr>
                      <a:r>
                        <a:rPr lang="fa-IR" sz="1800" b="1">
                          <a:effectLst/>
                          <a:cs typeface="B Zar" panose="00000400000000000000" pitchFamily="2" charset="-78"/>
                        </a:rPr>
                        <a:t>100 درصد مبلغ پروفرما</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rtl="1">
                        <a:lnSpc>
                          <a:spcPct val="107000"/>
                        </a:lnSpc>
                        <a:spcBef>
                          <a:spcPts val="0"/>
                        </a:spcBef>
                        <a:spcAft>
                          <a:spcPts val="800"/>
                        </a:spcAft>
                      </a:pPr>
                      <a:r>
                        <a:rPr lang="fa-IR" sz="1800" b="1">
                          <a:effectLst/>
                          <a:cs typeface="B Zar" panose="00000400000000000000" pitchFamily="2" charset="-78"/>
                        </a:rPr>
                        <a:t>80 درصد مبلغ پروفرما</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میزان تامین مالی</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extLst>
                  <a:ext uri="{0D108BD9-81ED-4DB2-BD59-A6C34878D82A}">
                    <a16:rowId xmlns:a16="http://schemas.microsoft.com/office/drawing/2014/main" val="873109975"/>
                  </a:ext>
                </a:extLst>
              </a:tr>
              <a:tr h="277251">
                <a:tc>
                  <a:txBody>
                    <a:bodyPr/>
                    <a:lstStyle/>
                    <a:p>
                      <a:pPr marL="0" marR="0" algn="ctr">
                        <a:lnSpc>
                          <a:spcPct val="107000"/>
                        </a:lnSpc>
                        <a:spcBef>
                          <a:spcPts val="0"/>
                        </a:spcBef>
                        <a:spcAft>
                          <a:spcPts val="800"/>
                        </a:spcAft>
                      </a:pPr>
                      <a:r>
                        <a:rPr lang="fa-IR" sz="1800" b="1">
                          <a:effectLst/>
                          <a:cs typeface="B Zar" panose="00000400000000000000" pitchFamily="2" charset="-78"/>
                        </a:rPr>
                        <a:t>سرمایه ای</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روزمره و مصرفی</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کالا</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extLst>
                  <a:ext uri="{0D108BD9-81ED-4DB2-BD59-A6C34878D82A}">
                    <a16:rowId xmlns:a16="http://schemas.microsoft.com/office/drawing/2014/main" val="1469865091"/>
                  </a:ext>
                </a:extLst>
              </a:tr>
              <a:tr h="336594">
                <a:tc>
                  <a:txBody>
                    <a:bodyPr/>
                    <a:lstStyle/>
                    <a:p>
                      <a:pPr marL="0" marR="0" algn="ctr">
                        <a:lnSpc>
                          <a:spcPct val="107000"/>
                        </a:lnSpc>
                        <a:spcBef>
                          <a:spcPts val="0"/>
                        </a:spcBef>
                        <a:spcAft>
                          <a:spcPts val="800"/>
                        </a:spcAft>
                      </a:pPr>
                      <a:r>
                        <a:rPr lang="fa-IR" sz="1800" b="1" dirty="0">
                          <a:effectLst/>
                          <a:cs typeface="B Zar" panose="00000400000000000000" pitchFamily="2" charset="-78"/>
                        </a:rPr>
                        <a:t>بانک تنزیل کننده به بانک تضمین کننده اعتماد می کند</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تنزیل کننده  زمانی که حق رجوع نداشته باشد طرف قرارداد را اعتبارسنجی می کند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اعتبار سنجی</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extLst>
                  <a:ext uri="{0D108BD9-81ED-4DB2-BD59-A6C34878D82A}">
                    <a16:rowId xmlns:a16="http://schemas.microsoft.com/office/drawing/2014/main" val="1862393333"/>
                  </a:ext>
                </a:extLst>
              </a:tr>
              <a:tr h="277251">
                <a:tc>
                  <a:txBody>
                    <a:bodyPr/>
                    <a:lstStyle/>
                    <a:p>
                      <a:pPr marL="0" marR="0" algn="ctr">
                        <a:lnSpc>
                          <a:spcPct val="107000"/>
                        </a:lnSpc>
                        <a:spcBef>
                          <a:spcPts val="0"/>
                        </a:spcBef>
                        <a:spcAft>
                          <a:spcPts val="800"/>
                        </a:spcAft>
                      </a:pPr>
                      <a:r>
                        <a:rPr lang="fa-IR" sz="1800" b="1">
                          <a:effectLst/>
                          <a:cs typeface="B Zar" panose="00000400000000000000" pitchFamily="2" charset="-78"/>
                        </a:rPr>
                        <a:t>خدماتی ارائه نمی دهد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روزانه روی فروش نظارت می کند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خدمات قابل ارائه</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extLst>
                  <a:ext uri="{0D108BD9-81ED-4DB2-BD59-A6C34878D82A}">
                    <a16:rowId xmlns:a16="http://schemas.microsoft.com/office/drawing/2014/main" val="1146220367"/>
                  </a:ext>
                </a:extLst>
              </a:tr>
              <a:tr h="277251">
                <a:tc>
                  <a:txBody>
                    <a:bodyPr/>
                    <a:lstStyle/>
                    <a:p>
                      <a:pPr marL="0" marR="0" algn="ctr">
                        <a:lnSpc>
                          <a:spcPct val="107000"/>
                        </a:lnSpc>
                        <a:spcBef>
                          <a:spcPts val="0"/>
                        </a:spcBef>
                        <a:spcAft>
                          <a:spcPts val="800"/>
                        </a:spcAft>
                      </a:pPr>
                      <a:r>
                        <a:rPr lang="fa-IR" sz="1800" b="1">
                          <a:effectLst/>
                          <a:cs typeface="B Zar" panose="00000400000000000000" pitchFamily="2" charset="-78"/>
                        </a:rPr>
                        <a:t>میان مدت</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کوتاه مدت</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سررسیدها</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extLst>
                  <a:ext uri="{0D108BD9-81ED-4DB2-BD59-A6C34878D82A}">
                    <a16:rowId xmlns:a16="http://schemas.microsoft.com/office/drawing/2014/main" val="2493629758"/>
                  </a:ext>
                </a:extLst>
              </a:tr>
              <a:tr h="277251">
                <a:tc>
                  <a:txBody>
                    <a:bodyPr/>
                    <a:lstStyle/>
                    <a:p>
                      <a:pPr marL="0" marR="0" algn="ctr">
                        <a:lnSpc>
                          <a:spcPct val="107000"/>
                        </a:lnSpc>
                        <a:spcBef>
                          <a:spcPts val="0"/>
                        </a:spcBef>
                        <a:spcAft>
                          <a:spcPts val="800"/>
                        </a:spcAft>
                      </a:pPr>
                      <a:r>
                        <a:rPr lang="en-US" sz="1800" b="1">
                          <a:effectLst/>
                          <a:cs typeface="B Zar" panose="00000400000000000000" pitchFamily="2" charset="-78"/>
                        </a:rPr>
                        <a:t>forfaiting</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en-US" sz="1800" b="1">
                          <a:effectLst/>
                          <a:cs typeface="B Zar" panose="00000400000000000000" pitchFamily="2" charset="-78"/>
                        </a:rPr>
                        <a:t>factoring</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tc>
                  <a:txBody>
                    <a:bodyPr/>
                    <a:lstStyle/>
                    <a:p>
                      <a:pPr marL="0" marR="0" algn="ctr">
                        <a:lnSpc>
                          <a:spcPct val="107000"/>
                        </a:lnSpc>
                        <a:spcBef>
                          <a:spcPts val="0"/>
                        </a:spcBef>
                        <a:spcAft>
                          <a:spcPts val="800"/>
                        </a:spcAft>
                      </a:pPr>
                      <a:r>
                        <a:rPr lang="fa-IR" sz="1800" b="1">
                          <a:effectLst/>
                          <a:cs typeface="B Zar" panose="00000400000000000000" pitchFamily="2" charset="-78"/>
                        </a:rPr>
                        <a:t>موارد تفاوت</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51272" marR="51272" marT="34182" marB="34182"/>
                </a:tc>
                <a:extLst>
                  <a:ext uri="{0D108BD9-81ED-4DB2-BD59-A6C34878D82A}">
                    <a16:rowId xmlns:a16="http://schemas.microsoft.com/office/drawing/2014/main" val="667548797"/>
                  </a:ext>
                </a:extLst>
              </a:tr>
              <a:tr h="277251">
                <a:tc>
                  <a:txBody>
                    <a:bodyPr/>
                    <a:lstStyle/>
                    <a:p>
                      <a:pPr marL="0" marR="0" algn="ctr">
                        <a:lnSpc>
                          <a:spcPct val="107000"/>
                        </a:lnSpc>
                        <a:spcBef>
                          <a:spcPts val="0"/>
                        </a:spcBef>
                        <a:spcAft>
                          <a:spcPts val="800"/>
                        </a:spcAft>
                      </a:pPr>
                      <a:r>
                        <a:rPr lang="ar-SA" sz="1800" b="1">
                          <a:effectLst/>
                          <a:cs typeface="B Zar" panose="00000400000000000000" pitchFamily="2" charset="-78"/>
                        </a:rPr>
                        <a:t>ندارد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tc>
                  <a:txBody>
                    <a:bodyPr/>
                    <a:lstStyle/>
                    <a:p>
                      <a:pPr marL="0" marR="0" algn="ctr">
                        <a:lnSpc>
                          <a:spcPct val="107000"/>
                        </a:lnSpc>
                        <a:spcBef>
                          <a:spcPts val="0"/>
                        </a:spcBef>
                        <a:spcAft>
                          <a:spcPts val="800"/>
                        </a:spcAft>
                      </a:pPr>
                      <a:r>
                        <a:rPr lang="ar-SA" sz="1800" b="1">
                          <a:effectLst/>
                          <a:cs typeface="B Zar" panose="00000400000000000000" pitchFamily="2" charset="-78"/>
                        </a:rPr>
                        <a:t>با و بدون حق رجوع</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tc>
                  <a:txBody>
                    <a:bodyPr/>
                    <a:lstStyle/>
                    <a:p>
                      <a:pPr marL="0" marR="0" algn="ctr">
                        <a:lnSpc>
                          <a:spcPct val="107000"/>
                        </a:lnSpc>
                        <a:spcBef>
                          <a:spcPts val="0"/>
                        </a:spcBef>
                        <a:spcAft>
                          <a:spcPts val="800"/>
                        </a:spcAft>
                      </a:pPr>
                      <a:r>
                        <a:rPr lang="ar-SA" sz="1800" b="1">
                          <a:effectLst/>
                          <a:cs typeface="B Zar" panose="00000400000000000000" pitchFamily="2" charset="-78"/>
                        </a:rPr>
                        <a:t>حق رجوع</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extLst>
                  <a:ext uri="{0D108BD9-81ED-4DB2-BD59-A6C34878D82A}">
                    <a16:rowId xmlns:a16="http://schemas.microsoft.com/office/drawing/2014/main" val="2542305033"/>
                  </a:ext>
                </a:extLst>
              </a:tr>
              <a:tr h="277251">
                <a:tc>
                  <a:txBody>
                    <a:bodyPr/>
                    <a:lstStyle/>
                    <a:p>
                      <a:pPr marL="0" marR="0" algn="ctr">
                        <a:lnSpc>
                          <a:spcPct val="107000"/>
                        </a:lnSpc>
                        <a:spcBef>
                          <a:spcPts val="0"/>
                        </a:spcBef>
                        <a:spcAft>
                          <a:spcPts val="800"/>
                        </a:spcAft>
                      </a:pPr>
                      <a:r>
                        <a:rPr lang="ar-SA" sz="1800" b="1">
                          <a:effectLst/>
                          <a:cs typeface="B Zar" panose="00000400000000000000" pitchFamily="2" charset="-78"/>
                        </a:rPr>
                        <a:t>به خریدار حارجی تحمیل میشود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tc>
                  <a:txBody>
                    <a:bodyPr/>
                    <a:lstStyle/>
                    <a:p>
                      <a:pPr marL="0" marR="0" algn="ctr">
                        <a:lnSpc>
                          <a:spcPct val="107000"/>
                        </a:lnSpc>
                        <a:spcBef>
                          <a:spcPts val="0"/>
                        </a:spcBef>
                        <a:spcAft>
                          <a:spcPts val="800"/>
                        </a:spcAft>
                      </a:pPr>
                      <a:r>
                        <a:rPr lang="ar-SA" sz="1800" b="1">
                          <a:effectLst/>
                          <a:cs typeface="B Zar" panose="00000400000000000000" pitchFamily="2" charset="-78"/>
                        </a:rPr>
                        <a:t>به فروشنده یا خریدار تحمیل میشود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tc>
                  <a:txBody>
                    <a:bodyPr/>
                    <a:lstStyle/>
                    <a:p>
                      <a:pPr marL="0" marR="0" algn="ctr">
                        <a:lnSpc>
                          <a:spcPct val="107000"/>
                        </a:lnSpc>
                        <a:spcBef>
                          <a:spcPts val="0"/>
                        </a:spcBef>
                        <a:spcAft>
                          <a:spcPts val="800"/>
                        </a:spcAft>
                      </a:pPr>
                      <a:r>
                        <a:rPr lang="ar-SA" sz="1800" b="1">
                          <a:effectLst/>
                          <a:cs typeface="B Zar" panose="00000400000000000000" pitchFamily="2" charset="-78"/>
                        </a:rPr>
                        <a:t>هزینه</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extLst>
                  <a:ext uri="{0D108BD9-81ED-4DB2-BD59-A6C34878D82A}">
                    <a16:rowId xmlns:a16="http://schemas.microsoft.com/office/drawing/2014/main" val="2843332805"/>
                  </a:ext>
                </a:extLst>
              </a:tr>
              <a:tr h="277251">
                <a:tc>
                  <a:txBody>
                    <a:bodyPr/>
                    <a:lstStyle/>
                    <a:p>
                      <a:pPr marL="0" marR="0" algn="ctr">
                        <a:lnSpc>
                          <a:spcPct val="107000"/>
                        </a:lnSpc>
                        <a:spcBef>
                          <a:spcPts val="0"/>
                        </a:spcBef>
                        <a:spcAft>
                          <a:spcPts val="800"/>
                        </a:spcAft>
                      </a:pPr>
                      <a:r>
                        <a:rPr lang="ar-SA" sz="1800" b="1">
                          <a:effectLst/>
                          <a:cs typeface="B Zar" panose="00000400000000000000" pitchFamily="2" charset="-78"/>
                        </a:rPr>
                        <a:t>درگیر فرایند مذاکره است</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tc>
                  <a:txBody>
                    <a:bodyPr/>
                    <a:lstStyle/>
                    <a:p>
                      <a:pPr marL="0" marR="0" algn="ctr">
                        <a:lnSpc>
                          <a:spcPct val="107000"/>
                        </a:lnSpc>
                        <a:spcBef>
                          <a:spcPts val="0"/>
                        </a:spcBef>
                        <a:spcAft>
                          <a:spcPts val="800"/>
                        </a:spcAft>
                      </a:pPr>
                      <a:r>
                        <a:rPr lang="ar-SA" sz="1800" b="1">
                          <a:effectLst/>
                          <a:cs typeface="B Zar" panose="00000400000000000000" pitchFamily="2" charset="-78"/>
                        </a:rPr>
                        <a:t>ندارد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tc>
                  <a:txBody>
                    <a:bodyPr/>
                    <a:lstStyle/>
                    <a:p>
                      <a:pPr marL="0" marR="0" algn="ctr">
                        <a:lnSpc>
                          <a:spcPct val="107000"/>
                        </a:lnSpc>
                        <a:spcBef>
                          <a:spcPts val="0"/>
                        </a:spcBef>
                        <a:spcAft>
                          <a:spcPts val="800"/>
                        </a:spcAft>
                      </a:pPr>
                      <a:r>
                        <a:rPr lang="ar-SA" sz="1800" b="1">
                          <a:effectLst/>
                          <a:cs typeface="B Zar" panose="00000400000000000000" pitchFamily="2" charset="-78"/>
                        </a:rPr>
                        <a:t>ابزار مذاکره</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extLst>
                  <a:ext uri="{0D108BD9-81ED-4DB2-BD59-A6C34878D82A}">
                    <a16:rowId xmlns:a16="http://schemas.microsoft.com/office/drawing/2014/main" val="2281061766"/>
                  </a:ext>
                </a:extLst>
              </a:tr>
              <a:tr h="277251">
                <a:tc>
                  <a:txBody>
                    <a:bodyPr/>
                    <a:lstStyle/>
                    <a:p>
                      <a:pPr marL="0" marR="0" algn="ctr">
                        <a:lnSpc>
                          <a:spcPct val="107000"/>
                        </a:lnSpc>
                        <a:spcBef>
                          <a:spcPts val="0"/>
                        </a:spcBef>
                        <a:spcAft>
                          <a:spcPts val="800"/>
                        </a:spcAft>
                      </a:pPr>
                      <a:r>
                        <a:rPr lang="ar-SA" sz="1800" b="1">
                          <a:effectLst/>
                          <a:cs typeface="B Zar" panose="00000400000000000000" pitchFamily="2" charset="-78"/>
                        </a:rPr>
                        <a:t>دارد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tc>
                  <a:txBody>
                    <a:bodyPr/>
                    <a:lstStyle/>
                    <a:p>
                      <a:pPr marL="0" marR="0" algn="ctr">
                        <a:lnSpc>
                          <a:spcPct val="107000"/>
                        </a:lnSpc>
                        <a:spcBef>
                          <a:spcPts val="0"/>
                        </a:spcBef>
                        <a:spcAft>
                          <a:spcPts val="800"/>
                        </a:spcAft>
                      </a:pPr>
                      <a:r>
                        <a:rPr lang="ar-SA" sz="1800" b="1">
                          <a:effectLst/>
                          <a:cs typeface="B Zar" panose="00000400000000000000" pitchFamily="2" charset="-78"/>
                        </a:rPr>
                        <a:t>ندارد</a:t>
                      </a:r>
                      <a:endParaRPr lang="en-US" sz="1800" b="1">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tc>
                  <a:txBody>
                    <a:bodyPr/>
                    <a:lstStyle/>
                    <a:p>
                      <a:pPr marL="0" marR="0" algn="ctr">
                        <a:lnSpc>
                          <a:spcPct val="107000"/>
                        </a:lnSpc>
                        <a:spcBef>
                          <a:spcPts val="0"/>
                        </a:spcBef>
                        <a:spcAft>
                          <a:spcPts val="800"/>
                        </a:spcAft>
                      </a:pPr>
                      <a:r>
                        <a:rPr lang="ar-SA" sz="1800" b="1" dirty="0">
                          <a:effectLst/>
                          <a:cs typeface="B Zar" panose="00000400000000000000" pitchFamily="2" charset="-78"/>
                        </a:rPr>
                        <a:t>بازار ثانویه</a:t>
                      </a:r>
                      <a:endParaRPr lang="en-US" sz="1800" b="1" dirty="0">
                        <a:effectLst/>
                        <a:latin typeface="Calibri" panose="020F0502020204030204" pitchFamily="34" charset="0"/>
                        <a:ea typeface="Calibri" panose="020F0502020204030204" pitchFamily="34" charset="0"/>
                        <a:cs typeface="B Zar" panose="00000400000000000000" pitchFamily="2" charset="-78"/>
                      </a:endParaRPr>
                    </a:p>
                  </a:txBody>
                  <a:tcPr marL="68363" marR="68363" marT="34182" marB="34182"/>
                </a:tc>
                <a:extLst>
                  <a:ext uri="{0D108BD9-81ED-4DB2-BD59-A6C34878D82A}">
                    <a16:rowId xmlns:a16="http://schemas.microsoft.com/office/drawing/2014/main" val="755513140"/>
                  </a:ext>
                </a:extLst>
              </a:tr>
            </a:tbl>
          </a:graphicData>
        </a:graphic>
      </p:graphicFrame>
    </p:spTree>
    <p:extLst>
      <p:ext uri="{BB962C8B-B14F-4D97-AF65-F5344CB8AC3E}">
        <p14:creationId xmlns:p14="http://schemas.microsoft.com/office/powerpoint/2010/main" val="3982001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en-US" altLang="en-US" sz="3200" dirty="0">
                <a:solidFill>
                  <a:srgbClr val="FF0000"/>
                </a:solidFill>
                <a:latin typeface="Comic Sans MS" panose="030F0702030302020204" pitchFamily="66" charset="0"/>
              </a:rPr>
              <a:t>MECHANICS OF FORFAITING</a:t>
            </a:r>
          </a:p>
        </p:txBody>
      </p:sp>
      <p:sp>
        <p:nvSpPr>
          <p:cNvPr id="59395" name="Rectangle 3" descr="Rectangle: Click to edit Master text styles&#10;Second level&#10;Third level&#10;Fourth level&#10;Fifth level"/>
          <p:cNvSpPr>
            <a:spLocks noGrp="1" noChangeArrowheads="1"/>
          </p:cNvSpPr>
          <p:nvPr>
            <p:ph type="body" idx="1"/>
          </p:nvPr>
        </p:nvSpPr>
        <p:spPr/>
        <p:txBody>
          <a:bodyPr/>
          <a:lstStyle/>
          <a:p>
            <a:pPr>
              <a:buFont typeface="Wingdings" panose="05000000000000000000" pitchFamily="2" charset="2"/>
              <a:buNone/>
            </a:pPr>
            <a:endParaRPr lang="en-US" altLang="en-US" dirty="0"/>
          </a:p>
          <a:p>
            <a:pPr>
              <a:buFont typeface="Wingdings" panose="05000000000000000000" pitchFamily="2" charset="2"/>
              <a:buNone/>
            </a:pPr>
            <a:endParaRPr lang="en-US" altLang="en-US" dirty="0"/>
          </a:p>
          <a:p>
            <a:pPr>
              <a:buFont typeface="Wingdings" panose="05000000000000000000" pitchFamily="2" charset="2"/>
              <a:buNone/>
            </a:pPr>
            <a:endParaRPr lang="en-US" altLang="en-US" dirty="0"/>
          </a:p>
        </p:txBody>
      </p:sp>
      <p:sp>
        <p:nvSpPr>
          <p:cNvPr id="59396" name="Rectangle 4"/>
          <p:cNvSpPr>
            <a:spLocks noChangeArrowheads="1"/>
          </p:cNvSpPr>
          <p:nvPr/>
        </p:nvSpPr>
        <p:spPr bwMode="auto">
          <a:xfrm>
            <a:off x="1447800" y="1676400"/>
            <a:ext cx="1371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dirty="0">
                <a:solidFill>
                  <a:srgbClr val="03050D"/>
                </a:solidFill>
                <a:latin typeface="Comic Sans MS" panose="030F0702030302020204" pitchFamily="66" charset="0"/>
              </a:rPr>
              <a:t>EXPORTER</a:t>
            </a:r>
          </a:p>
        </p:txBody>
      </p:sp>
      <p:sp>
        <p:nvSpPr>
          <p:cNvPr id="59397" name="Rectangle 5"/>
          <p:cNvSpPr>
            <a:spLocks noChangeArrowheads="1"/>
          </p:cNvSpPr>
          <p:nvPr/>
        </p:nvSpPr>
        <p:spPr bwMode="auto">
          <a:xfrm>
            <a:off x="6248400" y="1600200"/>
            <a:ext cx="12954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rgbClr val="03050D"/>
                </a:solidFill>
                <a:latin typeface="Comic Sans MS" panose="030F0702030302020204" pitchFamily="66" charset="0"/>
              </a:rPr>
              <a:t>IMPORTER</a:t>
            </a:r>
          </a:p>
        </p:txBody>
      </p:sp>
      <p:sp>
        <p:nvSpPr>
          <p:cNvPr id="59398" name="Rectangle 6"/>
          <p:cNvSpPr>
            <a:spLocks noChangeArrowheads="1"/>
          </p:cNvSpPr>
          <p:nvPr/>
        </p:nvSpPr>
        <p:spPr bwMode="auto">
          <a:xfrm>
            <a:off x="1447800" y="2895600"/>
            <a:ext cx="1828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rgbClr val="03050D"/>
                </a:solidFill>
                <a:latin typeface="Comic Sans MS" panose="030F0702030302020204" pitchFamily="66" charset="0"/>
              </a:rPr>
              <a:t>FORFAITER</a:t>
            </a:r>
          </a:p>
        </p:txBody>
      </p:sp>
      <p:sp>
        <p:nvSpPr>
          <p:cNvPr id="59410" name="Rectangle 18"/>
          <p:cNvSpPr>
            <a:spLocks noChangeArrowheads="1"/>
          </p:cNvSpPr>
          <p:nvPr/>
        </p:nvSpPr>
        <p:spPr bwMode="auto">
          <a:xfrm>
            <a:off x="5791200" y="2819400"/>
            <a:ext cx="2209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rgbClr val="03050D"/>
                </a:solidFill>
                <a:latin typeface="Comic Sans MS" panose="030F0702030302020204" pitchFamily="66" charset="0"/>
              </a:rPr>
              <a:t>AVALLING BANK</a:t>
            </a:r>
          </a:p>
        </p:txBody>
      </p:sp>
      <p:sp>
        <p:nvSpPr>
          <p:cNvPr id="59411" name="Line 19"/>
          <p:cNvSpPr>
            <a:spLocks noChangeShapeType="1"/>
          </p:cNvSpPr>
          <p:nvPr/>
        </p:nvSpPr>
        <p:spPr bwMode="auto">
          <a:xfrm>
            <a:off x="1676400" y="2362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12" name="Line 20"/>
          <p:cNvSpPr>
            <a:spLocks noChangeShapeType="1"/>
          </p:cNvSpPr>
          <p:nvPr/>
        </p:nvSpPr>
        <p:spPr bwMode="auto">
          <a:xfrm flipV="1">
            <a:off x="2514600" y="2286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13" name="Line 21"/>
          <p:cNvSpPr>
            <a:spLocks noChangeShapeType="1"/>
          </p:cNvSpPr>
          <p:nvPr/>
        </p:nvSpPr>
        <p:spPr bwMode="auto">
          <a:xfrm>
            <a:off x="6477000" y="2286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14" name="Line 22"/>
          <p:cNvSpPr>
            <a:spLocks noChangeShapeType="1"/>
          </p:cNvSpPr>
          <p:nvPr/>
        </p:nvSpPr>
        <p:spPr bwMode="auto">
          <a:xfrm flipV="1">
            <a:off x="7239000" y="2209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15" name="Line 23"/>
          <p:cNvSpPr>
            <a:spLocks noChangeShapeType="1"/>
          </p:cNvSpPr>
          <p:nvPr/>
        </p:nvSpPr>
        <p:spPr bwMode="auto">
          <a:xfrm>
            <a:off x="2057400" y="35814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16" name="Rectangle 24"/>
          <p:cNvSpPr>
            <a:spLocks noChangeArrowheads="1"/>
          </p:cNvSpPr>
          <p:nvPr/>
        </p:nvSpPr>
        <p:spPr bwMode="auto">
          <a:xfrm>
            <a:off x="3505200" y="4191000"/>
            <a:ext cx="44958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dirty="0">
                <a:cs typeface="B Nazanin" panose="00000400000000000000" pitchFamily="2" charset="-78"/>
              </a:rPr>
              <a:t> تا سررسید نگه میدارد</a:t>
            </a:r>
            <a:endParaRPr lang="en-US" altLang="en-US" sz="1800" dirty="0">
              <a:solidFill>
                <a:srgbClr val="03050D"/>
              </a:solidFill>
              <a:latin typeface="Comic Sans MS" panose="030F0702030302020204" pitchFamily="66" charset="0"/>
            </a:endParaRPr>
          </a:p>
        </p:txBody>
      </p:sp>
      <p:sp>
        <p:nvSpPr>
          <p:cNvPr id="59417" name="Rectangle 25"/>
          <p:cNvSpPr>
            <a:spLocks noChangeArrowheads="1"/>
          </p:cNvSpPr>
          <p:nvPr/>
        </p:nvSpPr>
        <p:spPr bwMode="auto">
          <a:xfrm>
            <a:off x="3505200" y="4648200"/>
            <a:ext cx="44958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rtl="1"/>
            <a:r>
              <a:rPr lang="fa-IR" b="1" dirty="0">
                <a:cs typeface="B Nazanin" panose="00000400000000000000" pitchFamily="2" charset="-78"/>
              </a:rPr>
              <a:t>به گروهی از سرمایه گذاران می فرو شد</a:t>
            </a:r>
            <a:endParaRPr lang="en-US" b="1" dirty="0">
              <a:cs typeface="B Nazanin" panose="00000400000000000000" pitchFamily="2" charset="-78"/>
            </a:endParaRPr>
          </a:p>
        </p:txBody>
      </p:sp>
      <p:sp>
        <p:nvSpPr>
          <p:cNvPr id="59418" name="Rectangle 26"/>
          <p:cNvSpPr>
            <a:spLocks noChangeArrowheads="1"/>
          </p:cNvSpPr>
          <p:nvPr/>
        </p:nvSpPr>
        <p:spPr bwMode="auto">
          <a:xfrm>
            <a:off x="3505200" y="5257800"/>
            <a:ext cx="44958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dirty="0">
                <a:cs typeface="B Nazanin" panose="00000400000000000000" pitchFamily="2" charset="-78"/>
              </a:rPr>
              <a:t> در بازار ثانویه معامله می کند</a:t>
            </a:r>
            <a:endParaRPr lang="en-US" altLang="en-US" sz="1800" dirty="0">
              <a:solidFill>
                <a:srgbClr val="03050D"/>
              </a:solidFill>
              <a:latin typeface="Comic Sans MS" panose="030F0702030302020204" pitchFamily="66" charset="0"/>
            </a:endParaRPr>
          </a:p>
        </p:txBody>
      </p:sp>
      <p:sp>
        <p:nvSpPr>
          <p:cNvPr id="59419" name="Line 27"/>
          <p:cNvSpPr>
            <a:spLocks noChangeShapeType="1"/>
          </p:cNvSpPr>
          <p:nvPr/>
        </p:nvSpPr>
        <p:spPr bwMode="auto">
          <a:xfrm>
            <a:off x="2057400" y="56388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20" name="Line 28"/>
          <p:cNvSpPr>
            <a:spLocks noChangeShapeType="1"/>
          </p:cNvSpPr>
          <p:nvPr/>
        </p:nvSpPr>
        <p:spPr bwMode="auto">
          <a:xfrm>
            <a:off x="2057400" y="48768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21" name="Line 29"/>
          <p:cNvSpPr>
            <a:spLocks noChangeShapeType="1"/>
          </p:cNvSpPr>
          <p:nvPr/>
        </p:nvSpPr>
        <p:spPr bwMode="auto">
          <a:xfrm>
            <a:off x="2133600" y="43434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727175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a-IR" b="1" dirty="0" err="1">
                <a:solidFill>
                  <a:srgbClr val="FF0000"/>
                </a:solidFill>
                <a:cs typeface="B Nazanin" panose="00000400000000000000" pitchFamily="2" charset="-78"/>
              </a:rPr>
              <a:t>لیزینگ</a:t>
            </a:r>
            <a:r>
              <a:rPr lang="fa-IR" b="1" dirty="0">
                <a:solidFill>
                  <a:srgbClr val="FF0000"/>
                </a:solidFill>
                <a:cs typeface="B Nazanin" panose="00000400000000000000" pitchFamily="2" charset="-78"/>
              </a:rPr>
              <a:t> بین </a:t>
            </a:r>
            <a:r>
              <a:rPr lang="fa-IR" b="1" dirty="0" err="1" smtClean="0">
                <a:solidFill>
                  <a:srgbClr val="FF0000"/>
                </a:solidFill>
                <a:cs typeface="B Nazanin" panose="00000400000000000000" pitchFamily="2" charset="-78"/>
              </a:rPr>
              <a:t>المللی</a:t>
            </a:r>
            <a:r>
              <a:rPr lang="fa-IR" b="1" dirty="0" smtClean="0">
                <a:solidFill>
                  <a:srgbClr val="FF0000"/>
                </a:solidFill>
                <a:cs typeface="B Nazanin" panose="00000400000000000000" pitchFamily="2" charset="-78"/>
              </a:rPr>
              <a:t>(</a:t>
            </a:r>
            <a:r>
              <a:rPr lang="en-US" dirty="0">
                <a:solidFill>
                  <a:srgbClr val="FF0000"/>
                </a:solidFill>
              </a:rPr>
              <a:t>International Leasing</a:t>
            </a:r>
            <a:r>
              <a:rPr lang="fa-IR" b="1" dirty="0" smtClean="0">
                <a:solidFill>
                  <a:srgbClr val="FF0000"/>
                </a:solidFill>
                <a:cs typeface="B Nazanin" panose="00000400000000000000" pitchFamily="2" charset="-78"/>
              </a:rPr>
              <a:t>)</a:t>
            </a:r>
            <a:r>
              <a:rPr lang="en-US" b="1" dirty="0">
                <a:solidFill>
                  <a:srgbClr val="FF0000"/>
                </a:solidFill>
                <a:cs typeface="B Nazanin" panose="00000400000000000000" pitchFamily="2" charset="-78"/>
              </a:rPr>
              <a:t/>
            </a:r>
            <a:br>
              <a:rPr lang="en-US" b="1" dirty="0">
                <a:solidFill>
                  <a:srgbClr val="FF0000"/>
                </a:solidFill>
                <a:cs typeface="B Nazanin" panose="00000400000000000000" pitchFamily="2" charset="-78"/>
              </a:rPr>
            </a:br>
            <a:endParaRPr lang="en-US" dirty="0">
              <a:solidFill>
                <a:srgbClr val="FF0000"/>
              </a:solidFill>
            </a:endParaRPr>
          </a:p>
        </p:txBody>
      </p:sp>
      <p:sp>
        <p:nvSpPr>
          <p:cNvPr id="3" name="Subtitle 2"/>
          <p:cNvSpPr>
            <a:spLocks noGrp="1"/>
          </p:cNvSpPr>
          <p:nvPr>
            <p:ph idx="1"/>
          </p:nvPr>
        </p:nvSpPr>
        <p:spPr>
          <a:xfrm>
            <a:off x="822960" y="1100628"/>
            <a:ext cx="7520940" cy="4690572"/>
          </a:xfrm>
        </p:spPr>
        <p:txBody>
          <a:bodyPr>
            <a:normAutofit fontScale="47500" lnSpcReduction="20000"/>
          </a:bodyPr>
          <a:lstStyle/>
          <a:p>
            <a:pPr marL="571500" indent="-571500" algn="just" rtl="1">
              <a:lnSpc>
                <a:spcPct val="170000"/>
              </a:lnSpc>
              <a:buFont typeface="Wingdings" panose="05000000000000000000" pitchFamily="2" charset="2"/>
              <a:buChar char="q"/>
            </a:pPr>
            <a:r>
              <a:rPr lang="fa-IR" sz="4400" b="1" dirty="0" err="1" smtClean="0">
                <a:cs typeface="B Nazanin" panose="00000400000000000000" pitchFamily="2" charset="-78"/>
              </a:rPr>
              <a:t>معاملات</a:t>
            </a:r>
            <a:r>
              <a:rPr lang="fa-IR" sz="4400" b="1" dirty="0" smtClean="0">
                <a:cs typeface="B Nazanin" panose="00000400000000000000" pitchFamily="2" charset="-78"/>
              </a:rPr>
              <a:t> صادراتی با قیمت بالا (</a:t>
            </a:r>
            <a:r>
              <a:rPr lang="en-US" sz="4400" dirty="0">
                <a:cs typeface="B Nazanin" panose="00000400000000000000" pitchFamily="2" charset="-78"/>
              </a:rPr>
              <a:t>Big-ticket</a:t>
            </a:r>
            <a:r>
              <a:rPr lang="fa-IR" sz="4400" b="1" dirty="0" smtClean="0">
                <a:cs typeface="B Nazanin" panose="00000400000000000000" pitchFamily="2" charset="-78"/>
              </a:rPr>
              <a:t>)مثل هواپیما و کشتی توسط </a:t>
            </a:r>
            <a:r>
              <a:rPr lang="fa-IR" sz="4400" b="1" dirty="0" err="1" smtClean="0">
                <a:cs typeface="B Nazanin" panose="00000400000000000000" pitchFamily="2" charset="-78"/>
              </a:rPr>
              <a:t>لیزینگهای</a:t>
            </a:r>
            <a:r>
              <a:rPr lang="fa-IR" sz="4400" b="1" dirty="0" smtClean="0">
                <a:cs typeface="B Nazanin" panose="00000400000000000000" pitchFamily="2" charset="-78"/>
              </a:rPr>
              <a:t> بین </a:t>
            </a:r>
            <a:r>
              <a:rPr lang="fa-IR" sz="4400" b="1" dirty="0" err="1" smtClean="0">
                <a:cs typeface="B Nazanin" panose="00000400000000000000" pitchFamily="2" charset="-78"/>
              </a:rPr>
              <a:t>المللی</a:t>
            </a:r>
            <a:r>
              <a:rPr lang="fa-IR" sz="4400" b="1" dirty="0" smtClean="0">
                <a:cs typeface="B Nazanin" panose="00000400000000000000" pitchFamily="2" charset="-78"/>
              </a:rPr>
              <a:t> تامین مالی میشوند.</a:t>
            </a:r>
          </a:p>
          <a:p>
            <a:pPr marL="571500" indent="-571500" algn="just" rtl="1">
              <a:lnSpc>
                <a:spcPct val="170000"/>
              </a:lnSpc>
              <a:buFont typeface="Wingdings" panose="05000000000000000000" pitchFamily="2" charset="2"/>
              <a:buChar char="q"/>
            </a:pPr>
            <a:r>
              <a:rPr lang="fa-IR" sz="4400" b="1" dirty="0" smtClean="0">
                <a:cs typeface="B Nazanin" panose="00000400000000000000" pitchFamily="2" charset="-78"/>
              </a:rPr>
              <a:t>در این حالت عرضه کننده یا صادر کننده </a:t>
            </a:r>
            <a:r>
              <a:rPr lang="en-US" sz="4400" b="1" dirty="0" smtClean="0">
                <a:cs typeface="B Nazanin" panose="00000400000000000000" pitchFamily="2" charset="-78"/>
              </a:rPr>
              <a:t>Big-ticket</a:t>
            </a:r>
            <a:r>
              <a:rPr lang="fa-IR" sz="4400" b="1" dirty="0" smtClean="0">
                <a:cs typeface="B Nazanin" panose="00000400000000000000" pitchFamily="2" charset="-78"/>
              </a:rPr>
              <a:t> یک شرکت </a:t>
            </a:r>
            <a:r>
              <a:rPr lang="fa-IR" sz="4400" b="1" dirty="0" err="1" smtClean="0">
                <a:cs typeface="B Nazanin" panose="00000400000000000000" pitchFamily="2" charset="-78"/>
              </a:rPr>
              <a:t>لیزینگ</a:t>
            </a:r>
            <a:r>
              <a:rPr lang="fa-IR" sz="4400" b="1" dirty="0" smtClean="0">
                <a:cs typeface="B Nazanin" panose="00000400000000000000" pitchFamily="2" charset="-78"/>
              </a:rPr>
              <a:t> یا لیزر است که حتی میتواند در یک کشور ثالث باشد و </a:t>
            </a:r>
            <a:r>
              <a:rPr lang="fa-IR" sz="4400" b="1" dirty="0" err="1" smtClean="0">
                <a:cs typeface="B Nazanin" panose="00000400000000000000" pitchFamily="2" charset="-78"/>
              </a:rPr>
              <a:t>لیزکننده</a:t>
            </a:r>
            <a:r>
              <a:rPr lang="fa-IR" sz="4400" b="1" dirty="0" smtClean="0">
                <a:cs typeface="B Nazanin" panose="00000400000000000000" pitchFamily="2" charset="-78"/>
              </a:rPr>
              <a:t> آنرا به وارد کننده یا دریافت کننده لیز ارائه دهد.</a:t>
            </a:r>
          </a:p>
          <a:p>
            <a:pPr marL="571500" indent="-571500" algn="just" rtl="1">
              <a:lnSpc>
                <a:spcPct val="170000"/>
              </a:lnSpc>
              <a:buFont typeface="Wingdings" panose="05000000000000000000" pitchFamily="2" charset="2"/>
              <a:buChar char="q"/>
            </a:pPr>
            <a:r>
              <a:rPr lang="fa-IR" sz="4400" b="1" dirty="0" smtClean="0">
                <a:cs typeface="B Nazanin" panose="00000400000000000000" pitchFamily="2" charset="-78"/>
              </a:rPr>
              <a:t>قرارداد </a:t>
            </a:r>
            <a:r>
              <a:rPr lang="fa-IR" sz="4400" b="1" dirty="0" err="1" smtClean="0">
                <a:cs typeface="B Nazanin" panose="00000400000000000000" pitchFamily="2" charset="-78"/>
              </a:rPr>
              <a:t>لیرینگ</a:t>
            </a:r>
            <a:r>
              <a:rPr lang="fa-IR" sz="4400" b="1" dirty="0" smtClean="0">
                <a:cs typeface="B Nazanin" panose="00000400000000000000" pitchFamily="2" charset="-78"/>
              </a:rPr>
              <a:t> همانند قراردادهای </a:t>
            </a:r>
            <a:r>
              <a:rPr lang="fa-IR" sz="4400" b="1" dirty="0" err="1" smtClean="0">
                <a:cs typeface="B Nazanin" panose="00000400000000000000" pitchFamily="2" charset="-78"/>
              </a:rPr>
              <a:t>لیزینگی</a:t>
            </a:r>
            <a:r>
              <a:rPr lang="fa-IR" sz="4400" b="1" dirty="0" smtClean="0">
                <a:cs typeface="B Nazanin" panose="00000400000000000000" pitchFamily="2" charset="-78"/>
              </a:rPr>
              <a:t> است که در یک کشور منعقد می </a:t>
            </a:r>
            <a:r>
              <a:rPr lang="fa-IR" sz="4400" b="1" dirty="0" err="1" smtClean="0">
                <a:cs typeface="B Nazanin" panose="00000400000000000000" pitchFamily="2" charset="-78"/>
              </a:rPr>
              <a:t>شود.قراردادهای</a:t>
            </a:r>
            <a:r>
              <a:rPr lang="fa-IR" sz="4400" b="1" dirty="0" smtClean="0">
                <a:cs typeface="B Nazanin" panose="00000400000000000000" pitchFamily="2" charset="-78"/>
              </a:rPr>
              <a:t> فوق </a:t>
            </a:r>
            <a:r>
              <a:rPr lang="fa-IR" sz="4400" b="1" dirty="0" err="1" smtClean="0">
                <a:cs typeface="B Nazanin" panose="00000400000000000000" pitchFamily="2" charset="-78"/>
              </a:rPr>
              <a:t>الذکر</a:t>
            </a:r>
            <a:r>
              <a:rPr lang="fa-IR" sz="4400" b="1" dirty="0" smtClean="0">
                <a:cs typeface="B Nazanin" panose="00000400000000000000" pitchFamily="2" charset="-78"/>
              </a:rPr>
              <a:t> شامل جزئیات کامل از مدت قرارداد است که می تواند بازپرداخت فصلی، شش ماهه یا سالانه به ارز منعقد شده داشته باشند.</a:t>
            </a:r>
          </a:p>
          <a:p>
            <a:pPr algn="just" rtl="1"/>
            <a:endParaRPr lang="en-US" sz="44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57</a:t>
            </a:fld>
            <a:endParaRPr lang="en-US"/>
          </a:p>
        </p:txBody>
      </p:sp>
    </p:spTree>
    <p:extLst>
      <p:ext uri="{BB962C8B-B14F-4D97-AF65-F5344CB8AC3E}">
        <p14:creationId xmlns:p14="http://schemas.microsoft.com/office/powerpoint/2010/main" val="2721863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58</a:t>
            </a:fld>
            <a:endParaRPr lang="en-US"/>
          </a:p>
        </p:txBody>
      </p:sp>
      <p:sp>
        <p:nvSpPr>
          <p:cNvPr id="3" name="Subtitle 2"/>
          <p:cNvSpPr>
            <a:spLocks noGrp="1"/>
          </p:cNvSpPr>
          <p:nvPr>
            <p:ph type="subTitle" idx="4294967295"/>
          </p:nvPr>
        </p:nvSpPr>
        <p:spPr>
          <a:xfrm>
            <a:off x="0" y="355600"/>
            <a:ext cx="8903958" cy="6056313"/>
          </a:xfrm>
        </p:spPr>
        <p:txBody>
          <a:bodyPr>
            <a:normAutofit/>
          </a:bodyPr>
          <a:lstStyle/>
          <a:p>
            <a:pPr algn="just" rtl="1"/>
            <a:r>
              <a:rPr lang="fa-IR" sz="2800" b="0" dirty="0" err="1" smtClean="0">
                <a:cs typeface="B Nazanin" panose="00000400000000000000" pitchFamily="2" charset="-78"/>
              </a:rPr>
              <a:t>لیزینگ</a:t>
            </a:r>
            <a:r>
              <a:rPr lang="fa-IR" sz="3200" b="0" dirty="0" smtClean="0">
                <a:cs typeface="B Nazanin" panose="00000400000000000000" pitchFamily="2" charset="-78"/>
              </a:rPr>
              <a:t> </a:t>
            </a:r>
            <a:r>
              <a:rPr lang="fa-IR" sz="3200" b="0" dirty="0">
                <a:cs typeface="B Nazanin" panose="00000400000000000000" pitchFamily="2" charset="-78"/>
              </a:rPr>
              <a:t>ب</a:t>
            </a:r>
            <a:r>
              <a:rPr lang="fa-IR" sz="3200" b="0" dirty="0" smtClean="0">
                <a:cs typeface="B Nazanin" panose="00000400000000000000" pitchFamily="2" charset="-78"/>
              </a:rPr>
              <a:t>ین </a:t>
            </a:r>
            <a:r>
              <a:rPr lang="fa-IR" sz="3200" b="0" dirty="0" err="1" smtClean="0">
                <a:cs typeface="B Nazanin" panose="00000400000000000000" pitchFamily="2" charset="-78"/>
              </a:rPr>
              <a:t>المللی</a:t>
            </a:r>
            <a:r>
              <a:rPr lang="fa-IR" sz="3200" b="0" dirty="0" smtClean="0">
                <a:cs typeface="B Nazanin" panose="00000400000000000000" pitchFamily="2" charset="-78"/>
              </a:rPr>
              <a:t> دارای مزیت </a:t>
            </a:r>
            <a:r>
              <a:rPr lang="fa-IR" sz="3200" b="0" dirty="0" err="1" smtClean="0">
                <a:cs typeface="B Nazanin" panose="00000400000000000000" pitchFamily="2" charset="-78"/>
              </a:rPr>
              <a:t>هایی</a:t>
            </a:r>
            <a:r>
              <a:rPr lang="fa-IR" sz="3200" b="0" dirty="0" smtClean="0">
                <a:cs typeface="B Nazanin" panose="00000400000000000000" pitchFamily="2" charset="-78"/>
              </a:rPr>
              <a:t> برای صادر کننده (فروشنده) و وارد کننده(اجاره کننده یا خریدار ) می باشد.</a:t>
            </a:r>
          </a:p>
          <a:p>
            <a:pPr algn="just" rtl="1"/>
            <a:r>
              <a:rPr lang="fa-IR" sz="3600" b="0" dirty="0" smtClean="0">
                <a:cs typeface="B Nazanin" panose="00000400000000000000" pitchFamily="2" charset="-78"/>
              </a:rPr>
              <a:t>از مزایای مورد نظر برای صادر کننده :</a:t>
            </a:r>
          </a:p>
          <a:p>
            <a:pPr algn="just" rtl="1"/>
            <a:r>
              <a:rPr lang="fa-IR" sz="3600" b="0" dirty="0" smtClean="0">
                <a:cs typeface="B Nazanin" panose="00000400000000000000" pitchFamily="2" charset="-78"/>
              </a:rPr>
              <a:t>1- فروش صادراتی به صورت نقدی انجام میشود و صادر کننده </a:t>
            </a:r>
            <a:r>
              <a:rPr lang="fa-IR" sz="3600" b="0" dirty="0" err="1" smtClean="0">
                <a:cs typeface="B Nazanin" panose="00000400000000000000" pitchFamily="2" charset="-78"/>
              </a:rPr>
              <a:t>نقداً</a:t>
            </a:r>
            <a:r>
              <a:rPr lang="fa-IR" sz="3600" b="0" dirty="0" smtClean="0">
                <a:cs typeface="B Nazanin" panose="00000400000000000000" pitchFamily="2" charset="-78"/>
              </a:rPr>
              <a:t> وجه کالا را دریافت می کند.</a:t>
            </a:r>
          </a:p>
          <a:p>
            <a:pPr algn="just" rtl="1"/>
            <a:r>
              <a:rPr lang="fa-IR" sz="3600" b="0" dirty="0" smtClean="0">
                <a:cs typeface="B Nazanin" panose="00000400000000000000" pitchFamily="2" charset="-78"/>
              </a:rPr>
              <a:t>2- شرکت اجاره دهنده(</a:t>
            </a:r>
            <a:r>
              <a:rPr lang="fa-IR" sz="3600" b="0" dirty="0" err="1" smtClean="0">
                <a:cs typeface="B Nazanin" panose="00000400000000000000" pitchFamily="2" charset="-78"/>
              </a:rPr>
              <a:t>لیزینگ</a:t>
            </a:r>
            <a:r>
              <a:rPr lang="fa-IR" sz="3600" b="0" dirty="0" smtClean="0">
                <a:cs typeface="B Nazanin" panose="00000400000000000000" pitchFamily="2" charset="-78"/>
              </a:rPr>
              <a:t>) ریسک </a:t>
            </a:r>
            <a:r>
              <a:rPr lang="fa-IR" sz="3600" b="0" dirty="0" err="1" smtClean="0">
                <a:cs typeface="B Nazanin" panose="00000400000000000000" pitchFamily="2" charset="-78"/>
              </a:rPr>
              <a:t>نکول</a:t>
            </a:r>
            <a:r>
              <a:rPr lang="fa-IR" sz="3600" b="0" dirty="0" smtClean="0">
                <a:cs typeface="B Nazanin" panose="00000400000000000000" pitchFamily="2" charset="-78"/>
              </a:rPr>
              <a:t> (اعتباری) و ریسک کشوری را برعهده دارد و برای جمع آوری بازپرداخت ها نیازی به رجوع به صادر کننده </a:t>
            </a:r>
            <a:r>
              <a:rPr lang="fa-IR" sz="3600" b="0" dirty="0" err="1" smtClean="0">
                <a:cs typeface="B Nazanin" panose="00000400000000000000" pitchFamily="2" charset="-78"/>
              </a:rPr>
              <a:t>نمی</a:t>
            </a:r>
            <a:r>
              <a:rPr lang="fa-IR" sz="3600" b="0" dirty="0" smtClean="0">
                <a:cs typeface="B Nazanin" panose="00000400000000000000" pitchFamily="2" charset="-78"/>
              </a:rPr>
              <a:t> باشد. </a:t>
            </a:r>
            <a:r>
              <a:rPr lang="fa-IR" sz="3600" dirty="0" smtClean="0">
                <a:cs typeface="B Nazanin" panose="00000400000000000000" pitchFamily="2" charset="-78"/>
              </a:rPr>
              <a:t>  </a:t>
            </a:r>
            <a:endParaRPr lang="en-US" sz="3600" dirty="0">
              <a:cs typeface="B Nazanin" panose="00000400000000000000" pitchFamily="2" charset="-78"/>
            </a:endParaRPr>
          </a:p>
        </p:txBody>
      </p:sp>
      <p:sp>
        <p:nvSpPr>
          <p:cNvPr id="2" name="Footer Placeholder 1"/>
          <p:cNvSpPr>
            <a:spLocks noGrp="1"/>
          </p:cNvSpPr>
          <p:nvPr>
            <p:ph type="ftr" sz="quarter" idx="4294967295"/>
          </p:nvPr>
        </p:nvSpPr>
        <p:spPr>
          <a:xfrm>
            <a:off x="4419600" y="6284913"/>
            <a:ext cx="4724400" cy="274637"/>
          </a:xfrm>
        </p:spPr>
        <p:txBody>
          <a:bodyPr/>
          <a:lstStyle/>
          <a:p>
            <a:r>
              <a:rPr lang="fa-IR" smtClean="0"/>
              <a:t>مالي بين الملل</a:t>
            </a:r>
            <a:endParaRPr lang="en-US"/>
          </a:p>
        </p:txBody>
      </p:sp>
    </p:spTree>
    <p:extLst>
      <p:ext uri="{BB962C8B-B14F-4D97-AF65-F5344CB8AC3E}">
        <p14:creationId xmlns:p14="http://schemas.microsoft.com/office/powerpoint/2010/main" val="3136421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63923"/>
            <a:ext cx="7696200" cy="548640"/>
          </a:xfrm>
        </p:spPr>
        <p:txBody>
          <a:bodyPr/>
          <a:lstStyle/>
          <a:p>
            <a:r>
              <a:rPr lang="fa-IR" b="1" dirty="0">
                <a:solidFill>
                  <a:srgbClr val="FF0000"/>
                </a:solidFill>
                <a:cs typeface="B Nazanin" panose="00000400000000000000" pitchFamily="2" charset="-78"/>
              </a:rPr>
              <a:t>از مزایای مورد نظر برای وارد کننده (اجاره </a:t>
            </a:r>
            <a:r>
              <a:rPr lang="fa-IR" b="1" dirty="0" smtClean="0">
                <a:solidFill>
                  <a:srgbClr val="FF0000"/>
                </a:solidFill>
                <a:cs typeface="B Nazanin" panose="00000400000000000000" pitchFamily="2" charset="-78"/>
              </a:rPr>
              <a:t>کننده</a:t>
            </a:r>
            <a:r>
              <a:rPr lang="en-US" b="1" dirty="0" smtClean="0">
                <a:solidFill>
                  <a:srgbClr val="FF0000"/>
                </a:solidFill>
                <a:cs typeface="B Nazanin" panose="00000400000000000000" pitchFamily="2" charset="-78"/>
              </a:rPr>
              <a:t>Lessees </a:t>
            </a:r>
            <a:r>
              <a:rPr lang="fa-IR" b="1" dirty="0">
                <a:solidFill>
                  <a:srgbClr val="FF0000"/>
                </a:solidFill>
                <a:cs typeface="B Nazanin" panose="00000400000000000000" pitchFamily="2" charset="-78"/>
              </a:rPr>
              <a:t>) :</a:t>
            </a:r>
            <a:br>
              <a:rPr lang="fa-IR" b="1" dirty="0">
                <a:solidFill>
                  <a:srgbClr val="FF0000"/>
                </a:solidFill>
                <a:cs typeface="B Nazanin" panose="00000400000000000000" pitchFamily="2" charset="-78"/>
              </a:rPr>
            </a:br>
            <a:endParaRPr lang="en-US" b="1" dirty="0">
              <a:solidFill>
                <a:srgbClr val="FF0000"/>
              </a:solidFill>
            </a:endParaRPr>
          </a:p>
        </p:txBody>
      </p:sp>
      <p:sp>
        <p:nvSpPr>
          <p:cNvPr id="3" name="Subtitle 2"/>
          <p:cNvSpPr>
            <a:spLocks noGrp="1"/>
          </p:cNvSpPr>
          <p:nvPr>
            <p:ph idx="1"/>
          </p:nvPr>
        </p:nvSpPr>
        <p:spPr/>
        <p:txBody>
          <a:bodyPr>
            <a:normAutofit fontScale="77500" lnSpcReduction="20000"/>
          </a:bodyPr>
          <a:lstStyle/>
          <a:p>
            <a:pPr algn="just" rtl="1"/>
            <a:r>
              <a:rPr lang="fa-IR" sz="4400" b="0" dirty="0" smtClean="0">
                <a:cs typeface="B Nazanin" panose="00000400000000000000" pitchFamily="2" charset="-78"/>
              </a:rPr>
              <a:t>1- اجاره کننده می تواند بازپرداخت را بر اساس عمر دارایی اجاره شده تنظیم کند . می تواند بین سه تا 6 سال برای کالای سرمایه ای و 8 تا 10 سال برای هواپیما و کشتی باشد.</a:t>
            </a:r>
          </a:p>
          <a:p>
            <a:pPr algn="just" rtl="1"/>
            <a:r>
              <a:rPr lang="fa-IR" sz="4400" b="0" dirty="0" smtClean="0">
                <a:cs typeface="B Nazanin" panose="00000400000000000000" pitchFamily="2" charset="-78"/>
              </a:rPr>
              <a:t>2- اجاره بدهی نیست، بنابراین از ظرفیت اعتباری اجاره کننده کسر </a:t>
            </a:r>
            <a:r>
              <a:rPr lang="fa-IR" sz="4400" b="0" dirty="0" err="1" smtClean="0">
                <a:cs typeface="B Nazanin" panose="00000400000000000000" pitchFamily="2" charset="-78"/>
              </a:rPr>
              <a:t>نمی</a:t>
            </a:r>
            <a:r>
              <a:rPr lang="fa-IR" sz="4400" b="0" dirty="0" smtClean="0">
                <a:cs typeface="B Nazanin" panose="00000400000000000000" pitchFamily="2" charset="-78"/>
              </a:rPr>
              <a:t> شود و در واقع تامین مالی خارج از ترازنامه (زیر خط) یا </a:t>
            </a:r>
            <a:r>
              <a:rPr lang="en-US" sz="2600" b="0" i="1" dirty="0"/>
              <a:t>off-balance</a:t>
            </a:r>
            <a:r>
              <a:rPr lang="en-US" sz="2600" b="0" dirty="0"/>
              <a:t>-</a:t>
            </a:r>
            <a:r>
              <a:rPr lang="en-US" sz="2600" b="0" i="1" dirty="0"/>
              <a:t>sheet </a:t>
            </a:r>
            <a:r>
              <a:rPr lang="en-US" sz="2600" b="0" dirty="0"/>
              <a:t>financing</a:t>
            </a:r>
            <a:r>
              <a:rPr lang="fa-IR" sz="6200" b="0" dirty="0" smtClean="0">
                <a:cs typeface="B Nazanin" panose="00000400000000000000" pitchFamily="2" charset="-78"/>
              </a:rPr>
              <a:t> </a:t>
            </a:r>
            <a:r>
              <a:rPr lang="fa-IR" sz="4400" b="0" dirty="0" smtClean="0">
                <a:cs typeface="B Nazanin" panose="00000400000000000000" pitchFamily="2" charset="-78"/>
              </a:rPr>
              <a:t>می باشد.</a:t>
            </a:r>
            <a:endParaRPr lang="en-US" sz="4400" b="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59</a:t>
            </a:fld>
            <a:endParaRPr lang="en-US"/>
          </a:p>
        </p:txBody>
      </p:sp>
    </p:spTree>
    <p:extLst>
      <p:ext uri="{BB962C8B-B14F-4D97-AF65-F5344CB8AC3E}">
        <p14:creationId xmlns:p14="http://schemas.microsoft.com/office/powerpoint/2010/main" val="3988788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6</a:t>
            </a:fld>
            <a:endParaRPr lang="en-US"/>
          </a:p>
        </p:txBody>
      </p:sp>
      <p:pic>
        <p:nvPicPr>
          <p:cNvPr id="3" name="Picture 2"/>
          <p:cNvPicPr>
            <a:picLocks noChangeAspect="1"/>
          </p:cNvPicPr>
          <p:nvPr/>
        </p:nvPicPr>
        <p:blipFill>
          <a:blip r:embed="rId2"/>
          <a:stretch>
            <a:fillRect/>
          </a:stretch>
        </p:blipFill>
        <p:spPr>
          <a:xfrm>
            <a:off x="1219200" y="323187"/>
            <a:ext cx="2892380" cy="3657600"/>
          </a:xfrm>
          <a:prstGeom prst="rect">
            <a:avLst/>
          </a:prstGeom>
        </p:spPr>
      </p:pic>
      <p:sp>
        <p:nvSpPr>
          <p:cNvPr id="4" name="Rectangle 3"/>
          <p:cNvSpPr/>
          <p:nvPr/>
        </p:nvSpPr>
        <p:spPr>
          <a:xfrm>
            <a:off x="1073727" y="4416496"/>
            <a:ext cx="4572000" cy="2031325"/>
          </a:xfrm>
          <a:prstGeom prst="rect">
            <a:avLst/>
          </a:prstGeom>
        </p:spPr>
        <p:txBody>
          <a:bodyPr>
            <a:spAutoFit/>
          </a:bodyPr>
          <a:lstStyle/>
          <a:p>
            <a:r>
              <a:rPr lang="en-US" dirty="0">
                <a:latin typeface="Roboto"/>
              </a:rPr>
              <a:t>The Handbook of International Trade and Finance: The Complete Guide for International Sales, Finance, Shipping and </a:t>
            </a:r>
            <a:r>
              <a:rPr lang="en-US" dirty="0" smtClean="0">
                <a:latin typeface="Roboto"/>
              </a:rPr>
              <a:t>Administration</a:t>
            </a:r>
          </a:p>
          <a:p>
            <a:r>
              <a:rPr lang="en-US" dirty="0" smtClean="0">
                <a:latin typeface="Roboto"/>
              </a:rPr>
              <a:t>Author: </a:t>
            </a:r>
            <a:r>
              <a:rPr lang="en-US" u="sng" dirty="0">
                <a:hlinkClick r:id="rId3" tooltip="Anders Grath"/>
              </a:rPr>
              <a:t>Anders </a:t>
            </a:r>
            <a:r>
              <a:rPr lang="en-US" u="sng" dirty="0" err="1">
                <a:hlinkClick r:id="rId3" tooltip="Anders Grath"/>
              </a:rPr>
              <a:t>Grath</a:t>
            </a:r>
            <a:endParaRPr lang="en-US" dirty="0"/>
          </a:p>
          <a:p>
            <a:r>
              <a:rPr lang="en-US" dirty="0"/>
              <a:t/>
            </a:r>
            <a:br>
              <a:rPr lang="en-US" dirty="0"/>
            </a:br>
            <a:endParaRPr lang="en-US" dirty="0"/>
          </a:p>
        </p:txBody>
      </p:sp>
      <p:pic>
        <p:nvPicPr>
          <p:cNvPr id="9218" name="Picture 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61186"/>
            <a:ext cx="2737226"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73436" y="4513243"/>
            <a:ext cx="3325486" cy="2308324"/>
          </a:xfrm>
          <a:prstGeom prst="rect">
            <a:avLst/>
          </a:prstGeom>
        </p:spPr>
        <p:txBody>
          <a:bodyPr wrap="square">
            <a:spAutoFit/>
          </a:bodyPr>
          <a:lstStyle/>
          <a:p>
            <a:r>
              <a:rPr lang="en-US" sz="1600" b="1" dirty="0">
                <a:solidFill>
                  <a:srgbClr val="000000"/>
                </a:solidFill>
                <a:latin typeface="Arial" panose="020B0604020202020204" pitchFamily="34" charset="0"/>
              </a:rPr>
              <a:t>International Trade and International Finance: Explorations of Contemporary </a:t>
            </a:r>
            <a:r>
              <a:rPr lang="en-US" sz="1600" b="1" dirty="0" smtClean="0">
                <a:solidFill>
                  <a:srgbClr val="000000"/>
                </a:solidFill>
                <a:latin typeface="Arial" panose="020B0604020202020204" pitchFamily="34" charset="0"/>
              </a:rPr>
              <a:t>Issues</a:t>
            </a:r>
          </a:p>
          <a:p>
            <a:r>
              <a:rPr lang="en-US" sz="1600" dirty="0">
                <a:solidFill>
                  <a:srgbClr val="000000"/>
                </a:solidFill>
                <a:latin typeface="Arial" panose="020B0604020202020204" pitchFamily="34" charset="0"/>
              </a:rPr>
              <a:t>Author(s): </a:t>
            </a:r>
            <a:r>
              <a:rPr lang="en-US" sz="1600" dirty="0" err="1">
                <a:solidFill>
                  <a:srgbClr val="000000"/>
                </a:solidFill>
                <a:latin typeface="Arial" panose="020B0604020202020204" pitchFamily="34" charset="0"/>
              </a:rPr>
              <a:t>Malabika</a:t>
            </a:r>
            <a:r>
              <a:rPr lang="en-US" sz="1600" dirty="0">
                <a:solidFill>
                  <a:srgbClr val="000000"/>
                </a:solidFill>
                <a:latin typeface="Arial" panose="020B0604020202020204" pitchFamily="34" charset="0"/>
              </a:rPr>
              <a:t> Roy, </a:t>
            </a:r>
            <a:r>
              <a:rPr lang="en-US" sz="1600" dirty="0" err="1">
                <a:solidFill>
                  <a:srgbClr val="000000"/>
                </a:solidFill>
                <a:latin typeface="Arial" panose="020B0604020202020204" pitchFamily="34" charset="0"/>
              </a:rPr>
              <a:t>Saikat</a:t>
            </a:r>
            <a:r>
              <a:rPr lang="en-US" sz="1600" dirty="0">
                <a:solidFill>
                  <a:srgbClr val="000000"/>
                </a:solidFill>
                <a:latin typeface="Arial" panose="020B0604020202020204" pitchFamily="34" charset="0"/>
              </a:rPr>
              <a:t> Sinha Roy (eds.)</a:t>
            </a:r>
            <a:endParaRPr lang="en-US" sz="1600" dirty="0"/>
          </a:p>
          <a:p>
            <a:endParaRPr lang="en-US" sz="1600" b="1" dirty="0">
              <a:solidFill>
                <a:srgbClr val="000000"/>
              </a:solidFill>
              <a:latin typeface="Arial" panose="020B0604020202020204" pitchFamily="34" charset="0"/>
            </a:endParaRPr>
          </a:p>
          <a:p>
            <a:r>
              <a:rPr lang="en-US" sz="1600" dirty="0"/>
              <a:t/>
            </a:r>
            <a:br>
              <a:rPr lang="en-US" sz="1600" dirty="0"/>
            </a:br>
            <a:endParaRPr lang="en-US" sz="1600" dirty="0"/>
          </a:p>
        </p:txBody>
      </p:sp>
    </p:spTree>
    <p:extLst>
      <p:ext uri="{BB962C8B-B14F-4D97-AF65-F5344CB8AC3E}">
        <p14:creationId xmlns:p14="http://schemas.microsoft.com/office/powerpoint/2010/main" val="329132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7714" y="381000"/>
            <a:ext cx="6934200" cy="548640"/>
          </a:xfrm>
        </p:spPr>
        <p:txBody>
          <a:bodyPr/>
          <a:lstStyle/>
          <a:p>
            <a:r>
              <a:rPr lang="fa-IR" sz="2400" b="1" dirty="0">
                <a:solidFill>
                  <a:srgbClr val="FF0000"/>
                </a:solidFill>
                <a:cs typeface="B Nazanin" panose="00000400000000000000" pitchFamily="2" charset="-78"/>
              </a:rPr>
              <a:t>تامین مالی قبل از </a:t>
            </a:r>
            <a:r>
              <a:rPr lang="fa-IR" sz="2400" b="1" dirty="0" smtClean="0">
                <a:solidFill>
                  <a:srgbClr val="FF0000"/>
                </a:solidFill>
                <a:cs typeface="B Nazanin" panose="00000400000000000000" pitchFamily="2" charset="-78"/>
              </a:rPr>
              <a:t>صادرات(</a:t>
            </a:r>
            <a:r>
              <a:rPr lang="en-US" sz="2400" b="1" dirty="0">
                <a:solidFill>
                  <a:srgbClr val="FF0000"/>
                </a:solidFill>
              </a:rPr>
              <a:t>Pre-Export Financing</a:t>
            </a:r>
            <a:r>
              <a:rPr lang="fa-IR" sz="2400" b="1" dirty="0" smtClean="0">
                <a:solidFill>
                  <a:srgbClr val="FF0000"/>
                </a:solidFill>
                <a:cs typeface="B Nazanin" panose="00000400000000000000" pitchFamily="2" charset="-78"/>
              </a:rPr>
              <a:t>)</a:t>
            </a:r>
            <a:r>
              <a:rPr lang="fa-IR" sz="2400" b="1" dirty="0">
                <a:solidFill>
                  <a:srgbClr val="FF0000"/>
                </a:solidFill>
                <a:cs typeface="B Nazanin" panose="00000400000000000000" pitchFamily="2" charset="-78"/>
              </a:rPr>
              <a:t/>
            </a:r>
            <a:br>
              <a:rPr lang="fa-IR" sz="2400" b="1" dirty="0">
                <a:solidFill>
                  <a:srgbClr val="FF0000"/>
                </a:solidFill>
                <a:cs typeface="B Nazanin" panose="00000400000000000000" pitchFamily="2" charset="-78"/>
              </a:rPr>
            </a:br>
            <a:endParaRPr lang="en-US" sz="2400" b="1" dirty="0">
              <a:solidFill>
                <a:srgbClr val="FF0000"/>
              </a:solidFill>
            </a:endParaRPr>
          </a:p>
        </p:txBody>
      </p:sp>
      <p:sp>
        <p:nvSpPr>
          <p:cNvPr id="3" name="Subtitle 2"/>
          <p:cNvSpPr>
            <a:spLocks noGrp="1"/>
          </p:cNvSpPr>
          <p:nvPr>
            <p:ph idx="1"/>
          </p:nvPr>
        </p:nvSpPr>
        <p:spPr/>
        <p:txBody>
          <a:bodyPr>
            <a:normAutofit fontScale="85000" lnSpcReduction="20000"/>
          </a:bodyPr>
          <a:lstStyle/>
          <a:p>
            <a:pPr algn="just" rtl="1"/>
            <a:r>
              <a:rPr lang="fa-IR" sz="4400" b="0" dirty="0" smtClean="0">
                <a:cs typeface="B Nazanin" panose="00000400000000000000" pitchFamily="2" charset="-78"/>
              </a:rPr>
              <a:t>برای صادر کننده </a:t>
            </a:r>
            <a:r>
              <a:rPr lang="fa-IR" sz="4400" b="0" dirty="0" err="1" smtClean="0">
                <a:cs typeface="B Nazanin" panose="00000400000000000000" pitchFamily="2" charset="-78"/>
              </a:rPr>
              <a:t>هایی</a:t>
            </a:r>
            <a:r>
              <a:rPr lang="fa-IR" sz="4400" b="0" dirty="0" smtClean="0">
                <a:cs typeface="B Nazanin" panose="00000400000000000000" pitchFamily="2" charset="-78"/>
              </a:rPr>
              <a:t> که دارای جریان نقدی آتی پایداری می باشند، تامین مالی ساختار یافته(</a:t>
            </a:r>
            <a:r>
              <a:rPr lang="en-US" b="0" dirty="0"/>
              <a:t>structured financing</a:t>
            </a:r>
            <a:r>
              <a:rPr lang="fa-IR" sz="4400" b="0" dirty="0" smtClean="0">
                <a:cs typeface="B Nazanin" panose="00000400000000000000" pitchFamily="2" charset="-78"/>
              </a:rPr>
              <a:t>) یا از طریق پذیره </a:t>
            </a:r>
            <a:r>
              <a:rPr lang="fa-IR" sz="4400" b="0" dirty="0" err="1" smtClean="0">
                <a:cs typeface="B Nazanin" panose="00000400000000000000" pitchFamily="2" charset="-78"/>
              </a:rPr>
              <a:t>نویسی</a:t>
            </a:r>
            <a:r>
              <a:rPr lang="fa-IR" sz="4400" b="0" dirty="0" smtClean="0">
                <a:cs typeface="B Nazanin" panose="00000400000000000000" pitchFamily="2" charset="-78"/>
              </a:rPr>
              <a:t> اوراق بهادار(</a:t>
            </a:r>
            <a:r>
              <a:rPr lang="en-US" b="0" dirty="0"/>
              <a:t>securitization</a:t>
            </a:r>
            <a:r>
              <a:rPr lang="fa-IR" sz="4400" b="0" dirty="0" smtClean="0">
                <a:cs typeface="B Nazanin" panose="00000400000000000000" pitchFamily="2" charset="-78"/>
              </a:rPr>
              <a:t>) می تواند دسترسی آنها را به تامین مالی پایدار و نرخ مناسب،  پایین تر از سایر شرکتها برای سرمایه در گردش بدون وثیقه را باز نماید.</a:t>
            </a: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60</a:t>
            </a:fld>
            <a:endParaRPr lang="en-US"/>
          </a:p>
        </p:txBody>
      </p:sp>
    </p:spTree>
    <p:extLst>
      <p:ext uri="{BB962C8B-B14F-4D97-AF65-F5344CB8AC3E}">
        <p14:creationId xmlns:p14="http://schemas.microsoft.com/office/powerpoint/2010/main" val="5326027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363923"/>
            <a:ext cx="7315200" cy="548640"/>
          </a:xfrm>
        </p:spPr>
        <p:txBody>
          <a:bodyPr/>
          <a:lstStyle/>
          <a:p>
            <a:r>
              <a:rPr lang="fa-IR" b="1" dirty="0">
                <a:solidFill>
                  <a:srgbClr val="FF0000"/>
                </a:solidFill>
                <a:cs typeface="B Nazanin" panose="00000400000000000000" pitchFamily="2" charset="-78"/>
              </a:rPr>
              <a:t>تبدیل به اوراق بهادار کردن حساب های صادراتی</a:t>
            </a:r>
            <a:br>
              <a:rPr lang="fa-IR" b="1" dirty="0">
                <a:solidFill>
                  <a:srgbClr val="FF0000"/>
                </a:solidFill>
                <a:cs typeface="B Nazanin" panose="00000400000000000000" pitchFamily="2" charset="-78"/>
              </a:rPr>
            </a:br>
            <a:endParaRPr lang="en-US" b="1" dirty="0"/>
          </a:p>
        </p:txBody>
      </p:sp>
      <p:sp>
        <p:nvSpPr>
          <p:cNvPr id="3" name="Subtitle 2"/>
          <p:cNvSpPr>
            <a:spLocks noGrp="1"/>
          </p:cNvSpPr>
          <p:nvPr>
            <p:ph idx="1"/>
          </p:nvPr>
        </p:nvSpPr>
        <p:spPr>
          <a:xfrm>
            <a:off x="152400" y="638243"/>
            <a:ext cx="8751558" cy="4614372"/>
          </a:xfrm>
        </p:spPr>
        <p:txBody>
          <a:bodyPr>
            <a:noAutofit/>
          </a:bodyPr>
          <a:lstStyle/>
          <a:p>
            <a:pPr algn="just" rtl="1">
              <a:buFont typeface="Arial" panose="020B0604020202020204" pitchFamily="34" charset="0"/>
              <a:buChar char="•"/>
            </a:pPr>
            <a:r>
              <a:rPr lang="fa-IR" sz="2000" dirty="0" err="1" smtClean="0">
                <a:cs typeface="B Nazanin" panose="00000400000000000000" pitchFamily="2" charset="-78"/>
              </a:rPr>
              <a:t>صادرکننده</a:t>
            </a:r>
            <a:r>
              <a:rPr lang="fa-IR" sz="2000" dirty="0" smtClean="0">
                <a:cs typeface="B Nazanin" panose="00000400000000000000" pitchFamily="2" charset="-78"/>
              </a:rPr>
              <a:t> (داخلی) در یک کشور نوظهور دارایی خود را (اسناد دریافتنی) به یک نهاد واسط خارجی (</a:t>
            </a:r>
            <a:r>
              <a:rPr lang="en-US" sz="2000" dirty="0" smtClean="0">
                <a:cs typeface="B Nazanin" panose="00000400000000000000" pitchFamily="2" charset="-78"/>
              </a:rPr>
              <a:t>SPV</a:t>
            </a:r>
            <a:r>
              <a:rPr lang="fa-IR" sz="2000" dirty="0" smtClean="0">
                <a:cs typeface="B Nazanin" panose="00000400000000000000" pitchFamily="2" charset="-78"/>
              </a:rPr>
              <a:t> ) می </a:t>
            </a:r>
            <a:r>
              <a:rPr lang="fa-IR" sz="2000" dirty="0" err="1" smtClean="0">
                <a:cs typeface="B Nazanin" panose="00000400000000000000" pitchFamily="2" charset="-78"/>
              </a:rPr>
              <a:t>فروشد</a:t>
            </a:r>
            <a:r>
              <a:rPr lang="fa-IR" sz="2000" dirty="0" smtClean="0">
                <a:cs typeface="B Nazanin" panose="00000400000000000000" pitchFamily="2" charset="-78"/>
              </a:rPr>
              <a:t> و نهاد واسط به واسطه آن یک ابزار بدهی منتشر می کند. </a:t>
            </a:r>
          </a:p>
          <a:p>
            <a:pPr algn="just" rtl="1">
              <a:buFont typeface="Arial" panose="020B0604020202020204" pitchFamily="34" charset="0"/>
              <a:buChar char="•"/>
            </a:pPr>
            <a:r>
              <a:rPr lang="fa-IR" sz="2000" dirty="0" smtClean="0">
                <a:cs typeface="B Nazanin" panose="00000400000000000000" pitchFamily="2" charset="-78"/>
              </a:rPr>
              <a:t>وارد کننده/خریدار (بدهکار) می بایست مستقیماً باز پرداخت کالای وارد شده از نهاد واسط را </a:t>
            </a:r>
            <a:r>
              <a:rPr lang="fa-IR" sz="2000" dirty="0" err="1" smtClean="0">
                <a:cs typeface="B Nazanin" panose="00000400000000000000" pitchFamily="2" charset="-78"/>
              </a:rPr>
              <a:t>بعهده</a:t>
            </a:r>
            <a:r>
              <a:rPr lang="fa-IR" sz="2000" dirty="0" smtClean="0">
                <a:cs typeface="B Nazanin" panose="00000400000000000000" pitchFamily="2" charset="-78"/>
              </a:rPr>
              <a:t> بگیرد و نهاد واسط به عنوان نهاد امین باز پرداخت سود و اصل دارندگان اوراق را تضمین می نماید. </a:t>
            </a:r>
          </a:p>
          <a:p>
            <a:pPr algn="just" rtl="1">
              <a:buFont typeface="Arial" panose="020B0604020202020204" pitchFamily="34" charset="0"/>
              <a:buChar char="•"/>
            </a:pPr>
            <a:r>
              <a:rPr lang="fa-IR" sz="2000" dirty="0" smtClean="0">
                <a:cs typeface="B Nazanin" panose="00000400000000000000" pitchFamily="2" charset="-78"/>
              </a:rPr>
              <a:t>از طریق تبدیل به اوراق بهادار کردن </a:t>
            </a:r>
            <a:r>
              <a:rPr lang="fa-IR" sz="2000" dirty="0" err="1" smtClean="0">
                <a:cs typeface="B Nazanin" panose="00000400000000000000" pitchFamily="2" charset="-78"/>
              </a:rPr>
              <a:t>حسابهای</a:t>
            </a:r>
            <a:r>
              <a:rPr lang="fa-IR" sz="2000" dirty="0" smtClean="0">
                <a:cs typeface="B Nazanin" panose="00000400000000000000" pitchFamily="2" charset="-78"/>
              </a:rPr>
              <a:t> آتی صادراتی ، شرکتهای داخلی در کشورهای با رتبه اعتباری پایین می توانند نسبت به تامین مالی صادرات با نرخ های پایین تر از نرخ های رسمی دولتی اقدام </a:t>
            </a:r>
            <a:r>
              <a:rPr lang="fa-IR" sz="2000" dirty="0" err="1" smtClean="0">
                <a:cs typeface="B Nazanin" panose="00000400000000000000" pitchFamily="2" charset="-78"/>
              </a:rPr>
              <a:t>نمایند.در</a:t>
            </a:r>
            <a:r>
              <a:rPr lang="fa-IR" sz="2000" dirty="0" smtClean="0">
                <a:cs typeface="B Nazanin" panose="00000400000000000000" pitchFamily="2" charset="-78"/>
              </a:rPr>
              <a:t> این صورت حساب امانی خارجی که خارج از کنترل بانک مرکزی صادر کننده داخلی است ، از ریسک عدم پرداخت ارز برای وارد کننده که ملزم به پرداخت به حساب امانی خارجی است به دور خواهند بود.</a:t>
            </a:r>
          </a:p>
          <a:p>
            <a:pPr algn="just" rtl="1">
              <a:buFont typeface="Arial" panose="020B0604020202020204" pitchFamily="34" charset="0"/>
              <a:buChar char="•"/>
            </a:pPr>
            <a:r>
              <a:rPr lang="fa-IR" sz="2000" dirty="0" smtClean="0">
                <a:cs typeface="B Nazanin" panose="00000400000000000000" pitchFamily="2" charset="-78"/>
              </a:rPr>
              <a:t>ریسک بازار به دلیل عدم قطعیت قیمت و کمبود می تواند با قرارداد های تاخت پوشش داده </a:t>
            </a:r>
            <a:r>
              <a:rPr lang="fa-IR" sz="2000" dirty="0" err="1" smtClean="0">
                <a:cs typeface="B Nazanin" panose="00000400000000000000" pitchFamily="2" charset="-78"/>
              </a:rPr>
              <a:t>شوند.در</a:t>
            </a:r>
            <a:r>
              <a:rPr lang="fa-IR" sz="2000" dirty="0" smtClean="0">
                <a:cs typeface="B Nazanin" panose="00000400000000000000" pitchFamily="2" charset="-78"/>
              </a:rPr>
              <a:t> نتیجه شرکتهای سرمایه گذاری با ارز داخلی می توانند با نرخ پایین تر از نرخ دولتی تامین مالی نمایند. </a:t>
            </a: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61</a:t>
            </a:fld>
            <a:endParaRPr lang="en-US"/>
          </a:p>
        </p:txBody>
      </p:sp>
    </p:spTree>
    <p:extLst>
      <p:ext uri="{BB962C8B-B14F-4D97-AF65-F5344CB8AC3E}">
        <p14:creationId xmlns:p14="http://schemas.microsoft.com/office/powerpoint/2010/main" val="2665255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a:solidFill>
                  <a:srgbClr val="FF0000"/>
                </a:solidFill>
                <a:cs typeface="B Nazanin" panose="00000400000000000000" pitchFamily="2" charset="-78"/>
              </a:rPr>
              <a:t>موسسات اعتباری صادراتی با پشتوانه </a:t>
            </a:r>
            <a:r>
              <a:rPr lang="fa-IR" b="1" dirty="0" smtClean="0">
                <a:solidFill>
                  <a:srgbClr val="FF0000"/>
                </a:solidFill>
                <a:cs typeface="B Nazanin" panose="00000400000000000000" pitchFamily="2" charset="-78"/>
              </a:rPr>
              <a:t>دولتی(</a:t>
            </a:r>
            <a:r>
              <a:rPr lang="en-US" b="1" dirty="0" smtClean="0">
                <a:solidFill>
                  <a:srgbClr val="FF0000"/>
                </a:solidFill>
                <a:cs typeface="B Nazanin" panose="00000400000000000000" pitchFamily="2" charset="-78"/>
              </a:rPr>
              <a:t>ECA</a:t>
            </a:r>
            <a:r>
              <a:rPr lang="fa-IR" b="1" dirty="0" smtClean="0">
                <a:solidFill>
                  <a:srgbClr val="FF0000"/>
                </a:solidFill>
                <a:cs typeface="B Nazanin" panose="00000400000000000000" pitchFamily="2" charset="-78"/>
              </a:rPr>
              <a:t>)</a:t>
            </a:r>
            <a:r>
              <a:rPr lang="fa-IR" b="1" dirty="0">
                <a:solidFill>
                  <a:srgbClr val="FF0000"/>
                </a:solidFill>
                <a:cs typeface="B Nazanin" panose="00000400000000000000" pitchFamily="2" charset="-78"/>
              </a:rPr>
              <a:t/>
            </a:r>
            <a:br>
              <a:rPr lang="fa-IR" b="1" dirty="0">
                <a:solidFill>
                  <a:srgbClr val="FF0000"/>
                </a:solidFill>
                <a:cs typeface="B Nazanin" panose="00000400000000000000" pitchFamily="2" charset="-78"/>
              </a:rPr>
            </a:br>
            <a:endParaRPr lang="en-US" dirty="0"/>
          </a:p>
        </p:txBody>
      </p:sp>
      <p:sp>
        <p:nvSpPr>
          <p:cNvPr id="3" name="Subtitle 2"/>
          <p:cNvSpPr>
            <a:spLocks noGrp="1"/>
          </p:cNvSpPr>
          <p:nvPr>
            <p:ph idx="1"/>
          </p:nvPr>
        </p:nvSpPr>
        <p:spPr/>
        <p:txBody>
          <a:bodyPr>
            <a:normAutofit fontScale="85000" lnSpcReduction="10000"/>
          </a:bodyPr>
          <a:lstStyle/>
          <a:p>
            <a:pPr marL="571500" indent="-571500" algn="just" rtl="1">
              <a:buFontTx/>
              <a:buChar char="-"/>
            </a:pPr>
            <a:r>
              <a:rPr lang="fa-IR" sz="4400" b="0" dirty="0" smtClean="0">
                <a:cs typeface="B Nazanin" panose="00000400000000000000" pitchFamily="2" charset="-78"/>
              </a:rPr>
              <a:t>اعتبار صادراتی </a:t>
            </a:r>
            <a:r>
              <a:rPr lang="fa-IR" sz="4400" b="0" dirty="0" err="1" smtClean="0">
                <a:cs typeface="B Nazanin" panose="00000400000000000000" pitchFamily="2" charset="-78"/>
              </a:rPr>
              <a:t>سوبسیدی</a:t>
            </a:r>
            <a:endParaRPr lang="fa-IR" sz="4400" b="0" dirty="0" smtClean="0">
              <a:cs typeface="B Nazanin" panose="00000400000000000000" pitchFamily="2" charset="-78"/>
            </a:endParaRPr>
          </a:p>
          <a:p>
            <a:pPr marL="571500" indent="-571500" algn="just" rtl="1">
              <a:buFontTx/>
              <a:buChar char="-"/>
            </a:pPr>
            <a:r>
              <a:rPr lang="fa-IR" sz="4400" b="0" dirty="0" smtClean="0">
                <a:cs typeface="B Nazanin" panose="00000400000000000000" pitchFamily="2" charset="-78"/>
              </a:rPr>
              <a:t>ضمانت صادراتی در قالب تضمین وام</a:t>
            </a:r>
          </a:p>
          <a:p>
            <a:pPr marL="571500" indent="-571500" algn="just" rtl="1">
              <a:buFontTx/>
              <a:buChar char="-"/>
            </a:pPr>
            <a:r>
              <a:rPr lang="fa-IR" sz="4400" b="0" dirty="0" smtClean="0">
                <a:cs typeface="B Nazanin" panose="00000400000000000000" pitchFamily="2" charset="-78"/>
              </a:rPr>
              <a:t>بیمه صادراتی برای پوشش ریسک ارز و کشوری</a:t>
            </a:r>
          </a:p>
          <a:p>
            <a:pPr marL="571500" indent="-571500" algn="just" rtl="1">
              <a:buFontTx/>
              <a:buChar char="-"/>
            </a:pPr>
            <a:r>
              <a:rPr lang="fa-IR" sz="4400" b="0" dirty="0" smtClean="0">
                <a:cs typeface="B Nazanin" panose="00000400000000000000" pitchFamily="2" charset="-78"/>
              </a:rPr>
              <a:t>مثال</a:t>
            </a:r>
          </a:p>
          <a:p>
            <a:r>
              <a:rPr lang="en-US" sz="2100" b="0" dirty="0"/>
              <a:t>Export-Import (Ex-</a:t>
            </a:r>
            <a:r>
              <a:rPr lang="en-US" sz="2100" b="0" dirty="0" err="1"/>
              <a:t>Im</a:t>
            </a:r>
            <a:r>
              <a:rPr lang="en-US" sz="2100" b="0" dirty="0"/>
              <a:t>) Bank (United States),</a:t>
            </a:r>
          </a:p>
          <a:p>
            <a:r>
              <a:rPr lang="en-US" sz="2100" b="0" dirty="0"/>
              <a:t>Hermes (Germany</a:t>
            </a:r>
            <a:r>
              <a:rPr lang="en-US" sz="2100" b="0" dirty="0" smtClean="0"/>
              <a:t>)</a:t>
            </a:r>
            <a:endParaRPr lang="fa-IR" sz="2100" b="0" dirty="0" smtClean="0"/>
          </a:p>
          <a:p>
            <a:r>
              <a:rPr lang="en-US" sz="2100" b="0" dirty="0" smtClean="0"/>
              <a:t> </a:t>
            </a:r>
            <a:r>
              <a:rPr lang="en-US" sz="2100" b="0" dirty="0" err="1"/>
              <a:t>Coface</a:t>
            </a:r>
            <a:r>
              <a:rPr lang="en-US" sz="2100" b="0" dirty="0"/>
              <a:t> (France)</a:t>
            </a:r>
            <a:endParaRPr lang="en-US" sz="5200" b="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62</a:t>
            </a:fld>
            <a:endParaRPr lang="en-US"/>
          </a:p>
        </p:txBody>
      </p:sp>
    </p:spTree>
    <p:extLst>
      <p:ext uri="{BB962C8B-B14F-4D97-AF65-F5344CB8AC3E}">
        <p14:creationId xmlns:p14="http://schemas.microsoft.com/office/powerpoint/2010/main" val="259246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26"/>
          <p:cNvSpPr>
            <a:spLocks noGrp="1" noChangeArrowheads="1"/>
          </p:cNvSpPr>
          <p:nvPr>
            <p:ph type="title"/>
          </p:nvPr>
        </p:nvSpPr>
        <p:spPr/>
        <p:txBody>
          <a:bodyPr/>
          <a:lstStyle/>
          <a:p>
            <a:r>
              <a:rPr lang="en-US" altLang="en-US"/>
              <a:t>http://www.exim.gov/</a:t>
            </a:r>
          </a:p>
        </p:txBody>
      </p:sp>
      <p:pic>
        <p:nvPicPr>
          <p:cNvPr id="202756" name="Picture 1028" descr="C:\WINDOWS\Desktop\WWW\Ex-Im Bank Programs - Overview_files\logo39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98875"/>
            <a:ext cx="24384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2757" name="Picture 1029" descr="C:\WINDOWS\Desktop\WWW\Ex-im bank_files\topbann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8686800" cy="2130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2758" name="Object 1030">
            <a:hlinkClick r:id="rId4"/>
          </p:cNvPr>
          <p:cNvGraphicFramePr>
            <a:graphicFrameLocks noChangeAspect="1"/>
          </p:cNvGraphicFramePr>
          <p:nvPr/>
        </p:nvGraphicFramePr>
        <p:xfrm>
          <a:off x="228600" y="2408238"/>
          <a:ext cx="8709025" cy="795337"/>
        </p:xfrm>
        <a:graphic>
          <a:graphicData uri="http://schemas.openxmlformats.org/presentationml/2006/ole">
            <mc:AlternateContent xmlns:mc="http://schemas.openxmlformats.org/markup-compatibility/2006">
              <mc:Choice xmlns:v="urn:schemas-microsoft-com:vml" Requires="v">
                <p:oleObj spid="_x0000_s8240" name="Bitmap Image" r:id="rId6" imgW="6466667" imgH="590476" progId="Paint.Picture">
                  <p:embed/>
                </p:oleObj>
              </mc:Choice>
              <mc:Fallback>
                <p:oleObj name="Bitmap Image" r:id="rId6" imgW="6466667" imgH="590476" progId="Paint.Picture">
                  <p:embed/>
                  <p:pic>
                    <p:nvPicPr>
                      <p:cNvPr id="202758" name="Object 1030">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408238"/>
                        <a:ext cx="8709025"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2759" name="Object 1031">
            <a:hlinkClick r:id="rId4"/>
          </p:cNvPr>
          <p:cNvGraphicFramePr>
            <a:graphicFrameLocks noChangeAspect="1"/>
          </p:cNvGraphicFramePr>
          <p:nvPr/>
        </p:nvGraphicFramePr>
        <p:xfrm>
          <a:off x="228600" y="3173413"/>
          <a:ext cx="2217738" cy="2874962"/>
        </p:xfrm>
        <a:graphic>
          <a:graphicData uri="http://schemas.openxmlformats.org/presentationml/2006/ole">
            <mc:AlternateContent xmlns:mc="http://schemas.openxmlformats.org/markup-compatibility/2006">
              <mc:Choice xmlns:v="urn:schemas-microsoft-com:vml" Requires="v">
                <p:oleObj spid="_x0000_s8241" name="Bitmap Image" r:id="rId8" imgW="1647619" imgH="2133898" progId="Paint.Picture">
                  <p:embed/>
                </p:oleObj>
              </mc:Choice>
              <mc:Fallback>
                <p:oleObj name="Bitmap Image" r:id="rId8" imgW="1647619" imgH="2133898" progId="Paint.Picture">
                  <p:embed/>
                  <p:pic>
                    <p:nvPicPr>
                      <p:cNvPr id="202759" name="Object 1031">
                        <a:hlinkClick r:id="rId4"/>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173413"/>
                        <a:ext cx="2217738" cy="287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2762" name="Text Box 1034"/>
          <p:cNvSpPr txBox="1">
            <a:spLocks noChangeArrowheads="1"/>
          </p:cNvSpPr>
          <p:nvPr/>
        </p:nvSpPr>
        <p:spPr bwMode="auto">
          <a:xfrm>
            <a:off x="3810000" y="5105400"/>
            <a:ext cx="3352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a:hlinkClick r:id="rId4"/>
              </a:rPr>
              <a:t>http://www.exim.gov/</a:t>
            </a:r>
          </a:p>
        </p:txBody>
      </p:sp>
    </p:spTree>
    <p:extLst>
      <p:ext uri="{BB962C8B-B14F-4D97-AF65-F5344CB8AC3E}">
        <p14:creationId xmlns:p14="http://schemas.microsoft.com/office/powerpoint/2010/main" val="2832913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30" name="Rectangle 26"/>
          <p:cNvSpPr>
            <a:spLocks noGrp="1" noChangeArrowheads="1"/>
          </p:cNvSpPr>
          <p:nvPr>
            <p:ph type="title"/>
          </p:nvPr>
        </p:nvSpPr>
        <p:spPr/>
        <p:txBody>
          <a:bodyPr/>
          <a:lstStyle/>
          <a:p>
            <a:r>
              <a:rPr lang="en-US" altLang="en-US"/>
              <a:t>http://www.opic.gov/</a:t>
            </a:r>
          </a:p>
        </p:txBody>
      </p:sp>
      <p:pic>
        <p:nvPicPr>
          <p:cNvPr id="200709" name="Picture 5" descr="C:\WINDOWS\Desktop\WWW\OPIC_files\topframe_files\topframe_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465263"/>
            <a:ext cx="1460500" cy="5392737"/>
          </a:xfrm>
          <a:prstGeom prst="rect">
            <a:avLst/>
          </a:prstGeom>
          <a:noFill/>
          <a:extLst>
            <a:ext uri="{909E8E84-426E-40DD-AFC4-6F175D3DCCD1}">
              <a14:hiddenFill xmlns:a14="http://schemas.microsoft.com/office/drawing/2010/main">
                <a:solidFill>
                  <a:srgbClr val="FFFFFF"/>
                </a:solidFill>
              </a14:hiddenFill>
            </a:ext>
          </a:extLst>
        </p:spPr>
      </p:pic>
      <p:pic>
        <p:nvPicPr>
          <p:cNvPr id="200708" name="Picture 4" descr="C:\WINDOWS\Desktop\WWW\OPIC_files\topframe_files\Main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8138"/>
            <a:ext cx="8458200" cy="1177925"/>
          </a:xfrm>
          <a:prstGeom prst="rect">
            <a:avLst/>
          </a:prstGeom>
          <a:noFill/>
          <a:extLst>
            <a:ext uri="{909E8E84-426E-40DD-AFC4-6F175D3DCCD1}">
              <a14:hiddenFill xmlns:a14="http://schemas.microsoft.com/office/drawing/2010/main">
                <a:solidFill>
                  <a:srgbClr val="FFFFFF"/>
                </a:solidFill>
              </a14:hiddenFill>
            </a:ext>
          </a:extLst>
        </p:spPr>
      </p:pic>
      <p:pic>
        <p:nvPicPr>
          <p:cNvPr id="200710" name="Picture 6" descr="C:\WINDOWS\Desktop\WWW\OPIC_files\topframe_files\topframe_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1516063"/>
            <a:ext cx="441325" cy="446087"/>
          </a:xfrm>
          <a:prstGeom prst="rect">
            <a:avLst/>
          </a:prstGeom>
          <a:noFill/>
          <a:extLst>
            <a:ext uri="{909E8E84-426E-40DD-AFC4-6F175D3DCCD1}">
              <a14:hiddenFill xmlns:a14="http://schemas.microsoft.com/office/drawing/2010/main">
                <a:solidFill>
                  <a:srgbClr val="FFFFFF"/>
                </a:solidFill>
              </a14:hiddenFill>
            </a:ext>
          </a:extLst>
        </p:spPr>
      </p:pic>
      <p:pic>
        <p:nvPicPr>
          <p:cNvPr id="200711" name="Picture 7" descr="C:\WINDOWS\Desktop\WWW\OPIC_files\topframe_files\Welcome.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88" y="1514475"/>
            <a:ext cx="1063625" cy="446088"/>
          </a:xfrm>
          <a:prstGeom prst="rect">
            <a:avLst/>
          </a:prstGeom>
          <a:noFill/>
          <a:extLst>
            <a:ext uri="{909E8E84-426E-40DD-AFC4-6F175D3DCCD1}">
              <a14:hiddenFill xmlns:a14="http://schemas.microsoft.com/office/drawing/2010/main">
                <a:solidFill>
                  <a:srgbClr val="FFFFFF"/>
                </a:solidFill>
              </a14:hiddenFill>
            </a:ext>
          </a:extLst>
        </p:spPr>
      </p:pic>
      <p:pic>
        <p:nvPicPr>
          <p:cNvPr id="200712" name="Picture 8" descr="C:\WINDOWS\Desktop\WWW\OPIC_files\columns_files\Main_files\main_im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971800"/>
            <a:ext cx="2671763" cy="1825625"/>
          </a:xfrm>
          <a:prstGeom prst="rect">
            <a:avLst/>
          </a:prstGeom>
          <a:noFill/>
          <a:extLst>
            <a:ext uri="{909E8E84-426E-40DD-AFC4-6F175D3DCCD1}">
              <a14:hiddenFill xmlns:a14="http://schemas.microsoft.com/office/drawing/2010/main">
                <a:solidFill>
                  <a:srgbClr val="FFFFFF"/>
                </a:solidFill>
              </a14:hiddenFill>
            </a:ext>
          </a:extLst>
        </p:spPr>
      </p:pic>
      <p:pic>
        <p:nvPicPr>
          <p:cNvPr id="200713" name="Picture 9" descr="C:\WINDOWS\Desktop\WWW\OPIC_files\columns_files\leftsideframe_files\Contact-over.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00" y="5345113"/>
            <a:ext cx="1565275" cy="407987"/>
          </a:xfrm>
          <a:prstGeom prst="rect">
            <a:avLst/>
          </a:prstGeom>
          <a:noFill/>
          <a:extLst>
            <a:ext uri="{909E8E84-426E-40DD-AFC4-6F175D3DCCD1}">
              <a14:hiddenFill xmlns:a14="http://schemas.microsoft.com/office/drawing/2010/main">
                <a:solidFill>
                  <a:srgbClr val="FFFFFF"/>
                </a:solidFill>
              </a14:hiddenFill>
            </a:ext>
          </a:extLst>
        </p:spPr>
      </p:pic>
      <p:pic>
        <p:nvPicPr>
          <p:cNvPr id="200714" name="Picture 10" descr="C:\WINDOWS\Desktop\WWW\OPIC_files\columns_files\leftsideframe_files\Environment-over.gif">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 y="4818063"/>
            <a:ext cx="15652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200715" name="Picture 11" descr="C:\WINDOWS\Desktop\WWW\OPIC_files\columns_files\leftsideframe_files\GateWay-over.gi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500" y="3249613"/>
            <a:ext cx="1565275" cy="407987"/>
          </a:xfrm>
          <a:prstGeom prst="rect">
            <a:avLst/>
          </a:prstGeom>
          <a:noFill/>
          <a:extLst>
            <a:ext uri="{909E8E84-426E-40DD-AFC4-6F175D3DCCD1}">
              <a14:hiddenFill xmlns:a14="http://schemas.microsoft.com/office/drawing/2010/main">
                <a:solidFill>
                  <a:srgbClr val="FFFFFF"/>
                </a:solidFill>
              </a14:hiddenFill>
            </a:ext>
          </a:extLst>
        </p:spPr>
      </p:pic>
      <p:pic>
        <p:nvPicPr>
          <p:cNvPr id="200716" name="Picture 12" descr="C:\WINDOWS\Desktop\WWW\OPIC_files\columns_files\leftsideframe_files\Programs-over.gif">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0" y="2725738"/>
            <a:ext cx="1565275" cy="407987"/>
          </a:xfrm>
          <a:prstGeom prst="rect">
            <a:avLst/>
          </a:prstGeom>
          <a:noFill/>
          <a:extLst>
            <a:ext uri="{909E8E84-426E-40DD-AFC4-6F175D3DCCD1}">
              <a14:hiddenFill xmlns:a14="http://schemas.microsoft.com/office/drawing/2010/main">
                <a:solidFill>
                  <a:srgbClr val="FFFFFF"/>
                </a:solidFill>
              </a14:hiddenFill>
            </a:ext>
          </a:extLst>
        </p:spPr>
      </p:pic>
      <p:pic>
        <p:nvPicPr>
          <p:cNvPr id="200717" name="Picture 13" descr="C:\WINDOWS\Desktop\WWW\OPIC_files\columns_files\leftsideframe_files\Pub-and-Press-over.gif">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4500" y="3773488"/>
            <a:ext cx="1565275" cy="407987"/>
          </a:xfrm>
          <a:prstGeom prst="rect">
            <a:avLst/>
          </a:prstGeom>
          <a:noFill/>
          <a:extLst>
            <a:ext uri="{909E8E84-426E-40DD-AFC4-6F175D3DCCD1}">
              <a14:hiddenFill xmlns:a14="http://schemas.microsoft.com/office/drawing/2010/main">
                <a:solidFill>
                  <a:srgbClr val="FFFFFF"/>
                </a:solidFill>
              </a14:hiddenFill>
            </a:ext>
          </a:extLst>
        </p:spPr>
      </p:pic>
      <p:pic>
        <p:nvPicPr>
          <p:cNvPr id="200718" name="Picture 14" descr="C:\WINDOWS\Desktop\WWW\OPIC_files\columns_files\leftsideframe_files\Small-business-over.gif">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4500" y="4294188"/>
            <a:ext cx="1565275" cy="407987"/>
          </a:xfrm>
          <a:prstGeom prst="rect">
            <a:avLst/>
          </a:prstGeom>
          <a:noFill/>
          <a:extLst>
            <a:ext uri="{909E8E84-426E-40DD-AFC4-6F175D3DCCD1}">
              <a14:hiddenFill xmlns:a14="http://schemas.microsoft.com/office/drawing/2010/main">
                <a:solidFill>
                  <a:srgbClr val="FFFFFF"/>
                </a:solidFill>
              </a14:hiddenFill>
            </a:ext>
          </a:extLst>
        </p:spPr>
      </p:pic>
      <p:pic>
        <p:nvPicPr>
          <p:cNvPr id="200719" name="Picture 15" descr="C:\WINDOWS\Desktop\WWW\OPIC_files\columns_files\leftsideframe_files\What-is-OPIC-over.gif">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4500" y="2203450"/>
            <a:ext cx="1565275" cy="407988"/>
          </a:xfrm>
          <a:prstGeom prst="rect">
            <a:avLst/>
          </a:prstGeom>
          <a:noFill/>
          <a:extLst>
            <a:ext uri="{909E8E84-426E-40DD-AFC4-6F175D3DCCD1}">
              <a14:hiddenFill xmlns:a14="http://schemas.microsoft.com/office/drawing/2010/main">
                <a:solidFill>
                  <a:srgbClr val="FFFFFF"/>
                </a:solidFill>
              </a14:hiddenFill>
            </a:ext>
          </a:extLst>
        </p:spPr>
      </p:pic>
      <p:pic>
        <p:nvPicPr>
          <p:cNvPr id="200720" name="Picture 16" descr="C:\WINDOWS\Desktop\WWW\OPIC_files\topframe_files\Employment.gif">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79838" y="1503363"/>
            <a:ext cx="1382712" cy="458787"/>
          </a:xfrm>
          <a:prstGeom prst="rect">
            <a:avLst/>
          </a:prstGeom>
          <a:noFill/>
          <a:extLst>
            <a:ext uri="{909E8E84-426E-40DD-AFC4-6F175D3DCCD1}">
              <a14:hiddenFill xmlns:a14="http://schemas.microsoft.com/office/drawing/2010/main">
                <a:solidFill>
                  <a:srgbClr val="FFFFFF"/>
                </a:solidFill>
              </a14:hiddenFill>
            </a:ext>
          </a:extLst>
        </p:spPr>
      </p:pic>
      <p:pic>
        <p:nvPicPr>
          <p:cNvPr id="200721" name="Picture 17" descr="C:\WINDOWS\Desktop\WWW\OPIC_files\topframe_files\Faq.gif">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95613" y="1509713"/>
            <a:ext cx="795337" cy="452437"/>
          </a:xfrm>
          <a:prstGeom prst="rect">
            <a:avLst/>
          </a:prstGeom>
          <a:noFill/>
          <a:extLst>
            <a:ext uri="{909E8E84-426E-40DD-AFC4-6F175D3DCCD1}">
              <a14:hiddenFill xmlns:a14="http://schemas.microsoft.com/office/drawing/2010/main">
                <a:solidFill>
                  <a:srgbClr val="FFFFFF"/>
                </a:solidFill>
              </a14:hiddenFill>
            </a:ext>
          </a:extLst>
        </p:spPr>
      </p:pic>
      <p:pic>
        <p:nvPicPr>
          <p:cNvPr id="200722" name="Picture 18" descr="C:\WINDOWS\Desktop\WWW\OPIC_files\topframe_files\Help.gif">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77075" y="1497013"/>
            <a:ext cx="1042988" cy="463550"/>
          </a:xfrm>
          <a:prstGeom prst="rect">
            <a:avLst/>
          </a:prstGeom>
          <a:noFill/>
          <a:extLst>
            <a:ext uri="{909E8E84-426E-40DD-AFC4-6F175D3DCCD1}">
              <a14:hiddenFill xmlns:a14="http://schemas.microsoft.com/office/drawing/2010/main">
                <a:solidFill>
                  <a:srgbClr val="FFFFFF"/>
                </a:solidFill>
              </a14:hiddenFill>
            </a:ext>
          </a:extLst>
        </p:spPr>
      </p:pic>
      <p:pic>
        <p:nvPicPr>
          <p:cNvPr id="200723" name="Picture 19" descr="C:\WINDOWS\Desktop\WWW\OPIC_files\topframe_files\Kids.gif">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67313" y="1508125"/>
            <a:ext cx="979487" cy="454025"/>
          </a:xfrm>
          <a:prstGeom prst="rect">
            <a:avLst/>
          </a:prstGeom>
          <a:noFill/>
          <a:extLst>
            <a:ext uri="{909E8E84-426E-40DD-AFC4-6F175D3DCCD1}">
              <a14:hiddenFill xmlns:a14="http://schemas.microsoft.com/office/drawing/2010/main">
                <a:solidFill>
                  <a:srgbClr val="FFFFFF"/>
                </a:solidFill>
              </a14:hiddenFill>
            </a:ext>
          </a:extLst>
        </p:spPr>
      </p:pic>
      <p:pic>
        <p:nvPicPr>
          <p:cNvPr id="200724" name="Picture 20" descr="C:\WINDOWS\Desktop\WWW\OPIC_files\topframe_files\search.gif">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146800" y="1506538"/>
            <a:ext cx="950913" cy="454025"/>
          </a:xfrm>
          <a:prstGeom prst="rect">
            <a:avLst/>
          </a:prstGeom>
          <a:noFill/>
          <a:extLst>
            <a:ext uri="{909E8E84-426E-40DD-AFC4-6F175D3DCCD1}">
              <a14:hiddenFill xmlns:a14="http://schemas.microsoft.com/office/drawing/2010/main">
                <a:solidFill>
                  <a:srgbClr val="FFFFFF"/>
                </a:solidFill>
              </a14:hiddenFill>
            </a:ext>
          </a:extLst>
        </p:spPr>
      </p:pic>
      <p:pic>
        <p:nvPicPr>
          <p:cNvPr id="200725" name="Picture 21" descr="C:\WINDOWS\Desktop\WWW\OPIC_files\topframe_files\topframe_12.gif"/>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18475" y="1490663"/>
            <a:ext cx="590550" cy="471487"/>
          </a:xfrm>
          <a:prstGeom prst="rect">
            <a:avLst/>
          </a:prstGeom>
          <a:noFill/>
          <a:extLst>
            <a:ext uri="{909E8E84-426E-40DD-AFC4-6F175D3DCCD1}">
              <a14:hiddenFill xmlns:a14="http://schemas.microsoft.com/office/drawing/2010/main">
                <a:solidFill>
                  <a:srgbClr val="FFFFFF"/>
                </a:solidFill>
              </a14:hiddenFill>
            </a:ext>
          </a:extLst>
        </p:spPr>
      </p:pic>
      <p:sp>
        <p:nvSpPr>
          <p:cNvPr id="200733" name="Text Box 29"/>
          <p:cNvSpPr txBox="1">
            <a:spLocks noChangeArrowheads="1"/>
          </p:cNvSpPr>
          <p:nvPr/>
        </p:nvSpPr>
        <p:spPr bwMode="auto">
          <a:xfrm>
            <a:off x="3505200" y="5029200"/>
            <a:ext cx="31575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a:hlinkClick r:id="rId33"/>
              </a:rPr>
              <a:t>http://www.opic.gov/</a:t>
            </a:r>
            <a:endParaRPr lang="en-US" altLang="en-US"/>
          </a:p>
        </p:txBody>
      </p:sp>
    </p:spTree>
    <p:extLst>
      <p:ext uri="{BB962C8B-B14F-4D97-AF65-F5344CB8AC3E}">
        <p14:creationId xmlns:p14="http://schemas.microsoft.com/office/powerpoint/2010/main" val="2257857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pPr algn="ctr"/>
            <a:r>
              <a:rPr lang="fa-IR" dirty="0" smtClean="0">
                <a:solidFill>
                  <a:srgbClr val="FF0000"/>
                </a:solidFill>
                <a:cs typeface="B Zar" panose="00000400000000000000" pitchFamily="2" charset="-78"/>
              </a:rPr>
              <a:t>اصطلاحات</a:t>
            </a:r>
          </a:p>
          <a:p>
            <a:pPr algn="ctr"/>
            <a:r>
              <a:rPr lang="fa-IR" dirty="0" smtClean="0">
                <a:solidFill>
                  <a:srgbClr val="FF0000"/>
                </a:solidFill>
                <a:cs typeface="B Zar" panose="00000400000000000000" pitchFamily="2" charset="-78"/>
              </a:rPr>
              <a:t> تجارت بین </a:t>
            </a:r>
            <a:r>
              <a:rPr lang="fa-IR" dirty="0" err="1" smtClean="0">
                <a:solidFill>
                  <a:srgbClr val="FF0000"/>
                </a:solidFill>
                <a:cs typeface="B Zar" panose="00000400000000000000" pitchFamily="2" charset="-78"/>
              </a:rPr>
              <a:t>الملل</a:t>
            </a:r>
            <a:endParaRPr lang="en-US" dirty="0">
              <a:solidFill>
                <a:srgbClr val="FF0000"/>
              </a:solidFill>
              <a:cs typeface="B Zar" panose="00000400000000000000" pitchFamily="2" charset="-78"/>
            </a:endParaRPr>
          </a:p>
        </p:txBody>
      </p:sp>
      <p:sp>
        <p:nvSpPr>
          <p:cNvPr id="8" name="Text Placeholder 7"/>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65</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spTree>
    <p:extLst>
      <p:ext uri="{BB962C8B-B14F-4D97-AF65-F5344CB8AC3E}">
        <p14:creationId xmlns:p14="http://schemas.microsoft.com/office/powerpoint/2010/main" val="2396480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FB1C75E-FA3B-4A34-96F6-A37B1582D4A6}" type="slidenum">
              <a:rPr lang="en-US" altLang="en-US"/>
              <a:pPr/>
              <a:t>66</a:t>
            </a:fld>
            <a:endParaRPr lang="en-US" altLang="en-US"/>
          </a:p>
        </p:txBody>
      </p:sp>
      <p:sp>
        <p:nvSpPr>
          <p:cNvPr id="367618" name="Rectangle 2"/>
          <p:cNvSpPr>
            <a:spLocks noGrp="1" noChangeArrowheads="1"/>
          </p:cNvSpPr>
          <p:nvPr>
            <p:ph type="title"/>
          </p:nvPr>
        </p:nvSpPr>
        <p:spPr/>
        <p:txBody>
          <a:bodyPr/>
          <a:lstStyle/>
          <a:p>
            <a:r>
              <a:rPr lang="en-US" altLang="en-US"/>
              <a:t>Incoterms 2010</a:t>
            </a:r>
          </a:p>
        </p:txBody>
      </p:sp>
      <p:sp>
        <p:nvSpPr>
          <p:cNvPr id="367619" name="Rectangle 3"/>
          <p:cNvSpPr>
            <a:spLocks noGrp="1" noChangeArrowheads="1"/>
          </p:cNvSpPr>
          <p:nvPr>
            <p:ph type="body" idx="1"/>
          </p:nvPr>
        </p:nvSpPr>
        <p:spPr>
          <a:xfrm>
            <a:off x="381001" y="838200"/>
            <a:ext cx="6400799" cy="4984750"/>
          </a:xfrm>
        </p:spPr>
        <p:txBody>
          <a:bodyPr>
            <a:normAutofit lnSpcReduction="10000"/>
          </a:bodyPr>
          <a:lstStyle/>
          <a:p>
            <a:pPr>
              <a:lnSpc>
                <a:spcPct val="90000"/>
              </a:lnSpc>
              <a:buFontTx/>
              <a:buNone/>
            </a:pPr>
            <a:r>
              <a:rPr lang="en-US" altLang="en-US" sz="2400" b="1" u="sng" dirty="0" smtClean="0"/>
              <a:t>Rules for Any Mode or Modes of Transport</a:t>
            </a:r>
          </a:p>
          <a:p>
            <a:pPr>
              <a:lnSpc>
                <a:spcPct val="90000"/>
              </a:lnSpc>
              <a:buFontTx/>
              <a:buNone/>
            </a:pPr>
            <a:r>
              <a:rPr lang="en-US" altLang="en-US" sz="2000" b="1" dirty="0" smtClean="0"/>
              <a:t>EXW </a:t>
            </a:r>
            <a:r>
              <a:rPr lang="en-US" altLang="en-US" sz="2000" b="1" dirty="0"/>
              <a:t>= 	Ex Works</a:t>
            </a:r>
          </a:p>
          <a:p>
            <a:pPr>
              <a:lnSpc>
                <a:spcPct val="90000"/>
              </a:lnSpc>
              <a:buFontTx/>
              <a:buNone/>
            </a:pPr>
            <a:r>
              <a:rPr lang="en-US" altLang="en-US" sz="2000" b="1" dirty="0"/>
              <a:t>FCA  =	Free Carrier</a:t>
            </a:r>
          </a:p>
          <a:p>
            <a:pPr>
              <a:lnSpc>
                <a:spcPct val="90000"/>
              </a:lnSpc>
              <a:buFontTx/>
              <a:buNone/>
            </a:pPr>
            <a:r>
              <a:rPr lang="en-US" altLang="en-US" sz="2000" b="1" dirty="0"/>
              <a:t>CPT  =  Carriage Paid To</a:t>
            </a:r>
          </a:p>
          <a:p>
            <a:pPr>
              <a:lnSpc>
                <a:spcPct val="90000"/>
              </a:lnSpc>
              <a:buFontTx/>
              <a:buNone/>
            </a:pPr>
            <a:r>
              <a:rPr lang="en-US" altLang="en-US" sz="2000" b="1" dirty="0"/>
              <a:t>CIP   =  Carriage &amp; Insurance Paid To</a:t>
            </a:r>
          </a:p>
          <a:p>
            <a:pPr>
              <a:lnSpc>
                <a:spcPct val="90000"/>
              </a:lnSpc>
              <a:buFontTx/>
              <a:buNone/>
            </a:pPr>
            <a:r>
              <a:rPr lang="en-US" altLang="en-US" sz="2000" b="1" dirty="0"/>
              <a:t>DAT =	Delivered At Terminal</a:t>
            </a:r>
          </a:p>
          <a:p>
            <a:pPr>
              <a:lnSpc>
                <a:spcPct val="90000"/>
              </a:lnSpc>
              <a:buFontTx/>
              <a:buNone/>
            </a:pPr>
            <a:r>
              <a:rPr lang="en-US" altLang="en-US" sz="2000" b="1" dirty="0"/>
              <a:t>DAP =	Delivered At Place</a:t>
            </a:r>
          </a:p>
          <a:p>
            <a:pPr>
              <a:lnSpc>
                <a:spcPct val="90000"/>
              </a:lnSpc>
              <a:buFontTx/>
              <a:buNone/>
            </a:pPr>
            <a:r>
              <a:rPr lang="en-US" altLang="en-US" sz="2000" b="1" dirty="0"/>
              <a:t>DDP =  Delivered Duty Paid</a:t>
            </a:r>
          </a:p>
          <a:p>
            <a:pPr>
              <a:lnSpc>
                <a:spcPct val="90000"/>
              </a:lnSpc>
              <a:buFontTx/>
              <a:buNone/>
            </a:pPr>
            <a:endParaRPr lang="en-US" altLang="en-US" sz="2000" b="1" dirty="0"/>
          </a:p>
          <a:p>
            <a:pPr>
              <a:lnSpc>
                <a:spcPct val="90000"/>
              </a:lnSpc>
              <a:buFontTx/>
              <a:buNone/>
            </a:pPr>
            <a:r>
              <a:rPr lang="en-US" altLang="en-US" sz="2400" b="1" u="sng" dirty="0"/>
              <a:t>Rules for Sea and Inland Waterway Transport</a:t>
            </a:r>
          </a:p>
          <a:p>
            <a:pPr>
              <a:lnSpc>
                <a:spcPct val="90000"/>
              </a:lnSpc>
              <a:buFontTx/>
              <a:buNone/>
            </a:pPr>
            <a:r>
              <a:rPr lang="en-US" altLang="en-US" sz="2000" b="1" dirty="0"/>
              <a:t>FAS =  Free Alongside Ship</a:t>
            </a:r>
          </a:p>
          <a:p>
            <a:pPr>
              <a:lnSpc>
                <a:spcPct val="90000"/>
              </a:lnSpc>
              <a:buFontTx/>
              <a:buNone/>
            </a:pPr>
            <a:r>
              <a:rPr lang="en-US" altLang="en-US" sz="2000" b="1" dirty="0"/>
              <a:t>FOB =  Free On Board</a:t>
            </a:r>
          </a:p>
          <a:p>
            <a:pPr>
              <a:lnSpc>
                <a:spcPct val="90000"/>
              </a:lnSpc>
              <a:buFontTx/>
              <a:buNone/>
            </a:pPr>
            <a:r>
              <a:rPr lang="en-US" altLang="en-US" sz="2000" b="1" dirty="0"/>
              <a:t>CFR =  Cost &amp; Freight</a:t>
            </a:r>
          </a:p>
          <a:p>
            <a:pPr>
              <a:lnSpc>
                <a:spcPct val="90000"/>
              </a:lnSpc>
              <a:buFontTx/>
              <a:buNone/>
            </a:pPr>
            <a:r>
              <a:rPr lang="en-US" altLang="en-US" sz="2000" b="1" dirty="0"/>
              <a:t>CIF  =  Cost, Insurance &amp; Freight</a:t>
            </a:r>
          </a:p>
        </p:txBody>
      </p:sp>
    </p:spTree>
    <p:extLst>
      <p:ext uri="{BB962C8B-B14F-4D97-AF65-F5344CB8AC3E}">
        <p14:creationId xmlns:p14="http://schemas.microsoft.com/office/powerpoint/2010/main" val="313097809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err="1" smtClean="0">
                <a:solidFill>
                  <a:srgbClr val="FF0000"/>
                </a:solidFill>
                <a:cs typeface="B Zar" panose="00000400000000000000" pitchFamily="2" charset="-78"/>
              </a:rPr>
              <a:t>بارنامه</a:t>
            </a:r>
            <a:r>
              <a:rPr lang="fa-IR" b="1" dirty="0" smtClean="0">
                <a:solidFill>
                  <a:srgbClr val="FF0000"/>
                </a:solidFill>
                <a:cs typeface="B Zar" panose="00000400000000000000" pitchFamily="2" charset="-78"/>
              </a:rPr>
              <a:t> دریایی:</a:t>
            </a:r>
            <a:r>
              <a:rPr lang="en-US" sz="1800" b="1" dirty="0" smtClean="0">
                <a:solidFill>
                  <a:srgbClr val="FF0000"/>
                </a:solidFill>
                <a:cs typeface="B Zar" panose="00000400000000000000" pitchFamily="2" charset="-78"/>
              </a:rPr>
              <a:t> </a:t>
            </a:r>
            <a:r>
              <a:rPr lang="en-US" sz="1800" b="1" dirty="0">
                <a:solidFill>
                  <a:srgbClr val="FF0000"/>
                </a:solidFill>
                <a:cs typeface="B Zar" panose="00000400000000000000" pitchFamily="2" charset="-78"/>
              </a:rPr>
              <a:t>bill of lading </a:t>
            </a:r>
            <a:r>
              <a:rPr lang="en-US" b="1" dirty="0">
                <a:solidFill>
                  <a:srgbClr val="FF0000"/>
                </a:solidFill>
                <a:cs typeface="B Zar" panose="00000400000000000000" pitchFamily="2" charset="-78"/>
              </a:rPr>
              <a:t>(B/L)</a:t>
            </a:r>
          </a:p>
        </p:txBody>
      </p:sp>
      <p:sp>
        <p:nvSpPr>
          <p:cNvPr id="3" name="Content Placeholder 2"/>
          <p:cNvSpPr>
            <a:spLocks noGrp="1"/>
          </p:cNvSpPr>
          <p:nvPr>
            <p:ph idx="1"/>
          </p:nvPr>
        </p:nvSpPr>
        <p:spPr>
          <a:xfrm>
            <a:off x="822960" y="1100628"/>
            <a:ext cx="7940040" cy="4538172"/>
          </a:xfrm>
        </p:spPr>
        <p:txBody>
          <a:bodyPr vert="horz" lIns="91440" tIns="45720" rIns="91440" bIns="45720" rtlCol="0">
            <a:noAutofit/>
          </a:bodyPr>
          <a:lstStyle/>
          <a:p>
            <a:pPr algn="just" rtl="1" fontAlgn="base"/>
            <a:r>
              <a:rPr lang="fa-IR" sz="2000" b="0" dirty="0" err="1">
                <a:cs typeface="B Zar" panose="00000400000000000000" pitchFamily="2" charset="-78"/>
              </a:rPr>
              <a:t>بارنامه</a:t>
            </a:r>
            <a:r>
              <a:rPr lang="fa-IR" sz="2000" b="0" dirty="0">
                <a:cs typeface="B Zar" panose="00000400000000000000" pitchFamily="2" charset="-78"/>
              </a:rPr>
              <a:t> به عنوان سند قرارداد حمل رسید دریافت </a:t>
            </a:r>
            <a:r>
              <a:rPr lang="fa-IR" sz="2000" b="0" dirty="0" err="1">
                <a:cs typeface="B Zar" panose="00000400000000000000" pitchFamily="2" charset="-78"/>
              </a:rPr>
              <a:t>كالا</a:t>
            </a:r>
            <a:r>
              <a:rPr lang="fa-IR" sz="2000" b="0" dirty="0">
                <a:cs typeface="B Zar" panose="00000400000000000000" pitchFamily="2" charset="-78"/>
              </a:rPr>
              <a:t> و سند </a:t>
            </a:r>
            <a:r>
              <a:rPr lang="fa-IR" sz="2000" b="0" dirty="0" err="1">
                <a:cs typeface="B Zar" panose="00000400000000000000" pitchFamily="2" charset="-78"/>
              </a:rPr>
              <a:t>مالكیت</a:t>
            </a:r>
            <a:r>
              <a:rPr lang="fa-IR" sz="2000" b="0" dirty="0">
                <a:cs typeface="B Zar" panose="00000400000000000000" pitchFamily="2" charset="-78"/>
              </a:rPr>
              <a:t> آن است و همچنین سندی است </a:t>
            </a:r>
            <a:r>
              <a:rPr lang="fa-IR" sz="2000" b="0" dirty="0" err="1">
                <a:cs typeface="B Zar" panose="00000400000000000000" pitchFamily="2" charset="-78"/>
              </a:rPr>
              <a:t>كه</a:t>
            </a:r>
            <a:r>
              <a:rPr lang="fa-IR" sz="2000" b="0" dirty="0">
                <a:cs typeface="B Zar" panose="00000400000000000000" pitchFamily="2" charset="-78"/>
              </a:rPr>
              <a:t> زمان ادعای خسارت از بیمه می تواند به عنوان پشتوانه مورد استفاده واقع شود. </a:t>
            </a:r>
            <a:r>
              <a:rPr lang="fa-IR" sz="2000" b="0" dirty="0" err="1">
                <a:cs typeface="B Zar" panose="00000400000000000000" pitchFamily="2" charset="-78"/>
              </a:rPr>
              <a:t>بارنامه</a:t>
            </a:r>
            <a:r>
              <a:rPr lang="fa-IR" sz="2000" b="0" dirty="0">
                <a:cs typeface="B Zar" panose="00000400000000000000" pitchFamily="2" charset="-78"/>
              </a:rPr>
              <a:t> سند حمل </a:t>
            </a:r>
            <a:r>
              <a:rPr lang="fa-IR" sz="2000" b="0" dirty="0" err="1">
                <a:cs typeface="B Zar" panose="00000400000000000000" pitchFamily="2" charset="-78"/>
              </a:rPr>
              <a:t>كالا</a:t>
            </a:r>
            <a:r>
              <a:rPr lang="fa-IR" sz="2000" b="0" dirty="0">
                <a:cs typeface="B Zar" panose="00000400000000000000" pitchFamily="2" charset="-78"/>
              </a:rPr>
              <a:t> و سندی است </a:t>
            </a:r>
            <a:r>
              <a:rPr lang="fa-IR" sz="2000" b="0" dirty="0" err="1">
                <a:cs typeface="B Zar" panose="00000400000000000000" pitchFamily="2" charset="-78"/>
              </a:rPr>
              <a:t>كه</a:t>
            </a:r>
            <a:r>
              <a:rPr lang="fa-IR" sz="2000" b="0" dirty="0">
                <a:cs typeface="B Zar" panose="00000400000000000000" pitchFamily="2" charset="-78"/>
              </a:rPr>
              <a:t> قابل انتقال به غیر بوده و </a:t>
            </a:r>
            <a:r>
              <a:rPr lang="fa-IR" sz="2000" b="0" dirty="0" err="1">
                <a:cs typeface="B Zar" panose="00000400000000000000" pitchFamily="2" charset="-78"/>
              </a:rPr>
              <a:t>مالكیت</a:t>
            </a:r>
            <a:r>
              <a:rPr lang="fa-IR" sz="2000" b="0" dirty="0">
                <a:cs typeface="B Zar" panose="00000400000000000000" pitchFamily="2" charset="-78"/>
              </a:rPr>
              <a:t> </a:t>
            </a:r>
            <a:r>
              <a:rPr lang="fa-IR" sz="2000" b="0" dirty="0" err="1">
                <a:cs typeface="B Zar" panose="00000400000000000000" pitchFamily="2" charset="-78"/>
              </a:rPr>
              <a:t>كالا</a:t>
            </a:r>
            <a:r>
              <a:rPr lang="fa-IR" sz="2000" b="0" dirty="0">
                <a:cs typeface="B Zar" panose="00000400000000000000" pitchFamily="2" charset="-78"/>
              </a:rPr>
              <a:t> را نشان می دهد. لذا از اهمیت بالایی بر </a:t>
            </a:r>
            <a:r>
              <a:rPr lang="fa-IR" sz="2000" b="0" dirty="0" err="1">
                <a:cs typeface="B Zar" panose="00000400000000000000" pitchFamily="2" charset="-78"/>
              </a:rPr>
              <a:t>خوردار</a:t>
            </a:r>
            <a:r>
              <a:rPr lang="fa-IR" sz="2000" b="0" dirty="0">
                <a:cs typeface="B Zar" panose="00000400000000000000" pitchFamily="2" charset="-78"/>
              </a:rPr>
              <a:t> است</a:t>
            </a:r>
            <a:r>
              <a:rPr lang="fa-IR" sz="2000" b="0" dirty="0" smtClean="0">
                <a:cs typeface="B Zar" panose="00000400000000000000" pitchFamily="2" charset="-78"/>
              </a:rPr>
              <a:t>.</a:t>
            </a:r>
          </a:p>
          <a:p>
            <a:pPr algn="r" rtl="1" fontAlgn="base"/>
            <a:r>
              <a:rPr lang="fa-IR" sz="2000" dirty="0">
                <a:cs typeface="B Zar" panose="00000400000000000000" pitchFamily="2" charset="-78"/>
              </a:rPr>
              <a:t>انواع </a:t>
            </a:r>
            <a:r>
              <a:rPr lang="fa-IR" sz="2000" dirty="0" err="1">
                <a:cs typeface="B Zar" panose="00000400000000000000" pitchFamily="2" charset="-78"/>
              </a:rPr>
              <a:t>بارنامه</a:t>
            </a:r>
            <a:r>
              <a:rPr lang="fa-IR" sz="2000" dirty="0">
                <a:cs typeface="B Zar" panose="00000400000000000000" pitchFamily="2" charset="-78"/>
              </a:rPr>
              <a:t> ها به شرح زیر می باشند:</a:t>
            </a:r>
            <a:br>
              <a:rPr lang="fa-IR" sz="2000" dirty="0">
                <a:cs typeface="B Zar" panose="00000400000000000000" pitchFamily="2" charset="-78"/>
              </a:rPr>
            </a:br>
            <a:r>
              <a:rPr lang="fa-IR" sz="2000" b="0" dirty="0" err="1">
                <a:cs typeface="B Zar" panose="00000400000000000000" pitchFamily="2" charset="-78"/>
              </a:rPr>
              <a:t>بارنامه</a:t>
            </a:r>
            <a:r>
              <a:rPr lang="fa-IR" sz="2000" b="0" dirty="0">
                <a:cs typeface="B Zar" panose="00000400000000000000" pitchFamily="2" charset="-78"/>
              </a:rPr>
              <a:t> دریایی (</a:t>
            </a:r>
            <a:r>
              <a:rPr lang="en-US" sz="2000" b="0" dirty="0">
                <a:cs typeface="B Zar" panose="00000400000000000000" pitchFamily="2" charset="-78"/>
              </a:rPr>
              <a:t>Ocean Bill of </a:t>
            </a:r>
            <a:r>
              <a:rPr lang="en-US" sz="2000" b="0" dirty="0" smtClean="0">
                <a:cs typeface="B Zar" panose="00000400000000000000" pitchFamily="2" charset="-78"/>
              </a:rPr>
              <a:t>Lading</a:t>
            </a:r>
            <a:r>
              <a:rPr lang="en-US" sz="2000" b="0" dirty="0">
                <a:cs typeface="B Zar" panose="00000400000000000000" pitchFamily="2" charset="-78"/>
              </a:rPr>
              <a:t> </a:t>
            </a:r>
            <a:r>
              <a:rPr lang="fa-IR" sz="2000" b="0" dirty="0" smtClean="0">
                <a:cs typeface="B Zar" panose="00000400000000000000" pitchFamily="2" charset="-78"/>
              </a:rPr>
              <a:t>)</a:t>
            </a:r>
            <a:r>
              <a:rPr lang="en-US" sz="2000" dirty="0">
                <a:cs typeface="B Zar" panose="00000400000000000000" pitchFamily="2" charset="-78"/>
              </a:rPr>
              <a:t/>
            </a:r>
            <a:br>
              <a:rPr lang="en-US" sz="2000" dirty="0">
                <a:cs typeface="B Zar" panose="00000400000000000000" pitchFamily="2" charset="-78"/>
              </a:rPr>
            </a:br>
            <a:r>
              <a:rPr lang="fa-IR" sz="2000" b="0" dirty="0" err="1">
                <a:cs typeface="B Zar" panose="00000400000000000000" pitchFamily="2" charset="-78"/>
              </a:rPr>
              <a:t>راهنامه</a:t>
            </a:r>
            <a:r>
              <a:rPr lang="fa-IR" sz="2000" b="0" dirty="0">
                <a:cs typeface="B Zar" panose="00000400000000000000" pitchFamily="2" charset="-78"/>
              </a:rPr>
              <a:t> دریایی ( </a:t>
            </a:r>
            <a:r>
              <a:rPr lang="en-US" sz="2000" b="0" dirty="0" smtClean="0">
                <a:cs typeface="B Zar" panose="00000400000000000000" pitchFamily="2" charset="-78"/>
              </a:rPr>
              <a:t>Non </a:t>
            </a:r>
            <a:r>
              <a:rPr lang="en-US" sz="2000" b="0" dirty="0">
                <a:cs typeface="B Zar" panose="00000400000000000000" pitchFamily="2" charset="-78"/>
              </a:rPr>
              <a:t>Negotiable Sea </a:t>
            </a:r>
            <a:r>
              <a:rPr lang="en-US" sz="2000" b="0" dirty="0" smtClean="0">
                <a:cs typeface="B Zar" panose="00000400000000000000" pitchFamily="2" charset="-78"/>
              </a:rPr>
              <a:t>Waybill</a:t>
            </a:r>
            <a:r>
              <a:rPr lang="fa-IR" sz="2000" b="0" dirty="0" smtClean="0">
                <a:cs typeface="B Zar" panose="00000400000000000000" pitchFamily="2" charset="-78"/>
              </a:rPr>
              <a:t>)</a:t>
            </a:r>
            <a:r>
              <a:rPr lang="en-US" sz="2000" dirty="0">
                <a:cs typeface="B Zar" panose="00000400000000000000" pitchFamily="2" charset="-78"/>
              </a:rPr>
              <a:t/>
            </a:r>
            <a:br>
              <a:rPr lang="en-US" sz="2000" dirty="0">
                <a:cs typeface="B Zar" panose="00000400000000000000" pitchFamily="2" charset="-78"/>
              </a:rPr>
            </a:br>
            <a:r>
              <a:rPr lang="fa-IR" sz="2000" b="0" dirty="0" err="1">
                <a:cs typeface="B Zar" panose="00000400000000000000" pitchFamily="2" charset="-78"/>
              </a:rPr>
              <a:t>بارنامه</a:t>
            </a:r>
            <a:r>
              <a:rPr lang="fa-IR" sz="2000" b="0" dirty="0">
                <a:cs typeface="B Zar" panose="00000400000000000000" pitchFamily="2" charset="-78"/>
              </a:rPr>
              <a:t> </a:t>
            </a:r>
            <a:r>
              <a:rPr lang="fa-IR" sz="2000" b="0" dirty="0" err="1">
                <a:cs typeface="B Zar" panose="00000400000000000000" pitchFamily="2" charset="-78"/>
              </a:rPr>
              <a:t>چارتر</a:t>
            </a:r>
            <a:r>
              <a:rPr lang="fa-IR" sz="2000" b="0" dirty="0">
                <a:cs typeface="B Zar" panose="00000400000000000000" pitchFamily="2" charset="-78"/>
              </a:rPr>
              <a:t> ( </a:t>
            </a:r>
            <a:r>
              <a:rPr lang="en-US" sz="2000" b="0" dirty="0">
                <a:cs typeface="B Zar" panose="00000400000000000000" pitchFamily="2" charset="-78"/>
              </a:rPr>
              <a:t>Charter Party Bill Of Lading </a:t>
            </a:r>
            <a:r>
              <a:rPr lang="en-US" sz="2000" b="0" dirty="0" smtClean="0">
                <a:cs typeface="B Zar" panose="00000400000000000000" pitchFamily="2" charset="-78"/>
              </a:rPr>
              <a:t>)</a:t>
            </a:r>
            <a:r>
              <a:rPr lang="fa-IR" sz="2000" b="0" dirty="0" smtClean="0">
                <a:cs typeface="B Zar" panose="00000400000000000000" pitchFamily="2" charset="-78"/>
              </a:rPr>
              <a:t>)</a:t>
            </a:r>
            <a:r>
              <a:rPr lang="en-US" sz="2000" dirty="0">
                <a:cs typeface="B Zar" panose="00000400000000000000" pitchFamily="2" charset="-78"/>
              </a:rPr>
              <a:t/>
            </a:r>
            <a:br>
              <a:rPr lang="en-US" sz="2000" dirty="0">
                <a:cs typeface="B Zar" panose="00000400000000000000" pitchFamily="2" charset="-78"/>
              </a:rPr>
            </a:br>
            <a:r>
              <a:rPr lang="fa-IR" sz="2000" b="0" dirty="0" err="1">
                <a:cs typeface="B Zar" panose="00000400000000000000" pitchFamily="2" charset="-78"/>
              </a:rPr>
              <a:t>بارنامه</a:t>
            </a:r>
            <a:r>
              <a:rPr lang="fa-IR" sz="2000" b="0" dirty="0">
                <a:cs typeface="B Zar" panose="00000400000000000000" pitchFamily="2" charset="-78"/>
              </a:rPr>
              <a:t> حمل سراسری (</a:t>
            </a:r>
            <a:r>
              <a:rPr lang="en-US" sz="2000" b="0" dirty="0">
                <a:cs typeface="B Zar" panose="00000400000000000000" pitchFamily="2" charset="-78"/>
              </a:rPr>
              <a:t>Trough B/L) </a:t>
            </a:r>
            <a:r>
              <a:rPr lang="fa-IR" sz="2000" b="0" dirty="0" smtClean="0">
                <a:cs typeface="B Zar" panose="00000400000000000000" pitchFamily="2" charset="-78"/>
              </a:rPr>
              <a:t>)</a:t>
            </a:r>
            <a:r>
              <a:rPr lang="en-US" sz="2000" dirty="0">
                <a:cs typeface="B Zar" panose="00000400000000000000" pitchFamily="2" charset="-78"/>
              </a:rPr>
              <a:t/>
            </a:r>
            <a:br>
              <a:rPr lang="en-US" sz="2000" dirty="0">
                <a:cs typeface="B Zar" panose="00000400000000000000" pitchFamily="2" charset="-78"/>
              </a:rPr>
            </a:br>
            <a:r>
              <a:rPr lang="fa-IR" sz="2000" b="0" dirty="0" err="1">
                <a:cs typeface="B Zar" panose="00000400000000000000" pitchFamily="2" charset="-78"/>
              </a:rPr>
              <a:t>بارنامه</a:t>
            </a:r>
            <a:r>
              <a:rPr lang="fa-IR" sz="2000" b="0" dirty="0">
                <a:cs typeface="B Zar" panose="00000400000000000000" pitchFamily="2" charset="-78"/>
              </a:rPr>
              <a:t> حمل </a:t>
            </a:r>
            <a:r>
              <a:rPr lang="fa-IR" sz="2000" b="0" dirty="0" err="1">
                <a:cs typeface="B Zar" panose="00000400000000000000" pitchFamily="2" charset="-78"/>
              </a:rPr>
              <a:t>مركب</a:t>
            </a:r>
            <a:r>
              <a:rPr lang="fa-IR" sz="2000" b="0" dirty="0">
                <a:cs typeface="B Zar" panose="00000400000000000000" pitchFamily="2" charset="-78"/>
              </a:rPr>
              <a:t> </a:t>
            </a:r>
            <a:r>
              <a:rPr lang="fa-IR" sz="2000" b="0" dirty="0" err="1">
                <a:cs typeface="B Zar" panose="00000400000000000000" pitchFamily="2" charset="-78"/>
              </a:rPr>
              <a:t>فیاتا</a:t>
            </a:r>
            <a:r>
              <a:rPr lang="fa-IR" sz="2000" b="0" dirty="0">
                <a:cs typeface="B Zar" panose="00000400000000000000" pitchFamily="2" charset="-78"/>
              </a:rPr>
              <a:t> (</a:t>
            </a:r>
            <a:r>
              <a:rPr lang="en-US" sz="2000" b="0" dirty="0">
                <a:cs typeface="B Zar" panose="00000400000000000000" pitchFamily="2" charset="-78"/>
              </a:rPr>
              <a:t>F. B. L) (</a:t>
            </a:r>
            <a:r>
              <a:rPr lang="fa-IR" sz="2000" b="0" dirty="0">
                <a:cs typeface="B Zar" panose="00000400000000000000" pitchFamily="2" charset="-78"/>
              </a:rPr>
              <a:t>فدراسیون بین </a:t>
            </a:r>
            <a:r>
              <a:rPr lang="fa-IR" sz="2000" b="0" dirty="0" err="1">
                <a:cs typeface="B Zar" panose="00000400000000000000" pitchFamily="2" charset="-78"/>
              </a:rPr>
              <a:t>المللی</a:t>
            </a:r>
            <a:r>
              <a:rPr lang="fa-IR" sz="2000" b="0" dirty="0">
                <a:cs typeface="B Zar" panose="00000400000000000000" pitchFamily="2" charset="-78"/>
              </a:rPr>
              <a:t> اتحادیه های </a:t>
            </a:r>
            <a:r>
              <a:rPr lang="fa-IR" sz="2000" b="0" dirty="0" err="1">
                <a:cs typeface="B Zar" panose="00000400000000000000" pitchFamily="2" charset="-78"/>
              </a:rPr>
              <a:t>شركتهای</a:t>
            </a:r>
            <a:r>
              <a:rPr lang="fa-IR" sz="2000" b="0" dirty="0">
                <a:cs typeface="B Zar" panose="00000400000000000000" pitchFamily="2" charset="-78"/>
              </a:rPr>
              <a:t> </a:t>
            </a:r>
            <a:r>
              <a:rPr lang="fa-IR" sz="2000" b="0" dirty="0" err="1">
                <a:cs typeface="B Zar" panose="00000400000000000000" pitchFamily="2" charset="-78"/>
              </a:rPr>
              <a:t>فورواردر</a:t>
            </a:r>
            <a:r>
              <a:rPr lang="fa-IR" sz="2000" b="0" dirty="0">
                <a:cs typeface="B Zar" panose="00000400000000000000" pitchFamily="2" charset="-78"/>
              </a:rPr>
              <a:t>)</a:t>
            </a:r>
            <a:r>
              <a:rPr lang="fa-IR" sz="2000" dirty="0">
                <a:cs typeface="B Zar" panose="00000400000000000000" pitchFamily="2" charset="-78"/>
              </a:rPr>
              <a:t/>
            </a:r>
            <a:br>
              <a:rPr lang="fa-IR" sz="2000" dirty="0">
                <a:cs typeface="B Zar" panose="00000400000000000000" pitchFamily="2" charset="-78"/>
              </a:rPr>
            </a:br>
            <a:r>
              <a:rPr lang="fa-IR" sz="2000" b="0" dirty="0" err="1">
                <a:cs typeface="B Zar" panose="00000400000000000000" pitchFamily="2" charset="-78"/>
              </a:rPr>
              <a:t>راهنامه</a:t>
            </a:r>
            <a:r>
              <a:rPr lang="fa-IR" sz="2000" b="0" dirty="0">
                <a:cs typeface="B Zar" panose="00000400000000000000" pitchFamily="2" charset="-78"/>
              </a:rPr>
              <a:t> هوایی (</a:t>
            </a:r>
            <a:r>
              <a:rPr lang="en-US" sz="2000" b="0" dirty="0">
                <a:cs typeface="B Zar" panose="00000400000000000000" pitchFamily="2" charset="-78"/>
              </a:rPr>
              <a:t>Air way Bill) </a:t>
            </a:r>
            <a:r>
              <a:rPr lang="fa-IR" sz="2000" b="0" dirty="0" smtClean="0">
                <a:cs typeface="B Zar" panose="00000400000000000000" pitchFamily="2" charset="-78"/>
              </a:rPr>
              <a:t>)</a:t>
            </a:r>
            <a:r>
              <a:rPr lang="en-US" sz="2000" dirty="0">
                <a:cs typeface="B Zar" panose="00000400000000000000" pitchFamily="2" charset="-78"/>
              </a:rPr>
              <a:t/>
            </a:r>
            <a:br>
              <a:rPr lang="en-US" sz="2000" dirty="0">
                <a:cs typeface="B Zar" panose="00000400000000000000" pitchFamily="2" charset="-78"/>
              </a:rPr>
            </a:br>
            <a:r>
              <a:rPr lang="fa-IR" sz="2000" b="0" dirty="0" err="1">
                <a:cs typeface="B Zar" panose="00000400000000000000" pitchFamily="2" charset="-78"/>
              </a:rPr>
              <a:t>راهنامه</a:t>
            </a:r>
            <a:r>
              <a:rPr lang="fa-IR" sz="2000" b="0" dirty="0">
                <a:cs typeface="B Zar" panose="00000400000000000000" pitchFamily="2" charset="-78"/>
              </a:rPr>
              <a:t> زمینی یا جاده ای (</a:t>
            </a:r>
            <a:r>
              <a:rPr lang="en-US" sz="2000" b="0" dirty="0">
                <a:cs typeface="B Zar" panose="00000400000000000000" pitchFamily="2" charset="-78"/>
              </a:rPr>
              <a:t>CMR) </a:t>
            </a:r>
            <a:r>
              <a:rPr lang="fa-IR" sz="2000" b="0" dirty="0" smtClean="0">
                <a:cs typeface="B Zar" panose="00000400000000000000" pitchFamily="2" charset="-78"/>
              </a:rPr>
              <a:t>)</a:t>
            </a:r>
            <a:r>
              <a:rPr lang="en-US" sz="2000" dirty="0">
                <a:cs typeface="B Zar" panose="00000400000000000000" pitchFamily="2" charset="-78"/>
              </a:rPr>
              <a:t/>
            </a:r>
            <a:br>
              <a:rPr lang="en-US" sz="2000" dirty="0">
                <a:cs typeface="B Zar" panose="00000400000000000000" pitchFamily="2" charset="-78"/>
              </a:rPr>
            </a:br>
            <a:r>
              <a:rPr lang="fa-IR" sz="2000" b="0" dirty="0" err="1">
                <a:cs typeface="B Zar" panose="00000400000000000000" pitchFamily="2" charset="-78"/>
              </a:rPr>
              <a:t>راهنامه</a:t>
            </a:r>
            <a:r>
              <a:rPr lang="fa-IR" sz="2000" b="0" dirty="0">
                <a:cs typeface="B Zar" panose="00000400000000000000" pitchFamily="2" charset="-78"/>
              </a:rPr>
              <a:t> راه آهن (</a:t>
            </a:r>
            <a:r>
              <a:rPr lang="en-US" sz="2000" b="0" dirty="0">
                <a:cs typeface="B Zar" panose="00000400000000000000" pitchFamily="2" charset="-78"/>
              </a:rPr>
              <a:t>Railway of Landing) </a:t>
            </a:r>
            <a:r>
              <a:rPr lang="fa-IR" sz="2000" b="0" dirty="0" smtClean="0">
                <a:cs typeface="B Zar" panose="00000400000000000000" pitchFamily="2" charset="-78"/>
              </a:rPr>
              <a:t>(</a:t>
            </a:r>
            <a:r>
              <a:rPr lang="en-US" sz="2000" dirty="0">
                <a:cs typeface="B Zar" panose="00000400000000000000" pitchFamily="2" charset="-78"/>
              </a:rPr>
              <a:t/>
            </a:r>
            <a:br>
              <a:rPr lang="en-US" sz="2000" dirty="0">
                <a:cs typeface="B Zar" panose="00000400000000000000" pitchFamily="2" charset="-78"/>
              </a:rPr>
            </a:br>
            <a:r>
              <a:rPr lang="fa-IR" sz="2000" b="0" dirty="0" err="1">
                <a:cs typeface="B Zar" panose="00000400000000000000" pitchFamily="2" charset="-78"/>
              </a:rPr>
              <a:t>بارنامه</a:t>
            </a:r>
            <a:r>
              <a:rPr lang="fa-IR" sz="2000" b="0" dirty="0">
                <a:cs typeface="B Zar" panose="00000400000000000000" pitchFamily="2" charset="-78"/>
              </a:rPr>
              <a:t> و رسید پستی ( </a:t>
            </a:r>
            <a:r>
              <a:rPr lang="en-US" sz="2000" b="0" dirty="0">
                <a:cs typeface="B Zar" panose="00000400000000000000" pitchFamily="2" charset="-78"/>
              </a:rPr>
              <a:t>Courier and post </a:t>
            </a:r>
            <a:r>
              <a:rPr lang="en-US" sz="2000" b="0" dirty="0" smtClean="0">
                <a:cs typeface="B Zar" panose="00000400000000000000" pitchFamily="2" charset="-78"/>
              </a:rPr>
              <a:t>Receipts </a:t>
            </a:r>
            <a:r>
              <a:rPr lang="en-US" sz="2000" b="0" dirty="0">
                <a:cs typeface="B Zar" panose="00000400000000000000" pitchFamily="2" charset="-78"/>
              </a:rPr>
              <a:t>of Certificate of </a:t>
            </a:r>
            <a:r>
              <a:rPr lang="en-US" sz="2000" b="0" dirty="0" smtClean="0">
                <a:cs typeface="B Zar" panose="00000400000000000000" pitchFamily="2" charset="-78"/>
              </a:rPr>
              <a:t>posting</a:t>
            </a:r>
            <a:r>
              <a:rPr lang="fa-IR" sz="2000" b="0" dirty="0" smtClean="0">
                <a:cs typeface="B Zar" panose="00000400000000000000" pitchFamily="2" charset="-78"/>
              </a:rPr>
              <a:t>)</a:t>
            </a:r>
            <a:endParaRPr lang="fa-IR" sz="2000" b="0" dirty="0">
              <a:cs typeface="B Zar" panose="00000400000000000000" pitchFamily="2" charset="-78"/>
            </a:endParaRPr>
          </a:p>
          <a:p>
            <a:pPr algn="just" rtl="1"/>
            <a:r>
              <a:rPr lang="fa-IR" sz="2000" dirty="0">
                <a:cs typeface="B Zar" panose="00000400000000000000" pitchFamily="2" charset="-78"/>
              </a:rPr>
              <a:t/>
            </a:r>
            <a:br>
              <a:rPr lang="fa-IR" sz="2000" dirty="0">
                <a:cs typeface="B Zar" panose="00000400000000000000" pitchFamily="2" charset="-78"/>
              </a:rPr>
            </a:br>
            <a:endParaRPr lang="en-US"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67</a:t>
            </a:fld>
            <a:endParaRPr lang="en-US"/>
          </a:p>
        </p:txBody>
      </p:sp>
    </p:spTree>
    <p:extLst>
      <p:ext uri="{BB962C8B-B14F-4D97-AF65-F5344CB8AC3E}">
        <p14:creationId xmlns:p14="http://schemas.microsoft.com/office/powerpoint/2010/main" val="1891169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pPr marL="342900" indent="-342900" algn="just">
              <a:spcBef>
                <a:spcPts val="800"/>
              </a:spcBef>
              <a:buFont typeface="Arial" pitchFamily="34" charset="0"/>
            </a:pPr>
            <a:r>
              <a:rPr lang="fa-IR" b="1" dirty="0">
                <a:solidFill>
                  <a:srgbClr val="FF0000"/>
                </a:solidFill>
                <a:latin typeface="+mn-lt"/>
                <a:ea typeface="+mn-ea"/>
                <a:cs typeface="B Zar" panose="00000400000000000000" pitchFamily="2" charset="-78"/>
              </a:rPr>
              <a:t>سیاهه یا فاکتور فروش تجاری(</a:t>
            </a:r>
            <a:r>
              <a:rPr lang="en-US" b="1" dirty="0">
                <a:solidFill>
                  <a:srgbClr val="FF0000"/>
                </a:solidFill>
                <a:latin typeface="+mn-lt"/>
                <a:ea typeface="+mn-ea"/>
                <a:cs typeface="B Zar" panose="00000400000000000000" pitchFamily="2" charset="-78"/>
              </a:rPr>
              <a:t>commercial invoice</a:t>
            </a:r>
            <a:r>
              <a:rPr lang="fa-IR" b="1" dirty="0">
                <a:solidFill>
                  <a:srgbClr val="FF0000"/>
                </a:solidFill>
                <a:latin typeface="+mn-lt"/>
                <a:ea typeface="+mn-ea"/>
                <a:cs typeface="B Zar" panose="00000400000000000000" pitchFamily="2" charset="-78"/>
              </a:rPr>
              <a:t>)</a:t>
            </a:r>
            <a:endParaRPr lang="en-US" b="1" dirty="0">
              <a:solidFill>
                <a:srgbClr val="FF0000"/>
              </a:solidFill>
              <a:latin typeface="+mn-lt"/>
              <a:ea typeface="+mn-ea"/>
              <a:cs typeface="B Zar" panose="00000400000000000000" pitchFamily="2" charset="-78"/>
            </a:endParaRPr>
          </a:p>
        </p:txBody>
      </p:sp>
      <p:sp>
        <p:nvSpPr>
          <p:cNvPr id="3" name="Content Placeholder 2"/>
          <p:cNvSpPr>
            <a:spLocks noGrp="1"/>
          </p:cNvSpPr>
          <p:nvPr>
            <p:ph idx="1"/>
          </p:nvPr>
        </p:nvSpPr>
        <p:spPr/>
        <p:txBody>
          <a:bodyPr>
            <a:normAutofit/>
          </a:bodyPr>
          <a:lstStyle/>
          <a:p>
            <a:pPr algn="just" rtl="1"/>
            <a:r>
              <a:rPr lang="fa-IR" sz="2800" b="0" dirty="0">
                <a:cs typeface="B Zar" panose="00000400000000000000" pitchFamily="2" charset="-78"/>
              </a:rPr>
              <a:t>فاکتور تجاری برای اعلام گمرک و تعیین تعرفه واردات استفاده می شود. به عنوان مثال، شرح کامل و دقیق کالاهای حمل و نقل، از جمله مقدار، نمرات و واحد و ارزش کل کالاهای مربوطه است. این فهرست نام ها و آدرس های صادر کننده و وارد کننده، نام کشتی، مقصد حمل و نقل، حمل و نقل و هزینه های بیمه، و همچنین هزینه ها و وظایف وارد کننده را می پردازد.</a:t>
            </a:r>
            <a:endParaRPr lang="en-US" sz="28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68</a:t>
            </a:fld>
            <a:endParaRPr lang="en-US"/>
          </a:p>
        </p:txBody>
      </p:sp>
    </p:spTree>
    <p:extLst>
      <p:ext uri="{BB962C8B-B14F-4D97-AF65-F5344CB8AC3E}">
        <p14:creationId xmlns:p14="http://schemas.microsoft.com/office/powerpoint/2010/main" val="2044339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rmAutofit/>
          </a:bodyPr>
          <a:lstStyle/>
          <a:p>
            <a:pPr marL="342900" indent="-342900" algn="just">
              <a:spcBef>
                <a:spcPts val="800"/>
              </a:spcBef>
              <a:buFont typeface="Arial" pitchFamily="34" charset="0"/>
            </a:pPr>
            <a:r>
              <a:rPr lang="fa-IR" b="1" dirty="0" smtClean="0">
                <a:solidFill>
                  <a:srgbClr val="FF0000"/>
                </a:solidFill>
                <a:latin typeface="+mn-lt"/>
                <a:ea typeface="+mn-ea"/>
                <a:cs typeface="B Zar" panose="00000400000000000000" pitchFamily="2" charset="-78"/>
              </a:rPr>
              <a:t>سیاهه یا فاکتور کنسولی(</a:t>
            </a:r>
            <a:r>
              <a:rPr lang="en-US" b="1" dirty="0">
                <a:solidFill>
                  <a:srgbClr val="FF0000"/>
                </a:solidFill>
                <a:cs typeface="B Zar" panose="00000400000000000000" pitchFamily="2" charset="-78"/>
              </a:rPr>
              <a:t>consular invoice</a:t>
            </a:r>
            <a:r>
              <a:rPr lang="fa-IR" b="1" dirty="0" smtClean="0">
                <a:solidFill>
                  <a:srgbClr val="FF0000"/>
                </a:solidFill>
                <a:latin typeface="+mn-lt"/>
                <a:ea typeface="+mn-ea"/>
                <a:cs typeface="B Zar" panose="00000400000000000000" pitchFamily="2" charset="-78"/>
              </a:rPr>
              <a:t>)</a:t>
            </a:r>
            <a:endParaRPr lang="en-US" b="1" dirty="0">
              <a:solidFill>
                <a:srgbClr val="FF0000"/>
              </a:solidFill>
              <a:latin typeface="+mn-lt"/>
              <a:ea typeface="+mn-ea"/>
              <a:cs typeface="B Zar" panose="00000400000000000000" pitchFamily="2" charset="-78"/>
            </a:endParaRPr>
          </a:p>
        </p:txBody>
      </p:sp>
      <p:sp>
        <p:nvSpPr>
          <p:cNvPr id="6" name="Content Placeholder 5"/>
          <p:cNvSpPr>
            <a:spLocks noGrp="1"/>
          </p:cNvSpPr>
          <p:nvPr>
            <p:ph idx="1"/>
          </p:nvPr>
        </p:nvSpPr>
        <p:spPr/>
        <p:txBody>
          <a:bodyPr>
            <a:normAutofit/>
          </a:bodyPr>
          <a:lstStyle/>
          <a:p>
            <a:pPr algn="just" rtl="1"/>
            <a:r>
              <a:rPr lang="fa-IR" sz="2800" b="0" cap="all" dirty="0" err="1">
                <a:cs typeface="B Zar" panose="00000400000000000000" pitchFamily="2" charset="-78"/>
              </a:rPr>
              <a:t>صورتحساب</a:t>
            </a:r>
            <a:r>
              <a:rPr lang="fa-IR" sz="2800" b="0" cap="all" dirty="0">
                <a:cs typeface="B Zar" panose="00000400000000000000" pitchFamily="2" charset="-78"/>
              </a:rPr>
              <a:t> کنسولی یک سند رسمی است که توسط صادر کننده </a:t>
            </a:r>
            <a:r>
              <a:rPr lang="fa-IR" sz="2800" b="0" cap="all" dirty="0" err="1">
                <a:cs typeface="B Zar" panose="00000400000000000000" pitchFamily="2" charset="-78"/>
              </a:rPr>
              <a:t>درمطابقت</a:t>
            </a:r>
            <a:r>
              <a:rPr lang="fa-IR" sz="2800" b="0" cap="all" dirty="0">
                <a:cs typeface="B Zar" panose="00000400000000000000" pitchFamily="2" charset="-78"/>
              </a:rPr>
              <a:t> با نماینده کنسولی کشور وارد کننده پر شده است. هدف اصلی آن کمک به مقامات گمرکی در کشور وارد کننده در ارزیابی ارزش دقیق کالاهای </a:t>
            </a:r>
            <a:r>
              <a:rPr lang="fa-IR" sz="2800" b="0" cap="all" dirty="0" err="1">
                <a:cs typeface="B Zar" panose="00000400000000000000" pitchFamily="2" charset="-78"/>
              </a:rPr>
              <a:t>وارداتی</a:t>
            </a:r>
            <a:r>
              <a:rPr lang="fa-IR" sz="2800" b="0" cap="all" dirty="0">
                <a:cs typeface="B Zar" panose="00000400000000000000" pitchFamily="2" charset="-78"/>
              </a:rPr>
              <a:t> برای ارزیابی مقررات گمرکی(</a:t>
            </a:r>
            <a:r>
              <a:rPr lang="en-US" sz="2800" b="0" cap="all" dirty="0">
                <a:cs typeface="B Zar" panose="00000400000000000000" pitchFamily="2" charset="-78"/>
              </a:rPr>
              <a:t>duties assessment</a:t>
            </a:r>
            <a:r>
              <a:rPr lang="fa-IR" sz="2800" b="0" cap="all" dirty="0">
                <a:cs typeface="B Zar" panose="00000400000000000000" pitchFamily="2" charset="-78"/>
              </a:rPr>
              <a:t>) است.</a:t>
            </a:r>
            <a:endParaRPr lang="en-US" sz="2800" b="0" cap="all" dirty="0">
              <a:cs typeface="B Zar" panose="00000400000000000000" pitchFamily="2" charset="-78"/>
            </a:endParaRPr>
          </a:p>
          <a:p>
            <a:pPr algn="just" rtl="1"/>
            <a:endParaRPr lang="en-US" sz="2800"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69</a:t>
            </a:fld>
            <a:endParaRPr lang="en-US"/>
          </a:p>
        </p:txBody>
      </p:sp>
    </p:spTree>
    <p:extLst>
      <p:ext uri="{BB962C8B-B14F-4D97-AF65-F5344CB8AC3E}">
        <p14:creationId xmlns:p14="http://schemas.microsoft.com/office/powerpoint/2010/main" val="21060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7</a:t>
            </a:fld>
            <a:endParaRPr lang="en-US"/>
          </a:p>
        </p:txBody>
      </p:sp>
      <p:pic>
        <p:nvPicPr>
          <p:cNvPr id="10242"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3438525"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1466671"/>
            <a:ext cx="4572000" cy="1200329"/>
          </a:xfrm>
          <a:prstGeom prst="rect">
            <a:avLst/>
          </a:prstGeom>
        </p:spPr>
        <p:txBody>
          <a:bodyPr>
            <a:spAutoFit/>
          </a:bodyPr>
          <a:lstStyle/>
          <a:p>
            <a:r>
              <a:rPr lang="en-US" b="1" dirty="0">
                <a:solidFill>
                  <a:srgbClr val="000000"/>
                </a:solidFill>
                <a:latin typeface="Arial" panose="020B0604020202020204" pitchFamily="34" charset="0"/>
              </a:rPr>
              <a:t>Finance of International Trade (Essential Capital Markets)</a:t>
            </a:r>
          </a:p>
          <a:p>
            <a:r>
              <a:rPr lang="en-US" dirty="0"/>
              <a:t/>
            </a:r>
            <a:br>
              <a:rPr lang="en-US" dirty="0"/>
            </a:br>
            <a:endParaRPr lang="en-US" dirty="0"/>
          </a:p>
        </p:txBody>
      </p:sp>
      <p:sp>
        <p:nvSpPr>
          <p:cNvPr id="4" name="Rectangle 3"/>
          <p:cNvSpPr/>
          <p:nvPr/>
        </p:nvSpPr>
        <p:spPr>
          <a:xfrm>
            <a:off x="4800600" y="2604655"/>
            <a:ext cx="3222926" cy="923330"/>
          </a:xfrm>
          <a:prstGeom prst="rect">
            <a:avLst/>
          </a:prstGeom>
        </p:spPr>
        <p:txBody>
          <a:bodyPr wrap="square">
            <a:spAutoFit/>
          </a:bodyPr>
          <a:lstStyle/>
          <a:p>
            <a:r>
              <a:rPr lang="en-US" dirty="0">
                <a:solidFill>
                  <a:srgbClr val="000000"/>
                </a:solidFill>
                <a:latin typeface="Arial" panose="020B0604020202020204" pitchFamily="34" charset="0"/>
              </a:rPr>
              <a:t>Author(s): Eric Bishop</a:t>
            </a:r>
          </a:p>
          <a:p>
            <a:r>
              <a:rPr lang="en-US" dirty="0"/>
              <a:t/>
            </a:r>
            <a:br>
              <a:rPr lang="en-US" dirty="0"/>
            </a:br>
            <a:endParaRPr lang="en-US" dirty="0"/>
          </a:p>
        </p:txBody>
      </p:sp>
    </p:spTree>
    <p:extLst>
      <p:ext uri="{BB962C8B-B14F-4D97-AF65-F5344CB8AC3E}">
        <p14:creationId xmlns:p14="http://schemas.microsoft.com/office/powerpoint/2010/main" val="4089354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بیمه نامه(</a:t>
            </a:r>
            <a:r>
              <a:rPr lang="en-US" dirty="0">
                <a:solidFill>
                  <a:srgbClr val="FF0000"/>
                </a:solidFill>
                <a:cs typeface="B Zar" panose="00000400000000000000" pitchFamily="2" charset="-78"/>
              </a:rPr>
              <a:t>insurance certificate</a:t>
            </a:r>
            <a:r>
              <a:rPr lang="fa-IR" dirty="0" smtClean="0">
                <a:solidFill>
                  <a:srgbClr val="FF0000"/>
                </a:solidFill>
                <a:cs typeface="B Zar" panose="00000400000000000000" pitchFamily="2" charset="-78"/>
              </a:rPr>
              <a:t>)</a:t>
            </a:r>
            <a:endParaRPr lang="en-US" dirty="0">
              <a:solidFill>
                <a:srgbClr val="FF0000"/>
              </a:solidFill>
              <a:cs typeface="B Zar" panose="00000400000000000000" pitchFamily="2" charset="-78"/>
            </a:endParaRPr>
          </a:p>
        </p:txBody>
      </p:sp>
      <p:sp>
        <p:nvSpPr>
          <p:cNvPr id="3" name="Content Placeholder 2"/>
          <p:cNvSpPr>
            <a:spLocks noGrp="1"/>
          </p:cNvSpPr>
          <p:nvPr>
            <p:ph idx="1"/>
          </p:nvPr>
        </p:nvSpPr>
        <p:spPr>
          <a:xfrm>
            <a:off x="822960" y="1100628"/>
            <a:ext cx="7520940" cy="4690572"/>
          </a:xfrm>
        </p:spPr>
        <p:txBody>
          <a:bodyPr vert="horz" lIns="91440" tIns="45720" rIns="91440" bIns="45720" rtlCol="0" anchor="ctr">
            <a:noAutofit/>
          </a:bodyPr>
          <a:lstStyle/>
          <a:p>
            <a:pPr marL="457200" indent="-457200" algn="just" rtl="1">
              <a:lnSpc>
                <a:spcPct val="170000"/>
              </a:lnSpc>
              <a:buFont typeface="Wingdings" panose="05000000000000000000" pitchFamily="2" charset="2"/>
              <a:buChar char="q"/>
            </a:pPr>
            <a:r>
              <a:rPr lang="fa-IR" sz="2000" b="0" cap="all" dirty="0">
                <a:cs typeface="B Zar" panose="00000400000000000000" pitchFamily="2" charset="-78"/>
              </a:rPr>
              <a:t>یک گواهی نامه بیمه ثابت می کند که کالای بیمه شده توسط بیمه گر در مقابل ضرر و زیان بیمه شده است. این </a:t>
            </a:r>
            <a:r>
              <a:rPr lang="fa-IR" sz="2000" b="0" cap="all" dirty="0" smtClean="0">
                <a:cs typeface="B Zar" panose="00000400000000000000" pitchFamily="2" charset="-78"/>
              </a:rPr>
              <a:t>گواهی </a:t>
            </a:r>
            <a:r>
              <a:rPr lang="fa-IR" sz="2000" b="0" cap="all" dirty="0">
                <a:cs typeface="B Zar" panose="00000400000000000000" pitchFamily="2" charset="-78"/>
              </a:rPr>
              <a:t>توسط حامل بیمه (یا نماینده مجاز) </a:t>
            </a:r>
            <a:r>
              <a:rPr lang="fa-IR" sz="2000" b="0" cap="all" dirty="0" smtClean="0">
                <a:cs typeface="B Zar" panose="00000400000000000000" pitchFamily="2" charset="-78"/>
              </a:rPr>
              <a:t>امضا میشود </a:t>
            </a:r>
            <a:r>
              <a:rPr lang="fa-IR" sz="2000" b="0" cap="all" dirty="0">
                <a:cs typeface="B Zar" panose="00000400000000000000" pitchFamily="2" charset="-78"/>
              </a:rPr>
              <a:t>و به نام صادر کننده یا گیرنده صادر </a:t>
            </a:r>
            <a:r>
              <a:rPr lang="fa-IR" sz="2000" b="0" cap="all" dirty="0" smtClean="0">
                <a:cs typeface="B Zar" panose="00000400000000000000" pitchFamily="2" charset="-78"/>
              </a:rPr>
              <a:t>میشود</a:t>
            </a:r>
            <a:r>
              <a:rPr lang="fa-IR" sz="2000" b="0" cap="all" dirty="0">
                <a:cs typeface="B Zar" panose="00000400000000000000" pitchFamily="2" charset="-78"/>
              </a:rPr>
              <a:t>. ارزش بیمه باید در همان مبلغ موجود در </a:t>
            </a:r>
            <a:r>
              <a:rPr lang="fa-IR" sz="2000" b="0" cap="all" dirty="0" err="1">
                <a:cs typeface="B Zar" panose="00000400000000000000" pitchFamily="2" charset="-78"/>
              </a:rPr>
              <a:t>صورتحساب</a:t>
            </a:r>
            <a:r>
              <a:rPr lang="fa-IR" sz="2000" b="0" cap="all" dirty="0">
                <a:cs typeface="B Zar" panose="00000400000000000000" pitchFamily="2" charset="-78"/>
              </a:rPr>
              <a:t> باشد. </a:t>
            </a:r>
            <a:endParaRPr lang="fa-IR" sz="2000" b="0" cap="all" dirty="0" smtClean="0">
              <a:cs typeface="B Zar" panose="00000400000000000000" pitchFamily="2" charset="-78"/>
            </a:endParaRPr>
          </a:p>
          <a:p>
            <a:pPr marL="457200" indent="-457200" algn="just" rtl="1">
              <a:lnSpc>
                <a:spcPct val="170000"/>
              </a:lnSpc>
              <a:buFont typeface="Wingdings" panose="05000000000000000000" pitchFamily="2" charset="2"/>
              <a:buChar char="q"/>
            </a:pPr>
            <a:r>
              <a:rPr lang="fa-IR" sz="2000" b="0" cap="all" dirty="0" smtClean="0">
                <a:cs typeface="B Zar" panose="00000400000000000000" pitchFamily="2" charset="-78"/>
              </a:rPr>
              <a:t>از </a:t>
            </a:r>
            <a:r>
              <a:rPr lang="fa-IR" sz="2000" b="0" cap="all" dirty="0">
                <a:cs typeface="B Zar" panose="00000400000000000000" pitchFamily="2" charset="-78"/>
              </a:rPr>
              <a:t>آنجا که اکثر صادرکنندگان چتر یا سیاست باز کردن تمام صادرات خود را دارند، صادر کننده مجبور خواهد شد یک گواهی نامه خاص با استفاده از فرم ارائه شده توسط حامل بیمه صادر کند. </a:t>
            </a:r>
            <a:endParaRPr lang="fa-IR" sz="2000" b="0" cap="all" dirty="0" smtClean="0">
              <a:cs typeface="B Zar" panose="00000400000000000000" pitchFamily="2" charset="-78"/>
            </a:endParaRPr>
          </a:p>
          <a:p>
            <a:pPr marL="457200" indent="-457200" algn="just" rtl="1">
              <a:lnSpc>
                <a:spcPct val="170000"/>
              </a:lnSpc>
              <a:buFont typeface="Wingdings" panose="05000000000000000000" pitchFamily="2" charset="2"/>
              <a:buChar char="q"/>
            </a:pPr>
            <a:r>
              <a:rPr lang="fa-IR" sz="2000" b="0" cap="all" dirty="0" smtClean="0">
                <a:cs typeface="B Zar" panose="00000400000000000000" pitchFamily="2" charset="-78"/>
              </a:rPr>
              <a:t>گواهی </a:t>
            </a:r>
            <a:r>
              <a:rPr lang="fa-IR" sz="2000" b="0" cap="all" dirty="0">
                <a:cs typeface="B Zar" panose="00000400000000000000" pitchFamily="2" charset="-78"/>
              </a:rPr>
              <a:t>جزئیات مربوط به معامله صادراتی </a:t>
            </a:r>
            <a:r>
              <a:rPr lang="fa-IR" sz="2000" b="0" cap="all" dirty="0" smtClean="0">
                <a:cs typeface="B Zar" panose="00000400000000000000" pitchFamily="2" charset="-78"/>
              </a:rPr>
              <a:t>باید </a:t>
            </a:r>
            <a:r>
              <a:rPr lang="fa-IR" sz="2000" b="0" cap="all" dirty="0">
                <a:cs typeface="B Zar" panose="00000400000000000000" pitchFamily="2" charset="-78"/>
              </a:rPr>
              <a:t>با </a:t>
            </a:r>
            <a:r>
              <a:rPr lang="fa-IR" sz="2000" b="0" cap="all" dirty="0" smtClean="0">
                <a:cs typeface="B Zar" panose="00000400000000000000" pitchFamily="2" charset="-78"/>
              </a:rPr>
              <a:t>اطلاعات </a:t>
            </a:r>
            <a:r>
              <a:rPr lang="fa-IR" sz="2000" b="0" cap="all" dirty="0">
                <a:cs typeface="B Zar" panose="00000400000000000000" pitchFamily="2" charset="-78"/>
              </a:rPr>
              <a:t>مربوط به </a:t>
            </a:r>
            <a:r>
              <a:rPr lang="fa-IR" sz="2000" b="0" cap="all" dirty="0" err="1" smtClean="0">
                <a:cs typeface="B Zar" panose="00000400000000000000" pitchFamily="2" charset="-78"/>
              </a:rPr>
              <a:t>بارنامه</a:t>
            </a:r>
            <a:r>
              <a:rPr lang="fa-IR" sz="2000" b="0" cap="all" dirty="0" smtClean="0">
                <a:cs typeface="B Zar" panose="00000400000000000000" pitchFamily="2" charset="-78"/>
              </a:rPr>
              <a:t>(</a:t>
            </a:r>
            <a:r>
              <a:rPr lang="en-US" sz="2000" b="0" cap="all" dirty="0">
                <a:cs typeface="B Zar" panose="00000400000000000000" pitchFamily="2" charset="-78"/>
              </a:rPr>
              <a:t>bill of lading</a:t>
            </a:r>
            <a:r>
              <a:rPr lang="fa-IR" sz="2000" b="0" cap="all" dirty="0" smtClean="0">
                <a:cs typeface="B Zar" panose="00000400000000000000" pitchFamily="2" charset="-78"/>
              </a:rPr>
              <a:t>)، </a:t>
            </a:r>
            <a:r>
              <a:rPr lang="fa-IR" sz="2000" b="0" cap="all" dirty="0" err="1">
                <a:cs typeface="B Zar" panose="00000400000000000000" pitchFamily="2" charset="-78"/>
              </a:rPr>
              <a:t>صورتحساب</a:t>
            </a:r>
            <a:r>
              <a:rPr lang="fa-IR" sz="2000" b="0" cap="all" dirty="0">
                <a:cs typeface="B Zar" panose="00000400000000000000" pitchFamily="2" charset="-78"/>
              </a:rPr>
              <a:t> تجاری و </a:t>
            </a:r>
            <a:r>
              <a:rPr lang="fa-IR" sz="2000" b="0" cap="all" dirty="0" err="1">
                <a:cs typeface="B Zar" panose="00000400000000000000" pitchFamily="2" charset="-78"/>
              </a:rPr>
              <a:t>صورتحساب</a:t>
            </a:r>
            <a:r>
              <a:rPr lang="fa-IR" sz="2000" b="0" cap="all" dirty="0">
                <a:cs typeface="B Zar" panose="00000400000000000000" pitchFamily="2" charset="-78"/>
              </a:rPr>
              <a:t> کنسولی مطابقت داشته باشد.</a:t>
            </a:r>
            <a:endParaRPr lang="en-US" sz="2000" b="0" cap="all"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70</a:t>
            </a:fld>
            <a:endParaRPr lang="en-US"/>
          </a:p>
        </p:txBody>
      </p:sp>
    </p:spTree>
    <p:extLst>
      <p:ext uri="{BB962C8B-B14F-4D97-AF65-F5344CB8AC3E}">
        <p14:creationId xmlns:p14="http://schemas.microsoft.com/office/powerpoint/2010/main" val="1101044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3923"/>
            <a:ext cx="7482840" cy="548640"/>
          </a:xfrm>
        </p:spPr>
        <p:txBody>
          <a:bodyPr/>
          <a:lstStyle/>
          <a:p>
            <a:r>
              <a:rPr lang="en-US" b="1" dirty="0">
                <a:solidFill>
                  <a:srgbClr val="FF0000"/>
                </a:solidFill>
                <a:cs typeface="B Zar" panose="00000400000000000000" pitchFamily="2" charset="-78"/>
              </a:rPr>
              <a:t>Bolero</a:t>
            </a:r>
            <a:r>
              <a:rPr lang="fa-IR" b="1" dirty="0">
                <a:solidFill>
                  <a:srgbClr val="FF0000"/>
                </a:solidFill>
                <a:cs typeface="B Zar" panose="00000400000000000000" pitchFamily="2" charset="-78"/>
              </a:rPr>
              <a:t> یا انتقال الکترونیکی اطلاعات تجاری </a:t>
            </a:r>
            <a:r>
              <a:rPr lang="fa-IR" b="1" dirty="0" err="1">
                <a:solidFill>
                  <a:srgbClr val="FF0000"/>
                </a:solidFill>
                <a:cs typeface="B Zar" panose="00000400000000000000" pitchFamily="2" charset="-78"/>
              </a:rPr>
              <a:t>تجاری</a:t>
            </a:r>
            <a:endParaRPr lang="en-US" dirty="0"/>
          </a:p>
        </p:txBody>
      </p:sp>
      <p:sp>
        <p:nvSpPr>
          <p:cNvPr id="3" name="Content Placeholder 2"/>
          <p:cNvSpPr>
            <a:spLocks noGrp="1"/>
          </p:cNvSpPr>
          <p:nvPr>
            <p:ph idx="1"/>
          </p:nvPr>
        </p:nvSpPr>
        <p:spPr>
          <a:xfrm>
            <a:off x="381000" y="1100628"/>
            <a:ext cx="8763000" cy="4614372"/>
          </a:xfrm>
        </p:spPr>
        <p:txBody>
          <a:bodyPr vert="horz" lIns="91440" tIns="45720" rIns="91440" bIns="45720" rtlCol="0">
            <a:noAutofit/>
          </a:bodyPr>
          <a:lstStyle/>
          <a:p>
            <a:pPr algn="just" rtl="1">
              <a:buFont typeface="Wingdings" panose="05000000000000000000" pitchFamily="2" charset="2"/>
              <a:buChar char="q"/>
            </a:pPr>
            <a:r>
              <a:rPr lang="fa-IR" sz="2400" b="0" dirty="0">
                <a:cs typeface="B Zar" panose="00000400000000000000" pitchFamily="2" charset="-78"/>
              </a:rPr>
              <a:t>"</a:t>
            </a:r>
            <a:r>
              <a:rPr lang="fa-IR" sz="2000" b="0" dirty="0">
                <a:cs typeface="B Zar" panose="00000400000000000000" pitchFamily="2" charset="-78"/>
              </a:rPr>
              <a:t>توانایی</a:t>
            </a:r>
            <a:r>
              <a:rPr lang="fa-IR" sz="2400" b="0" dirty="0">
                <a:cs typeface="B Zar" panose="00000400000000000000" pitchFamily="2" charset="-78"/>
              </a:rPr>
              <a:t> انتقال از </a:t>
            </a:r>
            <a:r>
              <a:rPr lang="fa-IR" sz="2400" b="0" dirty="0" smtClean="0">
                <a:cs typeface="B Zar" panose="00000400000000000000" pitchFamily="2" charset="-78"/>
              </a:rPr>
              <a:t>کاغذی به </a:t>
            </a:r>
            <a:r>
              <a:rPr lang="fa-IR" sz="2400" b="0" dirty="0">
                <a:cs typeface="B Zar" panose="00000400000000000000" pitchFamily="2" charset="-78"/>
              </a:rPr>
              <a:t>محیط الکترونیکی مزایای قابل توجهی را برای همه شرکت </a:t>
            </a:r>
            <a:r>
              <a:rPr lang="fa-IR" sz="2400" b="0" dirty="0" err="1">
                <a:cs typeface="B Zar" panose="00000400000000000000" pitchFamily="2" charset="-78"/>
              </a:rPr>
              <a:t>کنندگان</a:t>
            </a:r>
            <a:r>
              <a:rPr lang="fa-IR" sz="2400" b="0" dirty="0">
                <a:cs typeface="B Zar" panose="00000400000000000000" pitchFamily="2" charset="-78"/>
              </a:rPr>
              <a:t> در تجارت بین </a:t>
            </a:r>
            <a:r>
              <a:rPr lang="fa-IR" sz="2400" b="0" dirty="0" err="1">
                <a:cs typeface="B Zar" panose="00000400000000000000" pitchFamily="2" charset="-78"/>
              </a:rPr>
              <a:t>المللی</a:t>
            </a:r>
            <a:r>
              <a:rPr lang="fa-IR" sz="2400" b="0" dirty="0">
                <a:cs typeface="B Zar" panose="00000400000000000000" pitchFamily="2" charset="-78"/>
              </a:rPr>
              <a:t> به ارمغان خواهد آورد</a:t>
            </a:r>
            <a:r>
              <a:rPr lang="fa-IR" sz="2400" b="0" dirty="0" smtClean="0">
                <a:cs typeface="B Zar" panose="00000400000000000000" pitchFamily="2" charset="-78"/>
              </a:rPr>
              <a:t>"</a:t>
            </a:r>
          </a:p>
          <a:p>
            <a:pPr algn="just" rtl="1">
              <a:buFont typeface="Wingdings" panose="05000000000000000000" pitchFamily="2" charset="2"/>
              <a:buChar char="q"/>
            </a:pPr>
            <a:r>
              <a:rPr lang="fa-IR" sz="2400" b="0" dirty="0">
                <a:cs typeface="B Zar" panose="00000400000000000000" pitchFamily="2" charset="-78"/>
              </a:rPr>
              <a:t>برآورد شده است که در حال حاضر برای اداره یک </a:t>
            </a:r>
            <a:r>
              <a:rPr lang="fa-IR" sz="2400" b="0" dirty="0" smtClean="0">
                <a:cs typeface="B Zar" panose="00000400000000000000" pitchFamily="2" charset="-78"/>
              </a:rPr>
              <a:t>توازن </a:t>
            </a:r>
            <a:r>
              <a:rPr lang="fa-IR" sz="2400" b="0" dirty="0">
                <a:cs typeface="B Zar" panose="00000400000000000000" pitchFamily="2" charset="-78"/>
              </a:rPr>
              <a:t>بین </a:t>
            </a:r>
            <a:r>
              <a:rPr lang="fa-IR" sz="2400" b="0" dirty="0" err="1">
                <a:cs typeface="B Zar" panose="00000400000000000000" pitchFamily="2" charset="-78"/>
              </a:rPr>
              <a:t>المللی</a:t>
            </a:r>
            <a:r>
              <a:rPr lang="fa-IR" sz="2400" b="0" dirty="0">
                <a:cs typeface="B Zar" panose="00000400000000000000" pitchFamily="2" charset="-78"/>
              </a:rPr>
              <a:t> در حال حاضر سه </a:t>
            </a:r>
            <a:r>
              <a:rPr lang="fa-IR" sz="2400" b="0" dirty="0" smtClean="0">
                <a:cs typeface="B Zar" panose="00000400000000000000" pitchFamily="2" charset="-78"/>
              </a:rPr>
              <a:t>برابر </a:t>
            </a:r>
            <a:r>
              <a:rPr lang="fa-IR" sz="2400" b="0" dirty="0">
                <a:cs typeface="B Zar" panose="00000400000000000000" pitchFamily="2" charset="-78"/>
              </a:rPr>
              <a:t>بیشتر از آنچه که در سال 1970 مورد نیاز بود، مورد نیاز است. هر سند باید به صورت جداگانه تهیه شود و خطر یک خطای </a:t>
            </a:r>
            <a:r>
              <a:rPr lang="fa-IR" sz="2400" b="0" dirty="0" smtClean="0">
                <a:cs typeface="B Zar" panose="00000400000000000000" pitchFamily="2" charset="-78"/>
              </a:rPr>
              <a:t>انتقال </a:t>
            </a:r>
            <a:r>
              <a:rPr lang="fa-IR" sz="2400" b="0" dirty="0">
                <a:cs typeface="B Zar" panose="00000400000000000000" pitchFamily="2" charset="-78"/>
              </a:rPr>
              <a:t>به خودی خود واضح است. در واقع، مطالعات نشان می دهد که تقریبا 50 درصد از تمام اسناد ارائه شده به بانک ها تحت برنامه های اعتباری مستند شامل برخی از نوع خطا است که باعث می شود تاخیر در </a:t>
            </a:r>
            <a:r>
              <a:rPr lang="fa-IR" sz="2400" b="0" dirty="0" smtClean="0">
                <a:cs typeface="B Zar" panose="00000400000000000000" pitchFamily="2" charset="-78"/>
              </a:rPr>
              <a:t>مبادلات داشته باشد.</a:t>
            </a:r>
            <a:endParaRPr lang="fa-IR" sz="2400" b="0" dirty="0">
              <a:cs typeface="B Zar" panose="00000400000000000000" pitchFamily="2" charset="-78"/>
            </a:endParaRPr>
          </a:p>
          <a:p>
            <a:pPr algn="just" rtl="1">
              <a:buFont typeface="Wingdings" panose="05000000000000000000" pitchFamily="2" charset="2"/>
              <a:buChar char="q"/>
            </a:pPr>
            <a:r>
              <a:rPr lang="fa-IR" sz="2400" b="0" dirty="0" smtClean="0">
                <a:cs typeface="B Zar" panose="00000400000000000000" pitchFamily="2" charset="-78"/>
              </a:rPr>
              <a:t>با این حال، یک سیستم جدید به نام "</a:t>
            </a:r>
            <a:r>
              <a:rPr lang="en-US" sz="2400" b="0" dirty="0" smtClean="0">
                <a:cs typeface="B Zar" panose="00000400000000000000" pitchFamily="2" charset="-78"/>
              </a:rPr>
              <a:t>Bolero" </a:t>
            </a:r>
            <a:r>
              <a:rPr lang="fa-IR" sz="2400" b="0" dirty="0" smtClean="0">
                <a:cs typeface="B Zar" panose="00000400000000000000" pitchFamily="2" charset="-78"/>
              </a:rPr>
              <a:t>برای از بین بردن این مشکلات طراحی شده است.</a:t>
            </a:r>
          </a:p>
          <a:p>
            <a:pPr algn="just" rtl="1">
              <a:buFont typeface="Wingdings" panose="05000000000000000000" pitchFamily="2" charset="2"/>
              <a:buChar char="q"/>
            </a:pPr>
            <a:r>
              <a:rPr lang="fa-IR" sz="2400" b="0" dirty="0" err="1">
                <a:cs typeface="B Zar" panose="00000400000000000000" pitchFamily="2" charset="-78"/>
              </a:rPr>
              <a:t>بولرو</a:t>
            </a:r>
            <a:r>
              <a:rPr lang="fa-IR" sz="2400" b="0" dirty="0">
                <a:cs typeface="B Zar" panose="00000400000000000000" pitchFamily="2" charset="-78"/>
              </a:rPr>
              <a:t> در سال 1998 توسط </a:t>
            </a:r>
            <a:r>
              <a:rPr lang="en-US" sz="2400" b="0" dirty="0">
                <a:cs typeface="B Zar" panose="00000400000000000000" pitchFamily="2" charset="-78"/>
              </a:rPr>
              <a:t>SWIFT </a:t>
            </a:r>
            <a:r>
              <a:rPr lang="fa-IR" sz="2400" b="0" dirty="0">
                <a:cs typeface="B Zar" panose="00000400000000000000" pitchFamily="2" charset="-78"/>
              </a:rPr>
              <a:t>و باشگاه </a:t>
            </a:r>
            <a:r>
              <a:rPr lang="en-US" sz="2400" b="0" dirty="0">
                <a:cs typeface="B Zar" panose="00000400000000000000" pitchFamily="2" charset="-78"/>
              </a:rPr>
              <a:t>TT </a:t>
            </a:r>
            <a:r>
              <a:rPr lang="fa-IR" sz="2400" b="0" dirty="0">
                <a:cs typeface="B Zar" panose="00000400000000000000" pitchFamily="2" charset="-78"/>
              </a:rPr>
              <a:t>تاسیس شده </a:t>
            </a:r>
            <a:r>
              <a:rPr lang="fa-IR" sz="2400" b="0" dirty="0" err="1" smtClean="0">
                <a:cs typeface="B Zar" panose="00000400000000000000" pitchFamily="2" charset="-78"/>
              </a:rPr>
              <a:t>است.شهرت</a:t>
            </a:r>
            <a:r>
              <a:rPr lang="fa-IR" sz="2400" b="0" dirty="0" smtClean="0">
                <a:cs typeface="B Zar" panose="00000400000000000000" pitchFamily="2" charset="-78"/>
              </a:rPr>
              <a:t> </a:t>
            </a:r>
            <a:r>
              <a:rPr lang="fa-IR" sz="2400" b="0" dirty="0">
                <a:cs typeface="B Zar" panose="00000400000000000000" pitchFamily="2" charset="-78"/>
              </a:rPr>
              <a:t>قوی و موقعیت رهبری بازار را در </a:t>
            </a:r>
            <a:r>
              <a:rPr lang="fa-IR" sz="2400" b="0" dirty="0" smtClean="0">
                <a:cs typeface="B Zar" panose="00000400000000000000" pitchFamily="2" charset="-78"/>
              </a:rPr>
              <a:t>هدایت </a:t>
            </a:r>
            <a:r>
              <a:rPr lang="fa-IR" sz="2400" b="0" dirty="0">
                <a:cs typeface="B Zar" panose="00000400000000000000" pitchFamily="2" charset="-78"/>
              </a:rPr>
              <a:t>دیجیتالی کردن تجارت جهانی ایجاد کرده است.</a:t>
            </a:r>
            <a:endParaRPr lang="fa-IR" sz="2400" b="0" dirty="0" smtClean="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71</a:t>
            </a:fld>
            <a:endParaRPr lang="en-US"/>
          </a:p>
        </p:txBody>
      </p:sp>
    </p:spTree>
    <p:extLst>
      <p:ext uri="{BB962C8B-B14F-4D97-AF65-F5344CB8AC3E}">
        <p14:creationId xmlns:p14="http://schemas.microsoft.com/office/powerpoint/2010/main" val="33122408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3923"/>
            <a:ext cx="7772400" cy="548640"/>
          </a:xfrm>
        </p:spPr>
        <p:txBody>
          <a:bodyPr/>
          <a:lstStyle/>
          <a:p>
            <a:r>
              <a:rPr lang="en-US" b="1" dirty="0">
                <a:solidFill>
                  <a:srgbClr val="FF0000"/>
                </a:solidFill>
                <a:cs typeface="B Zar" panose="00000400000000000000" pitchFamily="2" charset="-78"/>
              </a:rPr>
              <a:t>Bolero</a:t>
            </a:r>
            <a:r>
              <a:rPr lang="fa-IR" b="1" dirty="0">
                <a:solidFill>
                  <a:srgbClr val="FF0000"/>
                </a:solidFill>
                <a:cs typeface="B Zar" panose="00000400000000000000" pitchFamily="2" charset="-78"/>
              </a:rPr>
              <a:t> یا انتقال الکترونیکی اطلاعات تجاری </a:t>
            </a:r>
            <a:r>
              <a:rPr lang="fa-IR" b="1" dirty="0" err="1">
                <a:solidFill>
                  <a:srgbClr val="FF0000"/>
                </a:solidFill>
                <a:cs typeface="B Zar" panose="00000400000000000000" pitchFamily="2" charset="-78"/>
              </a:rPr>
              <a:t>تجاری</a:t>
            </a:r>
            <a:endParaRPr lang="en-US" dirty="0"/>
          </a:p>
        </p:txBody>
      </p:sp>
      <p:sp>
        <p:nvSpPr>
          <p:cNvPr id="3" name="Content Placeholder 2"/>
          <p:cNvSpPr>
            <a:spLocks noGrp="1"/>
          </p:cNvSpPr>
          <p:nvPr>
            <p:ph idx="1"/>
          </p:nvPr>
        </p:nvSpPr>
        <p:spPr/>
        <p:txBody>
          <a:bodyPr>
            <a:noAutofit/>
          </a:bodyPr>
          <a:lstStyle/>
          <a:p>
            <a:pPr algn="just" rtl="1">
              <a:buFont typeface="Wingdings" panose="05000000000000000000" pitchFamily="2" charset="2"/>
              <a:buChar char="q"/>
            </a:pPr>
            <a:r>
              <a:rPr lang="fa-IR" sz="2400" b="0" dirty="0" err="1">
                <a:cs typeface="B Zar" panose="00000400000000000000" pitchFamily="2" charset="-78"/>
              </a:rPr>
              <a:t>بولرو</a:t>
            </a:r>
            <a:r>
              <a:rPr lang="fa-IR" sz="2400" b="0" dirty="0">
                <a:cs typeface="B Zar" panose="00000400000000000000" pitchFamily="2" charset="-78"/>
              </a:rPr>
              <a:t> یک محیط کاملا الکترونیکی برای اداره تجارت است که جایگزین الکترونیکی برای اسناد </a:t>
            </a:r>
            <a:r>
              <a:rPr lang="fa-IR" sz="2400" b="0" dirty="0" smtClean="0">
                <a:cs typeface="B Zar" panose="00000400000000000000" pitchFamily="2" charset="-78"/>
              </a:rPr>
              <a:t>کاغذی در </a:t>
            </a:r>
            <a:r>
              <a:rPr lang="fa-IR" sz="2400" b="0" dirty="0">
                <a:cs typeface="B Zar" panose="00000400000000000000" pitchFamily="2" charset="-78"/>
              </a:rPr>
              <a:t>تجارت بین </a:t>
            </a:r>
            <a:r>
              <a:rPr lang="fa-IR" sz="2400" b="0" dirty="0" err="1" smtClean="0">
                <a:cs typeface="B Zar" panose="00000400000000000000" pitchFamily="2" charset="-78"/>
              </a:rPr>
              <a:t>المللی</a:t>
            </a:r>
            <a:r>
              <a:rPr lang="fa-IR" sz="2400" b="0" dirty="0" smtClean="0">
                <a:cs typeface="B Zar" panose="00000400000000000000" pitchFamily="2" charset="-78"/>
              </a:rPr>
              <a:t> شده </a:t>
            </a:r>
            <a:r>
              <a:rPr lang="fa-IR" sz="2400" b="0" dirty="0">
                <a:cs typeface="B Zar" panose="00000400000000000000" pitchFamily="2" charset="-78"/>
              </a:rPr>
              <a:t>است. شروع آن  با انواع </a:t>
            </a:r>
            <a:r>
              <a:rPr lang="fa-IR" sz="2400" b="0" dirty="0" err="1">
                <a:cs typeface="B Zar" panose="00000400000000000000" pitchFamily="2" charset="-78"/>
              </a:rPr>
              <a:t>بارنامه</a:t>
            </a:r>
            <a:r>
              <a:rPr lang="fa-IR" sz="2400" b="0" dirty="0">
                <a:cs typeface="B Zar" panose="00000400000000000000" pitchFamily="2" charset="-78"/>
              </a:rPr>
              <a:t> و اسناد حمل  </a:t>
            </a:r>
            <a:r>
              <a:rPr lang="fa-IR" sz="2400" b="0" dirty="0" smtClean="0">
                <a:cs typeface="B Zar" panose="00000400000000000000" pitchFamily="2" charset="-78"/>
              </a:rPr>
              <a:t>بود.</a:t>
            </a:r>
            <a:endParaRPr lang="fa-IR" sz="2400" b="0" dirty="0">
              <a:cs typeface="B Zar" panose="00000400000000000000" pitchFamily="2" charset="-78"/>
            </a:endParaRPr>
          </a:p>
          <a:p>
            <a:pPr algn="just" rtl="1">
              <a:buFont typeface="Wingdings" panose="05000000000000000000" pitchFamily="2" charset="2"/>
              <a:buChar char="q"/>
            </a:pPr>
            <a:r>
              <a:rPr lang="fa-IR" sz="2400" b="0" dirty="0">
                <a:cs typeface="B Zar" panose="00000400000000000000" pitchFamily="2" charset="-78"/>
              </a:rPr>
              <a:t>این سیستم با استفاده از یک سری </a:t>
            </a:r>
            <a:r>
              <a:rPr lang="en-US" sz="2400" b="0" dirty="0">
                <a:cs typeface="B Zar" panose="00000400000000000000" pitchFamily="2" charset="-78"/>
              </a:rPr>
              <a:t>EDIFACT </a:t>
            </a:r>
            <a:r>
              <a:rPr lang="fa-IR" sz="2400" b="0" dirty="0">
                <a:cs typeface="B Zar" panose="00000400000000000000" pitchFamily="2" charset="-78"/>
              </a:rPr>
              <a:t>(تبادل اطلاعات الکترونیکی برای اداره تجارت و حمل و نقل)  و پیام های بین </a:t>
            </a:r>
            <a:r>
              <a:rPr lang="fa-IR" sz="2400" b="0" dirty="0" err="1">
                <a:cs typeface="B Zar" panose="00000400000000000000" pitchFamily="2" charset="-78"/>
              </a:rPr>
              <a:t>المللی</a:t>
            </a:r>
            <a:r>
              <a:rPr lang="fa-IR" sz="2400" b="0" dirty="0">
                <a:cs typeface="B Zar" panose="00000400000000000000" pitchFamily="2" charset="-78"/>
              </a:rPr>
              <a:t> استاندارد استفاده میکند.</a:t>
            </a:r>
          </a:p>
          <a:p>
            <a:pPr algn="just" rtl="1">
              <a:buFont typeface="Wingdings" panose="05000000000000000000" pitchFamily="2" charset="2"/>
              <a:buChar char="q"/>
            </a:pPr>
            <a:r>
              <a:rPr lang="fa-IR" sz="2400" b="0" dirty="0">
                <a:cs typeface="B Zar" panose="00000400000000000000" pitchFamily="2" charset="-78"/>
              </a:rPr>
              <a:t> یک ثبت مرکزی برای ثبت هر دارنده سند در هر زمان و یک سیستم امنیتی بر اساس </a:t>
            </a:r>
            <a:r>
              <a:rPr lang="fa-IR" sz="2400" b="0" dirty="0" err="1">
                <a:cs typeface="B Zar" panose="00000400000000000000" pitchFamily="2" charset="-78"/>
              </a:rPr>
              <a:t>امضاهای</a:t>
            </a:r>
            <a:r>
              <a:rPr lang="fa-IR" sz="2400" b="0" dirty="0">
                <a:cs typeface="B Zar" panose="00000400000000000000" pitchFamily="2" charset="-78"/>
              </a:rPr>
              <a:t> دیجیتال برای انتقال عنوان الکترونیکی به سند پایین زنجیره ای دارد.</a:t>
            </a:r>
            <a:endParaRPr lang="en-US" sz="2400" b="0" dirty="0">
              <a:cs typeface="B Zar" panose="00000400000000000000" pitchFamily="2" charset="-78"/>
            </a:endParaRPr>
          </a:p>
          <a:p>
            <a:endParaRPr lang="en-US" sz="2400"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72</a:t>
            </a:fld>
            <a:endParaRPr lang="en-US"/>
          </a:p>
        </p:txBody>
      </p:sp>
    </p:spTree>
    <p:extLst>
      <p:ext uri="{BB962C8B-B14F-4D97-AF65-F5344CB8AC3E}">
        <p14:creationId xmlns:p14="http://schemas.microsoft.com/office/powerpoint/2010/main" val="3083368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cs typeface="B Zar" panose="00000400000000000000" pitchFamily="2" charset="-78"/>
              </a:rPr>
              <a:t>چگونه </a:t>
            </a:r>
            <a:r>
              <a:rPr lang="en-US" b="1" dirty="0">
                <a:solidFill>
                  <a:srgbClr val="FF0000"/>
                </a:solidFill>
                <a:cs typeface="B Zar" panose="00000400000000000000" pitchFamily="2" charset="-78"/>
              </a:rPr>
              <a:t>Bolero</a:t>
            </a:r>
            <a:r>
              <a:rPr lang="fa-IR" b="1" dirty="0" smtClean="0">
                <a:solidFill>
                  <a:srgbClr val="FF0000"/>
                </a:solidFill>
                <a:cs typeface="B Zar" panose="00000400000000000000" pitchFamily="2" charset="-78"/>
              </a:rPr>
              <a:t> </a:t>
            </a:r>
            <a:r>
              <a:rPr lang="fa-IR" b="1" dirty="0">
                <a:solidFill>
                  <a:srgbClr val="FF0000"/>
                </a:solidFill>
                <a:cs typeface="B Zar" panose="00000400000000000000" pitchFamily="2" charset="-78"/>
              </a:rPr>
              <a:t>کار می کند ......</a:t>
            </a:r>
            <a:br>
              <a:rPr lang="fa-IR" b="1" dirty="0">
                <a:solidFill>
                  <a:srgbClr val="FF0000"/>
                </a:solidFill>
                <a:cs typeface="B Zar" panose="00000400000000000000" pitchFamily="2" charset="-78"/>
              </a:rPr>
            </a:b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a:xfrm>
            <a:off x="152400" y="912563"/>
            <a:ext cx="8751558" cy="5107237"/>
          </a:xfrm>
        </p:spPr>
        <p:txBody>
          <a:bodyPr>
            <a:noAutofit/>
          </a:bodyPr>
          <a:lstStyle/>
          <a:p>
            <a:pPr algn="just" rtl="1">
              <a:buFont typeface="Wingdings" panose="05000000000000000000" pitchFamily="2" charset="2"/>
              <a:buChar char="§"/>
            </a:pPr>
            <a:r>
              <a:rPr lang="fa-IR" sz="2000" b="0" dirty="0">
                <a:cs typeface="B Zar" panose="00000400000000000000" pitchFamily="2" charset="-78"/>
              </a:rPr>
              <a:t>حامل دستورالعمل حمل و نقل را به صورت الکترونیکی دریافت می کند، این اطلاعات را به </a:t>
            </a:r>
            <a:r>
              <a:rPr lang="fa-IR" sz="2000" b="0" dirty="0" err="1">
                <a:cs typeface="B Zar" panose="00000400000000000000" pitchFamily="2" charset="-78"/>
              </a:rPr>
              <a:t>بولرو</a:t>
            </a:r>
            <a:r>
              <a:rPr lang="fa-IR" sz="2000" b="0" dirty="0">
                <a:cs typeface="B Zar" panose="00000400000000000000" pitchFamily="2" charset="-78"/>
              </a:rPr>
              <a:t> </a:t>
            </a:r>
            <a:r>
              <a:rPr lang="fa-IR" sz="2000" b="0" dirty="0" err="1">
                <a:cs typeface="B Zar" panose="00000400000000000000" pitchFamily="2" charset="-78"/>
              </a:rPr>
              <a:t>بارنامه</a:t>
            </a:r>
            <a:r>
              <a:rPr lang="fa-IR" sz="2000" b="0" dirty="0">
                <a:cs typeface="B Zar" panose="00000400000000000000" pitchFamily="2" charset="-78"/>
              </a:rPr>
              <a:t> </a:t>
            </a:r>
            <a:r>
              <a:rPr lang="fa-IR" sz="2000" b="0" dirty="0" err="1">
                <a:cs typeface="B Zar" panose="00000400000000000000" pitchFamily="2" charset="-78"/>
              </a:rPr>
              <a:t>بولرو</a:t>
            </a:r>
            <a:r>
              <a:rPr lang="fa-IR" sz="2000" b="0" dirty="0">
                <a:cs typeface="B Zar" panose="00000400000000000000" pitchFamily="2" charset="-78"/>
              </a:rPr>
              <a:t> </a:t>
            </a:r>
            <a:r>
              <a:rPr lang="en-US" sz="2000" b="0" dirty="0" smtClean="0">
                <a:cs typeface="B Zar" panose="00000400000000000000" pitchFamily="2" charset="-78"/>
              </a:rPr>
              <a:t>BBL</a:t>
            </a:r>
            <a:r>
              <a:rPr lang="en-US" sz="2000" b="0" dirty="0">
                <a:cs typeface="B Zar" panose="00000400000000000000" pitchFamily="2" charset="-78"/>
              </a:rPr>
              <a:t>) </a:t>
            </a:r>
            <a:r>
              <a:rPr lang="fa-IR" sz="2000" b="0" dirty="0" smtClean="0">
                <a:cs typeface="B Zar" panose="00000400000000000000" pitchFamily="2" charset="-78"/>
              </a:rPr>
              <a:t> )تبدیل </a:t>
            </a:r>
            <a:r>
              <a:rPr lang="fa-IR" sz="2000" b="0" dirty="0">
                <a:cs typeface="B Zar" panose="00000400000000000000" pitchFamily="2" charset="-78"/>
              </a:rPr>
              <a:t>می کند</a:t>
            </a:r>
            <a:r>
              <a:rPr lang="fa-IR" sz="2000" b="0" dirty="0" smtClean="0">
                <a:cs typeface="B Zar" panose="00000400000000000000" pitchFamily="2" charset="-78"/>
              </a:rPr>
              <a:t>، </a:t>
            </a:r>
            <a:r>
              <a:rPr lang="fa-IR" sz="2000" b="0" dirty="0" err="1" smtClean="0">
                <a:cs typeface="B Zar" panose="00000400000000000000" pitchFamily="2" charset="-78"/>
              </a:rPr>
              <a:t>بصورت</a:t>
            </a:r>
            <a:r>
              <a:rPr lang="fa-IR" sz="2000" b="0" dirty="0" smtClean="0">
                <a:cs typeface="B Zar" panose="00000400000000000000" pitchFamily="2" charset="-78"/>
              </a:rPr>
              <a:t> </a:t>
            </a:r>
            <a:r>
              <a:rPr lang="fa-IR" sz="2000" b="0" dirty="0">
                <a:cs typeface="B Zar" panose="00000400000000000000" pitchFamily="2" charset="-78"/>
              </a:rPr>
              <a:t>دیجیتالی این پیام را امضا می کند و از طریق </a:t>
            </a:r>
            <a:r>
              <a:rPr lang="fa-IR" sz="2000" b="0" dirty="0" err="1">
                <a:cs typeface="B Zar" panose="00000400000000000000" pitchFamily="2" charset="-78"/>
              </a:rPr>
              <a:t>رجیستری</a:t>
            </a:r>
            <a:r>
              <a:rPr lang="fa-IR" sz="2000" b="0" dirty="0">
                <a:cs typeface="B Zar" panose="00000400000000000000" pitchFamily="2" charset="-78"/>
              </a:rPr>
              <a:t> آن را به فرستنده ارسال می کند. </a:t>
            </a:r>
            <a:endParaRPr lang="fa-IR" sz="2000" b="0" dirty="0" smtClean="0">
              <a:cs typeface="B Zar" panose="00000400000000000000" pitchFamily="2" charset="-78"/>
            </a:endParaRPr>
          </a:p>
          <a:p>
            <a:pPr algn="just" rtl="1">
              <a:buFont typeface="Wingdings" panose="05000000000000000000" pitchFamily="2" charset="2"/>
              <a:buChar char="§"/>
            </a:pPr>
            <a:r>
              <a:rPr lang="fa-IR" sz="2000" b="0" dirty="0" err="1" smtClean="0">
                <a:cs typeface="B Zar" panose="00000400000000000000" pitchFamily="2" charset="-78"/>
              </a:rPr>
              <a:t>رجیستری</a:t>
            </a:r>
            <a:r>
              <a:rPr lang="fa-IR" sz="2000" b="0" dirty="0" smtClean="0">
                <a:cs typeface="B Zar" panose="00000400000000000000" pitchFamily="2" charset="-78"/>
              </a:rPr>
              <a:t> </a:t>
            </a:r>
            <a:r>
              <a:rPr lang="fa-IR" sz="2000" b="0" dirty="0">
                <a:cs typeface="B Zar" panose="00000400000000000000" pitchFamily="2" charset="-78"/>
              </a:rPr>
              <a:t>یک رکورد برای این </a:t>
            </a:r>
            <a:r>
              <a:rPr lang="en-US" sz="2000" b="0" dirty="0">
                <a:cs typeface="B Zar" panose="00000400000000000000" pitchFamily="2" charset="-78"/>
              </a:rPr>
              <a:t>BBL </a:t>
            </a:r>
            <a:r>
              <a:rPr lang="fa-IR" sz="2000" b="0" dirty="0">
                <a:cs typeface="B Zar" panose="00000400000000000000" pitchFamily="2" charset="-78"/>
              </a:rPr>
              <a:t>ایجاد می کند که یک شماره مرجع مجوز منحصر به فرد </a:t>
            </a:r>
            <a:r>
              <a:rPr lang="fa-IR" sz="2000" b="0" dirty="0" smtClean="0">
                <a:cs typeface="B Zar" panose="00000400000000000000" pitchFamily="2" charset="-78"/>
              </a:rPr>
              <a:t>است و </a:t>
            </a:r>
            <a:r>
              <a:rPr lang="fa-IR" sz="2000" b="0" dirty="0">
                <a:cs typeface="B Zar" panose="00000400000000000000" pitchFamily="2" charset="-78"/>
              </a:rPr>
              <a:t>فرستنده </a:t>
            </a:r>
            <a:r>
              <a:rPr lang="fa-IR" sz="2000" b="0" dirty="0" smtClean="0">
                <a:cs typeface="B Zar" panose="00000400000000000000" pitchFamily="2" charset="-78"/>
              </a:rPr>
              <a:t>زمانی </a:t>
            </a:r>
            <a:r>
              <a:rPr lang="fa-IR" sz="2000" b="0" dirty="0">
                <a:cs typeface="B Zar" panose="00000400000000000000" pitchFamily="2" charset="-78"/>
              </a:rPr>
              <a:t>که تایید می کند که </a:t>
            </a:r>
            <a:r>
              <a:rPr lang="en-US" sz="2000" b="0" dirty="0">
                <a:cs typeface="B Zar" panose="00000400000000000000" pitchFamily="2" charset="-78"/>
              </a:rPr>
              <a:t>BBL </a:t>
            </a:r>
            <a:r>
              <a:rPr lang="fa-IR" sz="2000" b="0" dirty="0">
                <a:cs typeface="B Zar" panose="00000400000000000000" pitchFamily="2" charset="-78"/>
              </a:rPr>
              <a:t>را قبول می کند، اولین گیرنده ثبت می شود. هنگامی که فرستنده یا هر دارنده فعلی دیگر مایل به انتقال </a:t>
            </a:r>
            <a:r>
              <a:rPr lang="en-US" sz="2000" b="0" dirty="0">
                <a:cs typeface="B Zar" panose="00000400000000000000" pitchFamily="2" charset="-78"/>
              </a:rPr>
              <a:t>BBL </a:t>
            </a:r>
            <a:r>
              <a:rPr lang="fa-IR" sz="2000" b="0" dirty="0">
                <a:cs typeface="B Zar" panose="00000400000000000000" pitchFamily="2" charset="-78"/>
              </a:rPr>
              <a:t>به شخص بعدی در زنجیره </a:t>
            </a:r>
            <a:r>
              <a:rPr lang="fa-IR" sz="2000" b="0" dirty="0" smtClean="0">
                <a:cs typeface="B Zar" panose="00000400000000000000" pitchFamily="2" charset="-78"/>
              </a:rPr>
              <a:t>باشد، </a:t>
            </a:r>
            <a:r>
              <a:rPr lang="fa-IR" sz="2000" b="0" dirty="0">
                <a:cs typeface="B Zar" panose="00000400000000000000" pitchFamily="2" charset="-78"/>
              </a:rPr>
              <a:t>او از طریق </a:t>
            </a:r>
            <a:r>
              <a:rPr lang="fa-IR" sz="2000" b="0" dirty="0" err="1">
                <a:cs typeface="B Zar" panose="00000400000000000000" pitchFamily="2" charset="-78"/>
              </a:rPr>
              <a:t>رجیستری</a:t>
            </a:r>
            <a:r>
              <a:rPr lang="fa-IR" sz="2000" b="0" dirty="0">
                <a:cs typeface="B Zar" panose="00000400000000000000" pitchFamily="2" charset="-78"/>
              </a:rPr>
              <a:t> درخواست انتقال را به صاحب جدید پیشنهاد می دهد. </a:t>
            </a:r>
            <a:endParaRPr lang="fa-IR" sz="2000" b="0" dirty="0" smtClean="0">
              <a:cs typeface="B Zar" panose="00000400000000000000" pitchFamily="2" charset="-78"/>
            </a:endParaRPr>
          </a:p>
          <a:p>
            <a:pPr algn="just" rtl="1">
              <a:buFont typeface="Wingdings" panose="05000000000000000000" pitchFamily="2" charset="2"/>
              <a:buChar char="§"/>
            </a:pPr>
            <a:r>
              <a:rPr lang="fa-IR" sz="2000" b="0" dirty="0" smtClean="0">
                <a:cs typeface="B Zar" panose="00000400000000000000" pitchFamily="2" charset="-78"/>
              </a:rPr>
              <a:t>پس </a:t>
            </a:r>
            <a:r>
              <a:rPr lang="fa-IR" sz="2000" b="0" dirty="0">
                <a:cs typeface="B Zar" panose="00000400000000000000" pitchFamily="2" charset="-78"/>
              </a:rPr>
              <a:t>از دریافت این، دارنده پیشنهادی جدید </a:t>
            </a:r>
            <a:r>
              <a:rPr lang="en-US" sz="2000" b="0" dirty="0">
                <a:cs typeface="B Zar" panose="00000400000000000000" pitchFamily="2" charset="-78"/>
              </a:rPr>
              <a:t>BBL </a:t>
            </a:r>
            <a:r>
              <a:rPr lang="fa-IR" sz="2000" b="0" dirty="0">
                <a:cs typeface="B Zar" panose="00000400000000000000" pitchFamily="2" charset="-78"/>
              </a:rPr>
              <a:t>را قبول یا رد خواهد کرد. اگر او قبول کند، به عنوان دارنده جدید ثبت خواهد شد. تمام پیام های الکترونیکی مربوط به </a:t>
            </a:r>
            <a:r>
              <a:rPr lang="en-US" sz="2000" b="0" dirty="0">
                <a:cs typeface="B Zar" panose="00000400000000000000" pitchFamily="2" charset="-78"/>
              </a:rPr>
              <a:t>BBL </a:t>
            </a:r>
            <a:r>
              <a:rPr lang="fa-IR" sz="2000" b="0" dirty="0">
                <a:cs typeface="B Zar" panose="00000400000000000000" pitchFamily="2" charset="-78"/>
              </a:rPr>
              <a:t>نیز با استفاده از امضای دیجیتال ایمن می شوند تا </a:t>
            </a:r>
            <a:r>
              <a:rPr lang="fa-IR" sz="2000" b="0" dirty="0" err="1">
                <a:cs typeface="B Zar" panose="00000400000000000000" pitchFamily="2" charset="-78"/>
              </a:rPr>
              <a:t>رجیستری</a:t>
            </a:r>
            <a:r>
              <a:rPr lang="fa-IR" sz="2000" b="0" dirty="0">
                <a:cs typeface="B Zar" panose="00000400000000000000" pitchFamily="2" charset="-78"/>
              </a:rPr>
              <a:t> و کاربران بتوانند مطمئن شوند که شخص فرستاده پیام مجاز است این کار را انجام دهد.</a:t>
            </a:r>
          </a:p>
          <a:p>
            <a:pPr algn="just" rtl="1">
              <a:buFont typeface="Wingdings" panose="05000000000000000000" pitchFamily="2" charset="2"/>
              <a:buChar char="§"/>
            </a:pPr>
            <a:r>
              <a:rPr lang="fa-IR" sz="2000" b="0" dirty="0" smtClean="0">
                <a:cs typeface="B Zar" panose="00000400000000000000" pitchFamily="2" charset="-78"/>
              </a:rPr>
              <a:t>البته</a:t>
            </a:r>
            <a:r>
              <a:rPr lang="fa-IR" sz="2000" b="0" dirty="0">
                <a:cs typeface="B Zar" panose="00000400000000000000" pitchFamily="2" charset="-78"/>
              </a:rPr>
              <a:t>، اسناد متعدد دیگر در حمل و نقل </a:t>
            </a:r>
            <a:r>
              <a:rPr lang="fa-IR" sz="2000" b="0" dirty="0" smtClean="0">
                <a:cs typeface="B Zar" panose="00000400000000000000" pitchFamily="2" charset="-78"/>
              </a:rPr>
              <a:t>انفرادی </a:t>
            </a:r>
            <a:r>
              <a:rPr lang="fa-IR" sz="2000" b="0" dirty="0">
                <a:cs typeface="B Zar" panose="00000400000000000000" pitchFamily="2" charset="-78"/>
              </a:rPr>
              <a:t>وجود دارد، اما از آنجایی که آنها (بر خلاف </a:t>
            </a:r>
            <a:r>
              <a:rPr lang="fa-IR" sz="2000" b="0" dirty="0" err="1">
                <a:cs typeface="B Zar" panose="00000400000000000000" pitchFamily="2" charset="-78"/>
              </a:rPr>
              <a:t>بارنامه</a:t>
            </a:r>
            <a:r>
              <a:rPr lang="fa-IR" sz="2000" b="0" dirty="0">
                <a:cs typeface="B Zar" panose="00000400000000000000" pitchFamily="2" charset="-78"/>
              </a:rPr>
              <a:t>) تنها بخش </a:t>
            </a:r>
            <a:r>
              <a:rPr lang="fa-IR" sz="2000" b="0" dirty="0" err="1">
                <a:cs typeface="B Zar" panose="00000400000000000000" pitchFamily="2" charset="-78"/>
              </a:rPr>
              <a:t>هایی</a:t>
            </a:r>
            <a:r>
              <a:rPr lang="fa-IR" sz="2000" b="0" dirty="0">
                <a:cs typeface="B Zar" panose="00000400000000000000" pitchFamily="2" charset="-78"/>
              </a:rPr>
              <a:t> از کاغذ حمل اطلاعات و بدون ارزش ذاتی هستند، این ساده تر است که به معادل الکترونیکی خود </a:t>
            </a:r>
            <a:r>
              <a:rPr lang="fa-IR" sz="2000" b="0" dirty="0" smtClean="0">
                <a:cs typeface="B Zar" panose="00000400000000000000" pitchFamily="2" charset="-78"/>
              </a:rPr>
              <a:t>انتقال یابند. </a:t>
            </a:r>
            <a:r>
              <a:rPr lang="fa-IR" sz="2000" b="0" dirty="0">
                <a:cs typeface="B Zar" panose="00000400000000000000" pitchFamily="2" charset="-78"/>
              </a:rPr>
              <a:t>در واقع بسیاری از اسناد دیگر در حال حاضر پیام های </a:t>
            </a:r>
            <a:r>
              <a:rPr lang="en-US" sz="2000" b="0" dirty="0">
                <a:cs typeface="B Zar" panose="00000400000000000000" pitchFamily="2" charset="-78"/>
              </a:rPr>
              <a:t>EDIFACT </a:t>
            </a:r>
            <a:r>
              <a:rPr lang="fa-IR" sz="2000" b="0" dirty="0">
                <a:cs typeface="B Zar" panose="00000400000000000000" pitchFamily="2" charset="-78"/>
              </a:rPr>
              <a:t>طراحی شده و در حال استفاده است که می تواند به آسانی توسط سرویس </a:t>
            </a:r>
            <a:r>
              <a:rPr lang="en-US" sz="2000" b="0" dirty="0">
                <a:cs typeface="B Zar" panose="00000400000000000000" pitchFamily="2" charset="-78"/>
              </a:rPr>
              <a:t>Bolero </a:t>
            </a:r>
            <a:r>
              <a:rPr lang="fa-IR" sz="2000" b="0" dirty="0">
                <a:cs typeface="B Zar" panose="00000400000000000000" pitchFamily="2" charset="-78"/>
              </a:rPr>
              <a:t>پذیرفته شود. بعضی از توابع ممکن دیگر، مانند ادغام کامل با سیستم های گمرکی، ممکن است برای رسیدن به آن کمی طول </a:t>
            </a:r>
            <a:r>
              <a:rPr lang="fa-IR" sz="2000" b="0" dirty="0" smtClean="0">
                <a:cs typeface="B Zar" panose="00000400000000000000" pitchFamily="2" charset="-78"/>
              </a:rPr>
              <a:t>بکشد.</a:t>
            </a:r>
            <a:endParaRPr lang="en-US"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73</a:t>
            </a:fld>
            <a:endParaRPr lang="en-US"/>
          </a:p>
        </p:txBody>
      </p:sp>
    </p:spTree>
    <p:extLst>
      <p:ext uri="{BB962C8B-B14F-4D97-AF65-F5344CB8AC3E}">
        <p14:creationId xmlns:p14="http://schemas.microsoft.com/office/powerpoint/2010/main" val="3934491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0000"/>
                </a:solidFill>
                <a:cs typeface="B Zar" panose="00000400000000000000" pitchFamily="2" charset="-78"/>
              </a:rPr>
              <a:t>Bolero</a:t>
            </a:r>
            <a:r>
              <a:rPr lang="fa-IR" sz="2400" b="1" dirty="0">
                <a:solidFill>
                  <a:srgbClr val="FF0000"/>
                </a:solidFill>
                <a:cs typeface="B Zar" panose="00000400000000000000" pitchFamily="2" charset="-78"/>
              </a:rPr>
              <a:t> یا انتقال الکترونیکی اطلاعات تجاری </a:t>
            </a:r>
            <a:r>
              <a:rPr lang="fa-IR" sz="2400" b="1" dirty="0" err="1">
                <a:solidFill>
                  <a:srgbClr val="FF0000"/>
                </a:solidFill>
                <a:cs typeface="B Zar" panose="00000400000000000000" pitchFamily="2" charset="-78"/>
              </a:rPr>
              <a:t>تجاری</a:t>
            </a:r>
            <a:endParaRPr lang="en-US" sz="2400" b="1" dirty="0">
              <a:solidFill>
                <a:srgbClr val="FF0000"/>
              </a:solidFill>
              <a:cs typeface="B Zar" panose="00000400000000000000" pitchFamily="2" charset="-78"/>
            </a:endParaRPr>
          </a:p>
        </p:txBody>
      </p:sp>
      <p:sp>
        <p:nvSpPr>
          <p:cNvPr id="3" name="Content Placeholder 2"/>
          <p:cNvSpPr>
            <a:spLocks noGrp="1"/>
          </p:cNvSpPr>
          <p:nvPr>
            <p:ph idx="1"/>
          </p:nvPr>
        </p:nvSpPr>
        <p:spPr>
          <a:xfrm>
            <a:off x="741756" y="1143000"/>
            <a:ext cx="7520940" cy="4114800"/>
          </a:xfrm>
        </p:spPr>
        <p:txBody>
          <a:bodyPr>
            <a:noAutofit/>
          </a:bodyPr>
          <a:lstStyle/>
          <a:p>
            <a:pPr algn="r" rtl="1"/>
            <a:r>
              <a:rPr lang="fa-IR" sz="2000" b="0" dirty="0" err="1">
                <a:cs typeface="B Zar" panose="00000400000000000000" pitchFamily="2" charset="-78"/>
              </a:rPr>
              <a:t>بولرو</a:t>
            </a:r>
            <a:r>
              <a:rPr lang="fa-IR" sz="2000" b="0" dirty="0">
                <a:cs typeface="B Zar" panose="00000400000000000000" pitchFamily="2" charset="-78"/>
              </a:rPr>
              <a:t> </a:t>
            </a:r>
            <a:r>
              <a:rPr lang="fa-IR" sz="2000" b="0" dirty="0" smtClean="0">
                <a:cs typeface="B Zar" panose="00000400000000000000" pitchFamily="2" charset="-78"/>
              </a:rPr>
              <a:t>خدمات زیر را فراهم </a:t>
            </a:r>
            <a:r>
              <a:rPr lang="fa-IR" sz="2000" b="0" dirty="0">
                <a:cs typeface="B Zar" panose="00000400000000000000" pitchFamily="2" charset="-78"/>
              </a:rPr>
              <a:t>می کند:</a:t>
            </a:r>
          </a:p>
          <a:p>
            <a:pPr algn="r" rtl="1"/>
            <a:r>
              <a:rPr lang="fa-IR" sz="2000" b="0" dirty="0">
                <a:cs typeface="B Zar" panose="00000400000000000000" pitchFamily="2" charset="-78"/>
              </a:rPr>
              <a:t>1 سرویس تجارت الکترونیک</a:t>
            </a:r>
          </a:p>
          <a:p>
            <a:pPr algn="r" rtl="1"/>
            <a:r>
              <a:rPr lang="fa-IR" sz="2000" b="0" dirty="0">
                <a:cs typeface="B Zar" panose="00000400000000000000" pitchFamily="2" charset="-78"/>
              </a:rPr>
              <a:t>2 </a:t>
            </a:r>
            <a:r>
              <a:rPr lang="fa-IR" sz="2000" b="0" dirty="0" err="1">
                <a:cs typeface="B Zar" panose="00000400000000000000" pitchFamily="2" charset="-78"/>
              </a:rPr>
              <a:t>پلت</a:t>
            </a:r>
            <a:r>
              <a:rPr lang="fa-IR" sz="2000" b="0" dirty="0">
                <a:cs typeface="B Zar" panose="00000400000000000000" pitchFamily="2" charset="-78"/>
              </a:rPr>
              <a:t> فرم پیام رسانی اصلی</a:t>
            </a:r>
          </a:p>
          <a:p>
            <a:pPr algn="r" rtl="1"/>
            <a:r>
              <a:rPr lang="fa-IR" sz="2000" b="0" dirty="0">
                <a:cs typeface="B Zar" panose="00000400000000000000" pitchFamily="2" charset="-78"/>
              </a:rPr>
              <a:t>3 دسترسی از طریق </a:t>
            </a:r>
            <a:r>
              <a:rPr lang="fa-IR" sz="2000" b="0" dirty="0" smtClean="0">
                <a:cs typeface="B Zar" panose="00000400000000000000" pitchFamily="2" charset="-78"/>
              </a:rPr>
              <a:t>از </a:t>
            </a:r>
            <a:r>
              <a:rPr lang="fa-IR" sz="2000" b="0" dirty="0">
                <a:cs typeface="B Zar" panose="00000400000000000000" pitchFamily="2" charset="-78"/>
              </a:rPr>
              <a:t>اینترنت</a:t>
            </a:r>
          </a:p>
          <a:p>
            <a:pPr algn="r" rtl="1"/>
            <a:r>
              <a:rPr lang="fa-IR" sz="2000" b="0" dirty="0">
                <a:cs typeface="B Zar" panose="00000400000000000000" pitchFamily="2" charset="-78"/>
              </a:rPr>
              <a:t>4 عنوان </a:t>
            </a:r>
            <a:r>
              <a:rPr lang="fa-IR" sz="2000" b="0" dirty="0" err="1">
                <a:cs typeface="B Zar" panose="00000400000000000000" pitchFamily="2" charset="-78"/>
              </a:rPr>
              <a:t>رجیستری</a:t>
            </a:r>
            <a:endParaRPr lang="fa-IR" sz="2000" b="0" dirty="0">
              <a:cs typeface="B Zar" panose="00000400000000000000" pitchFamily="2" charset="-78"/>
            </a:endParaRPr>
          </a:p>
          <a:p>
            <a:pPr algn="r" rtl="1"/>
            <a:r>
              <a:rPr lang="fa-IR" sz="2000" b="0" dirty="0">
                <a:cs typeface="B Zar" panose="00000400000000000000" pitchFamily="2" charset="-78"/>
              </a:rPr>
              <a:t>5 امنیت بالا با استفاده از تکنولوژی رمزنگاری</a:t>
            </a:r>
          </a:p>
          <a:p>
            <a:pPr algn="r" rtl="1"/>
            <a:r>
              <a:rPr lang="fa-IR" sz="2000" b="0" dirty="0">
                <a:cs typeface="B Zar" panose="00000400000000000000" pitchFamily="2" charset="-78"/>
              </a:rPr>
              <a:t>6 علامت گذاری دیجیتال پیام ها </a:t>
            </a:r>
            <a:r>
              <a:rPr lang="fa-IR" sz="2000" b="0" dirty="0" smtClean="0">
                <a:cs typeface="B Zar" panose="00000400000000000000" pitchFamily="2" charset="-78"/>
              </a:rPr>
              <a:t> و محدود </a:t>
            </a:r>
            <a:r>
              <a:rPr lang="fa-IR" sz="2000" b="0" dirty="0">
                <a:cs typeface="B Zar" panose="00000400000000000000" pitchFamily="2" charset="-78"/>
              </a:rPr>
              <a:t>کردن دسترسی فقط به کاربران مجاز</a:t>
            </a:r>
          </a:p>
          <a:p>
            <a:pPr algn="r" rtl="1"/>
            <a:r>
              <a:rPr lang="fa-IR" sz="2000" b="0" dirty="0" smtClean="0">
                <a:cs typeface="B Zar" panose="00000400000000000000" pitchFamily="2" charset="-78"/>
              </a:rPr>
              <a:t>7 یک سیاست مسئولیت برای محافظت از حمل و نقل و صادرکنندگان در برابر، از جمله از دست دادن منافع، و </a:t>
            </a:r>
            <a:r>
              <a:rPr lang="fa-IR" sz="2000" b="0" dirty="0" err="1" smtClean="0">
                <a:cs typeface="B Zar" panose="00000400000000000000" pitchFamily="2" charset="-78"/>
              </a:rPr>
              <a:t>هزينه</a:t>
            </a:r>
            <a:r>
              <a:rPr lang="fa-IR" sz="2000" b="0" dirty="0" smtClean="0">
                <a:cs typeface="B Zar" panose="00000400000000000000" pitchFamily="2" charset="-78"/>
              </a:rPr>
              <a:t> های گمرکی</a:t>
            </a:r>
            <a:endParaRPr lang="en-US" sz="2000" b="0" dirty="0" smtClean="0">
              <a:cs typeface="B Zar" panose="00000400000000000000" pitchFamily="2" charset="-78"/>
            </a:endParaRPr>
          </a:p>
          <a:p>
            <a:pPr algn="r" rtl="1"/>
            <a:endParaRPr lang="fa-IR" sz="2000" b="0" dirty="0" smtClean="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74</a:t>
            </a:fld>
            <a:endParaRPr lang="en-US"/>
          </a:p>
        </p:txBody>
      </p:sp>
    </p:spTree>
    <p:extLst>
      <p:ext uri="{BB962C8B-B14F-4D97-AF65-F5344CB8AC3E}">
        <p14:creationId xmlns:p14="http://schemas.microsoft.com/office/powerpoint/2010/main" val="7193225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1914" y="457200"/>
            <a:ext cx="7620000" cy="548640"/>
          </a:xfrm>
        </p:spPr>
        <p:txBody>
          <a:bodyPr/>
          <a:lstStyle/>
          <a:p>
            <a:r>
              <a:rPr lang="fa-IR" b="1" dirty="0" err="1" smtClean="0">
                <a:solidFill>
                  <a:srgbClr val="FF0000"/>
                </a:solidFill>
                <a:cs typeface="B Zar" panose="00000400000000000000" pitchFamily="2" charset="-78"/>
              </a:rPr>
              <a:t>فورواردر</a:t>
            </a:r>
            <a:r>
              <a:rPr lang="fa-IR" b="1" dirty="0" smtClean="0">
                <a:solidFill>
                  <a:srgbClr val="FF0000"/>
                </a:solidFill>
                <a:cs typeface="B Zar" panose="00000400000000000000" pitchFamily="2" charset="-78"/>
              </a:rPr>
              <a:t>(</a:t>
            </a:r>
            <a:r>
              <a:rPr lang="en-US" b="1" dirty="0" smtClean="0">
                <a:solidFill>
                  <a:srgbClr val="FF0000"/>
                </a:solidFill>
                <a:cs typeface="B Zar" panose="00000400000000000000" pitchFamily="2" charset="-78"/>
              </a:rPr>
              <a:t>(Freight </a:t>
            </a:r>
            <a:r>
              <a:rPr lang="en-US" b="1" dirty="0">
                <a:solidFill>
                  <a:srgbClr val="FF0000"/>
                </a:solidFill>
                <a:cs typeface="B Zar" panose="00000400000000000000" pitchFamily="2" charset="-78"/>
              </a:rPr>
              <a:t>forwarder</a:t>
            </a:r>
            <a:br>
              <a:rPr lang="en-US" b="1" dirty="0">
                <a:solidFill>
                  <a:srgbClr val="FF0000"/>
                </a:solidFill>
                <a:cs typeface="B Zar" panose="00000400000000000000" pitchFamily="2" charset="-78"/>
              </a:rPr>
            </a:b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a:xfrm>
            <a:off x="822960" y="1100628"/>
            <a:ext cx="7520940" cy="4614372"/>
          </a:xfrm>
        </p:spPr>
        <p:txBody>
          <a:bodyPr vert="horz" lIns="91440" tIns="45720" rIns="91440" bIns="45720" rtlCol="0">
            <a:noAutofit/>
          </a:bodyPr>
          <a:lstStyle/>
          <a:p>
            <a:pPr algn="just" rtl="1">
              <a:buFont typeface="Wingdings" panose="05000000000000000000" pitchFamily="2" charset="2"/>
              <a:buChar char="§"/>
            </a:pPr>
            <a:r>
              <a:rPr lang="fa-IR" sz="2000" b="0" dirty="0">
                <a:cs typeface="B Zar" panose="00000400000000000000" pitchFamily="2" charset="-78"/>
              </a:rPr>
              <a:t>یک شرکت </a:t>
            </a:r>
            <a:r>
              <a:rPr lang="fa-IR" sz="2000" b="0" dirty="0" smtClean="0">
                <a:cs typeface="B Zar" panose="00000400000000000000" pitchFamily="2" charset="-78"/>
              </a:rPr>
              <a:t>عامل حمل </a:t>
            </a:r>
            <a:r>
              <a:rPr lang="fa-IR" sz="2000" b="0" dirty="0">
                <a:cs typeface="B Zar" panose="00000400000000000000" pitchFamily="2" charset="-78"/>
              </a:rPr>
              <a:t>و نقل،  </a:t>
            </a:r>
            <a:r>
              <a:rPr lang="fa-IR" sz="2000" b="0" dirty="0" smtClean="0">
                <a:cs typeface="B Zar" panose="00000400000000000000" pitchFamily="2" charset="-78"/>
              </a:rPr>
              <a:t>یا عامل حمل غیر دریایی و شناور (</a:t>
            </a:r>
            <a:r>
              <a:rPr lang="en-US" sz="2000" b="0" dirty="0">
                <a:cs typeface="B Zar" panose="00000400000000000000" pitchFamily="2" charset="-78"/>
              </a:rPr>
              <a:t>NVOCC) </a:t>
            </a:r>
            <a:r>
              <a:rPr lang="fa-IR" sz="2000" b="0" dirty="0" smtClean="0">
                <a:cs typeface="B Zar" panose="00000400000000000000" pitchFamily="2" charset="-78"/>
              </a:rPr>
              <a:t>)است</a:t>
            </a:r>
            <a:r>
              <a:rPr lang="en-US" sz="2000" b="0" dirty="0" smtClean="0">
                <a:cs typeface="B Zar" panose="00000400000000000000" pitchFamily="2" charset="-78"/>
              </a:rPr>
              <a:t>.</a:t>
            </a:r>
            <a:endParaRPr lang="fa-IR" sz="2000" b="0" dirty="0" smtClean="0">
              <a:cs typeface="B Zar" panose="00000400000000000000" pitchFamily="2" charset="-78"/>
            </a:endParaRPr>
          </a:p>
          <a:p>
            <a:pPr algn="just" rtl="1">
              <a:buFont typeface="Wingdings" panose="05000000000000000000" pitchFamily="2" charset="2"/>
              <a:buChar char="§"/>
            </a:pPr>
            <a:r>
              <a:rPr lang="en-US" sz="2000" b="0" dirty="0" smtClean="0">
                <a:cs typeface="B Zar" panose="00000400000000000000" pitchFamily="2" charset="-78"/>
              </a:rPr>
              <a:t>non-vessel operating common carrier (NVOCC)</a:t>
            </a:r>
            <a:endParaRPr lang="fa-IR" sz="2000" b="0" dirty="0" smtClean="0">
              <a:cs typeface="B Zar" panose="00000400000000000000" pitchFamily="2" charset="-78"/>
            </a:endParaRPr>
          </a:p>
          <a:p>
            <a:pPr algn="just" rtl="1">
              <a:buFont typeface="Wingdings" panose="05000000000000000000" pitchFamily="2" charset="2"/>
              <a:buChar char="§"/>
            </a:pPr>
            <a:r>
              <a:rPr lang="fa-IR" sz="2000" b="0" dirty="0" smtClean="0">
                <a:cs typeface="B Zar" panose="00000400000000000000" pitchFamily="2" charset="-78"/>
              </a:rPr>
              <a:t> </a:t>
            </a:r>
            <a:r>
              <a:rPr lang="fa-IR" sz="2000" b="0" dirty="0">
                <a:cs typeface="B Zar" panose="00000400000000000000" pitchFamily="2" charset="-78"/>
              </a:rPr>
              <a:t>شخصی یا شرکتی است که حمل و نقل را برای افراد یا شرکت ها </a:t>
            </a:r>
            <a:r>
              <a:rPr lang="fa-IR" sz="2000" dirty="0">
                <a:solidFill>
                  <a:srgbClr val="FF0000"/>
                </a:solidFill>
                <a:cs typeface="B Zar" panose="00000400000000000000" pitchFamily="2" charset="-78"/>
              </a:rPr>
              <a:t>سازماندهی</a:t>
            </a:r>
            <a:r>
              <a:rPr lang="fa-IR" sz="2000" b="0" dirty="0">
                <a:cs typeface="B Zar" panose="00000400000000000000" pitchFamily="2" charset="-78"/>
              </a:rPr>
              <a:t> می کند تا کالاها را از تولید کننده </a:t>
            </a:r>
            <a:r>
              <a:rPr lang="fa-IR" sz="2000" b="0" dirty="0" smtClean="0">
                <a:cs typeface="B Zar" panose="00000400000000000000" pitchFamily="2" charset="-78"/>
              </a:rPr>
              <a:t>به </a:t>
            </a:r>
            <a:r>
              <a:rPr lang="fa-IR" sz="2000" b="0" dirty="0">
                <a:cs typeface="B Zar" panose="00000400000000000000" pitchFamily="2" charset="-78"/>
              </a:rPr>
              <a:t>بازار یا مشتری یا نقطه نهایی توزیع [1] حمل و نقل </a:t>
            </a:r>
            <a:r>
              <a:rPr lang="fa-IR" sz="2000" b="0" dirty="0" smtClean="0">
                <a:cs typeface="B Zar" panose="00000400000000000000" pitchFamily="2" charset="-78"/>
              </a:rPr>
              <a:t>کند.</a:t>
            </a:r>
          </a:p>
          <a:p>
            <a:pPr algn="just" rtl="1">
              <a:buFont typeface="Wingdings" panose="05000000000000000000" pitchFamily="2" charset="2"/>
              <a:buChar char="§"/>
            </a:pPr>
            <a:r>
              <a:rPr lang="fa-IR" sz="2000" b="0" dirty="0" err="1" smtClean="0">
                <a:cs typeface="B Zar" panose="00000400000000000000" pitchFamily="2" charset="-78"/>
              </a:rPr>
              <a:t>فورواردر</a:t>
            </a:r>
            <a:r>
              <a:rPr lang="fa-IR" sz="2000" b="0" dirty="0" smtClean="0">
                <a:cs typeface="B Zar" panose="00000400000000000000" pitchFamily="2" charset="-78"/>
              </a:rPr>
              <a:t>  کالا </a:t>
            </a:r>
            <a:r>
              <a:rPr lang="fa-IR" sz="2000" b="0" dirty="0">
                <a:cs typeface="B Zar" panose="00000400000000000000" pitchFamily="2" charset="-78"/>
              </a:rPr>
              <a:t>را تحویل </a:t>
            </a:r>
            <a:r>
              <a:rPr lang="fa-IR" sz="2000" b="0" dirty="0" err="1">
                <a:cs typeface="B Zar" panose="00000400000000000000" pitchFamily="2" charset="-78"/>
              </a:rPr>
              <a:t>نمی</a:t>
            </a:r>
            <a:r>
              <a:rPr lang="fa-IR" sz="2000" b="0" dirty="0">
                <a:cs typeface="B Zar" panose="00000400000000000000" pitchFamily="2" charset="-78"/>
              </a:rPr>
              <a:t> دهد، بلکه به عنوان متخصص در شبکه </a:t>
            </a:r>
            <a:r>
              <a:rPr lang="fa-IR" sz="2000" b="0" dirty="0" smtClean="0">
                <a:cs typeface="B Zar" panose="00000400000000000000" pitchFamily="2" charset="-78"/>
              </a:rPr>
              <a:t>تدارکات(</a:t>
            </a:r>
            <a:r>
              <a:rPr lang="en-US" b="0" dirty="0"/>
              <a:t> </a:t>
            </a:r>
            <a:r>
              <a:rPr lang="en-US" b="0" dirty="0">
                <a:hlinkClick r:id="rId3" tooltip="Logistics"/>
              </a:rPr>
              <a:t>logistics</a:t>
            </a:r>
            <a:r>
              <a:rPr lang="en-US" b="0" dirty="0"/>
              <a:t> network.</a:t>
            </a:r>
            <a:r>
              <a:rPr lang="fa-IR" sz="2000" b="0" dirty="0" smtClean="0">
                <a:cs typeface="B Zar" panose="00000400000000000000" pitchFamily="2" charset="-78"/>
              </a:rPr>
              <a:t>) </a:t>
            </a:r>
            <a:r>
              <a:rPr lang="fa-IR" sz="2000" b="0" dirty="0">
                <a:cs typeface="B Zar" panose="00000400000000000000" pitchFamily="2" charset="-78"/>
              </a:rPr>
              <a:t>عمل می کند. این </a:t>
            </a:r>
            <a:r>
              <a:rPr lang="fa-IR" sz="2000" b="0" dirty="0" smtClean="0">
                <a:cs typeface="B Zar" panose="00000400000000000000" pitchFamily="2" charset="-78"/>
              </a:rPr>
              <a:t>عاملها می </a:t>
            </a:r>
            <a:r>
              <a:rPr lang="fa-IR" sz="2000" b="0" dirty="0">
                <a:cs typeface="B Zar" panose="00000400000000000000" pitchFamily="2" charset="-78"/>
              </a:rPr>
              <a:t>توانند از انواع مختلف حمل و نقل استفاده کنند، از جمله کشتی ها، هواپیماها، کامیون ها، و راه آهن، و اغلب از حالت های مختلف برای یک بار استفاده می کنند. </a:t>
            </a:r>
            <a:endParaRPr lang="fa-IR" sz="2000" b="0" dirty="0" smtClean="0">
              <a:cs typeface="B Zar" panose="00000400000000000000" pitchFamily="2" charset="-78"/>
            </a:endParaRPr>
          </a:p>
          <a:p>
            <a:pPr algn="just" rtl="1">
              <a:buFont typeface="Wingdings" panose="05000000000000000000" pitchFamily="2" charset="2"/>
              <a:buChar char="§"/>
            </a:pPr>
            <a:r>
              <a:rPr lang="fa-IR" sz="2000" b="0" dirty="0" err="1" smtClean="0">
                <a:cs typeface="B Zar" panose="00000400000000000000" pitchFamily="2" charset="-78"/>
              </a:rPr>
              <a:t>فورواردربین</a:t>
            </a:r>
            <a:r>
              <a:rPr lang="fa-IR" sz="2000" b="0" dirty="0" smtClean="0">
                <a:cs typeface="B Zar" panose="00000400000000000000" pitchFamily="2" charset="-78"/>
              </a:rPr>
              <a:t> </a:t>
            </a:r>
            <a:r>
              <a:rPr lang="fa-IR" sz="2000" b="0" dirty="0" err="1" smtClean="0">
                <a:cs typeface="B Zar" panose="00000400000000000000" pitchFamily="2" charset="-78"/>
              </a:rPr>
              <a:t>المللی</a:t>
            </a:r>
            <a:r>
              <a:rPr lang="fa-IR" sz="2000" b="0" dirty="0" smtClean="0">
                <a:cs typeface="B Zar" panose="00000400000000000000" pitchFamily="2" charset="-78"/>
              </a:rPr>
              <a:t> کسی است که با آداب و رسوم بین </a:t>
            </a:r>
            <a:r>
              <a:rPr lang="fa-IR" sz="2000" b="0" dirty="0" err="1" smtClean="0">
                <a:cs typeface="B Zar" panose="00000400000000000000" pitchFamily="2" charset="-78"/>
              </a:rPr>
              <a:t>المللی</a:t>
            </a:r>
            <a:r>
              <a:rPr lang="fa-IR" sz="2000" b="0" dirty="0" smtClean="0">
                <a:cs typeface="B Zar" panose="00000400000000000000" pitchFamily="2" charset="-78"/>
              </a:rPr>
              <a:t> آشنایی دارد.</a:t>
            </a:r>
          </a:p>
          <a:p>
            <a:pPr algn="just" rtl="1">
              <a:buFont typeface="Wingdings" panose="05000000000000000000" pitchFamily="2" charset="2"/>
              <a:buChar char="§"/>
            </a:pPr>
            <a:r>
              <a:rPr lang="fa-IR" sz="2000" b="0" dirty="0">
                <a:cs typeface="B Zar" panose="00000400000000000000" pitchFamily="2" charset="-78"/>
              </a:rPr>
              <a:t>اطلاعاتی که معمولا توسط </a:t>
            </a:r>
            <a:r>
              <a:rPr lang="fa-IR" sz="2000" b="0" dirty="0" err="1" smtClean="0">
                <a:cs typeface="B Zar" panose="00000400000000000000" pitchFamily="2" charset="-78"/>
              </a:rPr>
              <a:t>فورواردر</a:t>
            </a:r>
            <a:r>
              <a:rPr lang="fa-IR" sz="2000" b="0" dirty="0" smtClean="0">
                <a:cs typeface="B Zar" panose="00000400000000000000" pitchFamily="2" charset="-78"/>
              </a:rPr>
              <a:t> مورد </a:t>
            </a:r>
            <a:r>
              <a:rPr lang="fa-IR" sz="2000" b="0" dirty="0">
                <a:cs typeface="B Zar" panose="00000400000000000000" pitchFamily="2" charset="-78"/>
              </a:rPr>
              <a:t>بررسی قرار میگیرد عبارتند از فاکتور تجاری، اعلامیه صادرات فرستنده، اسناد و مدارک دیگر و سایر اسناد مورد نیاز حامل یا کشور صادرات، واردات و / یا حمل و نقل. بخش عمده این اطلاعات در حال حاضر در یک محیط </a:t>
            </a:r>
            <a:r>
              <a:rPr lang="fa-IR" sz="2000" b="0" dirty="0" smtClean="0">
                <a:cs typeface="B Zar" panose="00000400000000000000" pitchFamily="2" charset="-78"/>
              </a:rPr>
              <a:t>غیر </a:t>
            </a:r>
            <a:r>
              <a:rPr lang="fa-IR" sz="2000" b="0" dirty="0">
                <a:cs typeface="B Zar" panose="00000400000000000000" pitchFamily="2" charset="-78"/>
              </a:rPr>
              <a:t>کاغذی پردازش </a:t>
            </a:r>
            <a:r>
              <a:rPr lang="fa-IR" sz="2000" b="0" dirty="0" smtClean="0">
                <a:cs typeface="B Zar" panose="00000400000000000000" pitchFamily="2" charset="-78"/>
              </a:rPr>
              <a:t>میشود.</a:t>
            </a:r>
            <a:endParaRPr lang="en-US"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75</a:t>
            </a:fld>
            <a:endParaRPr lang="en-US"/>
          </a:p>
        </p:txBody>
      </p:sp>
    </p:spTree>
    <p:extLst>
      <p:ext uri="{BB962C8B-B14F-4D97-AF65-F5344CB8AC3E}">
        <p14:creationId xmlns:p14="http://schemas.microsoft.com/office/powerpoint/2010/main" val="3320436787"/>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cs typeface="B Zar" panose="00000400000000000000" pitchFamily="2" charset="-78"/>
              </a:rPr>
              <a:t>FIATA</a:t>
            </a:r>
            <a:endParaRPr lang="en-US" dirty="0">
              <a:solidFill>
                <a:srgbClr val="FF0000"/>
              </a:solidFill>
            </a:endParaRPr>
          </a:p>
        </p:txBody>
      </p:sp>
      <p:sp>
        <p:nvSpPr>
          <p:cNvPr id="3" name="Content Placeholder 2"/>
          <p:cNvSpPr>
            <a:spLocks noGrp="1"/>
          </p:cNvSpPr>
          <p:nvPr>
            <p:ph idx="1"/>
          </p:nvPr>
        </p:nvSpPr>
        <p:spPr/>
        <p:txBody>
          <a:bodyPr vert="horz" lIns="91440" tIns="45720" rIns="91440" bIns="45720" rtlCol="0">
            <a:noAutofit/>
          </a:bodyPr>
          <a:lstStyle/>
          <a:p>
            <a:pPr algn="just" rtl="1">
              <a:buFont typeface="Wingdings" panose="05000000000000000000" pitchFamily="2" charset="2"/>
              <a:buChar char="§"/>
            </a:pPr>
            <a:r>
              <a:rPr lang="en-US" sz="3600" b="0" dirty="0" smtClean="0">
                <a:cs typeface="B Zar" panose="00000400000000000000" pitchFamily="2" charset="-78"/>
              </a:rPr>
              <a:t>FIATA</a:t>
            </a:r>
            <a:r>
              <a:rPr lang="en-US" sz="3600" b="0" dirty="0">
                <a:cs typeface="B Zar" panose="00000400000000000000" pitchFamily="2" charset="-78"/>
              </a:rPr>
              <a:t>، </a:t>
            </a:r>
            <a:r>
              <a:rPr lang="fa-IR" sz="3600" b="0" dirty="0" smtClean="0">
                <a:cs typeface="B Zar" panose="00000400000000000000" pitchFamily="2" charset="-78"/>
              </a:rPr>
              <a:t>فدراسیون </a:t>
            </a:r>
            <a:r>
              <a:rPr lang="fa-IR" sz="3600" b="0" dirty="0">
                <a:cs typeface="B Zar" panose="00000400000000000000" pitchFamily="2" charset="-78"/>
              </a:rPr>
              <a:t>بین </a:t>
            </a:r>
            <a:r>
              <a:rPr lang="fa-IR" sz="3600" b="0" dirty="0" err="1">
                <a:cs typeface="B Zar" panose="00000400000000000000" pitchFamily="2" charset="-78"/>
              </a:rPr>
              <a:t>المللی</a:t>
            </a:r>
            <a:r>
              <a:rPr lang="fa-IR" sz="3600" b="0" dirty="0">
                <a:cs typeface="B Zar" panose="00000400000000000000" pitchFamily="2" charset="-78"/>
              </a:rPr>
              <a:t> انجمن های حمل و نقل و فرانسوی: </a:t>
            </a:r>
            <a:r>
              <a:rPr lang="en-US" sz="3600" b="0" dirty="0" err="1" smtClean="0">
                <a:cs typeface="B Zar" panose="00000400000000000000" pitchFamily="2" charset="-78"/>
              </a:rPr>
              <a:t>Assimilés</a:t>
            </a:r>
            <a:r>
              <a:rPr lang="en-US" sz="3600" b="0" dirty="0" smtClean="0">
                <a:cs typeface="B Zar" panose="00000400000000000000" pitchFamily="2" charset="-78"/>
              </a:rPr>
              <a:t>)</a:t>
            </a:r>
            <a:r>
              <a:rPr lang="fa-IR" sz="3600" b="0" dirty="0" smtClean="0">
                <a:cs typeface="B Zar" panose="00000400000000000000" pitchFamily="2" charset="-78"/>
              </a:rPr>
              <a:t>)یک </a:t>
            </a:r>
            <a:r>
              <a:rPr lang="fa-IR" sz="3600" b="0" dirty="0">
                <a:cs typeface="B Zar" panose="00000400000000000000" pitchFamily="2" charset="-78"/>
              </a:rPr>
              <a:t>سازمان غیر دولتی است که نمایندگی 40،000 شرکت حمل و نقل و تدارکات، با استفاده از 8 تا 10 میلیون نفر در 150 کشور جهان </a:t>
            </a:r>
            <a:r>
              <a:rPr lang="fa-IR" sz="3600" b="0" dirty="0" smtClean="0">
                <a:cs typeface="B Zar" panose="00000400000000000000" pitchFamily="2" charset="-78"/>
              </a:rPr>
              <a:t>را دارد</a:t>
            </a: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76</a:t>
            </a:fld>
            <a:endParaRPr lang="en-US"/>
          </a:p>
        </p:txBody>
      </p:sp>
    </p:spTree>
    <p:extLst>
      <p:ext uri="{BB962C8B-B14F-4D97-AF65-F5344CB8AC3E}">
        <p14:creationId xmlns:p14="http://schemas.microsoft.com/office/powerpoint/2010/main" val="21550195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81000"/>
            <a:ext cx="7520940" cy="5486400"/>
          </a:xfrm>
        </p:spPr>
        <p:txBody>
          <a:bodyPr>
            <a:normAutofit/>
          </a:bodyPr>
          <a:lstStyle/>
          <a:p>
            <a:pPr algn="just" rtl="1">
              <a:buFont typeface="Wingdings" panose="05000000000000000000" pitchFamily="2" charset="2"/>
              <a:buChar char="§"/>
            </a:pPr>
            <a:r>
              <a:rPr lang="en-US" b="0" dirty="0">
                <a:cs typeface="B Zar" panose="00000400000000000000" pitchFamily="2" charset="-78"/>
              </a:rPr>
              <a:t>FIATA</a:t>
            </a:r>
            <a:r>
              <a:rPr lang="en-US" sz="2400" b="0" dirty="0">
                <a:cs typeface="B Zar" panose="00000400000000000000" pitchFamily="2" charset="-78"/>
              </a:rPr>
              <a:t> </a:t>
            </a:r>
            <a:r>
              <a:rPr lang="fa-IR" sz="2400" b="0" dirty="0">
                <a:cs typeface="B Zar" panose="00000400000000000000" pitchFamily="2" charset="-78"/>
              </a:rPr>
              <a:t>چندین اسناد و فرم برای ایجاد یک استاندارد واحد برای استفاده توسط </a:t>
            </a:r>
            <a:r>
              <a:rPr lang="fa-IR" sz="2400" b="0" dirty="0" smtClean="0">
                <a:cs typeface="B Zar" panose="00000400000000000000" pitchFamily="2" charset="-78"/>
              </a:rPr>
              <a:t>حمل </a:t>
            </a:r>
            <a:r>
              <a:rPr lang="fa-IR" sz="2400" b="0" dirty="0">
                <a:cs typeface="B Zar" panose="00000400000000000000" pitchFamily="2" charset="-78"/>
              </a:rPr>
              <a:t>و نقل در سراسر جهان ایجاد کرده است. اسناد به راحتی قابل تشخیص هستند زیرا هر کدام دارای رنگ متمایز است و دارای لوگو </a:t>
            </a:r>
            <a:r>
              <a:rPr lang="en-US" sz="2400" b="0" dirty="0">
                <a:cs typeface="B Zar" panose="00000400000000000000" pitchFamily="2" charset="-78"/>
              </a:rPr>
              <a:t>FIATA </a:t>
            </a:r>
            <a:r>
              <a:rPr lang="fa-IR" sz="2400" b="0" dirty="0">
                <a:cs typeface="B Zar" panose="00000400000000000000" pitchFamily="2" charset="-78"/>
              </a:rPr>
              <a:t>است که در این صفحه دیده می شود.</a:t>
            </a:r>
          </a:p>
          <a:p>
            <a:pPr algn="just" rtl="1">
              <a:buFont typeface="Wingdings" panose="05000000000000000000" pitchFamily="2" charset="2"/>
              <a:buChar char="§"/>
            </a:pPr>
            <a:r>
              <a:rPr lang="en-US" sz="2000" b="0" dirty="0" smtClean="0">
                <a:cs typeface="B Zar" panose="00000400000000000000" pitchFamily="2" charset="-78"/>
              </a:rPr>
              <a:t>FCR </a:t>
            </a:r>
            <a:r>
              <a:rPr lang="fa-IR" sz="2000" b="0" dirty="0" smtClean="0">
                <a:cs typeface="B Zar" panose="00000400000000000000" pitchFamily="2" charset="-78"/>
              </a:rPr>
              <a:t>رسید دریافت </a:t>
            </a:r>
            <a:r>
              <a:rPr lang="fa-IR" sz="2000" b="0" dirty="0" err="1" smtClean="0">
                <a:cs typeface="B Zar" panose="00000400000000000000" pitchFamily="2" charset="-78"/>
              </a:rPr>
              <a:t>فورواردر</a:t>
            </a:r>
            <a:endParaRPr lang="fa-IR" sz="2000" b="0" dirty="0">
              <a:cs typeface="B Zar" panose="00000400000000000000" pitchFamily="2" charset="-78"/>
            </a:endParaRPr>
          </a:p>
          <a:p>
            <a:pPr algn="just" rtl="1">
              <a:buFont typeface="Wingdings" panose="05000000000000000000" pitchFamily="2" charset="2"/>
              <a:buChar char="§"/>
            </a:pPr>
            <a:r>
              <a:rPr lang="en-US" sz="2000" b="0" dirty="0" smtClean="0">
                <a:cs typeface="B Zar" panose="00000400000000000000" pitchFamily="2" charset="-78"/>
              </a:rPr>
              <a:t>FCT </a:t>
            </a:r>
            <a:r>
              <a:rPr lang="fa-IR" sz="2000" b="0" dirty="0">
                <a:cs typeface="B Zar" panose="00000400000000000000" pitchFamily="2" charset="-78"/>
              </a:rPr>
              <a:t>گواهینامه حمل </a:t>
            </a:r>
            <a:r>
              <a:rPr lang="fa-IR" sz="2000" b="0" dirty="0" err="1" smtClean="0">
                <a:cs typeface="B Zar" panose="00000400000000000000" pitchFamily="2" charset="-78"/>
              </a:rPr>
              <a:t>فورواردر</a:t>
            </a:r>
            <a:r>
              <a:rPr lang="fa-IR" sz="2000" b="0" dirty="0" smtClean="0">
                <a:cs typeface="B Zar" panose="00000400000000000000" pitchFamily="2" charset="-78"/>
              </a:rPr>
              <a:t> </a:t>
            </a:r>
            <a:r>
              <a:rPr lang="fa-IR" sz="2000" b="0" dirty="0" err="1" smtClean="0">
                <a:cs typeface="B Zar" panose="00000400000000000000" pitchFamily="2" charset="-78"/>
              </a:rPr>
              <a:t>فیاتا</a:t>
            </a:r>
            <a:endParaRPr lang="fa-IR" sz="2000" b="0" dirty="0">
              <a:cs typeface="B Zar" panose="00000400000000000000" pitchFamily="2" charset="-78"/>
            </a:endParaRPr>
          </a:p>
          <a:p>
            <a:pPr algn="just" rtl="1">
              <a:buFont typeface="Wingdings" panose="05000000000000000000" pitchFamily="2" charset="2"/>
              <a:buChar char="§"/>
            </a:pPr>
            <a:r>
              <a:rPr lang="en-US" sz="2000" b="0" dirty="0" smtClean="0">
                <a:cs typeface="B Zar" panose="00000400000000000000" pitchFamily="2" charset="-78"/>
              </a:rPr>
              <a:t>FWR </a:t>
            </a:r>
            <a:r>
              <a:rPr lang="fa-IR" sz="2000" b="0" dirty="0">
                <a:cs typeface="B Zar" panose="00000400000000000000" pitchFamily="2" charset="-78"/>
              </a:rPr>
              <a:t>رسید </a:t>
            </a:r>
            <a:r>
              <a:rPr lang="fa-IR" sz="2000" b="0" dirty="0" smtClean="0">
                <a:cs typeface="B Zar" panose="00000400000000000000" pitchFamily="2" charset="-78"/>
              </a:rPr>
              <a:t>انبار </a:t>
            </a:r>
            <a:r>
              <a:rPr lang="en-US" sz="2000" b="0" dirty="0">
                <a:cs typeface="B Zar" panose="00000400000000000000" pitchFamily="2" charset="-78"/>
              </a:rPr>
              <a:t>FIATA</a:t>
            </a:r>
          </a:p>
          <a:p>
            <a:pPr algn="just" rtl="1">
              <a:buFont typeface="Wingdings" panose="05000000000000000000" pitchFamily="2" charset="2"/>
              <a:buChar char="§"/>
            </a:pPr>
            <a:r>
              <a:rPr lang="en-US" sz="2000" b="0" dirty="0" smtClean="0">
                <a:cs typeface="B Zar" panose="00000400000000000000" pitchFamily="2" charset="-78"/>
              </a:rPr>
              <a:t>FBL </a:t>
            </a:r>
            <a:r>
              <a:rPr lang="fa-IR" sz="2000" b="0" dirty="0" smtClean="0">
                <a:cs typeface="B Zar" panose="00000400000000000000" pitchFamily="2" charset="-78"/>
              </a:rPr>
              <a:t> </a:t>
            </a:r>
            <a:r>
              <a:rPr lang="fa-IR" sz="2000" b="0" dirty="0" err="1" smtClean="0">
                <a:cs typeface="B Zar" panose="00000400000000000000" pitchFamily="2" charset="-78"/>
              </a:rPr>
              <a:t>بارنامه</a:t>
            </a:r>
            <a:r>
              <a:rPr lang="fa-IR" sz="2000" b="0" dirty="0" smtClean="0">
                <a:cs typeface="B Zar" panose="00000400000000000000" pitchFamily="2" charset="-78"/>
              </a:rPr>
              <a:t> </a:t>
            </a:r>
            <a:r>
              <a:rPr lang="fa-IR" sz="2000" b="0" dirty="0" err="1" smtClean="0">
                <a:cs typeface="B Zar" panose="00000400000000000000" pitchFamily="2" charset="-78"/>
              </a:rPr>
              <a:t>فیاتا</a:t>
            </a:r>
            <a:endParaRPr lang="fa-IR" sz="2000" b="0" dirty="0">
              <a:cs typeface="B Zar" panose="00000400000000000000" pitchFamily="2" charset="-78"/>
            </a:endParaRPr>
          </a:p>
          <a:p>
            <a:pPr algn="just" rtl="1">
              <a:buFont typeface="Wingdings" panose="05000000000000000000" pitchFamily="2" charset="2"/>
              <a:buChar char="§"/>
            </a:pPr>
            <a:r>
              <a:rPr lang="en-US" sz="2000" b="0" dirty="0" smtClean="0">
                <a:cs typeface="B Zar" panose="00000400000000000000" pitchFamily="2" charset="-78"/>
              </a:rPr>
              <a:t>FWB </a:t>
            </a:r>
            <a:r>
              <a:rPr lang="fa-IR" sz="2000" b="0" dirty="0" smtClean="0">
                <a:cs typeface="B Zar" panose="00000400000000000000" pitchFamily="2" charset="-78"/>
              </a:rPr>
              <a:t>ضمانت نامه </a:t>
            </a:r>
            <a:r>
              <a:rPr lang="fa-IR" sz="2000" b="0" dirty="0" err="1" smtClean="0">
                <a:cs typeface="B Zar" panose="00000400000000000000" pitchFamily="2" charset="-78"/>
              </a:rPr>
              <a:t>فياتا</a:t>
            </a:r>
            <a:r>
              <a:rPr lang="fa-IR" sz="2000" b="0" dirty="0" smtClean="0">
                <a:cs typeface="B Zar" panose="00000400000000000000" pitchFamily="2" charset="-78"/>
              </a:rPr>
              <a:t> </a:t>
            </a:r>
            <a:r>
              <a:rPr lang="fa-IR" sz="2000" b="0" dirty="0">
                <a:cs typeface="B Zar" panose="00000400000000000000" pitchFamily="2" charset="-78"/>
              </a:rPr>
              <a:t>(حمل و نقل </a:t>
            </a:r>
            <a:r>
              <a:rPr lang="fa-IR" sz="2000" b="0" dirty="0" err="1">
                <a:cs typeface="B Zar" panose="00000400000000000000" pitchFamily="2" charset="-78"/>
              </a:rPr>
              <a:t>چندجانبه</a:t>
            </a:r>
            <a:r>
              <a:rPr lang="fa-IR" sz="2000" b="0" dirty="0">
                <a:cs typeface="B Zar" panose="00000400000000000000" pitchFamily="2" charset="-78"/>
              </a:rPr>
              <a:t> </a:t>
            </a:r>
            <a:r>
              <a:rPr lang="fa-IR" sz="2000" b="0" dirty="0" err="1">
                <a:cs typeface="B Zar" panose="00000400000000000000" pitchFamily="2" charset="-78"/>
              </a:rPr>
              <a:t>غيرقابل</a:t>
            </a:r>
            <a:r>
              <a:rPr lang="fa-IR" sz="2000" b="0" dirty="0">
                <a:cs typeface="B Zar" panose="00000400000000000000" pitchFamily="2" charset="-78"/>
              </a:rPr>
              <a:t> توافق)</a:t>
            </a:r>
          </a:p>
          <a:p>
            <a:pPr algn="just" rtl="1">
              <a:buFont typeface="Wingdings" panose="05000000000000000000" pitchFamily="2" charset="2"/>
              <a:buChar char="§"/>
            </a:pPr>
            <a:r>
              <a:rPr lang="en-US" sz="2000" b="0" dirty="0" smtClean="0">
                <a:cs typeface="B Zar" panose="00000400000000000000" pitchFamily="2" charset="-78"/>
              </a:rPr>
              <a:t>SDT </a:t>
            </a:r>
            <a:r>
              <a:rPr lang="fa-IR" sz="2000" b="0" dirty="0">
                <a:cs typeface="B Zar" panose="00000400000000000000" pitchFamily="2" charset="-78"/>
              </a:rPr>
              <a:t>اعلامیه </a:t>
            </a:r>
            <a:r>
              <a:rPr lang="fa-IR" sz="2000" b="0" dirty="0" err="1">
                <a:cs typeface="B Zar" panose="00000400000000000000" pitchFamily="2" charset="-78"/>
              </a:rPr>
              <a:t>فرستندگان</a:t>
            </a:r>
            <a:r>
              <a:rPr lang="fa-IR" sz="2000" b="0" dirty="0">
                <a:cs typeface="B Zar" panose="00000400000000000000" pitchFamily="2" charset="-78"/>
              </a:rPr>
              <a:t> برای حمل و نقل (کالاهای خطرناک)</a:t>
            </a:r>
          </a:p>
          <a:p>
            <a:pPr algn="just" rtl="1">
              <a:buFont typeface="Wingdings" panose="05000000000000000000" pitchFamily="2" charset="2"/>
              <a:buChar char="§"/>
            </a:pPr>
            <a:r>
              <a:rPr lang="en-US" sz="2000" b="0" dirty="0" smtClean="0">
                <a:cs typeface="B Zar" panose="00000400000000000000" pitchFamily="2" charset="-78"/>
              </a:rPr>
              <a:t>SIC </a:t>
            </a:r>
            <a:r>
              <a:rPr lang="fa-IR" sz="2000" b="0" dirty="0">
                <a:cs typeface="B Zar" panose="00000400000000000000" pitchFamily="2" charset="-78"/>
              </a:rPr>
              <a:t>گواهینامه حمل و نقل بین </a:t>
            </a:r>
            <a:r>
              <a:rPr lang="fa-IR" sz="2000" b="0" dirty="0" err="1">
                <a:cs typeface="B Zar" panose="00000400000000000000" pitchFamily="2" charset="-78"/>
              </a:rPr>
              <a:t>المللی</a:t>
            </a:r>
            <a:r>
              <a:rPr lang="fa-IR" sz="2000" b="0" dirty="0">
                <a:cs typeface="B Zar" panose="00000400000000000000" pitchFamily="2" charset="-78"/>
              </a:rPr>
              <a:t> کالا</a:t>
            </a:r>
          </a:p>
          <a:p>
            <a:pPr algn="just" rtl="1">
              <a:buFont typeface="Wingdings" panose="05000000000000000000" pitchFamily="2" charset="2"/>
              <a:buChar char="§"/>
            </a:pPr>
            <a:r>
              <a:rPr lang="en-US" sz="2000" b="0" dirty="0" smtClean="0">
                <a:cs typeface="B Zar" panose="00000400000000000000" pitchFamily="2" charset="-78"/>
              </a:rPr>
              <a:t>FFI</a:t>
            </a:r>
            <a:r>
              <a:rPr lang="fa-IR" sz="2000" b="0" dirty="0" smtClean="0">
                <a:cs typeface="B Zar" panose="00000400000000000000" pitchFamily="2" charset="-78"/>
              </a:rPr>
              <a:t>دستورالعمل </a:t>
            </a:r>
            <a:r>
              <a:rPr lang="fa-IR" sz="2000" b="0" dirty="0">
                <a:cs typeface="B Zar" panose="00000400000000000000" pitchFamily="2" charset="-78"/>
              </a:rPr>
              <a:t>حمل و نقل </a:t>
            </a:r>
            <a:r>
              <a:rPr lang="en-US" sz="2000" b="0" dirty="0">
                <a:cs typeface="B Zar" panose="00000400000000000000" pitchFamily="2" charset="-78"/>
              </a:rPr>
              <a:t>FIATA</a:t>
            </a:r>
            <a:r>
              <a:rPr lang="fa-IR" sz="2000" b="0" dirty="0">
                <a:cs typeface="B Zar" panose="00000400000000000000" pitchFamily="2" charset="-78"/>
              </a:rPr>
              <a:t>.</a:t>
            </a:r>
            <a:endParaRPr lang="en-US" sz="2000" b="0" dirty="0">
              <a:cs typeface="B Zar" panose="00000400000000000000" pitchFamily="2" charset="-78"/>
            </a:endParaRPr>
          </a:p>
          <a:p>
            <a:endParaRPr lang="en-US"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77</a:t>
            </a:fld>
            <a:endParaRPr lang="en-US"/>
          </a:p>
        </p:txBody>
      </p:sp>
    </p:spTree>
    <p:extLst>
      <p:ext uri="{BB962C8B-B14F-4D97-AF65-F5344CB8AC3E}">
        <p14:creationId xmlns:p14="http://schemas.microsoft.com/office/powerpoint/2010/main" val="417416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33400" y="1097280"/>
            <a:ext cx="4166616" cy="3712464"/>
          </a:xfrm>
        </p:spPr>
        <p:txBody>
          <a:bodyPr>
            <a:noAutofit/>
          </a:bodyPr>
          <a:lstStyle/>
          <a:p>
            <a:pPr marL="0" lvl="1" indent="0" algn="just" rtl="1">
              <a:buNone/>
            </a:pPr>
            <a:r>
              <a:rPr lang="fa-IR" sz="2000" dirty="0">
                <a:cs typeface="B Nazanin" panose="00000400000000000000" pitchFamily="2" charset="-78"/>
              </a:rPr>
              <a:t>صادرکنندگان</a:t>
            </a:r>
          </a:p>
          <a:p>
            <a:pPr marL="0" lvl="1" indent="0" algn="just" rtl="1">
              <a:buNone/>
            </a:pPr>
            <a:r>
              <a:rPr lang="fa-IR" sz="2000" dirty="0" smtClean="0">
                <a:cs typeface="B Nazanin" panose="00000400000000000000" pitchFamily="2" charset="-78"/>
              </a:rPr>
              <a:t>وارد </a:t>
            </a:r>
            <a:r>
              <a:rPr lang="fa-IR" sz="2000" dirty="0" err="1" smtClean="0">
                <a:cs typeface="B Nazanin" panose="00000400000000000000" pitchFamily="2" charset="-78"/>
              </a:rPr>
              <a:t>کنندگان</a:t>
            </a:r>
            <a:endParaRPr lang="fa-IR" sz="2000" dirty="0">
              <a:cs typeface="B Nazanin" panose="00000400000000000000" pitchFamily="2" charset="-78"/>
            </a:endParaRPr>
          </a:p>
          <a:p>
            <a:pPr marL="0" lvl="1" indent="0" algn="just" rtl="1">
              <a:buNone/>
            </a:pPr>
            <a:r>
              <a:rPr lang="fa-IR" sz="2000" dirty="0" err="1" smtClean="0">
                <a:cs typeface="B Nazanin" panose="00000400000000000000" pitchFamily="2" charset="-78"/>
              </a:rPr>
              <a:t>فورواردرکالا</a:t>
            </a:r>
            <a:endParaRPr lang="fa-IR" sz="2000" dirty="0">
              <a:cs typeface="B Nazanin" panose="00000400000000000000" pitchFamily="2" charset="-78"/>
            </a:endParaRPr>
          </a:p>
          <a:p>
            <a:pPr marL="0" lvl="1" indent="0" algn="just" rtl="1">
              <a:buNone/>
            </a:pPr>
            <a:r>
              <a:rPr lang="fa-IR" sz="2000" dirty="0" smtClean="0">
                <a:cs typeface="B Nazanin" panose="00000400000000000000" pitchFamily="2" charset="-78"/>
              </a:rPr>
              <a:t>انبار داران</a:t>
            </a:r>
            <a:endParaRPr lang="fa-IR" sz="2000" dirty="0">
              <a:cs typeface="B Nazanin" panose="00000400000000000000" pitchFamily="2" charset="-78"/>
            </a:endParaRPr>
          </a:p>
          <a:p>
            <a:pPr marL="0" lvl="1" indent="0" algn="just" rtl="1">
              <a:buNone/>
            </a:pPr>
            <a:r>
              <a:rPr lang="fa-IR" sz="2000" dirty="0" smtClean="0">
                <a:cs typeface="B Nazanin" panose="00000400000000000000" pitchFamily="2" charset="-78"/>
              </a:rPr>
              <a:t>حمل </a:t>
            </a:r>
            <a:r>
              <a:rPr lang="fa-IR" sz="2000" dirty="0" err="1" smtClean="0">
                <a:cs typeface="B Nazanin" panose="00000400000000000000" pitchFamily="2" charset="-78"/>
              </a:rPr>
              <a:t>کنندگان</a:t>
            </a:r>
            <a:endParaRPr lang="fa-IR" sz="2000" dirty="0">
              <a:cs typeface="B Nazanin" panose="00000400000000000000" pitchFamily="2" charset="-78"/>
            </a:endParaRPr>
          </a:p>
          <a:p>
            <a:pPr marL="0" lvl="1" indent="0" algn="just" rtl="1">
              <a:buNone/>
            </a:pPr>
            <a:r>
              <a:rPr lang="fa-IR" sz="2000" dirty="0">
                <a:cs typeface="B Nazanin" panose="00000400000000000000" pitchFamily="2" charset="-78"/>
              </a:rPr>
              <a:t>بیمه گران</a:t>
            </a:r>
          </a:p>
          <a:p>
            <a:pPr marL="0" lvl="1" indent="0" algn="just" rtl="1">
              <a:buNone/>
            </a:pPr>
            <a:r>
              <a:rPr lang="fa-IR" sz="2000" dirty="0">
                <a:cs typeface="B Nazanin" panose="00000400000000000000" pitchFamily="2" charset="-78"/>
              </a:rPr>
              <a:t>بانک ها</a:t>
            </a:r>
          </a:p>
          <a:p>
            <a:pPr marL="0" lvl="1" indent="0" algn="just" rtl="1">
              <a:buNone/>
            </a:pPr>
            <a:r>
              <a:rPr lang="fa-IR" sz="2000" dirty="0">
                <a:cs typeface="B Nazanin" panose="00000400000000000000" pitchFamily="2" charset="-78"/>
              </a:rPr>
              <a:t>عوامل</a:t>
            </a:r>
          </a:p>
          <a:p>
            <a:pPr marL="0" lvl="1" indent="0" algn="just" rtl="1">
              <a:buNone/>
            </a:pPr>
            <a:r>
              <a:rPr lang="fa-IR" sz="2000" dirty="0">
                <a:cs typeface="B Nazanin" panose="00000400000000000000" pitchFamily="2" charset="-78"/>
              </a:rPr>
              <a:t>آژانس های دولتی و موسسات مالی بین </a:t>
            </a:r>
            <a:r>
              <a:rPr lang="fa-IR" sz="2000" dirty="0" err="1">
                <a:cs typeface="B Nazanin" panose="00000400000000000000" pitchFamily="2" charset="-78"/>
              </a:rPr>
              <a:t>المللی</a:t>
            </a:r>
            <a:endParaRPr lang="en-US" sz="2000" dirty="0">
              <a:cs typeface="B Nazanin" panose="00000400000000000000" pitchFamily="2" charset="-78"/>
            </a:endParaRPr>
          </a:p>
        </p:txBody>
      </p:sp>
      <p:sp>
        <p:nvSpPr>
          <p:cNvPr id="7" name="Content Placeholder 6"/>
          <p:cNvSpPr>
            <a:spLocks noGrp="1"/>
          </p:cNvSpPr>
          <p:nvPr>
            <p:ph sz="half" idx="2"/>
          </p:nvPr>
        </p:nvSpPr>
        <p:spPr>
          <a:xfrm>
            <a:off x="4700016" y="1097280"/>
            <a:ext cx="4291584" cy="3712464"/>
          </a:xfrm>
        </p:spPr>
        <p:txBody>
          <a:bodyPr>
            <a:normAutofit fontScale="70000" lnSpcReduction="20000"/>
          </a:bodyPr>
          <a:lstStyle/>
          <a:p>
            <a:r>
              <a:rPr lang="en-US" dirty="0"/>
              <a:t>Exporters</a:t>
            </a:r>
          </a:p>
          <a:p>
            <a:r>
              <a:rPr lang="en-US" dirty="0"/>
              <a:t> Importers</a:t>
            </a:r>
          </a:p>
          <a:p>
            <a:r>
              <a:rPr lang="en-US" dirty="0"/>
              <a:t>Freight forwarders</a:t>
            </a:r>
          </a:p>
          <a:p>
            <a:r>
              <a:rPr lang="en-US" dirty="0"/>
              <a:t> Warehousemen</a:t>
            </a:r>
          </a:p>
          <a:p>
            <a:r>
              <a:rPr lang="en-US" dirty="0"/>
              <a:t> Carriers</a:t>
            </a:r>
          </a:p>
          <a:p>
            <a:r>
              <a:rPr lang="en-US" dirty="0"/>
              <a:t>Insurers</a:t>
            </a:r>
          </a:p>
          <a:p>
            <a:r>
              <a:rPr lang="en-US" dirty="0"/>
              <a:t>Banks</a:t>
            </a:r>
          </a:p>
          <a:p>
            <a:r>
              <a:rPr lang="en-US" dirty="0"/>
              <a:t>Factors</a:t>
            </a:r>
          </a:p>
          <a:p>
            <a:r>
              <a:rPr lang="en-US" dirty="0"/>
              <a:t>Government agencies and international financial institutions</a:t>
            </a:r>
          </a:p>
        </p:txBody>
      </p:sp>
      <p:sp>
        <p:nvSpPr>
          <p:cNvPr id="2" name="Slide Number Placeholder 1"/>
          <p:cNvSpPr>
            <a:spLocks noGrp="1"/>
          </p:cNvSpPr>
          <p:nvPr>
            <p:ph type="sldNum" sz="quarter" idx="12"/>
          </p:nvPr>
        </p:nvSpPr>
        <p:spPr/>
        <p:txBody>
          <a:bodyPr/>
          <a:lstStyle/>
          <a:p>
            <a:fld id="{910D3704-EB78-46B9-AB15-D23119C7FC1D}" type="slidenum">
              <a:rPr lang="en-US" smtClean="0"/>
              <a:pPr/>
              <a:t>8</a:t>
            </a:fld>
            <a:endParaRPr lang="en-US"/>
          </a:p>
        </p:txBody>
      </p:sp>
      <p:sp>
        <p:nvSpPr>
          <p:cNvPr id="5" name="Title 4"/>
          <p:cNvSpPr>
            <a:spLocks noGrp="1"/>
          </p:cNvSpPr>
          <p:nvPr>
            <p:ph type="title"/>
          </p:nvPr>
        </p:nvSpPr>
        <p:spPr>
          <a:xfrm>
            <a:off x="1447800" y="228600"/>
            <a:ext cx="6896100" cy="548640"/>
          </a:xfrm>
        </p:spPr>
        <p:txBody>
          <a:bodyPr/>
          <a:lstStyle/>
          <a:p>
            <a:r>
              <a:rPr lang="fa-IR" b="1" dirty="0" smtClean="0">
                <a:solidFill>
                  <a:srgbClr val="FF0000"/>
                </a:solidFill>
                <a:cs typeface="B Zar" panose="00000400000000000000" pitchFamily="2" charset="-78"/>
              </a:rPr>
              <a:t>طرفین درگیر در تجارت بین </a:t>
            </a:r>
            <a:r>
              <a:rPr lang="fa-IR" b="1" dirty="0" err="1" smtClean="0">
                <a:solidFill>
                  <a:srgbClr val="FF0000"/>
                </a:solidFill>
                <a:cs typeface="B Zar" panose="00000400000000000000" pitchFamily="2" charset="-78"/>
              </a:rPr>
              <a:t>الملل</a:t>
            </a:r>
            <a:endParaRPr lang="en-US" b="1" dirty="0">
              <a:solidFill>
                <a:srgbClr val="FF0000"/>
              </a:solidFill>
              <a:cs typeface="B Zar" panose="00000400000000000000" pitchFamily="2" charset="-78"/>
            </a:endParaRPr>
          </a:p>
        </p:txBody>
      </p:sp>
    </p:spTree>
    <p:extLst>
      <p:ext uri="{BB962C8B-B14F-4D97-AF65-F5344CB8AC3E}">
        <p14:creationId xmlns:p14="http://schemas.microsoft.com/office/powerpoint/2010/main" val="133638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171" y="228600"/>
            <a:ext cx="7520940" cy="5486400"/>
          </a:xfrm>
        </p:spPr>
        <p:txBody>
          <a:bodyPr vert="horz" lIns="91440" tIns="45720" rIns="91440" bIns="45720" rtlCol="0">
            <a:noAutofit/>
          </a:bodyPr>
          <a:lstStyle/>
          <a:p>
            <a:pPr marL="457200" indent="-457200" algn="just" rtl="1">
              <a:buFont typeface="Wingdings" panose="05000000000000000000" pitchFamily="2" charset="2"/>
              <a:buChar char="q"/>
            </a:pPr>
            <a:r>
              <a:rPr lang="fa-IR" sz="2800" dirty="0">
                <a:cs typeface="B Nazanin" panose="00000400000000000000" pitchFamily="2" charset="-78"/>
              </a:rPr>
              <a:t>روش های پرداخت برای تجارت بین </a:t>
            </a:r>
            <a:r>
              <a:rPr lang="fa-IR" sz="2800" dirty="0" err="1">
                <a:cs typeface="B Nazanin" panose="00000400000000000000" pitchFamily="2" charset="-78"/>
              </a:rPr>
              <a:t>المللی</a:t>
            </a:r>
            <a:r>
              <a:rPr lang="en-US" sz="2800" dirty="0">
                <a:cs typeface="B Nazanin" panose="00000400000000000000" pitchFamily="2" charset="-78"/>
              </a:rPr>
              <a:t> </a:t>
            </a:r>
            <a:r>
              <a:rPr lang="fa-IR" sz="2800" dirty="0">
                <a:cs typeface="B Nazanin" panose="00000400000000000000" pitchFamily="2" charset="-78"/>
              </a:rPr>
              <a:t>متفاوت است.</a:t>
            </a:r>
          </a:p>
          <a:p>
            <a:pPr marL="457200" indent="-457200" algn="just" rtl="1">
              <a:buFont typeface="Wingdings" panose="05000000000000000000" pitchFamily="2" charset="2"/>
              <a:buChar char="q"/>
            </a:pPr>
            <a:r>
              <a:rPr lang="fa-IR" sz="2800" dirty="0">
                <a:cs typeface="B Nazanin" panose="00000400000000000000" pitchFamily="2" charset="-78"/>
              </a:rPr>
              <a:t>در هر معامله تجاری بین </a:t>
            </a:r>
            <a:r>
              <a:rPr lang="fa-IR" sz="2800" dirty="0" err="1">
                <a:cs typeface="B Nazanin" panose="00000400000000000000" pitchFamily="2" charset="-78"/>
              </a:rPr>
              <a:t>المللی</a:t>
            </a:r>
            <a:r>
              <a:rPr lang="fa-IR" sz="2800" dirty="0">
                <a:cs typeface="B Nazanin" panose="00000400000000000000" pitchFamily="2" charset="-78"/>
              </a:rPr>
              <a:t>، اعتبار توسط  چند طرف ارائه می شود</a:t>
            </a:r>
          </a:p>
          <a:p>
            <a:pPr marL="288036" lvl="1" indent="-457200" algn="just" rtl="1">
              <a:buFont typeface="Arial" panose="020B0604020202020204" pitchFamily="34" charset="0"/>
              <a:buChar char="•"/>
            </a:pPr>
            <a:r>
              <a:rPr lang="fa-IR" sz="2800" dirty="0">
                <a:cs typeface="B Nazanin" panose="00000400000000000000" pitchFamily="2" charset="-78"/>
              </a:rPr>
              <a:t>تامین کننده (صادر کننده)،</a:t>
            </a:r>
          </a:p>
          <a:p>
            <a:pPr marL="288036" lvl="1" indent="-457200" algn="just" rtl="1">
              <a:buFont typeface="Arial" panose="020B0604020202020204" pitchFamily="34" charset="0"/>
              <a:buChar char="•"/>
            </a:pPr>
            <a:r>
              <a:rPr lang="fa-IR" sz="2800" dirty="0">
                <a:cs typeface="B Nazanin" panose="00000400000000000000" pitchFamily="2" charset="-78"/>
              </a:rPr>
              <a:t>خریدار (وارد کننده)،</a:t>
            </a:r>
          </a:p>
          <a:p>
            <a:pPr marL="288036" lvl="1" indent="-457200" algn="just" rtl="1">
              <a:buFont typeface="Arial" panose="020B0604020202020204" pitchFamily="34" charset="0"/>
              <a:buChar char="•"/>
            </a:pPr>
            <a:r>
              <a:rPr lang="fa-IR" sz="2800" dirty="0">
                <a:cs typeface="B Nazanin" panose="00000400000000000000" pitchFamily="2" charset="-78"/>
              </a:rPr>
              <a:t>یک یا چند نهاد مالی، یا</a:t>
            </a:r>
          </a:p>
          <a:p>
            <a:pPr marL="288036" lvl="1" indent="-457200" algn="just" rtl="1">
              <a:buFont typeface="Arial" panose="020B0604020202020204" pitchFamily="34" charset="0"/>
              <a:buChar char="•"/>
            </a:pPr>
            <a:r>
              <a:rPr lang="fa-IR" sz="2800" dirty="0">
                <a:cs typeface="B Nazanin" panose="00000400000000000000" pitchFamily="2" charset="-78"/>
              </a:rPr>
              <a:t>ترکیبی از موارد فوق.</a:t>
            </a:r>
          </a:p>
          <a:p>
            <a:pPr marL="457200" indent="-457200" algn="just" rtl="1">
              <a:buFont typeface="Wingdings" panose="05000000000000000000" pitchFamily="2" charset="2"/>
              <a:buChar char="q"/>
            </a:pPr>
            <a:r>
              <a:rPr lang="fa-IR" sz="2800" dirty="0">
                <a:cs typeface="B Nazanin" panose="00000400000000000000" pitchFamily="2" charset="-78"/>
              </a:rPr>
              <a:t>فرم اعتبار که به موجب آن تامین </a:t>
            </a:r>
            <a:r>
              <a:rPr lang="fa-IR" sz="2800" dirty="0" smtClean="0">
                <a:cs typeface="B Nazanin" panose="00000400000000000000" pitchFamily="2" charset="-78"/>
              </a:rPr>
              <a:t>کننده </a:t>
            </a:r>
            <a:r>
              <a:rPr lang="fa-IR" sz="2800" dirty="0">
                <a:cs typeface="B Nazanin" panose="00000400000000000000" pitchFamily="2" charset="-78"/>
              </a:rPr>
              <a:t>کل  اعتبار و منابع مالی تجارت را تأمین می کند، به عنوان تأمین اعتبار صادراتی  یا </a:t>
            </a:r>
            <a:r>
              <a:rPr lang="en-US" altLang="en-US" sz="2800" dirty="0">
                <a:cs typeface="B Nazanin" panose="00000400000000000000" pitchFamily="2" charset="-78"/>
              </a:rPr>
              <a:t>supplier credit </a:t>
            </a:r>
            <a:r>
              <a:rPr lang="fa-IR" sz="2800" dirty="0">
                <a:cs typeface="B Nazanin" panose="00000400000000000000" pitchFamily="2" charset="-78"/>
              </a:rPr>
              <a:t>شناخته می شود. </a:t>
            </a:r>
            <a:endParaRPr lang="en-US" sz="28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910D3704-EB78-46B9-AB15-D23119C7FC1D}" type="slidenum">
              <a:rPr lang="en-US" smtClean="0"/>
              <a:pPr/>
              <a:t>9</a:t>
            </a:fld>
            <a:endParaRPr lang="en-US"/>
          </a:p>
        </p:txBody>
      </p:sp>
    </p:spTree>
    <p:extLst>
      <p:ext uri="{BB962C8B-B14F-4D97-AF65-F5344CB8AC3E}">
        <p14:creationId xmlns:p14="http://schemas.microsoft.com/office/powerpoint/2010/main" val="30094044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3507</TotalTime>
  <Words>5236</Words>
  <Application>Microsoft Office PowerPoint</Application>
  <PresentationFormat>On-screen Show (4:3)</PresentationFormat>
  <Paragraphs>705</Paragraphs>
  <Slides>77</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0" baseType="lpstr">
      <vt:lpstr>Arial</vt:lpstr>
      <vt:lpstr>B Nazanin</vt:lpstr>
      <vt:lpstr>B Zar</vt:lpstr>
      <vt:lpstr>Calibri</vt:lpstr>
      <vt:lpstr>Comic Sans MS</vt:lpstr>
      <vt:lpstr>Franklin Gothic Book</vt:lpstr>
      <vt:lpstr>Franklin Gothic Medium</vt:lpstr>
      <vt:lpstr>Monotype Sorts</vt:lpstr>
      <vt:lpstr>Roboto</vt:lpstr>
      <vt:lpstr>Tunga</vt:lpstr>
      <vt:lpstr>Wingdings</vt:lpstr>
      <vt:lpstr>Angles</vt:lpstr>
      <vt:lpstr>Bitmap Image</vt:lpstr>
      <vt:lpstr>PowerPoint Presentation</vt:lpstr>
      <vt:lpstr>فهرست مطالب</vt:lpstr>
      <vt:lpstr>PowerPoint Presentation</vt:lpstr>
      <vt:lpstr>PowerPoint Presentation</vt:lpstr>
      <vt:lpstr>PowerPoint Presentation</vt:lpstr>
      <vt:lpstr>PowerPoint Presentation</vt:lpstr>
      <vt:lpstr>PowerPoint Presentation</vt:lpstr>
      <vt:lpstr>طرفین درگیر در تجارت بین الملل</vt:lpstr>
      <vt:lpstr>PowerPoint Presentation</vt:lpstr>
      <vt:lpstr>ساختار یک مبادله تجاری بین المللی</vt:lpstr>
      <vt:lpstr>PowerPoint Presentation</vt:lpstr>
      <vt:lpstr> ریسک اعتباری: </vt:lpstr>
      <vt:lpstr> ریسک نرخ ارز: </vt:lpstr>
      <vt:lpstr> ریسک کشوری: </vt:lpstr>
      <vt:lpstr> مدیریت ریسک اعتباری </vt:lpstr>
      <vt:lpstr>مدیریت ریسک ارزی </vt:lpstr>
      <vt:lpstr>PowerPoint Presentation</vt:lpstr>
      <vt:lpstr>PowerPoint Presentation</vt:lpstr>
      <vt:lpstr>مدیریت ریسک کشوری </vt:lpstr>
      <vt:lpstr>روشهای تامین مالی تجارت</vt:lpstr>
      <vt:lpstr>PowerPoint Presentation</vt:lpstr>
      <vt:lpstr>روشهای پرداخت بین المللی</vt:lpstr>
      <vt:lpstr>PowerPoint Presentation</vt:lpstr>
      <vt:lpstr>روشهای پرداخت بین المللی</vt:lpstr>
      <vt:lpstr>عوامل تعیین کننده در پرداخت</vt:lpstr>
      <vt:lpstr>1-پیش پرداخت......................................................... Prepayment </vt:lpstr>
      <vt:lpstr>2-حساب باز......................................................... Open Accounts </vt:lpstr>
      <vt:lpstr>3-برات یا اوراق بهادار....................... Drafts (Bills of Exchange)</vt:lpstr>
      <vt:lpstr>  ﺍﻧـﻮﺍﻉ ﻗﺒﻮﻟﻲ ﺑـﺮﺍﺕ ﺍﺳـﻨﺎﺩﻱ:  </vt:lpstr>
      <vt:lpstr>PowerPoint Presentation</vt:lpstr>
      <vt:lpstr>اصول اولیه اعتبار اسنادی</vt:lpstr>
      <vt:lpstr>Sight Collection (D/P)</vt:lpstr>
      <vt:lpstr>Time Collection (D/A)</vt:lpstr>
      <vt:lpstr>تجارت متقابل(Countertrade)</vt:lpstr>
      <vt:lpstr>PowerPoint Presentation</vt:lpstr>
      <vt:lpstr>انواع ثبت سفارش  در ایران </vt:lpstr>
      <vt:lpstr>PowerPoint Presentation</vt:lpstr>
      <vt:lpstr>PowerPoint Presentation</vt:lpstr>
      <vt:lpstr>4-اعتبار اسنادی.........................................(Letters of credit (L/C </vt:lpstr>
      <vt:lpstr>جریان lc  دیداری(Sight LC)</vt:lpstr>
      <vt:lpstr>جریان lc  دیداری(Sight LC)</vt:lpstr>
      <vt:lpstr>جریان lc  مدت دار(time LC)</vt:lpstr>
      <vt:lpstr> تامین مالی صادر کنندگان(فروشندگان) </vt:lpstr>
      <vt:lpstr> تنزیل اسناد((BILLS DISCOUNTED  </vt:lpstr>
      <vt:lpstr>   عاملیت   یا Factoring  </vt:lpstr>
      <vt:lpstr>PowerPoint Presentation</vt:lpstr>
      <vt:lpstr>PowerPoint Presentation</vt:lpstr>
      <vt:lpstr>فرایند کار عاملیت</vt:lpstr>
      <vt:lpstr> خدمات عاملیت </vt:lpstr>
      <vt:lpstr>انواع قراردهای عاملیت</vt:lpstr>
      <vt:lpstr>PowerPoint Presentation</vt:lpstr>
      <vt:lpstr>عاملیت برون مرزی(CROSS - BORDER  FACTORING)</vt:lpstr>
      <vt:lpstr>عاملیت سر رسید(MATURITY  FACTORING)</vt:lpstr>
      <vt:lpstr>خرید دین یا Forfaiting </vt:lpstr>
      <vt:lpstr>PowerPoint Presentation</vt:lpstr>
      <vt:lpstr>MECHANICS OF FORFAITING</vt:lpstr>
      <vt:lpstr>لیزینگ بین المللی(International Leasing) </vt:lpstr>
      <vt:lpstr>PowerPoint Presentation</vt:lpstr>
      <vt:lpstr>از مزایای مورد نظر برای وارد کننده (اجاره کنندهLessees ) : </vt:lpstr>
      <vt:lpstr>تامین مالی قبل از صادرات(Pre-Export Financing) </vt:lpstr>
      <vt:lpstr>تبدیل به اوراق بهادار کردن حساب های صادراتی </vt:lpstr>
      <vt:lpstr>موسسات اعتباری صادراتی با پشتوانه دولتی(ECA) </vt:lpstr>
      <vt:lpstr>http://www.exim.gov/</vt:lpstr>
      <vt:lpstr>http://www.opic.gov/</vt:lpstr>
      <vt:lpstr>PowerPoint Presentation</vt:lpstr>
      <vt:lpstr>Incoterms 2010</vt:lpstr>
      <vt:lpstr>بارنامه دریایی: bill of lading (B/L)</vt:lpstr>
      <vt:lpstr>سیاهه یا فاکتور فروش تجاری(commercial invoice)</vt:lpstr>
      <vt:lpstr>سیاهه یا فاکتور کنسولی(consular invoice)</vt:lpstr>
      <vt:lpstr>بیمه نامه(insurance certificate)</vt:lpstr>
      <vt:lpstr>Bolero یا انتقال الکترونیکی اطلاعات تجاری تجاری</vt:lpstr>
      <vt:lpstr>Bolero یا انتقال الکترونیکی اطلاعات تجاری تجاری</vt:lpstr>
      <vt:lpstr>چگونه Bolero کار می کند ...... </vt:lpstr>
      <vt:lpstr>Bolero یا انتقال الکترونیکی اطلاعات تجاری تجاری</vt:lpstr>
      <vt:lpstr>فورواردر((Freight forwarder </vt:lpstr>
      <vt:lpstr>FIATA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سیاوش شایان مهر</dc:creator>
  <cp:lastModifiedBy>Windows User</cp:lastModifiedBy>
  <cp:revision>264</cp:revision>
  <dcterms:created xsi:type="dcterms:W3CDTF">2016-07-23T07:33:43Z</dcterms:created>
  <dcterms:modified xsi:type="dcterms:W3CDTF">2018-12-09T00:04:03Z</dcterms:modified>
</cp:coreProperties>
</file>