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83"/>
  </p:notesMasterIdLst>
  <p:handoutMasterIdLst>
    <p:handoutMasterId r:id="rId84"/>
  </p:handoutMasterIdLst>
  <p:sldIdLst>
    <p:sldId id="1275" r:id="rId2"/>
    <p:sldId id="1137" r:id="rId3"/>
    <p:sldId id="1276" r:id="rId4"/>
    <p:sldId id="1320" r:id="rId5"/>
    <p:sldId id="1277" r:id="rId6"/>
    <p:sldId id="1362" r:id="rId7"/>
    <p:sldId id="1278" r:id="rId8"/>
    <p:sldId id="1342" r:id="rId9"/>
    <p:sldId id="1280" r:id="rId10"/>
    <p:sldId id="1340" r:id="rId11"/>
    <p:sldId id="1343" r:id="rId12"/>
    <p:sldId id="1361" r:id="rId13"/>
    <p:sldId id="1363" r:id="rId14"/>
    <p:sldId id="1279" r:id="rId15"/>
    <p:sldId id="1282" r:id="rId16"/>
    <p:sldId id="1281" r:id="rId17"/>
    <p:sldId id="1322" r:id="rId18"/>
    <p:sldId id="1283" r:id="rId19"/>
    <p:sldId id="1284" r:id="rId20"/>
    <p:sldId id="1285" r:id="rId21"/>
    <p:sldId id="1323" r:id="rId22"/>
    <p:sldId id="1286" r:id="rId23"/>
    <p:sldId id="1287" r:id="rId24"/>
    <p:sldId id="1288" r:id="rId25"/>
    <p:sldId id="1327" r:id="rId26"/>
    <p:sldId id="1289" r:id="rId27"/>
    <p:sldId id="1290" r:id="rId28"/>
    <p:sldId id="1291" r:id="rId29"/>
    <p:sldId id="1292" r:id="rId30"/>
    <p:sldId id="1324" r:id="rId31"/>
    <p:sldId id="1325" r:id="rId32"/>
    <p:sldId id="1346" r:id="rId33"/>
    <p:sldId id="1347" r:id="rId34"/>
    <p:sldId id="1344" r:id="rId35"/>
    <p:sldId id="1365" r:id="rId36"/>
    <p:sldId id="1345" r:id="rId37"/>
    <p:sldId id="1293" r:id="rId38"/>
    <p:sldId id="1294" r:id="rId39"/>
    <p:sldId id="1295" r:id="rId40"/>
    <p:sldId id="1296" r:id="rId41"/>
    <p:sldId id="1364" r:id="rId42"/>
    <p:sldId id="1297" r:id="rId43"/>
    <p:sldId id="1298" r:id="rId44"/>
    <p:sldId id="1299" r:id="rId45"/>
    <p:sldId id="1300" r:id="rId46"/>
    <p:sldId id="1301" r:id="rId47"/>
    <p:sldId id="1302" r:id="rId48"/>
    <p:sldId id="1303" r:id="rId49"/>
    <p:sldId id="1304" r:id="rId50"/>
    <p:sldId id="1305" r:id="rId51"/>
    <p:sldId id="1306" r:id="rId52"/>
    <p:sldId id="1307" r:id="rId53"/>
    <p:sldId id="1308" r:id="rId54"/>
    <p:sldId id="1309" r:id="rId55"/>
    <p:sldId id="1310" r:id="rId56"/>
    <p:sldId id="1311" r:id="rId57"/>
    <p:sldId id="1312" r:id="rId58"/>
    <p:sldId id="1313" r:id="rId59"/>
    <p:sldId id="1314" r:id="rId60"/>
    <p:sldId id="1315" r:id="rId61"/>
    <p:sldId id="1316" r:id="rId62"/>
    <p:sldId id="1317" r:id="rId63"/>
    <p:sldId id="1348" r:id="rId64"/>
    <p:sldId id="1368" r:id="rId65"/>
    <p:sldId id="1371" r:id="rId66"/>
    <p:sldId id="1372" r:id="rId67"/>
    <p:sldId id="1373" r:id="rId68"/>
    <p:sldId id="1374" r:id="rId69"/>
    <p:sldId id="1352" r:id="rId70"/>
    <p:sldId id="1353" r:id="rId71"/>
    <p:sldId id="1354" r:id="rId72"/>
    <p:sldId id="1355" r:id="rId73"/>
    <p:sldId id="1356" r:id="rId74"/>
    <p:sldId id="1357" r:id="rId75"/>
    <p:sldId id="1358" r:id="rId76"/>
    <p:sldId id="1359" r:id="rId77"/>
    <p:sldId id="1360" r:id="rId78"/>
    <p:sldId id="1366" r:id="rId79"/>
    <p:sldId id="1370" r:id="rId80"/>
    <p:sldId id="1367" r:id="rId81"/>
    <p:sldId id="1369"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p:cViewPr varScale="1">
        <p:scale>
          <a:sx n="73" d="100"/>
          <a:sy n="73" d="100"/>
        </p:scale>
        <p:origin x="1320" y="7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263410-86E5-462B-BCB8-FB2B36D38238}" type="datetimeFigureOut">
              <a:rPr lang="en-US" smtClean="0"/>
              <a:pPr/>
              <a:t>11/18/2018</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D34331-3349-4CB9-ADAD-3906E4AE5FC7}" type="slidenum">
              <a:rPr lang="en-US" smtClean="0"/>
              <a:pPr/>
              <a:t>‹#›</a:t>
            </a:fld>
            <a:endParaRPr lang="en-US"/>
          </a:p>
        </p:txBody>
      </p:sp>
    </p:spTree>
    <p:extLst>
      <p:ext uri="{BB962C8B-B14F-4D97-AF65-F5344CB8AC3E}">
        <p14:creationId xmlns:p14="http://schemas.microsoft.com/office/powerpoint/2010/main" val="696118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B0DCEF-045C-42B7-89CC-EDCDFEBFF217}" type="datetimeFigureOut">
              <a:rPr lang="en-US" smtClean="0"/>
              <a:pPr/>
              <a:t>11/18/2018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D3D2E5-C4C8-4F7F-8693-537702E942B8}" type="slidenum">
              <a:rPr lang="en-US" smtClean="0"/>
              <a:pPr/>
              <a:t>‹#›</a:t>
            </a:fld>
            <a:endParaRPr lang="en-US"/>
          </a:p>
        </p:txBody>
      </p:sp>
    </p:spTree>
    <p:extLst>
      <p:ext uri="{BB962C8B-B14F-4D97-AF65-F5344CB8AC3E}">
        <p14:creationId xmlns:p14="http://schemas.microsoft.com/office/powerpoint/2010/main" val="366848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7754B803-54A9-4183-90FA-E50B5BD39999}" type="slidenum">
              <a:rPr lang="en-US" smtClean="0"/>
              <a:pPr/>
              <a:t>50</a:t>
            </a:fld>
            <a:endParaRPr lang="en-US"/>
          </a:p>
        </p:txBody>
      </p:sp>
    </p:spTree>
    <p:extLst>
      <p:ext uri="{BB962C8B-B14F-4D97-AF65-F5344CB8AC3E}">
        <p14:creationId xmlns:p14="http://schemas.microsoft.com/office/powerpoint/2010/main" val="230346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fa-IR" b="1" dirty="0" smtClean="0">
                <a:solidFill>
                  <a:srgbClr val="002060"/>
                </a:solidFill>
              </a:rPr>
              <a:t>مالي بين الملل</a:t>
            </a:r>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9446329">
            <a:off x="201168" y="5870448"/>
            <a:ext cx="2176272" cy="201168"/>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7088" y="274638"/>
            <a:ext cx="8066087" cy="1143000"/>
          </a:xfrm>
        </p:spPr>
        <p:txBody>
          <a:bodyPr/>
          <a:lstStyle/>
          <a:p>
            <a:r>
              <a:rPr lang="en-US"/>
              <a:t>Click to edit Master title style</a:t>
            </a:r>
          </a:p>
        </p:txBody>
      </p:sp>
      <p:sp>
        <p:nvSpPr>
          <p:cNvPr id="3" name="Table Placeholder 2"/>
          <p:cNvSpPr>
            <a:spLocks noGrp="1"/>
          </p:cNvSpPr>
          <p:nvPr>
            <p:ph type="tbl" idx="1"/>
          </p:nvPr>
        </p:nvSpPr>
        <p:spPr>
          <a:xfrm>
            <a:off x="468313" y="1484313"/>
            <a:ext cx="8229600" cy="4637087"/>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r>
              <a:rPr lang="fa-IR" smtClean="0"/>
              <a:t>مالي بين الملل</a:t>
            </a:r>
            <a:endParaRPr lang="en-US"/>
          </a:p>
        </p:txBody>
      </p:sp>
    </p:spTree>
    <p:extLst>
      <p:ext uri="{BB962C8B-B14F-4D97-AF65-F5344CB8AC3E}">
        <p14:creationId xmlns:p14="http://schemas.microsoft.com/office/powerpoint/2010/main" val="14730350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363923"/>
            <a:ext cx="6934200" cy="548640"/>
          </a:xfrm>
        </p:spPr>
        <p:txBody>
          <a:bodyPr/>
          <a:lstStyle>
            <a:lvl1pPr algn="r" rtl="1">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fa-IR" b="1" dirty="0" smtClean="0">
                <a:solidFill>
                  <a:srgbClr val="002060"/>
                </a:solidFill>
              </a:rPr>
              <a:t>مالي بين الملل</a:t>
            </a:r>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
        <p:nvSpPr>
          <p:cNvPr id="8" name="Right Arrow 7">
            <a:hlinkClick r:id="rId2" action="ppaction://hlinksldjump"/>
          </p:cNvPr>
          <p:cNvSpPr/>
          <p:nvPr userDrawn="1"/>
        </p:nvSpPr>
        <p:spPr>
          <a:xfrm>
            <a:off x="381000" y="6019800"/>
            <a:ext cx="1371600" cy="533400"/>
          </a:xfrm>
          <a:prstGeom prst="rightArrow">
            <a:avLst>
              <a:gd name="adj1" fmla="val 76667"/>
              <a:gd name="adj2" fmla="val 55714"/>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a-IR" b="1" dirty="0" smtClean="0">
                <a:cs typeface="B Zar" panose="00000400000000000000" pitchFamily="2" charset="-78"/>
              </a:rPr>
              <a:t>بازگشت</a:t>
            </a:r>
            <a:endParaRPr lang="en-US" b="1" dirty="0">
              <a:cs typeface="B Zar" panose="00000400000000000000" pitchFamily="2" charset="-7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fa-IR" b="1" dirty="0" smtClean="0">
                <a:solidFill>
                  <a:srgbClr val="002060"/>
                </a:solidFill>
              </a:rPr>
              <a:t>مالي بين الملل</a:t>
            </a:r>
          </a:p>
        </p:txBody>
      </p:sp>
      <p:sp>
        <p:nvSpPr>
          <p:cNvPr id="5" name="Slide Number Placeholder 4"/>
          <p:cNvSpPr>
            <a:spLocks noGrp="1"/>
          </p:cNvSpPr>
          <p:nvPr>
            <p:ph type="sldNum" sz="quarter" idx="12"/>
          </p:nvPr>
        </p:nvSpPr>
        <p:spPr/>
        <p:txBody>
          <a:bodyPr/>
          <a:lstStyle/>
          <a:p>
            <a:fld id="{910D3704-EB78-46B9-AB15-D23119C7FC1D}" type="slidenum">
              <a:rPr lang="en-US" smtClean="0"/>
              <a:pPr/>
              <a:t>‹#›</a:t>
            </a:fld>
            <a:endParaRPr lang="en-US" dirty="0"/>
          </a:p>
        </p:txBody>
      </p:sp>
    </p:spTree>
    <p:extLst>
      <p:ext uri="{BB962C8B-B14F-4D97-AF65-F5344CB8AC3E}">
        <p14:creationId xmlns:p14="http://schemas.microsoft.com/office/powerpoint/2010/main" val="362277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5" name="Footer Placeholder 4"/>
          <p:cNvSpPr>
            <a:spLocks noGrp="1"/>
          </p:cNvSpPr>
          <p:nvPr>
            <p:ph type="ftr" sz="quarter" idx="11"/>
          </p:nvPr>
        </p:nvSpPr>
        <p:spPr/>
        <p:txBody>
          <a:bodyPr/>
          <a:lstStyle/>
          <a:p>
            <a:r>
              <a:rPr lang="fa-IR" b="1" dirty="0" smtClean="0">
                <a:solidFill>
                  <a:srgbClr val="002060"/>
                </a:solidFill>
              </a:rPr>
              <a:t>مالي بين الملل</a:t>
            </a:r>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10D3704-EB78-46B9-AB15-D23119C7FC1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10D3704-EB78-46B9-AB15-D23119C7FC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19446329">
            <a:off x="201168" y="5870448"/>
            <a:ext cx="2176272" cy="201168"/>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953987"/>
            <a:ext cx="3574257" cy="90401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954317"/>
            <a:ext cx="9146380" cy="903684"/>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447800" y="365760"/>
            <a:ext cx="6896100" cy="54864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cs typeface="B Nazanin" panose="00000400000000000000" pitchFamily="2" charset="-78"/>
              </a:defRPr>
            </a:lvl1pPr>
          </a:lstStyle>
          <a:p>
            <a:r>
              <a:rPr lang="fa-IR" dirty="0" smtClean="0"/>
              <a:t>مالي بين الملل</a:t>
            </a:r>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10D3704-EB78-46B9-AB15-D23119C7FC1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50" r:id="rId3"/>
    <p:sldLayoutId id="2147483738" r:id="rId4"/>
    <p:sldLayoutId id="2147483739" r:id="rId5"/>
    <p:sldLayoutId id="2147483741" r:id="rId6"/>
    <p:sldLayoutId id="2147483742" r:id="rId7"/>
    <p:sldLayoutId id="2147483743" r:id="rId8"/>
    <p:sldLayoutId id="2147483744" r:id="rId9"/>
    <p:sldLayoutId id="2147483745" r:id="rId10"/>
    <p:sldLayoutId id="2147483746" r:id="rId11"/>
    <p:sldLayoutId id="2147483751" r:id="rId12"/>
  </p:sldLayoutIdLst>
  <p:hf hdr="0" dt="0"/>
  <p:txStyles>
    <p:titleStyle>
      <a:lvl1pPr algn="r"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bis.org/"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24200" y="2590800"/>
            <a:ext cx="6096000" cy="4555093"/>
          </a:xfrm>
          <a:prstGeom prst="rect">
            <a:avLst/>
          </a:prstGeom>
          <a:noFill/>
        </p:spPr>
        <p:txBody>
          <a:bodyPr wrap="square" rtlCol="0">
            <a:spAutoFit/>
          </a:bodyPr>
          <a:lstStyle/>
          <a:p>
            <a:pPr algn="ctr" rtl="1"/>
            <a:r>
              <a:rPr lang="fa-IR" sz="5800" b="1" dirty="0" smtClean="0">
                <a:solidFill>
                  <a:srgbClr val="002060"/>
                </a:solidFill>
                <a:cs typeface="B Nazanin" panose="00000400000000000000" pitchFamily="2" charset="-78"/>
              </a:rPr>
              <a:t>مدیریت مالي</a:t>
            </a:r>
          </a:p>
          <a:p>
            <a:pPr algn="ctr" rtl="1"/>
            <a:r>
              <a:rPr lang="fa-IR" sz="5800" b="1" dirty="0" smtClean="0">
                <a:solidFill>
                  <a:srgbClr val="002060"/>
                </a:solidFill>
                <a:cs typeface="B Nazanin" panose="00000400000000000000" pitchFamily="2" charset="-78"/>
              </a:rPr>
              <a:t> بين الملل</a:t>
            </a:r>
          </a:p>
          <a:p>
            <a:pPr algn="ctr" rtl="1"/>
            <a:r>
              <a:rPr lang="fa-IR" sz="5800" b="1" dirty="0" smtClean="0">
                <a:solidFill>
                  <a:srgbClr val="002060"/>
                </a:solidFill>
                <a:cs typeface="B Nazanin" panose="00000400000000000000" pitchFamily="2" charset="-78"/>
              </a:rPr>
              <a:t> برای</a:t>
            </a:r>
          </a:p>
          <a:p>
            <a:pPr algn="ctr" rtl="1"/>
            <a:r>
              <a:rPr lang="fa-IR" sz="5800" b="1" dirty="0" smtClean="0">
                <a:solidFill>
                  <a:srgbClr val="002060"/>
                </a:solidFill>
                <a:cs typeface="B Nazanin" panose="00000400000000000000" pitchFamily="2" charset="-78"/>
              </a:rPr>
              <a:t> بنگاه های اقتصادی</a:t>
            </a:r>
            <a:endParaRPr lang="fa-IR" sz="5800" b="1" dirty="0">
              <a:solidFill>
                <a:srgbClr val="002060"/>
              </a:solidFill>
              <a:cs typeface="B Nazanin" panose="00000400000000000000" pitchFamily="2" charset="-78"/>
            </a:endParaRPr>
          </a:p>
          <a:p>
            <a:pPr algn="ctr" rtl="1"/>
            <a:endParaRPr lang="en-US" sz="5800" b="1" dirty="0">
              <a:solidFill>
                <a:srgbClr val="002060"/>
              </a:solidFill>
              <a:cs typeface="B Nazanin" panose="00000400000000000000" pitchFamily="2" charset="-78"/>
            </a:endParaRPr>
          </a:p>
        </p:txBody>
      </p:sp>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idx="1"/>
          </p:nvPr>
        </p:nvSpPr>
        <p:spPr/>
        <p:txBody>
          <a:bodyPr/>
          <a:lstStyle/>
          <a:p>
            <a:endParaRPr lang="en-US" dirty="0"/>
          </a:p>
        </p:txBody>
      </p:sp>
      <p:sp>
        <p:nvSpPr>
          <p:cNvPr id="2" name="Footer Placeholder 1"/>
          <p:cNvSpPr>
            <a:spLocks noGrp="1"/>
          </p:cNvSpPr>
          <p:nvPr>
            <p:ph type="ftr" sz="quarter" idx="11"/>
          </p:nvPr>
        </p:nvSpPr>
        <p:spPr/>
        <p:txBody>
          <a:bodyPr/>
          <a:lstStyle/>
          <a:p>
            <a:r>
              <a:rPr lang="fa-IR" b="1" dirty="0">
                <a:solidFill>
                  <a:srgbClr val="002060"/>
                </a:solidFill>
              </a:rPr>
              <a:t>مالي بين </a:t>
            </a:r>
            <a:r>
              <a:rPr lang="fa-IR" b="1" dirty="0" smtClean="0">
                <a:solidFill>
                  <a:srgbClr val="002060"/>
                </a:solidFill>
              </a:rPr>
              <a:t>الملل</a:t>
            </a:r>
            <a:endParaRPr lang="fa-IR" b="1" dirty="0">
              <a:solidFill>
                <a:srgbClr val="002060"/>
              </a:solidFill>
            </a:endParaRPr>
          </a:p>
        </p:txBody>
      </p:sp>
      <p:sp>
        <p:nvSpPr>
          <p:cNvPr id="3" name="Slide Number Placeholder 2"/>
          <p:cNvSpPr>
            <a:spLocks noGrp="1"/>
          </p:cNvSpPr>
          <p:nvPr>
            <p:ph type="sldNum" sz="quarter" idx="12"/>
          </p:nvPr>
        </p:nvSpPr>
        <p:spPr/>
        <p:txBody>
          <a:bodyPr/>
          <a:lstStyle/>
          <a:p>
            <a:fld id="{910D3704-EB78-46B9-AB15-D23119C7FC1D}" type="slidenum">
              <a:rPr lang="en-US" smtClean="0"/>
              <a:pPr/>
              <a:t>1</a:t>
            </a:fld>
            <a:endParaRPr lang="en-US" dirty="0"/>
          </a:p>
        </p:txBody>
      </p:sp>
    </p:spTree>
    <p:extLst>
      <p:ext uri="{BB962C8B-B14F-4D97-AF65-F5344CB8AC3E}">
        <p14:creationId xmlns:p14="http://schemas.microsoft.com/office/powerpoint/2010/main" val="246604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5"/>
          <p:cNvSpPr>
            <a:spLocks noChangeArrowheads="1"/>
          </p:cNvSpPr>
          <p:nvPr/>
        </p:nvSpPr>
        <p:spPr bwMode="auto">
          <a:xfrm>
            <a:off x="1295400" y="762000"/>
            <a:ext cx="2057400" cy="1371600"/>
          </a:xfrm>
          <a:prstGeom prst="rect">
            <a:avLst/>
          </a:prstGeom>
          <a:solidFill>
            <a:schemeClr val="bg1"/>
          </a:solidFill>
          <a:ln w="38100">
            <a:solidFill>
              <a:srgbClr val="0000FF"/>
            </a:solidFill>
            <a:miter lim="800000"/>
            <a:headEnd/>
            <a:tailEnd/>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zh-TW" sz="1800" b="1" dirty="0">
                <a:latin typeface="Times New Roman" panose="02020603050405020304" pitchFamily="18" charset="0"/>
                <a:ea typeface="新細明體" pitchFamily="18" charset="-120"/>
              </a:rPr>
              <a:t>Bank Loans &amp;</a:t>
            </a:r>
          </a:p>
          <a:p>
            <a:pPr algn="ctr"/>
            <a:r>
              <a:rPr lang="en-US" altLang="zh-TW" sz="1800" b="1" dirty="0">
                <a:latin typeface="Times New Roman" panose="02020603050405020304" pitchFamily="18" charset="0"/>
                <a:ea typeface="新細明體" pitchFamily="18" charset="-120"/>
              </a:rPr>
              <a:t>Syndications</a:t>
            </a:r>
          </a:p>
          <a:p>
            <a:pPr algn="ctr">
              <a:lnSpc>
                <a:spcPct val="50000"/>
              </a:lnSpc>
            </a:pPr>
            <a:endParaRPr lang="en-US" altLang="zh-TW" sz="1800" b="1" dirty="0">
              <a:latin typeface="Times New Roman" panose="02020603050405020304" pitchFamily="18" charset="0"/>
              <a:ea typeface="新細明體" pitchFamily="18" charset="-120"/>
            </a:endParaRPr>
          </a:p>
          <a:p>
            <a:pPr algn="ctr"/>
            <a:r>
              <a:rPr lang="en-US" altLang="zh-TW" sz="1400" b="1" dirty="0">
                <a:latin typeface="Times New Roman" panose="02020603050405020304" pitchFamily="18" charset="0"/>
                <a:ea typeface="新細明體" pitchFamily="18" charset="-120"/>
              </a:rPr>
              <a:t>(floating-rate,</a:t>
            </a:r>
          </a:p>
          <a:p>
            <a:pPr algn="ctr"/>
            <a:r>
              <a:rPr lang="en-US" altLang="zh-TW" sz="1400" b="1" dirty="0">
                <a:latin typeface="Times New Roman" panose="02020603050405020304" pitchFamily="18" charset="0"/>
                <a:ea typeface="新細明體" pitchFamily="18" charset="-120"/>
              </a:rPr>
              <a:t>short-to-medium term)</a:t>
            </a:r>
            <a:endParaRPr lang="en-US" altLang="zh-TW" sz="1800" b="1" dirty="0">
              <a:latin typeface="Times New Roman" panose="02020603050405020304" pitchFamily="18" charset="0"/>
              <a:ea typeface="新細明體" pitchFamily="18" charset="-120"/>
            </a:endParaRPr>
          </a:p>
        </p:txBody>
      </p:sp>
      <p:sp>
        <p:nvSpPr>
          <p:cNvPr id="31748" name="Line 6"/>
          <p:cNvSpPr>
            <a:spLocks noChangeShapeType="1"/>
          </p:cNvSpPr>
          <p:nvPr/>
        </p:nvSpPr>
        <p:spPr bwMode="auto">
          <a:xfrm>
            <a:off x="3352800" y="1447800"/>
            <a:ext cx="1143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49" name="Line 7"/>
          <p:cNvSpPr>
            <a:spLocks noChangeShapeType="1"/>
          </p:cNvSpPr>
          <p:nvPr/>
        </p:nvSpPr>
        <p:spPr bwMode="auto">
          <a:xfrm>
            <a:off x="4495800" y="990600"/>
            <a:ext cx="0" cy="914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0" name="Line 8"/>
          <p:cNvSpPr>
            <a:spLocks noChangeShapeType="1"/>
          </p:cNvSpPr>
          <p:nvPr/>
        </p:nvSpPr>
        <p:spPr bwMode="auto">
          <a:xfrm>
            <a:off x="4495800" y="9906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1" name="Line 9"/>
          <p:cNvSpPr>
            <a:spLocks noChangeShapeType="1"/>
          </p:cNvSpPr>
          <p:nvPr/>
        </p:nvSpPr>
        <p:spPr bwMode="auto">
          <a:xfrm>
            <a:off x="4495800" y="14478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2" name="Line 10"/>
          <p:cNvSpPr>
            <a:spLocks noChangeShapeType="1"/>
          </p:cNvSpPr>
          <p:nvPr/>
        </p:nvSpPr>
        <p:spPr bwMode="auto">
          <a:xfrm>
            <a:off x="4495800" y="19050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3" name="Text Box 11"/>
          <p:cNvSpPr txBox="1">
            <a:spLocks noChangeArrowheads="1"/>
          </p:cNvSpPr>
          <p:nvPr/>
        </p:nvSpPr>
        <p:spPr bwMode="auto">
          <a:xfrm>
            <a:off x="5241925" y="1257300"/>
            <a:ext cx="1339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zh-TW" sz="1800" b="1">
                <a:latin typeface="Times New Roman" panose="02020603050405020304" pitchFamily="18" charset="0"/>
                <a:ea typeface="新細明體" pitchFamily="18" charset="-120"/>
              </a:rPr>
              <a:t>Eurocredits</a:t>
            </a:r>
          </a:p>
        </p:txBody>
      </p:sp>
      <p:sp>
        <p:nvSpPr>
          <p:cNvPr id="31754" name="Text Box 12"/>
          <p:cNvSpPr txBox="1">
            <a:spLocks noChangeArrowheads="1"/>
          </p:cNvSpPr>
          <p:nvPr/>
        </p:nvSpPr>
        <p:spPr bwMode="auto">
          <a:xfrm>
            <a:off x="5257800" y="1766888"/>
            <a:ext cx="2044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zh-TW" sz="1800" b="1" dirty="0">
                <a:latin typeface="Times New Roman" panose="02020603050405020304" pitchFamily="18" charset="0"/>
                <a:ea typeface="新細明體" pitchFamily="18" charset="-120"/>
              </a:rPr>
              <a:t>Syndicated Credits</a:t>
            </a:r>
          </a:p>
        </p:txBody>
      </p:sp>
      <p:sp>
        <p:nvSpPr>
          <p:cNvPr id="31755" name="Text Box 13"/>
          <p:cNvSpPr txBox="1">
            <a:spLocks noChangeArrowheads="1"/>
          </p:cNvSpPr>
          <p:nvPr/>
        </p:nvSpPr>
        <p:spPr bwMode="auto">
          <a:xfrm>
            <a:off x="5257800" y="762000"/>
            <a:ext cx="2711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zh-TW" sz="1800" b="1">
                <a:latin typeface="Times New Roman" panose="02020603050405020304" pitchFamily="18" charset="0"/>
                <a:ea typeface="新細明體" pitchFamily="18" charset="-120"/>
              </a:rPr>
              <a:t>International Bank Loans</a:t>
            </a:r>
          </a:p>
        </p:txBody>
      </p:sp>
      <p:sp>
        <p:nvSpPr>
          <p:cNvPr id="31756" name="Line 14"/>
          <p:cNvSpPr>
            <a:spLocks noChangeShapeType="1"/>
          </p:cNvSpPr>
          <p:nvPr/>
        </p:nvSpPr>
        <p:spPr bwMode="auto">
          <a:xfrm>
            <a:off x="3352800" y="3124200"/>
            <a:ext cx="1143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7" name="Line 15"/>
          <p:cNvSpPr>
            <a:spLocks noChangeShapeType="1"/>
          </p:cNvSpPr>
          <p:nvPr/>
        </p:nvSpPr>
        <p:spPr bwMode="auto">
          <a:xfrm>
            <a:off x="4495800" y="2667000"/>
            <a:ext cx="0" cy="914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8" name="Line 16"/>
          <p:cNvSpPr>
            <a:spLocks noChangeShapeType="1"/>
          </p:cNvSpPr>
          <p:nvPr/>
        </p:nvSpPr>
        <p:spPr bwMode="auto">
          <a:xfrm>
            <a:off x="4495800" y="26670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17"/>
          <p:cNvSpPr>
            <a:spLocks noChangeShapeType="1"/>
          </p:cNvSpPr>
          <p:nvPr/>
        </p:nvSpPr>
        <p:spPr bwMode="auto">
          <a:xfrm>
            <a:off x="4495800" y="31242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0" name="Line 18"/>
          <p:cNvSpPr>
            <a:spLocks noChangeShapeType="1"/>
          </p:cNvSpPr>
          <p:nvPr/>
        </p:nvSpPr>
        <p:spPr bwMode="auto">
          <a:xfrm>
            <a:off x="4495800" y="35814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1" name="Text Box 19"/>
          <p:cNvSpPr txBox="1">
            <a:spLocks noChangeArrowheads="1"/>
          </p:cNvSpPr>
          <p:nvPr/>
        </p:nvSpPr>
        <p:spPr bwMode="auto">
          <a:xfrm>
            <a:off x="5241925" y="2933700"/>
            <a:ext cx="313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zh-TW" sz="1800" b="1">
                <a:latin typeface="Times New Roman" panose="02020603050405020304" pitchFamily="18" charset="0"/>
                <a:ea typeface="新細明體" pitchFamily="18" charset="-120"/>
              </a:rPr>
              <a:t>Eurocommercial Paper (ECP)</a:t>
            </a:r>
          </a:p>
        </p:txBody>
      </p:sp>
      <p:sp>
        <p:nvSpPr>
          <p:cNvPr id="31762" name="Text Box 20"/>
          <p:cNvSpPr txBox="1">
            <a:spLocks noChangeArrowheads="1"/>
          </p:cNvSpPr>
          <p:nvPr/>
        </p:nvSpPr>
        <p:spPr bwMode="auto">
          <a:xfrm>
            <a:off x="5257800" y="3443288"/>
            <a:ext cx="3752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zh-TW" sz="1800" b="1">
                <a:latin typeface="Times New Roman" panose="02020603050405020304" pitchFamily="18" charset="0"/>
                <a:ea typeface="新細明體" pitchFamily="18" charset="-120"/>
              </a:rPr>
              <a:t>Euro Medium Term Notes (EMTNs)</a:t>
            </a:r>
          </a:p>
        </p:txBody>
      </p:sp>
      <p:sp>
        <p:nvSpPr>
          <p:cNvPr id="31763" name="Text Box 21"/>
          <p:cNvSpPr txBox="1">
            <a:spLocks noChangeArrowheads="1"/>
          </p:cNvSpPr>
          <p:nvPr/>
        </p:nvSpPr>
        <p:spPr bwMode="auto">
          <a:xfrm>
            <a:off x="5257800" y="2438400"/>
            <a:ext cx="3340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zh-TW" sz="1800" b="1">
                <a:latin typeface="Times New Roman" panose="02020603050405020304" pitchFamily="18" charset="0"/>
                <a:ea typeface="新細明體" pitchFamily="18" charset="-120"/>
              </a:rPr>
              <a:t>Euronotes &amp; Euronote Facilities</a:t>
            </a:r>
          </a:p>
        </p:txBody>
      </p:sp>
      <p:sp>
        <p:nvSpPr>
          <p:cNvPr id="31764" name="Line 22"/>
          <p:cNvSpPr>
            <a:spLocks noChangeShapeType="1"/>
          </p:cNvSpPr>
          <p:nvPr/>
        </p:nvSpPr>
        <p:spPr bwMode="auto">
          <a:xfrm>
            <a:off x="3352800" y="4724400"/>
            <a:ext cx="1143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5" name="Line 23"/>
          <p:cNvSpPr>
            <a:spLocks noChangeShapeType="1"/>
          </p:cNvSpPr>
          <p:nvPr/>
        </p:nvSpPr>
        <p:spPr bwMode="auto">
          <a:xfrm>
            <a:off x="4495800" y="4267200"/>
            <a:ext cx="0" cy="1066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6" name="Line 24"/>
          <p:cNvSpPr>
            <a:spLocks noChangeShapeType="1"/>
          </p:cNvSpPr>
          <p:nvPr/>
        </p:nvSpPr>
        <p:spPr bwMode="auto">
          <a:xfrm>
            <a:off x="4495800" y="42672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7" name="Line 25"/>
          <p:cNvSpPr>
            <a:spLocks noChangeShapeType="1"/>
          </p:cNvSpPr>
          <p:nvPr/>
        </p:nvSpPr>
        <p:spPr bwMode="auto">
          <a:xfrm>
            <a:off x="4495800" y="53340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8" name="Text Box 26"/>
          <p:cNvSpPr txBox="1">
            <a:spLocks noChangeArrowheads="1"/>
          </p:cNvSpPr>
          <p:nvPr/>
        </p:nvSpPr>
        <p:spPr bwMode="auto">
          <a:xfrm>
            <a:off x="5257800" y="5119688"/>
            <a:ext cx="152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zh-TW" sz="1800" b="1">
                <a:latin typeface="Times New Roman" panose="02020603050405020304" pitchFamily="18" charset="0"/>
                <a:ea typeface="新細明體" pitchFamily="18" charset="-120"/>
              </a:rPr>
              <a:t>Foreign Bond</a:t>
            </a:r>
          </a:p>
        </p:txBody>
      </p:sp>
      <p:sp>
        <p:nvSpPr>
          <p:cNvPr id="31769" name="Text Box 27"/>
          <p:cNvSpPr txBox="1">
            <a:spLocks noChangeArrowheads="1"/>
          </p:cNvSpPr>
          <p:nvPr/>
        </p:nvSpPr>
        <p:spPr bwMode="auto">
          <a:xfrm>
            <a:off x="5257800" y="4038600"/>
            <a:ext cx="28067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zh-TW" sz="1800" b="1">
                <a:latin typeface="Times New Roman" panose="02020603050405020304" pitchFamily="18" charset="0"/>
                <a:ea typeface="新細明體" pitchFamily="18" charset="-120"/>
              </a:rPr>
              <a:t>Eurobond</a:t>
            </a:r>
          </a:p>
          <a:p>
            <a:r>
              <a:rPr lang="en-US" altLang="zh-TW" sz="1800" b="1">
                <a:latin typeface="Times New Roman" panose="02020603050405020304" pitchFamily="18" charset="0"/>
                <a:ea typeface="新細明體" pitchFamily="18" charset="-120"/>
              </a:rPr>
              <a:t>     </a:t>
            </a:r>
            <a:r>
              <a:rPr lang="en-US" altLang="zh-TW" sz="1600" b="1">
                <a:latin typeface="Times New Roman" panose="02020603050405020304" pitchFamily="18" charset="0"/>
                <a:ea typeface="新細明體" pitchFamily="18" charset="-120"/>
              </a:rPr>
              <a:t>*  straight fixed-rate issue</a:t>
            </a:r>
          </a:p>
          <a:p>
            <a:r>
              <a:rPr lang="en-US" altLang="zh-TW" sz="1600" b="1">
                <a:latin typeface="Times New Roman" panose="02020603050405020304" pitchFamily="18" charset="0"/>
                <a:ea typeface="新細明體" pitchFamily="18" charset="-120"/>
              </a:rPr>
              <a:t>      *  floating-rate note (FRN)</a:t>
            </a:r>
          </a:p>
          <a:p>
            <a:r>
              <a:rPr lang="en-US" altLang="zh-TW" sz="1600" b="1">
                <a:latin typeface="Times New Roman" panose="02020603050405020304" pitchFamily="18" charset="0"/>
                <a:ea typeface="新細明體" pitchFamily="18" charset="-120"/>
              </a:rPr>
              <a:t>      *  equity-related issue</a:t>
            </a:r>
            <a:endParaRPr lang="en-US" altLang="zh-TW" sz="1800" b="1">
              <a:latin typeface="Times New Roman" panose="02020603050405020304" pitchFamily="18" charset="0"/>
              <a:ea typeface="新細明體" pitchFamily="18" charset="-120"/>
            </a:endParaRPr>
          </a:p>
        </p:txBody>
      </p:sp>
      <p:sp>
        <p:nvSpPr>
          <p:cNvPr id="31770" name="Rectangle 28"/>
          <p:cNvSpPr>
            <a:spLocks noChangeArrowheads="1"/>
          </p:cNvSpPr>
          <p:nvPr/>
        </p:nvSpPr>
        <p:spPr bwMode="auto">
          <a:xfrm>
            <a:off x="1295400" y="2438400"/>
            <a:ext cx="2057400" cy="1371600"/>
          </a:xfrm>
          <a:prstGeom prst="rect">
            <a:avLst/>
          </a:prstGeom>
          <a:solidFill>
            <a:schemeClr val="bg1"/>
          </a:solidFill>
          <a:ln w="38100">
            <a:solidFill>
              <a:srgbClr val="0000FF"/>
            </a:solidFill>
            <a:miter lim="800000"/>
            <a:headEnd/>
            <a:tailEnd/>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zh-TW" sz="1800" b="1">
                <a:latin typeface="Times New Roman" panose="02020603050405020304" pitchFamily="18" charset="0"/>
                <a:ea typeface="新細明體" pitchFamily="18" charset="-120"/>
              </a:rPr>
              <a:t>Euronote</a:t>
            </a:r>
          </a:p>
          <a:p>
            <a:pPr algn="ctr"/>
            <a:r>
              <a:rPr lang="en-US" altLang="zh-TW" sz="1800" b="1">
                <a:latin typeface="Times New Roman" panose="02020603050405020304" pitchFamily="18" charset="0"/>
                <a:ea typeface="新細明體" pitchFamily="18" charset="-120"/>
              </a:rPr>
              <a:t>Market</a:t>
            </a:r>
          </a:p>
          <a:p>
            <a:pPr algn="ctr">
              <a:lnSpc>
                <a:spcPct val="50000"/>
              </a:lnSpc>
            </a:pPr>
            <a:endParaRPr lang="en-US" altLang="zh-TW" sz="1800" b="1">
              <a:latin typeface="Times New Roman" panose="02020603050405020304" pitchFamily="18" charset="0"/>
              <a:ea typeface="新細明體" pitchFamily="18" charset="-120"/>
            </a:endParaRPr>
          </a:p>
          <a:p>
            <a:pPr algn="ctr"/>
            <a:r>
              <a:rPr lang="en-US" altLang="zh-TW" sz="1400" b="1">
                <a:latin typeface="Times New Roman" panose="02020603050405020304" pitchFamily="18" charset="0"/>
                <a:ea typeface="新細明體" pitchFamily="18" charset="-120"/>
              </a:rPr>
              <a:t>(floating-rate,</a:t>
            </a:r>
          </a:p>
          <a:p>
            <a:pPr algn="ctr"/>
            <a:r>
              <a:rPr lang="en-US" altLang="zh-TW" sz="1400" b="1">
                <a:latin typeface="Times New Roman" panose="02020603050405020304" pitchFamily="18" charset="0"/>
                <a:ea typeface="新細明體" pitchFamily="18" charset="-120"/>
              </a:rPr>
              <a:t>short-to-medium term)</a:t>
            </a:r>
            <a:endParaRPr lang="en-US" altLang="zh-TW" sz="1800" b="1">
              <a:latin typeface="Times New Roman" panose="02020603050405020304" pitchFamily="18" charset="0"/>
              <a:ea typeface="新細明體" pitchFamily="18" charset="-120"/>
            </a:endParaRPr>
          </a:p>
        </p:txBody>
      </p:sp>
      <p:sp>
        <p:nvSpPr>
          <p:cNvPr id="31771" name="Rectangle 29"/>
          <p:cNvSpPr>
            <a:spLocks noChangeArrowheads="1"/>
          </p:cNvSpPr>
          <p:nvPr/>
        </p:nvSpPr>
        <p:spPr bwMode="auto">
          <a:xfrm>
            <a:off x="1295400" y="4038600"/>
            <a:ext cx="2057400" cy="1371600"/>
          </a:xfrm>
          <a:prstGeom prst="rect">
            <a:avLst/>
          </a:prstGeom>
          <a:solidFill>
            <a:schemeClr val="bg1"/>
          </a:solidFill>
          <a:ln w="38100">
            <a:solidFill>
              <a:srgbClr val="0000FF"/>
            </a:solidFill>
            <a:miter lim="800000"/>
            <a:headEnd/>
            <a:tailEnd/>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zh-TW" sz="1800" b="1">
                <a:latin typeface="Times New Roman" panose="02020603050405020304" pitchFamily="18" charset="0"/>
                <a:ea typeface="新細明體" pitchFamily="18" charset="-120"/>
              </a:rPr>
              <a:t>International</a:t>
            </a:r>
          </a:p>
          <a:p>
            <a:pPr algn="ctr"/>
            <a:r>
              <a:rPr lang="en-US" altLang="zh-TW" sz="1800" b="1">
                <a:latin typeface="Times New Roman" panose="02020603050405020304" pitchFamily="18" charset="0"/>
                <a:ea typeface="新細明體" pitchFamily="18" charset="-120"/>
              </a:rPr>
              <a:t>Bond Market</a:t>
            </a:r>
          </a:p>
          <a:p>
            <a:pPr algn="ctr">
              <a:lnSpc>
                <a:spcPct val="50000"/>
              </a:lnSpc>
            </a:pPr>
            <a:endParaRPr lang="en-US" altLang="zh-TW" sz="1800" b="1">
              <a:latin typeface="Times New Roman" panose="02020603050405020304" pitchFamily="18" charset="0"/>
              <a:ea typeface="新細明體" pitchFamily="18" charset="-120"/>
            </a:endParaRPr>
          </a:p>
          <a:p>
            <a:pPr algn="ctr"/>
            <a:r>
              <a:rPr lang="en-US" altLang="zh-TW" sz="1400" b="1">
                <a:latin typeface="Times New Roman" panose="02020603050405020304" pitchFamily="18" charset="0"/>
                <a:ea typeface="新細明體" pitchFamily="18" charset="-120"/>
              </a:rPr>
              <a:t>(fixed &amp; floating-rate,</a:t>
            </a:r>
          </a:p>
          <a:p>
            <a:pPr algn="ctr"/>
            <a:r>
              <a:rPr lang="en-US" altLang="zh-TW" sz="1400" b="1">
                <a:latin typeface="Times New Roman" panose="02020603050405020304" pitchFamily="18" charset="0"/>
                <a:ea typeface="新細明體" pitchFamily="18" charset="-120"/>
              </a:rPr>
              <a:t>medium-to-long term)</a:t>
            </a:r>
            <a:endParaRPr lang="en-US" altLang="zh-TW" sz="1800" b="1">
              <a:latin typeface="Times New Roman" panose="02020603050405020304" pitchFamily="18" charset="0"/>
              <a:ea typeface="新細明體" pitchFamily="18" charset="-120"/>
            </a:endParaRPr>
          </a:p>
        </p:txBody>
      </p:sp>
      <p:sp>
        <p:nvSpPr>
          <p:cNvPr id="31772" name="投影片編號版面配置區 28"/>
          <p:cNvSpPr>
            <a:spLocks noGrp="1"/>
          </p:cNvSpPr>
          <p:nvPr>
            <p:ph type="sldNum"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zh-TW"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6763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10D3704-EB78-46B9-AB15-D23119C7FC1D}" type="slidenum">
              <a:rPr lang="en-US" smtClean="0"/>
              <a:pPr/>
              <a:t>11</a:t>
            </a:fld>
            <a:endParaRPr lang="en-US"/>
          </a:p>
        </p:txBody>
      </p:sp>
      <p:pic>
        <p:nvPicPr>
          <p:cNvPr id="1026" name="Picture 2" descr="https://i.investopedia.com/image/jpeg/1510776456755/bond.characteristic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8600"/>
            <a:ext cx="67818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247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vert="horz" lIns="91440" tIns="45720" rIns="91440" bIns="45720" rtlCol="0">
            <a:noAutofit/>
          </a:bodyPr>
          <a:lstStyle/>
          <a:p>
            <a:pPr algn="just" rtl="1">
              <a:spcBef>
                <a:spcPts val="600"/>
              </a:spcBef>
              <a:spcAft>
                <a:spcPts val="600"/>
              </a:spcAft>
              <a:buFont typeface="Wingdings" pitchFamily="2" charset="2"/>
              <a:buChar char="q"/>
            </a:pPr>
            <a:r>
              <a:rPr lang="fa-IR" sz="2000" dirty="0">
                <a:solidFill>
                  <a:srgbClr val="020202"/>
                </a:solidFill>
                <a:latin typeface="Tahoma"/>
                <a:ea typeface="Times New Roman"/>
                <a:cs typeface="B Compset" pitchFamily="2" charset="-78"/>
              </a:rPr>
              <a:t>ارزش بازار کل بازار اوراق قرضه جهان حدود 50 درصد بزرگتر از بازارهای سهام جهان است.</a:t>
            </a:r>
          </a:p>
          <a:p>
            <a:pPr algn="just" rtl="1">
              <a:spcBef>
                <a:spcPts val="600"/>
              </a:spcBef>
              <a:spcAft>
                <a:spcPts val="600"/>
              </a:spcAft>
              <a:buFont typeface="Wingdings" pitchFamily="2" charset="2"/>
              <a:buChar char="q"/>
            </a:pPr>
            <a:r>
              <a:rPr lang="fa-IR" sz="2000" dirty="0">
                <a:solidFill>
                  <a:srgbClr val="020202"/>
                </a:solidFill>
                <a:latin typeface="Tahoma"/>
                <a:ea typeface="Times New Roman"/>
                <a:cs typeface="B Compset" pitchFamily="2" charset="-78"/>
              </a:rPr>
              <a:t>دلار آمریکا، یورو، پوند </a:t>
            </a:r>
            <a:r>
              <a:rPr lang="fa-IR" sz="2000" dirty="0" err="1">
                <a:solidFill>
                  <a:srgbClr val="020202"/>
                </a:solidFill>
                <a:latin typeface="Tahoma"/>
                <a:ea typeface="Times New Roman"/>
                <a:cs typeface="B Compset" pitchFamily="2" charset="-78"/>
              </a:rPr>
              <a:t>استرلینگ</a:t>
            </a:r>
            <a:r>
              <a:rPr lang="fa-IR" sz="2000" dirty="0">
                <a:solidFill>
                  <a:srgbClr val="020202"/>
                </a:solidFill>
                <a:latin typeface="Tahoma"/>
                <a:ea typeface="Times New Roman"/>
                <a:cs typeface="B Compset" pitchFamily="2" charset="-78"/>
              </a:rPr>
              <a:t> و ین چهار ارز است که اکثریت اوراق قرضه داخلی و بین </a:t>
            </a:r>
            <a:r>
              <a:rPr lang="fa-IR" sz="2000" dirty="0" err="1">
                <a:solidFill>
                  <a:srgbClr val="020202"/>
                </a:solidFill>
                <a:latin typeface="Tahoma"/>
                <a:ea typeface="Times New Roman"/>
                <a:cs typeface="B Compset" pitchFamily="2" charset="-78"/>
              </a:rPr>
              <a:t>المللی</a:t>
            </a:r>
            <a:r>
              <a:rPr lang="fa-IR" sz="2000" dirty="0">
                <a:solidFill>
                  <a:srgbClr val="020202"/>
                </a:solidFill>
                <a:latin typeface="Tahoma"/>
                <a:ea typeface="Times New Roman"/>
                <a:cs typeface="B Compset" pitchFamily="2" charset="-78"/>
              </a:rPr>
              <a:t> را در اختیار دارند</a:t>
            </a:r>
            <a:r>
              <a:rPr lang="fa-IR" sz="2000" dirty="0" smtClean="0">
                <a:solidFill>
                  <a:srgbClr val="020202"/>
                </a:solidFill>
                <a:latin typeface="Tahoma"/>
                <a:ea typeface="Times New Roman"/>
                <a:cs typeface="B Compset" pitchFamily="2" charset="-78"/>
              </a:rPr>
              <a:t>.</a:t>
            </a:r>
            <a:endParaRPr lang="fa-IR" sz="2000" dirty="0">
              <a:solidFill>
                <a:srgbClr val="020202"/>
              </a:solidFill>
              <a:latin typeface="Tahoma"/>
              <a:ea typeface="Times New Roman"/>
              <a:cs typeface="B Compset" pitchFamily="2" charset="-78"/>
            </a:endParaRPr>
          </a:p>
        </p:txBody>
      </p:sp>
      <p:sp>
        <p:nvSpPr>
          <p:cNvPr id="4" name="Footer Placeholder 3"/>
          <p:cNvSpPr>
            <a:spLocks noGrp="1"/>
          </p:cNvSpPr>
          <p:nvPr>
            <p:ph type="ftr" sz="quarter" idx="11"/>
          </p:nvPr>
        </p:nvSpPr>
        <p:spPr/>
        <p:txBody>
          <a:bodyPr/>
          <a:lstStyle/>
          <a:p>
            <a:r>
              <a:rPr lang="fa-IR" b="1" smtClean="0">
                <a:solidFill>
                  <a:srgbClr val="002060"/>
                </a:solidFill>
              </a:rPr>
              <a:t>مالي بين الملل</a:t>
            </a:r>
            <a:endParaRPr lang="fa-IR" b="1" dirty="0" smtClean="0">
              <a:solidFill>
                <a:srgbClr val="002060"/>
              </a:solidFill>
            </a:endParaRPr>
          </a:p>
        </p:txBody>
      </p:sp>
      <p:sp>
        <p:nvSpPr>
          <p:cNvPr id="5" name="Slide Number Placeholder 4"/>
          <p:cNvSpPr>
            <a:spLocks noGrp="1"/>
          </p:cNvSpPr>
          <p:nvPr>
            <p:ph type="sldNum" sz="quarter" idx="12"/>
          </p:nvPr>
        </p:nvSpPr>
        <p:spPr/>
        <p:txBody>
          <a:bodyPr/>
          <a:lstStyle/>
          <a:p>
            <a:fld id="{910D3704-EB78-46B9-AB15-D23119C7FC1D}" type="slidenum">
              <a:rPr lang="en-US" smtClean="0"/>
              <a:pPr/>
              <a:t>12</a:t>
            </a:fld>
            <a:endParaRPr lang="en-US"/>
          </a:p>
        </p:txBody>
      </p:sp>
    </p:spTree>
    <p:extLst>
      <p:ext uri="{BB962C8B-B14F-4D97-AF65-F5344CB8AC3E}">
        <p14:creationId xmlns:p14="http://schemas.microsoft.com/office/powerpoint/2010/main" val="4281982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4343400"/>
          </a:xfrm>
        </p:spPr>
        <p:txBody>
          <a:bodyPr vert="horz" lIns="91440" tIns="45720" rIns="91440" bIns="45720" rtlCol="0">
            <a:noAutofit/>
          </a:bodyPr>
          <a:lstStyle/>
          <a:p>
            <a:pPr marL="0" indent="0" algn="just" rtl="1">
              <a:spcBef>
                <a:spcPts val="600"/>
              </a:spcBef>
              <a:spcAft>
                <a:spcPts val="600"/>
              </a:spcAft>
            </a:pPr>
            <a:r>
              <a:rPr lang="fa-IR" sz="3600" dirty="0">
                <a:solidFill>
                  <a:srgbClr val="FF0000"/>
                </a:solidFill>
                <a:latin typeface="Tahoma"/>
                <a:ea typeface="Times New Roman"/>
                <a:cs typeface="B Compset" pitchFamily="2" charset="-78"/>
              </a:rPr>
              <a:t> بازار باند</a:t>
            </a:r>
          </a:p>
          <a:p>
            <a:pPr algn="just" rtl="1">
              <a:spcBef>
                <a:spcPts val="600"/>
              </a:spcBef>
              <a:spcAft>
                <a:spcPts val="600"/>
              </a:spcAft>
              <a:buFont typeface="Wingdings" pitchFamily="2" charset="2"/>
              <a:buChar char="q"/>
            </a:pPr>
            <a:r>
              <a:rPr lang="fa-IR" dirty="0" smtClean="0">
                <a:solidFill>
                  <a:srgbClr val="020202"/>
                </a:solidFill>
                <a:latin typeface="Tahoma"/>
                <a:ea typeface="Times New Roman"/>
                <a:cs typeface="B Compset" pitchFamily="2" charset="-78"/>
              </a:rPr>
              <a:t>کل </a:t>
            </a:r>
            <a:r>
              <a:rPr lang="fa-IR" dirty="0">
                <a:solidFill>
                  <a:srgbClr val="020202"/>
                </a:solidFill>
                <a:latin typeface="Tahoma"/>
                <a:ea typeface="Times New Roman"/>
                <a:cs typeface="B Compset" pitchFamily="2" charset="-78"/>
              </a:rPr>
              <a:t>مبلغ </a:t>
            </a:r>
            <a:r>
              <a:rPr lang="fa-IR" dirty="0" smtClean="0">
                <a:solidFill>
                  <a:srgbClr val="020202"/>
                </a:solidFill>
                <a:latin typeface="Tahoma"/>
                <a:ea typeface="Times New Roman"/>
                <a:cs typeface="B Compset" pitchFamily="2" charset="-78"/>
              </a:rPr>
              <a:t>بدهی </a:t>
            </a:r>
            <a:r>
              <a:rPr lang="fa-IR" dirty="0">
                <a:solidFill>
                  <a:srgbClr val="020202"/>
                </a:solidFill>
                <a:latin typeface="Tahoma"/>
                <a:ea typeface="Times New Roman"/>
                <a:cs typeface="B Compset" pitchFamily="2" charset="-78"/>
              </a:rPr>
              <a:t>در پایان سال </a:t>
            </a:r>
            <a:r>
              <a:rPr lang="fa-IR" dirty="0" smtClean="0">
                <a:solidFill>
                  <a:srgbClr val="020202"/>
                </a:solidFill>
                <a:latin typeface="Tahoma"/>
                <a:ea typeface="Times New Roman"/>
                <a:cs typeface="B Compset" pitchFamily="2" charset="-78"/>
              </a:rPr>
              <a:t>2010 </a:t>
            </a:r>
            <a:r>
              <a:rPr lang="fa-IR" dirty="0">
                <a:solidFill>
                  <a:srgbClr val="020202"/>
                </a:solidFill>
                <a:latin typeface="Tahoma"/>
                <a:ea typeface="Times New Roman"/>
                <a:cs typeface="B Compset" pitchFamily="2" charset="-78"/>
              </a:rPr>
              <a:t>بیش از </a:t>
            </a:r>
            <a:r>
              <a:rPr lang="fa-IR" dirty="0" smtClean="0">
                <a:solidFill>
                  <a:srgbClr val="020202"/>
                </a:solidFill>
                <a:latin typeface="Tahoma"/>
                <a:ea typeface="Times New Roman"/>
                <a:cs typeface="B Compset" pitchFamily="2" charset="-78"/>
              </a:rPr>
              <a:t>90تریلیون </a:t>
            </a:r>
            <a:r>
              <a:rPr lang="fa-IR" dirty="0">
                <a:solidFill>
                  <a:srgbClr val="020202"/>
                </a:solidFill>
                <a:latin typeface="Tahoma"/>
                <a:ea typeface="Times New Roman"/>
                <a:cs typeface="B Compset" pitchFamily="2" charset="-78"/>
              </a:rPr>
              <a:t>دلار بود.</a:t>
            </a:r>
          </a:p>
          <a:p>
            <a:pPr marL="0" indent="0" algn="just" rtl="1">
              <a:spcBef>
                <a:spcPts val="600"/>
              </a:spcBef>
              <a:spcAft>
                <a:spcPts val="600"/>
              </a:spcAft>
            </a:pPr>
            <a:r>
              <a:rPr lang="fa-IR" sz="2400" dirty="0" smtClean="0">
                <a:solidFill>
                  <a:srgbClr val="FF0000"/>
                </a:solidFill>
                <a:latin typeface="Tahoma"/>
                <a:ea typeface="Times New Roman"/>
                <a:cs typeface="B Compset" pitchFamily="2" charset="-78"/>
              </a:rPr>
              <a:t>حجم </a:t>
            </a:r>
            <a:r>
              <a:rPr lang="fa-IR" sz="2400" dirty="0">
                <a:solidFill>
                  <a:srgbClr val="FF0000"/>
                </a:solidFill>
                <a:latin typeface="Tahoma"/>
                <a:ea typeface="Times New Roman"/>
                <a:cs typeface="B Compset" pitchFamily="2" charset="-78"/>
              </a:rPr>
              <a:t>بازار بورس</a:t>
            </a:r>
          </a:p>
          <a:p>
            <a:pPr algn="just" rtl="1">
              <a:spcBef>
                <a:spcPts val="600"/>
              </a:spcBef>
              <a:spcAft>
                <a:spcPts val="600"/>
              </a:spcAft>
              <a:buFont typeface="Wingdings" pitchFamily="2" charset="2"/>
              <a:buChar char="q"/>
            </a:pPr>
            <a:r>
              <a:rPr lang="fa-IR" dirty="0" smtClean="0">
                <a:solidFill>
                  <a:srgbClr val="020202"/>
                </a:solidFill>
                <a:latin typeface="Tahoma"/>
                <a:ea typeface="Times New Roman"/>
                <a:cs typeface="B Compset" pitchFamily="2" charset="-78"/>
              </a:rPr>
              <a:t>بازار </a:t>
            </a:r>
            <a:r>
              <a:rPr lang="fa-IR" dirty="0">
                <a:solidFill>
                  <a:srgbClr val="020202"/>
                </a:solidFill>
                <a:latin typeface="Tahoma"/>
                <a:ea typeface="Times New Roman"/>
                <a:cs typeface="B Compset" pitchFamily="2" charset="-78"/>
              </a:rPr>
              <a:t>سهام در سالهای اخیر رشد چشمگیری داشته و شاخص های محبوب مانند </a:t>
            </a:r>
            <a:r>
              <a:rPr lang="en-US" dirty="0">
                <a:solidFill>
                  <a:srgbClr val="020202"/>
                </a:solidFill>
                <a:latin typeface="Tahoma"/>
                <a:ea typeface="Times New Roman"/>
                <a:cs typeface="B Compset" pitchFamily="2" charset="-78"/>
              </a:rPr>
              <a:t>S &amp; P 500 </a:t>
            </a:r>
            <a:r>
              <a:rPr lang="fa-IR" dirty="0">
                <a:solidFill>
                  <a:srgbClr val="020202"/>
                </a:solidFill>
                <a:latin typeface="Tahoma"/>
                <a:ea typeface="Times New Roman"/>
                <a:cs typeface="B Compset" pitchFamily="2" charset="-78"/>
              </a:rPr>
              <a:t>و </a:t>
            </a:r>
            <a:r>
              <a:rPr lang="en-US" dirty="0">
                <a:solidFill>
                  <a:srgbClr val="020202"/>
                </a:solidFill>
                <a:latin typeface="Tahoma"/>
                <a:ea typeface="Times New Roman"/>
                <a:cs typeface="B Compset" pitchFamily="2" charset="-78"/>
              </a:rPr>
              <a:t>Dow Jones Industrial Average </a:t>
            </a:r>
            <a:r>
              <a:rPr lang="fa-IR" dirty="0">
                <a:solidFill>
                  <a:srgbClr val="020202"/>
                </a:solidFill>
                <a:latin typeface="Tahoma"/>
                <a:ea typeface="Times New Roman"/>
                <a:cs typeface="B Compset" pitchFamily="2" charset="-78"/>
              </a:rPr>
              <a:t>در حال افزایش است، زیرا سرمایه گذاران می گویند سهام خود را در بسیاری از شرکت ها افزایش می دهد. بر اساس یک مطالعه از گروه سرمایه گذاری </a:t>
            </a:r>
            <a:r>
              <a:rPr lang="en-US" dirty="0">
                <a:solidFill>
                  <a:srgbClr val="020202"/>
                </a:solidFill>
                <a:latin typeface="Tahoma"/>
                <a:ea typeface="Times New Roman"/>
                <a:cs typeface="B Compset" pitchFamily="2" charset="-78"/>
              </a:rPr>
              <a:t>Bespoke، </a:t>
            </a:r>
            <a:r>
              <a:rPr lang="fa-IR" dirty="0">
                <a:solidFill>
                  <a:srgbClr val="020202"/>
                </a:solidFill>
                <a:latin typeface="Tahoma"/>
                <a:ea typeface="Times New Roman"/>
                <a:cs typeface="B Compset" pitchFamily="2" charset="-78"/>
              </a:rPr>
              <a:t>کل سرمایه از شاخص </a:t>
            </a:r>
            <a:r>
              <a:rPr lang="fa-IR" dirty="0" err="1">
                <a:solidFill>
                  <a:srgbClr val="020202"/>
                </a:solidFill>
                <a:latin typeface="Tahoma"/>
                <a:ea typeface="Times New Roman"/>
                <a:cs typeface="B Compset" pitchFamily="2" charset="-78"/>
              </a:rPr>
              <a:t>راسل</a:t>
            </a:r>
            <a:r>
              <a:rPr lang="fa-IR" dirty="0">
                <a:solidFill>
                  <a:srgbClr val="020202"/>
                </a:solidFill>
                <a:latin typeface="Tahoma"/>
                <a:ea typeface="Times New Roman"/>
                <a:cs typeface="B Compset" pitchFamily="2" charset="-78"/>
              </a:rPr>
              <a:t> 3000، که شامل بیش از 98 درصد از سرمایه در حال حاضر در بازار، اخیرا به 30 </a:t>
            </a:r>
            <a:r>
              <a:rPr lang="fa-IR" dirty="0" err="1">
                <a:solidFill>
                  <a:srgbClr val="020202"/>
                </a:solidFill>
                <a:latin typeface="Tahoma"/>
                <a:ea typeface="Times New Roman"/>
                <a:cs typeface="B Compset" pitchFamily="2" charset="-78"/>
              </a:rPr>
              <a:t>تریلیون</a:t>
            </a:r>
            <a:r>
              <a:rPr lang="fa-IR" dirty="0">
                <a:solidFill>
                  <a:srgbClr val="020202"/>
                </a:solidFill>
                <a:latin typeface="Tahoma"/>
                <a:ea typeface="Times New Roman"/>
                <a:cs typeface="B Compset" pitchFamily="2" charset="-78"/>
              </a:rPr>
              <a:t> دلار رسید.</a:t>
            </a:r>
            <a:endParaRPr lang="en-US" dirty="0">
              <a:solidFill>
                <a:srgbClr val="020202"/>
              </a:solidFill>
              <a:latin typeface="Tahoma"/>
              <a:ea typeface="Times New Roman"/>
              <a:cs typeface="B Compset" pitchFamily="2" charset="-78"/>
            </a:endParaRPr>
          </a:p>
        </p:txBody>
      </p:sp>
      <p:sp>
        <p:nvSpPr>
          <p:cNvPr id="4" name="Footer Placeholder 3"/>
          <p:cNvSpPr>
            <a:spLocks noGrp="1"/>
          </p:cNvSpPr>
          <p:nvPr>
            <p:ph type="ftr" sz="quarter" idx="11"/>
          </p:nvPr>
        </p:nvSpPr>
        <p:spPr/>
        <p:txBody>
          <a:bodyPr/>
          <a:lstStyle/>
          <a:p>
            <a:r>
              <a:rPr lang="fa-IR" b="1" smtClean="0">
                <a:solidFill>
                  <a:srgbClr val="002060"/>
                </a:solidFill>
              </a:rPr>
              <a:t>مالي بين الملل</a:t>
            </a:r>
            <a:endParaRPr lang="fa-IR" b="1" dirty="0" smtClean="0">
              <a:solidFill>
                <a:srgbClr val="002060"/>
              </a:solidFill>
            </a:endParaRPr>
          </a:p>
        </p:txBody>
      </p:sp>
      <p:sp>
        <p:nvSpPr>
          <p:cNvPr id="5" name="Slide Number Placeholder 4"/>
          <p:cNvSpPr>
            <a:spLocks noGrp="1"/>
          </p:cNvSpPr>
          <p:nvPr>
            <p:ph type="sldNum" sz="quarter" idx="12"/>
          </p:nvPr>
        </p:nvSpPr>
        <p:spPr/>
        <p:txBody>
          <a:bodyPr/>
          <a:lstStyle/>
          <a:p>
            <a:fld id="{910D3704-EB78-46B9-AB15-D23119C7FC1D}" type="slidenum">
              <a:rPr lang="en-US" smtClean="0"/>
              <a:pPr/>
              <a:t>13</a:t>
            </a:fld>
            <a:endParaRPr lang="en-US"/>
          </a:p>
        </p:txBody>
      </p:sp>
    </p:spTree>
    <p:extLst>
      <p:ext uri="{BB962C8B-B14F-4D97-AF65-F5344CB8AC3E}">
        <p14:creationId xmlns:p14="http://schemas.microsoft.com/office/powerpoint/2010/main" val="3434034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FDDC5A35-1FDA-4F29-8175-0FC53B96721E}" type="slidenum">
              <a:rPr lang="en-US" smtClean="0"/>
              <a:pPr/>
              <a:t>14</a:t>
            </a:fld>
            <a:endParaRPr lang="en-US"/>
          </a:p>
        </p:txBody>
      </p:sp>
      <p:sp>
        <p:nvSpPr>
          <p:cNvPr id="2" name="Title 1"/>
          <p:cNvSpPr>
            <a:spLocks noGrp="1"/>
          </p:cNvSpPr>
          <p:nvPr>
            <p:ph type="ctrTitle" idx="4294967295"/>
          </p:nvPr>
        </p:nvSpPr>
        <p:spPr>
          <a:xfrm>
            <a:off x="0" y="333375"/>
            <a:ext cx="7604125" cy="431800"/>
          </a:xfrm>
        </p:spPr>
        <p:txBody>
          <a:bodyPr>
            <a:normAutofit fontScale="90000"/>
          </a:bodyPr>
          <a:lstStyle/>
          <a:p>
            <a:pPr algn="ctr" rtl="1"/>
            <a:r>
              <a:rPr lang="fa-IR" sz="3000" b="1" spc="0" dirty="0" smtClean="0">
                <a:solidFill>
                  <a:schemeClr val="tx1"/>
                </a:solidFill>
                <a:effectLst>
                  <a:outerShdw blurRad="38100" dist="38100" dir="2700000" algn="tl">
                    <a:srgbClr val="000000">
                      <a:alpha val="43137"/>
                    </a:srgbClr>
                  </a:outerShdw>
                </a:effectLst>
                <a:latin typeface="Franklin Gothic Book"/>
                <a:cs typeface="B Titr" pitchFamily="2" charset="-78"/>
              </a:rPr>
              <a:t>انتشار اوراق بدهی</a:t>
            </a:r>
            <a:endParaRPr lang="en-US" sz="2400" dirty="0">
              <a:solidFill>
                <a:schemeClr val="tx1"/>
              </a:solidFill>
            </a:endParaRPr>
          </a:p>
        </p:txBody>
      </p:sp>
      <p:sp>
        <p:nvSpPr>
          <p:cNvPr id="3" name="Subtitle 2"/>
          <p:cNvSpPr>
            <a:spLocks noGrp="1"/>
          </p:cNvSpPr>
          <p:nvPr>
            <p:ph type="subTitle" idx="4294967295"/>
          </p:nvPr>
        </p:nvSpPr>
        <p:spPr>
          <a:xfrm>
            <a:off x="152400" y="1014413"/>
            <a:ext cx="8991599" cy="5545137"/>
          </a:xfrm>
        </p:spPr>
        <p:txBody>
          <a:bodyPr>
            <a:normAutofit/>
          </a:bodyPr>
          <a:lstStyle/>
          <a:p>
            <a:pPr marL="0" indent="0" algn="just" rtl="1">
              <a:spcBef>
                <a:spcPts val="600"/>
              </a:spcBef>
              <a:spcAft>
                <a:spcPts val="600"/>
              </a:spcAft>
            </a:pPr>
            <a:r>
              <a:rPr lang="fa-IR" sz="3200" b="1" dirty="0">
                <a:solidFill>
                  <a:srgbClr val="020202"/>
                </a:solidFill>
                <a:latin typeface="Tahoma"/>
                <a:ea typeface="Times New Roman"/>
                <a:cs typeface="B Compset" pitchFamily="2" charset="-78"/>
              </a:rPr>
              <a:t>اوراق </a:t>
            </a:r>
            <a:r>
              <a:rPr lang="fa-IR" sz="3200" b="1" dirty="0" smtClean="0">
                <a:solidFill>
                  <a:srgbClr val="020202"/>
                </a:solidFill>
                <a:latin typeface="Tahoma"/>
                <a:ea typeface="Times New Roman"/>
                <a:cs typeface="B Compset" pitchFamily="2" charset="-78"/>
              </a:rPr>
              <a:t>بدهی می تواند در یکی از بازارهای بدهی  </a:t>
            </a:r>
            <a:r>
              <a:rPr lang="fa-IR" sz="3200" b="1" dirty="0" err="1" smtClean="0">
                <a:solidFill>
                  <a:srgbClr val="020202"/>
                </a:solidFill>
                <a:latin typeface="Tahoma"/>
                <a:ea typeface="Times New Roman"/>
                <a:cs typeface="B Compset" pitchFamily="2" charset="-78"/>
              </a:rPr>
              <a:t>زیر</a:t>
            </a:r>
            <a:r>
              <a:rPr lang="fa-IR" sz="3200" dirty="0" err="1" smtClean="0">
                <a:solidFill>
                  <a:srgbClr val="020202"/>
                </a:solidFill>
                <a:latin typeface="Tahoma"/>
                <a:ea typeface="Times New Roman"/>
                <a:cs typeface="B Compset" pitchFamily="2" charset="-78"/>
              </a:rPr>
              <a:t>انتشار</a:t>
            </a:r>
            <a:r>
              <a:rPr lang="fa-IR" sz="3200" dirty="0" smtClean="0">
                <a:solidFill>
                  <a:srgbClr val="020202"/>
                </a:solidFill>
                <a:latin typeface="Tahoma"/>
                <a:ea typeface="Times New Roman"/>
                <a:cs typeface="B Compset" pitchFamily="2" charset="-78"/>
              </a:rPr>
              <a:t> </a:t>
            </a:r>
            <a:r>
              <a:rPr lang="fa-IR" sz="3200" dirty="0">
                <a:solidFill>
                  <a:srgbClr val="020202"/>
                </a:solidFill>
                <a:latin typeface="Tahoma"/>
                <a:ea typeface="Times New Roman"/>
                <a:cs typeface="B Compset" pitchFamily="2" charset="-78"/>
              </a:rPr>
              <a:t>یابد.</a:t>
            </a:r>
            <a:endParaRPr lang="fa-IR" sz="3200" b="1" dirty="0" smtClean="0">
              <a:solidFill>
                <a:srgbClr val="020202"/>
              </a:solidFill>
              <a:latin typeface="Tahoma"/>
              <a:ea typeface="Times New Roman"/>
              <a:cs typeface="B Compset" pitchFamily="2" charset="-78"/>
            </a:endParaRPr>
          </a:p>
          <a:p>
            <a:pPr algn="just" rtl="1">
              <a:spcBef>
                <a:spcPts val="600"/>
              </a:spcBef>
              <a:spcAft>
                <a:spcPts val="600"/>
              </a:spcAft>
              <a:buFont typeface="Wingdings" pitchFamily="2" charset="2"/>
              <a:buChar char="q"/>
            </a:pPr>
            <a:r>
              <a:rPr lang="fa-IR" sz="3600" dirty="0" smtClean="0">
                <a:solidFill>
                  <a:srgbClr val="FF0000"/>
                </a:solidFill>
                <a:latin typeface="Tahoma"/>
                <a:ea typeface="Times New Roman"/>
                <a:cs typeface="B Compset" pitchFamily="2" charset="-78"/>
              </a:rPr>
              <a:t>بازار </a:t>
            </a:r>
            <a:r>
              <a:rPr lang="fa-IR" sz="3600" dirty="0">
                <a:solidFill>
                  <a:srgbClr val="FF0000"/>
                </a:solidFill>
                <a:latin typeface="Tahoma"/>
                <a:ea typeface="Times New Roman"/>
                <a:cs typeface="B Compset" pitchFamily="2" charset="-78"/>
              </a:rPr>
              <a:t>سرمایه </a:t>
            </a:r>
            <a:r>
              <a:rPr lang="fa-IR" sz="3600" dirty="0" smtClean="0">
                <a:solidFill>
                  <a:srgbClr val="FF0000"/>
                </a:solidFill>
                <a:latin typeface="Tahoma"/>
                <a:ea typeface="Times New Roman"/>
                <a:cs typeface="B Compset" pitchFamily="2" charset="-78"/>
              </a:rPr>
              <a:t>داخلی(</a:t>
            </a:r>
            <a:r>
              <a:rPr lang="en-US" sz="2400" i="1" dirty="0"/>
              <a:t>Domestic bonds</a:t>
            </a:r>
            <a:r>
              <a:rPr lang="fa-IR" sz="3600" dirty="0" smtClean="0">
                <a:solidFill>
                  <a:srgbClr val="FF0000"/>
                </a:solidFill>
                <a:latin typeface="Tahoma"/>
                <a:ea typeface="Times New Roman"/>
                <a:cs typeface="B Compset" pitchFamily="2" charset="-78"/>
              </a:rPr>
              <a:t>) </a:t>
            </a:r>
          </a:p>
          <a:p>
            <a:pPr algn="just" rtl="1">
              <a:spcBef>
                <a:spcPts val="600"/>
              </a:spcBef>
              <a:spcAft>
                <a:spcPts val="600"/>
              </a:spcAft>
              <a:buFont typeface="Wingdings" pitchFamily="2" charset="2"/>
              <a:buChar char="q"/>
            </a:pPr>
            <a:r>
              <a:rPr lang="fa-IR" sz="3600" dirty="0" smtClean="0">
                <a:solidFill>
                  <a:srgbClr val="FF0000"/>
                </a:solidFill>
                <a:latin typeface="Tahoma"/>
                <a:ea typeface="Times New Roman"/>
                <a:cs typeface="B Compset" pitchFamily="2" charset="-78"/>
              </a:rPr>
              <a:t>بازار </a:t>
            </a:r>
            <a:r>
              <a:rPr lang="fa-IR" sz="3600" dirty="0">
                <a:solidFill>
                  <a:srgbClr val="FF0000"/>
                </a:solidFill>
                <a:latin typeface="Tahoma"/>
                <a:ea typeface="Times New Roman"/>
                <a:cs typeface="B Compset" pitchFamily="2" charset="-78"/>
              </a:rPr>
              <a:t>سرمایه </a:t>
            </a:r>
            <a:r>
              <a:rPr lang="fa-IR" sz="3600" dirty="0" smtClean="0">
                <a:solidFill>
                  <a:srgbClr val="FF0000"/>
                </a:solidFill>
                <a:latin typeface="Tahoma"/>
                <a:ea typeface="Times New Roman"/>
                <a:cs typeface="B Compset" pitchFamily="2" charset="-78"/>
              </a:rPr>
              <a:t>خارجی(</a:t>
            </a:r>
            <a:r>
              <a:rPr lang="en-US" sz="2400" i="1" dirty="0"/>
              <a:t>Foreign bonds</a:t>
            </a:r>
            <a:r>
              <a:rPr lang="fa-IR" sz="3600" dirty="0" smtClean="0">
                <a:solidFill>
                  <a:srgbClr val="FF0000"/>
                </a:solidFill>
                <a:latin typeface="Tahoma"/>
                <a:ea typeface="Times New Roman"/>
                <a:cs typeface="B Compset" pitchFamily="2" charset="-78"/>
              </a:rPr>
              <a:t>) </a:t>
            </a:r>
          </a:p>
          <a:p>
            <a:pPr algn="just" rtl="1">
              <a:spcBef>
                <a:spcPts val="600"/>
              </a:spcBef>
              <a:spcAft>
                <a:spcPts val="600"/>
              </a:spcAft>
              <a:buFont typeface="Wingdings" pitchFamily="2" charset="2"/>
              <a:buChar char="q"/>
            </a:pPr>
            <a:r>
              <a:rPr lang="fa-IR" sz="3600" dirty="0" smtClean="0">
                <a:solidFill>
                  <a:srgbClr val="FF0000"/>
                </a:solidFill>
                <a:latin typeface="Tahoma"/>
                <a:ea typeface="Times New Roman"/>
                <a:cs typeface="B Compset" pitchFamily="2" charset="-78"/>
              </a:rPr>
              <a:t>بازار </a:t>
            </a:r>
            <a:r>
              <a:rPr lang="en-US" sz="4000" dirty="0" smtClean="0">
                <a:solidFill>
                  <a:srgbClr val="FF0000"/>
                </a:solidFill>
                <a:latin typeface="Times New Roman" panose="02020603050405020304" pitchFamily="18" charset="0"/>
                <a:ea typeface="Times New Roman"/>
                <a:cs typeface="Times New Roman" panose="02020603050405020304" pitchFamily="18" charset="0"/>
              </a:rPr>
              <a:t>offshore</a:t>
            </a:r>
            <a:r>
              <a:rPr lang="fa-IR" sz="4000" dirty="0" smtClean="0">
                <a:solidFill>
                  <a:srgbClr val="FF0000"/>
                </a:solidFill>
                <a:latin typeface="Times New Roman" panose="02020603050405020304" pitchFamily="18" charset="0"/>
                <a:ea typeface="Times New Roman"/>
                <a:cs typeface="Times New Roman" panose="02020603050405020304" pitchFamily="18" charset="0"/>
              </a:rPr>
              <a:t> یا</a:t>
            </a:r>
            <a:r>
              <a:rPr lang="fa-IR" sz="3600" dirty="0" smtClean="0">
                <a:solidFill>
                  <a:srgbClr val="FF0000"/>
                </a:solidFill>
                <a:latin typeface="Tahoma"/>
                <a:ea typeface="Times New Roman"/>
                <a:cs typeface="B Compset" pitchFamily="2" charset="-78"/>
              </a:rPr>
              <a:t> </a:t>
            </a:r>
            <a:r>
              <a:rPr lang="en-US" sz="4000" dirty="0" smtClean="0">
                <a:solidFill>
                  <a:srgbClr val="FF0000"/>
                </a:solidFill>
                <a:latin typeface="Times New Roman" panose="02020603050405020304" pitchFamily="18" charset="0"/>
                <a:ea typeface="Times New Roman"/>
                <a:cs typeface="Times New Roman" panose="02020603050405020304" pitchFamily="18" charset="0"/>
              </a:rPr>
              <a:t>Eurobond</a:t>
            </a:r>
            <a:endParaRPr lang="fa-IR" sz="3600" dirty="0" smtClean="0">
              <a:solidFill>
                <a:srgbClr val="FF0000"/>
              </a:solidFill>
              <a:latin typeface="Tahoma"/>
              <a:ea typeface="Times New Roman"/>
              <a:cs typeface="B Compset" pitchFamily="2" charset="-78"/>
            </a:endParaRPr>
          </a:p>
          <a:p>
            <a:pPr marL="0" indent="0" algn="just" rtl="1">
              <a:spcBef>
                <a:spcPts val="600"/>
              </a:spcBef>
              <a:spcAft>
                <a:spcPts val="600"/>
              </a:spcAft>
            </a:pPr>
            <a:r>
              <a:rPr lang="fa-IR" sz="2000" b="1" dirty="0" smtClean="0">
                <a:solidFill>
                  <a:srgbClr val="020202"/>
                </a:solidFill>
                <a:latin typeface="Tahoma"/>
                <a:ea typeface="Times New Roman"/>
                <a:cs typeface="B Compset" pitchFamily="2" charset="-78"/>
              </a:rPr>
              <a:t> </a:t>
            </a:r>
            <a:endParaRPr lang="en-US" sz="1800" b="1" dirty="0">
              <a:solidFill>
                <a:srgbClr val="020202"/>
              </a:solidFill>
              <a:latin typeface="Tahoma"/>
              <a:ea typeface="Times New Roman"/>
              <a:cs typeface="B Compset" pitchFamily="2" charset="-78"/>
            </a:endParaRPr>
          </a:p>
        </p:txBody>
      </p:sp>
      <p:sp>
        <p:nvSpPr>
          <p:cNvPr id="5" name="Footer Placeholder 4"/>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81240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Box 4"/>
          <p:cNvSpPr txBox="1">
            <a:spLocks noChangeArrowheads="1"/>
          </p:cNvSpPr>
          <p:nvPr/>
        </p:nvSpPr>
        <p:spPr bwMode="auto">
          <a:xfrm>
            <a:off x="3600450" y="1328738"/>
            <a:ext cx="42846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sz="1600" b="1">
                <a:latin typeface="Rockwell" pitchFamily="18" charset="0"/>
                <a:cs typeface="Times New Roman" pitchFamily="18" charset="0"/>
              </a:rPr>
              <a:t> </a:t>
            </a:r>
            <a:endParaRPr lang="en-US" sz="1600" b="1">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15</a:t>
            </a:fld>
            <a:endParaRPr lang="en-US"/>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3" name="Picture 2"/>
          <p:cNvPicPr>
            <a:picLocks noChangeAspect="1"/>
          </p:cNvPicPr>
          <p:nvPr/>
        </p:nvPicPr>
        <p:blipFill>
          <a:blip r:embed="rId2"/>
          <a:stretch>
            <a:fillRect/>
          </a:stretch>
        </p:blipFill>
        <p:spPr>
          <a:xfrm>
            <a:off x="1259632" y="517803"/>
            <a:ext cx="6222255" cy="5468659"/>
          </a:xfrm>
          <a:prstGeom prst="rect">
            <a:avLst/>
          </a:prstGeom>
        </p:spPr>
      </p:pic>
      <p:pic>
        <p:nvPicPr>
          <p:cNvPr id="6" name="Picture 5"/>
          <p:cNvPicPr>
            <a:picLocks noChangeAspect="1"/>
          </p:cNvPicPr>
          <p:nvPr/>
        </p:nvPicPr>
        <p:blipFill>
          <a:blip r:embed="rId3"/>
          <a:stretch>
            <a:fillRect/>
          </a:stretch>
        </p:blipFill>
        <p:spPr>
          <a:xfrm>
            <a:off x="1569291" y="6024200"/>
            <a:ext cx="4775947" cy="447745"/>
          </a:xfrm>
          <a:prstGeom prst="rect">
            <a:avLst/>
          </a:prstGeom>
        </p:spPr>
      </p:pic>
    </p:spTree>
    <p:extLst>
      <p:ext uri="{BB962C8B-B14F-4D97-AF65-F5344CB8AC3E}">
        <p14:creationId xmlns:p14="http://schemas.microsoft.com/office/powerpoint/2010/main" val="2477467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55576" y="266546"/>
            <a:ext cx="7267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400" dirty="0">
                <a:latin typeface="Rockwell" pitchFamily="18" charset="0"/>
                <a:cs typeface="Times New Roman" pitchFamily="18" charset="0"/>
              </a:rPr>
              <a:t> </a:t>
            </a:r>
            <a:r>
              <a:rPr lang="fa-IR" sz="2400" dirty="0">
                <a:latin typeface="Rockwell" pitchFamily="18" charset="0"/>
                <a:cs typeface="B Titr" pitchFamily="2" charset="-78"/>
              </a:rPr>
              <a:t>سیر جامعی بر بازار بدهی جهانی</a:t>
            </a:r>
            <a:endParaRPr lang="en-US" sz="2400" dirty="0">
              <a:latin typeface="Rockwell" pitchFamily="18" charset="0"/>
            </a:endParaRPr>
          </a:p>
        </p:txBody>
      </p:sp>
      <p:sp>
        <p:nvSpPr>
          <p:cNvPr id="17411" name="TextBox 4"/>
          <p:cNvSpPr txBox="1">
            <a:spLocks noChangeArrowheads="1"/>
          </p:cNvSpPr>
          <p:nvPr/>
        </p:nvSpPr>
        <p:spPr bwMode="auto">
          <a:xfrm>
            <a:off x="3600450" y="1328738"/>
            <a:ext cx="42846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sz="1600" b="1">
                <a:latin typeface="Rockwell" pitchFamily="18" charset="0"/>
                <a:cs typeface="Times New Roman" pitchFamily="18" charset="0"/>
              </a:rPr>
              <a:t> </a:t>
            </a:r>
            <a:endParaRPr lang="en-US" sz="1600" b="1">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16</a:t>
            </a:fld>
            <a:endParaRPr lang="en-US"/>
          </a:p>
        </p:txBody>
      </p:sp>
      <p:sp>
        <p:nvSpPr>
          <p:cNvPr id="18" name="Subtitle 2"/>
          <p:cNvSpPr>
            <a:spLocks noGrp="1"/>
          </p:cNvSpPr>
          <p:nvPr>
            <p:ph type="subTitle" idx="4294967295"/>
          </p:nvPr>
        </p:nvSpPr>
        <p:spPr>
          <a:xfrm>
            <a:off x="500781" y="911225"/>
            <a:ext cx="8403177" cy="5648325"/>
          </a:xfrm>
        </p:spPr>
        <p:txBody>
          <a:bodyPr>
            <a:noAutofit/>
          </a:bodyPr>
          <a:lstStyle/>
          <a:p>
            <a:pPr algn="just" rtl="1">
              <a:lnSpc>
                <a:spcPct val="150000"/>
              </a:lnSpc>
              <a:spcBef>
                <a:spcPts val="600"/>
              </a:spcBef>
              <a:spcAft>
                <a:spcPts val="600"/>
              </a:spcAft>
            </a:pPr>
            <a:r>
              <a:rPr lang="fa-IR" sz="2800" b="1" dirty="0">
                <a:solidFill>
                  <a:srgbClr val="020202"/>
                </a:solidFill>
                <a:latin typeface="Tahoma"/>
                <a:ea typeface="Times New Roman"/>
                <a:cs typeface="B Compset" pitchFamily="2" charset="-78"/>
              </a:rPr>
              <a:t>بازارهای توسعه </a:t>
            </a:r>
            <a:r>
              <a:rPr lang="fa-IR" sz="2800" b="1" dirty="0" smtClean="0">
                <a:solidFill>
                  <a:srgbClr val="020202"/>
                </a:solidFill>
                <a:latin typeface="Tahoma"/>
                <a:ea typeface="Times New Roman"/>
                <a:cs typeface="B Compset" pitchFamily="2" charset="-78"/>
              </a:rPr>
              <a:t>یافته اوراق </a:t>
            </a:r>
            <a:r>
              <a:rPr lang="fa-IR" sz="2800" b="1" dirty="0">
                <a:solidFill>
                  <a:srgbClr val="020202"/>
                </a:solidFill>
                <a:latin typeface="Tahoma"/>
                <a:ea typeface="Times New Roman"/>
                <a:cs typeface="B Compset" pitchFamily="2" charset="-78"/>
              </a:rPr>
              <a:t>بهادار با درآمد ثابت </a:t>
            </a:r>
            <a:r>
              <a:rPr lang="fa-IR" sz="2800" b="1" dirty="0" smtClean="0">
                <a:solidFill>
                  <a:srgbClr val="020202"/>
                </a:solidFill>
                <a:latin typeface="Tahoma"/>
                <a:ea typeface="Times New Roman"/>
                <a:cs typeface="B Compset" pitchFamily="2" charset="-78"/>
              </a:rPr>
              <a:t>عموما </a:t>
            </a:r>
            <a:r>
              <a:rPr lang="fa-IR" sz="2800" b="1" dirty="0">
                <a:solidFill>
                  <a:srgbClr val="020202"/>
                </a:solidFill>
                <a:latin typeface="Tahoma"/>
                <a:ea typeface="Times New Roman"/>
                <a:cs typeface="B Compset" pitchFamily="2" charset="-78"/>
              </a:rPr>
              <a:t>نشان اقتصادهای پیشرفته صنعتی هستند. ریشه اصلی آنان به عصر صنعتی شدن انگلستان، فرانسه، آلمان </a:t>
            </a:r>
            <a:r>
              <a:rPr lang="fa-IR" sz="2800" b="1" dirty="0" smtClean="0">
                <a:solidFill>
                  <a:srgbClr val="020202"/>
                </a:solidFill>
                <a:latin typeface="Tahoma"/>
                <a:ea typeface="Times New Roman"/>
                <a:cs typeface="B Compset" pitchFamily="2" charset="-78"/>
              </a:rPr>
              <a:t>و </a:t>
            </a:r>
            <a:r>
              <a:rPr lang="fa-IR" sz="2800" b="1" dirty="0">
                <a:solidFill>
                  <a:srgbClr val="020202"/>
                </a:solidFill>
                <a:latin typeface="Tahoma"/>
                <a:ea typeface="Times New Roman"/>
                <a:cs typeface="B Compset" pitchFamily="2" charset="-78"/>
              </a:rPr>
              <a:t>اخیرا </a:t>
            </a:r>
            <a:r>
              <a:rPr lang="fa-IR" sz="2800" b="1" dirty="0" smtClean="0">
                <a:solidFill>
                  <a:srgbClr val="020202"/>
                </a:solidFill>
                <a:latin typeface="Tahoma"/>
                <a:ea typeface="Times New Roman"/>
                <a:cs typeface="B Compset" pitchFamily="2" charset="-78"/>
              </a:rPr>
              <a:t>آمریکا باز می گردد</a:t>
            </a:r>
            <a:r>
              <a:rPr lang="fa-IR" sz="2800" b="1" dirty="0">
                <a:solidFill>
                  <a:srgbClr val="020202"/>
                </a:solidFill>
                <a:latin typeface="Tahoma"/>
                <a:ea typeface="Times New Roman"/>
                <a:cs typeface="B Compset" pitchFamily="2" charset="-78"/>
              </a:rPr>
              <a:t>. </a:t>
            </a:r>
            <a:r>
              <a:rPr lang="fa-IR" sz="2800" b="1" dirty="0" smtClean="0">
                <a:solidFill>
                  <a:srgbClr val="020202"/>
                </a:solidFill>
                <a:latin typeface="Tahoma"/>
                <a:ea typeface="Times New Roman"/>
                <a:cs typeface="B Compset" pitchFamily="2" charset="-78"/>
              </a:rPr>
              <a:t>زمانی که با </a:t>
            </a:r>
            <a:r>
              <a:rPr lang="fa-IR" sz="2800" b="1" dirty="0">
                <a:solidFill>
                  <a:srgbClr val="020202"/>
                </a:solidFill>
                <a:latin typeface="Tahoma"/>
                <a:ea typeface="Times New Roman"/>
                <a:cs typeface="B Compset" pitchFamily="2" charset="-78"/>
              </a:rPr>
              <a:t>فراهم ساختن </a:t>
            </a:r>
            <a:r>
              <a:rPr lang="fa-IR" sz="2800" b="1" dirty="0" smtClean="0">
                <a:solidFill>
                  <a:srgbClr val="020202"/>
                </a:solidFill>
                <a:latin typeface="Tahoma"/>
                <a:ea typeface="Times New Roman"/>
                <a:cs typeface="B Compset" pitchFamily="2" charset="-78"/>
              </a:rPr>
              <a:t>منابع مالی مورد </a:t>
            </a:r>
            <a:r>
              <a:rPr lang="fa-IR" sz="2800" b="1" dirty="0">
                <a:solidFill>
                  <a:srgbClr val="020202"/>
                </a:solidFill>
                <a:latin typeface="Tahoma"/>
                <a:ea typeface="Times New Roman"/>
                <a:cs typeface="B Compset" pitchFamily="2" charset="-78"/>
              </a:rPr>
              <a:t>اعتماد و </a:t>
            </a:r>
            <a:r>
              <a:rPr lang="fa-IR" sz="2800" b="1" dirty="0" smtClean="0">
                <a:solidFill>
                  <a:srgbClr val="020202"/>
                </a:solidFill>
                <a:latin typeface="Tahoma"/>
                <a:ea typeface="Times New Roman"/>
                <a:cs typeface="B Compset" pitchFamily="2" charset="-78"/>
              </a:rPr>
              <a:t>ارزانتر </a:t>
            </a:r>
            <a:r>
              <a:rPr lang="fa-IR" sz="2800" b="1" dirty="0">
                <a:solidFill>
                  <a:srgbClr val="020202"/>
                </a:solidFill>
                <a:latin typeface="Tahoma"/>
                <a:ea typeface="Times New Roman"/>
                <a:cs typeface="B Compset" pitchFamily="2" charset="-78"/>
              </a:rPr>
              <a:t>از بانک برای تامین </a:t>
            </a:r>
            <a:r>
              <a:rPr lang="fa-IR" sz="2800" b="1" dirty="0" smtClean="0">
                <a:solidFill>
                  <a:srgbClr val="020202"/>
                </a:solidFill>
                <a:latin typeface="Tahoma"/>
                <a:ea typeface="Times New Roman"/>
                <a:cs typeface="B Compset" pitchFamily="2" charset="-78"/>
              </a:rPr>
              <a:t>مالی، </a:t>
            </a:r>
            <a:r>
              <a:rPr lang="fa-IR" sz="2800" b="1" dirty="0">
                <a:solidFill>
                  <a:srgbClr val="020202"/>
                </a:solidFill>
                <a:latin typeface="Tahoma"/>
                <a:ea typeface="Times New Roman"/>
                <a:cs typeface="B Compset" pitchFamily="2" charset="-78"/>
              </a:rPr>
              <a:t>آنها </a:t>
            </a:r>
            <a:r>
              <a:rPr lang="fa-IR" sz="2800" b="1" dirty="0" smtClean="0">
                <a:solidFill>
                  <a:srgbClr val="020202"/>
                </a:solidFill>
                <a:latin typeface="Tahoma"/>
                <a:ea typeface="Times New Roman"/>
                <a:cs typeface="B Compset" pitchFamily="2" charset="-78"/>
              </a:rPr>
              <a:t>توانستند برای  </a:t>
            </a:r>
            <a:r>
              <a:rPr lang="fa-IR" sz="2800" b="1" dirty="0">
                <a:solidFill>
                  <a:srgbClr val="020202"/>
                </a:solidFill>
                <a:latin typeface="Tahoma"/>
                <a:ea typeface="Times New Roman"/>
                <a:cs typeface="B Compset" pitchFamily="2" charset="-78"/>
              </a:rPr>
              <a:t>ساخت راه </a:t>
            </a:r>
            <a:r>
              <a:rPr lang="fa-IR" sz="2800" b="1" dirty="0" smtClean="0">
                <a:solidFill>
                  <a:srgbClr val="020202"/>
                </a:solidFill>
                <a:latin typeface="Tahoma"/>
                <a:ea typeface="Times New Roman"/>
                <a:cs typeface="B Compset" pitchFamily="2" charset="-78"/>
              </a:rPr>
              <a:t>آهن </a:t>
            </a:r>
            <a:r>
              <a:rPr lang="fa-IR" sz="2800" b="1" dirty="0">
                <a:solidFill>
                  <a:srgbClr val="020202"/>
                </a:solidFill>
                <a:latin typeface="Tahoma"/>
                <a:ea typeface="Times New Roman"/>
                <a:cs typeface="B Compset" pitchFamily="2" charset="-78"/>
              </a:rPr>
              <a:t>و پروژه های زیر ساختی عظیمی چون کانال سوئز و </a:t>
            </a:r>
            <a:r>
              <a:rPr lang="fa-IR" sz="2800" b="1" dirty="0" smtClean="0">
                <a:solidFill>
                  <a:srgbClr val="020202"/>
                </a:solidFill>
                <a:latin typeface="Tahoma"/>
                <a:ea typeface="Times New Roman"/>
                <a:cs typeface="B Compset" pitchFamily="2" charset="-78"/>
              </a:rPr>
              <a:t>امثال آن را انجام دهند.</a:t>
            </a:r>
          </a:p>
          <a:p>
            <a:pPr marL="342900" indent="-342900" algn="just" rtl="1">
              <a:lnSpc>
                <a:spcPct val="150000"/>
              </a:lnSpc>
              <a:spcBef>
                <a:spcPts val="600"/>
              </a:spcBef>
              <a:spcAft>
                <a:spcPts val="600"/>
              </a:spcAft>
              <a:buFont typeface="Wingdings" pitchFamily="2" charset="2"/>
              <a:buChar char="q"/>
            </a:pPr>
            <a:endParaRPr lang="en-US" sz="2400" dirty="0">
              <a:solidFill>
                <a:srgbClr val="020202"/>
              </a:solidFill>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2799689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76200"/>
            <a:ext cx="8675358" cy="5638800"/>
          </a:xfrm>
        </p:spPr>
        <p:txBody>
          <a:bodyPr>
            <a:noAutofit/>
          </a:bodyPr>
          <a:lstStyle/>
          <a:p>
            <a:pPr algn="just" rtl="1">
              <a:lnSpc>
                <a:spcPct val="150000"/>
              </a:lnSpc>
              <a:spcBef>
                <a:spcPts val="600"/>
              </a:spcBef>
              <a:spcAft>
                <a:spcPts val="600"/>
              </a:spcAft>
            </a:pPr>
            <a:r>
              <a:rPr lang="fa-IR" sz="2400" b="0" dirty="0">
                <a:solidFill>
                  <a:srgbClr val="020202"/>
                </a:solidFill>
                <a:latin typeface="Tahoma"/>
                <a:ea typeface="Times New Roman"/>
                <a:cs typeface="B Zar" panose="00000400000000000000" pitchFamily="2" charset="-78"/>
              </a:rPr>
              <a:t>بازارهای اوراق قرضه جهانی متشکل از سه سطح مجزا هستند </a:t>
            </a:r>
          </a:p>
          <a:p>
            <a:pPr algn="just" rtl="1">
              <a:spcBef>
                <a:spcPts val="600"/>
              </a:spcBef>
              <a:spcAft>
                <a:spcPts val="600"/>
              </a:spcAft>
              <a:buFont typeface="+mj-lt"/>
              <a:buAutoNum type="arabicPeriod"/>
              <a:tabLst>
                <a:tab pos="1077913" algn="l"/>
              </a:tabLst>
            </a:pPr>
            <a:r>
              <a:rPr lang="fa-IR" sz="2400" b="0" dirty="0">
                <a:solidFill>
                  <a:srgbClr val="020202"/>
                </a:solidFill>
                <a:latin typeface="Tahoma"/>
                <a:ea typeface="Times New Roman"/>
                <a:cs typeface="B Zar" panose="00000400000000000000" pitchFamily="2" charset="-78"/>
              </a:rPr>
              <a:t>	</a:t>
            </a:r>
            <a:r>
              <a:rPr lang="fa-IR" sz="2800" b="0" dirty="0">
                <a:solidFill>
                  <a:srgbClr val="FF0000"/>
                </a:solidFill>
                <a:latin typeface="Tahoma"/>
                <a:ea typeface="Times New Roman"/>
                <a:cs typeface="B Zar" panose="00000400000000000000" pitchFamily="2" charset="-78"/>
              </a:rPr>
              <a:t>اوراق قرضه داخلی </a:t>
            </a:r>
            <a:r>
              <a:rPr lang="fa-IR" sz="2400" b="0" dirty="0">
                <a:solidFill>
                  <a:srgbClr val="020202"/>
                </a:solidFill>
                <a:latin typeface="Tahoma"/>
                <a:ea typeface="Times New Roman"/>
                <a:cs typeface="B Zar" panose="00000400000000000000" pitchFamily="2" charset="-78"/>
              </a:rPr>
              <a:t>که توسط یک قرض گیرنده داخلی و بر مبنای ارز داخلی انتشار می یابد. </a:t>
            </a:r>
            <a:r>
              <a:rPr lang="fa-IR" sz="2400" b="0" dirty="0" err="1">
                <a:solidFill>
                  <a:srgbClr val="020202"/>
                </a:solidFill>
                <a:latin typeface="Tahoma"/>
                <a:ea typeface="Times New Roman"/>
                <a:cs typeface="B Zar" panose="00000400000000000000" pitchFamily="2" charset="-78"/>
              </a:rPr>
              <a:t>سرمایه‌گذاران</a:t>
            </a:r>
            <a:r>
              <a:rPr lang="fa-IR" sz="2400" b="0" dirty="0">
                <a:solidFill>
                  <a:srgbClr val="020202"/>
                </a:solidFill>
                <a:latin typeface="Tahoma"/>
                <a:ea typeface="Times New Roman"/>
                <a:cs typeface="B Zar" panose="00000400000000000000" pitchFamily="2" charset="-78"/>
              </a:rPr>
              <a:t> داخلی ممکن است  اقدام به خرید آن کنند و البته </a:t>
            </a:r>
            <a:r>
              <a:rPr lang="fa-IR" sz="2400" b="0" dirty="0" err="1">
                <a:solidFill>
                  <a:srgbClr val="020202"/>
                </a:solidFill>
                <a:latin typeface="Tahoma"/>
                <a:ea typeface="Times New Roman"/>
                <a:cs typeface="B Zar" panose="00000400000000000000" pitchFamily="2" charset="-78"/>
              </a:rPr>
              <a:t>سرمایه‌گذاران</a:t>
            </a:r>
            <a:r>
              <a:rPr lang="fa-IR" sz="2400" b="0" dirty="0">
                <a:solidFill>
                  <a:srgbClr val="020202"/>
                </a:solidFill>
                <a:latin typeface="Tahoma"/>
                <a:ea typeface="Times New Roman"/>
                <a:cs typeface="B Zar" panose="00000400000000000000" pitchFamily="2" charset="-78"/>
              </a:rPr>
              <a:t> خارجی نیز می توانند اقدام به خرید کنند.</a:t>
            </a:r>
          </a:p>
          <a:p>
            <a:pPr algn="just" rtl="1">
              <a:spcBef>
                <a:spcPts val="600"/>
              </a:spcBef>
              <a:spcAft>
                <a:spcPts val="600"/>
              </a:spcAft>
              <a:buFont typeface="+mj-lt"/>
              <a:buAutoNum type="arabicPeriod"/>
              <a:tabLst>
                <a:tab pos="1077913" algn="l"/>
              </a:tabLst>
            </a:pPr>
            <a:r>
              <a:rPr lang="fa-IR" sz="2400" b="0" dirty="0">
                <a:solidFill>
                  <a:srgbClr val="020202"/>
                </a:solidFill>
                <a:latin typeface="Tahoma"/>
                <a:ea typeface="Times New Roman"/>
                <a:cs typeface="B Zar" panose="00000400000000000000" pitchFamily="2" charset="-78"/>
              </a:rPr>
              <a:t>	</a:t>
            </a:r>
            <a:r>
              <a:rPr lang="fa-IR" sz="2800" b="0" dirty="0">
                <a:solidFill>
                  <a:srgbClr val="FF0000"/>
                </a:solidFill>
                <a:latin typeface="Tahoma"/>
                <a:ea typeface="Times New Roman"/>
                <a:cs typeface="B Zar" panose="00000400000000000000" pitchFamily="2" charset="-78"/>
              </a:rPr>
              <a:t>اوراق قرضه خارجی </a:t>
            </a:r>
            <a:r>
              <a:rPr lang="fa-IR" sz="2400" b="0" dirty="0">
                <a:solidFill>
                  <a:srgbClr val="020202"/>
                </a:solidFill>
                <a:latin typeface="Tahoma"/>
                <a:ea typeface="Times New Roman"/>
                <a:cs typeface="B Zar" panose="00000400000000000000" pitchFamily="2" charset="-78"/>
              </a:rPr>
              <a:t>نیز </a:t>
            </a:r>
            <a:r>
              <a:rPr lang="fa-IR" sz="2400" b="0" dirty="0" err="1">
                <a:solidFill>
                  <a:srgbClr val="020202"/>
                </a:solidFill>
                <a:latin typeface="Tahoma"/>
                <a:ea typeface="Times New Roman"/>
                <a:cs typeface="B Zar" panose="00000400000000000000" pitchFamily="2" charset="-78"/>
              </a:rPr>
              <a:t>بصورت</a:t>
            </a:r>
            <a:r>
              <a:rPr lang="fa-IR" sz="2400" b="0" dirty="0">
                <a:solidFill>
                  <a:srgbClr val="020202"/>
                </a:solidFill>
                <a:latin typeface="Tahoma"/>
                <a:ea typeface="Times New Roman"/>
                <a:cs typeface="B Zar" panose="00000400000000000000" pitchFamily="2" charset="-78"/>
              </a:rPr>
              <a:t> محلی انتشار پیدا کرده و براساس ارز محلی است. ولی قرض گیرنده در خارج مستقر می باشد. برای مثال یک شرکت حمل و نقل هوایی واقع در هنگ کنگ، 100 میلیون ین برگه 5 ساله با نرخ کوپن 3 درصد در ژاپن منتشر می کند. در اینجا نیز سرمایه گذاران ژاپنی می توانند اقدام به خرید این برگه ها کنند البته نه </a:t>
            </a:r>
            <a:r>
              <a:rPr lang="fa-IR" sz="2400" b="0" dirty="0" err="1">
                <a:solidFill>
                  <a:srgbClr val="020202"/>
                </a:solidFill>
                <a:latin typeface="Tahoma"/>
                <a:ea typeface="Times New Roman"/>
                <a:cs typeface="B Zar" panose="00000400000000000000" pitchFamily="2" charset="-78"/>
              </a:rPr>
              <a:t>بصورت</a:t>
            </a:r>
            <a:r>
              <a:rPr lang="fa-IR" sz="2400" b="0" dirty="0">
                <a:solidFill>
                  <a:srgbClr val="020202"/>
                </a:solidFill>
                <a:latin typeface="Tahoma"/>
                <a:ea typeface="Times New Roman"/>
                <a:cs typeface="B Zar" panose="00000400000000000000" pitchFamily="2" charset="-78"/>
              </a:rPr>
              <a:t> انحصاری بلکه سرمایه گذاران سایر کشورها نیز می توانند اقدام به خرید آن کنند</a:t>
            </a:r>
            <a:r>
              <a:rPr lang="fa-IR" sz="2400" b="0" dirty="0" smtClean="0">
                <a:solidFill>
                  <a:srgbClr val="020202"/>
                </a:solidFill>
                <a:latin typeface="Tahoma"/>
                <a:ea typeface="Times New Roman"/>
                <a:cs typeface="B Zar" panose="00000400000000000000" pitchFamily="2" charset="-78"/>
              </a:rPr>
              <a:t>.</a:t>
            </a:r>
          </a:p>
          <a:p>
            <a:pPr algn="just" rtl="1">
              <a:spcBef>
                <a:spcPts val="600"/>
              </a:spcBef>
              <a:spcAft>
                <a:spcPts val="600"/>
              </a:spcAft>
              <a:buFont typeface="+mj-lt"/>
              <a:buAutoNum type="arabicPeriod"/>
              <a:tabLst>
                <a:tab pos="1077913" algn="l"/>
              </a:tabLst>
            </a:pPr>
            <a:r>
              <a:rPr lang="fa-IR" sz="2800" b="0" dirty="0">
                <a:solidFill>
                  <a:srgbClr val="FF0000"/>
                </a:solidFill>
                <a:latin typeface="Tahoma"/>
                <a:ea typeface="Times New Roman"/>
                <a:cs typeface="B Zar" panose="00000400000000000000" pitchFamily="2" charset="-78"/>
              </a:rPr>
              <a:t>اوراق قرضه اروپایی(</a:t>
            </a:r>
            <a:r>
              <a:rPr lang="en-US" sz="2800" b="0" dirty="0">
                <a:solidFill>
                  <a:srgbClr val="FF0000"/>
                </a:solidFill>
                <a:latin typeface="Times New Roman" panose="02020603050405020304" pitchFamily="18" charset="0"/>
                <a:ea typeface="Times New Roman"/>
                <a:cs typeface="B Zar" panose="00000400000000000000" pitchFamily="2" charset="-78"/>
              </a:rPr>
              <a:t>Eurobonds</a:t>
            </a:r>
            <a:r>
              <a:rPr lang="fa-IR" sz="2800" b="0" dirty="0">
                <a:solidFill>
                  <a:srgbClr val="FF0000"/>
                </a:solidFill>
                <a:latin typeface="Tahoma"/>
                <a:ea typeface="Times New Roman"/>
                <a:cs typeface="B Zar" panose="00000400000000000000" pitchFamily="2" charset="-78"/>
              </a:rPr>
              <a:t>) </a:t>
            </a:r>
            <a:r>
              <a:rPr lang="fa-IR" sz="2400" b="0" dirty="0">
                <a:solidFill>
                  <a:srgbClr val="020202"/>
                </a:solidFill>
                <a:latin typeface="Tahoma"/>
                <a:ea typeface="Times New Roman"/>
                <a:cs typeface="B Zar" panose="00000400000000000000" pitchFamily="2" charset="-78"/>
              </a:rPr>
              <a:t>با ارز معین در قلمرو خارج از کشور منتشر می شوند. برای مثال اوراق قرضه اروپایی 500 میلیون دلاری 10 ساله با نرخ کوپن 5/57 درصد بوسیله شرکت چند ملیتی فرانسوی </a:t>
            </a:r>
            <a:r>
              <a:rPr lang="fa-IR" sz="2400" b="0" dirty="0" err="1">
                <a:solidFill>
                  <a:srgbClr val="020202"/>
                </a:solidFill>
                <a:latin typeface="Tahoma"/>
                <a:ea typeface="Times New Roman"/>
                <a:cs typeface="B Zar" panose="00000400000000000000" pitchFamily="2" charset="-78"/>
              </a:rPr>
              <a:t>میشیلین</a:t>
            </a:r>
            <a:r>
              <a:rPr lang="fa-IR" sz="2400" b="0" dirty="0">
                <a:solidFill>
                  <a:srgbClr val="020202"/>
                </a:solidFill>
                <a:latin typeface="Tahoma"/>
                <a:ea typeface="Times New Roman"/>
                <a:cs typeface="B Zar" panose="00000400000000000000" pitchFamily="2" charset="-78"/>
              </a:rPr>
              <a:t> منتشر می شود و در هر جایی می تواند فروش رود. اما در آمریکا بر مبنای دلار است.</a:t>
            </a:r>
          </a:p>
          <a:p>
            <a:pPr algn="just" rtl="1">
              <a:spcBef>
                <a:spcPts val="600"/>
              </a:spcBef>
              <a:spcAft>
                <a:spcPts val="600"/>
              </a:spcAft>
              <a:buFont typeface="+mj-lt"/>
              <a:buAutoNum type="arabicPeriod"/>
              <a:tabLst>
                <a:tab pos="1077913" algn="l"/>
              </a:tabLst>
            </a:pPr>
            <a:endParaRPr lang="fa-IR" sz="2400" b="0" dirty="0">
              <a:solidFill>
                <a:srgbClr val="020202"/>
              </a:solidFill>
              <a:latin typeface="Tahoma"/>
              <a:ea typeface="Times New Roman"/>
              <a:cs typeface="B Zar" panose="00000400000000000000" pitchFamily="2" charset="-78"/>
            </a:endParaRPr>
          </a:p>
          <a:p>
            <a:endParaRPr lang="en-US" sz="2400" b="0" dirty="0">
              <a:cs typeface="B Zar" panose="00000400000000000000" pitchFamily="2" charset="-78"/>
            </a:endParaRPr>
          </a:p>
        </p:txBody>
      </p:sp>
      <p:sp>
        <p:nvSpPr>
          <p:cNvPr id="2" name="Slide Number Placeholder 1"/>
          <p:cNvSpPr>
            <a:spLocks noGrp="1"/>
          </p:cNvSpPr>
          <p:nvPr>
            <p:ph type="sldNum" sz="quarter" idx="12"/>
          </p:nvPr>
        </p:nvSpPr>
        <p:spPr/>
        <p:txBody>
          <a:bodyPr/>
          <a:lstStyle/>
          <a:p>
            <a:fld id="{910D3704-EB78-46B9-AB15-D23119C7FC1D}" type="slidenum">
              <a:rPr lang="en-US" smtClean="0"/>
              <a:pPr/>
              <a:t>17</a:t>
            </a:fld>
            <a:endParaRPr lang="en-US"/>
          </a:p>
        </p:txBody>
      </p:sp>
    </p:spTree>
    <p:extLst>
      <p:ext uri="{BB962C8B-B14F-4D97-AF65-F5344CB8AC3E}">
        <p14:creationId xmlns:p14="http://schemas.microsoft.com/office/powerpoint/2010/main" val="1967831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FDDC5A35-1FDA-4F29-8175-0FC53B96721E}" type="slidenum">
              <a:rPr lang="en-US" smtClean="0"/>
              <a:pPr/>
              <a:t>18</a:t>
            </a:fld>
            <a:endParaRPr lang="en-US"/>
          </a:p>
        </p:txBody>
      </p:sp>
      <p:sp>
        <p:nvSpPr>
          <p:cNvPr id="3" name="Subtitle 2"/>
          <p:cNvSpPr>
            <a:spLocks noGrp="1"/>
          </p:cNvSpPr>
          <p:nvPr>
            <p:ph type="subTitle" idx="4294967295"/>
          </p:nvPr>
        </p:nvSpPr>
        <p:spPr>
          <a:xfrm>
            <a:off x="0" y="0"/>
            <a:ext cx="8903958" cy="6048375"/>
          </a:xfrm>
        </p:spPr>
        <p:txBody>
          <a:bodyPr>
            <a:normAutofit/>
          </a:bodyPr>
          <a:lstStyle/>
          <a:p>
            <a:pPr marL="457200" indent="-457200" algn="just" rtl="1">
              <a:spcBef>
                <a:spcPts val="600"/>
              </a:spcBef>
              <a:spcAft>
                <a:spcPts val="600"/>
              </a:spcAft>
              <a:buFont typeface="Wingdings" panose="05000000000000000000" pitchFamily="2" charset="2"/>
              <a:buChar char="q"/>
            </a:pPr>
            <a:r>
              <a:rPr lang="fa-IR" sz="3600" b="0" dirty="0" smtClean="0">
                <a:solidFill>
                  <a:schemeClr val="tx2">
                    <a:lumMod val="60000"/>
                    <a:lumOff val="40000"/>
                  </a:schemeClr>
                </a:solidFill>
                <a:latin typeface="Tahoma"/>
                <a:ea typeface="Times New Roman"/>
                <a:cs typeface="B Zar" panose="00000400000000000000" pitchFamily="2" charset="-78"/>
              </a:rPr>
              <a:t> </a:t>
            </a:r>
            <a:r>
              <a:rPr lang="fa-IR" sz="2400" b="0" dirty="0" smtClean="0">
                <a:solidFill>
                  <a:srgbClr val="020202"/>
                </a:solidFill>
                <a:latin typeface="Tahoma"/>
                <a:ea typeface="Times New Roman"/>
                <a:cs typeface="B Zar" panose="00000400000000000000" pitchFamily="2" charset="-78"/>
              </a:rPr>
              <a:t>اوراق </a:t>
            </a:r>
            <a:r>
              <a:rPr lang="fa-IR" sz="2400" b="0" dirty="0">
                <a:solidFill>
                  <a:srgbClr val="020202"/>
                </a:solidFill>
                <a:latin typeface="Tahoma"/>
                <a:ea typeface="Times New Roman"/>
                <a:cs typeface="B Zar" panose="00000400000000000000" pitchFamily="2" charset="-78"/>
              </a:rPr>
              <a:t>قرضه داخلی </a:t>
            </a:r>
            <a:r>
              <a:rPr lang="fa-IR" sz="2400" b="0" dirty="0" smtClean="0">
                <a:solidFill>
                  <a:srgbClr val="020202"/>
                </a:solidFill>
                <a:latin typeface="Tahoma"/>
                <a:ea typeface="Times New Roman"/>
                <a:cs typeface="B Zar" panose="00000400000000000000" pitchFamily="2" charset="-78"/>
              </a:rPr>
              <a:t>برای بخشی </a:t>
            </a:r>
            <a:r>
              <a:rPr lang="fa-IR" sz="2400" b="0" dirty="0">
                <a:solidFill>
                  <a:srgbClr val="020202"/>
                </a:solidFill>
                <a:latin typeface="Tahoma"/>
                <a:ea typeface="Times New Roman"/>
                <a:cs typeface="B Zar" panose="00000400000000000000" pitchFamily="2" charset="-78"/>
              </a:rPr>
              <a:t>از بازار اوراق </a:t>
            </a:r>
            <a:r>
              <a:rPr lang="fa-IR" sz="2400" b="0" dirty="0" smtClean="0">
                <a:solidFill>
                  <a:srgbClr val="020202"/>
                </a:solidFill>
                <a:latin typeface="Tahoma"/>
                <a:ea typeface="Times New Roman"/>
                <a:cs typeface="B Zar" panose="00000400000000000000" pitchFamily="2" charset="-78"/>
              </a:rPr>
              <a:t>ملی منتشر </a:t>
            </a:r>
            <a:r>
              <a:rPr lang="fa-IR" sz="2400" b="0" dirty="0">
                <a:solidFill>
                  <a:srgbClr val="020202"/>
                </a:solidFill>
                <a:latin typeface="Tahoma"/>
                <a:ea typeface="Times New Roman"/>
                <a:cs typeface="B Zar" panose="00000400000000000000" pitchFamily="2" charset="-78"/>
              </a:rPr>
              <a:t>می شود. اوراق قرضه </a:t>
            </a:r>
            <a:r>
              <a:rPr lang="fa-IR" sz="2400" b="0" dirty="0" smtClean="0">
                <a:solidFill>
                  <a:srgbClr val="020202"/>
                </a:solidFill>
                <a:latin typeface="Tahoma"/>
                <a:ea typeface="Times New Roman"/>
                <a:cs typeface="B Zar" panose="00000400000000000000" pitchFamily="2" charset="-78"/>
              </a:rPr>
              <a:t>خزانه </a:t>
            </a:r>
            <a:r>
              <a:rPr lang="fa-IR" sz="2400" b="0" dirty="0">
                <a:solidFill>
                  <a:srgbClr val="020202"/>
                </a:solidFill>
                <a:latin typeface="Tahoma"/>
                <a:ea typeface="Times New Roman"/>
                <a:cs typeface="B Zar" panose="00000400000000000000" pitchFamily="2" charset="-78"/>
              </a:rPr>
              <a:t>برای تامین کسری بودجه دولت </a:t>
            </a:r>
            <a:r>
              <a:rPr lang="fa-IR" sz="2400" b="0" dirty="0" smtClean="0">
                <a:solidFill>
                  <a:srgbClr val="020202"/>
                </a:solidFill>
                <a:latin typeface="Tahoma"/>
                <a:ea typeface="Times New Roman"/>
                <a:cs typeface="B Zar" panose="00000400000000000000" pitchFamily="2" charset="-78"/>
              </a:rPr>
              <a:t>منتشر می شود که معمولا در بازارهای داخلی است. شرکتهای دولتی و شهرداریها بازیگران اصلی این بازارها </a:t>
            </a:r>
            <a:r>
              <a:rPr lang="fa-IR" sz="2400" b="0" dirty="0">
                <a:solidFill>
                  <a:srgbClr val="020202"/>
                </a:solidFill>
                <a:latin typeface="Tahoma"/>
                <a:ea typeface="Times New Roman"/>
                <a:cs typeface="B Zar" panose="00000400000000000000" pitchFamily="2" charset="-78"/>
              </a:rPr>
              <a:t>هستند</a:t>
            </a:r>
            <a:r>
              <a:rPr lang="fa-IR" sz="2400" b="0" dirty="0" smtClean="0">
                <a:solidFill>
                  <a:srgbClr val="020202"/>
                </a:solidFill>
                <a:latin typeface="Tahoma"/>
                <a:ea typeface="Times New Roman"/>
                <a:cs typeface="B Zar" panose="00000400000000000000" pitchFamily="2" charset="-78"/>
              </a:rPr>
              <a:t>. </a:t>
            </a:r>
          </a:p>
          <a:p>
            <a:pPr algn="just" rtl="1">
              <a:spcBef>
                <a:spcPts val="600"/>
              </a:spcBef>
              <a:spcAft>
                <a:spcPts val="600"/>
              </a:spcAft>
              <a:buFont typeface="Wingdings" panose="05000000000000000000" pitchFamily="2" charset="2"/>
              <a:buChar char="q"/>
            </a:pPr>
            <a:r>
              <a:rPr lang="fa-IR" sz="2400" b="0" dirty="0" smtClean="0">
                <a:solidFill>
                  <a:srgbClr val="020202"/>
                </a:solidFill>
                <a:latin typeface="Tahoma"/>
                <a:ea typeface="Times New Roman"/>
                <a:cs typeface="B Zar" panose="00000400000000000000" pitchFamily="2" charset="-78"/>
              </a:rPr>
              <a:t>اوراق </a:t>
            </a:r>
            <a:r>
              <a:rPr lang="fa-IR" sz="2400" b="0" dirty="0">
                <a:solidFill>
                  <a:srgbClr val="020202"/>
                </a:solidFill>
                <a:latin typeface="Tahoma"/>
                <a:ea typeface="Times New Roman"/>
                <a:cs typeface="B Zar" panose="00000400000000000000" pitchFamily="2" charset="-78"/>
              </a:rPr>
              <a:t>قرضه شرکتی منتشر شده و ضمانت نامه های با پشتوانه دارایی (اوراق قرضه های وثیقه شده بوسیله دارایی </a:t>
            </a:r>
            <a:r>
              <a:rPr lang="fa-IR" sz="2400" b="0" dirty="0" smtClean="0">
                <a:solidFill>
                  <a:srgbClr val="020202"/>
                </a:solidFill>
                <a:latin typeface="Tahoma"/>
                <a:ea typeface="Times New Roman"/>
                <a:cs typeface="B Zar" panose="00000400000000000000" pitchFamily="2" charset="-78"/>
              </a:rPr>
              <a:t>نظیر انواع </a:t>
            </a:r>
            <a:r>
              <a:rPr lang="fa-IR" sz="2400" b="0" dirty="0">
                <a:solidFill>
                  <a:srgbClr val="020202"/>
                </a:solidFill>
                <a:latin typeface="Tahoma"/>
                <a:ea typeface="Times New Roman"/>
                <a:cs typeface="B Zar" panose="00000400000000000000" pitchFamily="2" charset="-78"/>
              </a:rPr>
              <a:t>اوراق رهنی یا انواع دیگری از </a:t>
            </a:r>
            <a:r>
              <a:rPr lang="fa-IR" sz="2400" b="0" dirty="0" smtClean="0">
                <a:solidFill>
                  <a:srgbClr val="020202"/>
                </a:solidFill>
                <a:latin typeface="Tahoma"/>
                <a:ea typeface="Times New Roman"/>
                <a:cs typeface="B Zar" panose="00000400000000000000" pitchFamily="2" charset="-78"/>
              </a:rPr>
              <a:t>ابزارهای </a:t>
            </a:r>
            <a:r>
              <a:rPr lang="fa-IR" sz="2400" b="0" dirty="0">
                <a:solidFill>
                  <a:srgbClr val="020202"/>
                </a:solidFill>
                <a:latin typeface="Tahoma"/>
                <a:ea typeface="Times New Roman"/>
                <a:cs typeface="B Zar" panose="00000400000000000000" pitchFamily="2" charset="-78"/>
              </a:rPr>
              <a:t>مالی) </a:t>
            </a:r>
            <a:r>
              <a:rPr lang="fa-IR" sz="2400" b="0" dirty="0" smtClean="0">
                <a:solidFill>
                  <a:srgbClr val="020202"/>
                </a:solidFill>
                <a:latin typeface="Tahoma"/>
                <a:ea typeface="Times New Roman"/>
                <a:cs typeface="B Zar" panose="00000400000000000000" pitchFamily="2" charset="-78"/>
              </a:rPr>
              <a:t>انواع دیگری از این ابزارهای بدهی هستند.</a:t>
            </a:r>
            <a:endParaRPr lang="fa-IR" sz="2400" b="0" dirty="0">
              <a:solidFill>
                <a:srgbClr val="020202"/>
              </a:solidFill>
              <a:latin typeface="Tahoma"/>
              <a:ea typeface="Times New Roman"/>
              <a:cs typeface="B Zar" panose="00000400000000000000" pitchFamily="2" charset="-78"/>
            </a:endParaRPr>
          </a:p>
          <a:p>
            <a:pPr marL="342900" indent="-342900" algn="just" rtl="1">
              <a:spcBef>
                <a:spcPts val="600"/>
              </a:spcBef>
              <a:spcAft>
                <a:spcPts val="600"/>
              </a:spcAft>
              <a:buFont typeface="Wingdings" panose="05000000000000000000" pitchFamily="2" charset="2"/>
              <a:buChar char="q"/>
            </a:pPr>
            <a:r>
              <a:rPr lang="fa-IR" sz="2400" b="0" dirty="0">
                <a:solidFill>
                  <a:srgbClr val="020202"/>
                </a:solidFill>
                <a:latin typeface="Tahoma"/>
                <a:ea typeface="Times New Roman"/>
                <a:cs typeface="B Zar" panose="00000400000000000000" pitchFamily="2" charset="-78"/>
              </a:rPr>
              <a:t>اوراق </a:t>
            </a:r>
            <a:r>
              <a:rPr lang="fa-IR" sz="2400" b="0" dirty="0" smtClean="0">
                <a:solidFill>
                  <a:srgbClr val="020202"/>
                </a:solidFill>
                <a:latin typeface="Tahoma"/>
                <a:ea typeface="Times New Roman"/>
                <a:cs typeface="B Zar" panose="00000400000000000000" pitchFamily="2" charset="-78"/>
              </a:rPr>
              <a:t>قرضه </a:t>
            </a:r>
            <a:r>
              <a:rPr lang="fa-IR" sz="2400" b="0" dirty="0">
                <a:solidFill>
                  <a:srgbClr val="020202"/>
                </a:solidFill>
                <a:latin typeface="Tahoma"/>
                <a:ea typeface="Times New Roman"/>
                <a:cs typeface="B Zar" panose="00000400000000000000" pitchFamily="2" charset="-78"/>
              </a:rPr>
              <a:t>خارجی </a:t>
            </a:r>
            <a:r>
              <a:rPr lang="fa-IR" sz="2400" b="0" dirty="0" smtClean="0">
                <a:solidFill>
                  <a:srgbClr val="020202"/>
                </a:solidFill>
                <a:latin typeface="Tahoma"/>
                <a:ea typeface="Times New Roman"/>
                <a:cs typeface="B Zar" panose="00000400000000000000" pitchFamily="2" charset="-78"/>
              </a:rPr>
              <a:t>در بازار </a:t>
            </a:r>
            <a:r>
              <a:rPr lang="en-US" sz="2800" b="0" dirty="0">
                <a:solidFill>
                  <a:srgbClr val="020202"/>
                </a:solidFill>
                <a:latin typeface="Times New Roman" panose="02020603050405020304" pitchFamily="18" charset="0"/>
                <a:ea typeface="Times New Roman"/>
                <a:cs typeface="B Zar" panose="00000400000000000000" pitchFamily="2" charset="-78"/>
              </a:rPr>
              <a:t>onshore</a:t>
            </a:r>
            <a:r>
              <a:rPr lang="fa-IR" sz="2400" b="0" dirty="0" smtClean="0">
                <a:solidFill>
                  <a:srgbClr val="020202"/>
                </a:solidFill>
                <a:latin typeface="Tahoma"/>
                <a:ea typeface="Times New Roman"/>
                <a:cs typeface="B Zar" panose="00000400000000000000" pitchFamily="2" charset="-78"/>
              </a:rPr>
              <a:t> داخلی </a:t>
            </a:r>
            <a:r>
              <a:rPr lang="fa-IR" sz="2400" b="0" dirty="0">
                <a:solidFill>
                  <a:srgbClr val="020202"/>
                </a:solidFill>
                <a:latin typeface="Tahoma"/>
                <a:ea typeface="Times New Roman"/>
                <a:cs typeface="B Zar" panose="00000400000000000000" pitchFamily="2" charset="-78"/>
              </a:rPr>
              <a:t>بوسیله شرکتهای واقع در کشورهای خارجی منتشر </a:t>
            </a:r>
            <a:r>
              <a:rPr lang="fa-IR" sz="2400" b="0" dirty="0" smtClean="0">
                <a:solidFill>
                  <a:srgbClr val="020202"/>
                </a:solidFill>
                <a:latin typeface="Tahoma"/>
                <a:ea typeface="Times New Roman"/>
                <a:cs typeface="B Zar" panose="00000400000000000000" pitchFamily="2" charset="-78"/>
              </a:rPr>
              <a:t>می‌شوند</a:t>
            </a:r>
            <a:r>
              <a:rPr lang="fa-IR" sz="2400" b="0" dirty="0">
                <a:solidFill>
                  <a:srgbClr val="020202"/>
                </a:solidFill>
                <a:latin typeface="Tahoma"/>
                <a:ea typeface="Times New Roman"/>
                <a:cs typeface="B Zar" panose="00000400000000000000" pitchFamily="2" charset="-78"/>
              </a:rPr>
              <a:t>. انتشار اوراق قرضه خارجی مانند شرکتهای داخلی ملزم به افشای یکنواخت موارد مورد نیاز است</a:t>
            </a:r>
            <a:r>
              <a:rPr lang="fa-IR" sz="2400" b="0" dirty="0" smtClean="0">
                <a:solidFill>
                  <a:srgbClr val="020202"/>
                </a:solidFill>
                <a:latin typeface="Tahoma"/>
                <a:ea typeface="Times New Roman"/>
                <a:cs typeface="B Zar" panose="00000400000000000000" pitchFamily="2" charset="-78"/>
              </a:rPr>
              <a:t>. زیرا </a:t>
            </a:r>
            <a:r>
              <a:rPr lang="fa-IR" sz="2400" b="0" dirty="0">
                <a:solidFill>
                  <a:srgbClr val="020202"/>
                </a:solidFill>
                <a:latin typeface="Tahoma"/>
                <a:ea typeface="Times New Roman"/>
                <a:cs typeface="B Zar" panose="00000400000000000000" pitchFamily="2" charset="-78"/>
              </a:rPr>
              <a:t>ناشر یک شخصیت خارجی است</a:t>
            </a:r>
            <a:r>
              <a:rPr lang="fa-IR" sz="2400" b="0" dirty="0" smtClean="0">
                <a:solidFill>
                  <a:srgbClr val="020202"/>
                </a:solidFill>
                <a:latin typeface="Tahoma"/>
                <a:ea typeface="Times New Roman"/>
                <a:cs typeface="B Zar" panose="00000400000000000000" pitchFamily="2" charset="-78"/>
              </a:rPr>
              <a:t>، سرمایه گذاران </a:t>
            </a:r>
            <a:r>
              <a:rPr lang="fa-IR" sz="2400" b="0" dirty="0">
                <a:solidFill>
                  <a:srgbClr val="020202"/>
                </a:solidFill>
                <a:latin typeface="Tahoma"/>
                <a:ea typeface="Times New Roman"/>
                <a:cs typeface="B Zar" panose="00000400000000000000" pitchFamily="2" charset="-78"/>
              </a:rPr>
              <a:t>ممکن است </a:t>
            </a:r>
            <a:r>
              <a:rPr lang="fa-IR" sz="2400" b="0" dirty="0" smtClean="0">
                <a:solidFill>
                  <a:srgbClr val="020202"/>
                </a:solidFill>
                <a:latin typeface="Tahoma"/>
                <a:ea typeface="Times New Roman"/>
                <a:cs typeface="B Zar" panose="00000400000000000000" pitchFamily="2" charset="-78"/>
              </a:rPr>
              <a:t>احساس کنند احتمال نکول بالاتر است و یا درصورت </a:t>
            </a:r>
            <a:r>
              <a:rPr lang="fa-IR" sz="2400" b="0" dirty="0">
                <a:solidFill>
                  <a:srgbClr val="020202"/>
                </a:solidFill>
                <a:latin typeface="Tahoma"/>
                <a:ea typeface="Times New Roman"/>
                <a:cs typeface="B Zar" panose="00000400000000000000" pitchFamily="2" charset="-78"/>
              </a:rPr>
              <a:t>نکول </a:t>
            </a:r>
            <a:r>
              <a:rPr lang="fa-IR" sz="2400" b="0" dirty="0" smtClean="0">
                <a:solidFill>
                  <a:srgbClr val="020202"/>
                </a:solidFill>
                <a:latin typeface="Tahoma"/>
                <a:ea typeface="Times New Roman"/>
                <a:cs typeface="B Zar" panose="00000400000000000000" pitchFamily="2" charset="-78"/>
              </a:rPr>
              <a:t>چنین اوراقی، پیگیری قانونی آن </a:t>
            </a:r>
            <a:r>
              <a:rPr lang="fa-IR" sz="2400" b="0" dirty="0">
                <a:solidFill>
                  <a:srgbClr val="020202"/>
                </a:solidFill>
                <a:latin typeface="Tahoma"/>
                <a:ea typeface="Times New Roman"/>
                <a:cs typeface="B Zar" panose="00000400000000000000" pitchFamily="2" charset="-78"/>
              </a:rPr>
              <a:t>سخت و گران است . </a:t>
            </a:r>
            <a:endParaRPr lang="fa-IR" sz="2400" b="0" dirty="0" smtClean="0">
              <a:solidFill>
                <a:srgbClr val="020202"/>
              </a:solidFill>
              <a:latin typeface="Tahoma"/>
              <a:ea typeface="Times New Roman"/>
              <a:cs typeface="B Zar" panose="00000400000000000000" pitchFamily="2" charset="-78"/>
            </a:endParaRPr>
          </a:p>
          <a:p>
            <a:pPr marL="342900" indent="-342900" algn="just" rtl="1">
              <a:spcBef>
                <a:spcPts val="600"/>
              </a:spcBef>
              <a:spcAft>
                <a:spcPts val="600"/>
              </a:spcAft>
              <a:buFont typeface="Wingdings" panose="05000000000000000000" pitchFamily="2" charset="2"/>
              <a:buChar char="q"/>
            </a:pPr>
            <a:r>
              <a:rPr lang="fa-IR" sz="2400" b="0" dirty="0" smtClean="0">
                <a:solidFill>
                  <a:srgbClr val="020202"/>
                </a:solidFill>
                <a:latin typeface="Tahoma"/>
                <a:ea typeface="Times New Roman"/>
                <a:cs typeface="B Zar" panose="00000400000000000000" pitchFamily="2" charset="-78"/>
              </a:rPr>
              <a:t>این </a:t>
            </a:r>
            <a:r>
              <a:rPr lang="fa-IR" sz="2400" b="0" dirty="0">
                <a:solidFill>
                  <a:srgbClr val="020202"/>
                </a:solidFill>
                <a:latin typeface="Tahoma"/>
                <a:ea typeface="Times New Roman"/>
                <a:cs typeface="B Zar" panose="00000400000000000000" pitchFamily="2" charset="-78"/>
              </a:rPr>
              <a:t>اوراق </a:t>
            </a:r>
            <a:r>
              <a:rPr lang="fa-IR" sz="2400" b="0" dirty="0" smtClean="0">
                <a:solidFill>
                  <a:srgbClr val="020202"/>
                </a:solidFill>
                <a:latin typeface="Tahoma"/>
                <a:ea typeface="Times New Roman"/>
                <a:cs typeface="B Zar" panose="00000400000000000000" pitchFamily="2" charset="-78"/>
              </a:rPr>
              <a:t>قرضه </a:t>
            </a:r>
            <a:r>
              <a:rPr lang="fa-IR" sz="2400" b="0" dirty="0">
                <a:solidFill>
                  <a:srgbClr val="020202"/>
                </a:solidFill>
                <a:latin typeface="Tahoma"/>
                <a:ea typeface="Times New Roman"/>
                <a:cs typeface="B Zar" panose="00000400000000000000" pitchFamily="2" charset="-78"/>
              </a:rPr>
              <a:t>بعضا </a:t>
            </a:r>
            <a:r>
              <a:rPr lang="fa-IR" sz="2400" b="0" dirty="0" smtClean="0">
                <a:solidFill>
                  <a:srgbClr val="020202"/>
                </a:solidFill>
                <a:latin typeface="Tahoma"/>
                <a:ea typeface="Times New Roman"/>
                <a:cs typeface="B Zar" panose="00000400000000000000" pitchFamily="2" charset="-78"/>
              </a:rPr>
              <a:t>به وسیله </a:t>
            </a:r>
            <a:r>
              <a:rPr lang="fa-IR" sz="2400" b="0" dirty="0">
                <a:solidFill>
                  <a:srgbClr val="020202"/>
                </a:solidFill>
                <a:latin typeface="Tahoma"/>
                <a:ea typeface="Times New Roman"/>
                <a:cs typeface="B Zar" panose="00000400000000000000" pitchFamily="2" charset="-78"/>
              </a:rPr>
              <a:t>اسمهای خاص </a:t>
            </a:r>
            <a:r>
              <a:rPr lang="fa-IR" sz="2400" b="0" dirty="0" smtClean="0">
                <a:solidFill>
                  <a:srgbClr val="020202"/>
                </a:solidFill>
                <a:latin typeface="Tahoma"/>
                <a:ea typeface="Times New Roman"/>
                <a:cs typeface="B Zar" panose="00000400000000000000" pitchFamily="2" charset="-78"/>
              </a:rPr>
              <a:t>مشخص </a:t>
            </a:r>
            <a:r>
              <a:rPr lang="fa-IR" sz="2400" b="0" dirty="0">
                <a:solidFill>
                  <a:srgbClr val="020202"/>
                </a:solidFill>
                <a:latin typeface="Tahoma"/>
                <a:ea typeface="Times New Roman"/>
                <a:cs typeface="B Zar" panose="00000400000000000000" pitchFamily="2" charset="-78"/>
              </a:rPr>
              <a:t>می شوند، نظیر </a:t>
            </a:r>
            <a:r>
              <a:rPr lang="fa-IR" sz="2800" b="0" dirty="0">
                <a:solidFill>
                  <a:srgbClr val="FF0000"/>
                </a:solidFill>
                <a:latin typeface="Tahoma"/>
                <a:ea typeface="Times New Roman"/>
                <a:cs typeface="B Zar" panose="00000400000000000000" pitchFamily="2" charset="-78"/>
              </a:rPr>
              <a:t>اوراق قرضه یانکی </a:t>
            </a:r>
            <a:r>
              <a:rPr lang="fa-IR" sz="2400" b="0" dirty="0">
                <a:solidFill>
                  <a:srgbClr val="020202"/>
                </a:solidFill>
                <a:latin typeface="Tahoma"/>
                <a:ea typeface="Times New Roman"/>
                <a:cs typeface="B Zar" panose="00000400000000000000" pitchFamily="2" charset="-78"/>
              </a:rPr>
              <a:t>برای اوراق قرضه های منتشره در آمریکا توسط ناشران مقیم </a:t>
            </a:r>
            <a:r>
              <a:rPr lang="fa-IR" sz="2400" b="0" dirty="0" smtClean="0">
                <a:solidFill>
                  <a:srgbClr val="020202"/>
                </a:solidFill>
                <a:latin typeface="Tahoma"/>
                <a:ea typeface="Times New Roman"/>
                <a:cs typeface="B Zar" panose="00000400000000000000" pitchFamily="2" charset="-78"/>
              </a:rPr>
              <a:t>خارج </a:t>
            </a:r>
            <a:r>
              <a:rPr lang="fa-IR" sz="2400" b="0" dirty="0">
                <a:solidFill>
                  <a:srgbClr val="020202"/>
                </a:solidFill>
                <a:latin typeface="Tahoma"/>
                <a:ea typeface="Times New Roman"/>
                <a:cs typeface="B Zar" panose="00000400000000000000" pitchFamily="2" charset="-78"/>
              </a:rPr>
              <a:t>و </a:t>
            </a:r>
            <a:r>
              <a:rPr lang="fa-IR" sz="2400" b="0" dirty="0" smtClean="0">
                <a:solidFill>
                  <a:srgbClr val="020202"/>
                </a:solidFill>
                <a:latin typeface="Tahoma"/>
                <a:ea typeface="Times New Roman"/>
                <a:cs typeface="B Zar" panose="00000400000000000000" pitchFamily="2" charset="-78"/>
              </a:rPr>
              <a:t>یا </a:t>
            </a:r>
            <a:r>
              <a:rPr lang="fa-IR" sz="2400" b="0" dirty="0">
                <a:solidFill>
                  <a:srgbClr val="FF0000"/>
                </a:solidFill>
                <a:latin typeface="Tahoma"/>
                <a:ea typeface="Times New Roman"/>
                <a:cs typeface="B Zar" panose="00000400000000000000" pitchFamily="2" charset="-78"/>
              </a:rPr>
              <a:t>اوراق قرضه سامورایی </a:t>
            </a:r>
            <a:r>
              <a:rPr lang="fa-IR" sz="2400" b="0" dirty="0">
                <a:solidFill>
                  <a:srgbClr val="020202"/>
                </a:solidFill>
                <a:latin typeface="Tahoma"/>
                <a:ea typeface="Times New Roman"/>
                <a:cs typeface="B Zar" panose="00000400000000000000" pitchFamily="2" charset="-78"/>
              </a:rPr>
              <a:t>در ژاپن یا اوراق قرضه </a:t>
            </a:r>
            <a:r>
              <a:rPr lang="fa-IR" sz="2400" b="0" dirty="0">
                <a:solidFill>
                  <a:srgbClr val="FF0000"/>
                </a:solidFill>
                <a:latin typeface="Tahoma"/>
                <a:ea typeface="Times New Roman"/>
                <a:cs typeface="B Zar" panose="00000400000000000000" pitchFamily="2" charset="-78"/>
              </a:rPr>
              <a:t>بول داگ </a:t>
            </a:r>
            <a:r>
              <a:rPr lang="fa-IR" sz="2400" b="0" dirty="0">
                <a:solidFill>
                  <a:srgbClr val="020202"/>
                </a:solidFill>
                <a:latin typeface="Tahoma"/>
                <a:ea typeface="Times New Roman"/>
                <a:cs typeface="B Zar" panose="00000400000000000000" pitchFamily="2" charset="-78"/>
              </a:rPr>
              <a:t>در </a:t>
            </a:r>
            <a:r>
              <a:rPr lang="fa-IR" sz="2400" b="0" dirty="0" smtClean="0">
                <a:solidFill>
                  <a:srgbClr val="020202"/>
                </a:solidFill>
                <a:latin typeface="Tahoma"/>
                <a:ea typeface="Times New Roman"/>
                <a:cs typeface="B Zar" panose="00000400000000000000" pitchFamily="2" charset="-78"/>
              </a:rPr>
              <a:t>انگلستان.</a:t>
            </a: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2576785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FDDC5A35-1FDA-4F29-8175-0FC53B96721E}" type="slidenum">
              <a:rPr lang="en-US" smtClean="0"/>
              <a:pPr/>
              <a:t>19</a:t>
            </a:fld>
            <a:endParaRPr lang="en-US"/>
          </a:p>
        </p:txBody>
      </p:sp>
      <p:sp>
        <p:nvSpPr>
          <p:cNvPr id="3" name="Subtitle 2"/>
          <p:cNvSpPr>
            <a:spLocks noGrp="1"/>
          </p:cNvSpPr>
          <p:nvPr>
            <p:ph type="subTitle" idx="4294967295"/>
          </p:nvPr>
        </p:nvSpPr>
        <p:spPr>
          <a:xfrm>
            <a:off x="495300" y="625584"/>
            <a:ext cx="7848600" cy="5545137"/>
          </a:xfrm>
        </p:spPr>
        <p:txBody>
          <a:bodyPr>
            <a:normAutofit/>
          </a:bodyPr>
          <a:lstStyle/>
          <a:p>
            <a:pPr marL="342900" indent="-342900" algn="just" rtl="1">
              <a:lnSpc>
                <a:spcPct val="150000"/>
              </a:lnSpc>
              <a:spcBef>
                <a:spcPts val="600"/>
              </a:spcBef>
              <a:spcAft>
                <a:spcPts val="600"/>
              </a:spcAft>
              <a:buFont typeface="Wingdings" panose="05000000000000000000" pitchFamily="2" charset="2"/>
              <a:buChar char="q"/>
            </a:pPr>
            <a:r>
              <a:rPr lang="fa-IR" sz="2000" b="1" dirty="0" smtClean="0">
                <a:solidFill>
                  <a:srgbClr val="020202"/>
                </a:solidFill>
                <a:latin typeface="Tahoma"/>
                <a:ea typeface="Times New Roman"/>
                <a:cs typeface="B Compset" pitchFamily="2" charset="-78"/>
              </a:rPr>
              <a:t>از طرفی ممکن است در </a:t>
            </a:r>
            <a:r>
              <a:rPr lang="fa-IR" sz="2000" b="1" dirty="0">
                <a:solidFill>
                  <a:srgbClr val="020202"/>
                </a:solidFill>
                <a:latin typeface="Tahoma"/>
                <a:ea typeface="Times New Roman"/>
                <a:cs typeface="B Compset" pitchFamily="2" charset="-78"/>
              </a:rPr>
              <a:t>کشورهایی که اوراق قرضه خارجی منتشر می کنند تمایز قانونی بین اوراق قرضه خارجی و داخلی </a:t>
            </a:r>
            <a:r>
              <a:rPr lang="fa-IR" sz="2000" b="1" dirty="0" smtClean="0">
                <a:solidFill>
                  <a:srgbClr val="020202"/>
                </a:solidFill>
                <a:latin typeface="Tahoma"/>
                <a:ea typeface="Times New Roman"/>
                <a:cs typeface="B Compset" pitchFamily="2" charset="-78"/>
              </a:rPr>
              <a:t>وجود داشته باشد. </a:t>
            </a:r>
            <a:r>
              <a:rPr lang="fa-IR" sz="2000" b="1" dirty="0">
                <a:solidFill>
                  <a:srgbClr val="020202"/>
                </a:solidFill>
                <a:latin typeface="Tahoma"/>
                <a:ea typeface="Times New Roman"/>
                <a:cs typeface="B Compset" pitchFamily="2" charset="-78"/>
              </a:rPr>
              <a:t>برای مثال: ممکن است قوانین مالیاتی </a:t>
            </a:r>
            <a:r>
              <a:rPr lang="fa-IR" sz="2000" b="1" dirty="0" smtClean="0">
                <a:solidFill>
                  <a:srgbClr val="020202"/>
                </a:solidFill>
                <a:latin typeface="Tahoma"/>
                <a:ea typeface="Times New Roman"/>
                <a:cs typeface="B Compset" pitchFamily="2" charset="-78"/>
              </a:rPr>
              <a:t>متفاوتی </a:t>
            </a:r>
            <a:r>
              <a:rPr lang="fa-IR" sz="2000" b="1" dirty="0">
                <a:solidFill>
                  <a:srgbClr val="020202"/>
                </a:solidFill>
                <a:latin typeface="Tahoma"/>
                <a:ea typeface="Times New Roman"/>
                <a:cs typeface="B Compset" pitchFamily="2" charset="-78"/>
              </a:rPr>
              <a:t>برای پرداخت بهره به کار برده شود، ممکن است الزامات متفاوتی برای افشای اطلاعات </a:t>
            </a:r>
            <a:r>
              <a:rPr lang="fa-IR" sz="2000" b="1" dirty="0" smtClean="0">
                <a:solidFill>
                  <a:srgbClr val="020202"/>
                </a:solidFill>
                <a:latin typeface="Tahoma"/>
                <a:ea typeface="Times New Roman"/>
                <a:cs typeface="B Compset" pitchFamily="2" charset="-78"/>
              </a:rPr>
              <a:t>لازم </a:t>
            </a:r>
            <a:r>
              <a:rPr lang="fa-IR" sz="2000" b="1" dirty="0">
                <a:solidFill>
                  <a:srgbClr val="020202"/>
                </a:solidFill>
                <a:latin typeface="Tahoma"/>
                <a:ea typeface="Times New Roman"/>
                <a:cs typeface="B Compset" pitchFamily="2" charset="-78"/>
              </a:rPr>
              <a:t>باشد و </a:t>
            </a:r>
            <a:r>
              <a:rPr lang="fa-IR" sz="2000" b="1" dirty="0" smtClean="0">
                <a:solidFill>
                  <a:srgbClr val="020202"/>
                </a:solidFill>
                <a:latin typeface="Tahoma"/>
                <a:ea typeface="Times New Roman"/>
                <a:cs typeface="B Compset" pitchFamily="2" charset="-78"/>
              </a:rPr>
              <a:t>یا یک </a:t>
            </a:r>
            <a:r>
              <a:rPr lang="fa-IR" sz="2000" b="1" dirty="0">
                <a:solidFill>
                  <a:srgbClr val="020202"/>
                </a:solidFill>
                <a:latin typeface="Tahoma"/>
                <a:ea typeface="Times New Roman"/>
                <a:cs typeface="B Compset" pitchFamily="2" charset="-78"/>
              </a:rPr>
              <a:t>تقویم متفاوت </a:t>
            </a:r>
            <a:r>
              <a:rPr lang="fa-IR" sz="2000" b="1" dirty="0" smtClean="0">
                <a:solidFill>
                  <a:srgbClr val="020202"/>
                </a:solidFill>
                <a:latin typeface="Tahoma"/>
                <a:ea typeface="Times New Roman"/>
                <a:cs typeface="B Compset" pitchFamily="2" charset="-78"/>
              </a:rPr>
              <a:t>زمانبندی این انتشارها به </a:t>
            </a:r>
            <a:r>
              <a:rPr lang="fa-IR" sz="2000" b="1" dirty="0">
                <a:solidFill>
                  <a:srgbClr val="020202"/>
                </a:solidFill>
                <a:latin typeface="Tahoma"/>
                <a:ea typeface="Times New Roman"/>
                <a:cs typeface="B Compset" pitchFamily="2" charset="-78"/>
              </a:rPr>
              <a:t>نفع ناشران داخلی </a:t>
            </a:r>
            <a:r>
              <a:rPr lang="fa-IR" sz="2000" b="1" dirty="0" smtClean="0">
                <a:solidFill>
                  <a:srgbClr val="020202"/>
                </a:solidFill>
                <a:latin typeface="Tahoma"/>
                <a:ea typeface="Times New Roman"/>
                <a:cs typeface="B Compset" pitchFamily="2" charset="-78"/>
              </a:rPr>
              <a:t>باشد. حتی </a:t>
            </a:r>
            <a:r>
              <a:rPr lang="fa-IR" sz="2000" b="1" dirty="0">
                <a:solidFill>
                  <a:srgbClr val="020202"/>
                </a:solidFill>
                <a:latin typeface="Tahoma"/>
                <a:ea typeface="Times New Roman"/>
                <a:cs typeface="B Compset" pitchFamily="2" charset="-78"/>
              </a:rPr>
              <a:t>اگر قوانین میان ناشران داخلی و خارجی یکسان باشد، انتشار اوراق قرضه خارجی ممکن است </a:t>
            </a:r>
            <a:r>
              <a:rPr lang="fa-IR" sz="2000" b="1" dirty="0" smtClean="0">
                <a:solidFill>
                  <a:srgbClr val="020202"/>
                </a:solidFill>
                <a:latin typeface="Tahoma"/>
                <a:ea typeface="Times New Roman"/>
                <a:cs typeface="B Compset" pitchFamily="2" charset="-78"/>
              </a:rPr>
              <a:t>گرانتر </a:t>
            </a:r>
            <a:r>
              <a:rPr lang="fa-IR" sz="2000" b="1" dirty="0">
                <a:solidFill>
                  <a:srgbClr val="020202"/>
                </a:solidFill>
                <a:latin typeface="Tahoma"/>
                <a:ea typeface="Times New Roman"/>
                <a:cs typeface="B Compset" pitchFamily="2" charset="-78"/>
              </a:rPr>
              <a:t>باشد. </a:t>
            </a:r>
            <a:endParaRPr lang="fa-IR" sz="2000"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Font typeface="Wingdings" panose="05000000000000000000" pitchFamily="2" charset="2"/>
              <a:buChar char="q"/>
            </a:pPr>
            <a:r>
              <a:rPr lang="fa-IR" sz="2000" b="1" dirty="0" smtClean="0">
                <a:solidFill>
                  <a:srgbClr val="020202"/>
                </a:solidFill>
                <a:latin typeface="Tahoma"/>
                <a:ea typeface="Times New Roman"/>
                <a:cs typeface="B Compset" pitchFamily="2" charset="-78"/>
              </a:rPr>
              <a:t>برای </a:t>
            </a:r>
            <a:r>
              <a:rPr lang="fa-IR" sz="2000" b="1" dirty="0">
                <a:solidFill>
                  <a:srgbClr val="020202"/>
                </a:solidFill>
                <a:latin typeface="Tahoma"/>
                <a:ea typeface="Times New Roman"/>
                <a:cs typeface="B Compset" pitchFamily="2" charset="-78"/>
              </a:rPr>
              <a:t>مثال بازار کلان اوراق قرضه یانکی </a:t>
            </a:r>
            <a:r>
              <a:rPr lang="fa-IR" sz="2000" b="1" dirty="0" smtClean="0">
                <a:solidFill>
                  <a:srgbClr val="020202"/>
                </a:solidFill>
                <a:latin typeface="Tahoma"/>
                <a:ea typeface="Times New Roman"/>
                <a:cs typeface="B Compset" pitchFamily="2" charset="-78"/>
              </a:rPr>
              <a:t>برای ناشران </a:t>
            </a:r>
            <a:r>
              <a:rPr lang="fa-IR" sz="2000" b="1" dirty="0">
                <a:solidFill>
                  <a:srgbClr val="020202"/>
                </a:solidFill>
                <a:latin typeface="Tahoma"/>
                <a:ea typeface="Times New Roman"/>
                <a:cs typeface="B Compset" pitchFamily="2" charset="-78"/>
              </a:rPr>
              <a:t>خارجی </a:t>
            </a:r>
            <a:r>
              <a:rPr lang="fa-IR" sz="2000" b="1" dirty="0" smtClean="0">
                <a:solidFill>
                  <a:srgbClr val="020202"/>
                </a:solidFill>
                <a:latin typeface="Tahoma"/>
                <a:ea typeface="Times New Roman"/>
                <a:cs typeface="B Compset" pitchFamily="2" charset="-78"/>
              </a:rPr>
              <a:t>هزینه های زیادی داشته باشد. از جمله برآورده </a:t>
            </a:r>
            <a:r>
              <a:rPr lang="fa-IR" sz="2000" b="1" dirty="0">
                <a:solidFill>
                  <a:srgbClr val="020202"/>
                </a:solidFill>
                <a:latin typeface="Tahoma"/>
                <a:ea typeface="Times New Roman"/>
                <a:cs typeface="B Compset" pitchFamily="2" charset="-78"/>
              </a:rPr>
              <a:t>کردن نیازهای افشای کمسیون بورس و اوراق بهادار ایالت </a:t>
            </a:r>
            <a:r>
              <a:rPr lang="fa-IR" sz="2000" b="1" dirty="0" smtClean="0">
                <a:solidFill>
                  <a:srgbClr val="020202"/>
                </a:solidFill>
                <a:latin typeface="Tahoma"/>
                <a:ea typeface="Times New Roman"/>
                <a:cs typeface="B Compset" pitchFamily="2" charset="-78"/>
              </a:rPr>
              <a:t>متحده (</a:t>
            </a:r>
            <a:r>
              <a:rPr lang="en-US" sz="2000" dirty="0" smtClean="0">
                <a:solidFill>
                  <a:srgbClr val="020202"/>
                </a:solidFill>
                <a:latin typeface="Times New Roman" panose="02020603050405020304" pitchFamily="18" charset="0"/>
                <a:ea typeface="Times New Roman"/>
                <a:cs typeface="Times New Roman" panose="02020603050405020304" pitchFamily="18" charset="0"/>
              </a:rPr>
              <a:t>SEC</a:t>
            </a:r>
            <a:r>
              <a:rPr lang="fa-IR" sz="2000" b="1" dirty="0" smtClean="0">
                <a:solidFill>
                  <a:srgbClr val="020202"/>
                </a:solidFill>
                <a:latin typeface="Tahoma"/>
                <a:ea typeface="Times New Roman"/>
                <a:cs typeface="B Compset" pitchFamily="2" charset="-78"/>
              </a:rPr>
              <a:t>) که </a:t>
            </a:r>
            <a:r>
              <a:rPr lang="fa-IR" sz="2000" b="1" dirty="0">
                <a:solidFill>
                  <a:srgbClr val="020202"/>
                </a:solidFill>
                <a:latin typeface="Tahoma"/>
                <a:ea typeface="Times New Roman"/>
                <a:cs typeface="B Compset" pitchFamily="2" charset="-78"/>
              </a:rPr>
              <a:t>به نوبه خود ممکن است ضروری باشد که آنها صورتهای </a:t>
            </a:r>
            <a:r>
              <a:rPr lang="fa-IR" sz="2000" b="1" dirty="0" smtClean="0">
                <a:solidFill>
                  <a:srgbClr val="020202"/>
                </a:solidFill>
                <a:latin typeface="Tahoma"/>
                <a:ea typeface="Times New Roman"/>
                <a:cs typeface="B Compset" pitchFamily="2" charset="-78"/>
              </a:rPr>
              <a:t>مالی شان </a:t>
            </a:r>
            <a:r>
              <a:rPr lang="fa-IR" sz="2000" b="1" dirty="0">
                <a:solidFill>
                  <a:srgbClr val="020202"/>
                </a:solidFill>
                <a:latin typeface="Tahoma"/>
                <a:ea typeface="Times New Roman"/>
                <a:cs typeface="B Compset" pitchFamily="2" charset="-78"/>
              </a:rPr>
              <a:t>را بر طبق اصول کلی </a:t>
            </a:r>
            <a:r>
              <a:rPr lang="fa-IR" sz="2000" b="1" dirty="0" smtClean="0">
                <a:solidFill>
                  <a:srgbClr val="020202"/>
                </a:solidFill>
                <a:latin typeface="Tahoma"/>
                <a:ea typeface="Times New Roman"/>
                <a:cs typeface="B Compset" pitchFamily="2" charset="-78"/>
              </a:rPr>
              <a:t>حسابداری (</a:t>
            </a:r>
            <a:r>
              <a:rPr lang="en-US" sz="2000" dirty="0">
                <a:solidFill>
                  <a:srgbClr val="020202"/>
                </a:solidFill>
                <a:latin typeface="Times New Roman" panose="02020603050405020304" pitchFamily="18" charset="0"/>
                <a:ea typeface="Times New Roman"/>
                <a:cs typeface="Times New Roman" panose="02020603050405020304" pitchFamily="18" charset="0"/>
              </a:rPr>
              <a:t>GAAP</a:t>
            </a:r>
            <a:r>
              <a:rPr lang="fa-IR" sz="2000" b="1" dirty="0" smtClean="0">
                <a:solidFill>
                  <a:srgbClr val="020202"/>
                </a:solidFill>
                <a:latin typeface="Tahoma"/>
                <a:ea typeface="Times New Roman"/>
                <a:cs typeface="B Compset" pitchFamily="2" charset="-78"/>
              </a:rPr>
              <a:t>) </a:t>
            </a:r>
            <a:r>
              <a:rPr lang="fa-IR" sz="2000" b="1" dirty="0">
                <a:solidFill>
                  <a:srgbClr val="020202"/>
                </a:solidFill>
                <a:latin typeface="Tahoma"/>
                <a:ea typeface="Times New Roman"/>
                <a:cs typeface="B Compset" pitchFamily="2" charset="-78"/>
              </a:rPr>
              <a:t>پذیرفته آمریکا بازنویسی کنند.</a:t>
            </a:r>
            <a:endParaRPr lang="fa-IR" sz="1800" dirty="0" smtClean="0">
              <a:solidFill>
                <a:srgbClr val="020202"/>
              </a:solidFill>
              <a:latin typeface="Tahoma"/>
              <a:ea typeface="Times New Roman"/>
              <a:cs typeface="B Mitra" pitchFamily="2" charset="-78"/>
            </a:endParaRPr>
          </a:p>
          <a:p>
            <a:pPr marL="457200" indent="-457200" algn="just" rtl="1">
              <a:lnSpc>
                <a:spcPct val="150000"/>
              </a:lnSpc>
              <a:spcBef>
                <a:spcPts val="600"/>
              </a:spcBef>
              <a:spcAft>
                <a:spcPts val="600"/>
              </a:spcAft>
              <a:buFont typeface="Wingdings" panose="05000000000000000000" pitchFamily="2" charset="2"/>
              <a:buChar char="q"/>
            </a:pPr>
            <a:endParaRPr lang="fa-IR" sz="1800" dirty="0" smtClean="0">
              <a:solidFill>
                <a:srgbClr val="020202"/>
              </a:solidFill>
              <a:latin typeface="Tahoma"/>
              <a:ea typeface="Times New Roman"/>
              <a:cs typeface="B Mitra" pitchFamily="2" charset="-78"/>
            </a:endParaRPr>
          </a:p>
          <a:p>
            <a:pPr marL="342900" indent="-342900" algn="just" rtl="1">
              <a:lnSpc>
                <a:spcPct val="150000"/>
              </a:lnSpc>
              <a:spcBef>
                <a:spcPts val="600"/>
              </a:spcBef>
              <a:spcAft>
                <a:spcPts val="600"/>
              </a:spcAft>
              <a:buFont typeface="Wingdings" panose="05000000000000000000" pitchFamily="2" charset="2"/>
              <a:buChar char="q"/>
            </a:pPr>
            <a:endParaRPr lang="fa-IR" sz="1800" dirty="0" smtClean="0">
              <a:solidFill>
                <a:srgbClr val="020202"/>
              </a:solidFill>
              <a:latin typeface="Tahoma"/>
              <a:ea typeface="Times New Roman"/>
              <a:cs typeface="B Mitra" pitchFamily="2" charset="-78"/>
            </a:endParaRPr>
          </a:p>
          <a:p>
            <a:pPr marL="342900" indent="-342900" algn="just" rtl="1">
              <a:lnSpc>
                <a:spcPct val="150000"/>
              </a:lnSpc>
              <a:spcBef>
                <a:spcPts val="600"/>
              </a:spcBef>
              <a:spcAft>
                <a:spcPts val="600"/>
              </a:spcAft>
              <a:buFont typeface="Wingdings" panose="05000000000000000000" pitchFamily="2" charset="2"/>
              <a:buChar char="q"/>
            </a:pPr>
            <a:endParaRPr lang="en-US" sz="1800" dirty="0">
              <a:solidFill>
                <a:srgbClr val="020202"/>
              </a:solidFill>
              <a:cs typeface="B Mitra"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699076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1440"/>
            <a:ext cx="7520940" cy="44196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r" rtl="1"/>
            <a:r>
              <a:rPr lang="fa-IR" dirty="0" smtClean="0">
                <a:cs typeface="B Nazanin" panose="00000400000000000000" pitchFamily="2" charset="-78"/>
              </a:rPr>
              <a:t>فهرست مطالب</a:t>
            </a:r>
            <a:endParaRPr lang="en-US" dirty="0">
              <a:cs typeface="B Nazanin" panose="00000400000000000000" pitchFamily="2" charset="-78"/>
            </a:endParaRPr>
          </a:p>
        </p:txBody>
      </p:sp>
      <p:sp>
        <p:nvSpPr>
          <p:cNvPr id="7" name="Rounded Rectangle 6">
            <a:hlinkClick r:id="" action="ppaction://noaction"/>
          </p:cNvPr>
          <p:cNvSpPr/>
          <p:nvPr/>
        </p:nvSpPr>
        <p:spPr>
          <a:xfrm>
            <a:off x="2357120" y="60706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a:solidFill>
                  <a:srgbClr val="002060"/>
                </a:solidFill>
                <a:cs typeface="B Nazanin" panose="00000400000000000000" pitchFamily="2" charset="-78"/>
              </a:rPr>
              <a:t>1) ماهيت مالي بين الملل و موضوعات  جاري شركتهاي چند مليتي</a:t>
            </a:r>
            <a:endParaRPr lang="en-US" sz="1400" b="1" dirty="0">
              <a:solidFill>
                <a:srgbClr val="002060"/>
              </a:solidFill>
              <a:cs typeface="B Nazanin" panose="00000400000000000000" pitchFamily="2" charset="-78"/>
            </a:endParaRPr>
          </a:p>
        </p:txBody>
      </p:sp>
      <p:sp>
        <p:nvSpPr>
          <p:cNvPr id="8" name="Rounded Rectangle 7">
            <a:hlinkClick r:id="" action="ppaction://noaction"/>
          </p:cNvPr>
          <p:cNvSpPr/>
          <p:nvPr/>
        </p:nvSpPr>
        <p:spPr>
          <a:xfrm>
            <a:off x="2357120" y="88900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a:solidFill>
                  <a:srgbClr val="002060"/>
                </a:solidFill>
                <a:cs typeface="B Nazanin" panose="00000400000000000000" pitchFamily="2" charset="-78"/>
              </a:rPr>
              <a:t>2) آشنايي با نظام ها، و نهادهاي مالي بين الملل</a:t>
            </a:r>
            <a:endParaRPr lang="en-US" sz="1400" b="1" dirty="0">
              <a:solidFill>
                <a:srgbClr val="002060"/>
              </a:solidFill>
              <a:cs typeface="B Nazanin" panose="00000400000000000000" pitchFamily="2" charset="-78"/>
            </a:endParaRPr>
          </a:p>
        </p:txBody>
      </p:sp>
      <p:sp>
        <p:nvSpPr>
          <p:cNvPr id="9" name="Rounded Rectangle 8">
            <a:hlinkClick r:id="" action="ppaction://noaction"/>
          </p:cNvPr>
          <p:cNvSpPr/>
          <p:nvPr/>
        </p:nvSpPr>
        <p:spPr>
          <a:xfrm>
            <a:off x="2357120" y="11836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3) </a:t>
            </a:r>
            <a:r>
              <a:rPr lang="fa-IR" sz="1400" b="1" dirty="0">
                <a:solidFill>
                  <a:srgbClr val="002060"/>
                </a:solidFill>
                <a:cs typeface="B Nazanin" panose="00000400000000000000" pitchFamily="2" charset="-78"/>
              </a:rPr>
              <a:t>درآمدملي،ثروت و تراز </a:t>
            </a:r>
            <a:r>
              <a:rPr lang="fa-IR" sz="1400" b="1" dirty="0" smtClean="0">
                <a:solidFill>
                  <a:srgbClr val="002060"/>
                </a:solidFill>
                <a:cs typeface="B Nazanin" panose="00000400000000000000" pitchFamily="2" charset="-78"/>
              </a:rPr>
              <a:t>پرداختها</a:t>
            </a:r>
            <a:endParaRPr lang="fa-IR" sz="1400" b="1" dirty="0">
              <a:solidFill>
                <a:srgbClr val="002060"/>
              </a:solidFill>
              <a:cs typeface="B Nazanin" panose="00000400000000000000" pitchFamily="2" charset="-78"/>
            </a:endParaRPr>
          </a:p>
        </p:txBody>
      </p:sp>
      <p:sp>
        <p:nvSpPr>
          <p:cNvPr id="10" name="Rounded Rectangle 9">
            <a:hlinkClick r:id="" action="ppaction://noaction"/>
          </p:cNvPr>
          <p:cNvSpPr/>
          <p:nvPr/>
        </p:nvSpPr>
        <p:spPr>
          <a:xfrm>
            <a:off x="2357120" y="14782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4) </a:t>
            </a:r>
            <a:r>
              <a:rPr lang="fa-IR" sz="1400" b="1" dirty="0">
                <a:solidFill>
                  <a:srgbClr val="002060"/>
                </a:solidFill>
                <a:cs typeface="B Nazanin" panose="00000400000000000000" pitchFamily="2" charset="-78"/>
              </a:rPr>
              <a:t>هزینه سرمايه  و بازارسرمايه بين المللي</a:t>
            </a:r>
          </a:p>
        </p:txBody>
      </p:sp>
      <p:sp>
        <p:nvSpPr>
          <p:cNvPr id="11" name="Rounded Rectangle 10">
            <a:hlinkClick r:id="" action="ppaction://noaction"/>
          </p:cNvPr>
          <p:cNvSpPr/>
          <p:nvPr/>
        </p:nvSpPr>
        <p:spPr>
          <a:xfrm>
            <a:off x="2357120" y="177292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5) </a:t>
            </a:r>
            <a:r>
              <a:rPr lang="fa-IR" sz="1400" b="1" dirty="0">
                <a:solidFill>
                  <a:srgbClr val="002060"/>
                </a:solidFill>
                <a:cs typeface="B Nazanin" panose="00000400000000000000" pitchFamily="2" charset="-78"/>
              </a:rPr>
              <a:t>استاندارهاي </a:t>
            </a:r>
            <a:r>
              <a:rPr lang="fa-IR" sz="1400" b="1" dirty="0" smtClean="0">
                <a:solidFill>
                  <a:srgbClr val="002060"/>
                </a:solidFill>
                <a:cs typeface="B Nazanin" panose="00000400000000000000" pitchFamily="2" charset="-78"/>
              </a:rPr>
              <a:t>حسابداري و </a:t>
            </a:r>
            <a:r>
              <a:rPr lang="fa-IR" sz="1400" b="1" dirty="0">
                <a:solidFill>
                  <a:srgbClr val="002060"/>
                </a:solidFill>
                <a:cs typeface="B Nazanin" panose="00000400000000000000" pitchFamily="2" charset="-78"/>
              </a:rPr>
              <a:t>مالي بين الملل</a:t>
            </a:r>
            <a:endParaRPr lang="en-US" sz="1400" b="1" dirty="0">
              <a:solidFill>
                <a:srgbClr val="002060"/>
              </a:solidFill>
              <a:cs typeface="B Nazanin" panose="00000400000000000000" pitchFamily="2" charset="-78"/>
            </a:endParaRPr>
          </a:p>
        </p:txBody>
      </p:sp>
      <p:sp>
        <p:nvSpPr>
          <p:cNvPr id="12" name="Rounded Rectangle 11">
            <a:hlinkClick r:id="" action="ppaction://noaction"/>
          </p:cNvPr>
          <p:cNvSpPr/>
          <p:nvPr/>
        </p:nvSpPr>
        <p:spPr>
          <a:xfrm>
            <a:off x="2357120" y="206756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6) سیستم </a:t>
            </a:r>
            <a:r>
              <a:rPr lang="fa-IR" sz="1400" b="1" dirty="0">
                <a:solidFill>
                  <a:srgbClr val="002060"/>
                </a:solidFill>
                <a:cs typeface="B Nazanin" panose="00000400000000000000" pitchFamily="2" charset="-78"/>
              </a:rPr>
              <a:t>های مالی در </a:t>
            </a:r>
            <a:r>
              <a:rPr lang="fa-IR" sz="1400" b="1" dirty="0" smtClean="0">
                <a:solidFill>
                  <a:srgbClr val="002060"/>
                </a:solidFill>
                <a:cs typeface="B Nazanin" panose="00000400000000000000" pitchFamily="2" charset="-78"/>
              </a:rPr>
              <a:t>شرکتهای  </a:t>
            </a:r>
            <a:r>
              <a:rPr lang="fa-IR" sz="1400" b="1" dirty="0">
                <a:solidFill>
                  <a:srgbClr val="002060"/>
                </a:solidFill>
                <a:cs typeface="B Nazanin" panose="00000400000000000000" pitchFamily="2" charset="-78"/>
              </a:rPr>
              <a:t>چندملیتی </a:t>
            </a:r>
            <a:r>
              <a:rPr lang="fa-IR" sz="1400" b="1" dirty="0" smtClean="0">
                <a:solidFill>
                  <a:srgbClr val="002060"/>
                </a:solidFill>
                <a:cs typeface="B Nazanin" panose="00000400000000000000" pitchFamily="2" charset="-78"/>
              </a:rPr>
              <a:t>و حاکمیت شرکتی</a:t>
            </a:r>
            <a:endParaRPr lang="fa-IR" sz="1400" b="1" dirty="0">
              <a:solidFill>
                <a:srgbClr val="002060"/>
              </a:solidFill>
              <a:cs typeface="B Nazanin" panose="00000400000000000000" pitchFamily="2" charset="-78"/>
            </a:endParaRPr>
          </a:p>
        </p:txBody>
      </p:sp>
      <p:sp>
        <p:nvSpPr>
          <p:cNvPr id="13" name="Rounded Rectangle 12">
            <a:hlinkClick r:id="" action="ppaction://noaction"/>
          </p:cNvPr>
          <p:cNvSpPr/>
          <p:nvPr/>
        </p:nvSpPr>
        <p:spPr>
          <a:xfrm>
            <a:off x="2357120" y="235839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7) </a:t>
            </a:r>
            <a:r>
              <a:rPr lang="fa-IR" sz="1400" b="1" dirty="0">
                <a:solidFill>
                  <a:srgbClr val="002060"/>
                </a:solidFill>
                <a:cs typeface="B Nazanin" panose="00000400000000000000" pitchFamily="2" charset="-78"/>
              </a:rPr>
              <a:t>بازار سوآپ و مشتقات </a:t>
            </a:r>
            <a:r>
              <a:rPr lang="fa-IR" sz="1400" b="1" dirty="0" smtClean="0">
                <a:solidFill>
                  <a:srgbClr val="002060"/>
                </a:solidFill>
                <a:cs typeface="B Nazanin" panose="00000400000000000000" pitchFamily="2" charset="-78"/>
              </a:rPr>
              <a:t>مالی</a:t>
            </a:r>
            <a:endParaRPr lang="fa-IR" sz="1400" b="1" dirty="0">
              <a:solidFill>
                <a:srgbClr val="002060"/>
              </a:solidFill>
              <a:cs typeface="B Nazanin" panose="00000400000000000000" pitchFamily="2" charset="-78"/>
            </a:endParaRPr>
          </a:p>
        </p:txBody>
      </p:sp>
      <p:sp>
        <p:nvSpPr>
          <p:cNvPr id="14" name="Rounded Rectangle 13">
            <a:hlinkClick r:id="" action="ppaction://noaction"/>
          </p:cNvPr>
          <p:cNvSpPr/>
          <p:nvPr/>
        </p:nvSpPr>
        <p:spPr>
          <a:xfrm>
            <a:off x="2357120" y="26466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spcBef>
                <a:spcPct val="0"/>
              </a:spcBef>
            </a:pPr>
            <a:r>
              <a:rPr lang="fa-IR" sz="1400" b="1" dirty="0" smtClean="0">
                <a:solidFill>
                  <a:srgbClr val="002060"/>
                </a:solidFill>
                <a:cs typeface="B Nazanin" panose="00000400000000000000" pitchFamily="2" charset="-78"/>
              </a:rPr>
              <a:t>8) </a:t>
            </a:r>
            <a:r>
              <a:rPr lang="fa-IR" altLang="en-US" sz="1400" b="1" dirty="0">
                <a:solidFill>
                  <a:srgbClr val="002060"/>
                </a:solidFill>
                <a:cs typeface="B Nazanin" panose="00000400000000000000" pitchFamily="2" charset="-78"/>
              </a:rPr>
              <a:t>نرخ ارز، بازار ارز </a:t>
            </a:r>
            <a:r>
              <a:rPr lang="fa-IR" altLang="en-US" sz="1400" b="1" dirty="0" smtClean="0">
                <a:solidFill>
                  <a:srgbClr val="002060"/>
                </a:solidFill>
                <a:cs typeface="B Nazanin" panose="00000400000000000000" pitchFamily="2" charset="-78"/>
              </a:rPr>
              <a:t>و </a:t>
            </a:r>
            <a:r>
              <a:rPr lang="fa-IR" altLang="en-US" sz="1400" b="1" dirty="0">
                <a:solidFill>
                  <a:srgbClr val="002060"/>
                </a:solidFill>
                <a:cs typeface="B Nazanin" panose="00000400000000000000" pitchFamily="2" charset="-78"/>
              </a:rPr>
              <a:t>سیستم های </a:t>
            </a:r>
            <a:r>
              <a:rPr lang="fa-IR" altLang="en-US" sz="1400" b="1" dirty="0" smtClean="0">
                <a:solidFill>
                  <a:srgbClr val="002060"/>
                </a:solidFill>
                <a:cs typeface="B Nazanin" panose="00000400000000000000" pitchFamily="2" charset="-78"/>
              </a:rPr>
              <a:t>ارزی</a:t>
            </a:r>
            <a:endParaRPr lang="en-US" altLang="en-US" sz="1400" b="1" dirty="0">
              <a:solidFill>
                <a:srgbClr val="002060"/>
              </a:solidFill>
              <a:cs typeface="B Nazanin" panose="00000400000000000000" pitchFamily="2" charset="-78"/>
            </a:endParaRPr>
          </a:p>
        </p:txBody>
      </p:sp>
      <p:sp>
        <p:nvSpPr>
          <p:cNvPr id="16" name="Rounded Rectangle 15">
            <a:hlinkClick r:id="" action="ppaction://noaction"/>
          </p:cNvPr>
          <p:cNvSpPr/>
          <p:nvPr/>
        </p:nvSpPr>
        <p:spPr>
          <a:xfrm>
            <a:off x="2357120" y="29362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9) </a:t>
            </a:r>
            <a:r>
              <a:rPr lang="fa-IR" sz="1400" b="1" dirty="0">
                <a:solidFill>
                  <a:srgbClr val="002060"/>
                </a:solidFill>
                <a:cs typeface="B Nazanin" panose="00000400000000000000" pitchFamily="2" charset="-78"/>
              </a:rPr>
              <a:t>مديريت ريسك نرخ </a:t>
            </a:r>
            <a:r>
              <a:rPr lang="fa-IR" sz="1400" b="1" dirty="0" smtClean="0">
                <a:solidFill>
                  <a:srgbClr val="002060"/>
                </a:solidFill>
                <a:cs typeface="B Nazanin" panose="00000400000000000000" pitchFamily="2" charset="-78"/>
              </a:rPr>
              <a:t>ارز</a:t>
            </a:r>
            <a:endParaRPr lang="fa-IR" sz="1400" b="1" dirty="0">
              <a:solidFill>
                <a:srgbClr val="002060"/>
              </a:solidFill>
              <a:cs typeface="B Nazanin" panose="00000400000000000000" pitchFamily="2" charset="-78"/>
            </a:endParaRPr>
          </a:p>
        </p:txBody>
      </p:sp>
      <p:sp>
        <p:nvSpPr>
          <p:cNvPr id="17" name="Rounded Rectangle 16">
            <a:hlinkClick r:id="" action="ppaction://noaction"/>
          </p:cNvPr>
          <p:cNvSpPr/>
          <p:nvPr/>
        </p:nvSpPr>
        <p:spPr>
          <a:xfrm>
            <a:off x="2357120" y="32308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spcBef>
                <a:spcPct val="0"/>
              </a:spcBef>
            </a:pPr>
            <a:r>
              <a:rPr lang="fa-IR" sz="1400" b="1" dirty="0" smtClean="0">
                <a:solidFill>
                  <a:srgbClr val="002060"/>
                </a:solidFill>
                <a:cs typeface="B Nazanin" panose="00000400000000000000" pitchFamily="2" charset="-78"/>
              </a:rPr>
              <a:t>10) </a:t>
            </a:r>
            <a:r>
              <a:rPr lang="fa-IR" altLang="en-US" sz="1400" b="1" dirty="0">
                <a:solidFill>
                  <a:srgbClr val="002060"/>
                </a:solidFill>
                <a:cs typeface="B Nazanin" panose="00000400000000000000" pitchFamily="2" charset="-78"/>
              </a:rPr>
              <a:t>تامين مالي پروژه (</a:t>
            </a:r>
            <a:r>
              <a:rPr lang="en-US" sz="1400" b="1" dirty="0">
                <a:solidFill>
                  <a:srgbClr val="002060"/>
                </a:solidFill>
                <a:cs typeface="B Nazanin" panose="00000400000000000000" pitchFamily="2" charset="-78"/>
              </a:rPr>
              <a:t>Project Finance</a:t>
            </a:r>
            <a:r>
              <a:rPr lang="fa-IR" sz="1400" b="1" dirty="0">
                <a:solidFill>
                  <a:srgbClr val="002060"/>
                </a:solidFill>
                <a:cs typeface="B Nazanin" panose="00000400000000000000" pitchFamily="2" charset="-78"/>
              </a:rPr>
              <a:t>)</a:t>
            </a:r>
          </a:p>
        </p:txBody>
      </p:sp>
      <p:sp>
        <p:nvSpPr>
          <p:cNvPr id="18" name="Rounded Rectangle 17">
            <a:hlinkClick r:id="" action="ppaction://noaction"/>
          </p:cNvPr>
          <p:cNvSpPr/>
          <p:nvPr/>
        </p:nvSpPr>
        <p:spPr>
          <a:xfrm>
            <a:off x="2357120" y="35356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spcBef>
                <a:spcPct val="0"/>
              </a:spcBef>
            </a:pPr>
            <a:r>
              <a:rPr lang="fa-IR" altLang="en-US" sz="1400" b="1" dirty="0" smtClean="0">
                <a:solidFill>
                  <a:srgbClr val="002060"/>
                </a:solidFill>
                <a:cs typeface="B Nazanin" panose="00000400000000000000" pitchFamily="2" charset="-78"/>
              </a:rPr>
              <a:t>11) تامين </a:t>
            </a:r>
            <a:r>
              <a:rPr lang="fa-IR" altLang="en-US" sz="1400" b="1" dirty="0">
                <a:solidFill>
                  <a:srgbClr val="002060"/>
                </a:solidFill>
                <a:cs typeface="B Nazanin" panose="00000400000000000000" pitchFamily="2" charset="-78"/>
              </a:rPr>
              <a:t>مالي بدهي از بازارهاي بين المللي </a:t>
            </a:r>
            <a:r>
              <a:rPr lang="fa-IR" altLang="en-US" sz="1400" b="1" dirty="0" smtClean="0">
                <a:solidFill>
                  <a:srgbClr val="002060"/>
                </a:solidFill>
                <a:cs typeface="B Nazanin" panose="00000400000000000000" pitchFamily="2" charset="-78"/>
              </a:rPr>
              <a:t>( </a:t>
            </a:r>
            <a:r>
              <a:rPr lang="en-US" sz="1400" b="1" dirty="0" smtClean="0">
                <a:solidFill>
                  <a:srgbClr val="002060"/>
                </a:solidFill>
                <a:cs typeface="B Nazanin" panose="00000400000000000000" pitchFamily="2" charset="-78"/>
              </a:rPr>
              <a:t>International </a:t>
            </a:r>
            <a:r>
              <a:rPr lang="en-US" sz="1400" b="1" dirty="0">
                <a:solidFill>
                  <a:srgbClr val="002060"/>
                </a:solidFill>
                <a:cs typeface="B Nazanin" panose="00000400000000000000" pitchFamily="2" charset="-78"/>
              </a:rPr>
              <a:t>Debt </a:t>
            </a:r>
            <a:r>
              <a:rPr lang="en-US" sz="1400" b="1" dirty="0" smtClean="0">
                <a:solidFill>
                  <a:srgbClr val="002060"/>
                </a:solidFill>
                <a:cs typeface="B Nazanin" panose="00000400000000000000" pitchFamily="2" charset="-78"/>
              </a:rPr>
              <a:t>Financing</a:t>
            </a:r>
            <a:r>
              <a:rPr lang="fa-IR" altLang="en-US" sz="1400" b="1" dirty="0" smtClean="0">
                <a:solidFill>
                  <a:srgbClr val="002060"/>
                </a:solidFill>
                <a:cs typeface="B Nazanin" panose="00000400000000000000" pitchFamily="2" charset="-78"/>
              </a:rPr>
              <a:t>)</a:t>
            </a:r>
            <a:endParaRPr lang="fa-IR" sz="1400" b="1" dirty="0">
              <a:solidFill>
                <a:srgbClr val="002060"/>
              </a:solidFill>
              <a:cs typeface="B Nazanin" panose="00000400000000000000" pitchFamily="2" charset="-78"/>
            </a:endParaRPr>
          </a:p>
        </p:txBody>
      </p:sp>
      <p:sp>
        <p:nvSpPr>
          <p:cNvPr id="19" name="Rounded Rectangle 18">
            <a:hlinkClick r:id="" action="ppaction://noaction"/>
          </p:cNvPr>
          <p:cNvSpPr/>
          <p:nvPr/>
        </p:nvSpPr>
        <p:spPr>
          <a:xfrm>
            <a:off x="2357120" y="383286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altLang="en-US" sz="1400" b="1" dirty="0" smtClean="0">
                <a:solidFill>
                  <a:srgbClr val="002060"/>
                </a:solidFill>
                <a:cs typeface="B Nazanin" panose="00000400000000000000" pitchFamily="2" charset="-78"/>
              </a:rPr>
              <a:t>12) </a:t>
            </a:r>
            <a:r>
              <a:rPr lang="fa-IR" sz="1400" b="1" dirty="0">
                <a:solidFill>
                  <a:srgbClr val="002060"/>
                </a:solidFill>
                <a:cs typeface="B Nazanin" pitchFamily="2" charset="-78"/>
              </a:rPr>
              <a:t>تامين مالي تجاري از بازارهاي بين </a:t>
            </a:r>
            <a:r>
              <a:rPr lang="fa-IR" sz="1400" b="1" dirty="0" smtClean="0">
                <a:solidFill>
                  <a:srgbClr val="002060"/>
                </a:solidFill>
                <a:cs typeface="B Nazanin" pitchFamily="2" charset="-78"/>
              </a:rPr>
              <a:t>المللي (</a:t>
            </a:r>
            <a:r>
              <a:rPr lang="en-US" sz="1400" b="1" dirty="0">
                <a:solidFill>
                  <a:srgbClr val="002060"/>
                </a:solidFill>
                <a:cs typeface="B Nazanin" pitchFamily="2" charset="-78"/>
              </a:rPr>
              <a:t>International Trade Finance </a:t>
            </a:r>
            <a:r>
              <a:rPr lang="fa-IR" sz="1400" b="1" dirty="0" smtClean="0">
                <a:solidFill>
                  <a:srgbClr val="002060"/>
                </a:solidFill>
                <a:cs typeface="B Nazanin" pitchFamily="2" charset="-78"/>
              </a:rPr>
              <a:t>)</a:t>
            </a:r>
            <a:endParaRPr lang="fa-IR" sz="1400" b="1" dirty="0">
              <a:solidFill>
                <a:srgbClr val="002060"/>
              </a:solidFill>
              <a:cs typeface="B Nazanin" pitchFamily="2" charset="-78"/>
            </a:endParaRPr>
          </a:p>
        </p:txBody>
      </p:sp>
      <p:sp>
        <p:nvSpPr>
          <p:cNvPr id="20" name="Rounded Rectangle 19">
            <a:hlinkClick r:id="" action="ppaction://noaction"/>
          </p:cNvPr>
          <p:cNvSpPr/>
          <p:nvPr/>
        </p:nvSpPr>
        <p:spPr>
          <a:xfrm>
            <a:off x="2357120" y="41173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fa-IR" sz="1400" b="1" dirty="0" smtClean="0">
                <a:solidFill>
                  <a:srgbClr val="002060"/>
                </a:solidFill>
                <a:cs typeface="B Nazanin" pitchFamily="2" charset="-78"/>
              </a:rPr>
              <a:t>13) تامين </a:t>
            </a:r>
            <a:r>
              <a:rPr lang="fa-IR" sz="1400" b="1" dirty="0">
                <a:solidFill>
                  <a:srgbClr val="002060"/>
                </a:solidFill>
                <a:cs typeface="B Nazanin" pitchFamily="2" charset="-78"/>
              </a:rPr>
              <a:t>مالي ازسهامداران در بازارهاي بين المللي</a:t>
            </a:r>
          </a:p>
        </p:txBody>
      </p:sp>
      <p:sp>
        <p:nvSpPr>
          <p:cNvPr id="22" name="Rounded Rectangle 21">
            <a:hlinkClick r:id="" action="ppaction://noaction"/>
          </p:cNvPr>
          <p:cNvSpPr/>
          <p:nvPr/>
        </p:nvSpPr>
        <p:spPr>
          <a:xfrm>
            <a:off x="2357120" y="44094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itchFamily="2" charset="-78"/>
              </a:rPr>
              <a:t>14) </a:t>
            </a:r>
            <a:r>
              <a:rPr lang="fa-IR" sz="1400" b="1" dirty="0">
                <a:solidFill>
                  <a:srgbClr val="002060"/>
                </a:solidFill>
                <a:cs typeface="B Nazanin" pitchFamily="2" charset="-78"/>
              </a:rPr>
              <a:t>بحرانی های مالی بين المللي</a:t>
            </a:r>
          </a:p>
        </p:txBody>
      </p:sp>
      <p:sp>
        <p:nvSpPr>
          <p:cNvPr id="23" name="Rounded Rectangle 22">
            <a:hlinkClick r:id="" action="ppaction://noaction"/>
          </p:cNvPr>
          <p:cNvSpPr/>
          <p:nvPr/>
        </p:nvSpPr>
        <p:spPr>
          <a:xfrm>
            <a:off x="2357120" y="470662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itchFamily="2" charset="-78"/>
              </a:rPr>
              <a:t>15) </a:t>
            </a:r>
            <a:r>
              <a:rPr lang="fa-IR" sz="1400" b="1" dirty="0">
                <a:solidFill>
                  <a:srgbClr val="002060"/>
                </a:solidFill>
                <a:cs typeface="B Nazanin" pitchFamily="2" charset="-78"/>
              </a:rPr>
              <a:t>سرمایه گذاری مستقیم خارجی و ارزيابي طرحهاي اقتصادي بين المللي</a:t>
            </a:r>
          </a:p>
        </p:txBody>
      </p:sp>
      <p:sp>
        <p:nvSpPr>
          <p:cNvPr id="3" name="Footer Placeholder 2"/>
          <p:cNvSpPr>
            <a:spLocks noGrp="1"/>
          </p:cNvSpPr>
          <p:nvPr>
            <p:ph type="ftr" sz="quarter" idx="11"/>
          </p:nvPr>
        </p:nvSpPr>
        <p:spPr/>
        <p:txBody>
          <a:bodyPr/>
          <a:lstStyle/>
          <a:p>
            <a:r>
              <a:rPr lang="fa-IR" b="1" dirty="0">
                <a:solidFill>
                  <a:srgbClr val="002060"/>
                </a:solidFill>
              </a:rPr>
              <a:t>مالي بين الملل</a:t>
            </a:r>
          </a:p>
        </p:txBody>
      </p:sp>
      <p:sp>
        <p:nvSpPr>
          <p:cNvPr id="4" name="Slide Number Placeholder 3"/>
          <p:cNvSpPr>
            <a:spLocks noGrp="1"/>
          </p:cNvSpPr>
          <p:nvPr>
            <p:ph type="sldNum" sz="quarter" idx="12"/>
          </p:nvPr>
        </p:nvSpPr>
        <p:spPr/>
        <p:txBody>
          <a:bodyPr/>
          <a:lstStyle/>
          <a:p>
            <a:fld id="{910D3704-EB78-46B9-AB15-D23119C7FC1D}" type="slidenum">
              <a:rPr lang="en-US" smtClean="0"/>
              <a:pPr/>
              <a:t>2</a:t>
            </a:fld>
            <a:endParaRPr lang="en-US"/>
          </a:p>
        </p:txBody>
      </p:sp>
    </p:spTree>
    <p:extLst>
      <p:ext uri="{BB962C8B-B14F-4D97-AF65-F5344CB8AC3E}">
        <p14:creationId xmlns:p14="http://schemas.microsoft.com/office/powerpoint/2010/main" val="3278986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20</a:t>
            </a:fld>
            <a:endParaRPr lang="en-US"/>
          </a:p>
        </p:txBody>
      </p:sp>
      <p:sp>
        <p:nvSpPr>
          <p:cNvPr id="18" name="Subtitle 2"/>
          <p:cNvSpPr>
            <a:spLocks noGrp="1"/>
          </p:cNvSpPr>
          <p:nvPr>
            <p:ph type="subTitle" idx="4294967295"/>
          </p:nvPr>
        </p:nvSpPr>
        <p:spPr>
          <a:xfrm>
            <a:off x="460409" y="191979"/>
            <a:ext cx="8280400" cy="6481763"/>
          </a:xfrm>
          <a:noFill/>
        </p:spPr>
        <p:txBody>
          <a:bodyPr>
            <a:normAutofit/>
          </a:bodyPr>
          <a:lstStyle/>
          <a:p>
            <a:pPr algn="just" rtl="1">
              <a:lnSpc>
                <a:spcPct val="120000"/>
              </a:lnSpc>
              <a:spcBef>
                <a:spcPts val="600"/>
              </a:spcBef>
              <a:spcAft>
                <a:spcPts val="600"/>
              </a:spcAft>
              <a:buClr>
                <a:srgbClr val="C00000"/>
              </a:buClr>
            </a:pPr>
            <a:r>
              <a:rPr lang="en-US" sz="2800" b="1" dirty="0" smtClean="0">
                <a:solidFill>
                  <a:srgbClr val="020202"/>
                </a:solidFill>
                <a:latin typeface="Times New Roman" panose="02020603050405020304" pitchFamily="18" charset="0"/>
                <a:ea typeface="Times New Roman"/>
                <a:cs typeface="Times New Roman" panose="02020603050405020304" pitchFamily="18" charset="0"/>
              </a:rPr>
              <a:t>Eurobond Market </a:t>
            </a:r>
            <a:endParaRPr lang="fa-IR" sz="2800" b="1" dirty="0">
              <a:solidFill>
                <a:srgbClr val="020202"/>
              </a:solidFill>
              <a:latin typeface="Times New Roman" panose="02020603050405020304" pitchFamily="18" charset="0"/>
              <a:ea typeface="Times New Roman"/>
              <a:cs typeface="Times New Roman" panose="02020603050405020304" pitchFamily="18" charset="0"/>
            </a:endParaRPr>
          </a:p>
          <a:p>
            <a:pPr marL="342900" indent="-342900" algn="just" rtl="1">
              <a:lnSpc>
                <a:spcPct val="120000"/>
              </a:lnSpc>
              <a:spcBef>
                <a:spcPts val="600"/>
              </a:spcBef>
              <a:spcAft>
                <a:spcPts val="600"/>
              </a:spcAft>
              <a:buClr>
                <a:srgbClr val="C00000"/>
              </a:buClr>
              <a:buFont typeface="Wingdings" panose="05000000000000000000" pitchFamily="2" charset="2"/>
              <a:buChar char="§"/>
            </a:pPr>
            <a:r>
              <a:rPr lang="fa-IR" sz="1800" b="1" dirty="0" smtClean="0">
                <a:solidFill>
                  <a:srgbClr val="020202"/>
                </a:solidFill>
                <a:latin typeface="Tahoma"/>
                <a:ea typeface="Times New Roman"/>
                <a:cs typeface="B Compset" pitchFamily="2" charset="-78"/>
              </a:rPr>
              <a:t>اوراق </a:t>
            </a:r>
            <a:r>
              <a:rPr lang="fa-IR" sz="1800" b="1" dirty="0">
                <a:solidFill>
                  <a:srgbClr val="020202"/>
                </a:solidFill>
                <a:latin typeface="Tahoma"/>
                <a:ea typeface="Times New Roman"/>
                <a:cs typeface="B Compset" pitchFamily="2" charset="-78"/>
              </a:rPr>
              <a:t>قرضه </a:t>
            </a:r>
            <a:r>
              <a:rPr lang="fa-IR" sz="1800" b="1" dirty="0" smtClean="0">
                <a:solidFill>
                  <a:srgbClr val="020202"/>
                </a:solidFill>
                <a:latin typeface="Tahoma"/>
                <a:ea typeface="Times New Roman"/>
                <a:cs typeface="B Compset" pitchFamily="2" charset="-78"/>
              </a:rPr>
              <a:t>اروپایی </a:t>
            </a:r>
            <a:r>
              <a:rPr lang="fa-IR" sz="1800" b="1" dirty="0">
                <a:solidFill>
                  <a:srgbClr val="020202"/>
                </a:solidFill>
                <a:latin typeface="Tahoma"/>
                <a:ea typeface="Times New Roman"/>
                <a:cs typeface="B Compset" pitchFamily="2" charset="-78"/>
              </a:rPr>
              <a:t>نیز از ژانویه ۱۹۹۹ و با رسمیت یافتن یورو رواج یافته و در بازارهای اوراق قرضه دادوستد می‌شود. همچنین در برخی از دوره‌های زمانی، بازار تمایل به اوراق قرضه‌ای دارد که به ارزهای دیگری همچون ین ژاپن، لیره‌استرلینگ و یا دلار کانادا منتشر شده‌اند.</a:t>
            </a:r>
          </a:p>
          <a:p>
            <a:pPr marL="342900" indent="-342900" algn="just" rtl="1">
              <a:lnSpc>
                <a:spcPct val="120000"/>
              </a:lnSpc>
              <a:spcBef>
                <a:spcPts val="600"/>
              </a:spcBef>
              <a:spcAft>
                <a:spcPts val="600"/>
              </a:spcAft>
              <a:buClr>
                <a:srgbClr val="C00000"/>
              </a:buClr>
              <a:buFont typeface="Wingdings" panose="05000000000000000000" pitchFamily="2" charset="2"/>
              <a:buChar char="§"/>
            </a:pPr>
            <a:r>
              <a:rPr lang="fa-IR" sz="1800" b="1" dirty="0">
                <a:solidFill>
                  <a:srgbClr val="020202"/>
                </a:solidFill>
                <a:latin typeface="Tahoma"/>
                <a:ea typeface="Times New Roman"/>
                <a:cs typeface="B Compset" pitchFamily="2" charset="-78"/>
              </a:rPr>
              <a:t>انتشاردهندگان، اوراق را به واحد ارزی موردتوجه سرمایه‌گذاران و قابل تبدیل به ارز مورد درخواست در زمان پرداخت صادر می‌کنند. برای مثال، یک شرکت انگلیسی می‌تواند اوراق بهاداری را به دلار منتشر و بازپرداخت اوراق را به پوند استرلینگ تعهد کند</a:t>
            </a:r>
            <a:r>
              <a:rPr lang="fa-IR" sz="1800" b="1" dirty="0" smtClean="0">
                <a:solidFill>
                  <a:srgbClr val="020202"/>
                </a:solidFill>
                <a:latin typeface="Tahoma"/>
                <a:ea typeface="Times New Roman"/>
                <a:cs typeface="B Compset" pitchFamily="2" charset="-78"/>
              </a:rPr>
              <a:t>.</a:t>
            </a:r>
          </a:p>
          <a:p>
            <a:pPr marL="342900" indent="-342900" algn="just" rtl="1">
              <a:lnSpc>
                <a:spcPct val="120000"/>
              </a:lnSpc>
              <a:spcBef>
                <a:spcPts val="600"/>
              </a:spcBef>
              <a:spcAft>
                <a:spcPts val="600"/>
              </a:spcAft>
              <a:buClr>
                <a:srgbClr val="C00000"/>
              </a:buClr>
              <a:buFont typeface="Wingdings" panose="05000000000000000000" pitchFamily="2" charset="2"/>
              <a:buChar char="§"/>
            </a:pPr>
            <a:r>
              <a:rPr lang="fa-IR" sz="1800" b="1" dirty="0">
                <a:solidFill>
                  <a:srgbClr val="020202"/>
                </a:solidFill>
                <a:latin typeface="Tahoma"/>
                <a:ea typeface="Times New Roman"/>
                <a:cs typeface="B Compset" pitchFamily="2" charset="-78"/>
              </a:rPr>
              <a:t>اوراق قرضــــــــه </a:t>
            </a:r>
            <a:r>
              <a:rPr lang="fa-IR" sz="1800" b="1" dirty="0" smtClean="0">
                <a:solidFill>
                  <a:srgbClr val="020202"/>
                </a:solidFill>
                <a:latin typeface="Tahoma"/>
                <a:ea typeface="Times New Roman"/>
                <a:cs typeface="B Compset" pitchFamily="2" charset="-78"/>
              </a:rPr>
              <a:t>اروپا یا </a:t>
            </a:r>
            <a:r>
              <a:rPr lang="fa-IR" sz="1800" b="1" dirty="0" err="1" smtClean="0">
                <a:solidFill>
                  <a:srgbClr val="020202"/>
                </a:solidFill>
                <a:latin typeface="Tahoma"/>
                <a:ea typeface="Times New Roman"/>
                <a:cs typeface="B Compset" pitchFamily="2" charset="-78"/>
              </a:rPr>
              <a:t>آفشور</a:t>
            </a:r>
            <a:r>
              <a:rPr lang="fa-IR" sz="1800" b="1" dirty="0" smtClean="0">
                <a:solidFill>
                  <a:srgbClr val="020202"/>
                </a:solidFill>
                <a:latin typeface="Tahoma"/>
                <a:ea typeface="Times New Roman"/>
                <a:cs typeface="B Compset" pitchFamily="2" charset="-78"/>
              </a:rPr>
              <a:t> خارج </a:t>
            </a:r>
            <a:r>
              <a:rPr lang="fa-IR" sz="1800" b="1" dirty="0">
                <a:solidFill>
                  <a:srgbClr val="020202"/>
                </a:solidFill>
                <a:latin typeface="Tahoma"/>
                <a:ea typeface="Times New Roman"/>
                <a:cs typeface="B Compset" pitchFamily="2" charset="-78"/>
              </a:rPr>
              <a:t>از محدوده بازار اوراق قرضه محلی و چارچوب مقررات و ضوابط دولتی انتشار می‌یابند. مطالعه اجمالی تاریخچه انتشار اوراق قرضه یورویی بیانگر این موضوع است که به دلیل وجود پاره‌ای مقررات و محدودیت‌های دولتی در بازارهای داخلی کشورها، اوراق قرضه یورویی نیز همانند بازار ارزی یورو با هدف امکان‌پذیری تامین منابع مالی به ارز خارجی مورد نیاز طراحی و مورد استفاده قرار گرفته است.</a:t>
            </a:r>
          </a:p>
          <a:p>
            <a:pPr marL="342900" indent="-342900" algn="just" rtl="1">
              <a:lnSpc>
                <a:spcPct val="120000"/>
              </a:lnSpc>
              <a:spcBef>
                <a:spcPts val="600"/>
              </a:spcBef>
              <a:spcAft>
                <a:spcPts val="600"/>
              </a:spcAft>
              <a:buClr>
                <a:srgbClr val="C00000"/>
              </a:buClr>
              <a:buFont typeface="Wingdings" panose="05000000000000000000" pitchFamily="2" charset="2"/>
              <a:buChar char="§"/>
            </a:pPr>
            <a:r>
              <a:rPr lang="fa-IR" sz="1800" b="1" dirty="0">
                <a:solidFill>
                  <a:srgbClr val="020202"/>
                </a:solidFill>
                <a:latin typeface="Tahoma"/>
                <a:ea typeface="Times New Roman"/>
                <a:cs typeface="B Compset" pitchFamily="2" charset="-78"/>
              </a:rPr>
              <a:t>بازار این اوراق به صورت بازاری آزاد و قابل دسترس برای وام‌گیرندگان بین‌المللی تشکیل و توسعه یافته است.</a:t>
            </a:r>
          </a:p>
          <a:p>
            <a:pPr marL="342900" indent="-342900" algn="just" rtl="1">
              <a:lnSpc>
                <a:spcPct val="120000"/>
              </a:lnSpc>
              <a:spcBef>
                <a:spcPts val="600"/>
              </a:spcBef>
              <a:spcAft>
                <a:spcPts val="600"/>
              </a:spcAft>
              <a:buClr>
                <a:srgbClr val="C00000"/>
              </a:buClr>
              <a:buFont typeface="Wingdings" panose="05000000000000000000" pitchFamily="2" charset="2"/>
              <a:buChar char="§"/>
            </a:pPr>
            <a:endParaRPr lang="fa-IR" sz="1800" b="1" dirty="0">
              <a:solidFill>
                <a:srgbClr val="020202"/>
              </a:solidFill>
              <a:latin typeface="Tahoma"/>
              <a:ea typeface="Times New Roman"/>
              <a:cs typeface="B Compset"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29906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vert="horz" lIns="91440" tIns="45720" rIns="91440" bIns="45720" rtlCol="0">
            <a:noAutofit/>
          </a:bodyPr>
          <a:lstStyle/>
          <a:p>
            <a:pPr algn="just" rtl="1">
              <a:spcBef>
                <a:spcPts val="600"/>
              </a:spcBef>
              <a:spcAft>
                <a:spcPts val="600"/>
              </a:spcAft>
              <a:buFont typeface="Wingdings" panose="05000000000000000000" pitchFamily="2" charset="2"/>
              <a:buChar char="q"/>
            </a:pPr>
            <a:r>
              <a:rPr lang="fa-IR" sz="4400" b="0" dirty="0">
                <a:solidFill>
                  <a:srgbClr val="020202"/>
                </a:solidFill>
                <a:latin typeface="Tahoma"/>
                <a:ea typeface="Times New Roman"/>
                <a:cs typeface="B Zar" panose="00000400000000000000" pitchFamily="2" charset="-78"/>
              </a:rPr>
              <a:t>اولین اوراق قرضه اروپایی توسط شرکت </a:t>
            </a:r>
            <a:r>
              <a:rPr lang="en-US" sz="4400" b="0" dirty="0" err="1">
                <a:solidFill>
                  <a:srgbClr val="020202"/>
                </a:solidFill>
                <a:latin typeface="Tahoma"/>
                <a:ea typeface="Times New Roman"/>
                <a:cs typeface="B Zar" panose="00000400000000000000" pitchFamily="2" charset="-78"/>
              </a:rPr>
              <a:t>Autostrade</a:t>
            </a:r>
            <a:r>
              <a:rPr lang="fa-IR" sz="4400" b="0" dirty="0">
                <a:solidFill>
                  <a:srgbClr val="020202"/>
                </a:solidFill>
                <a:latin typeface="Tahoma"/>
                <a:ea typeface="Times New Roman"/>
                <a:cs typeface="B Zar" panose="00000400000000000000" pitchFamily="2" charset="-78"/>
              </a:rPr>
              <a:t> که یک شرکت جاده سازی ایتالیایی است در سال 1963 </a:t>
            </a:r>
            <a:r>
              <a:rPr lang="fa-IR" sz="4400" b="0" dirty="0" smtClean="0">
                <a:solidFill>
                  <a:srgbClr val="020202"/>
                </a:solidFill>
                <a:latin typeface="Tahoma"/>
                <a:ea typeface="Times New Roman"/>
                <a:cs typeface="B Zar" panose="00000400000000000000" pitchFamily="2" charset="-78"/>
              </a:rPr>
              <a:t>توسط بانک لندن در کشور بلژیک به مبلغ 15 میلیون دلار منتشر شد.</a:t>
            </a:r>
            <a:endParaRPr lang="en-US" sz="4400" b="0" dirty="0">
              <a:solidFill>
                <a:srgbClr val="020202"/>
              </a:solidFill>
              <a:latin typeface="Tahoma"/>
              <a:ea typeface="Times New Roman"/>
              <a:cs typeface="B Zar" panose="00000400000000000000" pitchFamily="2" charset="-78"/>
            </a:endParaRPr>
          </a:p>
        </p:txBody>
      </p:sp>
      <p:sp>
        <p:nvSpPr>
          <p:cNvPr id="2" name="Slide Number Placeholder 1"/>
          <p:cNvSpPr>
            <a:spLocks noGrp="1"/>
          </p:cNvSpPr>
          <p:nvPr>
            <p:ph type="sldNum" sz="quarter" idx="12"/>
          </p:nvPr>
        </p:nvSpPr>
        <p:spPr/>
        <p:txBody>
          <a:bodyPr/>
          <a:lstStyle/>
          <a:p>
            <a:fld id="{910D3704-EB78-46B9-AB15-D23119C7FC1D}" type="slidenum">
              <a:rPr lang="en-US" smtClean="0"/>
              <a:pPr/>
              <a:t>21</a:t>
            </a:fld>
            <a:endParaRPr lang="en-US"/>
          </a:p>
        </p:txBody>
      </p:sp>
    </p:spTree>
    <p:extLst>
      <p:ext uri="{BB962C8B-B14F-4D97-AF65-F5344CB8AC3E}">
        <p14:creationId xmlns:p14="http://schemas.microsoft.com/office/powerpoint/2010/main" val="3873633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49550" y="162594"/>
            <a:ext cx="7267575" cy="461665"/>
          </a:xfrm>
          <a:prstGeom prst="rect">
            <a:avLst/>
          </a:prstGeom>
          <a:solidFill>
            <a:srgbClr val="C00000"/>
          </a:solid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400" dirty="0">
                <a:solidFill>
                  <a:schemeClr val="bg1"/>
                </a:solidFill>
                <a:latin typeface="Rockwell" pitchFamily="18" charset="0"/>
                <a:cs typeface="Times New Roman" pitchFamily="18" charset="0"/>
              </a:rPr>
              <a:t> </a:t>
            </a:r>
            <a:r>
              <a:rPr lang="fa-IR" sz="2400" dirty="0" smtClean="0">
                <a:solidFill>
                  <a:schemeClr val="bg1"/>
                </a:solidFill>
                <a:latin typeface="Rockwell" pitchFamily="18" charset="0"/>
                <a:cs typeface="B Titr" pitchFamily="2" charset="-78"/>
              </a:rPr>
              <a:t>حمایت از انتشار اوراق بدهی بین المللی</a:t>
            </a:r>
            <a:endParaRPr lang="en-US" sz="2400" dirty="0">
              <a:solidFill>
                <a:schemeClr val="bg1"/>
              </a:solidFill>
              <a:latin typeface="Rockwell" pitchFamily="18" charset="0"/>
            </a:endParaRPr>
          </a:p>
        </p:txBody>
      </p:sp>
      <p:sp>
        <p:nvSpPr>
          <p:cNvPr id="17411" name="TextBox 4"/>
          <p:cNvSpPr txBox="1">
            <a:spLocks noChangeArrowheads="1"/>
          </p:cNvSpPr>
          <p:nvPr/>
        </p:nvSpPr>
        <p:spPr bwMode="auto">
          <a:xfrm>
            <a:off x="3600450" y="1328738"/>
            <a:ext cx="42846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sz="1600" b="1">
                <a:latin typeface="Rockwell" pitchFamily="18" charset="0"/>
                <a:cs typeface="Times New Roman" pitchFamily="18" charset="0"/>
              </a:rPr>
              <a:t> </a:t>
            </a:r>
            <a:endParaRPr lang="en-US" sz="1600" b="1">
              <a:latin typeface="Rockwell" pitchFamily="18" charset="0"/>
            </a:endParaRP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22</a:t>
            </a:fld>
            <a:endParaRPr lang="en-US"/>
          </a:p>
        </p:txBody>
      </p:sp>
      <p:sp>
        <p:nvSpPr>
          <p:cNvPr id="18" name="Subtitle 2"/>
          <p:cNvSpPr>
            <a:spLocks noGrp="1"/>
          </p:cNvSpPr>
          <p:nvPr>
            <p:ph type="subTitle" idx="4294967295"/>
          </p:nvPr>
        </p:nvSpPr>
        <p:spPr>
          <a:xfrm>
            <a:off x="147884" y="731423"/>
            <a:ext cx="8996115" cy="5761037"/>
          </a:xfrm>
        </p:spPr>
        <p:txBody>
          <a:bodyPr>
            <a:noAutofit/>
          </a:bodyPr>
          <a:lstStyle/>
          <a:p>
            <a:pPr marL="342900" indent="-342900" algn="just" rtl="1">
              <a:spcBef>
                <a:spcPts val="600"/>
              </a:spcBef>
              <a:spcAft>
                <a:spcPts val="600"/>
              </a:spcAft>
              <a:buFont typeface="Wingdings" panose="05000000000000000000" pitchFamily="2" charset="2"/>
              <a:buChar char="q"/>
            </a:pPr>
            <a:r>
              <a:rPr lang="fa-IR" sz="2000" b="0" dirty="0" smtClean="0">
                <a:solidFill>
                  <a:srgbClr val="020202"/>
                </a:solidFill>
                <a:latin typeface="Tahoma"/>
                <a:ea typeface="Times New Roman"/>
                <a:cs typeface="B Zar" panose="00000400000000000000" pitchFamily="2" charset="-78"/>
              </a:rPr>
              <a:t>برای تخفیف هزینه ها در </a:t>
            </a:r>
            <a:r>
              <a:rPr lang="fa-IR" sz="2000" b="0" dirty="0">
                <a:solidFill>
                  <a:srgbClr val="020202"/>
                </a:solidFill>
                <a:latin typeface="Tahoma"/>
                <a:ea typeface="Times New Roman"/>
                <a:cs typeface="B Zar" panose="00000400000000000000" pitchFamily="2" charset="-78"/>
              </a:rPr>
              <a:t>بازار اوراق قرضه </a:t>
            </a:r>
            <a:r>
              <a:rPr lang="fa-IR" sz="2000" b="0" dirty="0" smtClean="0">
                <a:solidFill>
                  <a:srgbClr val="020202"/>
                </a:solidFill>
                <a:latin typeface="Tahoma"/>
                <a:ea typeface="Times New Roman"/>
                <a:cs typeface="B Zar" panose="00000400000000000000" pitchFamily="2" charset="-78"/>
              </a:rPr>
              <a:t>اروپایی، کمیسیون </a:t>
            </a:r>
            <a:r>
              <a:rPr lang="fa-IR" sz="2000" b="0" dirty="0">
                <a:solidFill>
                  <a:srgbClr val="020202"/>
                </a:solidFill>
                <a:latin typeface="Tahoma"/>
                <a:ea typeface="Times New Roman"/>
                <a:cs typeface="B Zar" panose="00000400000000000000" pitchFamily="2" charset="-78"/>
              </a:rPr>
              <a:t>بورس اوراق بهادار آمریکا قانون </a:t>
            </a:r>
            <a:r>
              <a:rPr lang="en-US" sz="2000" b="0" dirty="0">
                <a:solidFill>
                  <a:srgbClr val="020202"/>
                </a:solidFill>
                <a:latin typeface="Times New Roman" panose="02020603050405020304" pitchFamily="18" charset="0"/>
                <a:ea typeface="Times New Roman"/>
                <a:cs typeface="B Zar" panose="00000400000000000000" pitchFamily="2" charset="-78"/>
              </a:rPr>
              <a:t>A</a:t>
            </a:r>
            <a:r>
              <a:rPr lang="fa-IR" sz="2000" b="0" dirty="0" smtClean="0">
                <a:solidFill>
                  <a:srgbClr val="020202"/>
                </a:solidFill>
                <a:latin typeface="Tahoma"/>
                <a:ea typeface="Times New Roman"/>
                <a:cs typeface="B Zar" panose="00000400000000000000" pitchFamily="2" charset="-78"/>
              </a:rPr>
              <a:t>144 را </a:t>
            </a:r>
            <a:r>
              <a:rPr lang="fa-IR" sz="2000" b="0" dirty="0">
                <a:solidFill>
                  <a:srgbClr val="020202"/>
                </a:solidFill>
                <a:latin typeface="Tahoma"/>
                <a:ea typeface="Times New Roman"/>
                <a:cs typeface="B Zar" panose="00000400000000000000" pitchFamily="2" charset="-78"/>
              </a:rPr>
              <a:t>در سال 1990 </a:t>
            </a:r>
            <a:r>
              <a:rPr lang="fa-IR" sz="2000" b="0" dirty="0" smtClean="0">
                <a:solidFill>
                  <a:srgbClr val="020202"/>
                </a:solidFill>
                <a:latin typeface="Tahoma"/>
                <a:ea typeface="Times New Roman"/>
                <a:cs typeface="B Zar" panose="00000400000000000000" pitchFamily="2" charset="-78"/>
              </a:rPr>
              <a:t>منتشر کرد. این قانون </a:t>
            </a:r>
            <a:r>
              <a:rPr lang="fa-IR" sz="2000" b="0" dirty="0">
                <a:solidFill>
                  <a:srgbClr val="020202"/>
                </a:solidFill>
                <a:latin typeface="Tahoma"/>
                <a:ea typeface="Times New Roman"/>
                <a:cs typeface="B Zar" panose="00000400000000000000" pitchFamily="2" charset="-78"/>
              </a:rPr>
              <a:t>به شرکتها اجازه می دهد که بدهی خود را بدون نیاز به هیچ گونه ثبت اوراق قرضه یا قبول اصول پذیرفته شده حسابداری ایالات </a:t>
            </a:r>
            <a:r>
              <a:rPr lang="fa-IR" sz="2000" b="0" dirty="0" smtClean="0">
                <a:solidFill>
                  <a:srgbClr val="020202"/>
                </a:solidFill>
                <a:latin typeface="Tahoma"/>
                <a:ea typeface="Times New Roman"/>
                <a:cs typeface="B Zar" panose="00000400000000000000" pitchFamily="2" charset="-78"/>
              </a:rPr>
              <a:t>متحده، در بازار بین </a:t>
            </a:r>
            <a:r>
              <a:rPr lang="fa-IR" sz="2000" b="0" dirty="0">
                <a:solidFill>
                  <a:srgbClr val="020202"/>
                </a:solidFill>
                <a:latin typeface="Tahoma"/>
                <a:ea typeface="Times New Roman"/>
                <a:cs typeface="B Zar" panose="00000400000000000000" pitchFamily="2" charset="-78"/>
              </a:rPr>
              <a:t>المللی </a:t>
            </a:r>
            <a:r>
              <a:rPr lang="fa-IR" sz="2000" b="0" dirty="0" smtClean="0">
                <a:solidFill>
                  <a:srgbClr val="020202"/>
                </a:solidFill>
                <a:latin typeface="Tahoma"/>
                <a:ea typeface="Times New Roman"/>
                <a:cs typeface="B Zar" panose="00000400000000000000" pitchFamily="2" charset="-78"/>
              </a:rPr>
              <a:t>منتشر کنند. </a:t>
            </a:r>
            <a:r>
              <a:rPr lang="fa-IR" sz="2000" b="0" dirty="0">
                <a:solidFill>
                  <a:srgbClr val="020202"/>
                </a:solidFill>
                <a:latin typeface="Tahoma"/>
                <a:ea typeface="Times New Roman"/>
                <a:cs typeface="B Zar" panose="00000400000000000000" pitchFamily="2" charset="-78"/>
              </a:rPr>
              <a:t>اوراق قرضه اروپایی به ناشران اجازه می دهد تا بسیاری از موانع ملی را دور بزنند</a:t>
            </a:r>
            <a:r>
              <a:rPr lang="fa-IR" sz="2000" b="0" dirty="0" smtClean="0">
                <a:solidFill>
                  <a:srgbClr val="020202"/>
                </a:solidFill>
                <a:latin typeface="Tahoma"/>
                <a:ea typeface="Times New Roman"/>
                <a:cs typeface="B Zar" panose="00000400000000000000" pitchFamily="2" charset="-78"/>
              </a:rPr>
              <a:t>. </a:t>
            </a:r>
          </a:p>
          <a:p>
            <a:pPr marL="342900" indent="-342900" algn="just" rtl="1">
              <a:spcBef>
                <a:spcPts val="600"/>
              </a:spcBef>
              <a:spcAft>
                <a:spcPts val="600"/>
              </a:spcAft>
              <a:buFont typeface="Wingdings" panose="05000000000000000000" pitchFamily="2" charset="2"/>
              <a:buChar char="q"/>
            </a:pPr>
            <a:r>
              <a:rPr lang="fa-IR" sz="2000" b="0" dirty="0" smtClean="0">
                <a:solidFill>
                  <a:srgbClr val="020202"/>
                </a:solidFill>
                <a:latin typeface="Tahoma"/>
                <a:ea typeface="Times New Roman"/>
                <a:cs typeface="B Zar" panose="00000400000000000000" pitchFamily="2" charset="-78"/>
              </a:rPr>
              <a:t>اوراق </a:t>
            </a:r>
            <a:r>
              <a:rPr lang="fa-IR" sz="2000" b="0" dirty="0">
                <a:solidFill>
                  <a:srgbClr val="020202"/>
                </a:solidFill>
                <a:latin typeface="Tahoma"/>
                <a:ea typeface="Times New Roman"/>
                <a:cs typeface="B Zar" panose="00000400000000000000" pitchFamily="2" charset="-78"/>
              </a:rPr>
              <a:t>قرضه اروپایی </a:t>
            </a:r>
            <a:r>
              <a:rPr lang="fa-IR" sz="2000" b="0" dirty="0" smtClean="0">
                <a:solidFill>
                  <a:srgbClr val="020202"/>
                </a:solidFill>
                <a:latin typeface="Tahoma"/>
                <a:ea typeface="Times New Roman"/>
                <a:cs typeface="B Zar" panose="00000400000000000000" pitchFamily="2" charset="-78"/>
              </a:rPr>
              <a:t>:</a:t>
            </a:r>
          </a:p>
          <a:p>
            <a:pPr marL="0" indent="0" algn="just" rtl="1">
              <a:spcBef>
                <a:spcPts val="600"/>
              </a:spcBef>
              <a:spcAft>
                <a:spcPts val="600"/>
              </a:spcAft>
            </a:pPr>
            <a:r>
              <a:rPr lang="fa-IR" sz="2000" b="0" dirty="0" smtClean="0">
                <a:solidFill>
                  <a:srgbClr val="020202"/>
                </a:solidFill>
                <a:latin typeface="Tahoma"/>
                <a:ea typeface="Times New Roman"/>
                <a:cs typeface="B Zar" panose="00000400000000000000" pitchFamily="2" charset="-78"/>
              </a:rPr>
              <a:t> </a:t>
            </a:r>
            <a:r>
              <a:rPr lang="fa-IR" sz="2000" b="0" dirty="0">
                <a:solidFill>
                  <a:srgbClr val="020202"/>
                </a:solidFill>
                <a:latin typeface="Tahoma"/>
                <a:ea typeface="Times New Roman"/>
                <a:cs typeface="B Zar" panose="00000400000000000000" pitchFamily="2" charset="-78"/>
              </a:rPr>
              <a:t>1- بوسیله یک سندیکای بین المللی از بانکها منتشر می </a:t>
            </a:r>
            <a:r>
              <a:rPr lang="fa-IR" sz="2000" b="0" dirty="0" smtClean="0">
                <a:solidFill>
                  <a:srgbClr val="020202"/>
                </a:solidFill>
                <a:latin typeface="Tahoma"/>
                <a:ea typeface="Times New Roman"/>
                <a:cs typeface="B Zar" panose="00000400000000000000" pitchFamily="2" charset="-78"/>
              </a:rPr>
              <a:t>شوند.2 - </a:t>
            </a:r>
            <a:r>
              <a:rPr lang="fa-IR" sz="2000" b="0" dirty="0">
                <a:solidFill>
                  <a:srgbClr val="020202"/>
                </a:solidFill>
                <a:latin typeface="Tahoma"/>
                <a:ea typeface="Times New Roman"/>
                <a:cs typeface="B Zar" panose="00000400000000000000" pitchFamily="2" charset="-78"/>
              </a:rPr>
              <a:t>به طور همزمان در تعداد زیادی از کشورها </a:t>
            </a:r>
            <a:r>
              <a:rPr lang="fa-IR" sz="2000" b="0" dirty="0" smtClean="0">
                <a:solidFill>
                  <a:srgbClr val="020202"/>
                </a:solidFill>
                <a:latin typeface="Tahoma"/>
                <a:ea typeface="Times New Roman"/>
                <a:cs typeface="B Zar" panose="00000400000000000000" pitchFamily="2" charset="-78"/>
              </a:rPr>
              <a:t>بدون توجه به ارز آن کشورها منتشر می شوند.  3- به </a:t>
            </a:r>
            <a:r>
              <a:rPr lang="fa-IR" sz="2000" b="0" dirty="0">
                <a:solidFill>
                  <a:srgbClr val="020202"/>
                </a:solidFill>
                <a:latin typeface="Tahoma"/>
                <a:ea typeface="Times New Roman"/>
                <a:cs typeface="B Zar" panose="00000400000000000000" pitchFamily="2" charset="-78"/>
              </a:rPr>
              <a:t>طور کلی </a:t>
            </a:r>
            <a:r>
              <a:rPr lang="fa-IR" sz="2000" b="0" dirty="0" smtClean="0">
                <a:solidFill>
                  <a:srgbClr val="020202"/>
                </a:solidFill>
                <a:latin typeface="Tahoma"/>
                <a:ea typeface="Times New Roman"/>
                <a:cs typeface="B Zar" panose="00000400000000000000" pitchFamily="2" charset="-78"/>
              </a:rPr>
              <a:t>مشمول مالیات </a:t>
            </a:r>
            <a:r>
              <a:rPr lang="fa-IR" sz="2000" b="0" dirty="0">
                <a:solidFill>
                  <a:srgbClr val="020202"/>
                </a:solidFill>
                <a:latin typeface="Tahoma"/>
                <a:ea typeface="Times New Roman"/>
                <a:cs typeface="B Zar" panose="00000400000000000000" pitchFamily="2" charset="-78"/>
              </a:rPr>
              <a:t>مستقیم </a:t>
            </a:r>
            <a:r>
              <a:rPr lang="fa-IR" sz="2000" b="0" dirty="0" smtClean="0">
                <a:solidFill>
                  <a:srgbClr val="020202"/>
                </a:solidFill>
                <a:latin typeface="Tahoma"/>
                <a:ea typeface="Times New Roman"/>
                <a:cs typeface="B Zar" panose="00000400000000000000" pitchFamily="2" charset="-78"/>
              </a:rPr>
              <a:t>نیستند و از این لحاظ شبیه اوراق حامل یا </a:t>
            </a:r>
            <a:r>
              <a:rPr lang="en-US" sz="2000" b="0" dirty="0" smtClean="0">
                <a:solidFill>
                  <a:srgbClr val="020202"/>
                </a:solidFill>
                <a:latin typeface="Times New Roman" panose="02020603050405020304" pitchFamily="18" charset="0"/>
                <a:ea typeface="Times New Roman"/>
                <a:cs typeface="B Zar" panose="00000400000000000000" pitchFamily="2" charset="-78"/>
              </a:rPr>
              <a:t>bearer</a:t>
            </a:r>
            <a:r>
              <a:rPr lang="fa-IR" sz="2000" b="0" dirty="0" smtClean="0">
                <a:solidFill>
                  <a:srgbClr val="020202"/>
                </a:solidFill>
                <a:latin typeface="Tahoma"/>
                <a:ea typeface="Times New Roman"/>
                <a:cs typeface="B Zar" panose="00000400000000000000" pitchFamily="2" charset="-78"/>
              </a:rPr>
              <a:t> عمل می کنند. ( اوراق </a:t>
            </a:r>
            <a:r>
              <a:rPr lang="en-US" sz="2000" b="0" dirty="0">
                <a:solidFill>
                  <a:srgbClr val="020202"/>
                </a:solidFill>
                <a:latin typeface="Times New Roman" panose="02020603050405020304" pitchFamily="18" charset="0"/>
                <a:ea typeface="Times New Roman"/>
                <a:cs typeface="B Zar" panose="00000400000000000000" pitchFamily="2" charset="-78"/>
              </a:rPr>
              <a:t>bearer</a:t>
            </a:r>
            <a:r>
              <a:rPr lang="fa-IR" sz="2000" b="0" dirty="0" smtClean="0">
                <a:solidFill>
                  <a:srgbClr val="020202"/>
                </a:solidFill>
                <a:latin typeface="Tahoma"/>
                <a:ea typeface="Times New Roman"/>
                <a:cs typeface="B Zar" panose="00000400000000000000" pitchFamily="2" charset="-78"/>
              </a:rPr>
              <a:t> اوراقی هستند که معمولا ثبت نمی شوند و هیچ اسنادی از مالکیت آنها نگهداری نمی شود. بنابراین برای گریز از مالیات یا اهداف </a:t>
            </a:r>
            <a:r>
              <a:rPr lang="fa-IR" sz="2000" b="0" dirty="0" err="1" smtClean="0">
                <a:solidFill>
                  <a:srgbClr val="020202"/>
                </a:solidFill>
                <a:latin typeface="Tahoma"/>
                <a:ea typeface="Times New Roman"/>
                <a:cs typeface="B Zar" panose="00000400000000000000" pitchFamily="2" charset="-78"/>
              </a:rPr>
              <a:t>پولشویی</a:t>
            </a:r>
            <a:r>
              <a:rPr lang="fa-IR" sz="2000" b="0" dirty="0" smtClean="0">
                <a:solidFill>
                  <a:srgbClr val="020202"/>
                </a:solidFill>
                <a:latin typeface="Tahoma"/>
                <a:ea typeface="Times New Roman"/>
                <a:cs typeface="B Zar" panose="00000400000000000000" pitchFamily="2" charset="-78"/>
              </a:rPr>
              <a:t>(</a:t>
            </a:r>
            <a:r>
              <a:rPr lang="en-US" b="0" dirty="0"/>
              <a:t>money laundering</a:t>
            </a:r>
            <a:r>
              <a:rPr lang="fa-IR" sz="2000" b="0" dirty="0" smtClean="0">
                <a:solidFill>
                  <a:srgbClr val="020202"/>
                </a:solidFill>
                <a:latin typeface="Tahoma"/>
                <a:ea typeface="Times New Roman"/>
                <a:cs typeface="B Zar" panose="00000400000000000000" pitchFamily="2" charset="-78"/>
              </a:rPr>
              <a:t>) مورد استفاده قرار می گیرند).</a:t>
            </a:r>
            <a:endParaRPr lang="fa-IR" sz="2000" b="0" dirty="0">
              <a:solidFill>
                <a:srgbClr val="020202"/>
              </a:solidFill>
              <a:latin typeface="Tahoma"/>
              <a:ea typeface="Times New Roman"/>
              <a:cs typeface="B Zar" panose="00000400000000000000" pitchFamily="2" charset="-78"/>
            </a:endParaRPr>
          </a:p>
          <a:p>
            <a:pPr marL="342900" indent="-342900" algn="just" rtl="1">
              <a:spcBef>
                <a:spcPts val="600"/>
              </a:spcBef>
              <a:spcAft>
                <a:spcPts val="600"/>
              </a:spcAft>
              <a:buFont typeface="Wingdings" panose="05000000000000000000" pitchFamily="2" charset="2"/>
              <a:buChar char="q"/>
            </a:pPr>
            <a:r>
              <a:rPr lang="fa-IR" sz="2000" b="0" dirty="0">
                <a:solidFill>
                  <a:srgbClr val="020202"/>
                </a:solidFill>
                <a:latin typeface="Tahoma"/>
                <a:ea typeface="Times New Roman"/>
                <a:cs typeface="B Zar" panose="00000400000000000000" pitchFamily="2" charset="-78"/>
              </a:rPr>
              <a:t>اوراق قرضه اروپایی </a:t>
            </a:r>
            <a:r>
              <a:rPr lang="fa-IR" sz="2000" b="0" dirty="0" smtClean="0">
                <a:solidFill>
                  <a:srgbClr val="020202"/>
                </a:solidFill>
                <a:latin typeface="Tahoma"/>
                <a:ea typeface="Times New Roman"/>
                <a:cs typeface="B Zar" panose="00000400000000000000" pitchFamily="2" charset="-78"/>
              </a:rPr>
              <a:t>از جهات بسیاری مشابه اوراق </a:t>
            </a:r>
            <a:r>
              <a:rPr lang="fa-IR" sz="2000" b="0" dirty="0">
                <a:solidFill>
                  <a:srgbClr val="020202"/>
                </a:solidFill>
                <a:latin typeface="Tahoma"/>
                <a:ea typeface="Times New Roman"/>
                <a:cs typeface="B Zar" panose="00000400000000000000" pitchFamily="2" charset="-78"/>
              </a:rPr>
              <a:t>قرضه داخلی </a:t>
            </a:r>
            <a:r>
              <a:rPr lang="fa-IR" sz="2000" b="0" dirty="0" smtClean="0">
                <a:solidFill>
                  <a:srgbClr val="020202"/>
                </a:solidFill>
                <a:latin typeface="Tahoma"/>
                <a:ea typeface="Times New Roman"/>
                <a:cs typeface="B Zar" panose="00000400000000000000" pitchFamily="2" charset="-78"/>
              </a:rPr>
              <a:t>است. </a:t>
            </a:r>
            <a:r>
              <a:rPr lang="fa-IR" sz="2000" b="0" dirty="0">
                <a:solidFill>
                  <a:srgbClr val="020202"/>
                </a:solidFill>
                <a:latin typeface="Tahoma"/>
                <a:ea typeface="Times New Roman"/>
                <a:cs typeface="B Zar" panose="00000400000000000000" pitchFamily="2" charset="-78"/>
              </a:rPr>
              <a:t>هر دو اصولا میان مدت هستند، نرخ ثابت </a:t>
            </a:r>
            <a:r>
              <a:rPr lang="fa-IR" sz="2000" b="0" dirty="0" smtClean="0">
                <a:solidFill>
                  <a:srgbClr val="020202"/>
                </a:solidFill>
                <a:latin typeface="Tahoma"/>
                <a:ea typeface="Times New Roman"/>
                <a:cs typeface="B Zar" panose="00000400000000000000" pitchFamily="2" charset="-78"/>
              </a:rPr>
              <a:t>دارند و </a:t>
            </a:r>
            <a:r>
              <a:rPr lang="fa-IR" sz="2000" b="0" dirty="0">
                <a:solidFill>
                  <a:srgbClr val="020202"/>
                </a:solidFill>
                <a:latin typeface="Tahoma"/>
                <a:ea typeface="Times New Roman"/>
                <a:cs typeface="B Zar" panose="00000400000000000000" pitchFamily="2" charset="-78"/>
              </a:rPr>
              <a:t>اوراق قرضه </a:t>
            </a:r>
            <a:r>
              <a:rPr lang="fa-IR" sz="2000" b="0" dirty="0" smtClean="0">
                <a:solidFill>
                  <a:srgbClr val="020202"/>
                </a:solidFill>
                <a:latin typeface="Tahoma"/>
                <a:ea typeface="Times New Roman"/>
                <a:cs typeface="B Zar" panose="00000400000000000000" pitchFamily="2" charset="-78"/>
              </a:rPr>
              <a:t>باکوپن، </a:t>
            </a:r>
            <a:r>
              <a:rPr lang="fa-IR" sz="2000" b="0" dirty="0">
                <a:solidFill>
                  <a:srgbClr val="020202"/>
                </a:solidFill>
                <a:latin typeface="Tahoma"/>
                <a:ea typeface="Times New Roman"/>
                <a:cs typeface="B Zar" panose="00000400000000000000" pitchFamily="2" charset="-78"/>
              </a:rPr>
              <a:t>توسط شرکتهای </a:t>
            </a:r>
            <a:r>
              <a:rPr lang="fa-IR" sz="2000" b="0" dirty="0" smtClean="0">
                <a:solidFill>
                  <a:srgbClr val="020202"/>
                </a:solidFill>
                <a:latin typeface="Tahoma"/>
                <a:ea typeface="Times New Roman"/>
                <a:cs typeface="B Zar" panose="00000400000000000000" pitchFamily="2" charset="-78"/>
              </a:rPr>
              <a:t>تحت </a:t>
            </a:r>
            <a:r>
              <a:rPr lang="fa-IR" sz="2000" b="0" dirty="0">
                <a:solidFill>
                  <a:srgbClr val="020202"/>
                </a:solidFill>
                <a:latin typeface="Tahoma"/>
                <a:ea typeface="Times New Roman"/>
                <a:cs typeface="B Zar" panose="00000400000000000000" pitchFamily="2" charset="-78"/>
              </a:rPr>
              <a:t>رتبه بندی ملی و بین المللی منتشر </a:t>
            </a:r>
            <a:r>
              <a:rPr lang="fa-IR" sz="2000" b="0" dirty="0" smtClean="0">
                <a:solidFill>
                  <a:srgbClr val="020202"/>
                </a:solidFill>
                <a:latin typeface="Tahoma"/>
                <a:ea typeface="Times New Roman"/>
                <a:cs typeface="B Zar" panose="00000400000000000000" pitchFamily="2" charset="-78"/>
              </a:rPr>
              <a:t>می‌شود</a:t>
            </a:r>
            <a:r>
              <a:rPr lang="fa-IR" sz="2000" b="0" dirty="0">
                <a:solidFill>
                  <a:srgbClr val="020202"/>
                </a:solidFill>
                <a:latin typeface="Tahoma"/>
                <a:ea typeface="Times New Roman"/>
                <a:cs typeface="B Zar" panose="00000400000000000000" pitchFamily="2" charset="-78"/>
              </a:rPr>
              <a:t>.  </a:t>
            </a:r>
          </a:p>
          <a:p>
            <a:pPr marL="342900" indent="-342900" algn="just" rtl="1">
              <a:spcBef>
                <a:spcPts val="600"/>
              </a:spcBef>
              <a:spcAft>
                <a:spcPts val="600"/>
              </a:spcAft>
              <a:buFont typeface="Wingdings" panose="05000000000000000000" pitchFamily="2" charset="2"/>
              <a:buChar char="q"/>
            </a:pPr>
            <a:r>
              <a:rPr lang="fa-IR" sz="2000" b="0" dirty="0">
                <a:solidFill>
                  <a:srgbClr val="020202"/>
                </a:solidFill>
                <a:latin typeface="Tahoma"/>
                <a:ea typeface="Times New Roman"/>
                <a:cs typeface="B Zar" panose="00000400000000000000" pitchFamily="2" charset="-78"/>
              </a:rPr>
              <a:t>اوراق قرضه اروپایی با هدف قرار دادن بازار اوراق قرضه خارجی </a:t>
            </a:r>
            <a:r>
              <a:rPr lang="fa-IR" sz="2000" b="0" dirty="0" smtClean="0">
                <a:solidFill>
                  <a:srgbClr val="020202"/>
                </a:solidFill>
                <a:latin typeface="Tahoma"/>
                <a:ea typeface="Times New Roman"/>
                <a:cs typeface="B Zar" panose="00000400000000000000" pitchFamily="2" charset="-78"/>
              </a:rPr>
              <a:t>بیشتر </a:t>
            </a:r>
            <a:r>
              <a:rPr lang="fa-IR" sz="2000" b="0" dirty="0">
                <a:solidFill>
                  <a:srgbClr val="020202"/>
                </a:solidFill>
                <a:latin typeface="Tahoma"/>
                <a:ea typeface="Times New Roman"/>
                <a:cs typeface="B Zar" panose="00000400000000000000" pitchFamily="2" charset="-78"/>
              </a:rPr>
              <a:t>از بازار </a:t>
            </a:r>
            <a:r>
              <a:rPr lang="fa-IR" sz="2000" b="0" dirty="0" smtClean="0">
                <a:solidFill>
                  <a:srgbClr val="020202"/>
                </a:solidFill>
                <a:latin typeface="Tahoma"/>
                <a:ea typeface="Times New Roman"/>
                <a:cs typeface="B Zar" panose="00000400000000000000" pitchFamily="2" charset="-78"/>
              </a:rPr>
              <a:t>داخلی و اجتناب </a:t>
            </a:r>
            <a:r>
              <a:rPr lang="fa-IR" sz="2000" b="0" dirty="0">
                <a:solidFill>
                  <a:srgbClr val="020202"/>
                </a:solidFill>
                <a:latin typeface="Tahoma"/>
                <a:ea typeface="Times New Roman"/>
                <a:cs typeface="B Zar" panose="00000400000000000000" pitchFamily="2" charset="-78"/>
              </a:rPr>
              <a:t>از ثبت و افشای موارد مورد </a:t>
            </a:r>
            <a:r>
              <a:rPr lang="fa-IR" sz="2000" b="0" dirty="0" smtClean="0">
                <a:solidFill>
                  <a:srgbClr val="020202"/>
                </a:solidFill>
                <a:latin typeface="Tahoma"/>
                <a:ea typeface="Times New Roman"/>
                <a:cs typeface="B Zar" panose="00000400000000000000" pitchFamily="2" charset="-78"/>
              </a:rPr>
              <a:t>نیاز و </a:t>
            </a:r>
            <a:r>
              <a:rPr lang="fa-IR" sz="2000" b="0" dirty="0">
                <a:solidFill>
                  <a:srgbClr val="020202"/>
                </a:solidFill>
                <a:latin typeface="Tahoma"/>
                <a:ea typeface="Times New Roman"/>
                <a:cs typeface="B Zar" panose="00000400000000000000" pitchFamily="2" charset="-78"/>
              </a:rPr>
              <a:t>در </a:t>
            </a:r>
            <a:r>
              <a:rPr lang="fa-IR" sz="2000" b="0" dirty="0" smtClean="0">
                <a:solidFill>
                  <a:srgbClr val="020202"/>
                </a:solidFill>
                <a:latin typeface="Tahoma"/>
                <a:ea typeface="Times New Roman"/>
                <a:cs typeface="B Zar" panose="00000400000000000000" pitchFamily="2" charset="-78"/>
              </a:rPr>
              <a:t>نتیجه </a:t>
            </a:r>
            <a:r>
              <a:rPr lang="fa-IR" sz="2000" b="0" dirty="0">
                <a:solidFill>
                  <a:srgbClr val="020202"/>
                </a:solidFill>
                <a:latin typeface="Tahoma"/>
                <a:ea typeface="Times New Roman"/>
                <a:cs typeface="B Zar" panose="00000400000000000000" pitchFamily="2" charset="-78"/>
              </a:rPr>
              <a:t>کاهش هزینه های انتشار و </a:t>
            </a:r>
            <a:r>
              <a:rPr lang="fa-IR" sz="2000" b="0" dirty="0" smtClean="0">
                <a:solidFill>
                  <a:srgbClr val="020202"/>
                </a:solidFill>
                <a:latin typeface="Tahoma"/>
                <a:ea typeface="Times New Roman"/>
                <a:cs typeface="B Zar" panose="00000400000000000000" pitchFamily="2" charset="-78"/>
              </a:rPr>
              <a:t>عدم پرداخت مالیات، مزیت رقابتی بیشتری دارند.</a:t>
            </a:r>
          </a:p>
          <a:p>
            <a:pPr marL="342900" indent="-342900" algn="just" rtl="1">
              <a:spcBef>
                <a:spcPts val="600"/>
              </a:spcBef>
              <a:spcAft>
                <a:spcPts val="600"/>
              </a:spcAft>
              <a:buFont typeface="Wingdings" panose="05000000000000000000" pitchFamily="2" charset="2"/>
              <a:buChar char="q"/>
            </a:pPr>
            <a:endParaRPr lang="fa-IR" sz="2000" b="0" dirty="0" smtClean="0">
              <a:solidFill>
                <a:srgbClr val="020202"/>
              </a:solidFill>
              <a:latin typeface="Tahoma"/>
              <a:ea typeface="Times New Roman"/>
              <a:cs typeface="B Zar"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621444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23</a:t>
            </a:fld>
            <a:endParaRPr lang="en-US"/>
          </a:p>
        </p:txBody>
      </p:sp>
      <p:sp>
        <p:nvSpPr>
          <p:cNvPr id="18" name="Subtitle 2"/>
          <p:cNvSpPr>
            <a:spLocks noGrp="1"/>
          </p:cNvSpPr>
          <p:nvPr>
            <p:ph type="subTitle" idx="4294967295"/>
          </p:nvPr>
        </p:nvSpPr>
        <p:spPr>
          <a:xfrm>
            <a:off x="228600" y="0"/>
            <a:ext cx="8788400" cy="6408738"/>
          </a:xfrm>
          <a:noFill/>
        </p:spPr>
        <p:txBody>
          <a:bodyPr>
            <a:normAutofit fontScale="92500"/>
          </a:bodyPr>
          <a:lstStyle/>
          <a:p>
            <a:pPr algn="just" rtl="1">
              <a:lnSpc>
                <a:spcPct val="150000"/>
              </a:lnSpc>
              <a:spcBef>
                <a:spcPts val="600"/>
              </a:spcBef>
              <a:spcAft>
                <a:spcPts val="600"/>
              </a:spcAft>
              <a:buClr>
                <a:srgbClr val="C00000"/>
              </a:buClr>
            </a:pPr>
            <a:r>
              <a:rPr lang="fa-IR" sz="2600" dirty="0">
                <a:solidFill>
                  <a:srgbClr val="020202"/>
                </a:solidFill>
                <a:latin typeface="Tahoma"/>
                <a:ea typeface="Times New Roman"/>
                <a:cs typeface="B Zar" panose="00000400000000000000" pitchFamily="2" charset="-78"/>
              </a:rPr>
              <a:t>مصوبه </a:t>
            </a:r>
            <a:r>
              <a:rPr lang="en-US" sz="2600" dirty="0">
                <a:solidFill>
                  <a:srgbClr val="020202"/>
                </a:solidFill>
                <a:latin typeface="Times New Roman" panose="02020603050405020304" pitchFamily="18" charset="0"/>
                <a:ea typeface="Times New Roman"/>
                <a:cs typeface="B Zar" panose="00000400000000000000" pitchFamily="2" charset="-78"/>
              </a:rPr>
              <a:t>A</a:t>
            </a:r>
            <a:r>
              <a:rPr lang="en-US" sz="2600" dirty="0">
                <a:solidFill>
                  <a:srgbClr val="020202"/>
                </a:solidFill>
                <a:latin typeface="Tahoma"/>
                <a:ea typeface="Times New Roman"/>
                <a:cs typeface="B Zar" panose="00000400000000000000" pitchFamily="2" charset="-78"/>
              </a:rPr>
              <a:t> </a:t>
            </a:r>
            <a:r>
              <a:rPr lang="fa-IR" sz="2600" dirty="0">
                <a:solidFill>
                  <a:srgbClr val="020202"/>
                </a:solidFill>
                <a:latin typeface="Tahoma"/>
                <a:ea typeface="Times New Roman"/>
                <a:cs typeface="B Zar" panose="00000400000000000000" pitchFamily="2" charset="-78"/>
              </a:rPr>
              <a:t>۱۴۴</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sz="2200" b="0" dirty="0">
                <a:solidFill>
                  <a:srgbClr val="020202"/>
                </a:solidFill>
                <a:latin typeface="Tahoma"/>
                <a:ea typeface="Times New Roman"/>
                <a:cs typeface="B Zar" panose="00000400000000000000" pitchFamily="2" charset="-78"/>
              </a:rPr>
              <a:t>پس از سقوط بورس نیویورک در سال 1929، دولت آمریکا مقررات ویژه‌ای را برای حفظ منابع سرمایه‌گذاران وضع کرد که شامل مصوبه اوراق بهادار سال 1933 و مصوبه عملیات بانکی سال 1933 معروف به مصوبه </a:t>
            </a:r>
            <a:r>
              <a:rPr lang="en-US" sz="2200" b="0" dirty="0">
                <a:solidFill>
                  <a:srgbClr val="020202"/>
                </a:solidFill>
                <a:latin typeface="Times New Roman" panose="02020603050405020304" pitchFamily="18" charset="0"/>
                <a:ea typeface="Times New Roman"/>
                <a:cs typeface="B Zar" panose="00000400000000000000" pitchFamily="2" charset="-78"/>
              </a:rPr>
              <a:t>Glass -</a:t>
            </a:r>
            <a:r>
              <a:rPr lang="en-US" sz="2200" b="0" dirty="0" err="1">
                <a:solidFill>
                  <a:srgbClr val="020202"/>
                </a:solidFill>
                <a:latin typeface="Times New Roman" panose="02020603050405020304" pitchFamily="18" charset="0"/>
                <a:ea typeface="Times New Roman"/>
                <a:cs typeface="B Zar" panose="00000400000000000000" pitchFamily="2" charset="-78"/>
              </a:rPr>
              <a:t>Steagall</a:t>
            </a:r>
            <a:r>
              <a:rPr lang="en-US" sz="2200" b="0" dirty="0">
                <a:solidFill>
                  <a:srgbClr val="020202"/>
                </a:solidFill>
                <a:latin typeface="Times New Roman" panose="02020603050405020304" pitchFamily="18" charset="0"/>
                <a:ea typeface="Times New Roman"/>
                <a:cs typeface="B Zar" panose="00000400000000000000" pitchFamily="2" charset="-78"/>
              </a:rPr>
              <a:t> </a:t>
            </a:r>
            <a:r>
              <a:rPr lang="fa-IR" sz="2200" b="0" dirty="0" smtClean="0">
                <a:solidFill>
                  <a:srgbClr val="020202"/>
                </a:solidFill>
                <a:latin typeface="Times New Roman" panose="02020603050405020304" pitchFamily="18" charset="0"/>
                <a:ea typeface="Times New Roman"/>
                <a:cs typeface="B Zar" panose="00000400000000000000" pitchFamily="2" charset="-78"/>
              </a:rPr>
              <a:t> </a:t>
            </a:r>
            <a:r>
              <a:rPr lang="fa-IR" sz="2200" b="0" dirty="0" smtClean="0">
                <a:solidFill>
                  <a:srgbClr val="020202"/>
                </a:solidFill>
                <a:latin typeface="Tahoma"/>
                <a:ea typeface="Times New Roman"/>
                <a:cs typeface="B Zar" panose="00000400000000000000" pitchFamily="2" charset="-78"/>
              </a:rPr>
              <a:t>بوده </a:t>
            </a:r>
            <a:r>
              <a:rPr lang="fa-IR" sz="2200" b="0" dirty="0">
                <a:solidFill>
                  <a:srgbClr val="020202"/>
                </a:solidFill>
                <a:latin typeface="Tahoma"/>
                <a:ea typeface="Times New Roman"/>
                <a:cs typeface="B Zar" panose="00000400000000000000" pitchFamily="2" charset="-78"/>
              </a:rPr>
              <a:t>است، براساس مصوبات مزبور، ثبت کلیه </a:t>
            </a:r>
            <a:r>
              <a:rPr lang="fa-IR" sz="2200" b="0" dirty="0" smtClean="0">
                <a:solidFill>
                  <a:srgbClr val="020202"/>
                </a:solidFill>
                <a:latin typeface="Tahoma"/>
                <a:ea typeface="Times New Roman"/>
                <a:cs typeface="B Zar" panose="00000400000000000000" pitchFamily="2" charset="-78"/>
              </a:rPr>
              <a:t>اوراقی که </a:t>
            </a:r>
            <a:r>
              <a:rPr lang="fa-IR" sz="2200" b="0" dirty="0">
                <a:solidFill>
                  <a:srgbClr val="020202"/>
                </a:solidFill>
                <a:latin typeface="Tahoma"/>
                <a:ea typeface="Times New Roman"/>
                <a:cs typeface="B Zar" panose="00000400000000000000" pitchFamily="2" charset="-78"/>
              </a:rPr>
              <a:t>به صورت عمومی عرضه می‌شوند، الزامی بوده و شامل کلیه جزئیات موردنظر است شرط ثبت اوراق، آماده‌سازی آگهی عرضه عمومی توسط منتشرکننده است که باید به نحو مقتضی در دسترس کلیه سرمایه‌گذاران بالقوه قرار گیرد.</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sz="2200" b="0" dirty="0">
                <a:solidFill>
                  <a:srgbClr val="020202"/>
                </a:solidFill>
                <a:latin typeface="Tahoma"/>
                <a:ea typeface="Times New Roman"/>
                <a:cs typeface="B Zar" panose="00000400000000000000" pitchFamily="2" charset="-78"/>
              </a:rPr>
              <a:t>آگهی عرضه در برگیرنده اطلاعاتی درباره ماهیت کسب و کار منتشرکننده اوراق و دلایل انتشار آن به انضمام اطلاعات مالی مربوط به منتشرکننده اوراق است</a:t>
            </a:r>
            <a:r>
              <a:rPr lang="fa-IR" sz="2200" b="0" dirty="0" smtClean="0">
                <a:solidFill>
                  <a:srgbClr val="020202"/>
                </a:solidFill>
                <a:latin typeface="Tahoma"/>
                <a:ea typeface="Times New Roman"/>
                <a:cs typeface="B Zar" panose="00000400000000000000" pitchFamily="2" charset="-78"/>
              </a:rPr>
              <a:t>. در </a:t>
            </a:r>
            <a:r>
              <a:rPr lang="fa-IR" sz="2200" b="0" dirty="0">
                <a:solidFill>
                  <a:srgbClr val="020202"/>
                </a:solidFill>
                <a:latin typeface="Tahoma"/>
                <a:ea typeface="Times New Roman"/>
                <a:cs typeface="B Zar" panose="00000400000000000000" pitchFamily="2" charset="-78"/>
              </a:rPr>
              <a:t>این ارتباط لازم به ذکر است که تشریفات ثبت اوراق از فرآیندی طولانی و هزینه‌بر برخوردار است</a:t>
            </a:r>
            <a:r>
              <a:rPr lang="fa-IR" sz="2200" b="0" dirty="0" smtClean="0">
                <a:solidFill>
                  <a:srgbClr val="020202"/>
                </a:solidFill>
                <a:latin typeface="Tahoma"/>
                <a:ea typeface="Times New Roman"/>
                <a:cs typeface="B Zar" panose="00000400000000000000" pitchFamily="2" charset="-78"/>
              </a:rPr>
              <a:t>. در </a:t>
            </a:r>
            <a:r>
              <a:rPr lang="fa-IR" sz="2200" b="0" dirty="0">
                <a:solidFill>
                  <a:srgbClr val="020202"/>
                </a:solidFill>
                <a:latin typeface="Tahoma"/>
                <a:ea typeface="Times New Roman"/>
                <a:cs typeface="B Zar" panose="00000400000000000000" pitchFamily="2" charset="-78"/>
              </a:rPr>
              <a:t>بخش ۱۴۴ قانون مزبور، اجازه نشر و فروش مجدد اوراق ثبت نشده به خریداران و سرمایه‌گذاران معتبر و دارای منابع مالی قابل ملاحظه اعطا کرده است.</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sz="2200" b="0" dirty="0">
                <a:solidFill>
                  <a:srgbClr val="020202"/>
                </a:solidFill>
                <a:latin typeface="Tahoma"/>
                <a:ea typeface="Times New Roman"/>
                <a:cs typeface="B Zar" panose="00000400000000000000" pitchFamily="2" charset="-78"/>
              </a:rPr>
              <a:t>این بخش از قانون در سال 1990 به منظور تسهیل فروش اوراق بهادار ثبت نشده تغییر یافت که به عنوان </a:t>
            </a:r>
            <a:r>
              <a:rPr lang="fa-IR" sz="2200" b="0" dirty="0" smtClean="0">
                <a:solidFill>
                  <a:srgbClr val="020202"/>
                </a:solidFill>
                <a:latin typeface="Tahoma"/>
                <a:ea typeface="Times New Roman"/>
                <a:cs typeface="B Zar" panose="00000400000000000000" pitchFamily="2" charset="-78"/>
              </a:rPr>
              <a:t>مصوبه </a:t>
            </a:r>
            <a:r>
              <a:rPr lang="en-US" sz="2200" b="0" dirty="0" smtClean="0">
                <a:solidFill>
                  <a:srgbClr val="020202"/>
                </a:solidFill>
                <a:latin typeface="Times New Roman" panose="02020603050405020304" pitchFamily="18" charset="0"/>
                <a:ea typeface="Times New Roman"/>
                <a:cs typeface="B Zar" panose="00000400000000000000" pitchFamily="2" charset="-78"/>
              </a:rPr>
              <a:t>A</a:t>
            </a:r>
            <a:r>
              <a:rPr lang="fa-IR" sz="2200" b="0" dirty="0" smtClean="0">
                <a:solidFill>
                  <a:srgbClr val="020202"/>
                </a:solidFill>
                <a:latin typeface="Tahoma"/>
                <a:ea typeface="Times New Roman"/>
                <a:cs typeface="B Zar" panose="00000400000000000000" pitchFamily="2" charset="-78"/>
              </a:rPr>
              <a:t>144</a:t>
            </a:r>
            <a:r>
              <a:rPr lang="en-US" sz="2200" b="0" dirty="0" smtClean="0">
                <a:solidFill>
                  <a:srgbClr val="020202"/>
                </a:solidFill>
                <a:latin typeface="Tahoma"/>
                <a:ea typeface="Times New Roman"/>
                <a:cs typeface="B Zar" panose="00000400000000000000" pitchFamily="2" charset="-78"/>
              </a:rPr>
              <a:t> </a:t>
            </a:r>
            <a:r>
              <a:rPr lang="fa-IR" sz="2200" b="0" dirty="0" smtClean="0">
                <a:solidFill>
                  <a:srgbClr val="020202"/>
                </a:solidFill>
                <a:latin typeface="Tahoma"/>
                <a:ea typeface="Times New Roman"/>
                <a:cs typeface="B Zar" panose="00000400000000000000" pitchFamily="2" charset="-78"/>
              </a:rPr>
              <a:t> شناخته </a:t>
            </a:r>
            <a:r>
              <a:rPr lang="fa-IR" sz="2200" b="0" dirty="0">
                <a:solidFill>
                  <a:srgbClr val="020202"/>
                </a:solidFill>
                <a:latin typeface="Tahoma"/>
                <a:ea typeface="Times New Roman"/>
                <a:cs typeface="B Zar" panose="00000400000000000000" pitchFamily="2" charset="-78"/>
              </a:rPr>
              <a:t>می‌شود.</a:t>
            </a: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21081828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17538" y="345058"/>
            <a:ext cx="7267575" cy="461665"/>
          </a:xfrm>
          <a:prstGeom prst="rect">
            <a:avLst/>
          </a:prstGeom>
          <a:solidFill>
            <a:srgbClr val="C00000"/>
          </a:solidFill>
          <a:ln>
            <a:noFill/>
          </a:ln>
          <a:extLst/>
        </p:spPr>
        <p:txBody>
          <a:bodyPr>
            <a:spAutoFit/>
          </a:bodyPr>
          <a:lstStyle>
            <a:defPPr>
              <a:defRPr lang="en-US"/>
            </a:defPPr>
            <a:lvl1pPr algn="ctr">
              <a:defRPr sz="2400">
                <a:solidFill>
                  <a:schemeClr val="bg1"/>
                </a:solidFill>
                <a:latin typeface="Rockwell" pitchFamily="18" charset="0"/>
                <a:cs typeface="Times New Roman" pitchFamily="18" charset="0"/>
              </a:defRPr>
            </a:lvl1pPr>
            <a:lvl2pPr marL="742950" indent="-285750" eaLnBrk="0" hangingPunct="0">
              <a:defRPr>
                <a:latin typeface="Arial" pitchFamily="34" charset="0"/>
                <a:cs typeface="Arial" pitchFamily="34" charset="0"/>
              </a:defRPr>
            </a:lvl2pPr>
            <a:lvl3pPr marL="1143000" indent="-228600" eaLnBrk="0" hangingPunct="0">
              <a:defRPr>
                <a:latin typeface="Arial" pitchFamily="34" charset="0"/>
                <a:cs typeface="Arial" pitchFamily="34" charset="0"/>
              </a:defRPr>
            </a:lvl3pPr>
            <a:lvl4pPr marL="1600200" indent="-228600" eaLnBrk="0" hangingPunct="0">
              <a:defRPr>
                <a:latin typeface="Arial" pitchFamily="34" charset="0"/>
                <a:cs typeface="Arial" pitchFamily="34" charset="0"/>
              </a:defRPr>
            </a:lvl4pPr>
            <a:lvl5pPr marL="2057400" indent="-228600" eaLnBrk="0" hangingPunct="0">
              <a:defRPr>
                <a:latin typeface="Arial" pitchFamily="34" charset="0"/>
                <a:cs typeface="Arial" pitchFamily="34" charset="0"/>
              </a:defRPr>
            </a:lvl5pPr>
            <a:lvl6pPr marL="2514600" indent="-228600" algn="r" rtl="1" eaLnBrk="0" fontAlgn="base" hangingPunct="0">
              <a:spcBef>
                <a:spcPct val="0"/>
              </a:spcBef>
              <a:spcAft>
                <a:spcPct val="0"/>
              </a:spcAft>
              <a:defRPr>
                <a:latin typeface="Arial" pitchFamily="34" charset="0"/>
                <a:cs typeface="Arial" pitchFamily="34" charset="0"/>
              </a:defRPr>
            </a:lvl6pPr>
            <a:lvl7pPr marL="2971800" indent="-228600" algn="r" rtl="1" eaLnBrk="0" fontAlgn="base" hangingPunct="0">
              <a:spcBef>
                <a:spcPct val="0"/>
              </a:spcBef>
              <a:spcAft>
                <a:spcPct val="0"/>
              </a:spcAft>
              <a:defRPr>
                <a:latin typeface="Arial" pitchFamily="34" charset="0"/>
                <a:cs typeface="Arial" pitchFamily="34" charset="0"/>
              </a:defRPr>
            </a:lvl7pPr>
            <a:lvl8pPr marL="3429000" indent="-228600" algn="r" rtl="1" eaLnBrk="0" fontAlgn="base" hangingPunct="0">
              <a:spcBef>
                <a:spcPct val="0"/>
              </a:spcBef>
              <a:spcAft>
                <a:spcPct val="0"/>
              </a:spcAft>
              <a:defRPr>
                <a:latin typeface="Arial" pitchFamily="34" charset="0"/>
                <a:cs typeface="Arial" pitchFamily="34" charset="0"/>
              </a:defRPr>
            </a:lvl8pPr>
            <a:lvl9pPr marL="3886200" indent="-228600" algn="r" rtl="1" eaLnBrk="0" fontAlgn="base" hangingPunct="0">
              <a:spcBef>
                <a:spcPct val="0"/>
              </a:spcBef>
              <a:spcAft>
                <a:spcPct val="0"/>
              </a:spcAft>
              <a:defRPr>
                <a:latin typeface="Arial" pitchFamily="34" charset="0"/>
                <a:cs typeface="Arial" pitchFamily="34" charset="0"/>
              </a:defRPr>
            </a:lvl9pPr>
          </a:lstStyle>
          <a:p>
            <a:r>
              <a:rPr lang="fa-IR" dirty="0">
                <a:cs typeface="B Titr" pitchFamily="2" charset="-78"/>
              </a:rPr>
              <a:t>مزایای اوراق قرضه اروپایی</a:t>
            </a:r>
            <a:endParaRPr lang="en-US" dirty="0">
              <a:cs typeface="B Titr" pitchFamily="2" charset="-78"/>
            </a:endParaRPr>
          </a:p>
        </p:txBody>
      </p:sp>
      <p:sp>
        <p:nvSpPr>
          <p:cNvPr id="17411" name="TextBox 4"/>
          <p:cNvSpPr txBox="1">
            <a:spLocks noChangeArrowheads="1"/>
          </p:cNvSpPr>
          <p:nvPr/>
        </p:nvSpPr>
        <p:spPr bwMode="auto">
          <a:xfrm>
            <a:off x="3600450" y="1328738"/>
            <a:ext cx="42846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sz="1600" b="1">
                <a:latin typeface="Rockwell" pitchFamily="18" charset="0"/>
                <a:cs typeface="Times New Roman" pitchFamily="18" charset="0"/>
              </a:rPr>
              <a:t> </a:t>
            </a:r>
            <a:endParaRPr lang="en-US" sz="1600" b="1">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24</a:t>
            </a:fld>
            <a:endParaRPr lang="en-US"/>
          </a:p>
        </p:txBody>
      </p:sp>
      <p:sp>
        <p:nvSpPr>
          <p:cNvPr id="18" name="Subtitle 2"/>
          <p:cNvSpPr>
            <a:spLocks noGrp="1"/>
          </p:cNvSpPr>
          <p:nvPr>
            <p:ph type="subTitle" idx="4294967295"/>
          </p:nvPr>
        </p:nvSpPr>
        <p:spPr>
          <a:xfrm>
            <a:off x="642493" y="841359"/>
            <a:ext cx="7772400" cy="5791200"/>
          </a:xfrm>
        </p:spPr>
        <p:txBody>
          <a:bodyPr>
            <a:normAutofit/>
          </a:bodyPr>
          <a:lstStyle/>
          <a:p>
            <a:pPr marL="342900" indent="-342900" algn="just" rtl="1">
              <a:lnSpc>
                <a:spcPct val="150000"/>
              </a:lnSpc>
              <a:spcBef>
                <a:spcPts val="600"/>
              </a:spcBef>
              <a:spcAft>
                <a:spcPts val="600"/>
              </a:spcAft>
              <a:buFont typeface="Wingdings" panose="05000000000000000000" pitchFamily="2" charset="2"/>
              <a:buChar char="v"/>
            </a:pPr>
            <a:r>
              <a:rPr lang="fa-IR" sz="1800" b="1" dirty="0" smtClean="0">
                <a:solidFill>
                  <a:srgbClr val="020202"/>
                </a:solidFill>
                <a:latin typeface="Tahoma"/>
                <a:ea typeface="Times New Roman"/>
                <a:cs typeface="B Compset" pitchFamily="2" charset="-78"/>
              </a:rPr>
              <a:t>اوراق </a:t>
            </a:r>
            <a:r>
              <a:rPr lang="fa-IR" sz="1800" b="1" dirty="0">
                <a:solidFill>
                  <a:srgbClr val="020202"/>
                </a:solidFill>
                <a:latin typeface="Tahoma"/>
                <a:ea typeface="Times New Roman"/>
                <a:cs typeface="B Compset" pitchFamily="2" charset="-78"/>
              </a:rPr>
              <a:t>قرضه اروپایی </a:t>
            </a:r>
            <a:r>
              <a:rPr lang="fa-IR" sz="1800" b="1" dirty="0" smtClean="0">
                <a:solidFill>
                  <a:srgbClr val="020202"/>
                </a:solidFill>
                <a:latin typeface="Tahoma"/>
                <a:ea typeface="Times New Roman"/>
                <a:cs typeface="B Compset" pitchFamily="2" charset="-78"/>
              </a:rPr>
              <a:t>یک انتخاب امن برای سرمایه گذارانی </a:t>
            </a:r>
            <a:r>
              <a:rPr lang="fa-IR" sz="1800" b="1" dirty="0">
                <a:solidFill>
                  <a:srgbClr val="020202"/>
                </a:solidFill>
                <a:latin typeface="Tahoma"/>
                <a:ea typeface="Times New Roman"/>
                <a:cs typeface="B Compset" pitchFamily="2" charset="-78"/>
              </a:rPr>
              <a:t>است که می </a:t>
            </a:r>
            <a:r>
              <a:rPr lang="fa-IR" sz="1800" b="1" dirty="0" smtClean="0">
                <a:solidFill>
                  <a:srgbClr val="020202"/>
                </a:solidFill>
                <a:latin typeface="Tahoma"/>
                <a:ea typeface="Times New Roman"/>
                <a:cs typeface="B Compset" pitchFamily="2" charset="-78"/>
              </a:rPr>
              <a:t>خواهند ناشناس بمانند و </a:t>
            </a:r>
            <a:r>
              <a:rPr lang="fa-IR" sz="1800" b="1" dirty="0">
                <a:solidFill>
                  <a:srgbClr val="020202"/>
                </a:solidFill>
                <a:latin typeface="Tahoma"/>
                <a:ea typeface="Times New Roman"/>
                <a:cs typeface="B Compset" pitchFamily="2" charset="-78"/>
              </a:rPr>
              <a:t>از مالیات اجتناب </a:t>
            </a:r>
            <a:r>
              <a:rPr lang="fa-IR" sz="1800" b="1" dirty="0" smtClean="0">
                <a:solidFill>
                  <a:srgbClr val="020202"/>
                </a:solidFill>
                <a:latin typeface="Tahoma"/>
                <a:ea typeface="Times New Roman"/>
                <a:cs typeface="B Compset" pitchFamily="2" charset="-78"/>
              </a:rPr>
              <a:t>کنند در واقع </a:t>
            </a:r>
            <a:r>
              <a:rPr lang="fa-IR" sz="1800" b="1" dirty="0">
                <a:solidFill>
                  <a:srgbClr val="020202"/>
                </a:solidFill>
                <a:latin typeface="Tahoma"/>
                <a:ea typeface="Times New Roman"/>
                <a:cs typeface="B Compset" pitchFamily="2" charset="-78"/>
              </a:rPr>
              <a:t>یک راه مودبانه </a:t>
            </a:r>
            <a:r>
              <a:rPr lang="fa-IR" sz="1800" b="1" dirty="0" smtClean="0">
                <a:solidFill>
                  <a:srgbClr val="020202"/>
                </a:solidFill>
                <a:latin typeface="Tahoma"/>
                <a:ea typeface="Times New Roman"/>
                <a:cs typeface="B Compset" pitchFamily="2" charset="-78"/>
              </a:rPr>
              <a:t>برای فرار مالیاتی است. اوراق </a:t>
            </a:r>
            <a:r>
              <a:rPr lang="fa-IR" sz="1800" b="1" dirty="0">
                <a:solidFill>
                  <a:srgbClr val="020202"/>
                </a:solidFill>
                <a:latin typeface="Tahoma"/>
                <a:ea typeface="Times New Roman"/>
                <a:cs typeface="B Compset" pitchFamily="2" charset="-78"/>
              </a:rPr>
              <a:t>قرضه اروپایی به </a:t>
            </a:r>
            <a:r>
              <a:rPr lang="fa-IR" sz="1800" b="1" dirty="0" smtClean="0">
                <a:solidFill>
                  <a:srgbClr val="020202"/>
                </a:solidFill>
                <a:latin typeface="Tahoma"/>
                <a:ea typeface="Times New Roman"/>
                <a:cs typeface="B Compset" pitchFamily="2" charset="-78"/>
              </a:rPr>
              <a:t>این دلیل بسیار محبوب است. </a:t>
            </a:r>
          </a:p>
          <a:p>
            <a:pPr marL="342900" indent="-342900" algn="just" rtl="1">
              <a:lnSpc>
                <a:spcPct val="150000"/>
              </a:lnSpc>
              <a:spcBef>
                <a:spcPts val="600"/>
              </a:spcBef>
              <a:spcAft>
                <a:spcPts val="600"/>
              </a:spcAft>
              <a:buFont typeface="Wingdings" panose="05000000000000000000" pitchFamily="2" charset="2"/>
              <a:buChar char="v"/>
            </a:pPr>
            <a:r>
              <a:rPr lang="fa-IR" sz="1800" b="1" dirty="0" smtClean="0">
                <a:solidFill>
                  <a:srgbClr val="020202"/>
                </a:solidFill>
                <a:latin typeface="Tahoma"/>
                <a:ea typeface="Times New Roman"/>
                <a:cs typeface="B Compset" pitchFamily="2" charset="-78"/>
              </a:rPr>
              <a:t>افسانه </a:t>
            </a:r>
            <a:r>
              <a:rPr lang="fa-IR" sz="1800" b="1" dirty="0">
                <a:solidFill>
                  <a:srgbClr val="020202"/>
                </a:solidFill>
                <a:latin typeface="Tahoma"/>
                <a:ea typeface="Times New Roman"/>
                <a:cs typeface="B Compset" pitchFamily="2" charset="-78"/>
              </a:rPr>
              <a:t>دندانپزشکان بلژیکی یک نمونه </a:t>
            </a:r>
            <a:r>
              <a:rPr lang="fa-IR" sz="1800" b="1" dirty="0" smtClean="0">
                <a:solidFill>
                  <a:srgbClr val="020202"/>
                </a:solidFill>
                <a:latin typeface="Tahoma"/>
                <a:ea typeface="Times New Roman"/>
                <a:cs typeface="B Compset" pitchFamily="2" charset="-78"/>
              </a:rPr>
              <a:t>برای </a:t>
            </a:r>
            <a:r>
              <a:rPr lang="fa-IR" sz="1800" b="1" dirty="0">
                <a:solidFill>
                  <a:srgbClr val="020202"/>
                </a:solidFill>
                <a:latin typeface="Tahoma"/>
                <a:ea typeface="Times New Roman"/>
                <a:cs typeface="B Compset" pitchFamily="2" charset="-78"/>
              </a:rPr>
              <a:t>سرمایه گذاری </a:t>
            </a:r>
            <a:r>
              <a:rPr lang="fa-IR" sz="1800" b="1" dirty="0" smtClean="0">
                <a:solidFill>
                  <a:srgbClr val="020202"/>
                </a:solidFill>
                <a:latin typeface="Tahoma"/>
                <a:ea typeface="Times New Roman"/>
                <a:cs typeface="B Compset" pitchFamily="2" charset="-78"/>
              </a:rPr>
              <a:t>در اوراق قرضه است. حرفه دندانپزشکی در </a:t>
            </a:r>
            <a:r>
              <a:rPr lang="fa-IR" sz="1800" b="1" dirty="0">
                <a:solidFill>
                  <a:srgbClr val="020202"/>
                </a:solidFill>
                <a:latin typeface="Tahoma"/>
                <a:ea typeface="Times New Roman"/>
                <a:cs typeface="B Compset" pitchFamily="2" charset="-78"/>
              </a:rPr>
              <a:t>بلژیک بسیار پر </a:t>
            </a:r>
            <a:r>
              <a:rPr lang="fa-IR" sz="1800" b="1" dirty="0" smtClean="0">
                <a:solidFill>
                  <a:srgbClr val="020202"/>
                </a:solidFill>
                <a:latin typeface="Tahoma"/>
                <a:ea typeface="Times New Roman"/>
                <a:cs typeface="B Compset" pitchFamily="2" charset="-78"/>
              </a:rPr>
              <a:t>درآمد بود و فرار مالیاتی مجازات </a:t>
            </a:r>
            <a:r>
              <a:rPr lang="fa-IR" sz="1800" b="1" dirty="0">
                <a:solidFill>
                  <a:srgbClr val="020202"/>
                </a:solidFill>
                <a:latin typeface="Tahoma"/>
                <a:ea typeface="Times New Roman"/>
                <a:cs typeface="B Compset" pitchFamily="2" charset="-78"/>
              </a:rPr>
              <a:t>بالایی </a:t>
            </a:r>
            <a:r>
              <a:rPr lang="fa-IR" sz="1800" b="1" dirty="0" smtClean="0">
                <a:solidFill>
                  <a:srgbClr val="020202"/>
                </a:solidFill>
                <a:latin typeface="Tahoma"/>
                <a:ea typeface="Times New Roman"/>
                <a:cs typeface="B Compset" pitchFamily="2" charset="-78"/>
              </a:rPr>
              <a:t>داشت. دندانپزشکان </a:t>
            </a:r>
            <a:r>
              <a:rPr lang="fa-IR" sz="1800" b="1" dirty="0">
                <a:solidFill>
                  <a:srgbClr val="020202"/>
                </a:solidFill>
                <a:latin typeface="Tahoma"/>
                <a:ea typeface="Times New Roman"/>
                <a:cs typeface="B Compset" pitchFamily="2" charset="-78"/>
              </a:rPr>
              <a:t>بلژیکی </a:t>
            </a:r>
            <a:r>
              <a:rPr lang="fa-IR" sz="1800" b="1" dirty="0" smtClean="0">
                <a:solidFill>
                  <a:srgbClr val="020202"/>
                </a:solidFill>
                <a:latin typeface="Tahoma"/>
                <a:ea typeface="Times New Roman"/>
                <a:cs typeface="B Compset" pitchFamily="2" charset="-78"/>
              </a:rPr>
              <a:t>برای مخفی </a:t>
            </a:r>
            <a:r>
              <a:rPr lang="fa-IR" sz="1800" b="1" dirty="0">
                <a:solidFill>
                  <a:srgbClr val="020202"/>
                </a:solidFill>
                <a:latin typeface="Tahoma"/>
                <a:ea typeface="Times New Roman"/>
                <a:cs typeface="B Compset" pitchFamily="2" charset="-78"/>
              </a:rPr>
              <a:t>کردن </a:t>
            </a:r>
            <a:r>
              <a:rPr lang="fa-IR" sz="1800" b="1" dirty="0" smtClean="0">
                <a:solidFill>
                  <a:srgbClr val="020202"/>
                </a:solidFill>
                <a:latin typeface="Tahoma"/>
                <a:ea typeface="Times New Roman"/>
                <a:cs typeface="B Compset" pitchFamily="2" charset="-78"/>
              </a:rPr>
              <a:t>داراییهایشان، </a:t>
            </a:r>
            <a:r>
              <a:rPr lang="fa-IR" sz="1800" b="1" dirty="0">
                <a:solidFill>
                  <a:srgbClr val="020202"/>
                </a:solidFill>
                <a:latin typeface="Tahoma"/>
                <a:ea typeface="Times New Roman"/>
                <a:cs typeface="B Compset" pitchFamily="2" charset="-78"/>
              </a:rPr>
              <a:t>در حساب های </a:t>
            </a:r>
            <a:r>
              <a:rPr lang="fa-IR" sz="1800" b="1" dirty="0" smtClean="0">
                <a:solidFill>
                  <a:srgbClr val="020202"/>
                </a:solidFill>
                <a:latin typeface="Tahoma"/>
                <a:ea typeface="Times New Roman"/>
                <a:cs typeface="B Compset" pitchFamily="2" charset="-78"/>
              </a:rPr>
              <a:t>سوئیس </a:t>
            </a:r>
            <a:r>
              <a:rPr lang="fa-IR" sz="1800" b="1" dirty="0">
                <a:solidFill>
                  <a:srgbClr val="020202"/>
                </a:solidFill>
                <a:latin typeface="Tahoma"/>
                <a:ea typeface="Times New Roman"/>
                <a:cs typeface="B Compset" pitchFamily="2" charset="-78"/>
              </a:rPr>
              <a:t>و </a:t>
            </a:r>
            <a:r>
              <a:rPr lang="fa-IR" sz="1800" b="1" dirty="0" smtClean="0">
                <a:solidFill>
                  <a:srgbClr val="020202"/>
                </a:solidFill>
                <a:latin typeface="Tahoma"/>
                <a:ea typeface="Times New Roman"/>
                <a:cs typeface="B Compset" pitchFamily="2" charset="-78"/>
              </a:rPr>
              <a:t>در </a:t>
            </a:r>
            <a:r>
              <a:rPr lang="fa-IR" sz="1800" b="1" dirty="0">
                <a:solidFill>
                  <a:srgbClr val="020202"/>
                </a:solidFill>
                <a:latin typeface="Tahoma"/>
                <a:ea typeface="Times New Roman"/>
                <a:cs typeface="B Compset" pitchFamily="2" charset="-78"/>
              </a:rPr>
              <a:t>اوراق قرضه اروپایی سرمایه گذاری </a:t>
            </a:r>
            <a:r>
              <a:rPr lang="fa-IR" sz="1800" b="1" dirty="0" smtClean="0">
                <a:solidFill>
                  <a:srgbClr val="020202"/>
                </a:solidFill>
                <a:latin typeface="Tahoma"/>
                <a:ea typeface="Times New Roman"/>
                <a:cs typeface="B Compset" pitchFamily="2" charset="-78"/>
              </a:rPr>
              <a:t>کردند.</a:t>
            </a:r>
          </a:p>
          <a:p>
            <a:pPr marL="342900" indent="-342900" algn="just" rtl="1">
              <a:lnSpc>
                <a:spcPct val="150000"/>
              </a:lnSpc>
              <a:spcBef>
                <a:spcPts val="600"/>
              </a:spcBef>
              <a:spcAft>
                <a:spcPts val="600"/>
              </a:spcAft>
              <a:buFont typeface="Wingdings" panose="05000000000000000000" pitchFamily="2" charset="2"/>
              <a:buChar char="v"/>
            </a:pPr>
            <a:r>
              <a:rPr lang="fa-IR" sz="1800" b="1" dirty="0">
                <a:solidFill>
                  <a:srgbClr val="020202"/>
                </a:solidFill>
                <a:latin typeface="Tahoma"/>
                <a:ea typeface="Times New Roman"/>
                <a:cs typeface="B Compset" pitchFamily="2" charset="-78"/>
              </a:rPr>
              <a:t>به طور خلاصه اوراق قرضه اروپایی بر مبنای دلار </a:t>
            </a:r>
            <a:r>
              <a:rPr lang="fa-IR" sz="1800" b="1" dirty="0" smtClean="0">
                <a:solidFill>
                  <a:srgbClr val="020202"/>
                </a:solidFill>
                <a:latin typeface="Tahoma"/>
                <a:ea typeface="Times New Roman"/>
                <a:cs typeface="B Compset" pitchFamily="2" charset="-78"/>
              </a:rPr>
              <a:t>توسط سندیکای </a:t>
            </a:r>
            <a:r>
              <a:rPr lang="fa-IR" sz="1800" b="1" dirty="0">
                <a:solidFill>
                  <a:srgbClr val="020202"/>
                </a:solidFill>
                <a:latin typeface="Tahoma"/>
                <a:ea typeface="Times New Roman"/>
                <a:cs typeface="B Compset" pitchFamily="2" charset="-78"/>
              </a:rPr>
              <a:t>بین </a:t>
            </a:r>
            <a:r>
              <a:rPr lang="fa-IR" sz="1800" b="1" dirty="0" err="1">
                <a:solidFill>
                  <a:srgbClr val="020202"/>
                </a:solidFill>
                <a:latin typeface="Tahoma"/>
                <a:ea typeface="Times New Roman"/>
                <a:cs typeface="B Compset" pitchFamily="2" charset="-78"/>
              </a:rPr>
              <a:t>المللی</a:t>
            </a:r>
            <a:r>
              <a:rPr lang="fa-IR" sz="1800" b="1" dirty="0">
                <a:solidFill>
                  <a:srgbClr val="020202"/>
                </a:solidFill>
                <a:latin typeface="Tahoma"/>
                <a:ea typeface="Times New Roman"/>
                <a:cs typeface="B Compset" pitchFamily="2" charset="-78"/>
              </a:rPr>
              <a:t> </a:t>
            </a:r>
            <a:r>
              <a:rPr lang="fa-IR" sz="1800" b="1" dirty="0" smtClean="0">
                <a:solidFill>
                  <a:srgbClr val="020202"/>
                </a:solidFill>
                <a:latin typeface="Tahoma"/>
                <a:ea typeface="Times New Roman"/>
                <a:cs typeface="B Compset" pitchFamily="2" charset="-78"/>
              </a:rPr>
              <a:t> متشکل از </a:t>
            </a:r>
            <a:r>
              <a:rPr lang="fa-IR" sz="1800" b="1" dirty="0">
                <a:solidFill>
                  <a:srgbClr val="020202"/>
                </a:solidFill>
                <a:latin typeface="Tahoma"/>
                <a:ea typeface="Times New Roman"/>
                <a:cs typeface="B Compset" pitchFamily="2" charset="-78"/>
              </a:rPr>
              <a:t>بانکها منتشر می شود و در خارج از ایالات متحده به فروش می رسد. حتی با وجود اینکه بر مبنای </a:t>
            </a:r>
            <a:r>
              <a:rPr lang="fa-IR" sz="1800" b="1" dirty="0" smtClean="0">
                <a:solidFill>
                  <a:srgbClr val="020202"/>
                </a:solidFill>
                <a:latin typeface="Tahoma"/>
                <a:ea typeface="Times New Roman"/>
                <a:cs typeface="B Compset" pitchFamily="2" charset="-78"/>
              </a:rPr>
              <a:t>دلار ایالت </a:t>
            </a:r>
            <a:r>
              <a:rPr lang="fa-IR" sz="1800" b="1" dirty="0">
                <a:solidFill>
                  <a:srgbClr val="020202"/>
                </a:solidFill>
                <a:latin typeface="Tahoma"/>
                <a:ea typeface="Times New Roman"/>
                <a:cs typeface="B Compset" pitchFamily="2" charset="-78"/>
              </a:rPr>
              <a:t>متحده </a:t>
            </a:r>
            <a:r>
              <a:rPr lang="fa-IR" sz="1800" b="1" dirty="0" smtClean="0">
                <a:solidFill>
                  <a:srgbClr val="020202"/>
                </a:solidFill>
                <a:latin typeface="Tahoma"/>
                <a:ea typeface="Times New Roman"/>
                <a:cs typeface="B Compset" pitchFamily="2" charset="-78"/>
              </a:rPr>
              <a:t>است، </a:t>
            </a:r>
            <a:r>
              <a:rPr lang="fa-IR" sz="1800" b="1" dirty="0">
                <a:solidFill>
                  <a:srgbClr val="020202"/>
                </a:solidFill>
                <a:latin typeface="Tahoma"/>
                <a:ea typeface="Times New Roman"/>
                <a:cs typeface="B Compset" pitchFamily="2" charset="-78"/>
              </a:rPr>
              <a:t>تمایل ندارد که توسط کمسیون بورس و اوراق بهادار ایالات متحده به ثبت برسد و احتمالا در </a:t>
            </a:r>
            <a:r>
              <a:rPr lang="fa-IR" sz="1800" b="1" dirty="0" smtClean="0">
                <a:solidFill>
                  <a:srgbClr val="020202"/>
                </a:solidFill>
                <a:latin typeface="Tahoma"/>
                <a:ea typeface="Times New Roman"/>
                <a:cs typeface="B Compset" pitchFamily="2" charset="-78"/>
              </a:rPr>
              <a:t>لوکزامبورگ </a:t>
            </a:r>
            <a:r>
              <a:rPr lang="fa-IR" sz="1800" b="1" dirty="0">
                <a:solidFill>
                  <a:srgbClr val="020202"/>
                </a:solidFill>
                <a:latin typeface="Tahoma"/>
                <a:ea typeface="Times New Roman"/>
                <a:cs typeface="B Compset" pitchFamily="2" charset="-78"/>
              </a:rPr>
              <a:t>فهرست می شود. </a:t>
            </a:r>
          </a:p>
          <a:p>
            <a:pPr marL="342900" indent="-342900" algn="just" rtl="1">
              <a:lnSpc>
                <a:spcPct val="150000"/>
              </a:lnSpc>
              <a:spcBef>
                <a:spcPts val="600"/>
              </a:spcBef>
              <a:spcAft>
                <a:spcPts val="600"/>
              </a:spcAft>
              <a:buFont typeface="Wingdings" panose="05000000000000000000" pitchFamily="2" charset="2"/>
              <a:buChar char="v"/>
            </a:pPr>
            <a:endParaRPr lang="fa-IR" sz="1800" b="1" dirty="0" smtClean="0">
              <a:solidFill>
                <a:srgbClr val="020202"/>
              </a:solidFill>
              <a:latin typeface="Tahoma"/>
              <a:ea typeface="Times New Roman"/>
              <a:cs typeface="B Compset"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9735667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b="1" dirty="0">
                <a:solidFill>
                  <a:srgbClr val="FF0000"/>
                </a:solidFill>
                <a:cs typeface="B Zar" panose="00000400000000000000" pitchFamily="2" charset="-78"/>
              </a:rPr>
              <a:t>		</a:t>
            </a:r>
            <a:r>
              <a:rPr lang="fa-IR" altLang="en-US" b="1" dirty="0">
                <a:solidFill>
                  <a:srgbClr val="FF0000"/>
                </a:solidFill>
                <a:cs typeface="B Zar" panose="00000400000000000000" pitchFamily="2" charset="-78"/>
              </a:rPr>
              <a:t> </a:t>
            </a:r>
            <a:r>
              <a:rPr lang="fa-IR" altLang="en-US" b="1" dirty="0" smtClean="0">
                <a:solidFill>
                  <a:srgbClr val="FF0000"/>
                </a:solidFill>
                <a:cs typeface="B Zar" panose="00000400000000000000" pitchFamily="2" charset="-78"/>
              </a:rPr>
              <a:t>دلایل رشد </a:t>
            </a:r>
            <a:r>
              <a:rPr lang="fa-IR" altLang="en-US" b="1" dirty="0">
                <a:solidFill>
                  <a:srgbClr val="FF0000"/>
                </a:solidFill>
                <a:cs typeface="B Zar" panose="00000400000000000000" pitchFamily="2" charset="-78"/>
              </a:rPr>
              <a:t>بازار </a:t>
            </a:r>
            <a:r>
              <a:rPr lang="en-US" altLang="en-US" b="1" dirty="0" smtClean="0">
                <a:solidFill>
                  <a:srgbClr val="FF0000"/>
                </a:solidFill>
                <a:cs typeface="B Zar" panose="00000400000000000000" pitchFamily="2" charset="-78"/>
              </a:rPr>
              <a:t>Eurodollar</a:t>
            </a:r>
            <a:endParaRPr lang="fa-IR" altLang="en-US" b="1" dirty="0">
              <a:solidFill>
                <a:srgbClr val="FF0000"/>
              </a:solidFill>
              <a:cs typeface="B Zar" panose="00000400000000000000" pitchFamily="2" charset="-78"/>
            </a:endParaRPr>
          </a:p>
        </p:txBody>
      </p:sp>
      <p:sp>
        <p:nvSpPr>
          <p:cNvPr id="43011" name="Rectangle 3"/>
          <p:cNvSpPr>
            <a:spLocks noGrp="1" noChangeArrowheads="1"/>
          </p:cNvSpPr>
          <p:nvPr>
            <p:ph type="body" idx="1"/>
          </p:nvPr>
        </p:nvSpPr>
        <p:spPr>
          <a:xfrm>
            <a:off x="457200" y="1100628"/>
            <a:ext cx="8305800" cy="4461972"/>
          </a:xfrm>
        </p:spPr>
        <p:txBody>
          <a:bodyPr vert="horz" lIns="91440" tIns="45720" rIns="91440" bIns="45720" rtlCol="0">
            <a:noAutofit/>
          </a:bodyPr>
          <a:lstStyle/>
          <a:p>
            <a:pPr marL="0" indent="0" algn="just" rtl="1">
              <a:lnSpc>
                <a:spcPct val="150000"/>
              </a:lnSpc>
              <a:spcBef>
                <a:spcPts val="600"/>
              </a:spcBef>
              <a:spcAft>
                <a:spcPts val="600"/>
              </a:spcAft>
            </a:pPr>
            <a:r>
              <a:rPr lang="fa-IR" altLang="en-US" sz="2400" dirty="0" smtClean="0">
                <a:solidFill>
                  <a:srgbClr val="020202"/>
                </a:solidFill>
                <a:latin typeface="Tahoma"/>
                <a:ea typeface="Times New Roman"/>
                <a:cs typeface="B Compset" pitchFamily="2" charset="-78"/>
              </a:rPr>
              <a:t>ناشی </a:t>
            </a:r>
            <a:r>
              <a:rPr lang="fa-IR" altLang="en-US" sz="2400" dirty="0">
                <a:solidFill>
                  <a:srgbClr val="020202"/>
                </a:solidFill>
                <a:latin typeface="Tahoma"/>
                <a:ea typeface="Times New Roman"/>
                <a:cs typeface="B Compset" pitchFamily="2" charset="-78"/>
              </a:rPr>
              <a:t>از محدودیت دولت ایالات متحده </a:t>
            </a:r>
            <a:r>
              <a:rPr lang="fa-IR" altLang="en-US" sz="2400" dirty="0" smtClean="0">
                <a:solidFill>
                  <a:srgbClr val="020202"/>
                </a:solidFill>
                <a:latin typeface="Tahoma"/>
                <a:ea typeface="Times New Roman"/>
                <a:cs typeface="B Compset" pitchFamily="2" charset="-78"/>
              </a:rPr>
              <a:t>است:</a:t>
            </a:r>
            <a:endParaRPr lang="fa-IR" altLang="en-US" sz="2400" dirty="0">
              <a:solidFill>
                <a:srgbClr val="020202"/>
              </a:solidFill>
              <a:latin typeface="Tahoma"/>
              <a:ea typeface="Times New Roman"/>
              <a:cs typeface="B Compset" pitchFamily="2" charset="-78"/>
            </a:endParaRPr>
          </a:p>
          <a:p>
            <a:pPr marL="0" indent="0" algn="just" rtl="1">
              <a:lnSpc>
                <a:spcPct val="150000"/>
              </a:lnSpc>
              <a:spcBef>
                <a:spcPts val="600"/>
              </a:spcBef>
              <a:spcAft>
                <a:spcPts val="600"/>
              </a:spcAft>
            </a:pPr>
            <a:r>
              <a:rPr lang="fa-IR" altLang="en-US" sz="2400" dirty="0" smtClean="0">
                <a:solidFill>
                  <a:srgbClr val="020202"/>
                </a:solidFill>
                <a:latin typeface="Tahoma"/>
                <a:ea typeface="Times New Roman"/>
                <a:cs typeface="B Compset" pitchFamily="2" charset="-78"/>
              </a:rPr>
              <a:t>1</a:t>
            </a:r>
            <a:r>
              <a:rPr lang="fa-IR" altLang="en-US" sz="2400" dirty="0">
                <a:solidFill>
                  <a:srgbClr val="020202"/>
                </a:solidFill>
                <a:latin typeface="Tahoma"/>
                <a:ea typeface="Times New Roman"/>
                <a:cs typeface="B Compset" pitchFamily="2" charset="-78"/>
              </a:rPr>
              <a:t>. رزرو مورد نیاز </a:t>
            </a:r>
            <a:r>
              <a:rPr lang="fa-IR" altLang="en-US" sz="2400" dirty="0" smtClean="0">
                <a:solidFill>
                  <a:srgbClr val="020202"/>
                </a:solidFill>
                <a:latin typeface="Tahoma"/>
                <a:ea typeface="Times New Roman"/>
                <a:cs typeface="B Compset" pitchFamily="2" charset="-78"/>
              </a:rPr>
              <a:t>سپرده ها</a:t>
            </a:r>
            <a:endParaRPr lang="fa-IR" altLang="en-US" sz="2400" dirty="0">
              <a:solidFill>
                <a:srgbClr val="020202"/>
              </a:solidFill>
              <a:latin typeface="Tahoma"/>
              <a:ea typeface="Times New Roman"/>
              <a:cs typeface="B Compset" pitchFamily="2" charset="-78"/>
            </a:endParaRPr>
          </a:p>
          <a:p>
            <a:pPr marL="0" indent="0" algn="just" rtl="1">
              <a:lnSpc>
                <a:spcPct val="150000"/>
              </a:lnSpc>
              <a:spcBef>
                <a:spcPts val="600"/>
              </a:spcBef>
              <a:spcAft>
                <a:spcPts val="600"/>
              </a:spcAft>
            </a:pPr>
            <a:r>
              <a:rPr lang="fa-IR" altLang="en-US" sz="2400" dirty="0">
                <a:solidFill>
                  <a:srgbClr val="020202"/>
                </a:solidFill>
                <a:latin typeface="Tahoma"/>
                <a:ea typeface="Times New Roman"/>
                <a:cs typeface="B Compset" pitchFamily="2" charset="-78"/>
              </a:rPr>
              <a:t>2. هزینه های </a:t>
            </a:r>
            <a:r>
              <a:rPr lang="fa-IR" altLang="en-US" sz="2400" dirty="0" err="1" smtClean="0">
                <a:solidFill>
                  <a:srgbClr val="020202"/>
                </a:solidFill>
                <a:latin typeface="Tahoma"/>
                <a:ea typeface="Times New Roman"/>
                <a:cs typeface="B Compset" pitchFamily="2" charset="-78"/>
              </a:rPr>
              <a:t>شارژ</a:t>
            </a:r>
            <a:r>
              <a:rPr lang="fa-IR" altLang="en-US" sz="2400" dirty="0" smtClean="0">
                <a:solidFill>
                  <a:srgbClr val="020202"/>
                </a:solidFill>
                <a:latin typeface="Tahoma"/>
                <a:ea typeface="Times New Roman"/>
                <a:cs typeface="B Compset" pitchFamily="2" charset="-78"/>
              </a:rPr>
              <a:t> شده </a:t>
            </a:r>
            <a:r>
              <a:rPr lang="fa-IR" altLang="en-US" sz="2400" dirty="0">
                <a:solidFill>
                  <a:srgbClr val="020202"/>
                </a:solidFill>
                <a:latin typeface="Tahoma"/>
                <a:ea typeface="Times New Roman"/>
                <a:cs typeface="B Compset" pitchFamily="2" charset="-78"/>
              </a:rPr>
              <a:t>و مالیات</a:t>
            </a:r>
          </a:p>
          <a:p>
            <a:pPr marL="0" indent="0" algn="just" rtl="1">
              <a:lnSpc>
                <a:spcPct val="150000"/>
              </a:lnSpc>
              <a:spcBef>
                <a:spcPts val="600"/>
              </a:spcBef>
              <a:spcAft>
                <a:spcPts val="600"/>
              </a:spcAft>
            </a:pPr>
            <a:r>
              <a:rPr lang="fa-IR" altLang="en-US" sz="2400" dirty="0" smtClean="0">
                <a:solidFill>
                  <a:srgbClr val="020202"/>
                </a:solidFill>
                <a:latin typeface="Tahoma"/>
                <a:ea typeface="Times New Roman"/>
                <a:cs typeface="B Compset" pitchFamily="2" charset="-78"/>
              </a:rPr>
              <a:t>3.حداقل  </a:t>
            </a:r>
            <a:r>
              <a:rPr lang="fa-IR" altLang="en-US" sz="2400" dirty="0">
                <a:solidFill>
                  <a:srgbClr val="020202"/>
                </a:solidFill>
                <a:latin typeface="Tahoma"/>
                <a:ea typeface="Times New Roman"/>
                <a:cs typeface="B Compset" pitchFamily="2" charset="-78"/>
              </a:rPr>
              <a:t>نرخ </a:t>
            </a:r>
            <a:r>
              <a:rPr lang="fa-IR" altLang="en-US" sz="2400" dirty="0" smtClean="0">
                <a:solidFill>
                  <a:srgbClr val="020202"/>
                </a:solidFill>
                <a:latin typeface="Tahoma"/>
                <a:ea typeface="Times New Roman"/>
                <a:cs typeface="B Compset" pitchFamily="2" charset="-78"/>
              </a:rPr>
              <a:t>های اوراق قرضه طبق شیوه رتبه بندی </a:t>
            </a:r>
            <a:r>
              <a:rPr lang="fa-IR" altLang="en-US" sz="2400" dirty="0">
                <a:solidFill>
                  <a:srgbClr val="020202"/>
                </a:solidFill>
                <a:latin typeface="Tahoma"/>
                <a:ea typeface="Times New Roman"/>
                <a:cs typeface="B Compset" pitchFamily="2" charset="-78"/>
              </a:rPr>
              <a:t>مورد نیاز</a:t>
            </a:r>
          </a:p>
          <a:p>
            <a:pPr marL="0" indent="0" algn="just" rtl="1">
              <a:lnSpc>
                <a:spcPct val="150000"/>
              </a:lnSpc>
              <a:spcBef>
                <a:spcPts val="600"/>
              </a:spcBef>
              <a:spcAft>
                <a:spcPts val="600"/>
              </a:spcAft>
            </a:pPr>
            <a:r>
              <a:rPr lang="fa-IR" altLang="en-US" sz="2400" dirty="0">
                <a:solidFill>
                  <a:srgbClr val="020202"/>
                </a:solidFill>
                <a:latin typeface="Tahoma"/>
                <a:ea typeface="Times New Roman"/>
                <a:cs typeface="B Compset" pitchFamily="2" charset="-78"/>
              </a:rPr>
              <a:t>4. سقف نرخ بهره</a:t>
            </a:r>
          </a:p>
          <a:p>
            <a:pPr marL="0" indent="0" algn="just" rtl="1">
              <a:lnSpc>
                <a:spcPct val="150000"/>
              </a:lnSpc>
              <a:spcBef>
                <a:spcPts val="600"/>
              </a:spcBef>
              <a:spcAft>
                <a:spcPts val="600"/>
              </a:spcAft>
            </a:pPr>
            <a:r>
              <a:rPr lang="fa-IR" altLang="en-US" sz="2400" dirty="0">
                <a:solidFill>
                  <a:srgbClr val="020202"/>
                </a:solidFill>
                <a:latin typeface="Tahoma"/>
                <a:ea typeface="Times New Roman"/>
                <a:cs typeface="B Compset" pitchFamily="2" charset="-78"/>
              </a:rPr>
              <a:t>5. قوانینی که رقابت بانکی را محدود می </a:t>
            </a:r>
            <a:r>
              <a:rPr lang="fa-IR" altLang="en-US" sz="2400" dirty="0" smtClean="0">
                <a:solidFill>
                  <a:srgbClr val="020202"/>
                </a:solidFill>
                <a:latin typeface="Tahoma"/>
                <a:ea typeface="Times New Roman"/>
                <a:cs typeface="B Compset" pitchFamily="2" charset="-78"/>
              </a:rPr>
              <a:t>کنند</a:t>
            </a:r>
            <a:endParaRPr lang="en-US" altLang="en-US" sz="2400" dirty="0">
              <a:solidFill>
                <a:srgbClr val="020202"/>
              </a:solidFill>
              <a:latin typeface="Tahoma"/>
              <a:ea typeface="Times New Roman"/>
              <a:cs typeface="B Compset" pitchFamily="2" charset="-78"/>
            </a:endParaRPr>
          </a:p>
        </p:txBody>
      </p:sp>
    </p:spTree>
    <p:extLst>
      <p:ext uri="{BB962C8B-B14F-4D97-AF65-F5344CB8AC3E}">
        <p14:creationId xmlns:p14="http://schemas.microsoft.com/office/powerpoint/2010/main" val="3036868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 calcmode="lin" valueType="num">
                                      <p:cBhvr additive="base">
                                        <p:cTn id="31" dur="500" fill="hold"/>
                                        <p:tgtEl>
                                          <p:spTgt spid="4301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3011">
                                            <p:txEl>
                                              <p:pRg st="5" end="5"/>
                                            </p:txEl>
                                          </p:spTgt>
                                        </p:tgtEl>
                                        <p:attrNameLst>
                                          <p:attrName>style.visibility</p:attrName>
                                        </p:attrNameLst>
                                      </p:cBhvr>
                                      <p:to>
                                        <p:strVal val="visible"/>
                                      </p:to>
                                    </p:set>
                                    <p:anim calcmode="lin" valueType="num">
                                      <p:cBhvr additive="base">
                                        <p:cTn id="37" dur="500" fill="hold"/>
                                        <p:tgtEl>
                                          <p:spTgt spid="4301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30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55576" y="188640"/>
            <a:ext cx="7267575" cy="461665"/>
          </a:xfrm>
          <a:prstGeom prst="rect">
            <a:avLst/>
          </a:prstGeom>
          <a:solidFill>
            <a:srgbClr val="C00000"/>
          </a:solid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400" dirty="0">
                <a:solidFill>
                  <a:schemeClr val="bg1"/>
                </a:solidFill>
                <a:latin typeface="Rockwell" pitchFamily="18" charset="0"/>
                <a:cs typeface="Times New Roman" pitchFamily="18" charset="0"/>
              </a:rPr>
              <a:t> </a:t>
            </a:r>
            <a:r>
              <a:rPr lang="fa-IR" sz="2400" dirty="0" smtClean="0">
                <a:solidFill>
                  <a:schemeClr val="bg1"/>
                </a:solidFill>
                <a:latin typeface="Rockwell" pitchFamily="18" charset="0"/>
                <a:cs typeface="B Titr" pitchFamily="2" charset="-78"/>
              </a:rPr>
              <a:t>انواع اوراق بدهی</a:t>
            </a:r>
            <a:endParaRPr lang="en-US" sz="2400" dirty="0">
              <a:solidFill>
                <a:schemeClr val="bg1"/>
              </a:solidFill>
              <a:latin typeface="Rockwell" pitchFamily="18" charset="0"/>
            </a:endParaRP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26</a:t>
            </a:fld>
            <a:endParaRPr lang="en-US"/>
          </a:p>
        </p:txBody>
      </p:sp>
      <p:sp>
        <p:nvSpPr>
          <p:cNvPr id="18" name="Subtitle 2"/>
          <p:cNvSpPr>
            <a:spLocks noGrp="1"/>
          </p:cNvSpPr>
          <p:nvPr>
            <p:ph type="subTitle" idx="4294967295"/>
          </p:nvPr>
        </p:nvSpPr>
        <p:spPr>
          <a:xfrm>
            <a:off x="192075" y="727075"/>
            <a:ext cx="8208963" cy="5832475"/>
          </a:xfrm>
        </p:spPr>
        <p:txBody>
          <a:bodyPr>
            <a:normAutofit/>
          </a:bodyPr>
          <a:lstStyle/>
          <a:p>
            <a:pPr algn="just" rtl="1">
              <a:lnSpc>
                <a:spcPct val="150000"/>
              </a:lnSpc>
              <a:spcBef>
                <a:spcPts val="600"/>
              </a:spcBef>
              <a:spcAft>
                <a:spcPts val="600"/>
              </a:spcAft>
            </a:pPr>
            <a:r>
              <a:rPr lang="fa-IR" sz="2000" dirty="0">
                <a:solidFill>
                  <a:srgbClr val="FF0000"/>
                </a:solidFill>
                <a:latin typeface="Tahoma"/>
                <a:ea typeface="Times New Roman"/>
                <a:cs typeface="B Zar" panose="00000400000000000000" pitchFamily="2" charset="-78"/>
              </a:rPr>
              <a:t>1- اوراق قرضه با کوپن صفر(</a:t>
            </a:r>
            <a:r>
              <a:rPr lang="en-US" sz="2000" dirty="0">
                <a:solidFill>
                  <a:srgbClr val="FF0000"/>
                </a:solidFill>
                <a:latin typeface="Tahoma"/>
                <a:ea typeface="Times New Roman"/>
                <a:cs typeface="B Zar" panose="00000400000000000000" pitchFamily="2" charset="-78"/>
              </a:rPr>
              <a:t>Zero-coupon bonds</a:t>
            </a:r>
            <a:r>
              <a:rPr lang="fa-IR" sz="2000" dirty="0">
                <a:solidFill>
                  <a:srgbClr val="FF0000"/>
                </a:solidFill>
                <a:latin typeface="Tahoma"/>
                <a:ea typeface="Times New Roman"/>
                <a:cs typeface="B Zar" panose="00000400000000000000" pitchFamily="2" charset="-78"/>
              </a:rPr>
              <a:t>)</a:t>
            </a:r>
          </a:p>
          <a:p>
            <a:pPr algn="just" rtl="1">
              <a:lnSpc>
                <a:spcPct val="150000"/>
              </a:lnSpc>
              <a:spcBef>
                <a:spcPts val="600"/>
              </a:spcBef>
              <a:spcAft>
                <a:spcPts val="600"/>
              </a:spcAft>
            </a:pPr>
            <a:r>
              <a:rPr lang="fa-IR" b="1" dirty="0" smtClean="0">
                <a:solidFill>
                  <a:srgbClr val="020202"/>
                </a:solidFill>
                <a:latin typeface="Tahoma"/>
                <a:ea typeface="Times New Roman"/>
                <a:cs typeface="B Compset" pitchFamily="2" charset="-78"/>
              </a:rPr>
              <a:t>گرچه </a:t>
            </a:r>
            <a:r>
              <a:rPr lang="fa-IR" b="1" dirty="0">
                <a:solidFill>
                  <a:srgbClr val="020202"/>
                </a:solidFill>
                <a:latin typeface="Tahoma"/>
                <a:ea typeface="Times New Roman"/>
                <a:cs typeface="B Compset" pitchFamily="2" charset="-78"/>
              </a:rPr>
              <a:t>نرخ بهره اوراق قرضه در سررسید پرداخت می </a:t>
            </a:r>
            <a:r>
              <a:rPr lang="fa-IR" b="1" dirty="0" smtClean="0">
                <a:solidFill>
                  <a:srgbClr val="020202"/>
                </a:solidFill>
                <a:latin typeface="Tahoma"/>
                <a:ea typeface="Times New Roman"/>
                <a:cs typeface="B Compset" pitchFamily="2" charset="-78"/>
              </a:rPr>
              <a:t>شود و بهره در طول دوره دریافت </a:t>
            </a:r>
            <a:r>
              <a:rPr lang="fa-IR" b="1" dirty="0">
                <a:solidFill>
                  <a:srgbClr val="020202"/>
                </a:solidFill>
                <a:latin typeface="Tahoma"/>
                <a:ea typeface="Times New Roman"/>
                <a:cs typeface="B Compset" pitchFamily="2" charset="-78"/>
              </a:rPr>
              <a:t>نمی </a:t>
            </a:r>
            <a:r>
              <a:rPr lang="fa-IR" b="1" dirty="0" smtClean="0">
                <a:solidFill>
                  <a:srgbClr val="020202"/>
                </a:solidFill>
                <a:latin typeface="Tahoma"/>
                <a:ea typeface="Times New Roman"/>
                <a:cs typeface="B Compset" pitchFamily="2" charset="-78"/>
              </a:rPr>
              <a:t>شود، </a:t>
            </a:r>
            <a:r>
              <a:rPr lang="fa-IR" b="1" dirty="0">
                <a:solidFill>
                  <a:srgbClr val="020202"/>
                </a:solidFill>
                <a:latin typeface="Tahoma"/>
                <a:ea typeface="Times New Roman"/>
                <a:cs typeface="B Compset" pitchFamily="2" charset="-78"/>
              </a:rPr>
              <a:t>ولی مالیات سالیانه به عنوان درآمد عادی به آن تعلق می گیرد. </a:t>
            </a:r>
            <a:endParaRPr lang="fa-IR" b="1" dirty="0" smtClean="0">
              <a:solidFill>
                <a:srgbClr val="020202"/>
              </a:solidFill>
              <a:latin typeface="Tahoma"/>
              <a:ea typeface="Times New Roman"/>
              <a:cs typeface="B Compset" pitchFamily="2" charset="-78"/>
            </a:endParaRPr>
          </a:p>
          <a:p>
            <a:pPr algn="just" rtl="1">
              <a:lnSpc>
                <a:spcPct val="150000"/>
              </a:lnSpc>
              <a:spcBef>
                <a:spcPts val="600"/>
              </a:spcBef>
              <a:spcAft>
                <a:spcPts val="600"/>
              </a:spcAft>
            </a:pPr>
            <a:r>
              <a:rPr lang="fa-IR" b="1" dirty="0" smtClean="0">
                <a:solidFill>
                  <a:srgbClr val="020202"/>
                </a:solidFill>
                <a:latin typeface="Tahoma"/>
                <a:ea typeface="Times New Roman"/>
                <a:cs typeface="B Compset" pitchFamily="2" charset="-78"/>
              </a:rPr>
              <a:t>این </a:t>
            </a:r>
            <a:r>
              <a:rPr lang="fa-IR" b="1" dirty="0">
                <a:solidFill>
                  <a:srgbClr val="020202"/>
                </a:solidFill>
                <a:latin typeface="Tahoma"/>
                <a:ea typeface="Times New Roman"/>
                <a:cs typeface="B Compset" pitchFamily="2" charset="-78"/>
              </a:rPr>
              <a:t>اوراق دو نوع مزیت دارند: 1-سرمایه گذاری نسبتا کوچکی برای خرید این اوراق نیاز است 2- یک </a:t>
            </a:r>
            <a:r>
              <a:rPr lang="fa-IR" b="1" dirty="0" smtClean="0">
                <a:solidFill>
                  <a:srgbClr val="020202"/>
                </a:solidFill>
                <a:latin typeface="Tahoma"/>
                <a:ea typeface="Times New Roman"/>
                <a:cs typeface="B Compset" pitchFamily="2" charset="-78"/>
              </a:rPr>
              <a:t>بازدهی مشخص </a:t>
            </a:r>
            <a:r>
              <a:rPr lang="fa-IR" b="1" dirty="0">
                <a:solidFill>
                  <a:srgbClr val="020202"/>
                </a:solidFill>
                <a:latin typeface="Tahoma"/>
                <a:ea typeface="Times New Roman"/>
                <a:cs typeface="B Compset" pitchFamily="2" charset="-78"/>
              </a:rPr>
              <a:t>به واسطه شرایط سرمایه گذاری مطمئنا حاصل می شود.</a:t>
            </a:r>
          </a:p>
          <a:p>
            <a:pPr algn="just" rtl="1">
              <a:lnSpc>
                <a:spcPct val="150000"/>
              </a:lnSpc>
              <a:spcBef>
                <a:spcPts val="600"/>
              </a:spcBef>
              <a:spcAft>
                <a:spcPts val="600"/>
              </a:spcAft>
            </a:pPr>
            <a:r>
              <a:rPr lang="fa-IR" sz="2000" dirty="0">
                <a:solidFill>
                  <a:srgbClr val="FF0000"/>
                </a:solidFill>
                <a:latin typeface="Tahoma"/>
                <a:ea typeface="Times New Roman"/>
                <a:cs typeface="B Zar" panose="00000400000000000000" pitchFamily="2" charset="-78"/>
              </a:rPr>
              <a:t>2-</a:t>
            </a:r>
            <a:r>
              <a:rPr lang="fa-IR" sz="2000" dirty="0" smtClean="0">
                <a:solidFill>
                  <a:srgbClr val="FF0000"/>
                </a:solidFill>
                <a:latin typeface="Tahoma"/>
                <a:ea typeface="Times New Roman"/>
                <a:cs typeface="B Zar" panose="00000400000000000000" pitchFamily="2" charset="-78"/>
              </a:rPr>
              <a:t> بدهی مستقیم یا اوراق قرضه با کوپن دارای سطح بندی(</a:t>
            </a:r>
            <a:r>
              <a:rPr lang="en-US" sz="2000" dirty="0" smtClean="0">
                <a:solidFill>
                  <a:srgbClr val="FF0000"/>
                </a:solidFill>
                <a:latin typeface="Tahoma"/>
                <a:ea typeface="Times New Roman"/>
                <a:cs typeface="B Zar" panose="00000400000000000000" pitchFamily="2" charset="-78"/>
              </a:rPr>
              <a:t>Straight debt or level-coupon bonds</a:t>
            </a:r>
            <a:r>
              <a:rPr lang="fa-IR" sz="2000" dirty="0" smtClean="0">
                <a:solidFill>
                  <a:srgbClr val="FF0000"/>
                </a:solidFill>
                <a:latin typeface="Tahoma"/>
                <a:ea typeface="Times New Roman"/>
                <a:cs typeface="B Zar" panose="00000400000000000000" pitchFamily="2" charset="-78"/>
              </a:rPr>
              <a:t>)، </a:t>
            </a:r>
            <a:r>
              <a:rPr lang="fa-IR" b="1" dirty="0" smtClean="0">
                <a:solidFill>
                  <a:srgbClr val="020202"/>
                </a:solidFill>
                <a:latin typeface="Tahoma"/>
                <a:ea typeface="Times New Roman"/>
                <a:cs typeface="B Compset" pitchFamily="2" charset="-78"/>
              </a:rPr>
              <a:t>که </a:t>
            </a:r>
            <a:r>
              <a:rPr lang="fa-IR" b="1" dirty="0">
                <a:solidFill>
                  <a:srgbClr val="020202"/>
                </a:solidFill>
                <a:latin typeface="Tahoma"/>
                <a:ea typeface="Times New Roman"/>
                <a:cs typeface="B Compset" pitchFamily="2" charset="-78"/>
              </a:rPr>
              <a:t>بهره کوپن را شش ماهه پرداخت می‌کند (اوراق قرضه داخلی) یا یک نرخ بهره کوپن سالانه (اوراق قرضه اروپایی) و به طور مساوی در سررسید بازپرداخت می شود.</a:t>
            </a:r>
          </a:p>
          <a:p>
            <a:pPr algn="just" rtl="1">
              <a:lnSpc>
                <a:spcPct val="150000"/>
              </a:lnSpc>
              <a:spcBef>
                <a:spcPts val="600"/>
              </a:spcBef>
              <a:spcAft>
                <a:spcPts val="600"/>
              </a:spcAft>
            </a:pPr>
            <a:r>
              <a:rPr lang="fa-IR" b="1" dirty="0">
                <a:solidFill>
                  <a:srgbClr val="020202"/>
                </a:solidFill>
                <a:latin typeface="Tahoma"/>
                <a:ea typeface="Times New Roman"/>
                <a:cs typeface="B Compset" pitchFamily="2" charset="-78"/>
              </a:rPr>
              <a:t>اوراق قرضه </a:t>
            </a:r>
            <a:r>
              <a:rPr lang="fa-IR" b="1" dirty="0" smtClean="0">
                <a:solidFill>
                  <a:srgbClr val="020202"/>
                </a:solidFill>
                <a:latin typeface="Tahoma"/>
                <a:ea typeface="Times New Roman"/>
                <a:cs typeface="B Compset" pitchFamily="2" charset="-78"/>
              </a:rPr>
              <a:t>ساده، </a:t>
            </a:r>
            <a:r>
              <a:rPr lang="fa-IR" b="1" dirty="0">
                <a:solidFill>
                  <a:srgbClr val="020202"/>
                </a:solidFill>
                <a:latin typeface="Tahoma"/>
                <a:ea typeface="Times New Roman"/>
                <a:cs typeface="B Compset" pitchFamily="2" charset="-78"/>
              </a:rPr>
              <a:t>می توانند با سررسید 30 ساله ، 100ساله و یا حتی دائمی عرضه شوند اما بیشتر اوراق قرضه های اروپایی سررسید 10 ساله و یا کمتر دارند</a:t>
            </a:r>
            <a:r>
              <a:rPr lang="fa-IR" b="1" dirty="0" smtClean="0">
                <a:solidFill>
                  <a:srgbClr val="020202"/>
                </a:solidFill>
                <a:latin typeface="Tahoma"/>
                <a:ea typeface="Times New Roman"/>
                <a:cs typeface="B Compset" pitchFamily="2" charset="-78"/>
              </a:rPr>
              <a:t>.</a:t>
            </a:r>
            <a:r>
              <a:rPr lang="fa-IR" dirty="0">
                <a:solidFill>
                  <a:srgbClr val="020202"/>
                </a:solidFill>
                <a:latin typeface="Tahoma"/>
                <a:ea typeface="Times New Roman"/>
                <a:cs typeface="B Compset" pitchFamily="2" charset="-78"/>
              </a:rPr>
              <a:t> به این نوع اوراق قرضه، </a:t>
            </a:r>
            <a:r>
              <a:rPr lang="en-US" altLang="en-US" dirty="0">
                <a:solidFill>
                  <a:srgbClr val="020202"/>
                </a:solidFill>
                <a:latin typeface="Tahoma"/>
                <a:ea typeface="Times New Roman"/>
                <a:cs typeface="B Compset" pitchFamily="2" charset="-78"/>
              </a:rPr>
              <a:t>plain vanilla </a:t>
            </a:r>
            <a:r>
              <a:rPr lang="fa-IR" altLang="en-US" dirty="0">
                <a:solidFill>
                  <a:srgbClr val="020202"/>
                </a:solidFill>
                <a:latin typeface="Tahoma"/>
                <a:ea typeface="Times New Roman"/>
                <a:cs typeface="B Compset" pitchFamily="2" charset="-78"/>
              </a:rPr>
              <a:t> هم می گویند چون کوپن و </a:t>
            </a:r>
            <a:r>
              <a:rPr lang="fa-IR" altLang="en-US" dirty="0" err="1">
                <a:solidFill>
                  <a:srgbClr val="020202"/>
                </a:solidFill>
                <a:latin typeface="Tahoma"/>
                <a:ea typeface="Times New Roman"/>
                <a:cs typeface="B Compset" pitchFamily="2" charset="-78"/>
              </a:rPr>
              <a:t>سرسید</a:t>
            </a:r>
            <a:r>
              <a:rPr lang="fa-IR" altLang="en-US" dirty="0">
                <a:solidFill>
                  <a:srgbClr val="020202"/>
                </a:solidFill>
                <a:latin typeface="Tahoma"/>
                <a:ea typeface="Times New Roman"/>
                <a:cs typeface="B Compset" pitchFamily="2" charset="-78"/>
              </a:rPr>
              <a:t> مشخص دارد و هیچ </a:t>
            </a:r>
            <a:r>
              <a:rPr lang="fa-IR" altLang="en-US" dirty="0" err="1">
                <a:solidFill>
                  <a:srgbClr val="020202"/>
                </a:solidFill>
                <a:latin typeface="Tahoma"/>
                <a:ea typeface="Times New Roman"/>
                <a:cs typeface="B Compset" pitchFamily="2" charset="-78"/>
              </a:rPr>
              <a:t>اختیاریی</a:t>
            </a:r>
            <a:r>
              <a:rPr lang="fa-IR" altLang="en-US" dirty="0">
                <a:solidFill>
                  <a:srgbClr val="020202"/>
                </a:solidFill>
                <a:latin typeface="Tahoma"/>
                <a:ea typeface="Times New Roman"/>
                <a:cs typeface="B Compset" pitchFamily="2" charset="-78"/>
              </a:rPr>
              <a:t> هم به پیوست ندارد.</a:t>
            </a:r>
            <a:endParaRPr lang="fa-IR" dirty="0">
              <a:solidFill>
                <a:srgbClr val="020202"/>
              </a:solidFill>
              <a:latin typeface="Tahoma"/>
              <a:ea typeface="Times New Roman"/>
              <a:cs typeface="B Compset" pitchFamily="2" charset="-78"/>
            </a:endParaRPr>
          </a:p>
          <a:p>
            <a:pPr algn="just" rtl="1">
              <a:lnSpc>
                <a:spcPct val="150000"/>
              </a:lnSpc>
              <a:spcBef>
                <a:spcPts val="600"/>
              </a:spcBef>
              <a:spcAft>
                <a:spcPts val="600"/>
              </a:spcAft>
            </a:pPr>
            <a:endParaRPr lang="en-US"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Font typeface="Wingdings" panose="05000000000000000000" pitchFamily="2" charset="2"/>
              <a:buChar char="v"/>
            </a:pPr>
            <a:endParaRPr lang="fa-IR" b="1" dirty="0" smtClean="0">
              <a:solidFill>
                <a:srgbClr val="020202"/>
              </a:solidFill>
              <a:latin typeface="Tahoma"/>
              <a:ea typeface="Times New Roman"/>
              <a:cs typeface="B Compset"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847796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27</a:t>
            </a:fld>
            <a:endParaRPr lang="en-US"/>
          </a:p>
        </p:txBody>
      </p:sp>
      <p:sp>
        <p:nvSpPr>
          <p:cNvPr id="18" name="Subtitle 2"/>
          <p:cNvSpPr>
            <a:spLocks noGrp="1"/>
          </p:cNvSpPr>
          <p:nvPr>
            <p:ph type="subTitle" idx="4294967295"/>
          </p:nvPr>
        </p:nvSpPr>
        <p:spPr>
          <a:xfrm>
            <a:off x="315118" y="322368"/>
            <a:ext cx="8828882" cy="5905500"/>
          </a:xfrm>
        </p:spPr>
        <p:txBody>
          <a:bodyPr>
            <a:normAutofit lnSpcReduction="10000"/>
          </a:bodyPr>
          <a:lstStyle/>
          <a:p>
            <a:pPr algn="just" rtl="1">
              <a:spcBef>
                <a:spcPts val="600"/>
              </a:spcBef>
              <a:spcAft>
                <a:spcPts val="600"/>
              </a:spcAft>
            </a:pPr>
            <a:r>
              <a:rPr lang="en-US" sz="2000" dirty="0">
                <a:solidFill>
                  <a:srgbClr val="FF0000"/>
                </a:solidFill>
                <a:latin typeface="Tahoma"/>
                <a:ea typeface="Times New Roman"/>
                <a:cs typeface="B Zar" panose="00000400000000000000" pitchFamily="2" charset="-78"/>
              </a:rPr>
              <a:t>bullet bonds </a:t>
            </a:r>
            <a:r>
              <a:rPr lang="fa-IR" sz="2000" dirty="0">
                <a:solidFill>
                  <a:srgbClr val="FF0000"/>
                </a:solidFill>
                <a:latin typeface="Tahoma"/>
                <a:ea typeface="Times New Roman"/>
                <a:cs typeface="B Zar" panose="00000400000000000000" pitchFamily="2" charset="-78"/>
              </a:rPr>
              <a:t>: (اوراق گلوله ای) </a:t>
            </a:r>
          </a:p>
          <a:p>
            <a:pPr marL="342900" indent="-342900" algn="just" rtl="1">
              <a:spcBef>
                <a:spcPts val="600"/>
              </a:spcBef>
              <a:spcAft>
                <a:spcPts val="600"/>
              </a:spcAft>
              <a:buFont typeface="Wingdings" panose="05000000000000000000" pitchFamily="2" charset="2"/>
              <a:buChar char="q"/>
            </a:pPr>
            <a:r>
              <a:rPr lang="fa-IR" sz="2000" b="1" dirty="0" smtClean="0">
                <a:solidFill>
                  <a:srgbClr val="020202"/>
                </a:solidFill>
                <a:latin typeface="Tahoma"/>
                <a:ea typeface="Times New Roman"/>
                <a:cs typeface="B Compset" pitchFamily="2" charset="-78"/>
              </a:rPr>
              <a:t>بر </a:t>
            </a:r>
            <a:r>
              <a:rPr lang="fa-IR" sz="2000" b="1" dirty="0">
                <a:solidFill>
                  <a:srgbClr val="020202"/>
                </a:solidFill>
                <a:latin typeface="Tahoma"/>
                <a:ea typeface="Times New Roman"/>
                <a:cs typeface="B Compset" pitchFamily="2" charset="-78"/>
              </a:rPr>
              <a:t>این اصل هستند که در سررسید بازپرداخت می شوند . طبق فرض وجوه استهلاکی، ناشر اجازه دارد که اصل اوراق را به صورت اقساط پس از تاریخ پیش فرض و قبل از سررسید بازپرداخت کند</a:t>
            </a:r>
            <a:r>
              <a:rPr lang="fa-IR" sz="2000" b="1" dirty="0" smtClean="0">
                <a:solidFill>
                  <a:srgbClr val="020202"/>
                </a:solidFill>
                <a:latin typeface="Tahoma"/>
                <a:ea typeface="Times New Roman"/>
                <a:cs typeface="B Compset" pitchFamily="2" charset="-78"/>
              </a:rPr>
              <a:t>.</a:t>
            </a:r>
            <a:endParaRPr lang="en-US" sz="2000" b="1" dirty="0" smtClean="0">
              <a:solidFill>
                <a:srgbClr val="020202"/>
              </a:solidFill>
              <a:latin typeface="Tahoma"/>
              <a:ea typeface="Times New Roman"/>
              <a:cs typeface="B Compset" pitchFamily="2" charset="-78"/>
            </a:endParaRPr>
          </a:p>
          <a:p>
            <a:pPr algn="just" rtl="1">
              <a:spcBef>
                <a:spcPts val="600"/>
              </a:spcBef>
              <a:spcAft>
                <a:spcPts val="600"/>
              </a:spcAft>
              <a:buFont typeface="Wingdings" panose="05000000000000000000" pitchFamily="2" charset="2"/>
              <a:buChar char="q"/>
            </a:pPr>
            <a:r>
              <a:rPr lang="fa-IR" sz="2100" dirty="0">
                <a:solidFill>
                  <a:srgbClr val="020202"/>
                </a:solidFill>
                <a:latin typeface="Tahoma"/>
                <a:ea typeface="Times New Roman"/>
                <a:cs typeface="B Compset" pitchFamily="2" charset="-78"/>
              </a:rPr>
              <a:t>وجوه </a:t>
            </a:r>
            <a:r>
              <a:rPr lang="fa-IR" sz="2100" dirty="0" err="1">
                <a:solidFill>
                  <a:srgbClr val="020202"/>
                </a:solidFill>
                <a:latin typeface="Tahoma"/>
                <a:ea typeface="Times New Roman"/>
                <a:cs typeface="B Compset" pitchFamily="2" charset="-78"/>
              </a:rPr>
              <a:t>استهلاکی</a:t>
            </a:r>
            <a:r>
              <a:rPr lang="fa-IR" sz="2100" dirty="0">
                <a:solidFill>
                  <a:srgbClr val="020202"/>
                </a:solidFill>
                <a:latin typeface="Tahoma"/>
                <a:ea typeface="Times New Roman"/>
                <a:cs typeface="B Compset" pitchFamily="2" charset="-78"/>
              </a:rPr>
              <a:t>- </a:t>
            </a:r>
            <a:r>
              <a:rPr lang="en-US" sz="2100" dirty="0">
                <a:solidFill>
                  <a:srgbClr val="020202"/>
                </a:solidFill>
                <a:latin typeface="Tahoma"/>
                <a:ea typeface="Times New Roman"/>
                <a:cs typeface="B Compset" pitchFamily="2" charset="-78"/>
              </a:rPr>
              <a:t>Sinking Fund)</a:t>
            </a:r>
            <a:r>
              <a:rPr lang="fa-IR" sz="2100" dirty="0">
                <a:solidFill>
                  <a:srgbClr val="020202"/>
                </a:solidFill>
                <a:latin typeface="Tahoma"/>
                <a:ea typeface="Times New Roman"/>
                <a:cs typeface="B Compset" pitchFamily="2" charset="-78"/>
              </a:rPr>
              <a:t>): بانی (بدهکار) </a:t>
            </a:r>
            <a:r>
              <a:rPr lang="fa-IR" sz="2100" dirty="0" err="1">
                <a:solidFill>
                  <a:srgbClr val="020202"/>
                </a:solidFill>
                <a:latin typeface="Tahoma"/>
                <a:ea typeface="Times New Roman"/>
                <a:cs typeface="B Compset" pitchFamily="2" charset="-78"/>
              </a:rPr>
              <a:t>می‌بایست</a:t>
            </a:r>
            <a:r>
              <a:rPr lang="fa-IR" sz="2100" dirty="0">
                <a:solidFill>
                  <a:srgbClr val="020202"/>
                </a:solidFill>
                <a:latin typeface="Tahoma"/>
                <a:ea typeface="Times New Roman"/>
                <a:cs typeface="B Compset" pitchFamily="2" charset="-78"/>
              </a:rPr>
              <a:t> مبلغی از درآمدهای خود را بطور </a:t>
            </a:r>
            <a:r>
              <a:rPr lang="fa-IR" sz="2100" dirty="0" err="1">
                <a:solidFill>
                  <a:srgbClr val="020202"/>
                </a:solidFill>
                <a:latin typeface="Tahoma"/>
                <a:ea typeface="Times New Roman"/>
                <a:cs typeface="B Compset" pitchFamily="2" charset="-78"/>
              </a:rPr>
              <a:t>دوره‌ای</a:t>
            </a:r>
            <a:r>
              <a:rPr lang="fa-IR" sz="2100" dirty="0">
                <a:solidFill>
                  <a:srgbClr val="020202"/>
                </a:solidFill>
                <a:latin typeface="Tahoma"/>
                <a:ea typeface="Times New Roman"/>
                <a:cs typeface="B Compset" pitchFamily="2" charset="-78"/>
              </a:rPr>
              <a:t> کنار بگذارد تا </a:t>
            </a:r>
            <a:r>
              <a:rPr lang="fa-IR" sz="2100" dirty="0" smtClean="0">
                <a:solidFill>
                  <a:srgbClr val="020202"/>
                </a:solidFill>
                <a:latin typeface="Tahoma"/>
                <a:ea typeface="Times New Roman"/>
                <a:cs typeface="B Compset" pitchFamily="2" charset="-78"/>
              </a:rPr>
              <a:t>بتواند اوراق را بطور کامل یا جزئی قبل از سررسید </a:t>
            </a:r>
            <a:r>
              <a:rPr lang="fa-IR" sz="2100" dirty="0" err="1" smtClean="0">
                <a:solidFill>
                  <a:srgbClr val="020202"/>
                </a:solidFill>
                <a:latin typeface="Tahoma"/>
                <a:ea typeface="Times New Roman"/>
                <a:cs typeface="B Compset" pitchFamily="2" charset="-78"/>
              </a:rPr>
              <a:t>بازخرید</a:t>
            </a:r>
            <a:r>
              <a:rPr lang="fa-IR" sz="2100" dirty="0" smtClean="0">
                <a:solidFill>
                  <a:srgbClr val="020202"/>
                </a:solidFill>
                <a:latin typeface="Tahoma"/>
                <a:ea typeface="Times New Roman"/>
                <a:cs typeface="B Compset" pitchFamily="2" charset="-78"/>
              </a:rPr>
              <a:t> نماید. هدف از اوراق </a:t>
            </a:r>
            <a:r>
              <a:rPr lang="fa-IR" sz="2100" dirty="0" err="1" smtClean="0">
                <a:solidFill>
                  <a:srgbClr val="020202"/>
                </a:solidFill>
                <a:latin typeface="Tahoma"/>
                <a:ea typeface="Times New Roman"/>
                <a:cs typeface="B Compset" pitchFamily="2" charset="-78"/>
              </a:rPr>
              <a:t>قرضه‌ی</a:t>
            </a:r>
            <a:r>
              <a:rPr lang="fa-IR" sz="2100" dirty="0" smtClean="0">
                <a:solidFill>
                  <a:srgbClr val="020202"/>
                </a:solidFill>
                <a:latin typeface="Tahoma"/>
                <a:ea typeface="Times New Roman"/>
                <a:cs typeface="B Compset" pitchFamily="2" charset="-78"/>
              </a:rPr>
              <a:t> وجوه </a:t>
            </a:r>
            <a:r>
              <a:rPr lang="fa-IR" sz="2100" dirty="0" err="1" smtClean="0">
                <a:solidFill>
                  <a:srgbClr val="020202"/>
                </a:solidFill>
                <a:latin typeface="Tahoma"/>
                <a:ea typeface="Times New Roman"/>
                <a:cs typeface="B Compset" pitchFamily="2" charset="-78"/>
              </a:rPr>
              <a:t>استهلاکی</a:t>
            </a:r>
            <a:r>
              <a:rPr lang="fa-IR" sz="2100" dirty="0" smtClean="0">
                <a:solidFill>
                  <a:srgbClr val="020202"/>
                </a:solidFill>
                <a:latin typeface="Tahoma"/>
                <a:ea typeface="Times New Roman"/>
                <a:cs typeface="B Compset" pitchFamily="2" charset="-78"/>
              </a:rPr>
              <a:t>، ایجاد اطمینان خاطر برای </a:t>
            </a:r>
            <a:r>
              <a:rPr lang="fa-IR" sz="2100" dirty="0" err="1" smtClean="0">
                <a:solidFill>
                  <a:srgbClr val="020202"/>
                </a:solidFill>
                <a:latin typeface="Tahoma"/>
                <a:ea typeface="Times New Roman"/>
                <a:cs typeface="B Compset" pitchFamily="2" charset="-78"/>
              </a:rPr>
              <a:t>سرمایه‌گذاران</a:t>
            </a:r>
            <a:r>
              <a:rPr lang="fa-IR" sz="2100" dirty="0" smtClean="0">
                <a:solidFill>
                  <a:srgbClr val="020202"/>
                </a:solidFill>
                <a:latin typeface="Tahoma"/>
                <a:ea typeface="Times New Roman"/>
                <a:cs typeface="B Compset" pitchFamily="2" charset="-78"/>
              </a:rPr>
              <a:t> از بابت اینکه مقررات </a:t>
            </a:r>
            <a:r>
              <a:rPr lang="fa-IR" sz="2100" dirty="0" err="1" smtClean="0">
                <a:solidFill>
                  <a:srgbClr val="020202"/>
                </a:solidFill>
                <a:latin typeface="Tahoma"/>
                <a:ea typeface="Times New Roman"/>
                <a:cs typeface="B Compset" pitchFamily="2" charset="-78"/>
              </a:rPr>
              <a:t>سیستماتیکی</a:t>
            </a:r>
            <a:r>
              <a:rPr lang="fa-IR" sz="2100" dirty="0" smtClean="0">
                <a:solidFill>
                  <a:srgbClr val="020202"/>
                </a:solidFill>
                <a:latin typeface="Tahoma"/>
                <a:ea typeface="Times New Roman"/>
                <a:cs typeface="B Compset" pitchFamily="2" charset="-78"/>
              </a:rPr>
              <a:t> جهت بازپرداخت تعهدات وجود دارد </a:t>
            </a:r>
            <a:r>
              <a:rPr lang="fa-IR" sz="2100" dirty="0" err="1" smtClean="0">
                <a:solidFill>
                  <a:srgbClr val="020202"/>
                </a:solidFill>
                <a:latin typeface="Tahoma"/>
                <a:ea typeface="Times New Roman"/>
                <a:cs typeface="B Compset" pitchFamily="2" charset="-78"/>
              </a:rPr>
              <a:t>می‌باشد</a:t>
            </a:r>
            <a:r>
              <a:rPr lang="fa-IR" sz="2100" dirty="0" smtClean="0">
                <a:solidFill>
                  <a:srgbClr val="020202"/>
                </a:solidFill>
                <a:latin typeface="Tahoma"/>
                <a:ea typeface="Times New Roman"/>
                <a:cs typeface="B Compset" pitchFamily="2" charset="-78"/>
              </a:rPr>
              <a:t> و پرداخت </a:t>
            </a:r>
            <a:r>
              <a:rPr lang="fa-IR" sz="2100" dirty="0" err="1" smtClean="0">
                <a:solidFill>
                  <a:srgbClr val="020202"/>
                </a:solidFill>
                <a:latin typeface="Tahoma"/>
                <a:ea typeface="Times New Roman"/>
                <a:cs typeface="B Compset" pitchFamily="2" charset="-78"/>
              </a:rPr>
              <a:t>دوره‌ای</a:t>
            </a:r>
            <a:r>
              <a:rPr lang="fa-IR" sz="2100" dirty="0" smtClean="0">
                <a:solidFill>
                  <a:srgbClr val="020202"/>
                </a:solidFill>
                <a:latin typeface="Tahoma"/>
                <a:ea typeface="Times New Roman"/>
                <a:cs typeface="B Compset" pitchFamily="2" charset="-78"/>
              </a:rPr>
              <a:t> این وجوه به شرکت امین یا امین وجوه </a:t>
            </a:r>
            <a:r>
              <a:rPr lang="fa-IR" sz="2100" dirty="0" err="1" smtClean="0">
                <a:solidFill>
                  <a:srgbClr val="020202"/>
                </a:solidFill>
                <a:latin typeface="Tahoma"/>
                <a:ea typeface="Times New Roman"/>
                <a:cs typeface="B Compset" pitchFamily="2" charset="-78"/>
              </a:rPr>
              <a:t>استهلاکی</a:t>
            </a:r>
            <a:r>
              <a:rPr lang="fa-IR" sz="2100" dirty="0" smtClean="0">
                <a:solidFill>
                  <a:srgbClr val="020202"/>
                </a:solidFill>
                <a:latin typeface="Tahoma"/>
                <a:ea typeface="Times New Roman"/>
                <a:cs typeface="B Compset" pitchFamily="2" charset="-78"/>
              </a:rPr>
              <a:t> طبق قرارداد </a:t>
            </a:r>
            <a:r>
              <a:rPr lang="fa-IR" sz="2100" dirty="0" err="1" smtClean="0">
                <a:solidFill>
                  <a:srgbClr val="020202"/>
                </a:solidFill>
                <a:latin typeface="Tahoma"/>
                <a:ea typeface="Times New Roman"/>
                <a:cs typeface="B Compset" pitchFamily="2" charset="-78"/>
              </a:rPr>
              <a:t>الزامی</a:t>
            </a:r>
            <a:r>
              <a:rPr lang="fa-IR" sz="2100" dirty="0" smtClean="0">
                <a:solidFill>
                  <a:srgbClr val="020202"/>
                </a:solidFill>
                <a:latin typeface="Tahoma"/>
                <a:ea typeface="Times New Roman"/>
                <a:cs typeface="B Compset" pitchFamily="2" charset="-78"/>
              </a:rPr>
              <a:t> </a:t>
            </a:r>
            <a:r>
              <a:rPr lang="fa-IR" sz="2100" dirty="0" err="1" smtClean="0">
                <a:solidFill>
                  <a:srgbClr val="020202"/>
                </a:solidFill>
                <a:latin typeface="Tahoma"/>
                <a:ea typeface="Times New Roman"/>
                <a:cs typeface="B Compset" pitchFamily="2" charset="-78"/>
              </a:rPr>
              <a:t>می‌باشد</a:t>
            </a:r>
            <a:r>
              <a:rPr lang="fa-IR" sz="2100" dirty="0" smtClean="0">
                <a:solidFill>
                  <a:srgbClr val="020202"/>
                </a:solidFill>
                <a:latin typeface="Tahoma"/>
                <a:ea typeface="Times New Roman"/>
                <a:cs typeface="B Compset" pitchFamily="2" charset="-78"/>
              </a:rPr>
              <a:t>. </a:t>
            </a:r>
            <a:endParaRPr lang="en-US" sz="2100" dirty="0" smtClean="0">
              <a:solidFill>
                <a:srgbClr val="020202"/>
              </a:solidFill>
              <a:latin typeface="Tahoma"/>
              <a:ea typeface="Times New Roman"/>
              <a:cs typeface="B Compset" pitchFamily="2" charset="-78"/>
            </a:endParaRPr>
          </a:p>
          <a:p>
            <a:pPr marL="342900" indent="-342900" algn="just" rtl="1">
              <a:spcBef>
                <a:spcPts val="600"/>
              </a:spcBef>
              <a:spcAft>
                <a:spcPts val="600"/>
              </a:spcAft>
              <a:buFont typeface="Wingdings" panose="05000000000000000000" pitchFamily="2" charset="2"/>
              <a:buChar char="q"/>
            </a:pPr>
            <a:r>
              <a:rPr lang="fa-IR" sz="2000" b="1" dirty="0" smtClean="0">
                <a:solidFill>
                  <a:srgbClr val="020202"/>
                </a:solidFill>
                <a:latin typeface="Tahoma"/>
                <a:ea typeface="Times New Roman"/>
                <a:cs typeface="B Compset" pitchFamily="2" charset="-78"/>
              </a:rPr>
              <a:t>این اوراق قرضه به صورت یکجا و در یک تاریخ مستهلک می شوند. جریان نقدی آنها شامل کوپن بهره و دریافت ارزش اسمی در سررسید است. این اوراق در واقع </a:t>
            </a:r>
            <a:r>
              <a:rPr lang="fa-IR" sz="2000" b="1" dirty="0" err="1" smtClean="0">
                <a:solidFill>
                  <a:srgbClr val="020202"/>
                </a:solidFill>
                <a:latin typeface="Tahoma"/>
                <a:ea typeface="Times New Roman"/>
                <a:cs typeface="B Compset" pitchFamily="2" charset="-78"/>
              </a:rPr>
              <a:t>پرتفویی</a:t>
            </a:r>
            <a:r>
              <a:rPr lang="fa-IR" sz="2000" b="1" dirty="0" smtClean="0">
                <a:solidFill>
                  <a:srgbClr val="020202"/>
                </a:solidFill>
                <a:latin typeface="Tahoma"/>
                <a:ea typeface="Times New Roman"/>
                <a:cs typeface="B Compset" pitchFamily="2" charset="-78"/>
              </a:rPr>
              <a:t> از اوراق با کوپن صفر هستند.</a:t>
            </a:r>
          </a:p>
          <a:p>
            <a:pPr marL="342900" indent="-342900" algn="just" rtl="1">
              <a:spcBef>
                <a:spcPts val="600"/>
              </a:spcBef>
              <a:spcAft>
                <a:spcPts val="600"/>
              </a:spcAft>
              <a:buFont typeface="Wingdings" panose="05000000000000000000" pitchFamily="2" charset="2"/>
              <a:buChar char="q"/>
            </a:pPr>
            <a:r>
              <a:rPr lang="fa-IR" sz="2000" b="1" dirty="0" smtClean="0">
                <a:solidFill>
                  <a:srgbClr val="020202"/>
                </a:solidFill>
                <a:latin typeface="Tahoma"/>
                <a:ea typeface="Times New Roman"/>
                <a:cs typeface="B Compset" pitchFamily="2" charset="-78"/>
              </a:rPr>
              <a:t>ناشر نمی تواند این اوراق را زودتر از موعد بازخرید کند. در واقع این اوراق </a:t>
            </a:r>
            <a:r>
              <a:rPr lang="en-US" sz="2000" dirty="0">
                <a:solidFill>
                  <a:srgbClr val="020202"/>
                </a:solidFill>
                <a:latin typeface="Times New Roman" panose="02020603050405020304" pitchFamily="18" charset="0"/>
                <a:ea typeface="Times New Roman"/>
                <a:cs typeface="Times New Roman" panose="02020603050405020304" pitchFamily="18" charset="0"/>
              </a:rPr>
              <a:t>non-callable</a:t>
            </a:r>
            <a:r>
              <a:rPr lang="fa-IR" sz="2000" b="1" dirty="0" smtClean="0">
                <a:solidFill>
                  <a:srgbClr val="020202"/>
                </a:solidFill>
                <a:latin typeface="Tahoma"/>
                <a:ea typeface="Times New Roman"/>
                <a:cs typeface="B Compset" pitchFamily="2" charset="-78"/>
              </a:rPr>
              <a:t> هستند. به همین دلیل این اوراق نرخ بهره پایین تری را پرداخت می کنند.</a:t>
            </a:r>
          </a:p>
          <a:p>
            <a:pPr marL="342900" indent="-342900" algn="just" rtl="1">
              <a:spcBef>
                <a:spcPts val="600"/>
              </a:spcBef>
              <a:spcAft>
                <a:spcPts val="600"/>
              </a:spcAft>
              <a:buFont typeface="Wingdings" panose="05000000000000000000" pitchFamily="2" charset="2"/>
              <a:buChar char="q"/>
            </a:pPr>
            <a:r>
              <a:rPr lang="fa-IR" sz="2000" b="1" dirty="0" smtClean="0">
                <a:solidFill>
                  <a:srgbClr val="020202"/>
                </a:solidFill>
                <a:latin typeface="Tahoma"/>
                <a:ea typeface="Times New Roman"/>
                <a:cs typeface="B Compset" pitchFamily="2" charset="-78"/>
              </a:rPr>
              <a:t>هم شرکتها و هم دولتها این اوراق را با سررسید های مختلف و دوره های زمانی کوتاه مدت یا بلندمدت منتشر می کنند.</a:t>
            </a:r>
          </a:p>
          <a:p>
            <a:pPr marL="342900" indent="-342900" algn="just" rtl="1">
              <a:spcBef>
                <a:spcPts val="600"/>
              </a:spcBef>
              <a:spcAft>
                <a:spcPts val="600"/>
              </a:spcAft>
              <a:buFont typeface="Wingdings" panose="05000000000000000000" pitchFamily="2" charset="2"/>
              <a:buChar char="q"/>
            </a:pPr>
            <a:r>
              <a:rPr lang="fa-IR" sz="2000" b="1" dirty="0" smtClean="0">
                <a:solidFill>
                  <a:srgbClr val="020202"/>
                </a:solidFill>
                <a:latin typeface="Tahoma"/>
                <a:ea typeface="Times New Roman"/>
                <a:cs typeface="B Compset" pitchFamily="2" charset="-78"/>
              </a:rPr>
              <a:t>ریسک این اوراق از اوراقی که در طی دوره مستهلک می شوند (</a:t>
            </a:r>
            <a:r>
              <a:rPr lang="en-US" sz="2000" dirty="0">
                <a:solidFill>
                  <a:srgbClr val="020202"/>
                </a:solidFill>
                <a:latin typeface="Times New Roman" panose="02020603050405020304" pitchFamily="18" charset="0"/>
                <a:ea typeface="Times New Roman"/>
                <a:cs typeface="Times New Roman" panose="02020603050405020304" pitchFamily="18" charset="0"/>
              </a:rPr>
              <a:t>amortizing bond</a:t>
            </a:r>
            <a:r>
              <a:rPr lang="fa-IR" sz="2000" b="1" dirty="0" smtClean="0">
                <a:solidFill>
                  <a:srgbClr val="020202"/>
                </a:solidFill>
                <a:latin typeface="Tahoma"/>
                <a:ea typeface="Times New Roman"/>
                <a:cs typeface="B Compset" pitchFamily="2" charset="-78"/>
              </a:rPr>
              <a:t>)، بیشتر است. زیرا پرداختهای ناشر به صورت یکجا در تاریخ مشخصی انجام می شود.</a:t>
            </a: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22829854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28</a:t>
            </a:fld>
            <a:endParaRPr lang="en-US"/>
          </a:p>
        </p:txBody>
      </p:sp>
      <p:sp>
        <p:nvSpPr>
          <p:cNvPr id="18" name="Subtitle 2"/>
          <p:cNvSpPr>
            <a:spLocks noGrp="1"/>
          </p:cNvSpPr>
          <p:nvPr>
            <p:ph type="subTitle" idx="4294967295"/>
          </p:nvPr>
        </p:nvSpPr>
        <p:spPr>
          <a:xfrm>
            <a:off x="0" y="404813"/>
            <a:ext cx="8401038" cy="6264275"/>
          </a:xfrm>
        </p:spPr>
        <p:txBody>
          <a:bodyPr>
            <a:normAutofit/>
          </a:bodyPr>
          <a:lstStyle/>
          <a:p>
            <a:pPr algn="just" rtl="1">
              <a:lnSpc>
                <a:spcPct val="150000"/>
              </a:lnSpc>
              <a:spcBef>
                <a:spcPts val="600"/>
              </a:spcBef>
              <a:spcAft>
                <a:spcPts val="600"/>
              </a:spcAft>
              <a:buClr>
                <a:srgbClr val="C00000"/>
              </a:buClr>
            </a:pPr>
            <a:r>
              <a:rPr lang="fa-IR" sz="1800" dirty="0">
                <a:solidFill>
                  <a:srgbClr val="FF0000"/>
                </a:solidFill>
                <a:latin typeface="Tahoma"/>
                <a:ea typeface="Times New Roman"/>
                <a:cs typeface="B Nazanin" panose="00000400000000000000" pitchFamily="2" charset="-78"/>
              </a:rPr>
              <a:t>3- </a:t>
            </a:r>
            <a:r>
              <a:rPr lang="fa-IR" sz="1800" dirty="0" smtClean="0">
                <a:solidFill>
                  <a:srgbClr val="FF0000"/>
                </a:solidFill>
                <a:latin typeface="Tahoma"/>
                <a:ea typeface="Times New Roman"/>
                <a:cs typeface="B Nazanin" panose="00000400000000000000" pitchFamily="2" charset="-78"/>
              </a:rPr>
              <a:t>اوراق </a:t>
            </a:r>
            <a:r>
              <a:rPr lang="fa-IR" sz="1800" dirty="0">
                <a:solidFill>
                  <a:srgbClr val="FF0000"/>
                </a:solidFill>
                <a:latin typeface="Tahoma"/>
                <a:ea typeface="Times New Roman"/>
                <a:cs typeface="B Nazanin" panose="00000400000000000000" pitchFamily="2" charset="-78"/>
              </a:rPr>
              <a:t>با نرخ </a:t>
            </a:r>
            <a:r>
              <a:rPr lang="fa-IR" sz="1800" dirty="0" smtClean="0">
                <a:solidFill>
                  <a:srgbClr val="FF0000"/>
                </a:solidFill>
                <a:latin typeface="Tahoma"/>
                <a:ea typeface="Times New Roman"/>
                <a:cs typeface="B Nazanin" panose="00000400000000000000" pitchFamily="2" charset="-78"/>
              </a:rPr>
              <a:t>شناور(</a:t>
            </a:r>
            <a:r>
              <a:rPr lang="en-US" dirty="0">
                <a:solidFill>
                  <a:srgbClr val="FF0000"/>
                </a:solidFill>
                <a:cs typeface="B Nazanin" panose="00000400000000000000" pitchFamily="2" charset="-78"/>
              </a:rPr>
              <a:t>Floating rate notes (</a:t>
            </a:r>
            <a:r>
              <a:rPr lang="en-US" dirty="0" smtClean="0">
                <a:solidFill>
                  <a:srgbClr val="FF0000"/>
                </a:solidFill>
                <a:cs typeface="B Nazanin" panose="00000400000000000000" pitchFamily="2" charset="-78"/>
              </a:rPr>
              <a:t>FRNs</a:t>
            </a:r>
            <a:r>
              <a:rPr lang="fa-IR" sz="1800" dirty="0" smtClean="0">
                <a:solidFill>
                  <a:srgbClr val="FF0000"/>
                </a:solidFill>
                <a:latin typeface="Tahoma"/>
                <a:ea typeface="Times New Roman"/>
                <a:cs typeface="B Nazanin" panose="00000400000000000000" pitchFamily="2" charset="-78"/>
              </a:rPr>
              <a:t>): </a:t>
            </a:r>
            <a:r>
              <a:rPr lang="fa-IR" sz="1800" b="1" dirty="0" smtClean="0">
                <a:solidFill>
                  <a:srgbClr val="020202"/>
                </a:solidFill>
                <a:latin typeface="Tahoma"/>
                <a:ea typeface="Times New Roman"/>
                <a:cs typeface="B Nazanin" panose="00000400000000000000" pitchFamily="2" charset="-78"/>
              </a:rPr>
              <a:t>اسناد </a:t>
            </a:r>
            <a:r>
              <a:rPr lang="fa-IR" sz="1800" b="1" dirty="0">
                <a:solidFill>
                  <a:srgbClr val="020202"/>
                </a:solidFill>
                <a:latin typeface="Tahoma"/>
                <a:ea typeface="Times New Roman"/>
                <a:cs typeface="B Nazanin" panose="00000400000000000000" pitchFamily="2" charset="-78"/>
              </a:rPr>
              <a:t>میان مدتی هستند که(معمولا 5 ساله یا کمتر) که بهره آن به صورت دوره ای تعدیل شده فصلی و یا شش ماهه پرداخت می </a:t>
            </a:r>
            <a:r>
              <a:rPr lang="fa-IR" sz="1800" b="1" dirty="0" smtClean="0">
                <a:solidFill>
                  <a:srgbClr val="020202"/>
                </a:solidFill>
                <a:latin typeface="Tahoma"/>
                <a:ea typeface="Times New Roman"/>
                <a:cs typeface="B Nazanin" panose="00000400000000000000" pitchFamily="2" charset="-78"/>
              </a:rPr>
              <a:t>شود و بر اساس یک شاخص تعیین </a:t>
            </a:r>
            <a:r>
              <a:rPr lang="fa-IR" sz="1800" b="1" dirty="0">
                <a:solidFill>
                  <a:srgbClr val="020202"/>
                </a:solidFill>
                <a:latin typeface="Tahoma"/>
                <a:ea typeface="Times New Roman"/>
                <a:cs typeface="B Nazanin" panose="00000400000000000000" pitchFamily="2" charset="-78"/>
              </a:rPr>
              <a:t>می شود</a:t>
            </a:r>
            <a:r>
              <a:rPr lang="fa-IR" sz="1800" b="1" dirty="0" smtClean="0">
                <a:solidFill>
                  <a:srgbClr val="020202"/>
                </a:solidFill>
                <a:latin typeface="Tahoma"/>
                <a:ea typeface="Times New Roman"/>
                <a:cs typeface="B Nazanin" panose="00000400000000000000" pitchFamily="2" charset="-78"/>
              </a:rPr>
              <a:t>. مانند </a:t>
            </a:r>
            <a:r>
              <a:rPr lang="fa-IR" sz="1800" b="1" dirty="0">
                <a:solidFill>
                  <a:srgbClr val="020202"/>
                </a:solidFill>
                <a:latin typeface="Tahoma"/>
                <a:ea typeface="Times New Roman"/>
                <a:cs typeface="B Nazanin" panose="00000400000000000000" pitchFamily="2" charset="-78"/>
              </a:rPr>
              <a:t>نرخ </a:t>
            </a:r>
            <a:r>
              <a:rPr lang="en-US" sz="1800" b="1" dirty="0" smtClean="0">
                <a:solidFill>
                  <a:srgbClr val="020202"/>
                </a:solidFill>
                <a:latin typeface="Tahoma"/>
                <a:ea typeface="Times New Roman"/>
                <a:cs typeface="B Nazanin" panose="00000400000000000000" pitchFamily="2" charset="-78"/>
              </a:rPr>
              <a:t> </a:t>
            </a:r>
            <a:r>
              <a:rPr lang="en-US" sz="2000" dirty="0">
                <a:solidFill>
                  <a:srgbClr val="020202"/>
                </a:solidFill>
                <a:latin typeface="Times New Roman" panose="02020603050405020304" pitchFamily="18" charset="0"/>
                <a:ea typeface="Times New Roman"/>
                <a:cs typeface="B Nazanin" panose="00000400000000000000" pitchFamily="2" charset="-78"/>
              </a:rPr>
              <a:t>LIBOR</a:t>
            </a:r>
            <a:r>
              <a:rPr lang="en-US" sz="1800" b="1" dirty="0" smtClean="0">
                <a:solidFill>
                  <a:srgbClr val="020202"/>
                </a:solidFill>
                <a:latin typeface="Tahoma"/>
                <a:ea typeface="Times New Roman"/>
                <a:cs typeface="B Nazanin" panose="00000400000000000000" pitchFamily="2" charset="-78"/>
              </a:rPr>
              <a:t> </a:t>
            </a:r>
            <a:r>
              <a:rPr lang="fa-IR" sz="1800" b="1" dirty="0">
                <a:solidFill>
                  <a:srgbClr val="020202"/>
                </a:solidFill>
                <a:latin typeface="Tahoma"/>
                <a:ea typeface="Times New Roman"/>
                <a:cs typeface="B Nazanin" panose="00000400000000000000" pitchFamily="2" charset="-78"/>
              </a:rPr>
              <a:t>لندن. بسته به میزان اعتبار ناشر ، نرخ بهره پرداخت شده منعکس کننده فاصله اعتباری نسبت به شاخص است.</a:t>
            </a:r>
            <a:r>
              <a:rPr lang="en-US" sz="1800" dirty="0" err="1">
                <a:solidFill>
                  <a:srgbClr val="020202"/>
                </a:solidFill>
                <a:latin typeface="Times New Roman" panose="02020603050405020304" pitchFamily="18" charset="0"/>
                <a:ea typeface="Times New Roman"/>
                <a:cs typeface="B Nazanin" panose="00000400000000000000" pitchFamily="2" charset="-78"/>
              </a:rPr>
              <a:t>frns</a:t>
            </a:r>
            <a:r>
              <a:rPr lang="en-US" sz="1800" b="1" dirty="0">
                <a:solidFill>
                  <a:srgbClr val="020202"/>
                </a:solidFill>
                <a:latin typeface="Tahoma"/>
                <a:ea typeface="Times New Roman"/>
                <a:cs typeface="B Nazanin" panose="00000400000000000000" pitchFamily="2" charset="-78"/>
              </a:rPr>
              <a:t> </a:t>
            </a:r>
            <a:r>
              <a:rPr lang="fa-IR" sz="1800" b="1" dirty="0" smtClean="0">
                <a:solidFill>
                  <a:srgbClr val="020202"/>
                </a:solidFill>
                <a:latin typeface="Tahoma"/>
                <a:ea typeface="Times New Roman"/>
                <a:cs typeface="B Nazanin" panose="00000400000000000000" pitchFamily="2" charset="-78"/>
              </a:rPr>
              <a:t> برای </a:t>
            </a:r>
            <a:r>
              <a:rPr lang="fa-IR" sz="1800" b="1" dirty="0">
                <a:solidFill>
                  <a:srgbClr val="020202"/>
                </a:solidFill>
                <a:latin typeface="Tahoma"/>
                <a:ea typeface="Times New Roman"/>
                <a:cs typeface="B Nazanin" panose="00000400000000000000" pitchFamily="2" charset="-78"/>
              </a:rPr>
              <a:t>تقریبا 25 درصد از همه اوراق در بازار اوراق قرضه اروپایی </a:t>
            </a:r>
            <a:r>
              <a:rPr lang="fa-IR" sz="1800" b="1" dirty="0" smtClean="0">
                <a:solidFill>
                  <a:srgbClr val="020202"/>
                </a:solidFill>
                <a:latin typeface="Tahoma"/>
                <a:ea typeface="Times New Roman"/>
                <a:cs typeface="B Nazanin" panose="00000400000000000000" pitchFamily="2" charset="-78"/>
              </a:rPr>
              <a:t>استفاده </a:t>
            </a:r>
            <a:r>
              <a:rPr lang="fa-IR" sz="1800" b="1" dirty="0">
                <a:solidFill>
                  <a:srgbClr val="020202"/>
                </a:solidFill>
                <a:latin typeface="Tahoma"/>
                <a:ea typeface="Times New Roman"/>
                <a:cs typeface="B Nazanin" panose="00000400000000000000" pitchFamily="2" charset="-78"/>
              </a:rPr>
              <a:t>می شود.</a:t>
            </a:r>
            <a:r>
              <a:rPr lang="en-US" sz="1800" dirty="0" err="1">
                <a:solidFill>
                  <a:srgbClr val="020202"/>
                </a:solidFill>
                <a:latin typeface="Times New Roman" panose="02020603050405020304" pitchFamily="18" charset="0"/>
                <a:ea typeface="Times New Roman"/>
                <a:cs typeface="B Nazanin" panose="00000400000000000000" pitchFamily="2" charset="-78"/>
              </a:rPr>
              <a:t>frns</a:t>
            </a:r>
            <a:r>
              <a:rPr lang="en-US" sz="1800" b="1" dirty="0">
                <a:solidFill>
                  <a:srgbClr val="020202"/>
                </a:solidFill>
                <a:latin typeface="Tahoma"/>
                <a:ea typeface="Times New Roman"/>
                <a:cs typeface="B Nazanin" panose="00000400000000000000" pitchFamily="2" charset="-78"/>
              </a:rPr>
              <a:t> </a:t>
            </a:r>
            <a:r>
              <a:rPr lang="fa-IR" sz="1800" b="1" dirty="0" smtClean="0">
                <a:solidFill>
                  <a:srgbClr val="020202"/>
                </a:solidFill>
                <a:latin typeface="Tahoma"/>
                <a:ea typeface="Times New Roman"/>
                <a:cs typeface="B Nazanin" panose="00000400000000000000" pitchFamily="2" charset="-78"/>
              </a:rPr>
              <a:t> می </a:t>
            </a:r>
            <a:r>
              <a:rPr lang="fa-IR" sz="1800" b="1" dirty="0">
                <a:solidFill>
                  <a:srgbClr val="020202"/>
                </a:solidFill>
                <a:latin typeface="Tahoma"/>
                <a:ea typeface="Times New Roman"/>
                <a:cs typeface="B Nazanin" panose="00000400000000000000" pitchFamily="2" charset="-78"/>
              </a:rPr>
              <a:t>تواند به راحتی اوراق با نرخ ثابت با نقدشوندگی آسان را در بازار سوآپ نرخ بهره تاخت بزند.</a:t>
            </a:r>
            <a:r>
              <a:rPr lang="en-US" sz="1800" dirty="0" err="1">
                <a:solidFill>
                  <a:srgbClr val="020202"/>
                </a:solidFill>
                <a:latin typeface="Times New Roman" panose="02020603050405020304" pitchFamily="18" charset="0"/>
                <a:ea typeface="Times New Roman"/>
                <a:cs typeface="B Nazanin" panose="00000400000000000000" pitchFamily="2" charset="-78"/>
              </a:rPr>
              <a:t>frns</a:t>
            </a:r>
            <a:r>
              <a:rPr lang="en-US" sz="1800" dirty="0">
                <a:solidFill>
                  <a:srgbClr val="020202"/>
                </a:solidFill>
                <a:latin typeface="Times New Roman" panose="02020603050405020304" pitchFamily="18" charset="0"/>
                <a:ea typeface="Times New Roman"/>
                <a:cs typeface="B Nazanin" panose="00000400000000000000" pitchFamily="2" charset="-78"/>
              </a:rPr>
              <a:t> </a:t>
            </a:r>
            <a:r>
              <a:rPr lang="fa-IR" sz="1800" b="1" dirty="0" smtClean="0">
                <a:solidFill>
                  <a:srgbClr val="020202"/>
                </a:solidFill>
                <a:latin typeface="Tahoma"/>
                <a:ea typeface="Times New Roman"/>
                <a:cs typeface="B Nazanin" panose="00000400000000000000" pitchFamily="2" charset="-78"/>
              </a:rPr>
              <a:t> همچنین </a:t>
            </a:r>
            <a:r>
              <a:rPr lang="fa-IR" sz="1800" b="1" dirty="0">
                <a:solidFill>
                  <a:srgbClr val="020202"/>
                </a:solidFill>
                <a:latin typeface="Tahoma"/>
                <a:ea typeface="Times New Roman"/>
                <a:cs typeface="B Nazanin" panose="00000400000000000000" pitchFamily="2" charset="-78"/>
              </a:rPr>
              <a:t>می </a:t>
            </a:r>
            <a:r>
              <a:rPr lang="fa-IR" sz="1800" b="1" dirty="0" smtClean="0">
                <a:solidFill>
                  <a:srgbClr val="020202"/>
                </a:solidFill>
                <a:latin typeface="Tahoma"/>
                <a:ea typeface="Times New Roman"/>
                <a:cs typeface="B Nazanin" panose="00000400000000000000" pitchFamily="2" charset="-78"/>
              </a:rPr>
              <a:t>توانند </a:t>
            </a:r>
            <a:r>
              <a:rPr lang="fa-IR" sz="1800" b="1" dirty="0">
                <a:solidFill>
                  <a:srgbClr val="020202"/>
                </a:solidFill>
                <a:latin typeface="Tahoma"/>
                <a:ea typeface="Times New Roman"/>
                <a:cs typeface="B Nazanin" panose="00000400000000000000" pitchFamily="2" charset="-78"/>
              </a:rPr>
              <a:t>به عنوان تامین کننده ای  از بانکها به جای بازارهای سرمایه مثل وامها و اعتبار یورو </a:t>
            </a:r>
            <a:r>
              <a:rPr lang="fa-IR" sz="1800" b="1" dirty="0" smtClean="0">
                <a:solidFill>
                  <a:srgbClr val="020202"/>
                </a:solidFill>
                <a:latin typeface="Tahoma"/>
                <a:ea typeface="Times New Roman"/>
                <a:cs typeface="B Nazanin" panose="00000400000000000000" pitchFamily="2" charset="-78"/>
              </a:rPr>
              <a:t>باشند. </a:t>
            </a:r>
          </a:p>
          <a:p>
            <a:pPr algn="just" rtl="1">
              <a:lnSpc>
                <a:spcPct val="150000"/>
              </a:lnSpc>
              <a:spcBef>
                <a:spcPts val="600"/>
              </a:spcBef>
              <a:spcAft>
                <a:spcPts val="600"/>
              </a:spcAft>
              <a:buClr>
                <a:srgbClr val="C00000"/>
              </a:buClr>
              <a:buFont typeface="Wingdings" panose="05000000000000000000" pitchFamily="2" charset="2"/>
              <a:buChar char="q"/>
            </a:pPr>
            <a:r>
              <a:rPr lang="fa-IR" sz="1800" b="1" dirty="0" smtClean="0">
                <a:solidFill>
                  <a:srgbClr val="020202"/>
                </a:solidFill>
                <a:latin typeface="Tahoma"/>
                <a:ea typeface="Times New Roman"/>
                <a:cs typeface="B Nazanin" panose="00000400000000000000" pitchFamily="2" charset="-78"/>
              </a:rPr>
              <a:t>اگر </a:t>
            </a:r>
            <a:r>
              <a:rPr lang="fa-IR" sz="1800" b="1" dirty="0">
                <a:solidFill>
                  <a:srgbClr val="020202"/>
                </a:solidFill>
                <a:latin typeface="Tahoma"/>
                <a:ea typeface="Times New Roman"/>
                <a:cs typeface="B Nazanin" panose="00000400000000000000" pitchFamily="2" charset="-78"/>
              </a:rPr>
              <a:t>اعتبار یورو به صورت یک خط اعتباری طولانی مدت گسترش </a:t>
            </a:r>
            <a:r>
              <a:rPr lang="fa-IR" sz="1800" b="1" dirty="0" smtClean="0">
                <a:solidFill>
                  <a:srgbClr val="020202"/>
                </a:solidFill>
                <a:latin typeface="Tahoma"/>
                <a:ea typeface="Times New Roman"/>
                <a:cs typeface="B Nazanin" panose="00000400000000000000" pitchFamily="2" charset="-78"/>
              </a:rPr>
              <a:t>یابد، </a:t>
            </a:r>
            <a:r>
              <a:rPr lang="fa-IR" sz="1800" b="1" dirty="0">
                <a:solidFill>
                  <a:srgbClr val="020202"/>
                </a:solidFill>
                <a:latin typeface="Tahoma"/>
                <a:ea typeface="Times New Roman"/>
                <a:cs typeface="B Nazanin" panose="00000400000000000000" pitchFamily="2" charset="-78"/>
              </a:rPr>
              <a:t>یک مقداری به آن </a:t>
            </a:r>
            <a:r>
              <a:rPr lang="en-US" sz="1800" dirty="0">
                <a:solidFill>
                  <a:srgbClr val="020202"/>
                </a:solidFill>
                <a:latin typeface="Times New Roman" panose="02020603050405020304" pitchFamily="18" charset="0"/>
                <a:ea typeface="Times New Roman"/>
                <a:cs typeface="B Nazanin" panose="00000400000000000000" pitchFamily="2" charset="-78"/>
              </a:rPr>
              <a:t>(spread)  </a:t>
            </a:r>
            <a:r>
              <a:rPr lang="fa-IR" sz="2400" b="1" dirty="0">
                <a:solidFill>
                  <a:srgbClr val="020202"/>
                </a:solidFill>
                <a:latin typeface="Times New Roman" panose="02020603050405020304" pitchFamily="18" charset="0"/>
                <a:ea typeface="Times New Roman"/>
                <a:cs typeface="B Nazanin" panose="00000400000000000000" pitchFamily="2" charset="-78"/>
              </a:rPr>
              <a:t> </a:t>
            </a:r>
            <a:r>
              <a:rPr lang="fa-IR" sz="1800" b="1" dirty="0" smtClean="0">
                <a:solidFill>
                  <a:srgbClr val="020202"/>
                </a:solidFill>
                <a:latin typeface="Tahoma"/>
                <a:ea typeface="Times New Roman"/>
                <a:cs typeface="B Nazanin" panose="00000400000000000000" pitchFamily="2" charset="-78"/>
              </a:rPr>
              <a:t>برای </a:t>
            </a:r>
            <a:r>
              <a:rPr lang="fa-IR" sz="1800" b="1" dirty="0">
                <a:solidFill>
                  <a:srgbClr val="020202"/>
                </a:solidFill>
                <a:latin typeface="Tahoma"/>
                <a:ea typeface="Times New Roman"/>
                <a:cs typeface="B Nazanin" panose="00000400000000000000" pitchFamily="2" charset="-78"/>
              </a:rPr>
              <a:t>آن مبلغ استفاده نشده اضافه می گردد.</a:t>
            </a:r>
            <a:endParaRPr lang="fa-IR" sz="1800" b="1" dirty="0" smtClean="0">
              <a:solidFill>
                <a:srgbClr val="020202"/>
              </a:solidFill>
              <a:latin typeface="Tahoma"/>
              <a:ea typeface="Times New Roman"/>
              <a:cs typeface="B Nazanin" panose="00000400000000000000" pitchFamily="2" charset="-78"/>
            </a:endParaRPr>
          </a:p>
          <a:p>
            <a:pPr algn="just" rtl="1">
              <a:lnSpc>
                <a:spcPct val="150000"/>
              </a:lnSpc>
              <a:spcBef>
                <a:spcPts val="600"/>
              </a:spcBef>
              <a:spcAft>
                <a:spcPts val="600"/>
              </a:spcAft>
              <a:buClr>
                <a:srgbClr val="C00000"/>
              </a:buClr>
              <a:buFont typeface="Wingdings" panose="05000000000000000000" pitchFamily="2" charset="2"/>
              <a:buChar char="q"/>
            </a:pPr>
            <a:r>
              <a:rPr lang="fa-IR" sz="1800" b="1" dirty="0">
                <a:solidFill>
                  <a:srgbClr val="020202"/>
                </a:solidFill>
                <a:latin typeface="Tahoma"/>
                <a:ea typeface="Times New Roman"/>
                <a:cs typeface="B Nazanin" panose="00000400000000000000" pitchFamily="2" charset="-78"/>
              </a:rPr>
              <a:t>چنین وامهای بانکی بین المللی اغلب از طریق سندیکا تنظیم می شود. زیرا میزان وام، بیش از حد وام دهی بانک </a:t>
            </a:r>
            <a:r>
              <a:rPr lang="fa-IR" sz="1800" b="1" dirty="0" smtClean="0">
                <a:solidFill>
                  <a:srgbClr val="020202"/>
                </a:solidFill>
                <a:latin typeface="Tahoma"/>
                <a:ea typeface="Times New Roman"/>
                <a:cs typeface="B Nazanin" panose="00000400000000000000" pitchFamily="2" charset="-78"/>
              </a:rPr>
              <a:t>هاست. </a:t>
            </a:r>
            <a:r>
              <a:rPr lang="fa-IR" sz="1800" b="1" dirty="0">
                <a:solidFill>
                  <a:srgbClr val="020202"/>
                </a:solidFill>
                <a:latin typeface="Tahoma"/>
                <a:ea typeface="Times New Roman"/>
                <a:cs typeface="B Nazanin" panose="00000400000000000000" pitchFamily="2" charset="-78"/>
              </a:rPr>
              <a:t>سندیکا اجازه دارد مقدار مازاد بر ریسک وام بانکی از وام های بلند مدت را میان اعضای سندیکا تقسیم </a:t>
            </a:r>
            <a:r>
              <a:rPr lang="fa-IR" sz="1800" b="1" dirty="0" smtClean="0">
                <a:solidFill>
                  <a:srgbClr val="020202"/>
                </a:solidFill>
                <a:latin typeface="Tahoma"/>
                <a:ea typeface="Times New Roman"/>
                <a:cs typeface="B Nazanin" panose="00000400000000000000" pitchFamily="2" charset="-78"/>
              </a:rPr>
              <a:t>کند.</a:t>
            </a:r>
            <a:endParaRPr lang="fa-IR" sz="1800" b="1" dirty="0">
              <a:solidFill>
                <a:srgbClr val="020202"/>
              </a:solidFill>
              <a:latin typeface="Tahoma"/>
              <a:ea typeface="Times New Roman"/>
              <a:cs typeface="B Nazanin" panose="00000400000000000000"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en-US" sz="1800" dirty="0">
              <a:solidFill>
                <a:srgbClr val="020202"/>
              </a:solidFill>
              <a:cs typeface="B Nazanin"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3746829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29</a:t>
            </a:fld>
            <a:endParaRPr lang="en-US"/>
          </a:p>
        </p:txBody>
      </p:sp>
      <p:sp>
        <p:nvSpPr>
          <p:cNvPr id="18" name="Subtitle 2"/>
          <p:cNvSpPr>
            <a:spLocks noGrp="1"/>
          </p:cNvSpPr>
          <p:nvPr>
            <p:ph type="subTitle" idx="4294967295"/>
          </p:nvPr>
        </p:nvSpPr>
        <p:spPr>
          <a:xfrm>
            <a:off x="0" y="581025"/>
            <a:ext cx="9067800" cy="5872163"/>
          </a:xfrm>
        </p:spPr>
        <p:txBody>
          <a:bodyPr vert="horz" lIns="91440" tIns="45720" rIns="91440" bIns="45720" rtlCol="0">
            <a:normAutofit/>
          </a:bodyPr>
          <a:lstStyle/>
          <a:p>
            <a:pPr algn="just" rtl="1">
              <a:lnSpc>
                <a:spcPct val="150000"/>
              </a:lnSpc>
              <a:spcBef>
                <a:spcPts val="600"/>
              </a:spcBef>
              <a:spcAft>
                <a:spcPts val="600"/>
              </a:spcAft>
              <a:buClr>
                <a:srgbClr val="C00000"/>
              </a:buClr>
            </a:pPr>
            <a:r>
              <a:rPr lang="fa-IR" sz="1800" dirty="0">
                <a:solidFill>
                  <a:srgbClr val="FF0000"/>
                </a:solidFill>
                <a:latin typeface="Tahoma"/>
                <a:ea typeface="Times New Roman"/>
                <a:cs typeface="B Nazanin" panose="00000400000000000000" pitchFamily="2" charset="-78"/>
              </a:rPr>
              <a:t>4- اوراق قرضه با ارز </a:t>
            </a:r>
            <a:r>
              <a:rPr lang="fa-IR" sz="1800" dirty="0" err="1">
                <a:solidFill>
                  <a:srgbClr val="FF0000"/>
                </a:solidFill>
                <a:latin typeface="Tahoma"/>
                <a:ea typeface="Times New Roman"/>
                <a:cs typeface="B Nazanin" panose="00000400000000000000" pitchFamily="2" charset="-78"/>
              </a:rPr>
              <a:t>دوگان</a:t>
            </a:r>
            <a:r>
              <a:rPr lang="fa-IR" sz="1800" dirty="0">
                <a:solidFill>
                  <a:srgbClr val="FF0000"/>
                </a:solidFill>
                <a:latin typeface="Tahoma"/>
                <a:ea typeface="Times New Roman"/>
                <a:cs typeface="B Nazanin" panose="00000400000000000000" pitchFamily="2" charset="-78"/>
              </a:rPr>
              <a:t>(</a:t>
            </a:r>
            <a:r>
              <a:rPr lang="en-US" sz="1800" dirty="0">
                <a:solidFill>
                  <a:srgbClr val="FF0000"/>
                </a:solidFill>
                <a:latin typeface="Tahoma"/>
                <a:ea typeface="Times New Roman"/>
                <a:cs typeface="B Nazanin" panose="00000400000000000000" pitchFamily="2" charset="-78"/>
              </a:rPr>
              <a:t>Dual-currency bonds</a:t>
            </a:r>
            <a:r>
              <a:rPr lang="fa-IR" sz="1800" dirty="0">
                <a:solidFill>
                  <a:srgbClr val="FF0000"/>
                </a:solidFill>
                <a:latin typeface="Tahoma"/>
                <a:ea typeface="Times New Roman"/>
                <a:cs typeface="B Nazanin" panose="00000400000000000000" pitchFamily="2" charset="-78"/>
              </a:rPr>
              <a:t>): </a:t>
            </a:r>
            <a:r>
              <a:rPr lang="fa-IR" sz="1800" dirty="0">
                <a:latin typeface="Tahoma"/>
                <a:ea typeface="Times New Roman"/>
                <a:cs typeface="B Nazanin" panose="00000400000000000000" pitchFamily="2" charset="-78"/>
              </a:rPr>
              <a:t>اوراقی که بهره کوپن با یک ارز پرداخت می شود و مبلغ اصل با ارز دیگری بازخرید می شود. مزیت اوراق قرضه </a:t>
            </a:r>
            <a:r>
              <a:rPr lang="fa-IR" sz="1800" dirty="0" err="1">
                <a:latin typeface="Tahoma"/>
                <a:ea typeface="Times New Roman"/>
                <a:cs typeface="B Nazanin" panose="00000400000000000000" pitchFamily="2" charset="-78"/>
              </a:rPr>
              <a:t>دوگان</a:t>
            </a:r>
            <a:r>
              <a:rPr lang="fa-IR" sz="1800" dirty="0">
                <a:latin typeface="Tahoma"/>
                <a:ea typeface="Times New Roman"/>
                <a:cs typeface="B Nazanin" panose="00000400000000000000" pitchFamily="2" charset="-78"/>
              </a:rPr>
              <a:t> برای انتشار این است که در اصل از ریسک نرخ ارز اجتناب می کند. بدین ترتیب ریسک مبادله به پرداخت سالانه بهره کوپن محدود می شود که می تواند از طریق قرارداد فوروارد با خرید فوروارد با واحد ارزی دیگر، پوشش داده شود.</a:t>
            </a:r>
          </a:p>
          <a:p>
            <a:pPr algn="just" rtl="1">
              <a:lnSpc>
                <a:spcPct val="150000"/>
              </a:lnSpc>
              <a:spcBef>
                <a:spcPts val="600"/>
              </a:spcBef>
              <a:spcAft>
                <a:spcPts val="600"/>
              </a:spcAft>
              <a:buClr>
                <a:srgbClr val="C00000"/>
              </a:buClr>
            </a:pPr>
            <a:r>
              <a:rPr lang="fa-IR" sz="1800" dirty="0">
                <a:solidFill>
                  <a:srgbClr val="FF0000"/>
                </a:solidFill>
                <a:latin typeface="Tahoma"/>
                <a:ea typeface="Times New Roman"/>
                <a:cs typeface="B Nazanin" panose="00000400000000000000" pitchFamily="2" charset="-78"/>
              </a:rPr>
              <a:t>5- اوراق قرضه قابل تبدیل(</a:t>
            </a:r>
            <a:r>
              <a:rPr lang="en-US" sz="1800" dirty="0">
                <a:solidFill>
                  <a:srgbClr val="FF0000"/>
                </a:solidFill>
                <a:latin typeface="Tahoma"/>
                <a:ea typeface="Times New Roman"/>
                <a:cs typeface="B Nazanin" panose="00000400000000000000" pitchFamily="2" charset="-78"/>
              </a:rPr>
              <a:t>Convertible bonds</a:t>
            </a:r>
            <a:r>
              <a:rPr lang="fa-IR" sz="1800" dirty="0">
                <a:solidFill>
                  <a:srgbClr val="FF0000"/>
                </a:solidFill>
                <a:latin typeface="Tahoma"/>
                <a:ea typeface="Times New Roman"/>
                <a:cs typeface="B Nazanin" panose="00000400000000000000" pitchFamily="2" charset="-78"/>
              </a:rPr>
              <a:t>) </a:t>
            </a:r>
            <a:r>
              <a:rPr lang="fa-IR" sz="1800" dirty="0">
                <a:latin typeface="Tahoma"/>
                <a:ea typeface="Times New Roman"/>
                <a:cs typeface="B Nazanin" panose="00000400000000000000" pitchFamily="2" charset="-78"/>
              </a:rPr>
              <a:t>به ناشران کمک می کند تا هزینه های بدهی خود را با استفاده از قابلیت تبدیل/یا اختیار خرید بر روی ابزارهای بدهی مستقیم، کاهش دهند. این روش کمک می‌کند به ایجاد ارزش بیشتر اختیار خرید برای سرمایه گذار و کاهش هزینه اوراق قرضه.</a:t>
            </a:r>
          </a:p>
          <a:p>
            <a:pPr algn="just" rtl="1">
              <a:lnSpc>
                <a:spcPct val="150000"/>
              </a:lnSpc>
              <a:spcBef>
                <a:spcPts val="600"/>
              </a:spcBef>
              <a:spcAft>
                <a:spcPts val="600"/>
              </a:spcAft>
              <a:buClr>
                <a:srgbClr val="C00000"/>
              </a:buClr>
            </a:pPr>
            <a:r>
              <a:rPr lang="fa-IR" sz="1800" dirty="0">
                <a:latin typeface="Tahoma"/>
                <a:ea typeface="Times New Roman"/>
                <a:cs typeface="B Nazanin" panose="00000400000000000000" pitchFamily="2" charset="-78"/>
              </a:rPr>
              <a:t>بدهی همراه با اوراق قرضه مزایای مشابهی را برای ناشر و سرمایه گذاران دارد با یک تفاوت که اختیار خرید قابل تبدیل ( به نام وارانت) به راحتی از خود اوراق بهادار جدا شده و می توانند به راحتی معامله شوند.</a:t>
            </a:r>
          </a:p>
          <a:p>
            <a:pPr algn="just" rtl="1">
              <a:lnSpc>
                <a:spcPct val="150000"/>
              </a:lnSpc>
              <a:spcBef>
                <a:spcPts val="600"/>
              </a:spcBef>
              <a:spcAft>
                <a:spcPts val="600"/>
              </a:spcAft>
              <a:buClr>
                <a:srgbClr val="C00000"/>
              </a:buClr>
            </a:pPr>
            <a:r>
              <a:rPr lang="fa-IR" sz="1800" dirty="0" err="1">
                <a:latin typeface="Tahoma"/>
                <a:ea typeface="Times New Roman"/>
                <a:cs typeface="B Nazanin" panose="00000400000000000000" pitchFamily="2" charset="-78"/>
              </a:rPr>
              <a:t>وارانت</a:t>
            </a:r>
            <a:r>
              <a:rPr lang="fa-IR" sz="1800" dirty="0">
                <a:latin typeface="Tahoma"/>
                <a:ea typeface="Times New Roman"/>
                <a:cs typeface="B Nazanin" panose="00000400000000000000" pitchFamily="2" charset="-78"/>
              </a:rPr>
              <a:t> اجازه می دهد که دارنده  اوراق ، اوراق  خود را حفظ کند، اما همچنان تعداد مشخصی از سهام شرکت </a:t>
            </a:r>
            <a:r>
              <a:rPr lang="fa-IR" sz="1800" dirty="0" err="1">
                <a:latin typeface="Tahoma"/>
                <a:ea typeface="Times New Roman"/>
                <a:cs typeface="B Nazanin" panose="00000400000000000000" pitchFamily="2" charset="-78"/>
              </a:rPr>
              <a:t>شركت</a:t>
            </a:r>
            <a:r>
              <a:rPr lang="fa-IR" sz="1800" dirty="0">
                <a:latin typeface="Tahoma"/>
                <a:ea typeface="Times New Roman"/>
                <a:cs typeface="B Nazanin" panose="00000400000000000000" pitchFamily="2" charset="-78"/>
              </a:rPr>
              <a:t> را با قیمت مشخصی خریداری می کند.</a:t>
            </a:r>
          </a:p>
          <a:p>
            <a:pPr algn="just" rtl="1">
              <a:lnSpc>
                <a:spcPct val="150000"/>
              </a:lnSpc>
              <a:spcBef>
                <a:spcPts val="600"/>
              </a:spcBef>
              <a:spcAft>
                <a:spcPts val="600"/>
              </a:spcAft>
              <a:buClr>
                <a:srgbClr val="C00000"/>
              </a:buClr>
            </a:pPr>
            <a:endParaRPr lang="fa-IR" sz="1800" dirty="0">
              <a:solidFill>
                <a:srgbClr val="FF0000"/>
              </a:solidFill>
              <a:latin typeface="Tahoma"/>
              <a:ea typeface="Times New Roman"/>
              <a:cs typeface="B Nazanin" panose="00000400000000000000" pitchFamily="2" charset="-78"/>
            </a:endParaRPr>
          </a:p>
          <a:p>
            <a:pPr algn="just" rtl="1">
              <a:lnSpc>
                <a:spcPct val="150000"/>
              </a:lnSpc>
              <a:spcBef>
                <a:spcPts val="600"/>
              </a:spcBef>
              <a:spcAft>
                <a:spcPts val="600"/>
              </a:spcAft>
              <a:buClr>
                <a:srgbClr val="C00000"/>
              </a:buClr>
            </a:pPr>
            <a:endParaRPr lang="fa-IR" sz="1800" dirty="0">
              <a:solidFill>
                <a:srgbClr val="FF0000"/>
              </a:solidFill>
              <a:latin typeface="Tahoma"/>
              <a:ea typeface="Times New Roman"/>
              <a:cs typeface="B Nazanin" panose="00000400000000000000" pitchFamily="2" charset="-78"/>
            </a:endParaRPr>
          </a:p>
          <a:p>
            <a:pPr algn="just" rtl="1">
              <a:lnSpc>
                <a:spcPct val="150000"/>
              </a:lnSpc>
              <a:spcBef>
                <a:spcPts val="600"/>
              </a:spcBef>
              <a:spcAft>
                <a:spcPts val="600"/>
              </a:spcAft>
              <a:buClr>
                <a:srgbClr val="C00000"/>
              </a:buClr>
            </a:pPr>
            <a:endParaRPr lang="en-US" sz="1800" dirty="0">
              <a:solidFill>
                <a:srgbClr val="FF0000"/>
              </a:solidFill>
              <a:latin typeface="Tahoma"/>
              <a:ea typeface="Times New Roman"/>
              <a:cs typeface="B Nazanin"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773320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81400" y="2843748"/>
            <a:ext cx="5562600" cy="3785652"/>
          </a:xfrm>
          <a:prstGeom prst="rect">
            <a:avLst/>
          </a:prstGeom>
          <a:noFill/>
        </p:spPr>
        <p:txBody>
          <a:bodyPr wrap="square" rtlCol="0">
            <a:spAutoFit/>
          </a:bodyPr>
          <a:lstStyle/>
          <a:p>
            <a:pPr algn="ctr" rtl="1">
              <a:spcBef>
                <a:spcPct val="0"/>
              </a:spcBef>
            </a:pPr>
            <a:r>
              <a:rPr lang="fa-IR" altLang="en-US" sz="4800" b="1" dirty="0" smtClean="0">
                <a:solidFill>
                  <a:srgbClr val="002060"/>
                </a:solidFill>
                <a:cs typeface="B Nazanin" panose="00000400000000000000" pitchFamily="2" charset="-78"/>
              </a:rPr>
              <a:t>تامين مالي بدهي از بازارهاي بين المللي</a:t>
            </a:r>
          </a:p>
          <a:p>
            <a:pPr algn="ctr" rtl="1">
              <a:spcBef>
                <a:spcPct val="0"/>
              </a:spcBef>
            </a:pPr>
            <a:r>
              <a:rPr lang="fa-IR" altLang="en-US" sz="4800" b="1" dirty="0" smtClean="0">
                <a:solidFill>
                  <a:srgbClr val="002060"/>
                </a:solidFill>
                <a:cs typeface="B Nazanin" panose="00000400000000000000" pitchFamily="2" charset="-78"/>
              </a:rPr>
              <a:t>(</a:t>
            </a:r>
            <a:r>
              <a:rPr lang="en-US" altLang="en-US" sz="4800" b="1" dirty="0" smtClean="0">
                <a:solidFill>
                  <a:srgbClr val="002060"/>
                </a:solidFill>
                <a:cs typeface="B Nazanin" panose="00000400000000000000" pitchFamily="2" charset="-78"/>
              </a:rPr>
              <a:t>(</a:t>
            </a:r>
            <a:r>
              <a:rPr lang="en-US" sz="2400" b="1" dirty="0" smtClean="0">
                <a:solidFill>
                  <a:srgbClr val="002060"/>
                </a:solidFill>
                <a:cs typeface="B Nazanin" panose="00000400000000000000" pitchFamily="2" charset="-78"/>
              </a:rPr>
              <a:t>International</a:t>
            </a:r>
            <a:r>
              <a:rPr lang="en-US" sz="3200" dirty="0" smtClean="0">
                <a:solidFill>
                  <a:srgbClr val="1B1B1B"/>
                </a:solidFill>
                <a:latin typeface="Franchise Bold" pitchFamily="114" charset="0"/>
                <a:cs typeface="B Titr" pitchFamily="2" charset="-78"/>
              </a:rPr>
              <a:t> </a:t>
            </a:r>
            <a:r>
              <a:rPr lang="en-US" sz="2400" b="1" dirty="0">
                <a:solidFill>
                  <a:srgbClr val="002060"/>
                </a:solidFill>
                <a:cs typeface="B Nazanin" panose="00000400000000000000" pitchFamily="2" charset="-78"/>
              </a:rPr>
              <a:t>Debt Financing</a:t>
            </a:r>
            <a:endParaRPr lang="fa-IR" sz="2400" b="1" dirty="0">
              <a:solidFill>
                <a:srgbClr val="002060"/>
              </a:solidFill>
              <a:cs typeface="B Nazanin" panose="00000400000000000000" pitchFamily="2" charset="-78"/>
            </a:endParaRPr>
          </a:p>
          <a:p>
            <a:pPr algn="ctr" rtl="1"/>
            <a:endParaRPr lang="fa-IR" sz="4800" b="1" dirty="0">
              <a:solidFill>
                <a:srgbClr val="002060"/>
              </a:solidFill>
              <a:cs typeface="B Nazanin" panose="00000400000000000000" pitchFamily="2" charset="-78"/>
            </a:endParaRPr>
          </a:p>
          <a:p>
            <a:pPr algn="ctr" rtl="1"/>
            <a:endParaRPr lang="en-US" sz="4800" b="1" dirty="0">
              <a:solidFill>
                <a:srgbClr val="002060"/>
              </a:solidFill>
              <a:cs typeface="B Nazanin" panose="00000400000000000000" pitchFamily="2" charset="-78"/>
            </a:endParaRPr>
          </a:p>
        </p:txBody>
      </p:sp>
      <p:sp>
        <p:nvSpPr>
          <p:cNvPr id="4" name="Right Arrow 3">
            <a:hlinkClick r:id="rId2" action="ppaction://hlinksldjump"/>
          </p:cNvPr>
          <p:cNvSpPr/>
          <p:nvPr/>
        </p:nvSpPr>
        <p:spPr>
          <a:xfrm>
            <a:off x="381000" y="6019800"/>
            <a:ext cx="1371600" cy="533400"/>
          </a:xfrm>
          <a:prstGeom prst="rightArrow">
            <a:avLst>
              <a:gd name="adj1" fmla="val 76667"/>
              <a:gd name="adj2" fmla="val 55714"/>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a-IR" b="1" dirty="0" smtClean="0">
                <a:cs typeface="B Zar" panose="00000400000000000000" pitchFamily="2" charset="-78"/>
              </a:rPr>
              <a:t>بازگشت</a:t>
            </a:r>
            <a:endParaRPr lang="en-US" b="1" dirty="0">
              <a:cs typeface="B Zar" panose="00000400000000000000" pitchFamily="2" charset="-78"/>
            </a:endParaRPr>
          </a:p>
        </p:txBody>
      </p:sp>
      <p:sp>
        <p:nvSpPr>
          <p:cNvPr id="6" name="Title 5"/>
          <p:cNvSpPr>
            <a:spLocks noGrp="1"/>
          </p:cNvSpPr>
          <p:nvPr>
            <p:ph type="ctrTitle"/>
          </p:nvPr>
        </p:nvSpPr>
        <p:spPr/>
        <p:txBody>
          <a:bodyPr/>
          <a:lstStyle/>
          <a:p>
            <a:endParaRPr lang="en-US" dirty="0"/>
          </a:p>
        </p:txBody>
      </p:sp>
      <p:sp>
        <p:nvSpPr>
          <p:cNvPr id="7" name="Subtitle 6"/>
          <p:cNvSpPr>
            <a:spLocks noGrp="1"/>
          </p:cNvSpPr>
          <p:nvPr>
            <p:ph type="subTitle" idx="1"/>
          </p:nvPr>
        </p:nvSpPr>
        <p:spPr/>
        <p:txBody>
          <a:bodyPr/>
          <a:lstStyle/>
          <a:p>
            <a:endParaRPr lang="en-US"/>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3" name="Slide Number Placeholder 2"/>
          <p:cNvSpPr>
            <a:spLocks noGrp="1"/>
          </p:cNvSpPr>
          <p:nvPr>
            <p:ph type="sldNum" sz="quarter" idx="12"/>
          </p:nvPr>
        </p:nvSpPr>
        <p:spPr/>
        <p:txBody>
          <a:bodyPr>
            <a:normAutofit/>
          </a:bodyPr>
          <a:lstStyle/>
          <a:p>
            <a:fld id="{910D3704-EB78-46B9-AB15-D23119C7FC1D}" type="slidenum">
              <a:rPr lang="en-US" smtClean="0"/>
              <a:pPr/>
              <a:t>3</a:t>
            </a:fld>
            <a:endParaRPr lang="en-US"/>
          </a:p>
        </p:txBody>
      </p:sp>
    </p:spTree>
    <p:extLst>
      <p:ext uri="{BB962C8B-B14F-4D97-AF65-F5344CB8AC3E}">
        <p14:creationId xmlns:p14="http://schemas.microsoft.com/office/powerpoint/2010/main" val="172435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63923"/>
            <a:ext cx="7924800" cy="548640"/>
          </a:xfrm>
        </p:spPr>
        <p:txBody>
          <a:bodyPr/>
          <a:lstStyle/>
          <a:p>
            <a:r>
              <a:rPr lang="fa-IR" sz="2400" b="1" dirty="0" smtClean="0">
                <a:solidFill>
                  <a:srgbClr val="FF0000"/>
                </a:solidFill>
                <a:cs typeface="B Zar" panose="00000400000000000000" pitchFamily="2" charset="-78"/>
              </a:rPr>
              <a:t>اوراق قرضه ارزی مرکب یا </a:t>
            </a:r>
            <a:r>
              <a:rPr lang="en-US" altLang="en-US" sz="2400" b="1" dirty="0">
                <a:solidFill>
                  <a:srgbClr val="FF0000"/>
                </a:solidFill>
                <a:cs typeface="B Zar" panose="00000400000000000000" pitchFamily="2" charset="-78"/>
              </a:rPr>
              <a:t>Composite Currency Bonds</a:t>
            </a:r>
            <a:endParaRPr lang="en-US" sz="2400" b="1" dirty="0">
              <a:solidFill>
                <a:srgbClr val="FF0000"/>
              </a:solidFill>
              <a:cs typeface="B Zar" panose="00000400000000000000" pitchFamily="2" charset="-78"/>
            </a:endParaRPr>
          </a:p>
        </p:txBody>
      </p:sp>
      <p:sp>
        <p:nvSpPr>
          <p:cNvPr id="4" name="Content Placeholder 3"/>
          <p:cNvSpPr>
            <a:spLocks noGrp="1"/>
          </p:cNvSpPr>
          <p:nvPr>
            <p:ph idx="1"/>
          </p:nvPr>
        </p:nvSpPr>
        <p:spPr/>
        <p:txBody>
          <a:bodyPr>
            <a:normAutofit/>
          </a:bodyPr>
          <a:lstStyle/>
          <a:p>
            <a:pPr algn="r" rtl="1">
              <a:buFont typeface="Wingdings" panose="05000000000000000000" pitchFamily="2" charset="2"/>
              <a:buChar char="q"/>
            </a:pPr>
            <a:r>
              <a:rPr lang="fa-IR" sz="2400" dirty="0">
                <a:cs typeface="B Nazanin" panose="00000400000000000000" pitchFamily="2" charset="-78"/>
              </a:rPr>
              <a:t>در یک سبد ارز، مانند </a:t>
            </a:r>
            <a:r>
              <a:rPr lang="en-US" sz="2400" dirty="0">
                <a:cs typeface="B Nazanin" panose="00000400000000000000" pitchFamily="2" charset="-78"/>
              </a:rPr>
              <a:t>SDRs </a:t>
            </a:r>
            <a:r>
              <a:rPr lang="fa-IR" sz="2400" dirty="0">
                <a:cs typeface="B Nazanin" panose="00000400000000000000" pitchFamily="2" charset="-78"/>
              </a:rPr>
              <a:t>یا </a:t>
            </a:r>
            <a:r>
              <a:rPr lang="fa-IR" sz="2800" dirty="0">
                <a:solidFill>
                  <a:srgbClr val="FF0000"/>
                </a:solidFill>
                <a:latin typeface="Tahoma"/>
                <a:cs typeface="B Nazanin" panose="00000400000000000000" pitchFamily="2" charset="-78"/>
              </a:rPr>
              <a:t> </a:t>
            </a:r>
            <a:r>
              <a:rPr lang="fa-IR" sz="2800" dirty="0" smtClean="0">
                <a:solidFill>
                  <a:srgbClr val="FF0000"/>
                </a:solidFill>
                <a:latin typeface="Tahoma"/>
                <a:cs typeface="B Nazanin" panose="00000400000000000000" pitchFamily="2" charset="-78"/>
              </a:rPr>
              <a:t>یورو </a:t>
            </a:r>
            <a:r>
              <a:rPr lang="fa-IR" sz="2400" dirty="0" smtClean="0">
                <a:cs typeface="B Nazanin" panose="00000400000000000000" pitchFamily="2" charset="-78"/>
              </a:rPr>
              <a:t>به </a:t>
            </a:r>
            <a:r>
              <a:rPr lang="fa-IR" sz="2400" dirty="0">
                <a:cs typeface="B Nazanin" panose="00000400000000000000" pitchFamily="2" charset="-78"/>
              </a:rPr>
              <a:t>جای یک ارز واحد، </a:t>
            </a:r>
            <a:r>
              <a:rPr lang="fa-IR" sz="2400" dirty="0" smtClean="0">
                <a:cs typeface="B Nazanin" panose="00000400000000000000" pitchFamily="2" charset="-78"/>
              </a:rPr>
              <a:t>انجام میشود.</a:t>
            </a:r>
            <a:endParaRPr lang="fa-IR" sz="2400" dirty="0">
              <a:cs typeface="B Nazanin" panose="00000400000000000000" pitchFamily="2" charset="-78"/>
            </a:endParaRPr>
          </a:p>
          <a:p>
            <a:pPr algn="r" rtl="1">
              <a:buFont typeface="Wingdings" panose="05000000000000000000" pitchFamily="2" charset="2"/>
              <a:buChar char="q"/>
            </a:pPr>
            <a:r>
              <a:rPr lang="fa-IR" sz="2400" dirty="0">
                <a:cs typeface="B Nazanin" panose="00000400000000000000" pitchFamily="2" charset="-78"/>
              </a:rPr>
              <a:t>اغلب به نام اوراق قرضه </a:t>
            </a:r>
            <a:r>
              <a:rPr lang="fa-IR" sz="2400" dirty="0" err="1">
                <a:cs typeface="B Nazanin" panose="00000400000000000000" pitchFamily="2" charset="-78"/>
              </a:rPr>
              <a:t>کوکتل</a:t>
            </a:r>
            <a:r>
              <a:rPr lang="fa-IR" sz="2400" dirty="0">
                <a:cs typeface="B Nazanin" panose="00000400000000000000" pitchFamily="2" charset="-78"/>
              </a:rPr>
              <a:t> </a:t>
            </a:r>
            <a:r>
              <a:rPr lang="fa-IR" sz="2400" dirty="0" smtClean="0">
                <a:cs typeface="B Nazanin" panose="00000400000000000000" pitchFamily="2" charset="-78"/>
              </a:rPr>
              <a:t>ارز یا </a:t>
            </a:r>
            <a:r>
              <a:rPr lang="en-US" altLang="en-US" sz="2400" i="1" dirty="0">
                <a:cs typeface="B Nazanin" panose="00000400000000000000" pitchFamily="2" charset="-78"/>
              </a:rPr>
              <a:t>currency cocktail </a:t>
            </a:r>
            <a:r>
              <a:rPr lang="en-US" altLang="en-US" sz="2400" i="1" dirty="0" smtClean="0">
                <a:cs typeface="B Nazanin" panose="00000400000000000000" pitchFamily="2" charset="-78"/>
              </a:rPr>
              <a:t>bonds</a:t>
            </a:r>
            <a:r>
              <a:rPr lang="fa-IR" altLang="en-US" sz="2400" i="1" dirty="0" smtClean="0">
                <a:cs typeface="B Nazanin" panose="00000400000000000000" pitchFamily="2" charset="-78"/>
              </a:rPr>
              <a:t> </a:t>
            </a:r>
            <a:r>
              <a:rPr lang="en-US" altLang="en-US" sz="2400" i="1" dirty="0" smtClean="0">
                <a:cs typeface="B Nazanin" panose="00000400000000000000" pitchFamily="2" charset="-78"/>
              </a:rPr>
              <a:t> </a:t>
            </a:r>
            <a:r>
              <a:rPr lang="fa-IR" altLang="en-US" sz="2400" i="1" dirty="0" smtClean="0">
                <a:cs typeface="B Nazanin" panose="00000400000000000000" pitchFamily="2" charset="-78"/>
              </a:rPr>
              <a:t>نامیده میشود.</a:t>
            </a:r>
            <a:endParaRPr lang="fa-IR" sz="2400" dirty="0" smtClean="0">
              <a:cs typeface="B Nazanin" panose="00000400000000000000" pitchFamily="2" charset="-78"/>
            </a:endParaRPr>
          </a:p>
          <a:p>
            <a:pPr algn="r" rtl="1">
              <a:buFont typeface="Wingdings" panose="05000000000000000000" pitchFamily="2" charset="2"/>
              <a:buChar char="q"/>
            </a:pPr>
            <a:r>
              <a:rPr lang="fa-IR" sz="2400" dirty="0" smtClean="0">
                <a:cs typeface="B Nazanin" panose="00000400000000000000" pitchFamily="2" charset="-78"/>
              </a:rPr>
              <a:t> </a:t>
            </a:r>
            <a:r>
              <a:rPr lang="fa-IR" sz="2400" dirty="0">
                <a:cs typeface="B Nazanin" panose="00000400000000000000" pitchFamily="2" charset="-78"/>
              </a:rPr>
              <a:t>به طور معمول نرخ ثابت </a:t>
            </a:r>
            <a:r>
              <a:rPr lang="fa-IR" sz="2400" dirty="0" smtClean="0">
                <a:cs typeface="B Nazanin" panose="00000400000000000000" pitchFamily="2" charset="-78"/>
              </a:rPr>
              <a:t> ساده ای دارند.</a:t>
            </a:r>
            <a:endParaRPr lang="en-US" sz="24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fld id="{910D3704-EB78-46B9-AB15-D23119C7FC1D}" type="slidenum">
              <a:rPr lang="en-US" smtClean="0"/>
              <a:pPr/>
              <a:t>30</a:t>
            </a:fld>
            <a:endParaRPr lang="en-US"/>
          </a:p>
        </p:txBody>
      </p:sp>
    </p:spTree>
    <p:extLst>
      <p:ext uri="{BB962C8B-B14F-4D97-AF65-F5344CB8AC3E}">
        <p14:creationId xmlns:p14="http://schemas.microsoft.com/office/powerpoint/2010/main" val="947640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Zar" panose="00000400000000000000" pitchFamily="2" charset="-78"/>
              </a:rPr>
              <a:t>ویژگی های </a:t>
            </a:r>
            <a:r>
              <a:rPr lang="fa-IR" b="1" dirty="0" smtClean="0">
                <a:cs typeface="B Zar" panose="00000400000000000000" pitchFamily="2" charset="-78"/>
              </a:rPr>
              <a:t>ابزارهای</a:t>
            </a:r>
            <a:r>
              <a:rPr lang="en-US" b="1" dirty="0" smtClean="0">
                <a:cs typeface="B Zar" panose="00000400000000000000" pitchFamily="2" charset="-78"/>
              </a:rPr>
              <a:t> </a:t>
            </a:r>
            <a:r>
              <a:rPr lang="fa-IR" b="1" dirty="0" smtClean="0">
                <a:cs typeface="B Zar" panose="00000400000000000000" pitchFamily="2" charset="-78"/>
              </a:rPr>
              <a:t> بدهی(قرضه) </a:t>
            </a:r>
            <a:r>
              <a:rPr lang="fa-IR" b="1" dirty="0">
                <a:cs typeface="B Zar" panose="00000400000000000000" pitchFamily="2" charset="-78"/>
              </a:rPr>
              <a:t>بین </a:t>
            </a:r>
            <a:r>
              <a:rPr lang="fa-IR" b="1" dirty="0" err="1" smtClean="0">
                <a:cs typeface="B Zar" panose="00000400000000000000" pitchFamily="2" charset="-78"/>
              </a:rPr>
              <a:t>المللی</a:t>
            </a:r>
            <a:endParaRPr lang="en-US" b="1" dirty="0">
              <a:cs typeface="B Zar" panose="00000400000000000000" pitchFamily="2" charset="-78"/>
            </a:endParaRPr>
          </a:p>
        </p:txBody>
      </p:sp>
      <p:sp>
        <p:nvSpPr>
          <p:cNvPr id="4" name="Footer Placeholder 3"/>
          <p:cNvSpPr>
            <a:spLocks noGrp="1"/>
          </p:cNvSpPr>
          <p:nvPr>
            <p:ph type="ftr" sz="quarter" idx="11"/>
          </p:nvPr>
        </p:nvSpPr>
        <p:spPr/>
        <p:txBody>
          <a:bodyPr/>
          <a:lstStyle/>
          <a:p>
            <a:r>
              <a:rPr lang="fa-IR" b="1" smtClean="0">
                <a:solidFill>
                  <a:srgbClr val="002060"/>
                </a:solidFill>
              </a:rPr>
              <a:t>مالي بين الملل</a:t>
            </a:r>
            <a:endParaRPr lang="fa-IR" b="1" dirty="0" smtClean="0">
              <a:solidFill>
                <a:srgbClr val="002060"/>
              </a:solidFill>
            </a:endParaRPr>
          </a:p>
        </p:txBody>
      </p:sp>
      <p:sp>
        <p:nvSpPr>
          <p:cNvPr id="5" name="Slide Number Placeholder 4"/>
          <p:cNvSpPr>
            <a:spLocks noGrp="1"/>
          </p:cNvSpPr>
          <p:nvPr>
            <p:ph type="sldNum" sz="quarter" idx="12"/>
          </p:nvPr>
        </p:nvSpPr>
        <p:spPr/>
        <p:txBody>
          <a:bodyPr/>
          <a:lstStyle/>
          <a:p>
            <a:fld id="{910D3704-EB78-46B9-AB15-D23119C7FC1D}" type="slidenum">
              <a:rPr lang="en-US" smtClean="0"/>
              <a:pPr/>
              <a:t>31</a:t>
            </a:fld>
            <a:endParaRPr lang="en-US"/>
          </a:p>
        </p:txBody>
      </p:sp>
      <p:grpSp>
        <p:nvGrpSpPr>
          <p:cNvPr id="157" name="Group 2"/>
          <p:cNvGrpSpPr>
            <a:grpSpLocks/>
          </p:cNvGrpSpPr>
          <p:nvPr/>
        </p:nvGrpSpPr>
        <p:grpSpPr bwMode="auto">
          <a:xfrm>
            <a:off x="384175" y="1524000"/>
            <a:ext cx="1903413" cy="920750"/>
            <a:chOff x="0" y="0"/>
            <a:chExt cx="972" cy="422"/>
          </a:xfrm>
        </p:grpSpPr>
        <p:sp>
          <p:nvSpPr>
            <p:cNvPr id="158" name="Rectangle 3"/>
            <p:cNvSpPr>
              <a:spLocks noChangeArrowheads="1"/>
            </p:cNvSpPr>
            <p:nvPr/>
          </p:nvSpPr>
          <p:spPr bwMode="auto">
            <a:xfrm>
              <a:off x="0" y="0"/>
              <a:ext cx="972" cy="42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59" name="Group 4"/>
            <p:cNvGrpSpPr>
              <a:grpSpLocks/>
            </p:cNvGrpSpPr>
            <p:nvPr/>
          </p:nvGrpSpPr>
          <p:grpSpPr bwMode="auto">
            <a:xfrm>
              <a:off x="0" y="0"/>
              <a:ext cx="972" cy="422"/>
              <a:chOff x="0" y="0"/>
              <a:chExt cx="972" cy="422"/>
            </a:xfrm>
          </p:grpSpPr>
          <p:sp>
            <p:nvSpPr>
              <p:cNvPr id="160" name="Rectangle 5"/>
              <p:cNvSpPr>
                <a:spLocks noChangeArrowheads="1"/>
              </p:cNvSpPr>
              <p:nvPr/>
            </p:nvSpPr>
            <p:spPr bwMode="auto">
              <a:xfrm>
                <a:off x="43" y="0"/>
                <a:ext cx="886" cy="42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2000" b="1">
                    <a:latin typeface="Times New Roman" panose="02020603050405020304" pitchFamily="18" charset="0"/>
                    <a:cs typeface="Times New Roman" panose="02020603050405020304" pitchFamily="18" charset="0"/>
                  </a:rPr>
                  <a:t>Instrument</a:t>
                </a:r>
                <a:endParaRPr lang="en-US" altLang="en-US" sz="2000">
                  <a:latin typeface="Times New Roman" panose="02020603050405020304" pitchFamily="18" charset="0"/>
                  <a:cs typeface="Times New Roman" panose="02020603050405020304" pitchFamily="18" charset="0"/>
                </a:endParaRPr>
              </a:p>
              <a:p>
                <a:pPr algn="l" eaLnBrk="0" hangingPunct="0"/>
                <a:endParaRPr lang="en-US" altLang="en-US" sz="2000">
                  <a:latin typeface="Times New Roman" panose="02020603050405020304" pitchFamily="18" charset="0"/>
                </a:endParaRPr>
              </a:p>
            </p:txBody>
          </p:sp>
          <p:sp>
            <p:nvSpPr>
              <p:cNvPr id="161" name="Rectangle 6"/>
              <p:cNvSpPr>
                <a:spLocks noChangeArrowheads="1"/>
              </p:cNvSpPr>
              <p:nvPr/>
            </p:nvSpPr>
            <p:spPr bwMode="auto">
              <a:xfrm>
                <a:off x="0" y="0"/>
                <a:ext cx="972"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62" name="Group 7"/>
          <p:cNvGrpSpPr>
            <a:grpSpLocks/>
          </p:cNvGrpSpPr>
          <p:nvPr/>
        </p:nvGrpSpPr>
        <p:grpSpPr bwMode="auto">
          <a:xfrm>
            <a:off x="2287588" y="1524000"/>
            <a:ext cx="1903412" cy="920750"/>
            <a:chOff x="972" y="0"/>
            <a:chExt cx="972" cy="422"/>
          </a:xfrm>
        </p:grpSpPr>
        <p:sp>
          <p:nvSpPr>
            <p:cNvPr id="163" name="Rectangle 8"/>
            <p:cNvSpPr>
              <a:spLocks noChangeArrowheads="1"/>
            </p:cNvSpPr>
            <p:nvPr/>
          </p:nvSpPr>
          <p:spPr bwMode="auto">
            <a:xfrm>
              <a:off x="972" y="0"/>
              <a:ext cx="972" cy="42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4" name="Group 9"/>
            <p:cNvGrpSpPr>
              <a:grpSpLocks/>
            </p:cNvGrpSpPr>
            <p:nvPr/>
          </p:nvGrpSpPr>
          <p:grpSpPr bwMode="auto">
            <a:xfrm>
              <a:off x="972" y="0"/>
              <a:ext cx="972" cy="422"/>
              <a:chOff x="972" y="0"/>
              <a:chExt cx="972" cy="422"/>
            </a:xfrm>
          </p:grpSpPr>
          <p:sp>
            <p:nvSpPr>
              <p:cNvPr id="165" name="Rectangle 10"/>
              <p:cNvSpPr>
                <a:spLocks noChangeArrowheads="1"/>
              </p:cNvSpPr>
              <p:nvPr/>
            </p:nvSpPr>
            <p:spPr bwMode="auto">
              <a:xfrm>
                <a:off x="1015" y="0"/>
                <a:ext cx="886" cy="42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66" name="Rectangle 11"/>
              <p:cNvSpPr>
                <a:spLocks noChangeArrowheads="1"/>
              </p:cNvSpPr>
              <p:nvPr/>
            </p:nvSpPr>
            <p:spPr bwMode="auto">
              <a:xfrm>
                <a:off x="972" y="0"/>
                <a:ext cx="972"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67" name="Group 12"/>
          <p:cNvGrpSpPr>
            <a:grpSpLocks/>
          </p:cNvGrpSpPr>
          <p:nvPr/>
        </p:nvGrpSpPr>
        <p:grpSpPr bwMode="auto">
          <a:xfrm>
            <a:off x="4191000" y="1524000"/>
            <a:ext cx="1903413" cy="920750"/>
            <a:chOff x="1944" y="0"/>
            <a:chExt cx="972" cy="422"/>
          </a:xfrm>
        </p:grpSpPr>
        <p:sp>
          <p:nvSpPr>
            <p:cNvPr id="168" name="Rectangle 13"/>
            <p:cNvSpPr>
              <a:spLocks noChangeArrowheads="1"/>
            </p:cNvSpPr>
            <p:nvPr/>
          </p:nvSpPr>
          <p:spPr bwMode="auto">
            <a:xfrm>
              <a:off x="1944" y="0"/>
              <a:ext cx="972" cy="42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9" name="Group 14"/>
            <p:cNvGrpSpPr>
              <a:grpSpLocks/>
            </p:cNvGrpSpPr>
            <p:nvPr/>
          </p:nvGrpSpPr>
          <p:grpSpPr bwMode="auto">
            <a:xfrm>
              <a:off x="1944" y="0"/>
              <a:ext cx="972" cy="422"/>
              <a:chOff x="1944" y="0"/>
              <a:chExt cx="972" cy="422"/>
            </a:xfrm>
          </p:grpSpPr>
          <p:sp>
            <p:nvSpPr>
              <p:cNvPr id="170" name="Rectangle 15"/>
              <p:cNvSpPr>
                <a:spLocks noChangeArrowheads="1"/>
              </p:cNvSpPr>
              <p:nvPr/>
            </p:nvSpPr>
            <p:spPr bwMode="auto">
              <a:xfrm>
                <a:off x="1987" y="0"/>
                <a:ext cx="886" cy="42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71" name="Rectangle 16"/>
              <p:cNvSpPr>
                <a:spLocks noChangeArrowheads="1"/>
              </p:cNvSpPr>
              <p:nvPr/>
            </p:nvSpPr>
            <p:spPr bwMode="auto">
              <a:xfrm>
                <a:off x="1944" y="0"/>
                <a:ext cx="972"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72" name="Group 17"/>
          <p:cNvGrpSpPr>
            <a:grpSpLocks/>
          </p:cNvGrpSpPr>
          <p:nvPr/>
        </p:nvGrpSpPr>
        <p:grpSpPr bwMode="auto">
          <a:xfrm>
            <a:off x="6094413" y="1524000"/>
            <a:ext cx="1903412" cy="920750"/>
            <a:chOff x="2916" y="0"/>
            <a:chExt cx="972" cy="422"/>
          </a:xfrm>
        </p:grpSpPr>
        <p:sp>
          <p:nvSpPr>
            <p:cNvPr id="173" name="Rectangle 18"/>
            <p:cNvSpPr>
              <a:spLocks noChangeArrowheads="1"/>
            </p:cNvSpPr>
            <p:nvPr/>
          </p:nvSpPr>
          <p:spPr bwMode="auto">
            <a:xfrm>
              <a:off x="2916" y="0"/>
              <a:ext cx="972" cy="42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4" name="Group 19"/>
            <p:cNvGrpSpPr>
              <a:grpSpLocks/>
            </p:cNvGrpSpPr>
            <p:nvPr/>
          </p:nvGrpSpPr>
          <p:grpSpPr bwMode="auto">
            <a:xfrm>
              <a:off x="2916" y="0"/>
              <a:ext cx="972" cy="422"/>
              <a:chOff x="2916" y="0"/>
              <a:chExt cx="972" cy="422"/>
            </a:xfrm>
          </p:grpSpPr>
          <p:sp>
            <p:nvSpPr>
              <p:cNvPr id="175" name="Rectangle 20"/>
              <p:cNvSpPr>
                <a:spLocks noChangeArrowheads="1"/>
              </p:cNvSpPr>
              <p:nvPr/>
            </p:nvSpPr>
            <p:spPr bwMode="auto">
              <a:xfrm>
                <a:off x="2959" y="0"/>
                <a:ext cx="886" cy="42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76" name="Rectangle 21"/>
              <p:cNvSpPr>
                <a:spLocks noChangeArrowheads="1"/>
              </p:cNvSpPr>
              <p:nvPr/>
            </p:nvSpPr>
            <p:spPr bwMode="auto">
              <a:xfrm>
                <a:off x="2916" y="0"/>
                <a:ext cx="972"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77" name="Group 22"/>
          <p:cNvGrpSpPr>
            <a:grpSpLocks/>
          </p:cNvGrpSpPr>
          <p:nvPr/>
        </p:nvGrpSpPr>
        <p:grpSpPr bwMode="auto">
          <a:xfrm>
            <a:off x="384175" y="2444750"/>
            <a:ext cx="1903413" cy="458788"/>
            <a:chOff x="0" y="422"/>
            <a:chExt cx="972" cy="556"/>
          </a:xfrm>
        </p:grpSpPr>
        <p:sp>
          <p:nvSpPr>
            <p:cNvPr id="178" name="Rectangle 23"/>
            <p:cNvSpPr>
              <a:spLocks noChangeArrowheads="1"/>
            </p:cNvSpPr>
            <p:nvPr/>
          </p:nvSpPr>
          <p:spPr bwMode="auto">
            <a:xfrm>
              <a:off x="0" y="422"/>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9" name="Group 24"/>
            <p:cNvGrpSpPr>
              <a:grpSpLocks/>
            </p:cNvGrpSpPr>
            <p:nvPr/>
          </p:nvGrpSpPr>
          <p:grpSpPr bwMode="auto">
            <a:xfrm>
              <a:off x="0" y="422"/>
              <a:ext cx="972" cy="556"/>
              <a:chOff x="0" y="422"/>
              <a:chExt cx="972" cy="556"/>
            </a:xfrm>
          </p:grpSpPr>
          <p:sp>
            <p:nvSpPr>
              <p:cNvPr id="180" name="Rectangle 25"/>
              <p:cNvSpPr>
                <a:spLocks noChangeArrowheads="1"/>
              </p:cNvSpPr>
              <p:nvPr/>
            </p:nvSpPr>
            <p:spPr bwMode="auto">
              <a:xfrm>
                <a:off x="43" y="422"/>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b="1">
                    <a:latin typeface="Times New Roman" panose="02020603050405020304" pitchFamily="18" charset="0"/>
                    <a:cs typeface="Times New Roman" panose="02020603050405020304" pitchFamily="18" charset="0"/>
                  </a:rPr>
                  <a:t>Straight Fixed-Rate</a:t>
                </a:r>
                <a:endParaRPr lang="en-US" altLang="en-US" sz="1200" b="1">
                  <a:latin typeface="Times New Roman" panose="02020603050405020304" pitchFamily="18" charset="0"/>
                  <a:cs typeface="Times New Roman" panose="02020603050405020304" pitchFamily="18" charset="0"/>
                </a:endParaRPr>
              </a:p>
              <a:p>
                <a:pPr algn="l" eaLnBrk="0" hangingPunct="0"/>
                <a:endParaRPr lang="en-US" altLang="en-US" sz="2400" b="1">
                  <a:latin typeface="Times New Roman" panose="02020603050405020304" pitchFamily="18" charset="0"/>
                </a:endParaRPr>
              </a:p>
            </p:txBody>
          </p:sp>
          <p:sp>
            <p:nvSpPr>
              <p:cNvPr id="181" name="Rectangle 26"/>
              <p:cNvSpPr>
                <a:spLocks noChangeArrowheads="1"/>
              </p:cNvSpPr>
              <p:nvPr/>
            </p:nvSpPr>
            <p:spPr bwMode="auto">
              <a:xfrm>
                <a:off x="0" y="422"/>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82" name="Group 27"/>
          <p:cNvGrpSpPr>
            <a:grpSpLocks/>
          </p:cNvGrpSpPr>
          <p:nvPr/>
        </p:nvGrpSpPr>
        <p:grpSpPr bwMode="auto">
          <a:xfrm>
            <a:off x="2287588" y="2444750"/>
            <a:ext cx="1903412" cy="458788"/>
            <a:chOff x="972" y="422"/>
            <a:chExt cx="972" cy="556"/>
          </a:xfrm>
        </p:grpSpPr>
        <p:sp>
          <p:nvSpPr>
            <p:cNvPr id="183" name="Rectangle 28"/>
            <p:cNvSpPr>
              <a:spLocks noChangeArrowheads="1"/>
            </p:cNvSpPr>
            <p:nvPr/>
          </p:nvSpPr>
          <p:spPr bwMode="auto">
            <a:xfrm>
              <a:off x="972" y="422"/>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4" name="Group 29"/>
            <p:cNvGrpSpPr>
              <a:grpSpLocks/>
            </p:cNvGrpSpPr>
            <p:nvPr/>
          </p:nvGrpSpPr>
          <p:grpSpPr bwMode="auto">
            <a:xfrm>
              <a:off x="972" y="422"/>
              <a:ext cx="972" cy="556"/>
              <a:chOff x="972" y="422"/>
              <a:chExt cx="972" cy="556"/>
            </a:xfrm>
          </p:grpSpPr>
          <p:sp>
            <p:nvSpPr>
              <p:cNvPr id="185" name="Rectangle 30"/>
              <p:cNvSpPr>
                <a:spLocks noChangeArrowheads="1"/>
              </p:cNvSpPr>
              <p:nvPr/>
            </p:nvSpPr>
            <p:spPr bwMode="auto">
              <a:xfrm>
                <a:off x="1015" y="422"/>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86" name="Rectangle 31"/>
              <p:cNvSpPr>
                <a:spLocks noChangeArrowheads="1"/>
              </p:cNvSpPr>
              <p:nvPr/>
            </p:nvSpPr>
            <p:spPr bwMode="auto">
              <a:xfrm>
                <a:off x="972" y="422"/>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87" name="Group 32"/>
          <p:cNvGrpSpPr>
            <a:grpSpLocks/>
          </p:cNvGrpSpPr>
          <p:nvPr/>
        </p:nvGrpSpPr>
        <p:grpSpPr bwMode="auto">
          <a:xfrm>
            <a:off x="4191000" y="2444750"/>
            <a:ext cx="1903413" cy="458788"/>
            <a:chOff x="1944" y="422"/>
            <a:chExt cx="972" cy="556"/>
          </a:xfrm>
        </p:grpSpPr>
        <p:sp>
          <p:nvSpPr>
            <p:cNvPr id="188" name="Rectangle 33"/>
            <p:cNvSpPr>
              <a:spLocks noChangeArrowheads="1"/>
            </p:cNvSpPr>
            <p:nvPr/>
          </p:nvSpPr>
          <p:spPr bwMode="auto">
            <a:xfrm>
              <a:off x="1944" y="422"/>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9" name="Group 34"/>
            <p:cNvGrpSpPr>
              <a:grpSpLocks/>
            </p:cNvGrpSpPr>
            <p:nvPr/>
          </p:nvGrpSpPr>
          <p:grpSpPr bwMode="auto">
            <a:xfrm>
              <a:off x="1944" y="422"/>
              <a:ext cx="972" cy="556"/>
              <a:chOff x="1944" y="422"/>
              <a:chExt cx="972" cy="556"/>
            </a:xfrm>
          </p:grpSpPr>
          <p:sp>
            <p:nvSpPr>
              <p:cNvPr id="190" name="Rectangle 35"/>
              <p:cNvSpPr>
                <a:spLocks noChangeArrowheads="1"/>
              </p:cNvSpPr>
              <p:nvPr/>
            </p:nvSpPr>
            <p:spPr bwMode="auto">
              <a:xfrm>
                <a:off x="1987" y="422"/>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91" name="Rectangle 36"/>
              <p:cNvSpPr>
                <a:spLocks noChangeArrowheads="1"/>
              </p:cNvSpPr>
              <p:nvPr/>
            </p:nvSpPr>
            <p:spPr bwMode="auto">
              <a:xfrm>
                <a:off x="1944" y="422"/>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2" name="Group 37"/>
          <p:cNvGrpSpPr>
            <a:grpSpLocks/>
          </p:cNvGrpSpPr>
          <p:nvPr/>
        </p:nvGrpSpPr>
        <p:grpSpPr bwMode="auto">
          <a:xfrm>
            <a:off x="6094413" y="2444750"/>
            <a:ext cx="1903412" cy="458788"/>
            <a:chOff x="2916" y="422"/>
            <a:chExt cx="972" cy="556"/>
          </a:xfrm>
        </p:grpSpPr>
        <p:sp>
          <p:nvSpPr>
            <p:cNvPr id="193" name="Rectangle 38"/>
            <p:cNvSpPr>
              <a:spLocks noChangeArrowheads="1"/>
            </p:cNvSpPr>
            <p:nvPr/>
          </p:nvSpPr>
          <p:spPr bwMode="auto">
            <a:xfrm>
              <a:off x="2916" y="422"/>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4" name="Group 39"/>
            <p:cNvGrpSpPr>
              <a:grpSpLocks/>
            </p:cNvGrpSpPr>
            <p:nvPr/>
          </p:nvGrpSpPr>
          <p:grpSpPr bwMode="auto">
            <a:xfrm>
              <a:off x="2916" y="422"/>
              <a:ext cx="972" cy="556"/>
              <a:chOff x="2916" y="422"/>
              <a:chExt cx="972" cy="556"/>
            </a:xfrm>
          </p:grpSpPr>
          <p:sp>
            <p:nvSpPr>
              <p:cNvPr id="195" name="Rectangle 40"/>
              <p:cNvSpPr>
                <a:spLocks noChangeArrowheads="1"/>
              </p:cNvSpPr>
              <p:nvPr/>
            </p:nvSpPr>
            <p:spPr bwMode="auto">
              <a:xfrm>
                <a:off x="2959" y="422"/>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96" name="Rectangle 41"/>
              <p:cNvSpPr>
                <a:spLocks noChangeArrowheads="1"/>
              </p:cNvSpPr>
              <p:nvPr/>
            </p:nvSpPr>
            <p:spPr bwMode="auto">
              <a:xfrm>
                <a:off x="2916" y="422"/>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7" name="Group 42"/>
          <p:cNvGrpSpPr>
            <a:grpSpLocks/>
          </p:cNvGrpSpPr>
          <p:nvPr/>
        </p:nvGrpSpPr>
        <p:grpSpPr bwMode="auto">
          <a:xfrm>
            <a:off x="384175" y="2903538"/>
            <a:ext cx="1903413" cy="458787"/>
            <a:chOff x="0" y="978"/>
            <a:chExt cx="972" cy="556"/>
          </a:xfrm>
        </p:grpSpPr>
        <p:sp>
          <p:nvSpPr>
            <p:cNvPr id="198" name="Rectangle 43"/>
            <p:cNvSpPr>
              <a:spLocks noChangeArrowheads="1"/>
            </p:cNvSpPr>
            <p:nvPr/>
          </p:nvSpPr>
          <p:spPr bwMode="auto">
            <a:xfrm>
              <a:off x="0" y="978"/>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9" name="Group 44"/>
            <p:cNvGrpSpPr>
              <a:grpSpLocks/>
            </p:cNvGrpSpPr>
            <p:nvPr/>
          </p:nvGrpSpPr>
          <p:grpSpPr bwMode="auto">
            <a:xfrm>
              <a:off x="0" y="978"/>
              <a:ext cx="972" cy="556"/>
              <a:chOff x="0" y="978"/>
              <a:chExt cx="972" cy="556"/>
            </a:xfrm>
          </p:grpSpPr>
          <p:sp>
            <p:nvSpPr>
              <p:cNvPr id="200" name="Rectangle 45"/>
              <p:cNvSpPr>
                <a:spLocks noChangeArrowheads="1"/>
              </p:cNvSpPr>
              <p:nvPr/>
            </p:nvSpPr>
            <p:spPr bwMode="auto">
              <a:xfrm>
                <a:off x="43" y="978"/>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b="1">
                    <a:latin typeface="Times New Roman" panose="02020603050405020304" pitchFamily="18" charset="0"/>
                    <a:cs typeface="Times New Roman" panose="02020603050405020304" pitchFamily="18" charset="0"/>
                  </a:rPr>
                  <a:t>Floating Rate Note</a:t>
                </a:r>
                <a:endParaRPr lang="en-US" altLang="en-US" sz="1200" b="1">
                  <a:latin typeface="Times New Roman" panose="02020603050405020304" pitchFamily="18" charset="0"/>
                  <a:cs typeface="Times New Roman" panose="02020603050405020304" pitchFamily="18" charset="0"/>
                </a:endParaRPr>
              </a:p>
              <a:p>
                <a:pPr algn="l" eaLnBrk="0" hangingPunct="0"/>
                <a:endParaRPr lang="en-US" altLang="en-US" sz="2400" b="1">
                  <a:latin typeface="Times New Roman" panose="02020603050405020304" pitchFamily="18" charset="0"/>
                </a:endParaRPr>
              </a:p>
            </p:txBody>
          </p:sp>
          <p:sp>
            <p:nvSpPr>
              <p:cNvPr id="201" name="Rectangle 46"/>
              <p:cNvSpPr>
                <a:spLocks noChangeArrowheads="1"/>
              </p:cNvSpPr>
              <p:nvPr/>
            </p:nvSpPr>
            <p:spPr bwMode="auto">
              <a:xfrm>
                <a:off x="0" y="978"/>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02" name="Group 47"/>
          <p:cNvGrpSpPr>
            <a:grpSpLocks/>
          </p:cNvGrpSpPr>
          <p:nvPr/>
        </p:nvGrpSpPr>
        <p:grpSpPr bwMode="auto">
          <a:xfrm>
            <a:off x="2287588" y="2903538"/>
            <a:ext cx="1903412" cy="458787"/>
            <a:chOff x="972" y="978"/>
            <a:chExt cx="972" cy="556"/>
          </a:xfrm>
        </p:grpSpPr>
        <p:sp>
          <p:nvSpPr>
            <p:cNvPr id="203" name="Rectangle 48"/>
            <p:cNvSpPr>
              <a:spLocks noChangeArrowheads="1"/>
            </p:cNvSpPr>
            <p:nvPr/>
          </p:nvSpPr>
          <p:spPr bwMode="auto">
            <a:xfrm>
              <a:off x="972" y="978"/>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4" name="Group 49"/>
            <p:cNvGrpSpPr>
              <a:grpSpLocks/>
            </p:cNvGrpSpPr>
            <p:nvPr/>
          </p:nvGrpSpPr>
          <p:grpSpPr bwMode="auto">
            <a:xfrm>
              <a:off x="972" y="978"/>
              <a:ext cx="972" cy="556"/>
              <a:chOff x="972" y="978"/>
              <a:chExt cx="972" cy="556"/>
            </a:xfrm>
          </p:grpSpPr>
          <p:sp>
            <p:nvSpPr>
              <p:cNvPr id="205" name="Rectangle 50"/>
              <p:cNvSpPr>
                <a:spLocks noChangeArrowheads="1"/>
              </p:cNvSpPr>
              <p:nvPr/>
            </p:nvSpPr>
            <p:spPr bwMode="auto">
              <a:xfrm>
                <a:off x="1015" y="978"/>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6" name="Rectangle 51"/>
              <p:cNvSpPr>
                <a:spLocks noChangeArrowheads="1"/>
              </p:cNvSpPr>
              <p:nvPr/>
            </p:nvSpPr>
            <p:spPr bwMode="auto">
              <a:xfrm>
                <a:off x="972" y="978"/>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07" name="Group 52"/>
          <p:cNvGrpSpPr>
            <a:grpSpLocks/>
          </p:cNvGrpSpPr>
          <p:nvPr/>
        </p:nvGrpSpPr>
        <p:grpSpPr bwMode="auto">
          <a:xfrm>
            <a:off x="4191000" y="2903538"/>
            <a:ext cx="1903413" cy="458787"/>
            <a:chOff x="1944" y="978"/>
            <a:chExt cx="972" cy="556"/>
          </a:xfrm>
        </p:grpSpPr>
        <p:sp>
          <p:nvSpPr>
            <p:cNvPr id="208" name="Rectangle 53"/>
            <p:cNvSpPr>
              <a:spLocks noChangeArrowheads="1"/>
            </p:cNvSpPr>
            <p:nvPr/>
          </p:nvSpPr>
          <p:spPr bwMode="auto">
            <a:xfrm>
              <a:off x="1944" y="978"/>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9" name="Group 54"/>
            <p:cNvGrpSpPr>
              <a:grpSpLocks/>
            </p:cNvGrpSpPr>
            <p:nvPr/>
          </p:nvGrpSpPr>
          <p:grpSpPr bwMode="auto">
            <a:xfrm>
              <a:off x="1944" y="978"/>
              <a:ext cx="972" cy="556"/>
              <a:chOff x="1944" y="978"/>
              <a:chExt cx="972" cy="556"/>
            </a:xfrm>
          </p:grpSpPr>
          <p:sp>
            <p:nvSpPr>
              <p:cNvPr id="210" name="Rectangle 55"/>
              <p:cNvSpPr>
                <a:spLocks noChangeArrowheads="1"/>
              </p:cNvSpPr>
              <p:nvPr/>
            </p:nvSpPr>
            <p:spPr bwMode="auto">
              <a:xfrm>
                <a:off x="1987" y="978"/>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1" name="Rectangle 56"/>
              <p:cNvSpPr>
                <a:spLocks noChangeArrowheads="1"/>
              </p:cNvSpPr>
              <p:nvPr/>
            </p:nvSpPr>
            <p:spPr bwMode="auto">
              <a:xfrm>
                <a:off x="1944" y="978"/>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12" name="Group 57"/>
          <p:cNvGrpSpPr>
            <a:grpSpLocks/>
          </p:cNvGrpSpPr>
          <p:nvPr/>
        </p:nvGrpSpPr>
        <p:grpSpPr bwMode="auto">
          <a:xfrm>
            <a:off x="6094413" y="2903538"/>
            <a:ext cx="1903412" cy="458787"/>
            <a:chOff x="2916" y="978"/>
            <a:chExt cx="972" cy="556"/>
          </a:xfrm>
        </p:grpSpPr>
        <p:sp>
          <p:nvSpPr>
            <p:cNvPr id="213" name="Rectangle 58"/>
            <p:cNvSpPr>
              <a:spLocks noChangeArrowheads="1"/>
            </p:cNvSpPr>
            <p:nvPr/>
          </p:nvSpPr>
          <p:spPr bwMode="auto">
            <a:xfrm>
              <a:off x="2916" y="978"/>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4" name="Group 59"/>
            <p:cNvGrpSpPr>
              <a:grpSpLocks/>
            </p:cNvGrpSpPr>
            <p:nvPr/>
          </p:nvGrpSpPr>
          <p:grpSpPr bwMode="auto">
            <a:xfrm>
              <a:off x="2916" y="978"/>
              <a:ext cx="972" cy="556"/>
              <a:chOff x="2916" y="978"/>
              <a:chExt cx="972" cy="556"/>
            </a:xfrm>
          </p:grpSpPr>
          <p:sp>
            <p:nvSpPr>
              <p:cNvPr id="215" name="Rectangle 60"/>
              <p:cNvSpPr>
                <a:spLocks noChangeArrowheads="1"/>
              </p:cNvSpPr>
              <p:nvPr/>
            </p:nvSpPr>
            <p:spPr bwMode="auto">
              <a:xfrm>
                <a:off x="2959" y="978"/>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6" name="Rectangle 61"/>
              <p:cNvSpPr>
                <a:spLocks noChangeArrowheads="1"/>
              </p:cNvSpPr>
              <p:nvPr/>
            </p:nvSpPr>
            <p:spPr bwMode="auto">
              <a:xfrm>
                <a:off x="2916" y="978"/>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17" name="Group 62"/>
          <p:cNvGrpSpPr>
            <a:grpSpLocks/>
          </p:cNvGrpSpPr>
          <p:nvPr/>
        </p:nvGrpSpPr>
        <p:grpSpPr bwMode="auto">
          <a:xfrm>
            <a:off x="384175" y="3362325"/>
            <a:ext cx="1903413" cy="679450"/>
            <a:chOff x="0" y="1534"/>
            <a:chExt cx="972" cy="824"/>
          </a:xfrm>
        </p:grpSpPr>
        <p:sp>
          <p:nvSpPr>
            <p:cNvPr id="218" name="Rectangle 63"/>
            <p:cNvSpPr>
              <a:spLocks noChangeArrowheads="1"/>
            </p:cNvSpPr>
            <p:nvPr/>
          </p:nvSpPr>
          <p:spPr bwMode="auto">
            <a:xfrm>
              <a:off x="0" y="1534"/>
              <a:ext cx="972"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9" name="Group 64"/>
            <p:cNvGrpSpPr>
              <a:grpSpLocks/>
            </p:cNvGrpSpPr>
            <p:nvPr/>
          </p:nvGrpSpPr>
          <p:grpSpPr bwMode="auto">
            <a:xfrm>
              <a:off x="0" y="1534"/>
              <a:ext cx="972" cy="824"/>
              <a:chOff x="0" y="1534"/>
              <a:chExt cx="972" cy="824"/>
            </a:xfrm>
          </p:grpSpPr>
          <p:sp>
            <p:nvSpPr>
              <p:cNvPr id="220" name="Rectangle 65"/>
              <p:cNvSpPr>
                <a:spLocks noChangeArrowheads="1"/>
              </p:cNvSpPr>
              <p:nvPr/>
            </p:nvSpPr>
            <p:spPr bwMode="auto">
              <a:xfrm>
                <a:off x="43" y="1534"/>
                <a:ext cx="886"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b="1">
                    <a:latin typeface="Times New Roman" panose="02020603050405020304" pitchFamily="18" charset="0"/>
                    <a:cs typeface="Times New Roman" panose="02020603050405020304" pitchFamily="18" charset="0"/>
                  </a:rPr>
                  <a:t>Convertible Bond</a:t>
                </a:r>
                <a:endParaRPr lang="en-US" altLang="en-US" sz="1200" b="1">
                  <a:latin typeface="Times New Roman" panose="02020603050405020304" pitchFamily="18" charset="0"/>
                  <a:cs typeface="Times New Roman" panose="02020603050405020304" pitchFamily="18" charset="0"/>
                </a:endParaRPr>
              </a:p>
              <a:p>
                <a:pPr algn="l" eaLnBrk="0" hangingPunct="0"/>
                <a:endParaRPr lang="en-US" altLang="en-US" sz="2400" b="1">
                  <a:latin typeface="Times New Roman" panose="02020603050405020304" pitchFamily="18" charset="0"/>
                </a:endParaRPr>
              </a:p>
            </p:txBody>
          </p:sp>
          <p:sp>
            <p:nvSpPr>
              <p:cNvPr id="221" name="Rectangle 66"/>
              <p:cNvSpPr>
                <a:spLocks noChangeArrowheads="1"/>
              </p:cNvSpPr>
              <p:nvPr/>
            </p:nvSpPr>
            <p:spPr bwMode="auto">
              <a:xfrm>
                <a:off x="0" y="1534"/>
                <a:ext cx="972"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22" name="Group 67"/>
          <p:cNvGrpSpPr>
            <a:grpSpLocks/>
          </p:cNvGrpSpPr>
          <p:nvPr/>
        </p:nvGrpSpPr>
        <p:grpSpPr bwMode="auto">
          <a:xfrm>
            <a:off x="2287588" y="3362325"/>
            <a:ext cx="1903412" cy="679450"/>
            <a:chOff x="972" y="1534"/>
            <a:chExt cx="972" cy="824"/>
          </a:xfrm>
        </p:grpSpPr>
        <p:sp>
          <p:nvSpPr>
            <p:cNvPr id="223" name="Rectangle 68"/>
            <p:cNvSpPr>
              <a:spLocks noChangeArrowheads="1"/>
            </p:cNvSpPr>
            <p:nvPr/>
          </p:nvSpPr>
          <p:spPr bwMode="auto">
            <a:xfrm>
              <a:off x="972" y="1534"/>
              <a:ext cx="972"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4" name="Group 69"/>
            <p:cNvGrpSpPr>
              <a:grpSpLocks/>
            </p:cNvGrpSpPr>
            <p:nvPr/>
          </p:nvGrpSpPr>
          <p:grpSpPr bwMode="auto">
            <a:xfrm>
              <a:off x="972" y="1534"/>
              <a:ext cx="972" cy="824"/>
              <a:chOff x="972" y="1534"/>
              <a:chExt cx="972" cy="824"/>
            </a:xfrm>
          </p:grpSpPr>
          <p:sp>
            <p:nvSpPr>
              <p:cNvPr id="225" name="Rectangle 70"/>
              <p:cNvSpPr>
                <a:spLocks noChangeArrowheads="1"/>
              </p:cNvSpPr>
              <p:nvPr/>
            </p:nvSpPr>
            <p:spPr bwMode="auto">
              <a:xfrm>
                <a:off x="1015" y="1534"/>
                <a:ext cx="886"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Annual</a:t>
                </a:r>
                <a:endParaRPr lang="en-US" altLang="en-US" sz="1200">
                  <a:latin typeface="Times New Roman" panose="02020603050405020304" pitchFamily="18" charset="0"/>
                  <a:cs typeface="Times New Roman" panose="02020603050405020304" pitchFamily="18" charset="0"/>
                </a:endParaRPr>
              </a:p>
              <a:p>
                <a:pPr algn="l" eaLnBrk="0" hangingPunct="0"/>
                <a:endParaRPr lang="en-US" altLang="en-US" sz="2400">
                  <a:latin typeface="Times New Roman" panose="02020603050405020304" pitchFamily="18" charset="0"/>
                </a:endParaRPr>
              </a:p>
            </p:txBody>
          </p:sp>
          <p:sp>
            <p:nvSpPr>
              <p:cNvPr id="226" name="Rectangle 71"/>
              <p:cNvSpPr>
                <a:spLocks noChangeArrowheads="1"/>
              </p:cNvSpPr>
              <p:nvPr/>
            </p:nvSpPr>
            <p:spPr bwMode="auto">
              <a:xfrm>
                <a:off x="972" y="1534"/>
                <a:ext cx="972"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27" name="Group 72"/>
          <p:cNvGrpSpPr>
            <a:grpSpLocks/>
          </p:cNvGrpSpPr>
          <p:nvPr/>
        </p:nvGrpSpPr>
        <p:grpSpPr bwMode="auto">
          <a:xfrm>
            <a:off x="4191000" y="3362325"/>
            <a:ext cx="1903413" cy="679450"/>
            <a:chOff x="1944" y="1534"/>
            <a:chExt cx="972" cy="824"/>
          </a:xfrm>
        </p:grpSpPr>
        <p:sp>
          <p:nvSpPr>
            <p:cNvPr id="228" name="Rectangle 73"/>
            <p:cNvSpPr>
              <a:spLocks noChangeArrowheads="1"/>
            </p:cNvSpPr>
            <p:nvPr/>
          </p:nvSpPr>
          <p:spPr bwMode="auto">
            <a:xfrm>
              <a:off x="1944" y="1534"/>
              <a:ext cx="972"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29" name="Group 74"/>
            <p:cNvGrpSpPr>
              <a:grpSpLocks/>
            </p:cNvGrpSpPr>
            <p:nvPr/>
          </p:nvGrpSpPr>
          <p:grpSpPr bwMode="auto">
            <a:xfrm>
              <a:off x="1944" y="1534"/>
              <a:ext cx="972" cy="824"/>
              <a:chOff x="1944" y="1534"/>
              <a:chExt cx="972" cy="824"/>
            </a:xfrm>
          </p:grpSpPr>
          <p:sp>
            <p:nvSpPr>
              <p:cNvPr id="230" name="Rectangle 75"/>
              <p:cNvSpPr>
                <a:spLocks noChangeArrowheads="1"/>
              </p:cNvSpPr>
              <p:nvPr/>
            </p:nvSpPr>
            <p:spPr bwMode="auto">
              <a:xfrm>
                <a:off x="1987" y="1534"/>
                <a:ext cx="886"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Fixed</a:t>
                </a:r>
                <a:endParaRPr lang="en-US" altLang="en-US" sz="1200">
                  <a:latin typeface="Times New Roman" panose="02020603050405020304" pitchFamily="18" charset="0"/>
                  <a:cs typeface="Times New Roman" panose="02020603050405020304" pitchFamily="18" charset="0"/>
                </a:endParaRPr>
              </a:p>
              <a:p>
                <a:pPr algn="l" eaLnBrk="0" hangingPunct="0"/>
                <a:endParaRPr lang="en-US" altLang="en-US" sz="2400">
                  <a:latin typeface="Times New Roman" panose="02020603050405020304" pitchFamily="18" charset="0"/>
                </a:endParaRPr>
              </a:p>
            </p:txBody>
          </p:sp>
          <p:sp>
            <p:nvSpPr>
              <p:cNvPr id="231" name="Rectangle 76"/>
              <p:cNvSpPr>
                <a:spLocks noChangeArrowheads="1"/>
              </p:cNvSpPr>
              <p:nvPr/>
            </p:nvSpPr>
            <p:spPr bwMode="auto">
              <a:xfrm>
                <a:off x="1944" y="1534"/>
                <a:ext cx="972"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32" name="Group 77"/>
          <p:cNvGrpSpPr>
            <a:grpSpLocks/>
          </p:cNvGrpSpPr>
          <p:nvPr/>
        </p:nvGrpSpPr>
        <p:grpSpPr bwMode="auto">
          <a:xfrm>
            <a:off x="6094413" y="3362325"/>
            <a:ext cx="1903412" cy="679450"/>
            <a:chOff x="2916" y="1534"/>
            <a:chExt cx="972" cy="824"/>
          </a:xfrm>
        </p:grpSpPr>
        <p:sp>
          <p:nvSpPr>
            <p:cNvPr id="233" name="Rectangle 78"/>
            <p:cNvSpPr>
              <a:spLocks noChangeArrowheads="1"/>
            </p:cNvSpPr>
            <p:nvPr/>
          </p:nvSpPr>
          <p:spPr bwMode="auto">
            <a:xfrm>
              <a:off x="2916" y="1534"/>
              <a:ext cx="972"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4" name="Group 79"/>
            <p:cNvGrpSpPr>
              <a:grpSpLocks/>
            </p:cNvGrpSpPr>
            <p:nvPr/>
          </p:nvGrpSpPr>
          <p:grpSpPr bwMode="auto">
            <a:xfrm>
              <a:off x="2916" y="1534"/>
              <a:ext cx="972" cy="824"/>
              <a:chOff x="2916" y="1534"/>
              <a:chExt cx="972" cy="824"/>
            </a:xfrm>
          </p:grpSpPr>
          <p:sp>
            <p:nvSpPr>
              <p:cNvPr id="235" name="Rectangle 80"/>
              <p:cNvSpPr>
                <a:spLocks noChangeArrowheads="1"/>
              </p:cNvSpPr>
              <p:nvPr/>
            </p:nvSpPr>
            <p:spPr bwMode="auto">
              <a:xfrm>
                <a:off x="2959" y="1534"/>
                <a:ext cx="886"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Currency of issue</a:t>
                </a:r>
              </a:p>
              <a:p>
                <a:pPr algn="l" eaLnBrk="0" hangingPunct="0"/>
                <a:r>
                  <a:rPr lang="en-US" altLang="en-US" sz="1400">
                    <a:latin typeface="Times New Roman" panose="02020603050405020304" pitchFamily="18" charset="0"/>
                    <a:cs typeface="Times New Roman" panose="02020603050405020304" pitchFamily="18" charset="0"/>
                  </a:rPr>
                  <a:t> or conversion to equity shares.</a:t>
                </a:r>
                <a:endParaRPr lang="en-US" altLang="en-US" sz="1200">
                  <a:latin typeface="Times New Roman" panose="02020603050405020304" pitchFamily="18" charset="0"/>
                  <a:cs typeface="Times New Roman" panose="02020603050405020304" pitchFamily="18" charset="0"/>
                </a:endParaRPr>
              </a:p>
              <a:p>
                <a:pPr algn="l" eaLnBrk="0" hangingPunct="0"/>
                <a:endParaRPr lang="en-US" altLang="en-US" sz="2400">
                  <a:latin typeface="Times New Roman" panose="02020603050405020304" pitchFamily="18" charset="0"/>
                </a:endParaRPr>
              </a:p>
            </p:txBody>
          </p:sp>
          <p:sp>
            <p:nvSpPr>
              <p:cNvPr id="236" name="Rectangle 81"/>
              <p:cNvSpPr>
                <a:spLocks noChangeArrowheads="1"/>
              </p:cNvSpPr>
              <p:nvPr/>
            </p:nvSpPr>
            <p:spPr bwMode="auto">
              <a:xfrm>
                <a:off x="2916" y="1534"/>
                <a:ext cx="972"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37" name="Group 82"/>
          <p:cNvGrpSpPr>
            <a:grpSpLocks/>
          </p:cNvGrpSpPr>
          <p:nvPr/>
        </p:nvGrpSpPr>
        <p:grpSpPr bwMode="auto">
          <a:xfrm>
            <a:off x="384175" y="4041775"/>
            <a:ext cx="1903413" cy="681038"/>
            <a:chOff x="0" y="2358"/>
            <a:chExt cx="972" cy="824"/>
          </a:xfrm>
        </p:grpSpPr>
        <p:sp>
          <p:nvSpPr>
            <p:cNvPr id="238" name="Rectangle 83"/>
            <p:cNvSpPr>
              <a:spLocks noChangeArrowheads="1"/>
            </p:cNvSpPr>
            <p:nvPr/>
          </p:nvSpPr>
          <p:spPr bwMode="auto">
            <a:xfrm>
              <a:off x="0" y="2358"/>
              <a:ext cx="972"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39" name="Group 84"/>
            <p:cNvGrpSpPr>
              <a:grpSpLocks/>
            </p:cNvGrpSpPr>
            <p:nvPr/>
          </p:nvGrpSpPr>
          <p:grpSpPr bwMode="auto">
            <a:xfrm>
              <a:off x="0" y="2358"/>
              <a:ext cx="972" cy="824"/>
              <a:chOff x="0" y="2358"/>
              <a:chExt cx="972" cy="824"/>
            </a:xfrm>
          </p:grpSpPr>
          <p:sp>
            <p:nvSpPr>
              <p:cNvPr id="240" name="Rectangle 85"/>
              <p:cNvSpPr>
                <a:spLocks noChangeArrowheads="1"/>
              </p:cNvSpPr>
              <p:nvPr/>
            </p:nvSpPr>
            <p:spPr bwMode="auto">
              <a:xfrm>
                <a:off x="43" y="2358"/>
                <a:ext cx="886"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b="1">
                    <a:latin typeface="Times New Roman" panose="02020603050405020304" pitchFamily="18" charset="0"/>
                    <a:cs typeface="Times New Roman" panose="02020603050405020304" pitchFamily="18" charset="0"/>
                  </a:rPr>
                  <a:t>Straight fixed rate with equity warrants</a:t>
                </a:r>
                <a:endParaRPr lang="en-US" altLang="en-US" sz="1200" b="1">
                  <a:latin typeface="Times New Roman" panose="02020603050405020304" pitchFamily="18" charset="0"/>
                  <a:cs typeface="Times New Roman" panose="02020603050405020304" pitchFamily="18" charset="0"/>
                </a:endParaRPr>
              </a:p>
              <a:p>
                <a:pPr algn="l" eaLnBrk="0" hangingPunct="0"/>
                <a:endParaRPr lang="en-US" altLang="en-US" sz="2400" b="1">
                  <a:latin typeface="Times New Roman" panose="02020603050405020304" pitchFamily="18" charset="0"/>
                </a:endParaRPr>
              </a:p>
            </p:txBody>
          </p:sp>
          <p:sp>
            <p:nvSpPr>
              <p:cNvPr id="241" name="Rectangle 86"/>
              <p:cNvSpPr>
                <a:spLocks noChangeArrowheads="1"/>
              </p:cNvSpPr>
              <p:nvPr/>
            </p:nvSpPr>
            <p:spPr bwMode="auto">
              <a:xfrm>
                <a:off x="0" y="2358"/>
                <a:ext cx="972"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42" name="Group 87"/>
          <p:cNvGrpSpPr>
            <a:grpSpLocks/>
          </p:cNvGrpSpPr>
          <p:nvPr/>
        </p:nvGrpSpPr>
        <p:grpSpPr bwMode="auto">
          <a:xfrm>
            <a:off x="2287588" y="4041775"/>
            <a:ext cx="1903412" cy="681038"/>
            <a:chOff x="972" y="2358"/>
            <a:chExt cx="972" cy="824"/>
          </a:xfrm>
        </p:grpSpPr>
        <p:sp>
          <p:nvSpPr>
            <p:cNvPr id="243" name="Rectangle 88"/>
            <p:cNvSpPr>
              <a:spLocks noChangeArrowheads="1"/>
            </p:cNvSpPr>
            <p:nvPr/>
          </p:nvSpPr>
          <p:spPr bwMode="auto">
            <a:xfrm>
              <a:off x="972" y="2358"/>
              <a:ext cx="972"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4" name="Group 89"/>
            <p:cNvGrpSpPr>
              <a:grpSpLocks/>
            </p:cNvGrpSpPr>
            <p:nvPr/>
          </p:nvGrpSpPr>
          <p:grpSpPr bwMode="auto">
            <a:xfrm>
              <a:off x="972" y="2358"/>
              <a:ext cx="972" cy="824"/>
              <a:chOff x="972" y="2358"/>
              <a:chExt cx="972" cy="824"/>
            </a:xfrm>
          </p:grpSpPr>
          <p:sp>
            <p:nvSpPr>
              <p:cNvPr id="245" name="Rectangle 90"/>
              <p:cNvSpPr>
                <a:spLocks noChangeArrowheads="1"/>
              </p:cNvSpPr>
              <p:nvPr/>
            </p:nvSpPr>
            <p:spPr bwMode="auto">
              <a:xfrm>
                <a:off x="1015" y="2358"/>
                <a:ext cx="886"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Annual</a:t>
                </a:r>
                <a:endParaRPr lang="en-US" altLang="en-US" sz="1200">
                  <a:latin typeface="Times New Roman" panose="02020603050405020304" pitchFamily="18" charset="0"/>
                  <a:cs typeface="Times New Roman" panose="02020603050405020304" pitchFamily="18" charset="0"/>
                </a:endParaRPr>
              </a:p>
              <a:p>
                <a:pPr algn="l" eaLnBrk="0" hangingPunct="0"/>
                <a:endParaRPr lang="en-US" altLang="en-US" sz="2400">
                  <a:latin typeface="Times New Roman" panose="02020603050405020304" pitchFamily="18" charset="0"/>
                </a:endParaRPr>
              </a:p>
            </p:txBody>
          </p:sp>
          <p:sp>
            <p:nvSpPr>
              <p:cNvPr id="246" name="Rectangle 91"/>
              <p:cNvSpPr>
                <a:spLocks noChangeArrowheads="1"/>
              </p:cNvSpPr>
              <p:nvPr/>
            </p:nvSpPr>
            <p:spPr bwMode="auto">
              <a:xfrm>
                <a:off x="972" y="2358"/>
                <a:ext cx="972"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47" name="Group 92"/>
          <p:cNvGrpSpPr>
            <a:grpSpLocks/>
          </p:cNvGrpSpPr>
          <p:nvPr/>
        </p:nvGrpSpPr>
        <p:grpSpPr bwMode="auto">
          <a:xfrm>
            <a:off x="4191000" y="4041775"/>
            <a:ext cx="1903413" cy="681038"/>
            <a:chOff x="1944" y="2358"/>
            <a:chExt cx="972" cy="824"/>
          </a:xfrm>
        </p:grpSpPr>
        <p:sp>
          <p:nvSpPr>
            <p:cNvPr id="248" name="Rectangle 93"/>
            <p:cNvSpPr>
              <a:spLocks noChangeArrowheads="1"/>
            </p:cNvSpPr>
            <p:nvPr/>
          </p:nvSpPr>
          <p:spPr bwMode="auto">
            <a:xfrm>
              <a:off x="1944" y="2358"/>
              <a:ext cx="972"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9" name="Group 94"/>
            <p:cNvGrpSpPr>
              <a:grpSpLocks/>
            </p:cNvGrpSpPr>
            <p:nvPr/>
          </p:nvGrpSpPr>
          <p:grpSpPr bwMode="auto">
            <a:xfrm>
              <a:off x="1944" y="2358"/>
              <a:ext cx="972" cy="824"/>
              <a:chOff x="1944" y="2358"/>
              <a:chExt cx="972" cy="824"/>
            </a:xfrm>
          </p:grpSpPr>
          <p:sp>
            <p:nvSpPr>
              <p:cNvPr id="250" name="Rectangle 95"/>
              <p:cNvSpPr>
                <a:spLocks noChangeArrowheads="1"/>
              </p:cNvSpPr>
              <p:nvPr/>
            </p:nvSpPr>
            <p:spPr bwMode="auto">
              <a:xfrm>
                <a:off x="1987" y="2358"/>
                <a:ext cx="886"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Fixed</a:t>
                </a:r>
                <a:endParaRPr lang="en-US" altLang="en-US" sz="1200">
                  <a:latin typeface="Times New Roman" panose="02020603050405020304" pitchFamily="18" charset="0"/>
                  <a:cs typeface="Times New Roman" panose="02020603050405020304" pitchFamily="18" charset="0"/>
                </a:endParaRPr>
              </a:p>
              <a:p>
                <a:pPr algn="l" eaLnBrk="0" hangingPunct="0"/>
                <a:endParaRPr lang="en-US" altLang="en-US" sz="2400">
                  <a:latin typeface="Times New Roman" panose="02020603050405020304" pitchFamily="18" charset="0"/>
                </a:endParaRPr>
              </a:p>
            </p:txBody>
          </p:sp>
          <p:sp>
            <p:nvSpPr>
              <p:cNvPr id="251" name="Rectangle 96"/>
              <p:cNvSpPr>
                <a:spLocks noChangeArrowheads="1"/>
              </p:cNvSpPr>
              <p:nvPr/>
            </p:nvSpPr>
            <p:spPr bwMode="auto">
              <a:xfrm>
                <a:off x="1944" y="2358"/>
                <a:ext cx="972"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52" name="Group 97"/>
          <p:cNvGrpSpPr>
            <a:grpSpLocks/>
          </p:cNvGrpSpPr>
          <p:nvPr/>
        </p:nvGrpSpPr>
        <p:grpSpPr bwMode="auto">
          <a:xfrm>
            <a:off x="6094413" y="4041775"/>
            <a:ext cx="1903412" cy="681038"/>
            <a:chOff x="2916" y="2358"/>
            <a:chExt cx="972" cy="824"/>
          </a:xfrm>
        </p:grpSpPr>
        <p:sp>
          <p:nvSpPr>
            <p:cNvPr id="253" name="Rectangle 98"/>
            <p:cNvSpPr>
              <a:spLocks noChangeArrowheads="1"/>
            </p:cNvSpPr>
            <p:nvPr/>
          </p:nvSpPr>
          <p:spPr bwMode="auto">
            <a:xfrm>
              <a:off x="2916" y="2358"/>
              <a:ext cx="972"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4" name="Group 99"/>
            <p:cNvGrpSpPr>
              <a:grpSpLocks/>
            </p:cNvGrpSpPr>
            <p:nvPr/>
          </p:nvGrpSpPr>
          <p:grpSpPr bwMode="auto">
            <a:xfrm>
              <a:off x="2916" y="2358"/>
              <a:ext cx="972" cy="824"/>
              <a:chOff x="2916" y="2358"/>
              <a:chExt cx="972" cy="824"/>
            </a:xfrm>
          </p:grpSpPr>
          <p:sp>
            <p:nvSpPr>
              <p:cNvPr id="255" name="Rectangle 100"/>
              <p:cNvSpPr>
                <a:spLocks noChangeArrowheads="1"/>
              </p:cNvSpPr>
              <p:nvPr/>
            </p:nvSpPr>
            <p:spPr bwMode="auto">
              <a:xfrm>
                <a:off x="2959" y="2358"/>
                <a:ext cx="886" cy="824"/>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Currency of issue</a:t>
                </a:r>
              </a:p>
              <a:p>
                <a:pPr algn="l" eaLnBrk="0" hangingPunct="0"/>
                <a:r>
                  <a:rPr lang="en-US" altLang="en-US" sz="1400">
                    <a:latin typeface="Times New Roman" panose="02020603050405020304" pitchFamily="18" charset="0"/>
                    <a:cs typeface="Times New Roman" panose="02020603050405020304" pitchFamily="18" charset="0"/>
                  </a:rPr>
                  <a:t> plus conversion to equity shares.</a:t>
                </a:r>
                <a:endParaRPr lang="en-US" altLang="en-US" sz="1200">
                  <a:latin typeface="Times New Roman" panose="02020603050405020304" pitchFamily="18" charset="0"/>
                  <a:cs typeface="Times New Roman" panose="02020603050405020304" pitchFamily="18" charset="0"/>
                </a:endParaRPr>
              </a:p>
              <a:p>
                <a:pPr algn="l" eaLnBrk="0" hangingPunct="0"/>
                <a:endParaRPr lang="en-US" altLang="en-US" sz="2400">
                  <a:latin typeface="Times New Roman" panose="02020603050405020304" pitchFamily="18" charset="0"/>
                </a:endParaRPr>
              </a:p>
            </p:txBody>
          </p:sp>
          <p:sp>
            <p:nvSpPr>
              <p:cNvPr id="256" name="Rectangle 101"/>
              <p:cNvSpPr>
                <a:spLocks noChangeArrowheads="1"/>
              </p:cNvSpPr>
              <p:nvPr/>
            </p:nvSpPr>
            <p:spPr bwMode="auto">
              <a:xfrm>
                <a:off x="2916" y="2358"/>
                <a:ext cx="972" cy="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57" name="Group 102"/>
          <p:cNvGrpSpPr>
            <a:grpSpLocks/>
          </p:cNvGrpSpPr>
          <p:nvPr/>
        </p:nvGrpSpPr>
        <p:grpSpPr bwMode="auto">
          <a:xfrm>
            <a:off x="384175" y="4722813"/>
            <a:ext cx="1903413" cy="458787"/>
            <a:chOff x="0" y="3182"/>
            <a:chExt cx="972" cy="556"/>
          </a:xfrm>
        </p:grpSpPr>
        <p:sp>
          <p:nvSpPr>
            <p:cNvPr id="258" name="Rectangle 103"/>
            <p:cNvSpPr>
              <a:spLocks noChangeArrowheads="1"/>
            </p:cNvSpPr>
            <p:nvPr/>
          </p:nvSpPr>
          <p:spPr bwMode="auto">
            <a:xfrm>
              <a:off x="0" y="3182"/>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9" name="Group 104"/>
            <p:cNvGrpSpPr>
              <a:grpSpLocks/>
            </p:cNvGrpSpPr>
            <p:nvPr/>
          </p:nvGrpSpPr>
          <p:grpSpPr bwMode="auto">
            <a:xfrm>
              <a:off x="0" y="3182"/>
              <a:ext cx="972" cy="556"/>
              <a:chOff x="0" y="3182"/>
              <a:chExt cx="972" cy="556"/>
            </a:xfrm>
          </p:grpSpPr>
          <p:sp>
            <p:nvSpPr>
              <p:cNvPr id="260" name="Rectangle 105"/>
              <p:cNvSpPr>
                <a:spLocks noChangeArrowheads="1"/>
              </p:cNvSpPr>
              <p:nvPr/>
            </p:nvSpPr>
            <p:spPr bwMode="auto">
              <a:xfrm>
                <a:off x="43" y="3182"/>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b="1">
                    <a:latin typeface="Times New Roman" panose="02020603050405020304" pitchFamily="18" charset="0"/>
                    <a:cs typeface="Times New Roman" panose="02020603050405020304" pitchFamily="18" charset="0"/>
                  </a:rPr>
                  <a:t>Zero</a:t>
                </a:r>
                <a:endParaRPr lang="en-US" altLang="en-US" sz="1200" b="1">
                  <a:latin typeface="Times New Roman" panose="02020603050405020304" pitchFamily="18" charset="0"/>
                  <a:cs typeface="Times New Roman" panose="02020603050405020304" pitchFamily="18" charset="0"/>
                </a:endParaRPr>
              </a:p>
              <a:p>
                <a:pPr algn="l" eaLnBrk="0" hangingPunct="0"/>
                <a:endParaRPr lang="en-US" altLang="en-US" sz="2400" b="1">
                  <a:latin typeface="Times New Roman" panose="02020603050405020304" pitchFamily="18" charset="0"/>
                </a:endParaRPr>
              </a:p>
            </p:txBody>
          </p:sp>
          <p:sp>
            <p:nvSpPr>
              <p:cNvPr id="261" name="Rectangle 106"/>
              <p:cNvSpPr>
                <a:spLocks noChangeArrowheads="1"/>
              </p:cNvSpPr>
              <p:nvPr/>
            </p:nvSpPr>
            <p:spPr bwMode="auto">
              <a:xfrm>
                <a:off x="0" y="3182"/>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62" name="Group 107"/>
          <p:cNvGrpSpPr>
            <a:grpSpLocks/>
          </p:cNvGrpSpPr>
          <p:nvPr/>
        </p:nvGrpSpPr>
        <p:grpSpPr bwMode="auto">
          <a:xfrm>
            <a:off x="2287588" y="4722813"/>
            <a:ext cx="1903412" cy="458787"/>
            <a:chOff x="972" y="3182"/>
            <a:chExt cx="972" cy="556"/>
          </a:xfrm>
        </p:grpSpPr>
        <p:sp>
          <p:nvSpPr>
            <p:cNvPr id="263" name="Rectangle 108"/>
            <p:cNvSpPr>
              <a:spLocks noChangeArrowheads="1"/>
            </p:cNvSpPr>
            <p:nvPr/>
          </p:nvSpPr>
          <p:spPr bwMode="auto">
            <a:xfrm>
              <a:off x="972" y="3182"/>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64" name="Group 109"/>
            <p:cNvGrpSpPr>
              <a:grpSpLocks/>
            </p:cNvGrpSpPr>
            <p:nvPr/>
          </p:nvGrpSpPr>
          <p:grpSpPr bwMode="auto">
            <a:xfrm>
              <a:off x="972" y="3182"/>
              <a:ext cx="972" cy="556"/>
              <a:chOff x="972" y="3182"/>
              <a:chExt cx="972" cy="556"/>
            </a:xfrm>
          </p:grpSpPr>
          <p:sp>
            <p:nvSpPr>
              <p:cNvPr id="265" name="Rectangle 110"/>
              <p:cNvSpPr>
                <a:spLocks noChangeArrowheads="1"/>
              </p:cNvSpPr>
              <p:nvPr/>
            </p:nvSpPr>
            <p:spPr bwMode="auto">
              <a:xfrm>
                <a:off x="1015" y="3182"/>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none</a:t>
                </a:r>
                <a:endParaRPr lang="en-US" altLang="en-US" sz="1200">
                  <a:latin typeface="Times New Roman" panose="02020603050405020304" pitchFamily="18" charset="0"/>
                  <a:cs typeface="Times New Roman" panose="02020603050405020304" pitchFamily="18" charset="0"/>
                </a:endParaRPr>
              </a:p>
              <a:p>
                <a:pPr algn="l" eaLnBrk="0" hangingPunct="0"/>
                <a:endParaRPr lang="en-US" altLang="en-US" sz="2400">
                  <a:latin typeface="Times New Roman" panose="02020603050405020304" pitchFamily="18" charset="0"/>
                </a:endParaRPr>
              </a:p>
            </p:txBody>
          </p:sp>
          <p:sp>
            <p:nvSpPr>
              <p:cNvPr id="266" name="Rectangle 111"/>
              <p:cNvSpPr>
                <a:spLocks noChangeArrowheads="1"/>
              </p:cNvSpPr>
              <p:nvPr/>
            </p:nvSpPr>
            <p:spPr bwMode="auto">
              <a:xfrm>
                <a:off x="972" y="3182"/>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67" name="Group 112"/>
          <p:cNvGrpSpPr>
            <a:grpSpLocks/>
          </p:cNvGrpSpPr>
          <p:nvPr/>
        </p:nvGrpSpPr>
        <p:grpSpPr bwMode="auto">
          <a:xfrm>
            <a:off x="4191000" y="4722813"/>
            <a:ext cx="1903413" cy="458787"/>
            <a:chOff x="1944" y="3182"/>
            <a:chExt cx="972" cy="556"/>
          </a:xfrm>
        </p:grpSpPr>
        <p:sp>
          <p:nvSpPr>
            <p:cNvPr id="268" name="Rectangle 113"/>
            <p:cNvSpPr>
              <a:spLocks noChangeArrowheads="1"/>
            </p:cNvSpPr>
            <p:nvPr/>
          </p:nvSpPr>
          <p:spPr bwMode="auto">
            <a:xfrm>
              <a:off x="1944" y="3182"/>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69" name="Group 114"/>
            <p:cNvGrpSpPr>
              <a:grpSpLocks/>
            </p:cNvGrpSpPr>
            <p:nvPr/>
          </p:nvGrpSpPr>
          <p:grpSpPr bwMode="auto">
            <a:xfrm>
              <a:off x="1944" y="3182"/>
              <a:ext cx="972" cy="556"/>
              <a:chOff x="1944" y="3182"/>
              <a:chExt cx="972" cy="556"/>
            </a:xfrm>
          </p:grpSpPr>
          <p:sp>
            <p:nvSpPr>
              <p:cNvPr id="270" name="Rectangle 115"/>
              <p:cNvSpPr>
                <a:spLocks noChangeArrowheads="1"/>
              </p:cNvSpPr>
              <p:nvPr/>
            </p:nvSpPr>
            <p:spPr bwMode="auto">
              <a:xfrm>
                <a:off x="1987" y="3182"/>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zero</a:t>
                </a:r>
                <a:endParaRPr lang="en-US" altLang="en-US" sz="1200">
                  <a:latin typeface="Times New Roman" panose="02020603050405020304" pitchFamily="18" charset="0"/>
                  <a:cs typeface="Times New Roman" panose="02020603050405020304" pitchFamily="18" charset="0"/>
                </a:endParaRPr>
              </a:p>
              <a:p>
                <a:pPr algn="l" eaLnBrk="0" hangingPunct="0"/>
                <a:endParaRPr lang="en-US" altLang="en-US" sz="2400">
                  <a:latin typeface="Times New Roman" panose="02020603050405020304" pitchFamily="18" charset="0"/>
                </a:endParaRPr>
              </a:p>
            </p:txBody>
          </p:sp>
          <p:sp>
            <p:nvSpPr>
              <p:cNvPr id="271" name="Rectangle 116"/>
              <p:cNvSpPr>
                <a:spLocks noChangeArrowheads="1"/>
              </p:cNvSpPr>
              <p:nvPr/>
            </p:nvSpPr>
            <p:spPr bwMode="auto">
              <a:xfrm>
                <a:off x="1944" y="3182"/>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72" name="Group 117"/>
          <p:cNvGrpSpPr>
            <a:grpSpLocks/>
          </p:cNvGrpSpPr>
          <p:nvPr/>
        </p:nvGrpSpPr>
        <p:grpSpPr bwMode="auto">
          <a:xfrm>
            <a:off x="6094413" y="4722813"/>
            <a:ext cx="1903412" cy="458787"/>
            <a:chOff x="2916" y="3182"/>
            <a:chExt cx="972" cy="556"/>
          </a:xfrm>
        </p:grpSpPr>
        <p:sp>
          <p:nvSpPr>
            <p:cNvPr id="273" name="Rectangle 118"/>
            <p:cNvSpPr>
              <a:spLocks noChangeArrowheads="1"/>
            </p:cNvSpPr>
            <p:nvPr/>
          </p:nvSpPr>
          <p:spPr bwMode="auto">
            <a:xfrm>
              <a:off x="2916" y="3182"/>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4" name="Group 119"/>
            <p:cNvGrpSpPr>
              <a:grpSpLocks/>
            </p:cNvGrpSpPr>
            <p:nvPr/>
          </p:nvGrpSpPr>
          <p:grpSpPr bwMode="auto">
            <a:xfrm>
              <a:off x="2916" y="3182"/>
              <a:ext cx="972" cy="556"/>
              <a:chOff x="2916" y="3182"/>
              <a:chExt cx="972" cy="556"/>
            </a:xfrm>
          </p:grpSpPr>
          <p:sp>
            <p:nvSpPr>
              <p:cNvPr id="275" name="Rectangle 120"/>
              <p:cNvSpPr>
                <a:spLocks noChangeArrowheads="1"/>
              </p:cNvSpPr>
              <p:nvPr/>
            </p:nvSpPr>
            <p:spPr bwMode="auto">
              <a:xfrm>
                <a:off x="2959" y="3182"/>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dirty="0">
                    <a:latin typeface="Times New Roman" panose="02020603050405020304" pitchFamily="18" charset="0"/>
                    <a:cs typeface="Times New Roman" panose="02020603050405020304" pitchFamily="18" charset="0"/>
                  </a:rPr>
                  <a:t>Currency of issue</a:t>
                </a:r>
                <a:endParaRPr lang="en-US" altLang="en-US" sz="1200" dirty="0">
                  <a:latin typeface="Times New Roman" panose="02020603050405020304" pitchFamily="18" charset="0"/>
                  <a:cs typeface="Times New Roman" panose="02020603050405020304" pitchFamily="18" charset="0"/>
                </a:endParaRPr>
              </a:p>
              <a:p>
                <a:pPr algn="l" eaLnBrk="0" hangingPunct="0"/>
                <a:endParaRPr lang="en-US" altLang="en-US" sz="2400" dirty="0">
                  <a:latin typeface="Times New Roman" panose="02020603050405020304" pitchFamily="18" charset="0"/>
                </a:endParaRPr>
              </a:p>
            </p:txBody>
          </p:sp>
          <p:sp>
            <p:nvSpPr>
              <p:cNvPr id="276" name="Rectangle 121"/>
              <p:cNvSpPr>
                <a:spLocks noChangeArrowheads="1"/>
              </p:cNvSpPr>
              <p:nvPr/>
            </p:nvSpPr>
            <p:spPr bwMode="auto">
              <a:xfrm>
                <a:off x="2916" y="3182"/>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77" name="Group 122"/>
          <p:cNvGrpSpPr>
            <a:grpSpLocks/>
          </p:cNvGrpSpPr>
          <p:nvPr/>
        </p:nvGrpSpPr>
        <p:grpSpPr bwMode="auto">
          <a:xfrm>
            <a:off x="384175" y="5181600"/>
            <a:ext cx="1903413" cy="457200"/>
            <a:chOff x="0" y="3738"/>
            <a:chExt cx="972" cy="556"/>
          </a:xfrm>
        </p:grpSpPr>
        <p:sp>
          <p:nvSpPr>
            <p:cNvPr id="278" name="Rectangle 123"/>
            <p:cNvSpPr>
              <a:spLocks noChangeArrowheads="1"/>
            </p:cNvSpPr>
            <p:nvPr/>
          </p:nvSpPr>
          <p:spPr bwMode="auto">
            <a:xfrm>
              <a:off x="0" y="3738"/>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9" name="Group 124"/>
            <p:cNvGrpSpPr>
              <a:grpSpLocks/>
            </p:cNvGrpSpPr>
            <p:nvPr/>
          </p:nvGrpSpPr>
          <p:grpSpPr bwMode="auto">
            <a:xfrm>
              <a:off x="0" y="3738"/>
              <a:ext cx="972" cy="556"/>
              <a:chOff x="0" y="3738"/>
              <a:chExt cx="972" cy="556"/>
            </a:xfrm>
          </p:grpSpPr>
          <p:sp>
            <p:nvSpPr>
              <p:cNvPr id="280" name="Rectangle 125"/>
              <p:cNvSpPr>
                <a:spLocks noChangeArrowheads="1"/>
              </p:cNvSpPr>
              <p:nvPr/>
            </p:nvSpPr>
            <p:spPr bwMode="auto">
              <a:xfrm>
                <a:off x="43" y="3738"/>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b="1">
                    <a:latin typeface="Times New Roman" panose="02020603050405020304" pitchFamily="18" charset="0"/>
                    <a:cs typeface="Times New Roman" panose="02020603050405020304" pitchFamily="18" charset="0"/>
                  </a:rPr>
                  <a:t>Dual Currency Bond</a:t>
                </a:r>
                <a:endParaRPr lang="en-US" altLang="en-US" sz="2400" b="1">
                  <a:latin typeface="Times New Roman" panose="02020603050405020304" pitchFamily="18" charset="0"/>
                </a:endParaRPr>
              </a:p>
            </p:txBody>
          </p:sp>
          <p:sp>
            <p:nvSpPr>
              <p:cNvPr id="281" name="Rectangle 126"/>
              <p:cNvSpPr>
                <a:spLocks noChangeArrowheads="1"/>
              </p:cNvSpPr>
              <p:nvPr/>
            </p:nvSpPr>
            <p:spPr bwMode="auto">
              <a:xfrm>
                <a:off x="0" y="3738"/>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82" name="Group 127"/>
          <p:cNvGrpSpPr>
            <a:grpSpLocks/>
          </p:cNvGrpSpPr>
          <p:nvPr/>
        </p:nvGrpSpPr>
        <p:grpSpPr bwMode="auto">
          <a:xfrm>
            <a:off x="2287588" y="5181600"/>
            <a:ext cx="1903412" cy="457200"/>
            <a:chOff x="972" y="3738"/>
            <a:chExt cx="972" cy="556"/>
          </a:xfrm>
        </p:grpSpPr>
        <p:sp>
          <p:nvSpPr>
            <p:cNvPr id="283" name="Rectangle 128"/>
            <p:cNvSpPr>
              <a:spLocks noChangeArrowheads="1"/>
            </p:cNvSpPr>
            <p:nvPr/>
          </p:nvSpPr>
          <p:spPr bwMode="auto">
            <a:xfrm>
              <a:off x="972" y="3738"/>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4" name="Group 129"/>
            <p:cNvGrpSpPr>
              <a:grpSpLocks/>
            </p:cNvGrpSpPr>
            <p:nvPr/>
          </p:nvGrpSpPr>
          <p:grpSpPr bwMode="auto">
            <a:xfrm>
              <a:off x="972" y="3738"/>
              <a:ext cx="972" cy="556"/>
              <a:chOff x="972" y="3738"/>
              <a:chExt cx="972" cy="556"/>
            </a:xfrm>
          </p:grpSpPr>
          <p:sp>
            <p:nvSpPr>
              <p:cNvPr id="285" name="Rectangle 130"/>
              <p:cNvSpPr>
                <a:spLocks noChangeArrowheads="1"/>
              </p:cNvSpPr>
              <p:nvPr/>
            </p:nvSpPr>
            <p:spPr bwMode="auto">
              <a:xfrm>
                <a:off x="1015" y="3738"/>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Annual</a:t>
                </a:r>
                <a:endParaRPr lang="en-US" altLang="en-US" sz="2400">
                  <a:latin typeface="Times New Roman" panose="02020603050405020304" pitchFamily="18" charset="0"/>
                </a:endParaRPr>
              </a:p>
            </p:txBody>
          </p:sp>
          <p:sp>
            <p:nvSpPr>
              <p:cNvPr id="286" name="Rectangle 131"/>
              <p:cNvSpPr>
                <a:spLocks noChangeArrowheads="1"/>
              </p:cNvSpPr>
              <p:nvPr/>
            </p:nvSpPr>
            <p:spPr bwMode="auto">
              <a:xfrm>
                <a:off x="972" y="3738"/>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87" name="Group 132"/>
          <p:cNvGrpSpPr>
            <a:grpSpLocks/>
          </p:cNvGrpSpPr>
          <p:nvPr/>
        </p:nvGrpSpPr>
        <p:grpSpPr bwMode="auto">
          <a:xfrm>
            <a:off x="4191000" y="5181600"/>
            <a:ext cx="1903413" cy="457200"/>
            <a:chOff x="1944" y="3738"/>
            <a:chExt cx="972" cy="556"/>
          </a:xfrm>
        </p:grpSpPr>
        <p:sp>
          <p:nvSpPr>
            <p:cNvPr id="288" name="Rectangle 133"/>
            <p:cNvSpPr>
              <a:spLocks noChangeArrowheads="1"/>
            </p:cNvSpPr>
            <p:nvPr/>
          </p:nvSpPr>
          <p:spPr bwMode="auto">
            <a:xfrm>
              <a:off x="1944" y="3738"/>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89" name="Group 134"/>
            <p:cNvGrpSpPr>
              <a:grpSpLocks/>
            </p:cNvGrpSpPr>
            <p:nvPr/>
          </p:nvGrpSpPr>
          <p:grpSpPr bwMode="auto">
            <a:xfrm>
              <a:off x="1944" y="3738"/>
              <a:ext cx="972" cy="556"/>
              <a:chOff x="1944" y="3738"/>
              <a:chExt cx="972" cy="556"/>
            </a:xfrm>
          </p:grpSpPr>
          <p:sp>
            <p:nvSpPr>
              <p:cNvPr id="290" name="Rectangle 135"/>
              <p:cNvSpPr>
                <a:spLocks noChangeArrowheads="1"/>
              </p:cNvSpPr>
              <p:nvPr/>
            </p:nvSpPr>
            <p:spPr bwMode="auto">
              <a:xfrm>
                <a:off x="1987" y="3738"/>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Fixed</a:t>
                </a:r>
                <a:endParaRPr lang="en-US" altLang="en-US" sz="2400">
                  <a:latin typeface="Times New Roman" panose="02020603050405020304" pitchFamily="18" charset="0"/>
                </a:endParaRPr>
              </a:p>
            </p:txBody>
          </p:sp>
          <p:sp>
            <p:nvSpPr>
              <p:cNvPr id="291" name="Rectangle 136"/>
              <p:cNvSpPr>
                <a:spLocks noChangeArrowheads="1"/>
              </p:cNvSpPr>
              <p:nvPr/>
            </p:nvSpPr>
            <p:spPr bwMode="auto">
              <a:xfrm>
                <a:off x="1944" y="3738"/>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92" name="Group 137"/>
          <p:cNvGrpSpPr>
            <a:grpSpLocks/>
          </p:cNvGrpSpPr>
          <p:nvPr/>
        </p:nvGrpSpPr>
        <p:grpSpPr bwMode="auto">
          <a:xfrm>
            <a:off x="6094413" y="5181600"/>
            <a:ext cx="1903412" cy="457200"/>
            <a:chOff x="2916" y="3738"/>
            <a:chExt cx="972" cy="556"/>
          </a:xfrm>
        </p:grpSpPr>
        <p:sp>
          <p:nvSpPr>
            <p:cNvPr id="293" name="Rectangle 138"/>
            <p:cNvSpPr>
              <a:spLocks noChangeArrowheads="1"/>
            </p:cNvSpPr>
            <p:nvPr/>
          </p:nvSpPr>
          <p:spPr bwMode="auto">
            <a:xfrm>
              <a:off x="2916" y="3738"/>
              <a:ext cx="972"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94" name="Group 139"/>
            <p:cNvGrpSpPr>
              <a:grpSpLocks/>
            </p:cNvGrpSpPr>
            <p:nvPr/>
          </p:nvGrpSpPr>
          <p:grpSpPr bwMode="auto">
            <a:xfrm>
              <a:off x="2916" y="3738"/>
              <a:ext cx="972" cy="556"/>
              <a:chOff x="2916" y="3738"/>
              <a:chExt cx="972" cy="556"/>
            </a:xfrm>
          </p:grpSpPr>
          <p:sp>
            <p:nvSpPr>
              <p:cNvPr id="295" name="Rectangle 140"/>
              <p:cNvSpPr>
                <a:spLocks noChangeArrowheads="1"/>
              </p:cNvSpPr>
              <p:nvPr/>
            </p:nvSpPr>
            <p:spPr bwMode="auto">
              <a:xfrm>
                <a:off x="2959" y="3738"/>
                <a:ext cx="886" cy="556"/>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0" hangingPunct="0"/>
                <a:r>
                  <a:rPr lang="en-US" altLang="en-US" sz="1400">
                    <a:latin typeface="Times New Roman" panose="02020603050405020304" pitchFamily="18" charset="0"/>
                    <a:cs typeface="Times New Roman" panose="02020603050405020304" pitchFamily="18" charset="0"/>
                  </a:rPr>
                  <a:t>Dual currency</a:t>
                </a:r>
                <a:endParaRPr lang="en-US" altLang="en-US" sz="2400">
                  <a:latin typeface="Times New Roman" panose="02020603050405020304" pitchFamily="18" charset="0"/>
                </a:endParaRPr>
              </a:p>
            </p:txBody>
          </p:sp>
          <p:sp>
            <p:nvSpPr>
              <p:cNvPr id="296" name="Rectangle 141"/>
              <p:cNvSpPr>
                <a:spLocks noChangeArrowheads="1"/>
              </p:cNvSpPr>
              <p:nvPr/>
            </p:nvSpPr>
            <p:spPr bwMode="auto">
              <a:xfrm>
                <a:off x="2916" y="3738"/>
                <a:ext cx="972"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97" name="Rectangle 143"/>
          <p:cNvSpPr>
            <a:spLocks noChangeArrowheads="1"/>
          </p:cNvSpPr>
          <p:nvPr/>
        </p:nvSpPr>
        <p:spPr bwMode="auto">
          <a:xfrm>
            <a:off x="2286000" y="1524000"/>
            <a:ext cx="1828800" cy="7016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r>
              <a:rPr lang="en-US" altLang="en-US" sz="2000" b="1">
                <a:latin typeface="Times New Roman" panose="02020603050405020304" pitchFamily="18" charset="0"/>
                <a:cs typeface="Times New Roman" panose="02020603050405020304" pitchFamily="18" charset="0"/>
              </a:rPr>
              <a:t>Frequency of  Payment</a:t>
            </a:r>
            <a:endParaRPr lang="en-US" altLang="en-US" sz="2000">
              <a:latin typeface="Times New Roman" panose="02020603050405020304" pitchFamily="18" charset="0"/>
            </a:endParaRPr>
          </a:p>
        </p:txBody>
      </p:sp>
      <p:sp>
        <p:nvSpPr>
          <p:cNvPr id="298" name="Rectangle 144"/>
          <p:cNvSpPr>
            <a:spLocks noChangeArrowheads="1"/>
          </p:cNvSpPr>
          <p:nvPr/>
        </p:nvSpPr>
        <p:spPr bwMode="auto">
          <a:xfrm>
            <a:off x="2362200" y="2476500"/>
            <a:ext cx="1406525" cy="304800"/>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r>
              <a:rPr lang="en-US" altLang="en-US" sz="1400">
                <a:latin typeface="Times New Roman" panose="02020603050405020304" pitchFamily="18" charset="0"/>
                <a:cs typeface="Times New Roman" panose="02020603050405020304" pitchFamily="18" charset="0"/>
              </a:rPr>
              <a:t>Annual</a:t>
            </a:r>
            <a:endParaRPr lang="en-US" altLang="en-US" sz="2400">
              <a:latin typeface="Times New Roman" panose="02020603050405020304" pitchFamily="18" charset="0"/>
            </a:endParaRPr>
          </a:p>
        </p:txBody>
      </p:sp>
      <p:sp>
        <p:nvSpPr>
          <p:cNvPr id="299" name="Rectangle 145"/>
          <p:cNvSpPr>
            <a:spLocks noChangeArrowheads="1"/>
          </p:cNvSpPr>
          <p:nvPr/>
        </p:nvSpPr>
        <p:spPr bwMode="auto">
          <a:xfrm>
            <a:off x="4343400" y="1600200"/>
            <a:ext cx="1676400" cy="7016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r>
              <a:rPr lang="en-US" altLang="en-US" sz="2000" b="1">
                <a:latin typeface="Times New Roman" panose="02020603050405020304" pitchFamily="18" charset="0"/>
                <a:cs typeface="Times New Roman" panose="02020603050405020304" pitchFamily="18" charset="0"/>
              </a:rPr>
              <a:t>Size of Coupon</a:t>
            </a:r>
            <a:endParaRPr lang="en-US" altLang="en-US" sz="2000">
              <a:latin typeface="Times New Roman" panose="02020603050405020304" pitchFamily="18" charset="0"/>
            </a:endParaRPr>
          </a:p>
        </p:txBody>
      </p:sp>
      <p:sp>
        <p:nvSpPr>
          <p:cNvPr id="300" name="Rectangle 146"/>
          <p:cNvSpPr>
            <a:spLocks noChangeArrowheads="1"/>
          </p:cNvSpPr>
          <p:nvPr/>
        </p:nvSpPr>
        <p:spPr bwMode="auto">
          <a:xfrm>
            <a:off x="6324600" y="1600200"/>
            <a:ext cx="1676400" cy="7016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r>
              <a:rPr lang="en-US" altLang="en-US" sz="2000" b="1" dirty="0">
                <a:latin typeface="Times New Roman" panose="02020603050405020304" pitchFamily="18" charset="0"/>
                <a:cs typeface="Times New Roman" panose="02020603050405020304" pitchFamily="18" charset="0"/>
              </a:rPr>
              <a:t>Payoff at Maturity</a:t>
            </a:r>
            <a:endParaRPr lang="en-US" altLang="en-US" sz="2000" dirty="0">
              <a:latin typeface="Times New Roman" panose="02020603050405020304" pitchFamily="18" charset="0"/>
            </a:endParaRPr>
          </a:p>
        </p:txBody>
      </p:sp>
      <p:sp>
        <p:nvSpPr>
          <p:cNvPr id="301" name="Rectangle 148"/>
          <p:cNvSpPr>
            <a:spLocks noChangeArrowheads="1"/>
          </p:cNvSpPr>
          <p:nvPr/>
        </p:nvSpPr>
        <p:spPr bwMode="auto">
          <a:xfrm>
            <a:off x="6172200" y="2476500"/>
            <a:ext cx="1676400" cy="304800"/>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r>
              <a:rPr lang="en-US" altLang="en-US" sz="1400">
                <a:latin typeface="Times New Roman" panose="02020603050405020304" pitchFamily="18" charset="0"/>
                <a:cs typeface="Times New Roman" panose="02020603050405020304" pitchFamily="18" charset="0"/>
              </a:rPr>
              <a:t>Currency of issue</a:t>
            </a:r>
            <a:endParaRPr lang="en-US" altLang="en-US" sz="2400">
              <a:latin typeface="Times New Roman" panose="02020603050405020304" pitchFamily="18" charset="0"/>
            </a:endParaRPr>
          </a:p>
        </p:txBody>
      </p:sp>
      <p:sp>
        <p:nvSpPr>
          <p:cNvPr id="302" name="Rectangle 149"/>
          <p:cNvSpPr>
            <a:spLocks noChangeArrowheads="1"/>
          </p:cNvSpPr>
          <p:nvPr/>
        </p:nvSpPr>
        <p:spPr bwMode="auto">
          <a:xfrm>
            <a:off x="4267200" y="2476500"/>
            <a:ext cx="1406525" cy="304800"/>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r>
              <a:rPr lang="en-US" altLang="en-US" sz="1400">
                <a:latin typeface="Times New Roman" panose="02020603050405020304" pitchFamily="18" charset="0"/>
                <a:cs typeface="Times New Roman" panose="02020603050405020304" pitchFamily="18" charset="0"/>
              </a:rPr>
              <a:t>Fixed</a:t>
            </a:r>
            <a:endParaRPr lang="en-US" altLang="en-US" sz="2400">
              <a:latin typeface="Times New Roman" panose="02020603050405020304" pitchFamily="18" charset="0"/>
            </a:endParaRPr>
          </a:p>
        </p:txBody>
      </p:sp>
      <p:sp>
        <p:nvSpPr>
          <p:cNvPr id="303" name="Rectangle 150"/>
          <p:cNvSpPr>
            <a:spLocks noChangeArrowheads="1"/>
          </p:cNvSpPr>
          <p:nvPr/>
        </p:nvSpPr>
        <p:spPr bwMode="auto">
          <a:xfrm>
            <a:off x="2362200" y="2933700"/>
            <a:ext cx="2016125" cy="304800"/>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r>
              <a:rPr lang="en-US" altLang="en-US" sz="1400">
                <a:latin typeface="Times New Roman" panose="02020603050405020304" pitchFamily="18" charset="0"/>
                <a:cs typeface="Times New Roman" panose="02020603050405020304" pitchFamily="18" charset="0"/>
              </a:rPr>
              <a:t>Every 3 or 6 months</a:t>
            </a:r>
            <a:endParaRPr lang="en-US" altLang="en-US" sz="2400">
              <a:latin typeface="Times New Roman" panose="02020603050405020304" pitchFamily="18" charset="0"/>
            </a:endParaRPr>
          </a:p>
        </p:txBody>
      </p:sp>
      <p:sp>
        <p:nvSpPr>
          <p:cNvPr id="304" name="Rectangle 151"/>
          <p:cNvSpPr>
            <a:spLocks noChangeArrowheads="1"/>
          </p:cNvSpPr>
          <p:nvPr/>
        </p:nvSpPr>
        <p:spPr bwMode="auto">
          <a:xfrm>
            <a:off x="4267200" y="2933700"/>
            <a:ext cx="1406525" cy="304800"/>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r>
              <a:rPr lang="en-US" altLang="en-US" sz="1400">
                <a:latin typeface="Times New Roman" panose="02020603050405020304" pitchFamily="18" charset="0"/>
                <a:cs typeface="Times New Roman" panose="02020603050405020304" pitchFamily="18" charset="0"/>
              </a:rPr>
              <a:t>Variable</a:t>
            </a:r>
            <a:endParaRPr lang="en-US" altLang="en-US" sz="2400">
              <a:latin typeface="Times New Roman" panose="02020603050405020304" pitchFamily="18" charset="0"/>
            </a:endParaRPr>
          </a:p>
        </p:txBody>
      </p:sp>
      <p:sp>
        <p:nvSpPr>
          <p:cNvPr id="305" name="Rectangle 152"/>
          <p:cNvSpPr>
            <a:spLocks noChangeArrowheads="1"/>
          </p:cNvSpPr>
          <p:nvPr/>
        </p:nvSpPr>
        <p:spPr bwMode="auto">
          <a:xfrm>
            <a:off x="6172200" y="2933700"/>
            <a:ext cx="1828800" cy="304800"/>
          </a:xfrm>
          <a:prstGeom prst="rect">
            <a:avLst/>
          </a:prstGeom>
          <a:noFill/>
          <a:ln>
            <a:noFill/>
          </a:ln>
          <a:effectLst/>
          <a:extLst>
            <a:ext uri="{909E8E84-426E-40DD-AFC4-6F175D3DCCD1}">
              <a14:hiddenFill xmlns:a14="http://schemas.microsoft.com/office/drawing/2010/main">
                <a:solidFill>
                  <a:srgbClr val="FFFFE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20000"/>
              </a:spcBef>
            </a:pPr>
            <a:r>
              <a:rPr lang="en-US" altLang="en-US" sz="1400">
                <a:latin typeface="Times New Roman" panose="02020603050405020304" pitchFamily="18" charset="0"/>
                <a:cs typeface="Times New Roman" panose="02020603050405020304" pitchFamily="18" charset="0"/>
              </a:rPr>
              <a:t>Currency of issue</a:t>
            </a:r>
            <a:endParaRPr lang="en-US" altLang="en-US" sz="2400">
              <a:latin typeface="Times New Roman" panose="02020603050405020304" pitchFamily="18" charset="0"/>
            </a:endParaRPr>
          </a:p>
        </p:txBody>
      </p:sp>
      <p:sp>
        <p:nvSpPr>
          <p:cNvPr id="306" name="Line 153"/>
          <p:cNvSpPr>
            <a:spLocks noChangeShapeType="1"/>
          </p:cNvSpPr>
          <p:nvPr/>
        </p:nvSpPr>
        <p:spPr bwMode="auto">
          <a:xfrm>
            <a:off x="457200" y="2286000"/>
            <a:ext cx="7239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58428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animEffect transition="in" filter="fade">
                                      <p:cBhvr>
                                        <p:cTn id="7" dur="1000"/>
                                        <p:tgtEl>
                                          <p:spTgt spid="177"/>
                                        </p:tgtEl>
                                      </p:cBhvr>
                                    </p:animEffect>
                                    <p:anim calcmode="lin" valueType="num">
                                      <p:cBhvr>
                                        <p:cTn id="8" dur="1000" fill="hold"/>
                                        <p:tgtEl>
                                          <p:spTgt spid="177"/>
                                        </p:tgtEl>
                                        <p:attrNameLst>
                                          <p:attrName>ppt_x</p:attrName>
                                        </p:attrNameLst>
                                      </p:cBhvr>
                                      <p:tavLst>
                                        <p:tav tm="0">
                                          <p:val>
                                            <p:strVal val="#ppt_x"/>
                                          </p:val>
                                        </p:tav>
                                        <p:tav tm="100000">
                                          <p:val>
                                            <p:strVal val="#ppt_x"/>
                                          </p:val>
                                        </p:tav>
                                      </p:tavLst>
                                    </p:anim>
                                    <p:anim calcmode="lin" valueType="num">
                                      <p:cBhvr>
                                        <p:cTn id="9" dur="1000" fill="hold"/>
                                        <p:tgtEl>
                                          <p:spTgt spid="17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82"/>
                                        </p:tgtEl>
                                        <p:attrNameLst>
                                          <p:attrName>style.visibility</p:attrName>
                                        </p:attrNameLst>
                                      </p:cBhvr>
                                      <p:to>
                                        <p:strVal val="visible"/>
                                      </p:to>
                                    </p:set>
                                    <p:animEffect transition="in" filter="fade">
                                      <p:cBhvr>
                                        <p:cTn id="12" dur="1000"/>
                                        <p:tgtEl>
                                          <p:spTgt spid="182"/>
                                        </p:tgtEl>
                                      </p:cBhvr>
                                    </p:animEffect>
                                    <p:anim calcmode="lin" valueType="num">
                                      <p:cBhvr>
                                        <p:cTn id="13" dur="1000" fill="hold"/>
                                        <p:tgtEl>
                                          <p:spTgt spid="182"/>
                                        </p:tgtEl>
                                        <p:attrNameLst>
                                          <p:attrName>ppt_x</p:attrName>
                                        </p:attrNameLst>
                                      </p:cBhvr>
                                      <p:tavLst>
                                        <p:tav tm="0">
                                          <p:val>
                                            <p:strVal val="#ppt_x"/>
                                          </p:val>
                                        </p:tav>
                                        <p:tav tm="100000">
                                          <p:val>
                                            <p:strVal val="#ppt_x"/>
                                          </p:val>
                                        </p:tav>
                                      </p:tavLst>
                                    </p:anim>
                                    <p:anim calcmode="lin" valueType="num">
                                      <p:cBhvr>
                                        <p:cTn id="14" dur="1000" fill="hold"/>
                                        <p:tgtEl>
                                          <p:spTgt spid="18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87"/>
                                        </p:tgtEl>
                                        <p:attrNameLst>
                                          <p:attrName>style.visibility</p:attrName>
                                        </p:attrNameLst>
                                      </p:cBhvr>
                                      <p:to>
                                        <p:strVal val="visible"/>
                                      </p:to>
                                    </p:set>
                                    <p:animEffect transition="in" filter="fade">
                                      <p:cBhvr>
                                        <p:cTn id="17" dur="1000"/>
                                        <p:tgtEl>
                                          <p:spTgt spid="187"/>
                                        </p:tgtEl>
                                      </p:cBhvr>
                                    </p:animEffect>
                                    <p:anim calcmode="lin" valueType="num">
                                      <p:cBhvr>
                                        <p:cTn id="18" dur="1000" fill="hold"/>
                                        <p:tgtEl>
                                          <p:spTgt spid="187"/>
                                        </p:tgtEl>
                                        <p:attrNameLst>
                                          <p:attrName>ppt_x</p:attrName>
                                        </p:attrNameLst>
                                      </p:cBhvr>
                                      <p:tavLst>
                                        <p:tav tm="0">
                                          <p:val>
                                            <p:strVal val="#ppt_x"/>
                                          </p:val>
                                        </p:tav>
                                        <p:tav tm="100000">
                                          <p:val>
                                            <p:strVal val="#ppt_x"/>
                                          </p:val>
                                        </p:tav>
                                      </p:tavLst>
                                    </p:anim>
                                    <p:anim calcmode="lin" valueType="num">
                                      <p:cBhvr>
                                        <p:cTn id="19" dur="1000" fill="hold"/>
                                        <p:tgtEl>
                                          <p:spTgt spid="18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92"/>
                                        </p:tgtEl>
                                        <p:attrNameLst>
                                          <p:attrName>style.visibility</p:attrName>
                                        </p:attrNameLst>
                                      </p:cBhvr>
                                      <p:to>
                                        <p:strVal val="visible"/>
                                      </p:to>
                                    </p:set>
                                    <p:animEffect transition="in" filter="fade">
                                      <p:cBhvr>
                                        <p:cTn id="22" dur="1000"/>
                                        <p:tgtEl>
                                          <p:spTgt spid="192"/>
                                        </p:tgtEl>
                                      </p:cBhvr>
                                    </p:animEffect>
                                    <p:anim calcmode="lin" valueType="num">
                                      <p:cBhvr>
                                        <p:cTn id="23" dur="1000" fill="hold"/>
                                        <p:tgtEl>
                                          <p:spTgt spid="192"/>
                                        </p:tgtEl>
                                        <p:attrNameLst>
                                          <p:attrName>ppt_x</p:attrName>
                                        </p:attrNameLst>
                                      </p:cBhvr>
                                      <p:tavLst>
                                        <p:tav tm="0">
                                          <p:val>
                                            <p:strVal val="#ppt_x"/>
                                          </p:val>
                                        </p:tav>
                                        <p:tav tm="100000">
                                          <p:val>
                                            <p:strVal val="#ppt_x"/>
                                          </p:val>
                                        </p:tav>
                                      </p:tavLst>
                                    </p:anim>
                                    <p:anim calcmode="lin" valueType="num">
                                      <p:cBhvr>
                                        <p:cTn id="24" dur="1000" fill="hold"/>
                                        <p:tgtEl>
                                          <p:spTgt spid="19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98"/>
                                        </p:tgtEl>
                                        <p:attrNameLst>
                                          <p:attrName>style.visibility</p:attrName>
                                        </p:attrNameLst>
                                      </p:cBhvr>
                                      <p:to>
                                        <p:strVal val="visible"/>
                                      </p:to>
                                    </p:set>
                                    <p:animEffect transition="in" filter="fade">
                                      <p:cBhvr>
                                        <p:cTn id="27" dur="1000"/>
                                        <p:tgtEl>
                                          <p:spTgt spid="298"/>
                                        </p:tgtEl>
                                      </p:cBhvr>
                                    </p:animEffect>
                                    <p:anim calcmode="lin" valueType="num">
                                      <p:cBhvr>
                                        <p:cTn id="28" dur="1000" fill="hold"/>
                                        <p:tgtEl>
                                          <p:spTgt spid="298"/>
                                        </p:tgtEl>
                                        <p:attrNameLst>
                                          <p:attrName>ppt_x</p:attrName>
                                        </p:attrNameLst>
                                      </p:cBhvr>
                                      <p:tavLst>
                                        <p:tav tm="0">
                                          <p:val>
                                            <p:strVal val="#ppt_x"/>
                                          </p:val>
                                        </p:tav>
                                        <p:tav tm="100000">
                                          <p:val>
                                            <p:strVal val="#ppt_x"/>
                                          </p:val>
                                        </p:tav>
                                      </p:tavLst>
                                    </p:anim>
                                    <p:anim calcmode="lin" valueType="num">
                                      <p:cBhvr>
                                        <p:cTn id="29" dur="1000" fill="hold"/>
                                        <p:tgtEl>
                                          <p:spTgt spid="29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1"/>
                                        </p:tgtEl>
                                        <p:attrNameLst>
                                          <p:attrName>style.visibility</p:attrName>
                                        </p:attrNameLst>
                                      </p:cBhvr>
                                      <p:to>
                                        <p:strVal val="visible"/>
                                      </p:to>
                                    </p:set>
                                    <p:animEffect transition="in" filter="fade">
                                      <p:cBhvr>
                                        <p:cTn id="32" dur="1000"/>
                                        <p:tgtEl>
                                          <p:spTgt spid="301"/>
                                        </p:tgtEl>
                                      </p:cBhvr>
                                    </p:animEffect>
                                    <p:anim calcmode="lin" valueType="num">
                                      <p:cBhvr>
                                        <p:cTn id="33" dur="1000" fill="hold"/>
                                        <p:tgtEl>
                                          <p:spTgt spid="301"/>
                                        </p:tgtEl>
                                        <p:attrNameLst>
                                          <p:attrName>ppt_x</p:attrName>
                                        </p:attrNameLst>
                                      </p:cBhvr>
                                      <p:tavLst>
                                        <p:tav tm="0">
                                          <p:val>
                                            <p:strVal val="#ppt_x"/>
                                          </p:val>
                                        </p:tav>
                                        <p:tav tm="100000">
                                          <p:val>
                                            <p:strVal val="#ppt_x"/>
                                          </p:val>
                                        </p:tav>
                                      </p:tavLst>
                                    </p:anim>
                                    <p:anim calcmode="lin" valueType="num">
                                      <p:cBhvr>
                                        <p:cTn id="34" dur="1000" fill="hold"/>
                                        <p:tgtEl>
                                          <p:spTgt spid="30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02"/>
                                        </p:tgtEl>
                                        <p:attrNameLst>
                                          <p:attrName>style.visibility</p:attrName>
                                        </p:attrNameLst>
                                      </p:cBhvr>
                                      <p:to>
                                        <p:strVal val="visible"/>
                                      </p:to>
                                    </p:set>
                                    <p:animEffect transition="in" filter="fade">
                                      <p:cBhvr>
                                        <p:cTn id="37" dur="1000"/>
                                        <p:tgtEl>
                                          <p:spTgt spid="302"/>
                                        </p:tgtEl>
                                      </p:cBhvr>
                                    </p:animEffect>
                                    <p:anim calcmode="lin" valueType="num">
                                      <p:cBhvr>
                                        <p:cTn id="38" dur="1000" fill="hold"/>
                                        <p:tgtEl>
                                          <p:spTgt spid="302"/>
                                        </p:tgtEl>
                                        <p:attrNameLst>
                                          <p:attrName>ppt_x</p:attrName>
                                        </p:attrNameLst>
                                      </p:cBhvr>
                                      <p:tavLst>
                                        <p:tav tm="0">
                                          <p:val>
                                            <p:strVal val="#ppt_x"/>
                                          </p:val>
                                        </p:tav>
                                        <p:tav tm="100000">
                                          <p:val>
                                            <p:strVal val="#ppt_x"/>
                                          </p:val>
                                        </p:tav>
                                      </p:tavLst>
                                    </p:anim>
                                    <p:anim calcmode="lin" valueType="num">
                                      <p:cBhvr>
                                        <p:cTn id="39" dur="1000" fill="hold"/>
                                        <p:tgtEl>
                                          <p:spTgt spid="30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97"/>
                                        </p:tgtEl>
                                        <p:attrNameLst>
                                          <p:attrName>style.visibility</p:attrName>
                                        </p:attrNameLst>
                                      </p:cBhvr>
                                      <p:to>
                                        <p:strVal val="visible"/>
                                      </p:to>
                                    </p:set>
                                    <p:animEffect transition="in" filter="fade">
                                      <p:cBhvr>
                                        <p:cTn id="44" dur="1000"/>
                                        <p:tgtEl>
                                          <p:spTgt spid="197"/>
                                        </p:tgtEl>
                                      </p:cBhvr>
                                    </p:animEffect>
                                    <p:anim calcmode="lin" valueType="num">
                                      <p:cBhvr>
                                        <p:cTn id="45" dur="1000" fill="hold"/>
                                        <p:tgtEl>
                                          <p:spTgt spid="197"/>
                                        </p:tgtEl>
                                        <p:attrNameLst>
                                          <p:attrName>ppt_x</p:attrName>
                                        </p:attrNameLst>
                                      </p:cBhvr>
                                      <p:tavLst>
                                        <p:tav tm="0">
                                          <p:val>
                                            <p:strVal val="#ppt_x"/>
                                          </p:val>
                                        </p:tav>
                                        <p:tav tm="100000">
                                          <p:val>
                                            <p:strVal val="#ppt_x"/>
                                          </p:val>
                                        </p:tav>
                                      </p:tavLst>
                                    </p:anim>
                                    <p:anim calcmode="lin" valueType="num">
                                      <p:cBhvr>
                                        <p:cTn id="46" dur="1000" fill="hold"/>
                                        <p:tgtEl>
                                          <p:spTgt spid="197"/>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202"/>
                                        </p:tgtEl>
                                        <p:attrNameLst>
                                          <p:attrName>style.visibility</p:attrName>
                                        </p:attrNameLst>
                                      </p:cBhvr>
                                      <p:to>
                                        <p:strVal val="visible"/>
                                      </p:to>
                                    </p:set>
                                    <p:animEffect transition="in" filter="fade">
                                      <p:cBhvr>
                                        <p:cTn id="49" dur="1000"/>
                                        <p:tgtEl>
                                          <p:spTgt spid="202"/>
                                        </p:tgtEl>
                                      </p:cBhvr>
                                    </p:animEffect>
                                    <p:anim calcmode="lin" valueType="num">
                                      <p:cBhvr>
                                        <p:cTn id="50" dur="1000" fill="hold"/>
                                        <p:tgtEl>
                                          <p:spTgt spid="202"/>
                                        </p:tgtEl>
                                        <p:attrNameLst>
                                          <p:attrName>ppt_x</p:attrName>
                                        </p:attrNameLst>
                                      </p:cBhvr>
                                      <p:tavLst>
                                        <p:tav tm="0">
                                          <p:val>
                                            <p:strVal val="#ppt_x"/>
                                          </p:val>
                                        </p:tav>
                                        <p:tav tm="100000">
                                          <p:val>
                                            <p:strVal val="#ppt_x"/>
                                          </p:val>
                                        </p:tav>
                                      </p:tavLst>
                                    </p:anim>
                                    <p:anim calcmode="lin" valueType="num">
                                      <p:cBhvr>
                                        <p:cTn id="51" dur="1000" fill="hold"/>
                                        <p:tgtEl>
                                          <p:spTgt spid="202"/>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07"/>
                                        </p:tgtEl>
                                        <p:attrNameLst>
                                          <p:attrName>style.visibility</p:attrName>
                                        </p:attrNameLst>
                                      </p:cBhvr>
                                      <p:to>
                                        <p:strVal val="visible"/>
                                      </p:to>
                                    </p:set>
                                    <p:animEffect transition="in" filter="fade">
                                      <p:cBhvr>
                                        <p:cTn id="54" dur="1000"/>
                                        <p:tgtEl>
                                          <p:spTgt spid="207"/>
                                        </p:tgtEl>
                                      </p:cBhvr>
                                    </p:animEffect>
                                    <p:anim calcmode="lin" valueType="num">
                                      <p:cBhvr>
                                        <p:cTn id="55" dur="1000" fill="hold"/>
                                        <p:tgtEl>
                                          <p:spTgt spid="207"/>
                                        </p:tgtEl>
                                        <p:attrNameLst>
                                          <p:attrName>ppt_x</p:attrName>
                                        </p:attrNameLst>
                                      </p:cBhvr>
                                      <p:tavLst>
                                        <p:tav tm="0">
                                          <p:val>
                                            <p:strVal val="#ppt_x"/>
                                          </p:val>
                                        </p:tav>
                                        <p:tav tm="100000">
                                          <p:val>
                                            <p:strVal val="#ppt_x"/>
                                          </p:val>
                                        </p:tav>
                                      </p:tavLst>
                                    </p:anim>
                                    <p:anim calcmode="lin" valueType="num">
                                      <p:cBhvr>
                                        <p:cTn id="56" dur="1000" fill="hold"/>
                                        <p:tgtEl>
                                          <p:spTgt spid="207"/>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212"/>
                                        </p:tgtEl>
                                        <p:attrNameLst>
                                          <p:attrName>style.visibility</p:attrName>
                                        </p:attrNameLst>
                                      </p:cBhvr>
                                      <p:to>
                                        <p:strVal val="visible"/>
                                      </p:to>
                                    </p:set>
                                    <p:animEffect transition="in" filter="fade">
                                      <p:cBhvr>
                                        <p:cTn id="59" dur="1000"/>
                                        <p:tgtEl>
                                          <p:spTgt spid="212"/>
                                        </p:tgtEl>
                                      </p:cBhvr>
                                    </p:animEffect>
                                    <p:anim calcmode="lin" valueType="num">
                                      <p:cBhvr>
                                        <p:cTn id="60" dur="1000" fill="hold"/>
                                        <p:tgtEl>
                                          <p:spTgt spid="212"/>
                                        </p:tgtEl>
                                        <p:attrNameLst>
                                          <p:attrName>ppt_x</p:attrName>
                                        </p:attrNameLst>
                                      </p:cBhvr>
                                      <p:tavLst>
                                        <p:tav tm="0">
                                          <p:val>
                                            <p:strVal val="#ppt_x"/>
                                          </p:val>
                                        </p:tav>
                                        <p:tav tm="100000">
                                          <p:val>
                                            <p:strVal val="#ppt_x"/>
                                          </p:val>
                                        </p:tav>
                                      </p:tavLst>
                                    </p:anim>
                                    <p:anim calcmode="lin" valueType="num">
                                      <p:cBhvr>
                                        <p:cTn id="61" dur="1000" fill="hold"/>
                                        <p:tgtEl>
                                          <p:spTgt spid="21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03"/>
                                        </p:tgtEl>
                                        <p:attrNameLst>
                                          <p:attrName>style.visibility</p:attrName>
                                        </p:attrNameLst>
                                      </p:cBhvr>
                                      <p:to>
                                        <p:strVal val="visible"/>
                                      </p:to>
                                    </p:set>
                                    <p:animEffect transition="in" filter="fade">
                                      <p:cBhvr>
                                        <p:cTn id="64" dur="1000"/>
                                        <p:tgtEl>
                                          <p:spTgt spid="303"/>
                                        </p:tgtEl>
                                      </p:cBhvr>
                                    </p:animEffect>
                                    <p:anim calcmode="lin" valueType="num">
                                      <p:cBhvr>
                                        <p:cTn id="65" dur="1000" fill="hold"/>
                                        <p:tgtEl>
                                          <p:spTgt spid="303"/>
                                        </p:tgtEl>
                                        <p:attrNameLst>
                                          <p:attrName>ppt_x</p:attrName>
                                        </p:attrNameLst>
                                      </p:cBhvr>
                                      <p:tavLst>
                                        <p:tav tm="0">
                                          <p:val>
                                            <p:strVal val="#ppt_x"/>
                                          </p:val>
                                        </p:tav>
                                        <p:tav tm="100000">
                                          <p:val>
                                            <p:strVal val="#ppt_x"/>
                                          </p:val>
                                        </p:tav>
                                      </p:tavLst>
                                    </p:anim>
                                    <p:anim calcmode="lin" valueType="num">
                                      <p:cBhvr>
                                        <p:cTn id="66" dur="1000" fill="hold"/>
                                        <p:tgtEl>
                                          <p:spTgt spid="30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04"/>
                                        </p:tgtEl>
                                        <p:attrNameLst>
                                          <p:attrName>style.visibility</p:attrName>
                                        </p:attrNameLst>
                                      </p:cBhvr>
                                      <p:to>
                                        <p:strVal val="visible"/>
                                      </p:to>
                                    </p:set>
                                    <p:animEffect transition="in" filter="fade">
                                      <p:cBhvr>
                                        <p:cTn id="69" dur="1000"/>
                                        <p:tgtEl>
                                          <p:spTgt spid="304"/>
                                        </p:tgtEl>
                                      </p:cBhvr>
                                    </p:animEffect>
                                    <p:anim calcmode="lin" valueType="num">
                                      <p:cBhvr>
                                        <p:cTn id="70" dur="1000" fill="hold"/>
                                        <p:tgtEl>
                                          <p:spTgt spid="304"/>
                                        </p:tgtEl>
                                        <p:attrNameLst>
                                          <p:attrName>ppt_x</p:attrName>
                                        </p:attrNameLst>
                                      </p:cBhvr>
                                      <p:tavLst>
                                        <p:tav tm="0">
                                          <p:val>
                                            <p:strVal val="#ppt_x"/>
                                          </p:val>
                                        </p:tav>
                                        <p:tav tm="100000">
                                          <p:val>
                                            <p:strVal val="#ppt_x"/>
                                          </p:val>
                                        </p:tav>
                                      </p:tavLst>
                                    </p:anim>
                                    <p:anim calcmode="lin" valueType="num">
                                      <p:cBhvr>
                                        <p:cTn id="71" dur="1000" fill="hold"/>
                                        <p:tgtEl>
                                          <p:spTgt spid="30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05"/>
                                        </p:tgtEl>
                                        <p:attrNameLst>
                                          <p:attrName>style.visibility</p:attrName>
                                        </p:attrNameLst>
                                      </p:cBhvr>
                                      <p:to>
                                        <p:strVal val="visible"/>
                                      </p:to>
                                    </p:set>
                                    <p:animEffect transition="in" filter="fade">
                                      <p:cBhvr>
                                        <p:cTn id="74" dur="1000"/>
                                        <p:tgtEl>
                                          <p:spTgt spid="305"/>
                                        </p:tgtEl>
                                      </p:cBhvr>
                                    </p:animEffect>
                                    <p:anim calcmode="lin" valueType="num">
                                      <p:cBhvr>
                                        <p:cTn id="75" dur="1000" fill="hold"/>
                                        <p:tgtEl>
                                          <p:spTgt spid="305"/>
                                        </p:tgtEl>
                                        <p:attrNameLst>
                                          <p:attrName>ppt_x</p:attrName>
                                        </p:attrNameLst>
                                      </p:cBhvr>
                                      <p:tavLst>
                                        <p:tav tm="0">
                                          <p:val>
                                            <p:strVal val="#ppt_x"/>
                                          </p:val>
                                        </p:tav>
                                        <p:tav tm="100000">
                                          <p:val>
                                            <p:strVal val="#ppt_x"/>
                                          </p:val>
                                        </p:tav>
                                      </p:tavLst>
                                    </p:anim>
                                    <p:anim calcmode="lin" valueType="num">
                                      <p:cBhvr>
                                        <p:cTn id="76" dur="1000" fill="hold"/>
                                        <p:tgtEl>
                                          <p:spTgt spid="305"/>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217"/>
                                        </p:tgtEl>
                                        <p:attrNameLst>
                                          <p:attrName>style.visibility</p:attrName>
                                        </p:attrNameLst>
                                      </p:cBhvr>
                                      <p:to>
                                        <p:strVal val="visible"/>
                                      </p:to>
                                    </p:set>
                                    <p:animEffect transition="in" filter="fade">
                                      <p:cBhvr>
                                        <p:cTn id="81" dur="1000"/>
                                        <p:tgtEl>
                                          <p:spTgt spid="217"/>
                                        </p:tgtEl>
                                      </p:cBhvr>
                                    </p:animEffect>
                                    <p:anim calcmode="lin" valueType="num">
                                      <p:cBhvr>
                                        <p:cTn id="82" dur="1000" fill="hold"/>
                                        <p:tgtEl>
                                          <p:spTgt spid="217"/>
                                        </p:tgtEl>
                                        <p:attrNameLst>
                                          <p:attrName>ppt_x</p:attrName>
                                        </p:attrNameLst>
                                      </p:cBhvr>
                                      <p:tavLst>
                                        <p:tav tm="0">
                                          <p:val>
                                            <p:strVal val="#ppt_x"/>
                                          </p:val>
                                        </p:tav>
                                        <p:tav tm="100000">
                                          <p:val>
                                            <p:strVal val="#ppt_x"/>
                                          </p:val>
                                        </p:tav>
                                      </p:tavLst>
                                    </p:anim>
                                    <p:anim calcmode="lin" valueType="num">
                                      <p:cBhvr>
                                        <p:cTn id="83" dur="1000" fill="hold"/>
                                        <p:tgtEl>
                                          <p:spTgt spid="217"/>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222"/>
                                        </p:tgtEl>
                                        <p:attrNameLst>
                                          <p:attrName>style.visibility</p:attrName>
                                        </p:attrNameLst>
                                      </p:cBhvr>
                                      <p:to>
                                        <p:strVal val="visible"/>
                                      </p:to>
                                    </p:set>
                                    <p:animEffect transition="in" filter="fade">
                                      <p:cBhvr>
                                        <p:cTn id="86" dur="1000"/>
                                        <p:tgtEl>
                                          <p:spTgt spid="222"/>
                                        </p:tgtEl>
                                      </p:cBhvr>
                                    </p:animEffect>
                                    <p:anim calcmode="lin" valueType="num">
                                      <p:cBhvr>
                                        <p:cTn id="87" dur="1000" fill="hold"/>
                                        <p:tgtEl>
                                          <p:spTgt spid="222"/>
                                        </p:tgtEl>
                                        <p:attrNameLst>
                                          <p:attrName>ppt_x</p:attrName>
                                        </p:attrNameLst>
                                      </p:cBhvr>
                                      <p:tavLst>
                                        <p:tav tm="0">
                                          <p:val>
                                            <p:strVal val="#ppt_x"/>
                                          </p:val>
                                        </p:tav>
                                        <p:tav tm="100000">
                                          <p:val>
                                            <p:strVal val="#ppt_x"/>
                                          </p:val>
                                        </p:tav>
                                      </p:tavLst>
                                    </p:anim>
                                    <p:anim calcmode="lin" valueType="num">
                                      <p:cBhvr>
                                        <p:cTn id="88" dur="1000" fill="hold"/>
                                        <p:tgtEl>
                                          <p:spTgt spid="222"/>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227"/>
                                        </p:tgtEl>
                                        <p:attrNameLst>
                                          <p:attrName>style.visibility</p:attrName>
                                        </p:attrNameLst>
                                      </p:cBhvr>
                                      <p:to>
                                        <p:strVal val="visible"/>
                                      </p:to>
                                    </p:set>
                                    <p:animEffect transition="in" filter="fade">
                                      <p:cBhvr>
                                        <p:cTn id="91" dur="1000"/>
                                        <p:tgtEl>
                                          <p:spTgt spid="227"/>
                                        </p:tgtEl>
                                      </p:cBhvr>
                                    </p:animEffect>
                                    <p:anim calcmode="lin" valueType="num">
                                      <p:cBhvr>
                                        <p:cTn id="92" dur="1000" fill="hold"/>
                                        <p:tgtEl>
                                          <p:spTgt spid="227"/>
                                        </p:tgtEl>
                                        <p:attrNameLst>
                                          <p:attrName>ppt_x</p:attrName>
                                        </p:attrNameLst>
                                      </p:cBhvr>
                                      <p:tavLst>
                                        <p:tav tm="0">
                                          <p:val>
                                            <p:strVal val="#ppt_x"/>
                                          </p:val>
                                        </p:tav>
                                        <p:tav tm="100000">
                                          <p:val>
                                            <p:strVal val="#ppt_x"/>
                                          </p:val>
                                        </p:tav>
                                      </p:tavLst>
                                    </p:anim>
                                    <p:anim calcmode="lin" valueType="num">
                                      <p:cBhvr>
                                        <p:cTn id="93" dur="1000" fill="hold"/>
                                        <p:tgtEl>
                                          <p:spTgt spid="227"/>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232"/>
                                        </p:tgtEl>
                                        <p:attrNameLst>
                                          <p:attrName>style.visibility</p:attrName>
                                        </p:attrNameLst>
                                      </p:cBhvr>
                                      <p:to>
                                        <p:strVal val="visible"/>
                                      </p:to>
                                    </p:set>
                                    <p:animEffect transition="in" filter="fade">
                                      <p:cBhvr>
                                        <p:cTn id="96" dur="1000"/>
                                        <p:tgtEl>
                                          <p:spTgt spid="232"/>
                                        </p:tgtEl>
                                      </p:cBhvr>
                                    </p:animEffect>
                                    <p:anim calcmode="lin" valueType="num">
                                      <p:cBhvr>
                                        <p:cTn id="97" dur="1000" fill="hold"/>
                                        <p:tgtEl>
                                          <p:spTgt spid="232"/>
                                        </p:tgtEl>
                                        <p:attrNameLst>
                                          <p:attrName>ppt_x</p:attrName>
                                        </p:attrNameLst>
                                      </p:cBhvr>
                                      <p:tavLst>
                                        <p:tav tm="0">
                                          <p:val>
                                            <p:strVal val="#ppt_x"/>
                                          </p:val>
                                        </p:tav>
                                        <p:tav tm="100000">
                                          <p:val>
                                            <p:strVal val="#ppt_x"/>
                                          </p:val>
                                        </p:tav>
                                      </p:tavLst>
                                    </p:anim>
                                    <p:anim calcmode="lin" valueType="num">
                                      <p:cBhvr>
                                        <p:cTn id="98" dur="1000" fill="hold"/>
                                        <p:tgtEl>
                                          <p:spTgt spid="232"/>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237"/>
                                        </p:tgtEl>
                                        <p:attrNameLst>
                                          <p:attrName>style.visibility</p:attrName>
                                        </p:attrNameLst>
                                      </p:cBhvr>
                                      <p:to>
                                        <p:strVal val="visible"/>
                                      </p:to>
                                    </p:set>
                                    <p:animEffect transition="in" filter="fade">
                                      <p:cBhvr>
                                        <p:cTn id="103" dur="1000"/>
                                        <p:tgtEl>
                                          <p:spTgt spid="237"/>
                                        </p:tgtEl>
                                      </p:cBhvr>
                                    </p:animEffect>
                                    <p:anim calcmode="lin" valueType="num">
                                      <p:cBhvr>
                                        <p:cTn id="104" dur="1000" fill="hold"/>
                                        <p:tgtEl>
                                          <p:spTgt spid="237"/>
                                        </p:tgtEl>
                                        <p:attrNameLst>
                                          <p:attrName>ppt_x</p:attrName>
                                        </p:attrNameLst>
                                      </p:cBhvr>
                                      <p:tavLst>
                                        <p:tav tm="0">
                                          <p:val>
                                            <p:strVal val="#ppt_x"/>
                                          </p:val>
                                        </p:tav>
                                        <p:tav tm="100000">
                                          <p:val>
                                            <p:strVal val="#ppt_x"/>
                                          </p:val>
                                        </p:tav>
                                      </p:tavLst>
                                    </p:anim>
                                    <p:anim calcmode="lin" valueType="num">
                                      <p:cBhvr>
                                        <p:cTn id="105" dur="1000" fill="hold"/>
                                        <p:tgtEl>
                                          <p:spTgt spid="237"/>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0"/>
                                  </p:stCondLst>
                                  <p:childTnLst>
                                    <p:set>
                                      <p:cBhvr>
                                        <p:cTn id="107" dur="1" fill="hold">
                                          <p:stCondLst>
                                            <p:cond delay="0"/>
                                          </p:stCondLst>
                                        </p:cTn>
                                        <p:tgtEl>
                                          <p:spTgt spid="242"/>
                                        </p:tgtEl>
                                        <p:attrNameLst>
                                          <p:attrName>style.visibility</p:attrName>
                                        </p:attrNameLst>
                                      </p:cBhvr>
                                      <p:to>
                                        <p:strVal val="visible"/>
                                      </p:to>
                                    </p:set>
                                    <p:animEffect transition="in" filter="fade">
                                      <p:cBhvr>
                                        <p:cTn id="108" dur="1000"/>
                                        <p:tgtEl>
                                          <p:spTgt spid="242"/>
                                        </p:tgtEl>
                                      </p:cBhvr>
                                    </p:animEffect>
                                    <p:anim calcmode="lin" valueType="num">
                                      <p:cBhvr>
                                        <p:cTn id="109" dur="1000" fill="hold"/>
                                        <p:tgtEl>
                                          <p:spTgt spid="242"/>
                                        </p:tgtEl>
                                        <p:attrNameLst>
                                          <p:attrName>ppt_x</p:attrName>
                                        </p:attrNameLst>
                                      </p:cBhvr>
                                      <p:tavLst>
                                        <p:tav tm="0">
                                          <p:val>
                                            <p:strVal val="#ppt_x"/>
                                          </p:val>
                                        </p:tav>
                                        <p:tav tm="100000">
                                          <p:val>
                                            <p:strVal val="#ppt_x"/>
                                          </p:val>
                                        </p:tav>
                                      </p:tavLst>
                                    </p:anim>
                                    <p:anim calcmode="lin" valueType="num">
                                      <p:cBhvr>
                                        <p:cTn id="110" dur="1000" fill="hold"/>
                                        <p:tgtEl>
                                          <p:spTgt spid="242"/>
                                        </p:tgtEl>
                                        <p:attrNameLst>
                                          <p:attrName>ppt_y</p:attrName>
                                        </p:attrNameLst>
                                      </p:cBhvr>
                                      <p:tavLst>
                                        <p:tav tm="0">
                                          <p:val>
                                            <p:strVal val="#ppt_y+.1"/>
                                          </p:val>
                                        </p:tav>
                                        <p:tav tm="100000">
                                          <p:val>
                                            <p:strVal val="#ppt_y"/>
                                          </p:val>
                                        </p:tav>
                                      </p:tavLst>
                                    </p:anim>
                                  </p:childTnLst>
                                </p:cTn>
                              </p:par>
                              <p:par>
                                <p:cTn id="111" presetID="42" presetClass="entr" presetSubtype="0" fill="hold" nodeType="withEffect">
                                  <p:stCondLst>
                                    <p:cond delay="0"/>
                                  </p:stCondLst>
                                  <p:childTnLst>
                                    <p:set>
                                      <p:cBhvr>
                                        <p:cTn id="112" dur="1" fill="hold">
                                          <p:stCondLst>
                                            <p:cond delay="0"/>
                                          </p:stCondLst>
                                        </p:cTn>
                                        <p:tgtEl>
                                          <p:spTgt spid="247"/>
                                        </p:tgtEl>
                                        <p:attrNameLst>
                                          <p:attrName>style.visibility</p:attrName>
                                        </p:attrNameLst>
                                      </p:cBhvr>
                                      <p:to>
                                        <p:strVal val="visible"/>
                                      </p:to>
                                    </p:set>
                                    <p:animEffect transition="in" filter="fade">
                                      <p:cBhvr>
                                        <p:cTn id="113" dur="1000"/>
                                        <p:tgtEl>
                                          <p:spTgt spid="247"/>
                                        </p:tgtEl>
                                      </p:cBhvr>
                                    </p:animEffect>
                                    <p:anim calcmode="lin" valueType="num">
                                      <p:cBhvr>
                                        <p:cTn id="114" dur="1000" fill="hold"/>
                                        <p:tgtEl>
                                          <p:spTgt spid="247"/>
                                        </p:tgtEl>
                                        <p:attrNameLst>
                                          <p:attrName>ppt_x</p:attrName>
                                        </p:attrNameLst>
                                      </p:cBhvr>
                                      <p:tavLst>
                                        <p:tav tm="0">
                                          <p:val>
                                            <p:strVal val="#ppt_x"/>
                                          </p:val>
                                        </p:tav>
                                        <p:tav tm="100000">
                                          <p:val>
                                            <p:strVal val="#ppt_x"/>
                                          </p:val>
                                        </p:tav>
                                      </p:tavLst>
                                    </p:anim>
                                    <p:anim calcmode="lin" valueType="num">
                                      <p:cBhvr>
                                        <p:cTn id="115" dur="1000" fill="hold"/>
                                        <p:tgtEl>
                                          <p:spTgt spid="247"/>
                                        </p:tgtEl>
                                        <p:attrNameLst>
                                          <p:attrName>ppt_y</p:attrName>
                                        </p:attrNameLst>
                                      </p:cBhvr>
                                      <p:tavLst>
                                        <p:tav tm="0">
                                          <p:val>
                                            <p:strVal val="#ppt_y+.1"/>
                                          </p:val>
                                        </p:tav>
                                        <p:tav tm="100000">
                                          <p:val>
                                            <p:strVal val="#ppt_y"/>
                                          </p:val>
                                        </p:tav>
                                      </p:tavLst>
                                    </p:anim>
                                  </p:childTnLst>
                                </p:cTn>
                              </p:par>
                              <p:par>
                                <p:cTn id="116" presetID="42" presetClass="entr" presetSubtype="0" fill="hold" nodeType="withEffect">
                                  <p:stCondLst>
                                    <p:cond delay="0"/>
                                  </p:stCondLst>
                                  <p:childTnLst>
                                    <p:set>
                                      <p:cBhvr>
                                        <p:cTn id="117" dur="1" fill="hold">
                                          <p:stCondLst>
                                            <p:cond delay="0"/>
                                          </p:stCondLst>
                                        </p:cTn>
                                        <p:tgtEl>
                                          <p:spTgt spid="252"/>
                                        </p:tgtEl>
                                        <p:attrNameLst>
                                          <p:attrName>style.visibility</p:attrName>
                                        </p:attrNameLst>
                                      </p:cBhvr>
                                      <p:to>
                                        <p:strVal val="visible"/>
                                      </p:to>
                                    </p:set>
                                    <p:animEffect transition="in" filter="fade">
                                      <p:cBhvr>
                                        <p:cTn id="118" dur="1000"/>
                                        <p:tgtEl>
                                          <p:spTgt spid="252"/>
                                        </p:tgtEl>
                                      </p:cBhvr>
                                    </p:animEffect>
                                    <p:anim calcmode="lin" valueType="num">
                                      <p:cBhvr>
                                        <p:cTn id="119" dur="1000" fill="hold"/>
                                        <p:tgtEl>
                                          <p:spTgt spid="252"/>
                                        </p:tgtEl>
                                        <p:attrNameLst>
                                          <p:attrName>ppt_x</p:attrName>
                                        </p:attrNameLst>
                                      </p:cBhvr>
                                      <p:tavLst>
                                        <p:tav tm="0">
                                          <p:val>
                                            <p:strVal val="#ppt_x"/>
                                          </p:val>
                                        </p:tav>
                                        <p:tav tm="100000">
                                          <p:val>
                                            <p:strVal val="#ppt_x"/>
                                          </p:val>
                                        </p:tav>
                                      </p:tavLst>
                                    </p:anim>
                                    <p:anim calcmode="lin" valueType="num">
                                      <p:cBhvr>
                                        <p:cTn id="120" dur="1000" fill="hold"/>
                                        <p:tgtEl>
                                          <p:spTgt spid="252"/>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nodeType="clickEffect">
                                  <p:stCondLst>
                                    <p:cond delay="0"/>
                                  </p:stCondLst>
                                  <p:childTnLst>
                                    <p:set>
                                      <p:cBhvr>
                                        <p:cTn id="124" dur="1" fill="hold">
                                          <p:stCondLst>
                                            <p:cond delay="0"/>
                                          </p:stCondLst>
                                        </p:cTn>
                                        <p:tgtEl>
                                          <p:spTgt spid="257"/>
                                        </p:tgtEl>
                                        <p:attrNameLst>
                                          <p:attrName>style.visibility</p:attrName>
                                        </p:attrNameLst>
                                      </p:cBhvr>
                                      <p:to>
                                        <p:strVal val="visible"/>
                                      </p:to>
                                    </p:set>
                                    <p:animEffect transition="in" filter="fade">
                                      <p:cBhvr>
                                        <p:cTn id="125" dur="1000"/>
                                        <p:tgtEl>
                                          <p:spTgt spid="257"/>
                                        </p:tgtEl>
                                      </p:cBhvr>
                                    </p:animEffect>
                                    <p:anim calcmode="lin" valueType="num">
                                      <p:cBhvr>
                                        <p:cTn id="126" dur="1000" fill="hold"/>
                                        <p:tgtEl>
                                          <p:spTgt spid="257"/>
                                        </p:tgtEl>
                                        <p:attrNameLst>
                                          <p:attrName>ppt_x</p:attrName>
                                        </p:attrNameLst>
                                      </p:cBhvr>
                                      <p:tavLst>
                                        <p:tav tm="0">
                                          <p:val>
                                            <p:strVal val="#ppt_x"/>
                                          </p:val>
                                        </p:tav>
                                        <p:tav tm="100000">
                                          <p:val>
                                            <p:strVal val="#ppt_x"/>
                                          </p:val>
                                        </p:tav>
                                      </p:tavLst>
                                    </p:anim>
                                    <p:anim calcmode="lin" valueType="num">
                                      <p:cBhvr>
                                        <p:cTn id="127" dur="1000" fill="hold"/>
                                        <p:tgtEl>
                                          <p:spTgt spid="257"/>
                                        </p:tgtEl>
                                        <p:attrNameLst>
                                          <p:attrName>ppt_y</p:attrName>
                                        </p:attrNameLst>
                                      </p:cBhvr>
                                      <p:tavLst>
                                        <p:tav tm="0">
                                          <p:val>
                                            <p:strVal val="#ppt_y+.1"/>
                                          </p:val>
                                        </p:tav>
                                        <p:tav tm="100000">
                                          <p:val>
                                            <p:strVal val="#ppt_y"/>
                                          </p:val>
                                        </p:tav>
                                      </p:tavLst>
                                    </p:anim>
                                  </p:childTnLst>
                                </p:cTn>
                              </p:par>
                              <p:par>
                                <p:cTn id="128" presetID="42" presetClass="entr" presetSubtype="0" fill="hold" nodeType="withEffect">
                                  <p:stCondLst>
                                    <p:cond delay="0"/>
                                  </p:stCondLst>
                                  <p:childTnLst>
                                    <p:set>
                                      <p:cBhvr>
                                        <p:cTn id="129" dur="1" fill="hold">
                                          <p:stCondLst>
                                            <p:cond delay="0"/>
                                          </p:stCondLst>
                                        </p:cTn>
                                        <p:tgtEl>
                                          <p:spTgt spid="262"/>
                                        </p:tgtEl>
                                        <p:attrNameLst>
                                          <p:attrName>style.visibility</p:attrName>
                                        </p:attrNameLst>
                                      </p:cBhvr>
                                      <p:to>
                                        <p:strVal val="visible"/>
                                      </p:to>
                                    </p:set>
                                    <p:animEffect transition="in" filter="fade">
                                      <p:cBhvr>
                                        <p:cTn id="130" dur="1000"/>
                                        <p:tgtEl>
                                          <p:spTgt spid="262"/>
                                        </p:tgtEl>
                                      </p:cBhvr>
                                    </p:animEffect>
                                    <p:anim calcmode="lin" valueType="num">
                                      <p:cBhvr>
                                        <p:cTn id="131" dur="1000" fill="hold"/>
                                        <p:tgtEl>
                                          <p:spTgt spid="262"/>
                                        </p:tgtEl>
                                        <p:attrNameLst>
                                          <p:attrName>ppt_x</p:attrName>
                                        </p:attrNameLst>
                                      </p:cBhvr>
                                      <p:tavLst>
                                        <p:tav tm="0">
                                          <p:val>
                                            <p:strVal val="#ppt_x"/>
                                          </p:val>
                                        </p:tav>
                                        <p:tav tm="100000">
                                          <p:val>
                                            <p:strVal val="#ppt_x"/>
                                          </p:val>
                                        </p:tav>
                                      </p:tavLst>
                                    </p:anim>
                                    <p:anim calcmode="lin" valueType="num">
                                      <p:cBhvr>
                                        <p:cTn id="132" dur="1000" fill="hold"/>
                                        <p:tgtEl>
                                          <p:spTgt spid="262"/>
                                        </p:tgtEl>
                                        <p:attrNameLst>
                                          <p:attrName>ppt_y</p:attrName>
                                        </p:attrNameLst>
                                      </p:cBhvr>
                                      <p:tavLst>
                                        <p:tav tm="0">
                                          <p:val>
                                            <p:strVal val="#ppt_y+.1"/>
                                          </p:val>
                                        </p:tav>
                                        <p:tav tm="100000">
                                          <p:val>
                                            <p:strVal val="#ppt_y"/>
                                          </p:val>
                                        </p:tav>
                                      </p:tavLst>
                                    </p:anim>
                                  </p:childTnLst>
                                </p:cTn>
                              </p:par>
                              <p:par>
                                <p:cTn id="133" presetID="42" presetClass="entr" presetSubtype="0" fill="hold" nodeType="withEffect">
                                  <p:stCondLst>
                                    <p:cond delay="0"/>
                                  </p:stCondLst>
                                  <p:childTnLst>
                                    <p:set>
                                      <p:cBhvr>
                                        <p:cTn id="134" dur="1" fill="hold">
                                          <p:stCondLst>
                                            <p:cond delay="0"/>
                                          </p:stCondLst>
                                        </p:cTn>
                                        <p:tgtEl>
                                          <p:spTgt spid="267"/>
                                        </p:tgtEl>
                                        <p:attrNameLst>
                                          <p:attrName>style.visibility</p:attrName>
                                        </p:attrNameLst>
                                      </p:cBhvr>
                                      <p:to>
                                        <p:strVal val="visible"/>
                                      </p:to>
                                    </p:set>
                                    <p:animEffect transition="in" filter="fade">
                                      <p:cBhvr>
                                        <p:cTn id="135" dur="1000"/>
                                        <p:tgtEl>
                                          <p:spTgt spid="267"/>
                                        </p:tgtEl>
                                      </p:cBhvr>
                                    </p:animEffect>
                                    <p:anim calcmode="lin" valueType="num">
                                      <p:cBhvr>
                                        <p:cTn id="136" dur="1000" fill="hold"/>
                                        <p:tgtEl>
                                          <p:spTgt spid="267"/>
                                        </p:tgtEl>
                                        <p:attrNameLst>
                                          <p:attrName>ppt_x</p:attrName>
                                        </p:attrNameLst>
                                      </p:cBhvr>
                                      <p:tavLst>
                                        <p:tav tm="0">
                                          <p:val>
                                            <p:strVal val="#ppt_x"/>
                                          </p:val>
                                        </p:tav>
                                        <p:tav tm="100000">
                                          <p:val>
                                            <p:strVal val="#ppt_x"/>
                                          </p:val>
                                        </p:tav>
                                      </p:tavLst>
                                    </p:anim>
                                    <p:anim calcmode="lin" valueType="num">
                                      <p:cBhvr>
                                        <p:cTn id="137" dur="1000" fill="hold"/>
                                        <p:tgtEl>
                                          <p:spTgt spid="267"/>
                                        </p:tgtEl>
                                        <p:attrNameLst>
                                          <p:attrName>ppt_y</p:attrName>
                                        </p:attrNameLst>
                                      </p:cBhvr>
                                      <p:tavLst>
                                        <p:tav tm="0">
                                          <p:val>
                                            <p:strVal val="#ppt_y+.1"/>
                                          </p:val>
                                        </p:tav>
                                        <p:tav tm="100000">
                                          <p:val>
                                            <p:strVal val="#ppt_y"/>
                                          </p:val>
                                        </p:tav>
                                      </p:tavLst>
                                    </p:anim>
                                  </p:childTnLst>
                                </p:cTn>
                              </p:par>
                              <p:par>
                                <p:cTn id="138" presetID="42" presetClass="entr" presetSubtype="0" fill="hold" nodeType="withEffect">
                                  <p:stCondLst>
                                    <p:cond delay="0"/>
                                  </p:stCondLst>
                                  <p:childTnLst>
                                    <p:set>
                                      <p:cBhvr>
                                        <p:cTn id="139" dur="1" fill="hold">
                                          <p:stCondLst>
                                            <p:cond delay="0"/>
                                          </p:stCondLst>
                                        </p:cTn>
                                        <p:tgtEl>
                                          <p:spTgt spid="272"/>
                                        </p:tgtEl>
                                        <p:attrNameLst>
                                          <p:attrName>style.visibility</p:attrName>
                                        </p:attrNameLst>
                                      </p:cBhvr>
                                      <p:to>
                                        <p:strVal val="visible"/>
                                      </p:to>
                                    </p:set>
                                    <p:animEffect transition="in" filter="fade">
                                      <p:cBhvr>
                                        <p:cTn id="140" dur="1000"/>
                                        <p:tgtEl>
                                          <p:spTgt spid="272"/>
                                        </p:tgtEl>
                                      </p:cBhvr>
                                    </p:animEffect>
                                    <p:anim calcmode="lin" valueType="num">
                                      <p:cBhvr>
                                        <p:cTn id="141" dur="1000" fill="hold"/>
                                        <p:tgtEl>
                                          <p:spTgt spid="272"/>
                                        </p:tgtEl>
                                        <p:attrNameLst>
                                          <p:attrName>ppt_x</p:attrName>
                                        </p:attrNameLst>
                                      </p:cBhvr>
                                      <p:tavLst>
                                        <p:tav tm="0">
                                          <p:val>
                                            <p:strVal val="#ppt_x"/>
                                          </p:val>
                                        </p:tav>
                                        <p:tav tm="100000">
                                          <p:val>
                                            <p:strVal val="#ppt_x"/>
                                          </p:val>
                                        </p:tav>
                                      </p:tavLst>
                                    </p:anim>
                                    <p:anim calcmode="lin" valueType="num">
                                      <p:cBhvr>
                                        <p:cTn id="142" dur="1000" fill="hold"/>
                                        <p:tgtEl>
                                          <p:spTgt spid="272"/>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277"/>
                                        </p:tgtEl>
                                        <p:attrNameLst>
                                          <p:attrName>style.visibility</p:attrName>
                                        </p:attrNameLst>
                                      </p:cBhvr>
                                      <p:to>
                                        <p:strVal val="visible"/>
                                      </p:to>
                                    </p:set>
                                    <p:animEffect transition="in" filter="fade">
                                      <p:cBhvr>
                                        <p:cTn id="147" dur="1000"/>
                                        <p:tgtEl>
                                          <p:spTgt spid="277"/>
                                        </p:tgtEl>
                                      </p:cBhvr>
                                    </p:animEffect>
                                    <p:anim calcmode="lin" valueType="num">
                                      <p:cBhvr>
                                        <p:cTn id="148" dur="1000" fill="hold"/>
                                        <p:tgtEl>
                                          <p:spTgt spid="277"/>
                                        </p:tgtEl>
                                        <p:attrNameLst>
                                          <p:attrName>ppt_x</p:attrName>
                                        </p:attrNameLst>
                                      </p:cBhvr>
                                      <p:tavLst>
                                        <p:tav tm="0">
                                          <p:val>
                                            <p:strVal val="#ppt_x"/>
                                          </p:val>
                                        </p:tav>
                                        <p:tav tm="100000">
                                          <p:val>
                                            <p:strVal val="#ppt_x"/>
                                          </p:val>
                                        </p:tav>
                                      </p:tavLst>
                                    </p:anim>
                                    <p:anim calcmode="lin" valueType="num">
                                      <p:cBhvr>
                                        <p:cTn id="149" dur="1000" fill="hold"/>
                                        <p:tgtEl>
                                          <p:spTgt spid="277"/>
                                        </p:tgtEl>
                                        <p:attrNameLst>
                                          <p:attrName>ppt_y</p:attrName>
                                        </p:attrNameLst>
                                      </p:cBhvr>
                                      <p:tavLst>
                                        <p:tav tm="0">
                                          <p:val>
                                            <p:strVal val="#ppt_y+.1"/>
                                          </p:val>
                                        </p:tav>
                                        <p:tav tm="100000">
                                          <p:val>
                                            <p:strVal val="#ppt_y"/>
                                          </p:val>
                                        </p:tav>
                                      </p:tavLst>
                                    </p:anim>
                                  </p:childTnLst>
                                </p:cTn>
                              </p:par>
                              <p:par>
                                <p:cTn id="150" presetID="42" presetClass="entr" presetSubtype="0" fill="hold" nodeType="withEffect">
                                  <p:stCondLst>
                                    <p:cond delay="0"/>
                                  </p:stCondLst>
                                  <p:childTnLst>
                                    <p:set>
                                      <p:cBhvr>
                                        <p:cTn id="151" dur="1" fill="hold">
                                          <p:stCondLst>
                                            <p:cond delay="0"/>
                                          </p:stCondLst>
                                        </p:cTn>
                                        <p:tgtEl>
                                          <p:spTgt spid="282"/>
                                        </p:tgtEl>
                                        <p:attrNameLst>
                                          <p:attrName>style.visibility</p:attrName>
                                        </p:attrNameLst>
                                      </p:cBhvr>
                                      <p:to>
                                        <p:strVal val="visible"/>
                                      </p:to>
                                    </p:set>
                                    <p:animEffect transition="in" filter="fade">
                                      <p:cBhvr>
                                        <p:cTn id="152" dur="1000"/>
                                        <p:tgtEl>
                                          <p:spTgt spid="282"/>
                                        </p:tgtEl>
                                      </p:cBhvr>
                                    </p:animEffect>
                                    <p:anim calcmode="lin" valueType="num">
                                      <p:cBhvr>
                                        <p:cTn id="153" dur="1000" fill="hold"/>
                                        <p:tgtEl>
                                          <p:spTgt spid="282"/>
                                        </p:tgtEl>
                                        <p:attrNameLst>
                                          <p:attrName>ppt_x</p:attrName>
                                        </p:attrNameLst>
                                      </p:cBhvr>
                                      <p:tavLst>
                                        <p:tav tm="0">
                                          <p:val>
                                            <p:strVal val="#ppt_x"/>
                                          </p:val>
                                        </p:tav>
                                        <p:tav tm="100000">
                                          <p:val>
                                            <p:strVal val="#ppt_x"/>
                                          </p:val>
                                        </p:tav>
                                      </p:tavLst>
                                    </p:anim>
                                    <p:anim calcmode="lin" valueType="num">
                                      <p:cBhvr>
                                        <p:cTn id="154" dur="1000" fill="hold"/>
                                        <p:tgtEl>
                                          <p:spTgt spid="282"/>
                                        </p:tgtEl>
                                        <p:attrNameLst>
                                          <p:attrName>ppt_y</p:attrName>
                                        </p:attrNameLst>
                                      </p:cBhvr>
                                      <p:tavLst>
                                        <p:tav tm="0">
                                          <p:val>
                                            <p:strVal val="#ppt_y+.1"/>
                                          </p:val>
                                        </p:tav>
                                        <p:tav tm="100000">
                                          <p:val>
                                            <p:strVal val="#ppt_y"/>
                                          </p:val>
                                        </p:tav>
                                      </p:tavLst>
                                    </p:anim>
                                  </p:childTnLst>
                                </p:cTn>
                              </p:par>
                              <p:par>
                                <p:cTn id="155" presetID="42" presetClass="entr" presetSubtype="0" fill="hold" nodeType="withEffect">
                                  <p:stCondLst>
                                    <p:cond delay="0"/>
                                  </p:stCondLst>
                                  <p:childTnLst>
                                    <p:set>
                                      <p:cBhvr>
                                        <p:cTn id="156" dur="1" fill="hold">
                                          <p:stCondLst>
                                            <p:cond delay="0"/>
                                          </p:stCondLst>
                                        </p:cTn>
                                        <p:tgtEl>
                                          <p:spTgt spid="287"/>
                                        </p:tgtEl>
                                        <p:attrNameLst>
                                          <p:attrName>style.visibility</p:attrName>
                                        </p:attrNameLst>
                                      </p:cBhvr>
                                      <p:to>
                                        <p:strVal val="visible"/>
                                      </p:to>
                                    </p:set>
                                    <p:animEffect transition="in" filter="fade">
                                      <p:cBhvr>
                                        <p:cTn id="157" dur="1000"/>
                                        <p:tgtEl>
                                          <p:spTgt spid="287"/>
                                        </p:tgtEl>
                                      </p:cBhvr>
                                    </p:animEffect>
                                    <p:anim calcmode="lin" valueType="num">
                                      <p:cBhvr>
                                        <p:cTn id="158" dur="1000" fill="hold"/>
                                        <p:tgtEl>
                                          <p:spTgt spid="287"/>
                                        </p:tgtEl>
                                        <p:attrNameLst>
                                          <p:attrName>ppt_x</p:attrName>
                                        </p:attrNameLst>
                                      </p:cBhvr>
                                      <p:tavLst>
                                        <p:tav tm="0">
                                          <p:val>
                                            <p:strVal val="#ppt_x"/>
                                          </p:val>
                                        </p:tav>
                                        <p:tav tm="100000">
                                          <p:val>
                                            <p:strVal val="#ppt_x"/>
                                          </p:val>
                                        </p:tav>
                                      </p:tavLst>
                                    </p:anim>
                                    <p:anim calcmode="lin" valueType="num">
                                      <p:cBhvr>
                                        <p:cTn id="159" dur="1000" fill="hold"/>
                                        <p:tgtEl>
                                          <p:spTgt spid="287"/>
                                        </p:tgtEl>
                                        <p:attrNameLst>
                                          <p:attrName>ppt_y</p:attrName>
                                        </p:attrNameLst>
                                      </p:cBhvr>
                                      <p:tavLst>
                                        <p:tav tm="0">
                                          <p:val>
                                            <p:strVal val="#ppt_y+.1"/>
                                          </p:val>
                                        </p:tav>
                                        <p:tav tm="100000">
                                          <p:val>
                                            <p:strVal val="#ppt_y"/>
                                          </p:val>
                                        </p:tav>
                                      </p:tavLst>
                                    </p:anim>
                                  </p:childTnLst>
                                </p:cTn>
                              </p:par>
                              <p:par>
                                <p:cTn id="160" presetID="42" presetClass="entr" presetSubtype="0" fill="hold" nodeType="withEffect">
                                  <p:stCondLst>
                                    <p:cond delay="0"/>
                                  </p:stCondLst>
                                  <p:childTnLst>
                                    <p:set>
                                      <p:cBhvr>
                                        <p:cTn id="161" dur="1" fill="hold">
                                          <p:stCondLst>
                                            <p:cond delay="0"/>
                                          </p:stCondLst>
                                        </p:cTn>
                                        <p:tgtEl>
                                          <p:spTgt spid="292"/>
                                        </p:tgtEl>
                                        <p:attrNameLst>
                                          <p:attrName>style.visibility</p:attrName>
                                        </p:attrNameLst>
                                      </p:cBhvr>
                                      <p:to>
                                        <p:strVal val="visible"/>
                                      </p:to>
                                    </p:set>
                                    <p:animEffect transition="in" filter="fade">
                                      <p:cBhvr>
                                        <p:cTn id="162" dur="1000"/>
                                        <p:tgtEl>
                                          <p:spTgt spid="292"/>
                                        </p:tgtEl>
                                      </p:cBhvr>
                                    </p:animEffect>
                                    <p:anim calcmode="lin" valueType="num">
                                      <p:cBhvr>
                                        <p:cTn id="163" dur="1000" fill="hold"/>
                                        <p:tgtEl>
                                          <p:spTgt spid="292"/>
                                        </p:tgtEl>
                                        <p:attrNameLst>
                                          <p:attrName>ppt_x</p:attrName>
                                        </p:attrNameLst>
                                      </p:cBhvr>
                                      <p:tavLst>
                                        <p:tav tm="0">
                                          <p:val>
                                            <p:strVal val="#ppt_x"/>
                                          </p:val>
                                        </p:tav>
                                        <p:tav tm="100000">
                                          <p:val>
                                            <p:strVal val="#ppt_x"/>
                                          </p:val>
                                        </p:tav>
                                      </p:tavLst>
                                    </p:anim>
                                    <p:anim calcmode="lin" valueType="num">
                                      <p:cBhvr>
                                        <p:cTn id="164" dur="1000" fill="hold"/>
                                        <p:tgtEl>
                                          <p:spTgt spid="2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 grpId="0"/>
      <p:bldP spid="301" grpId="0"/>
      <p:bldP spid="302" grpId="0"/>
      <p:bldP spid="303" grpId="0"/>
      <p:bldP spid="304" grpId="0"/>
      <p:bldP spid="30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3" name="Title 2"/>
          <p:cNvSpPr>
            <a:spLocks noGrp="1"/>
          </p:cNvSpPr>
          <p:nvPr>
            <p:ph type="title"/>
          </p:nvPr>
        </p:nvSpPr>
        <p:spPr/>
        <p:txBody>
          <a:bodyPr/>
          <a:lstStyle/>
          <a:p>
            <a:r>
              <a:rPr lang="fa-IR" b="1" dirty="0">
                <a:solidFill>
                  <a:srgbClr val="FF0000"/>
                </a:solidFill>
                <a:latin typeface="Tahoma"/>
                <a:ea typeface="Times New Roman"/>
                <a:cs typeface="B Compset" panose="00000400000000000000" pitchFamily="2" charset="-78"/>
              </a:rPr>
              <a:t>انواع اوراق قرضه برحسب دوره بازپرداخت</a:t>
            </a:r>
            <a:br>
              <a:rPr lang="fa-IR" b="1" dirty="0">
                <a:solidFill>
                  <a:srgbClr val="FF0000"/>
                </a:solidFill>
                <a:latin typeface="Tahoma"/>
                <a:ea typeface="Times New Roman"/>
                <a:cs typeface="B Compset" panose="00000400000000000000" pitchFamily="2" charset="-78"/>
              </a:rPr>
            </a:br>
            <a:endParaRPr lang="en-US" dirty="0">
              <a:solidFill>
                <a:srgbClr val="FF0000"/>
              </a:solidFill>
            </a:endParaRPr>
          </a:p>
        </p:txBody>
      </p:sp>
      <p:sp>
        <p:nvSpPr>
          <p:cNvPr id="18" name="Subtitle 2"/>
          <p:cNvSpPr>
            <a:spLocks noGrp="1"/>
          </p:cNvSpPr>
          <p:nvPr>
            <p:ph idx="1"/>
          </p:nvPr>
        </p:nvSpPr>
        <p:spPr>
          <a:xfrm>
            <a:off x="864858" y="795973"/>
            <a:ext cx="7520940" cy="3579849"/>
          </a:xfrm>
          <a:noFill/>
        </p:spPr>
        <p:txBody>
          <a:bodyPr>
            <a:noAutofit/>
          </a:bodyPr>
          <a:lstStyle/>
          <a:p>
            <a:pPr marL="0" indent="0" algn="just" rtl="1">
              <a:spcBef>
                <a:spcPts val="600"/>
              </a:spcBef>
              <a:buClr>
                <a:srgbClr val="C00000"/>
              </a:buClr>
            </a:pPr>
            <a:r>
              <a:rPr lang="fa-IR" sz="1800" b="1" dirty="0" smtClean="0">
                <a:solidFill>
                  <a:srgbClr val="00B050"/>
                </a:solidFill>
                <a:latin typeface="Tahoma"/>
                <a:ea typeface="Times New Roman"/>
                <a:cs typeface="B Compset" panose="00000400000000000000" pitchFamily="2" charset="-78"/>
              </a:rPr>
              <a:t>الف</a:t>
            </a:r>
            <a:r>
              <a:rPr lang="fa-IR" sz="1800" b="1" dirty="0">
                <a:solidFill>
                  <a:srgbClr val="00B050"/>
                </a:solidFill>
                <a:latin typeface="Tahoma"/>
                <a:ea typeface="Times New Roman"/>
                <a:cs typeface="B Compset" panose="00000400000000000000" pitchFamily="2" charset="-78"/>
              </a:rPr>
              <a:t>) </a:t>
            </a:r>
            <a:r>
              <a:rPr lang="en-US" sz="1800" b="1" dirty="0" smtClean="0">
                <a:solidFill>
                  <a:srgbClr val="00B050"/>
                </a:solidFill>
                <a:latin typeface="Tahoma"/>
                <a:ea typeface="Times New Roman"/>
                <a:cs typeface="B Compset" panose="00000400000000000000" pitchFamily="2" charset="-78"/>
              </a:rPr>
              <a:t> </a:t>
            </a:r>
            <a:r>
              <a:rPr lang="en-US" sz="1800" b="1" dirty="0" smtClean="0">
                <a:solidFill>
                  <a:srgbClr val="00B050"/>
                </a:solidFill>
                <a:latin typeface="Times New Roman" panose="02020603050405020304" pitchFamily="18" charset="0"/>
                <a:ea typeface="Times New Roman"/>
                <a:cs typeface="Times New Roman" panose="02020603050405020304" pitchFamily="18" charset="0"/>
              </a:rPr>
              <a:t>Callable </a:t>
            </a:r>
            <a:r>
              <a:rPr lang="en-US" sz="1800" b="1" dirty="0">
                <a:solidFill>
                  <a:srgbClr val="00B050"/>
                </a:solidFill>
                <a:latin typeface="Times New Roman" panose="02020603050405020304" pitchFamily="18" charset="0"/>
                <a:ea typeface="Times New Roman"/>
                <a:cs typeface="Times New Roman" panose="02020603050405020304" pitchFamily="18" charset="0"/>
              </a:rPr>
              <a:t>Bond </a:t>
            </a:r>
            <a:r>
              <a:rPr lang="fa-IR" sz="1800" b="1" dirty="0" smtClean="0">
                <a:solidFill>
                  <a:srgbClr val="00B050"/>
                </a:solidFill>
                <a:latin typeface="Tahoma"/>
                <a:ea typeface="Times New Roman"/>
                <a:cs typeface="B Compset" panose="00000400000000000000" pitchFamily="2" charset="-78"/>
              </a:rPr>
              <a:t>: </a:t>
            </a:r>
            <a:r>
              <a:rPr lang="fa-IR" sz="1800" b="1" dirty="0" smtClean="0">
                <a:solidFill>
                  <a:srgbClr val="020202"/>
                </a:solidFill>
                <a:latin typeface="Tahoma"/>
                <a:ea typeface="Times New Roman"/>
                <a:cs typeface="B Compset" panose="00000400000000000000" pitchFamily="2" charset="-78"/>
              </a:rPr>
              <a:t>اجازه </a:t>
            </a:r>
            <a:r>
              <a:rPr lang="fa-IR" sz="1800" b="1" dirty="0">
                <a:solidFill>
                  <a:srgbClr val="020202"/>
                </a:solidFill>
                <a:latin typeface="Tahoma"/>
                <a:ea typeface="Times New Roman"/>
                <a:cs typeface="B Compset" panose="00000400000000000000" pitchFamily="2" charset="-78"/>
              </a:rPr>
              <a:t>بازخريد اوراق قبل از سررسيد را به ناشر مي‌دهد</a:t>
            </a:r>
          </a:p>
          <a:p>
            <a:pPr marL="0" indent="0" algn="just" rtl="1">
              <a:spcBef>
                <a:spcPts val="600"/>
              </a:spcBef>
              <a:buClr>
                <a:srgbClr val="C00000"/>
              </a:buClr>
            </a:pPr>
            <a:r>
              <a:rPr lang="fa-IR" sz="1800" b="1" dirty="0" smtClean="0">
                <a:solidFill>
                  <a:srgbClr val="020202"/>
                </a:solidFill>
                <a:latin typeface="Tahoma"/>
                <a:ea typeface="Times New Roman"/>
                <a:cs typeface="B Compset" panose="00000400000000000000" pitchFamily="2" charset="-78"/>
              </a:rPr>
              <a:t>اين </a:t>
            </a:r>
            <a:r>
              <a:rPr lang="fa-IR" sz="1800" b="1" dirty="0">
                <a:solidFill>
                  <a:srgbClr val="020202"/>
                </a:solidFill>
                <a:latin typeface="Tahoma"/>
                <a:ea typeface="Times New Roman"/>
                <a:cs typeface="B Compset" panose="00000400000000000000" pitchFamily="2" charset="-78"/>
              </a:rPr>
              <a:t>نوع اوراق قرضه (فراخواندني) از ناشر حمايت </a:t>
            </a:r>
            <a:r>
              <a:rPr lang="fa-IR" sz="1800" b="1" dirty="0" smtClean="0">
                <a:solidFill>
                  <a:srgbClr val="020202"/>
                </a:solidFill>
                <a:latin typeface="Tahoma"/>
                <a:ea typeface="Times New Roman"/>
                <a:cs typeface="B Compset" panose="00000400000000000000" pitchFamily="2" charset="-78"/>
              </a:rPr>
              <a:t>مي‌كند. </a:t>
            </a:r>
            <a:r>
              <a:rPr lang="fa-IR" sz="1800" b="1" dirty="0">
                <a:solidFill>
                  <a:srgbClr val="020202"/>
                </a:solidFill>
                <a:latin typeface="Tahoma"/>
                <a:ea typeface="Times New Roman"/>
                <a:cs typeface="B Compset" panose="00000400000000000000" pitchFamily="2" charset="-78"/>
              </a:rPr>
              <a:t>اگر نرخ‌هاي بهره كاهش يابد، ناشر مي‌تواند اوراق قرضه را فرابخواند و بدهي‌اش را با سطح پايين‌تري مجددا تامين مالي كند.</a:t>
            </a:r>
          </a:p>
          <a:p>
            <a:pPr marL="0" indent="0" algn="just" rtl="1">
              <a:spcBef>
                <a:spcPts val="600"/>
              </a:spcBef>
              <a:buClr>
                <a:srgbClr val="C00000"/>
              </a:buClr>
            </a:pPr>
            <a:r>
              <a:rPr lang="fa-IR" sz="1800" dirty="0">
                <a:solidFill>
                  <a:srgbClr val="00B050"/>
                </a:solidFill>
                <a:latin typeface="Tahoma"/>
                <a:ea typeface="Times New Roman"/>
                <a:cs typeface="B Compset" panose="00000400000000000000" pitchFamily="2" charset="-78"/>
              </a:rPr>
              <a:t>ب) </a:t>
            </a:r>
            <a:r>
              <a:rPr lang="en-US" sz="1800" dirty="0">
                <a:solidFill>
                  <a:srgbClr val="00B050"/>
                </a:solidFill>
                <a:latin typeface="Tahoma"/>
                <a:ea typeface="Times New Roman"/>
                <a:cs typeface="B Compset" panose="00000400000000000000" pitchFamily="2" charset="-78"/>
              </a:rPr>
              <a:t> Portable Bond or Bond </a:t>
            </a:r>
            <a:r>
              <a:rPr lang="fa-IR" sz="1800" dirty="0">
                <a:solidFill>
                  <a:srgbClr val="00B050"/>
                </a:solidFill>
                <a:latin typeface="Tahoma"/>
                <a:ea typeface="Times New Roman"/>
                <a:cs typeface="B Compset" panose="00000400000000000000" pitchFamily="2" charset="-78"/>
              </a:rPr>
              <a:t>: </a:t>
            </a:r>
            <a:r>
              <a:rPr lang="fa-IR" sz="1800" b="1" dirty="0" smtClean="0">
                <a:solidFill>
                  <a:srgbClr val="020202"/>
                </a:solidFill>
                <a:latin typeface="Tahoma"/>
                <a:ea typeface="Times New Roman"/>
                <a:cs typeface="B Compset" panose="00000400000000000000" pitchFamily="2" charset="-78"/>
              </a:rPr>
              <a:t>به </a:t>
            </a:r>
            <a:r>
              <a:rPr lang="fa-IR" sz="1800" b="1" dirty="0">
                <a:solidFill>
                  <a:srgbClr val="020202"/>
                </a:solidFill>
                <a:latin typeface="Tahoma"/>
                <a:ea typeface="Times New Roman"/>
                <a:cs typeface="B Compset" panose="00000400000000000000" pitchFamily="2" charset="-78"/>
              </a:rPr>
              <a:t>سرمايه‌گذاران اين اجازه را مي‌دهد تا ناشر را براي نقد كردن اوراق قبل از سررسيد تحت‌فشار قرار دهند.</a:t>
            </a:r>
          </a:p>
          <a:p>
            <a:pPr marL="0" indent="0" algn="just" rtl="1">
              <a:spcBef>
                <a:spcPts val="600"/>
              </a:spcBef>
              <a:buClr>
                <a:srgbClr val="C00000"/>
              </a:buClr>
            </a:pPr>
            <a:r>
              <a:rPr lang="fa-IR" sz="1800" b="1" dirty="0" smtClean="0">
                <a:solidFill>
                  <a:srgbClr val="020202"/>
                </a:solidFill>
                <a:latin typeface="Tahoma"/>
                <a:ea typeface="Times New Roman"/>
                <a:cs typeface="B Compset" panose="00000400000000000000" pitchFamily="2" charset="-78"/>
              </a:rPr>
              <a:t>اين </a:t>
            </a:r>
            <a:r>
              <a:rPr lang="fa-IR" sz="1800" b="1" dirty="0">
                <a:solidFill>
                  <a:srgbClr val="020202"/>
                </a:solidFill>
                <a:latin typeface="Tahoma"/>
                <a:ea typeface="Times New Roman"/>
                <a:cs typeface="B Compset" panose="00000400000000000000" pitchFamily="2" charset="-78"/>
              </a:rPr>
              <a:t>نوع اوراق از سرمايه‌گذار حمايت </a:t>
            </a:r>
            <a:r>
              <a:rPr lang="fa-IR" sz="1800" b="1" dirty="0" smtClean="0">
                <a:solidFill>
                  <a:srgbClr val="020202"/>
                </a:solidFill>
                <a:latin typeface="Tahoma"/>
                <a:ea typeface="Times New Roman"/>
                <a:cs typeface="B Compset" panose="00000400000000000000" pitchFamily="2" charset="-78"/>
              </a:rPr>
              <a:t>مي‌نمايند. </a:t>
            </a:r>
            <a:r>
              <a:rPr lang="fa-IR" sz="1800" b="1" dirty="0">
                <a:solidFill>
                  <a:srgbClr val="020202"/>
                </a:solidFill>
                <a:latin typeface="Tahoma"/>
                <a:ea typeface="Times New Roman"/>
                <a:cs typeface="B Compset" panose="00000400000000000000" pitchFamily="2" charset="-78"/>
              </a:rPr>
              <a:t>اگر نرخ‌هاي بهره افزايش يابد، سرمايه‌‌گذاران ممكن است اوراق را پس بدهند و منافع حاصل از وام دادن را با نرخ‌هاي بالاتر به دست آورند.</a:t>
            </a:r>
          </a:p>
          <a:p>
            <a:pPr marL="0" indent="0" algn="just" rtl="1">
              <a:spcBef>
                <a:spcPts val="600"/>
              </a:spcBef>
              <a:spcAft>
                <a:spcPts val="600"/>
              </a:spcAft>
              <a:buClr>
                <a:srgbClr val="C00000"/>
              </a:buClr>
            </a:pPr>
            <a:r>
              <a:rPr lang="fa-IR" sz="1800" dirty="0">
                <a:solidFill>
                  <a:srgbClr val="00B050"/>
                </a:solidFill>
                <a:latin typeface="Tahoma"/>
                <a:ea typeface="Times New Roman"/>
                <a:cs typeface="B Compset" panose="00000400000000000000" pitchFamily="2" charset="-78"/>
              </a:rPr>
              <a:t>ج) </a:t>
            </a:r>
            <a:r>
              <a:rPr lang="en-US" sz="1800" dirty="0">
                <a:solidFill>
                  <a:srgbClr val="00B050"/>
                </a:solidFill>
                <a:latin typeface="Tahoma"/>
                <a:ea typeface="Times New Roman"/>
                <a:cs typeface="B Compset" panose="00000400000000000000" pitchFamily="2" charset="-78"/>
              </a:rPr>
              <a:t>Subordinated</a:t>
            </a:r>
            <a:r>
              <a:rPr lang="fa-IR" sz="1800" dirty="0">
                <a:solidFill>
                  <a:srgbClr val="00B050"/>
                </a:solidFill>
                <a:latin typeface="Tahoma"/>
                <a:ea typeface="Times New Roman"/>
                <a:cs typeface="B Compset" panose="00000400000000000000" pitchFamily="2" charset="-78"/>
              </a:rPr>
              <a:t> : اوراق قرضه تبعي </a:t>
            </a:r>
            <a:endParaRPr lang="en-US" sz="1800" dirty="0">
              <a:solidFill>
                <a:srgbClr val="00B050"/>
              </a:solidFill>
              <a:latin typeface="Tahoma"/>
              <a:ea typeface="Times New Roman"/>
              <a:cs typeface="B Compset" panose="00000400000000000000" pitchFamily="2" charset="-78"/>
            </a:endParaRPr>
          </a:p>
          <a:p>
            <a:pPr marL="0" indent="0" algn="just" rtl="1">
              <a:spcBef>
                <a:spcPts val="600"/>
              </a:spcBef>
              <a:buClr>
                <a:srgbClr val="C00000"/>
              </a:buClr>
            </a:pPr>
            <a:r>
              <a:rPr lang="fa-IR" sz="1800" b="1" dirty="0">
                <a:solidFill>
                  <a:srgbClr val="020202"/>
                </a:solidFill>
                <a:latin typeface="Tahoma"/>
                <a:ea typeface="Times New Roman"/>
                <a:cs typeface="B Compset" panose="00000400000000000000" pitchFamily="2" charset="-78"/>
              </a:rPr>
              <a:t>آن دسته‌اي هستند كه داراي حق‌تقدم كمتري در نقدشوندگي نسبت به ساير اوراق قرضه منتشر شده توسط ناشر </a:t>
            </a:r>
            <a:r>
              <a:rPr lang="fa-IR" sz="1800" b="1" dirty="0" smtClean="0">
                <a:solidFill>
                  <a:srgbClr val="020202"/>
                </a:solidFill>
                <a:latin typeface="Tahoma"/>
                <a:ea typeface="Times New Roman"/>
                <a:cs typeface="B Compset" panose="00000400000000000000" pitchFamily="2" charset="-78"/>
              </a:rPr>
              <a:t>دارند. </a:t>
            </a:r>
            <a:r>
              <a:rPr lang="fa-IR" sz="1800" b="1" dirty="0">
                <a:solidFill>
                  <a:srgbClr val="020202"/>
                </a:solidFill>
                <a:latin typeface="Tahoma"/>
                <a:ea typeface="Times New Roman"/>
                <a:cs typeface="B Compset" panose="00000400000000000000" pitchFamily="2" charset="-78"/>
              </a:rPr>
              <a:t>در زماني مانند ورشكستگي، ابتدا پول دارندگان اوراق قرضه غيرتبعي پرداخت مي‌شود، سپس بقيه دارندگان اوراق تبعي پول خود را دريافت مي‌دارند؛ بنابراين، اين دسته از اوراق داراي ريسك بيشتر و رتبه اعتباري كمتري نسبت به اوراق قرضه قديمي مي‌باشند.</a:t>
            </a:r>
          </a:p>
          <a:p>
            <a:pPr marL="0" indent="0" algn="just" rtl="1">
              <a:spcBef>
                <a:spcPts val="600"/>
              </a:spcBef>
              <a:spcAft>
                <a:spcPts val="600"/>
              </a:spcAft>
              <a:buClr>
                <a:srgbClr val="C00000"/>
              </a:buClr>
            </a:pPr>
            <a:r>
              <a:rPr lang="fa-IR" sz="1800" dirty="0">
                <a:solidFill>
                  <a:srgbClr val="00B050"/>
                </a:solidFill>
                <a:latin typeface="Tahoma"/>
                <a:ea typeface="Times New Roman"/>
                <a:cs typeface="B Compset" panose="00000400000000000000" pitchFamily="2" charset="-78"/>
              </a:rPr>
              <a:t>د) اوراق قرضه دائمي:</a:t>
            </a:r>
          </a:p>
          <a:p>
            <a:pPr marL="0" indent="0" algn="just" rtl="1">
              <a:spcBef>
                <a:spcPts val="600"/>
              </a:spcBef>
              <a:spcAft>
                <a:spcPts val="600"/>
              </a:spcAft>
              <a:buClr>
                <a:srgbClr val="C00000"/>
              </a:buClr>
            </a:pPr>
            <a:r>
              <a:rPr lang="fa-IR" sz="1800" b="1" dirty="0">
                <a:solidFill>
                  <a:srgbClr val="020202"/>
                </a:solidFill>
                <a:latin typeface="Tahoma"/>
                <a:ea typeface="Times New Roman"/>
                <a:cs typeface="B Compset" panose="00000400000000000000" pitchFamily="2" charset="-78"/>
              </a:rPr>
              <a:t>اين دسته از اوراق اغلب دائمي یا عمري شناخته مي‌شوند، اينها بدون سررسيد هستند و مشهورترين نوع آن  </a:t>
            </a:r>
            <a:r>
              <a:rPr lang="en-US" sz="1800" b="1" dirty="0" smtClean="0">
                <a:solidFill>
                  <a:srgbClr val="020202"/>
                </a:solidFill>
                <a:latin typeface="Times New Roman" panose="02020603050405020304" pitchFamily="18" charset="0"/>
                <a:ea typeface="Times New Roman"/>
                <a:cs typeface="Times New Roman" panose="02020603050405020304" pitchFamily="18" charset="0"/>
              </a:rPr>
              <a:t>UK </a:t>
            </a:r>
            <a:r>
              <a:rPr lang="en-US" sz="1800" b="1" dirty="0" err="1">
                <a:solidFill>
                  <a:srgbClr val="020202"/>
                </a:solidFill>
                <a:latin typeface="Times New Roman" panose="02020603050405020304" pitchFamily="18" charset="0"/>
                <a:ea typeface="Times New Roman"/>
                <a:cs typeface="Times New Roman" panose="02020603050405020304" pitchFamily="18" charset="0"/>
              </a:rPr>
              <a:t>Consols</a:t>
            </a:r>
            <a:r>
              <a:rPr lang="en-US" sz="1800" b="1" dirty="0">
                <a:solidFill>
                  <a:srgbClr val="020202"/>
                </a:solidFill>
                <a:latin typeface="Times New Roman" panose="02020603050405020304" pitchFamily="18" charset="0"/>
                <a:ea typeface="Times New Roman"/>
                <a:cs typeface="Times New Roman" panose="02020603050405020304" pitchFamily="18" charset="0"/>
              </a:rPr>
              <a:t> </a:t>
            </a:r>
            <a:r>
              <a:rPr lang="fa-IR" sz="1800"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sz="1800" b="1" dirty="0" smtClean="0">
                <a:solidFill>
                  <a:srgbClr val="020202"/>
                </a:solidFill>
                <a:latin typeface="Tahoma"/>
                <a:ea typeface="Times New Roman"/>
                <a:cs typeface="B Compset" panose="00000400000000000000" pitchFamily="2" charset="-78"/>
              </a:rPr>
              <a:t>مي‌باشد </a:t>
            </a:r>
            <a:r>
              <a:rPr lang="fa-IR" sz="1800" b="1" dirty="0">
                <a:solidFill>
                  <a:srgbClr val="020202"/>
                </a:solidFill>
                <a:latin typeface="Tahoma"/>
                <a:ea typeface="Times New Roman"/>
                <a:cs typeface="B Compset" panose="00000400000000000000" pitchFamily="2" charset="-78"/>
              </a:rPr>
              <a:t>كه مستمري سالانه خزانه‌داري يا اوراق خزانه‌داري بدون تاريخ ناميده مي‌شوند.</a:t>
            </a: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32</a:t>
            </a:fld>
            <a:endParaRPr lang="en-US"/>
          </a:p>
        </p:txBody>
      </p:sp>
    </p:spTree>
    <p:extLst>
      <p:ext uri="{BB962C8B-B14F-4D97-AF65-F5344CB8AC3E}">
        <p14:creationId xmlns:p14="http://schemas.microsoft.com/office/powerpoint/2010/main" val="34199310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3" name="Title 2"/>
          <p:cNvSpPr>
            <a:spLocks noGrp="1"/>
          </p:cNvSpPr>
          <p:nvPr>
            <p:ph type="title"/>
          </p:nvPr>
        </p:nvSpPr>
        <p:spPr/>
        <p:txBody>
          <a:bodyPr/>
          <a:lstStyle/>
          <a:p>
            <a:r>
              <a:rPr lang="fa-IR" b="1" dirty="0">
                <a:solidFill>
                  <a:srgbClr val="FF0000"/>
                </a:solidFill>
                <a:latin typeface="Tahoma"/>
                <a:ea typeface="Times New Roman"/>
                <a:cs typeface="B Compset" panose="00000400000000000000" pitchFamily="2" charset="-78"/>
              </a:rPr>
              <a:t>انواع اوراق قرضه </a:t>
            </a:r>
            <a:r>
              <a:rPr lang="fa-IR" b="1" dirty="0" err="1">
                <a:solidFill>
                  <a:srgbClr val="FF0000"/>
                </a:solidFill>
                <a:latin typeface="Tahoma"/>
                <a:ea typeface="Times New Roman"/>
                <a:cs typeface="B Compset" panose="00000400000000000000" pitchFamily="2" charset="-78"/>
              </a:rPr>
              <a:t>تركيبي</a:t>
            </a:r>
            <a:r>
              <a:rPr lang="fa-IR" b="1" dirty="0">
                <a:solidFill>
                  <a:srgbClr val="FF0000"/>
                </a:solidFill>
                <a:latin typeface="Tahoma"/>
                <a:ea typeface="Times New Roman"/>
                <a:cs typeface="B Compset" panose="00000400000000000000" pitchFamily="2" charset="-78"/>
              </a:rPr>
              <a:t/>
            </a:r>
            <a:br>
              <a:rPr lang="fa-IR" b="1" dirty="0">
                <a:solidFill>
                  <a:srgbClr val="FF0000"/>
                </a:solidFill>
                <a:latin typeface="Tahoma"/>
                <a:ea typeface="Times New Roman"/>
                <a:cs typeface="B Compset" panose="00000400000000000000" pitchFamily="2" charset="-78"/>
              </a:rPr>
            </a:br>
            <a:endParaRPr lang="en-US" dirty="0">
              <a:solidFill>
                <a:srgbClr val="FF0000"/>
              </a:solidFill>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33</a:t>
            </a:fld>
            <a:endParaRPr lang="en-US"/>
          </a:p>
        </p:txBody>
      </p:sp>
      <p:sp>
        <p:nvSpPr>
          <p:cNvPr id="18" name="Subtitle 2"/>
          <p:cNvSpPr>
            <a:spLocks noGrp="1"/>
          </p:cNvSpPr>
          <p:nvPr>
            <p:ph type="subTitle" idx="4294967295"/>
          </p:nvPr>
        </p:nvSpPr>
        <p:spPr>
          <a:xfrm>
            <a:off x="0" y="693838"/>
            <a:ext cx="8991600" cy="5268913"/>
          </a:xfrm>
          <a:noFill/>
        </p:spPr>
        <p:txBody>
          <a:bodyPr>
            <a:noAutofit/>
          </a:bodyPr>
          <a:lstStyle/>
          <a:p>
            <a:pPr algn="just" rtl="1">
              <a:spcBef>
                <a:spcPts val="600"/>
              </a:spcBef>
              <a:spcAft>
                <a:spcPts val="600"/>
              </a:spcAft>
              <a:buClr>
                <a:srgbClr val="C00000"/>
              </a:buClr>
            </a:pPr>
            <a:r>
              <a:rPr lang="fa-IR" sz="1800" b="1" dirty="0" smtClean="0">
                <a:solidFill>
                  <a:srgbClr val="FF0000"/>
                </a:solidFill>
                <a:latin typeface="Tahoma"/>
                <a:ea typeface="Times New Roman"/>
                <a:cs typeface="B Compset" panose="00000400000000000000" pitchFamily="2" charset="-78"/>
              </a:rPr>
              <a:t>الف</a:t>
            </a:r>
            <a:r>
              <a:rPr lang="fa-IR" sz="1800" b="1" dirty="0">
                <a:solidFill>
                  <a:srgbClr val="FF0000"/>
                </a:solidFill>
                <a:latin typeface="Tahoma"/>
                <a:ea typeface="Times New Roman"/>
                <a:cs typeface="B Compset" panose="00000400000000000000" pitchFamily="2" charset="-78"/>
              </a:rPr>
              <a:t>) اوراق قرضه </a:t>
            </a:r>
            <a:r>
              <a:rPr lang="fa-IR" sz="1800" b="1" dirty="0" smtClean="0">
                <a:solidFill>
                  <a:srgbClr val="FF0000"/>
                </a:solidFill>
                <a:latin typeface="Tahoma"/>
                <a:ea typeface="Times New Roman"/>
                <a:cs typeface="B Compset" panose="00000400000000000000" pitchFamily="2" charset="-78"/>
              </a:rPr>
              <a:t>تبديل: </a:t>
            </a:r>
            <a:r>
              <a:rPr lang="fa-IR" sz="1800" b="1" dirty="0" smtClean="0">
                <a:solidFill>
                  <a:srgbClr val="020202"/>
                </a:solidFill>
                <a:latin typeface="Tahoma"/>
                <a:ea typeface="Times New Roman"/>
                <a:cs typeface="B Compset" panose="00000400000000000000" pitchFamily="2" charset="-78"/>
              </a:rPr>
              <a:t>مي‌تواند </a:t>
            </a:r>
            <a:r>
              <a:rPr lang="fa-IR" sz="1800" b="1" dirty="0">
                <a:solidFill>
                  <a:srgbClr val="020202"/>
                </a:solidFill>
                <a:latin typeface="Tahoma"/>
                <a:ea typeface="Times New Roman"/>
                <a:cs typeface="B Compset" panose="00000400000000000000" pitchFamily="2" charset="-78"/>
              </a:rPr>
              <a:t>با مقدار خاصي از سهام عادي (ساير اوراق) منتشره به وسيله شركت ناشر معاوضه گردد و ناشر اين اوراق را براي برخورداري از پرداخت‌هاي بهره‌اي كاهنده منتشر مي‌نمايد.</a:t>
            </a:r>
          </a:p>
          <a:p>
            <a:pPr algn="just" rtl="1">
              <a:spcBef>
                <a:spcPts val="600"/>
              </a:spcBef>
              <a:spcAft>
                <a:spcPts val="600"/>
              </a:spcAft>
              <a:buClr>
                <a:srgbClr val="C00000"/>
              </a:buClr>
            </a:pPr>
            <a:r>
              <a:rPr lang="fa-IR" sz="1800" b="1" dirty="0">
                <a:solidFill>
                  <a:srgbClr val="FF0000"/>
                </a:solidFill>
                <a:latin typeface="Tahoma"/>
                <a:ea typeface="Times New Roman"/>
                <a:cs typeface="B Compset" panose="00000400000000000000" pitchFamily="2" charset="-78"/>
              </a:rPr>
              <a:t>ب) اوراق قرضه‌ داراي پشتوانه </a:t>
            </a:r>
            <a:r>
              <a:rPr lang="fa-IR" sz="1800" b="1" dirty="0" smtClean="0">
                <a:solidFill>
                  <a:srgbClr val="FF0000"/>
                </a:solidFill>
                <a:latin typeface="Tahoma"/>
                <a:ea typeface="Times New Roman"/>
                <a:cs typeface="B Compset" panose="00000400000000000000" pitchFamily="2" charset="-78"/>
              </a:rPr>
              <a:t>دارايي </a:t>
            </a:r>
            <a:r>
              <a:rPr lang="en-US" sz="1800" b="1" dirty="0" smtClean="0">
                <a:solidFill>
                  <a:srgbClr val="FF0000"/>
                </a:solidFill>
                <a:latin typeface="Times New Roman" panose="02020603050405020304" pitchFamily="18" charset="0"/>
                <a:ea typeface="Times New Roman"/>
                <a:cs typeface="Times New Roman" panose="02020603050405020304" pitchFamily="18" charset="0"/>
              </a:rPr>
              <a:t>(ABS)</a:t>
            </a:r>
            <a:r>
              <a:rPr lang="fa-IR" sz="1800" b="1" dirty="0" smtClean="0">
                <a:solidFill>
                  <a:srgbClr val="FF0000"/>
                </a:solidFill>
                <a:latin typeface="Times New Roman" panose="02020603050405020304" pitchFamily="18" charset="0"/>
                <a:ea typeface="Times New Roman"/>
                <a:cs typeface="Times New Roman" panose="02020603050405020304" pitchFamily="18" charset="0"/>
              </a:rPr>
              <a:t>: </a:t>
            </a:r>
            <a:r>
              <a:rPr lang="fa-IR" sz="1800" b="1" dirty="0" smtClean="0">
                <a:solidFill>
                  <a:srgbClr val="020202"/>
                </a:solidFill>
                <a:latin typeface="Tahoma"/>
                <a:ea typeface="Times New Roman"/>
                <a:cs typeface="B Compset" panose="00000400000000000000" pitchFamily="2" charset="-78"/>
              </a:rPr>
              <a:t>اوراق </a:t>
            </a:r>
            <a:r>
              <a:rPr lang="fa-IR" sz="1800" b="1" dirty="0">
                <a:solidFill>
                  <a:srgbClr val="020202"/>
                </a:solidFill>
                <a:latin typeface="Tahoma"/>
                <a:ea typeface="Times New Roman"/>
                <a:cs typeface="B Compset" panose="00000400000000000000" pitchFamily="2" charset="-78"/>
              </a:rPr>
              <a:t>قرضه‌اي است كه اصل و بهره اوراق به وسيله جريان‌هاي نقد ناشي از </a:t>
            </a:r>
            <a:r>
              <a:rPr lang="fa-IR" sz="1800" b="1" dirty="0" smtClean="0">
                <a:solidFill>
                  <a:srgbClr val="020202"/>
                </a:solidFill>
                <a:latin typeface="Tahoma"/>
                <a:ea typeface="Times New Roman"/>
                <a:cs typeface="B Compset" panose="00000400000000000000" pitchFamily="2" charset="-78"/>
              </a:rPr>
              <a:t>یک دارايي </a:t>
            </a:r>
            <a:r>
              <a:rPr lang="fa-IR" sz="1800" b="1" dirty="0">
                <a:solidFill>
                  <a:srgbClr val="020202"/>
                </a:solidFill>
                <a:latin typeface="Tahoma"/>
                <a:ea typeface="Times New Roman"/>
                <a:cs typeface="B Compset" panose="00000400000000000000" pitchFamily="2" charset="-78"/>
              </a:rPr>
              <a:t>تعهد مي‌شود. </a:t>
            </a:r>
            <a:endParaRPr lang="fa-IR" sz="1800" b="1" dirty="0" smtClean="0">
              <a:solidFill>
                <a:srgbClr val="020202"/>
              </a:solidFill>
              <a:latin typeface="Tahoma"/>
              <a:ea typeface="Times New Roman"/>
              <a:cs typeface="B Compset" panose="00000400000000000000" pitchFamily="2" charset="-78"/>
            </a:endParaRPr>
          </a:p>
          <a:p>
            <a:pPr algn="just" rtl="1">
              <a:spcBef>
                <a:spcPts val="600"/>
              </a:spcBef>
              <a:spcAft>
                <a:spcPts val="600"/>
              </a:spcAft>
              <a:buClr>
                <a:srgbClr val="C00000"/>
              </a:buClr>
            </a:pPr>
            <a:r>
              <a:rPr lang="fa-IR" sz="1800" b="1" dirty="0" smtClean="0">
                <a:solidFill>
                  <a:srgbClr val="020202"/>
                </a:solidFill>
                <a:latin typeface="Tahoma"/>
                <a:ea typeface="Times New Roman"/>
                <a:cs typeface="B Compset" panose="00000400000000000000" pitchFamily="2" charset="-78"/>
              </a:rPr>
              <a:t>ج) جديدترين </a:t>
            </a:r>
            <a:r>
              <a:rPr lang="fa-IR" sz="1800" b="1" dirty="0">
                <a:solidFill>
                  <a:srgbClr val="020202"/>
                </a:solidFill>
                <a:latin typeface="Tahoma"/>
                <a:ea typeface="Times New Roman"/>
                <a:cs typeface="B Compset" panose="00000400000000000000" pitchFamily="2" charset="-78"/>
              </a:rPr>
              <a:t>نوآوري در زمينه اوراق قرضه تركيبي، </a:t>
            </a:r>
            <a:r>
              <a:rPr lang="fa-IR" sz="1800" b="1" dirty="0">
                <a:solidFill>
                  <a:srgbClr val="FF0000"/>
                </a:solidFill>
                <a:latin typeface="Tahoma"/>
                <a:ea typeface="Times New Roman"/>
                <a:cs typeface="B Compset" panose="00000400000000000000" pitchFamily="2" charset="-78"/>
              </a:rPr>
              <a:t>اوراق قرضه هيبريدي </a:t>
            </a:r>
            <a:r>
              <a:rPr lang="fa-IR" sz="1800" b="1" dirty="0">
                <a:solidFill>
                  <a:srgbClr val="020202"/>
                </a:solidFill>
                <a:latin typeface="Tahoma"/>
                <a:ea typeface="Times New Roman"/>
                <a:cs typeface="B Compset" panose="00000400000000000000" pitchFamily="2" charset="-78"/>
              </a:rPr>
              <a:t>مي‌باشند كه كوپن و اصل پولشان با واحدهاي پول مختلف پرداخت مي‌شود. براي مثال برخي از اوراق جديد پرداخت‌هاي بهره‌اي خود را به ين و اصل مبلغ اوراق را به‌دلار كانادا مي‌پردازند. </a:t>
            </a:r>
            <a:endParaRPr lang="fa-IR" sz="1800" b="1" dirty="0" smtClean="0">
              <a:solidFill>
                <a:srgbClr val="020202"/>
              </a:solidFill>
              <a:latin typeface="Tahoma"/>
              <a:ea typeface="Times New Roman"/>
              <a:cs typeface="B Compset" panose="00000400000000000000" pitchFamily="2" charset="-78"/>
            </a:endParaRPr>
          </a:p>
          <a:p>
            <a:pPr marL="285750" indent="-285750" algn="just" rtl="1">
              <a:spcBef>
                <a:spcPts val="600"/>
              </a:spcBef>
              <a:spcAft>
                <a:spcPts val="600"/>
              </a:spcAft>
              <a:buClr>
                <a:srgbClr val="C00000"/>
              </a:buClr>
              <a:buFont typeface="Wingdings" panose="05000000000000000000" pitchFamily="2" charset="2"/>
              <a:buChar char="§"/>
            </a:pPr>
            <a:r>
              <a:rPr lang="fa-IR" sz="1800" b="1" dirty="0" smtClean="0">
                <a:solidFill>
                  <a:srgbClr val="020202"/>
                </a:solidFill>
                <a:latin typeface="Tahoma"/>
                <a:ea typeface="Times New Roman"/>
                <a:cs typeface="B Compset" panose="00000400000000000000" pitchFamily="2" charset="-78"/>
              </a:rPr>
              <a:t>علاوه ‌بر دسته‌بندي‌هاي فوق، نوع ديگري از اوراق قرضه وجود دارد كه به شاخص‌هاي اقتصادي مرتبط شده است.</a:t>
            </a:r>
          </a:p>
          <a:p>
            <a:pPr marL="342900" indent="-342900" algn="just" rtl="1">
              <a:spcBef>
                <a:spcPts val="600"/>
              </a:spcBef>
              <a:spcAft>
                <a:spcPts val="600"/>
              </a:spcAft>
              <a:buClr>
                <a:srgbClr val="C00000"/>
              </a:buClr>
              <a:buFont typeface="Wingdings" panose="05000000000000000000" pitchFamily="2" charset="2"/>
              <a:buChar char="§"/>
            </a:pPr>
            <a:r>
              <a:rPr lang="fa-IR" sz="1800" dirty="0" smtClean="0">
                <a:solidFill>
                  <a:srgbClr val="FF0000"/>
                </a:solidFill>
                <a:latin typeface="Tahoma"/>
                <a:ea typeface="Times New Roman"/>
                <a:cs typeface="B Zar" panose="00000400000000000000" pitchFamily="2" charset="-78"/>
              </a:rPr>
              <a:t>اوراق </a:t>
            </a:r>
            <a:r>
              <a:rPr lang="fa-IR" sz="1800" dirty="0">
                <a:solidFill>
                  <a:srgbClr val="FF0000"/>
                </a:solidFill>
                <a:latin typeface="Tahoma"/>
                <a:ea typeface="Times New Roman"/>
                <a:cs typeface="B Zar" panose="00000400000000000000" pitchFamily="2" charset="-78"/>
              </a:rPr>
              <a:t>قرضه مرتبط‌شده با </a:t>
            </a:r>
            <a:r>
              <a:rPr lang="fa-IR" sz="1800" dirty="0" smtClean="0">
                <a:solidFill>
                  <a:srgbClr val="FF0000"/>
                </a:solidFill>
                <a:latin typeface="Tahoma"/>
                <a:ea typeface="Times New Roman"/>
                <a:cs typeface="B Zar" panose="00000400000000000000" pitchFamily="2" charset="-78"/>
              </a:rPr>
              <a:t>تورم (</a:t>
            </a:r>
            <a:r>
              <a:rPr lang="en-US" sz="1800" dirty="0">
                <a:solidFill>
                  <a:srgbClr val="FF0000"/>
                </a:solidFill>
                <a:latin typeface="Times New Roman" panose="02020603050405020304" pitchFamily="18" charset="0"/>
                <a:ea typeface="Times New Roman"/>
                <a:cs typeface="B Zar" panose="00000400000000000000" pitchFamily="2" charset="-78"/>
              </a:rPr>
              <a:t>TIPS</a:t>
            </a:r>
            <a:r>
              <a:rPr lang="fa-IR" sz="1800" dirty="0" smtClean="0">
                <a:solidFill>
                  <a:srgbClr val="FF0000"/>
                </a:solidFill>
                <a:latin typeface="Tahoma"/>
                <a:ea typeface="Times New Roman"/>
                <a:cs typeface="B Zar" panose="00000400000000000000" pitchFamily="2" charset="-78"/>
              </a:rPr>
              <a:t>) </a:t>
            </a:r>
            <a:r>
              <a:rPr lang="fa-IR" sz="1800" dirty="0">
                <a:solidFill>
                  <a:srgbClr val="FF0000"/>
                </a:solidFill>
                <a:latin typeface="Tahoma"/>
                <a:ea typeface="Times New Roman"/>
                <a:cs typeface="B Zar" panose="00000400000000000000" pitchFamily="2" charset="-78"/>
              </a:rPr>
              <a:t>: </a:t>
            </a:r>
            <a:r>
              <a:rPr lang="en-US" sz="1800" b="1" dirty="0">
                <a:solidFill>
                  <a:srgbClr val="020202"/>
                </a:solidFill>
                <a:latin typeface="Times New Roman" panose="02020603050405020304" pitchFamily="18" charset="0"/>
                <a:ea typeface="Times New Roman"/>
                <a:cs typeface="Times New Roman" panose="02020603050405020304" pitchFamily="18" charset="0"/>
              </a:rPr>
              <a:t>Treasury Inflation Protected Securities</a:t>
            </a:r>
            <a:endParaRPr lang="fa-IR" sz="1800" b="1" dirty="0">
              <a:solidFill>
                <a:srgbClr val="020202"/>
              </a:solidFill>
              <a:latin typeface="Times New Roman" panose="02020603050405020304" pitchFamily="18" charset="0"/>
              <a:ea typeface="Times New Roman"/>
              <a:cs typeface="Times New Roman" panose="02020603050405020304" pitchFamily="18" charset="0"/>
            </a:endParaRPr>
          </a:p>
          <a:p>
            <a:pPr algn="just" rtl="1">
              <a:spcBef>
                <a:spcPts val="600"/>
              </a:spcBef>
              <a:spcAft>
                <a:spcPts val="600"/>
              </a:spcAft>
              <a:buClr>
                <a:srgbClr val="C00000"/>
              </a:buClr>
            </a:pPr>
            <a:r>
              <a:rPr lang="fa-IR" sz="1800" b="1" dirty="0" smtClean="0">
                <a:solidFill>
                  <a:srgbClr val="020202"/>
                </a:solidFill>
                <a:latin typeface="Tahoma"/>
                <a:ea typeface="Times New Roman"/>
                <a:cs typeface="B Compset" panose="00000400000000000000" pitchFamily="2" charset="-78"/>
              </a:rPr>
              <a:t>در </a:t>
            </a:r>
            <a:r>
              <a:rPr lang="fa-IR" sz="1800" b="1" dirty="0">
                <a:solidFill>
                  <a:srgbClr val="020202"/>
                </a:solidFill>
                <a:latin typeface="Tahoma"/>
                <a:ea typeface="Times New Roman"/>
                <a:cs typeface="B Compset" panose="00000400000000000000" pitchFamily="2" charset="-78"/>
              </a:rPr>
              <a:t>اين حالت اصل مبلغ اوراق و بهره‌هاي متعلق به آن با تورم مرتبط و </a:t>
            </a:r>
            <a:r>
              <a:rPr lang="fa-IR" sz="1800" b="1" dirty="0" smtClean="0">
                <a:solidFill>
                  <a:srgbClr val="020202"/>
                </a:solidFill>
                <a:latin typeface="Tahoma"/>
                <a:ea typeface="Times New Roman"/>
                <a:cs typeface="B Compset" panose="00000400000000000000" pitchFamily="2" charset="-78"/>
              </a:rPr>
              <a:t>رتبه بندی </a:t>
            </a:r>
            <a:r>
              <a:rPr lang="fa-IR" sz="1800" b="1" dirty="0">
                <a:solidFill>
                  <a:srgbClr val="020202"/>
                </a:solidFill>
                <a:latin typeface="Tahoma"/>
                <a:ea typeface="Times New Roman"/>
                <a:cs typeface="B Compset" panose="00000400000000000000" pitchFamily="2" charset="-78"/>
              </a:rPr>
              <a:t>شده‌اند. </a:t>
            </a:r>
          </a:p>
          <a:p>
            <a:pPr algn="just" rtl="1">
              <a:spcBef>
                <a:spcPts val="600"/>
              </a:spcBef>
              <a:spcAft>
                <a:spcPts val="600"/>
              </a:spcAft>
              <a:buClr>
                <a:srgbClr val="C00000"/>
              </a:buClr>
            </a:pPr>
            <a:r>
              <a:rPr lang="fa-IR" sz="1800" b="1" dirty="0" smtClean="0">
                <a:solidFill>
                  <a:srgbClr val="020202"/>
                </a:solidFill>
                <a:latin typeface="Tahoma"/>
                <a:ea typeface="Times New Roman"/>
                <a:cs typeface="B Compset" panose="00000400000000000000" pitchFamily="2" charset="-78"/>
              </a:rPr>
              <a:t>اين </a:t>
            </a:r>
            <a:r>
              <a:rPr lang="fa-IR" sz="1800" b="1" dirty="0">
                <a:solidFill>
                  <a:srgbClr val="020202"/>
                </a:solidFill>
                <a:latin typeface="Tahoma"/>
                <a:ea typeface="Times New Roman"/>
                <a:cs typeface="B Compset" panose="00000400000000000000" pitchFamily="2" charset="-78"/>
              </a:rPr>
              <a:t>موقعيت به طور معكوس براي اوراق قرضه كوتاه‌مدت انگلستان در دسامبر 2008 رخ داد</a:t>
            </a:r>
            <a:r>
              <a:rPr lang="fa-IR" sz="1800" b="1" dirty="0" smtClean="0">
                <a:solidFill>
                  <a:srgbClr val="020202"/>
                </a:solidFill>
                <a:latin typeface="Tahoma"/>
                <a:ea typeface="Times New Roman"/>
                <a:cs typeface="B Compset" panose="00000400000000000000" pitchFamily="2" charset="-78"/>
              </a:rPr>
              <a:t>. </a:t>
            </a:r>
            <a:r>
              <a:rPr lang="fa-IR" sz="1800" b="1" dirty="0">
                <a:solidFill>
                  <a:srgbClr val="020202"/>
                </a:solidFill>
                <a:latin typeface="Tahoma"/>
                <a:ea typeface="Times New Roman"/>
                <a:cs typeface="B Compset" panose="00000400000000000000" pitchFamily="2" charset="-78"/>
              </a:rPr>
              <a:t>در هر صورت با افزايش مقدار اصل اوراق، بهره‌ها نيز با تورم رشد مي‌يابند. دولت انگلستان اولين دولتي بود كه چنين اوراق قرضه‌اي را در دهه 1980 منتشر </a:t>
            </a:r>
            <a:r>
              <a:rPr lang="fa-IR" sz="1800" b="1" dirty="0" smtClean="0">
                <a:solidFill>
                  <a:srgbClr val="020202"/>
                </a:solidFill>
                <a:latin typeface="Tahoma"/>
                <a:ea typeface="Times New Roman"/>
                <a:cs typeface="B Compset" panose="00000400000000000000" pitchFamily="2" charset="-78"/>
              </a:rPr>
              <a:t>كرد.</a:t>
            </a:r>
          </a:p>
          <a:p>
            <a:pPr marL="285750" indent="-285750" algn="just" rtl="1">
              <a:spcBef>
                <a:spcPts val="600"/>
              </a:spcBef>
              <a:spcAft>
                <a:spcPts val="600"/>
              </a:spcAft>
              <a:buClr>
                <a:srgbClr val="C00000"/>
              </a:buClr>
              <a:buFont typeface="Wingdings" panose="05000000000000000000" pitchFamily="2" charset="2"/>
              <a:buChar char="§"/>
            </a:pPr>
            <a:r>
              <a:rPr lang="fa-IR" sz="1800" b="1" dirty="0" smtClean="0">
                <a:solidFill>
                  <a:srgbClr val="020202"/>
                </a:solidFill>
                <a:latin typeface="Tahoma"/>
                <a:ea typeface="Times New Roman"/>
                <a:cs typeface="B Compset" panose="00000400000000000000" pitchFamily="2" charset="-78"/>
              </a:rPr>
              <a:t>ساير </a:t>
            </a:r>
            <a:r>
              <a:rPr lang="fa-IR" sz="1800" b="1" dirty="0">
                <a:solidFill>
                  <a:srgbClr val="020202"/>
                </a:solidFill>
                <a:latin typeface="Tahoma"/>
                <a:ea typeface="Times New Roman"/>
                <a:cs typeface="B Compset" panose="00000400000000000000" pitchFamily="2" charset="-78"/>
              </a:rPr>
              <a:t>اوراق مرتبط با شاخص نظير </a:t>
            </a:r>
            <a:r>
              <a:rPr lang="en-US" sz="1800" b="1" dirty="0">
                <a:solidFill>
                  <a:srgbClr val="FF0000"/>
                </a:solidFill>
                <a:latin typeface="Times New Roman" panose="02020603050405020304" pitchFamily="18" charset="0"/>
                <a:ea typeface="Times New Roman"/>
                <a:cs typeface="Times New Roman" panose="02020603050405020304" pitchFamily="18" charset="0"/>
              </a:rPr>
              <a:t>Equity-linked </a:t>
            </a:r>
            <a:r>
              <a:rPr lang="en-US" sz="1800" b="1" dirty="0" smtClean="0">
                <a:solidFill>
                  <a:srgbClr val="FF0000"/>
                </a:solidFill>
                <a:latin typeface="Times New Roman" panose="02020603050405020304" pitchFamily="18" charset="0"/>
                <a:ea typeface="Times New Roman"/>
                <a:cs typeface="Times New Roman" panose="02020603050405020304" pitchFamily="18" charset="0"/>
              </a:rPr>
              <a:t>Notes</a:t>
            </a:r>
            <a:r>
              <a:rPr lang="fa-IR" sz="1800" b="1" dirty="0" smtClean="0">
                <a:solidFill>
                  <a:srgbClr val="FF0000"/>
                </a:solidFill>
                <a:latin typeface="Times New Roman" panose="02020603050405020304" pitchFamily="18" charset="0"/>
                <a:ea typeface="Times New Roman"/>
                <a:cs typeface="Times New Roman" panose="02020603050405020304" pitchFamily="18" charset="0"/>
              </a:rPr>
              <a:t> </a:t>
            </a:r>
            <a:r>
              <a:rPr lang="fa-IR" sz="1800" b="1" dirty="0" smtClean="0">
                <a:solidFill>
                  <a:srgbClr val="020202"/>
                </a:solidFill>
                <a:latin typeface="Tahoma"/>
                <a:ea typeface="Times New Roman"/>
                <a:cs typeface="B Compset" panose="00000400000000000000" pitchFamily="2" charset="-78"/>
              </a:rPr>
              <a:t>و </a:t>
            </a:r>
            <a:r>
              <a:rPr lang="fa-IR" sz="1800" b="1" dirty="0">
                <a:solidFill>
                  <a:srgbClr val="020202"/>
                </a:solidFill>
                <a:latin typeface="Tahoma"/>
                <a:ea typeface="Times New Roman"/>
                <a:cs typeface="B Compset" panose="00000400000000000000" pitchFamily="2" charset="-78"/>
              </a:rPr>
              <a:t>اوراق شاخص‌سازي شده با شاخص‌هاي تجاري نظير (درآمد، ارزش افزوده) يا </a:t>
            </a:r>
            <a:r>
              <a:rPr lang="en-US" sz="1800" b="1" dirty="0">
                <a:solidFill>
                  <a:srgbClr val="020202"/>
                </a:solidFill>
                <a:latin typeface="Times New Roman" panose="02020603050405020304" pitchFamily="18" charset="0"/>
                <a:ea typeface="Times New Roman"/>
                <a:cs typeface="Times New Roman" panose="02020603050405020304" pitchFamily="18" charset="0"/>
              </a:rPr>
              <a:t>GDP</a:t>
            </a:r>
            <a:r>
              <a:rPr lang="en-US" sz="1800" b="1" dirty="0">
                <a:solidFill>
                  <a:srgbClr val="020202"/>
                </a:solidFill>
                <a:latin typeface="Tahoma"/>
                <a:ea typeface="Times New Roman"/>
                <a:cs typeface="B Compset" panose="00000400000000000000" pitchFamily="2" charset="-78"/>
              </a:rPr>
              <a:t> </a:t>
            </a:r>
            <a:r>
              <a:rPr lang="fa-IR" sz="1800" b="1" dirty="0">
                <a:solidFill>
                  <a:srgbClr val="020202"/>
                </a:solidFill>
                <a:latin typeface="Tahoma"/>
                <a:ea typeface="Times New Roman"/>
                <a:cs typeface="B Compset" panose="00000400000000000000" pitchFamily="2" charset="-78"/>
              </a:rPr>
              <a:t>كشور مي‌باشد.</a:t>
            </a:r>
          </a:p>
        </p:txBody>
      </p:sp>
    </p:spTree>
    <p:extLst>
      <p:ext uri="{BB962C8B-B14F-4D97-AF65-F5344CB8AC3E}">
        <p14:creationId xmlns:p14="http://schemas.microsoft.com/office/powerpoint/2010/main" val="33588200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Brady bond</a:t>
            </a:r>
          </a:p>
        </p:txBody>
      </p:sp>
      <p:sp>
        <p:nvSpPr>
          <p:cNvPr id="3" name="Content Placeholder 2"/>
          <p:cNvSpPr>
            <a:spLocks noGrp="1"/>
          </p:cNvSpPr>
          <p:nvPr>
            <p:ph idx="1"/>
          </p:nvPr>
        </p:nvSpPr>
        <p:spPr>
          <a:xfrm>
            <a:off x="822960" y="1100628"/>
            <a:ext cx="7863840" cy="3579849"/>
          </a:xfrm>
        </p:spPr>
        <p:txBody>
          <a:bodyPr>
            <a:noAutofit/>
          </a:bodyPr>
          <a:lstStyle/>
          <a:p>
            <a:pPr algn="just" rtl="1"/>
            <a:r>
              <a:rPr lang="fa-IR" sz="3200" dirty="0">
                <a:latin typeface="Tahoma"/>
                <a:ea typeface="Times New Roman"/>
                <a:cs typeface="B Nazanin" panose="00000400000000000000" pitchFamily="2" charset="-78"/>
              </a:rPr>
              <a:t>نوع دیگری از اوراق قرضه بین </a:t>
            </a:r>
            <a:r>
              <a:rPr lang="fa-IR" sz="3200" dirty="0" err="1">
                <a:latin typeface="Tahoma"/>
                <a:ea typeface="Times New Roman"/>
                <a:cs typeface="B Nazanin" panose="00000400000000000000" pitchFamily="2" charset="-78"/>
              </a:rPr>
              <a:t>المللی</a:t>
            </a:r>
            <a:r>
              <a:rPr lang="fa-IR" sz="3200" dirty="0">
                <a:latin typeface="Tahoma"/>
                <a:ea typeface="Times New Roman"/>
                <a:cs typeface="B Nazanin" panose="00000400000000000000" pitchFamily="2" charset="-78"/>
              </a:rPr>
              <a:t>، اوراق قرضه </a:t>
            </a:r>
            <a:r>
              <a:rPr lang="fa-IR" sz="3200" dirty="0" err="1">
                <a:latin typeface="Tahoma"/>
                <a:ea typeface="Times New Roman"/>
                <a:cs typeface="B Nazanin" panose="00000400000000000000" pitchFamily="2" charset="-78"/>
              </a:rPr>
              <a:t>برادی</a:t>
            </a:r>
            <a:r>
              <a:rPr lang="fa-IR" sz="3200" dirty="0">
                <a:latin typeface="Tahoma"/>
                <a:ea typeface="Times New Roman"/>
                <a:cs typeface="B Nazanin" panose="00000400000000000000" pitchFamily="2" charset="-78"/>
              </a:rPr>
              <a:t> است که در ایالات متحده آمریکا صادر می شود. اوراق قرضه </a:t>
            </a:r>
            <a:r>
              <a:rPr lang="fa-IR" sz="3200" dirty="0" err="1">
                <a:latin typeface="Tahoma"/>
                <a:ea typeface="Times New Roman"/>
                <a:cs typeface="B Nazanin" panose="00000400000000000000" pitchFamily="2" charset="-78"/>
              </a:rPr>
              <a:t>برادی</a:t>
            </a:r>
            <a:r>
              <a:rPr lang="fa-IR" sz="3200" dirty="0">
                <a:latin typeface="Tahoma"/>
                <a:ea typeface="Times New Roman"/>
                <a:cs typeface="B Nazanin" panose="00000400000000000000" pitchFamily="2" charset="-78"/>
              </a:rPr>
              <a:t> برای کمک به کشورهای در حال توسعه برای مدیریت بهتر بدهی های بین </a:t>
            </a:r>
            <a:r>
              <a:rPr lang="fa-IR" sz="3200" dirty="0" err="1">
                <a:latin typeface="Tahoma"/>
                <a:ea typeface="Times New Roman"/>
                <a:cs typeface="B Nazanin" panose="00000400000000000000" pitchFamily="2" charset="-78"/>
              </a:rPr>
              <a:t>المللی</a:t>
            </a:r>
            <a:r>
              <a:rPr lang="fa-IR" sz="3200" dirty="0">
                <a:latin typeface="Tahoma"/>
                <a:ea typeface="Times New Roman"/>
                <a:cs typeface="B Nazanin" panose="00000400000000000000" pitchFamily="2" charset="-78"/>
              </a:rPr>
              <a:t> صادر می شود. اوراق قرضه بین </a:t>
            </a:r>
            <a:r>
              <a:rPr lang="fa-IR" sz="3200" dirty="0" err="1">
                <a:latin typeface="Tahoma"/>
                <a:ea typeface="Times New Roman"/>
                <a:cs typeface="B Nazanin" panose="00000400000000000000" pitchFamily="2" charset="-78"/>
              </a:rPr>
              <a:t>المللی</a:t>
            </a:r>
            <a:r>
              <a:rPr lang="fa-IR" sz="3200" dirty="0">
                <a:latin typeface="Tahoma"/>
                <a:ea typeface="Times New Roman"/>
                <a:cs typeface="B Nazanin" panose="00000400000000000000" pitchFamily="2" charset="-78"/>
              </a:rPr>
              <a:t> </a:t>
            </a:r>
            <a:r>
              <a:rPr lang="fa-IR" sz="3200" dirty="0" smtClean="0">
                <a:latin typeface="Tahoma"/>
                <a:ea typeface="Times New Roman"/>
                <a:cs typeface="B Nazanin" panose="00000400000000000000" pitchFamily="2" charset="-78"/>
              </a:rPr>
              <a:t>میتواند شامل </a:t>
            </a:r>
            <a:r>
              <a:rPr lang="fa-IR" sz="3200" dirty="0">
                <a:latin typeface="Tahoma"/>
                <a:ea typeface="Times New Roman"/>
                <a:cs typeface="B Nazanin" panose="00000400000000000000" pitchFamily="2" charset="-78"/>
              </a:rPr>
              <a:t>اوراق قرضه شرکت های </a:t>
            </a:r>
            <a:r>
              <a:rPr lang="fa-IR" sz="3200" dirty="0" smtClean="0">
                <a:latin typeface="Tahoma"/>
                <a:ea typeface="Times New Roman"/>
                <a:cs typeface="B Nazanin" panose="00000400000000000000" pitchFamily="2" charset="-78"/>
              </a:rPr>
              <a:t>خصوصی(</a:t>
            </a:r>
            <a:r>
              <a:rPr lang="en-US" sz="3200" dirty="0">
                <a:latin typeface="Tahoma"/>
                <a:ea typeface="Times New Roman"/>
                <a:cs typeface="B Nazanin" panose="00000400000000000000" pitchFamily="2" charset="-78"/>
              </a:rPr>
              <a:t>private corporate bonds</a:t>
            </a:r>
            <a:r>
              <a:rPr lang="fa-IR" sz="3200" dirty="0" smtClean="0">
                <a:latin typeface="Tahoma"/>
                <a:ea typeface="Times New Roman"/>
                <a:cs typeface="B Nazanin" panose="00000400000000000000" pitchFamily="2" charset="-78"/>
              </a:rPr>
              <a:t>) </a:t>
            </a:r>
            <a:r>
              <a:rPr lang="fa-IR" sz="3200" dirty="0">
                <a:latin typeface="Tahoma"/>
                <a:ea typeface="Times New Roman"/>
                <a:cs typeface="B Nazanin" panose="00000400000000000000" pitchFamily="2" charset="-78"/>
              </a:rPr>
              <a:t>صادر شده توسط شرکت های در خارج از کشور، و بسیاری از صندوق های </a:t>
            </a:r>
            <a:r>
              <a:rPr lang="fa-IR" sz="3200" dirty="0" smtClean="0">
                <a:latin typeface="Tahoma"/>
                <a:ea typeface="Times New Roman"/>
                <a:cs typeface="B Nazanin" panose="00000400000000000000" pitchFamily="2" charset="-78"/>
              </a:rPr>
              <a:t>مشترک </a:t>
            </a:r>
            <a:r>
              <a:rPr lang="fa-IR" sz="3200" dirty="0">
                <a:latin typeface="Tahoma"/>
                <a:ea typeface="Times New Roman"/>
                <a:cs typeface="B Nazanin" panose="00000400000000000000" pitchFamily="2" charset="-78"/>
              </a:rPr>
              <a:t>در ایالات متحده </a:t>
            </a:r>
            <a:r>
              <a:rPr lang="fa-IR" sz="3200" dirty="0" smtClean="0">
                <a:latin typeface="Tahoma"/>
                <a:ea typeface="Times New Roman"/>
                <a:cs typeface="B Nazanin" panose="00000400000000000000" pitchFamily="2" charset="-78"/>
              </a:rPr>
              <a:t>باشد.</a:t>
            </a:r>
            <a:endParaRPr lang="en-US" sz="3200" dirty="0">
              <a:latin typeface="Tahoma"/>
              <a:ea typeface="Times New Roman"/>
              <a:cs typeface="B Nazanin" panose="00000400000000000000" pitchFamily="2" charset="-78"/>
            </a:endParaRPr>
          </a:p>
        </p:txBody>
      </p:sp>
      <p:sp>
        <p:nvSpPr>
          <p:cNvPr id="4" name="Footer Placeholder 3"/>
          <p:cNvSpPr>
            <a:spLocks noGrp="1"/>
          </p:cNvSpPr>
          <p:nvPr>
            <p:ph type="ftr" sz="quarter" idx="11"/>
          </p:nvPr>
        </p:nvSpPr>
        <p:spPr/>
        <p:txBody>
          <a:bodyPr/>
          <a:lstStyle/>
          <a:p>
            <a:r>
              <a:rPr lang="fa-IR" b="1" smtClean="0">
                <a:solidFill>
                  <a:srgbClr val="002060"/>
                </a:solidFill>
              </a:rPr>
              <a:t>مالي بين الملل</a:t>
            </a:r>
            <a:endParaRPr lang="fa-IR" b="1" dirty="0" smtClean="0">
              <a:solidFill>
                <a:srgbClr val="002060"/>
              </a:solidFill>
            </a:endParaRPr>
          </a:p>
        </p:txBody>
      </p:sp>
      <p:sp>
        <p:nvSpPr>
          <p:cNvPr id="5" name="Slide Number Placeholder 4"/>
          <p:cNvSpPr>
            <a:spLocks noGrp="1"/>
          </p:cNvSpPr>
          <p:nvPr>
            <p:ph type="sldNum" sz="quarter" idx="12"/>
          </p:nvPr>
        </p:nvSpPr>
        <p:spPr/>
        <p:txBody>
          <a:bodyPr/>
          <a:lstStyle/>
          <a:p>
            <a:fld id="{910D3704-EB78-46B9-AB15-D23119C7FC1D}" type="slidenum">
              <a:rPr lang="en-US" smtClean="0"/>
              <a:pPr/>
              <a:t>34</a:t>
            </a:fld>
            <a:endParaRPr lang="en-US"/>
          </a:p>
        </p:txBody>
      </p:sp>
    </p:spTree>
    <p:extLst>
      <p:ext uri="{BB962C8B-B14F-4D97-AF65-F5344CB8AC3E}">
        <p14:creationId xmlns:p14="http://schemas.microsoft.com/office/powerpoint/2010/main" val="1692252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oAutofit/>
          </a:bodyPr>
          <a:lstStyle/>
          <a:p>
            <a:pPr marL="342900" indent="-342900">
              <a:spcBef>
                <a:spcPts val="800"/>
              </a:spcBef>
              <a:buFont typeface="Arial" pitchFamily="34" charset="0"/>
            </a:pPr>
            <a:r>
              <a:rPr lang="en-US" sz="3200" b="1" dirty="0" smtClean="0">
                <a:latin typeface="Tahoma"/>
                <a:ea typeface="Times New Roman"/>
                <a:cs typeface="B Nazanin" panose="00000400000000000000" pitchFamily="2" charset="-78"/>
              </a:rPr>
              <a:t/>
            </a:r>
            <a:br>
              <a:rPr lang="en-US" sz="3200" b="1" dirty="0" smtClean="0">
                <a:latin typeface="Tahoma"/>
                <a:ea typeface="Times New Roman"/>
                <a:cs typeface="B Nazanin" panose="00000400000000000000" pitchFamily="2" charset="-78"/>
              </a:rPr>
            </a:br>
            <a:r>
              <a:rPr lang="en-US" sz="3200" b="1" dirty="0">
                <a:latin typeface="Tahoma"/>
                <a:ea typeface="Times New Roman"/>
                <a:cs typeface="B Nazanin" panose="00000400000000000000" pitchFamily="2" charset="-78"/>
              </a:rPr>
              <a:t/>
            </a:r>
            <a:br>
              <a:rPr lang="en-US" sz="3200" b="1" dirty="0">
                <a:latin typeface="Tahoma"/>
                <a:ea typeface="Times New Roman"/>
                <a:cs typeface="B Nazanin" panose="00000400000000000000" pitchFamily="2" charset="-78"/>
              </a:rPr>
            </a:br>
            <a:r>
              <a:rPr lang="fa-IR" sz="3200" b="1" dirty="0">
                <a:solidFill>
                  <a:srgbClr val="FF0000"/>
                </a:solidFill>
                <a:latin typeface="Tahoma"/>
                <a:ea typeface="Times New Roman"/>
                <a:cs typeface="B Nazanin" panose="00000400000000000000" pitchFamily="2" charset="-78"/>
              </a:rPr>
              <a:t>اوراق قرضه اژدها(</a:t>
            </a:r>
            <a:r>
              <a:rPr lang="en-US" sz="3200" b="1" dirty="0">
                <a:solidFill>
                  <a:srgbClr val="FF0000"/>
                </a:solidFill>
                <a:latin typeface="Tahoma"/>
                <a:ea typeface="Times New Roman"/>
                <a:cs typeface="B Nazanin" panose="00000400000000000000" pitchFamily="2" charset="-78"/>
              </a:rPr>
              <a:t>Dragon Bonds</a:t>
            </a:r>
            <a:r>
              <a:rPr lang="fa-IR" sz="3200" b="1" dirty="0" smtClean="0">
                <a:latin typeface="Tahoma"/>
                <a:ea typeface="Times New Roman"/>
                <a:cs typeface="B Nazanin" panose="00000400000000000000" pitchFamily="2" charset="-78"/>
              </a:rPr>
              <a:t>)</a:t>
            </a:r>
            <a:r>
              <a:rPr lang="en-US" sz="3200" b="1" dirty="0" smtClean="0">
                <a:latin typeface="Tahoma"/>
                <a:ea typeface="Times New Roman"/>
                <a:cs typeface="B Nazanin" panose="00000400000000000000" pitchFamily="2" charset="-78"/>
              </a:rPr>
              <a:t/>
            </a:r>
            <a:br>
              <a:rPr lang="en-US" sz="3200" b="1" dirty="0" smtClean="0">
                <a:latin typeface="Tahoma"/>
                <a:ea typeface="Times New Roman"/>
                <a:cs typeface="B Nazanin" panose="00000400000000000000" pitchFamily="2" charset="-78"/>
              </a:rPr>
            </a:br>
            <a:r>
              <a:rPr lang="en-US" sz="3200" b="1" dirty="0">
                <a:latin typeface="Tahoma"/>
                <a:ea typeface="Times New Roman"/>
                <a:cs typeface="B Nazanin" panose="00000400000000000000" pitchFamily="2" charset="-78"/>
              </a:rPr>
              <a:t/>
            </a:r>
            <a:br>
              <a:rPr lang="en-US" sz="3200" b="1" dirty="0">
                <a:latin typeface="Tahoma"/>
                <a:ea typeface="Times New Roman"/>
                <a:cs typeface="B Nazanin" panose="00000400000000000000" pitchFamily="2" charset="-78"/>
              </a:rPr>
            </a:br>
            <a:endParaRPr lang="en-US" sz="3200" b="1" dirty="0">
              <a:latin typeface="Tahoma"/>
              <a:ea typeface="Times New Roman"/>
              <a:cs typeface="B Nazanin" panose="00000400000000000000" pitchFamily="2" charset="-78"/>
            </a:endParaRPr>
          </a:p>
        </p:txBody>
      </p:sp>
      <p:sp>
        <p:nvSpPr>
          <p:cNvPr id="3" name="Content Placeholder 2"/>
          <p:cNvSpPr>
            <a:spLocks noGrp="1"/>
          </p:cNvSpPr>
          <p:nvPr>
            <p:ph idx="1"/>
          </p:nvPr>
        </p:nvSpPr>
        <p:spPr>
          <a:xfrm>
            <a:off x="822960" y="1100628"/>
            <a:ext cx="7520940" cy="4309572"/>
          </a:xfrm>
        </p:spPr>
        <p:txBody>
          <a:bodyPr vert="horz" lIns="91440" tIns="45720" rIns="91440" bIns="45720" rtlCol="0">
            <a:noAutofit/>
          </a:bodyPr>
          <a:lstStyle/>
          <a:p>
            <a:pPr algn="just" rtl="1"/>
            <a:r>
              <a:rPr lang="fa-IR" sz="2800" dirty="0" smtClean="0">
                <a:latin typeface="Tahoma"/>
                <a:ea typeface="Times New Roman"/>
                <a:cs typeface="B Nazanin" panose="00000400000000000000" pitchFamily="2" charset="-78"/>
              </a:rPr>
              <a:t>اوراق قرضه </a:t>
            </a:r>
            <a:r>
              <a:rPr lang="fa-IR" sz="2800" dirty="0">
                <a:latin typeface="Tahoma"/>
                <a:ea typeface="Times New Roman"/>
                <a:cs typeface="B Nazanin" panose="00000400000000000000" pitchFamily="2" charset="-78"/>
              </a:rPr>
              <a:t>اژدها یک یورو باند است که در بازار آسیا (خارج از ژاپن) با </a:t>
            </a:r>
            <a:r>
              <a:rPr lang="fa-IR" sz="2800" dirty="0" err="1">
                <a:latin typeface="Tahoma"/>
                <a:ea typeface="Times New Roman"/>
                <a:cs typeface="B Nazanin" panose="00000400000000000000" pitchFamily="2" charset="-78"/>
              </a:rPr>
              <a:t>سندیکای</a:t>
            </a:r>
            <a:r>
              <a:rPr lang="fa-IR" sz="2800" dirty="0">
                <a:latin typeface="Tahoma"/>
                <a:ea typeface="Times New Roman"/>
                <a:cs typeface="B Nazanin" panose="00000400000000000000" pitchFamily="2" charset="-78"/>
              </a:rPr>
              <a:t> آسیایی مورد </a:t>
            </a:r>
            <a:r>
              <a:rPr lang="fa-IR" sz="2800" dirty="0" smtClean="0">
                <a:latin typeface="Tahoma"/>
                <a:ea typeface="Times New Roman"/>
                <a:cs typeface="B Nazanin" panose="00000400000000000000" pitchFamily="2" charset="-78"/>
              </a:rPr>
              <a:t>معامله </a:t>
            </a:r>
            <a:r>
              <a:rPr lang="fa-IR" sz="2800" dirty="0">
                <a:latin typeface="Tahoma"/>
                <a:ea typeface="Times New Roman"/>
                <a:cs typeface="B Nazanin" panose="00000400000000000000" pitchFamily="2" charset="-78"/>
              </a:rPr>
              <a:t>قرار می گیرد. لمن برادران اوراق قرضه اژدها را در نوامبر 1991 </a:t>
            </a:r>
            <a:r>
              <a:rPr lang="fa-IR" sz="2800" dirty="0" smtClean="0">
                <a:latin typeface="Tahoma"/>
                <a:ea typeface="Times New Roman"/>
                <a:cs typeface="B Nazanin" panose="00000400000000000000" pitchFamily="2" charset="-78"/>
              </a:rPr>
              <a:t>برای بانک توسعه </a:t>
            </a:r>
            <a:r>
              <a:rPr lang="fa-IR" sz="2800" dirty="0">
                <a:latin typeface="Tahoma"/>
                <a:ea typeface="Times New Roman"/>
                <a:cs typeface="B Nazanin" panose="00000400000000000000" pitchFamily="2" charset="-78"/>
              </a:rPr>
              <a:t>آسیا راه اندازی کرد. در حالی که اوراق قرضه اژدها در </a:t>
            </a:r>
            <a:r>
              <a:rPr lang="fa-IR" sz="2800" dirty="0" smtClean="0">
                <a:latin typeface="Tahoma"/>
                <a:ea typeface="Times New Roman"/>
                <a:cs typeface="B Nazanin" panose="00000400000000000000" pitchFamily="2" charset="-78"/>
              </a:rPr>
              <a:t>بازار </a:t>
            </a:r>
            <a:r>
              <a:rPr lang="fa-IR" sz="2800" dirty="0">
                <a:latin typeface="Tahoma"/>
                <a:ea typeface="Times New Roman"/>
                <a:cs typeface="B Nazanin" panose="00000400000000000000" pitchFamily="2" charset="-78"/>
              </a:rPr>
              <a:t>آسیا راه اندازی شده و در هنگ کنگ و سنگاپور </a:t>
            </a:r>
            <a:r>
              <a:rPr lang="fa-IR" sz="2800" dirty="0" smtClean="0">
                <a:latin typeface="Tahoma"/>
                <a:ea typeface="Times New Roman"/>
                <a:cs typeface="B Nazanin" panose="00000400000000000000" pitchFamily="2" charset="-78"/>
              </a:rPr>
              <a:t>درج است</a:t>
            </a:r>
            <a:r>
              <a:rPr lang="fa-IR" sz="2800" dirty="0">
                <a:latin typeface="Tahoma"/>
                <a:ea typeface="Times New Roman"/>
                <a:cs typeface="B Nazanin" panose="00000400000000000000" pitchFamily="2" charset="-78"/>
              </a:rPr>
              <a:t>، آنها در اروپا از طریق سازمان های بزرگ </a:t>
            </a:r>
            <a:r>
              <a:rPr lang="fa-IR" sz="2800" dirty="0" smtClean="0">
                <a:latin typeface="Tahoma"/>
                <a:ea typeface="Times New Roman"/>
                <a:cs typeface="B Nazanin" panose="00000400000000000000" pitchFamily="2" charset="-78"/>
              </a:rPr>
              <a:t>مانند </a:t>
            </a:r>
            <a:r>
              <a:rPr lang="fa-IR" sz="2800" dirty="0">
                <a:latin typeface="Tahoma"/>
                <a:ea typeface="Times New Roman"/>
                <a:cs typeface="B Nazanin" panose="00000400000000000000" pitchFamily="2" charset="-78"/>
              </a:rPr>
              <a:t>مانند </a:t>
            </a:r>
            <a:r>
              <a:rPr lang="en-US" sz="2400" dirty="0" err="1">
                <a:latin typeface="Tahoma"/>
                <a:ea typeface="Times New Roman"/>
                <a:cs typeface="B Nazanin" panose="00000400000000000000" pitchFamily="2" charset="-78"/>
              </a:rPr>
              <a:t>Euroclear</a:t>
            </a:r>
            <a:r>
              <a:rPr lang="en-US" sz="2800" dirty="0">
                <a:latin typeface="Tahoma"/>
                <a:ea typeface="Times New Roman"/>
                <a:cs typeface="B Nazanin" panose="00000400000000000000" pitchFamily="2" charset="-78"/>
              </a:rPr>
              <a:t> </a:t>
            </a:r>
            <a:r>
              <a:rPr lang="fa-IR" sz="2800" dirty="0" smtClean="0">
                <a:latin typeface="Tahoma"/>
                <a:ea typeface="Times New Roman"/>
                <a:cs typeface="B Nazanin" panose="00000400000000000000" pitchFamily="2" charset="-78"/>
              </a:rPr>
              <a:t> و </a:t>
            </a:r>
            <a:r>
              <a:rPr lang="en-US" sz="2800" dirty="0" err="1">
                <a:latin typeface="Tahoma"/>
                <a:ea typeface="Times New Roman"/>
                <a:cs typeface="B Nazanin" panose="00000400000000000000" pitchFamily="2" charset="-78"/>
              </a:rPr>
              <a:t>Clearstream</a:t>
            </a:r>
            <a:r>
              <a:rPr lang="en-US" sz="2800" dirty="0">
                <a:latin typeface="Tahoma"/>
                <a:ea typeface="Times New Roman"/>
                <a:cs typeface="B Nazanin" panose="00000400000000000000" pitchFamily="2" charset="-78"/>
              </a:rPr>
              <a:t> </a:t>
            </a:r>
            <a:r>
              <a:rPr lang="fa-IR" sz="2800" dirty="0" smtClean="0">
                <a:latin typeface="Tahoma"/>
                <a:ea typeface="Times New Roman"/>
                <a:cs typeface="B Nazanin" panose="00000400000000000000" pitchFamily="2" charset="-78"/>
              </a:rPr>
              <a:t>تسویه و </a:t>
            </a:r>
            <a:r>
              <a:rPr lang="fa-IR" sz="2800" dirty="0" err="1" smtClean="0">
                <a:latin typeface="Tahoma"/>
                <a:ea typeface="Times New Roman"/>
                <a:cs typeface="B Nazanin" panose="00000400000000000000" pitchFamily="2" charset="-78"/>
              </a:rPr>
              <a:t>تهاتر</a:t>
            </a:r>
            <a:r>
              <a:rPr lang="fa-IR" sz="2800" dirty="0" smtClean="0">
                <a:latin typeface="Tahoma"/>
                <a:ea typeface="Times New Roman"/>
                <a:cs typeface="B Nazanin" panose="00000400000000000000" pitchFamily="2" charset="-78"/>
              </a:rPr>
              <a:t> </a:t>
            </a:r>
            <a:r>
              <a:rPr lang="fa-IR" sz="2800" dirty="0">
                <a:latin typeface="Tahoma"/>
                <a:ea typeface="Times New Roman"/>
                <a:cs typeface="B Nazanin" panose="00000400000000000000" pitchFamily="2" charset="-78"/>
              </a:rPr>
              <a:t>می شوند. تجارت ثانویه بازار همچنان در اروپا، عمدتا در لندن متمرکز شده است</a:t>
            </a:r>
          </a:p>
          <a:p>
            <a:pPr algn="just" rtl="1"/>
            <a:endParaRPr lang="en-US" sz="2800" dirty="0">
              <a:latin typeface="Tahoma"/>
              <a:ea typeface="Times New Roman"/>
              <a:cs typeface="B Nazanin" panose="00000400000000000000" pitchFamily="2" charset="-78"/>
            </a:endParaRPr>
          </a:p>
        </p:txBody>
      </p:sp>
      <p:sp>
        <p:nvSpPr>
          <p:cNvPr id="4" name="Footer Placeholder 3"/>
          <p:cNvSpPr>
            <a:spLocks noGrp="1"/>
          </p:cNvSpPr>
          <p:nvPr>
            <p:ph type="ftr" sz="quarter" idx="11"/>
          </p:nvPr>
        </p:nvSpPr>
        <p:spPr/>
        <p:txBody>
          <a:bodyPr/>
          <a:lstStyle/>
          <a:p>
            <a:r>
              <a:rPr lang="fa-IR" b="1" smtClean="0">
                <a:solidFill>
                  <a:srgbClr val="002060"/>
                </a:solidFill>
              </a:rPr>
              <a:t>مالي بين الملل</a:t>
            </a:r>
            <a:endParaRPr lang="fa-IR" b="1" dirty="0" smtClean="0">
              <a:solidFill>
                <a:srgbClr val="002060"/>
              </a:solidFill>
            </a:endParaRPr>
          </a:p>
        </p:txBody>
      </p:sp>
      <p:sp>
        <p:nvSpPr>
          <p:cNvPr id="5" name="Slide Number Placeholder 4"/>
          <p:cNvSpPr>
            <a:spLocks noGrp="1"/>
          </p:cNvSpPr>
          <p:nvPr>
            <p:ph type="sldNum" sz="quarter" idx="12"/>
          </p:nvPr>
        </p:nvSpPr>
        <p:spPr/>
        <p:txBody>
          <a:bodyPr/>
          <a:lstStyle/>
          <a:p>
            <a:fld id="{910D3704-EB78-46B9-AB15-D23119C7FC1D}" type="slidenum">
              <a:rPr lang="en-US" smtClean="0"/>
              <a:pPr/>
              <a:t>35</a:t>
            </a:fld>
            <a:endParaRPr lang="en-US"/>
          </a:p>
        </p:txBody>
      </p:sp>
    </p:spTree>
    <p:extLst>
      <p:ext uri="{BB962C8B-B14F-4D97-AF65-F5344CB8AC3E}">
        <p14:creationId xmlns:p14="http://schemas.microsoft.com/office/powerpoint/2010/main" val="28419619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FF0000"/>
                </a:solidFill>
                <a:latin typeface="Tahoma"/>
                <a:ea typeface="Times New Roman"/>
                <a:cs typeface="B Nazanin" panose="00000400000000000000" pitchFamily="2" charset="-78"/>
              </a:rPr>
              <a:t>اوراق قرضه  </a:t>
            </a:r>
            <a:r>
              <a:rPr lang="fa-IR" b="1" dirty="0" smtClean="0">
                <a:solidFill>
                  <a:srgbClr val="FF0000"/>
                </a:solidFill>
                <a:latin typeface="Tahoma"/>
                <a:ea typeface="Times New Roman"/>
                <a:cs typeface="B Nazanin" panose="00000400000000000000" pitchFamily="2" charset="-78"/>
              </a:rPr>
              <a:t>جهانی(</a:t>
            </a:r>
            <a:r>
              <a:rPr lang="en-US" b="1" dirty="0">
                <a:solidFill>
                  <a:srgbClr val="FF0000"/>
                </a:solidFill>
                <a:latin typeface="Tahoma"/>
                <a:ea typeface="Times New Roman"/>
                <a:cs typeface="B Nazanin" panose="00000400000000000000" pitchFamily="2" charset="-78"/>
              </a:rPr>
              <a:t>Global bond</a:t>
            </a:r>
            <a:r>
              <a:rPr lang="fa-IR" b="1" dirty="0" smtClean="0">
                <a:solidFill>
                  <a:srgbClr val="FF0000"/>
                </a:solidFill>
                <a:latin typeface="Tahoma"/>
                <a:ea typeface="Times New Roman"/>
                <a:cs typeface="B Nazanin" panose="00000400000000000000" pitchFamily="2" charset="-78"/>
              </a:rPr>
              <a:t>)</a:t>
            </a:r>
            <a:endParaRPr lang="en-US" b="1" dirty="0">
              <a:solidFill>
                <a:srgbClr val="FF0000"/>
              </a:solidFill>
            </a:endParaRPr>
          </a:p>
        </p:txBody>
      </p:sp>
      <p:sp>
        <p:nvSpPr>
          <p:cNvPr id="3" name="Content Placeholder 2"/>
          <p:cNvSpPr>
            <a:spLocks noGrp="1"/>
          </p:cNvSpPr>
          <p:nvPr>
            <p:ph idx="1"/>
          </p:nvPr>
        </p:nvSpPr>
        <p:spPr/>
        <p:txBody>
          <a:bodyPr vert="horz" lIns="91440" tIns="45720" rIns="91440" bIns="45720" rtlCol="0">
            <a:noAutofit/>
          </a:bodyPr>
          <a:lstStyle/>
          <a:p>
            <a:pPr algn="just" rtl="1"/>
            <a:r>
              <a:rPr lang="fa-IR" sz="3200" dirty="0" smtClean="0">
                <a:latin typeface="Tahoma"/>
                <a:ea typeface="Times New Roman"/>
                <a:cs typeface="B Nazanin" panose="00000400000000000000" pitchFamily="2" charset="-78"/>
              </a:rPr>
              <a:t>مشابه </a:t>
            </a:r>
            <a:r>
              <a:rPr lang="fa-IR" sz="3200" dirty="0" err="1">
                <a:latin typeface="Tahoma"/>
                <a:ea typeface="Times New Roman"/>
                <a:cs typeface="B Nazanin" panose="00000400000000000000" pitchFamily="2" charset="-78"/>
              </a:rPr>
              <a:t>یوروباند</a:t>
            </a:r>
            <a:r>
              <a:rPr lang="fa-IR" sz="3200" dirty="0">
                <a:latin typeface="Tahoma"/>
                <a:ea typeface="Times New Roman"/>
                <a:cs typeface="B Nazanin" panose="00000400000000000000" pitchFamily="2" charset="-78"/>
              </a:rPr>
              <a:t> </a:t>
            </a:r>
            <a:r>
              <a:rPr lang="fa-IR" sz="3200" dirty="0" smtClean="0">
                <a:latin typeface="Tahoma"/>
                <a:ea typeface="Times New Roman"/>
                <a:cs typeface="B Nazanin" panose="00000400000000000000" pitchFamily="2" charset="-78"/>
              </a:rPr>
              <a:t>است با این تفاوت که می </a:t>
            </a:r>
            <a:r>
              <a:rPr lang="fa-IR" sz="3200" dirty="0">
                <a:latin typeface="Tahoma"/>
                <a:ea typeface="Times New Roman"/>
                <a:cs typeface="B Nazanin" panose="00000400000000000000" pitchFamily="2" charset="-78"/>
              </a:rPr>
              <a:t>تواند در </a:t>
            </a:r>
            <a:r>
              <a:rPr lang="fa-IR" sz="3200" dirty="0" smtClean="0">
                <a:latin typeface="Tahoma"/>
                <a:ea typeface="Times New Roman"/>
                <a:cs typeface="B Nazanin" panose="00000400000000000000" pitchFamily="2" charset="-78"/>
              </a:rPr>
              <a:t>آن کشوری ارز برای </a:t>
            </a:r>
            <a:r>
              <a:rPr lang="fa-IR" sz="3200" dirty="0">
                <a:latin typeface="Tahoma"/>
                <a:ea typeface="Times New Roman"/>
                <a:cs typeface="B Nazanin" panose="00000400000000000000" pitchFamily="2" charset="-78"/>
              </a:rPr>
              <a:t>ارزش گذاری اوراق قرضه </a:t>
            </a:r>
            <a:r>
              <a:rPr lang="fa-IR" sz="3200" dirty="0" smtClean="0">
                <a:latin typeface="Tahoma"/>
                <a:ea typeface="Times New Roman"/>
                <a:cs typeface="B Nazanin" panose="00000400000000000000" pitchFamily="2" charset="-78"/>
              </a:rPr>
              <a:t>مورد عمل قرار میگیرد منتشر شود و مبادله شود.</a:t>
            </a:r>
          </a:p>
          <a:p>
            <a:pPr algn="just" rtl="1"/>
            <a:r>
              <a:rPr lang="fa-IR" sz="3200" dirty="0" err="1" smtClean="0">
                <a:latin typeface="Tahoma"/>
                <a:ea typeface="Times New Roman"/>
                <a:cs typeface="B Nazanin" panose="00000400000000000000" pitchFamily="2" charset="-78"/>
              </a:rPr>
              <a:t>مثلاًشرکت</a:t>
            </a:r>
            <a:r>
              <a:rPr lang="fa-IR" sz="3200" dirty="0" smtClean="0">
                <a:latin typeface="Tahoma"/>
                <a:ea typeface="Times New Roman"/>
                <a:cs typeface="B Nazanin" panose="00000400000000000000" pitchFamily="2" charset="-78"/>
              </a:rPr>
              <a:t> </a:t>
            </a:r>
            <a:r>
              <a:rPr lang="fa-IR" sz="3200" dirty="0">
                <a:latin typeface="Tahoma"/>
                <a:ea typeface="Times New Roman"/>
                <a:cs typeface="B Nazanin" panose="00000400000000000000" pitchFamily="2" charset="-78"/>
              </a:rPr>
              <a:t>فرانسوی اوراق قرضه ای را که </a:t>
            </a:r>
            <a:r>
              <a:rPr lang="fa-IR" sz="3200" dirty="0" smtClean="0">
                <a:latin typeface="Tahoma"/>
                <a:ea typeface="Times New Roman"/>
                <a:cs typeface="B Nazanin" panose="00000400000000000000" pitchFamily="2" charset="-78"/>
              </a:rPr>
              <a:t>به </a:t>
            </a:r>
            <a:r>
              <a:rPr lang="fa-IR" sz="3200" dirty="0">
                <a:latin typeface="Tahoma"/>
                <a:ea typeface="Times New Roman"/>
                <a:cs typeface="B Nazanin" panose="00000400000000000000" pitchFamily="2" charset="-78"/>
              </a:rPr>
              <a:t>دلار آمریکا است </a:t>
            </a:r>
            <a:r>
              <a:rPr lang="fa-IR" sz="3200" dirty="0" smtClean="0">
                <a:latin typeface="Tahoma"/>
                <a:ea typeface="Times New Roman"/>
                <a:cs typeface="B Nazanin" panose="00000400000000000000" pitchFamily="2" charset="-78"/>
              </a:rPr>
              <a:t>میتواند هم در ژاپن و هم در </a:t>
            </a:r>
            <a:r>
              <a:rPr lang="fa-IR" sz="3200" dirty="0">
                <a:latin typeface="Tahoma"/>
                <a:ea typeface="Times New Roman"/>
                <a:cs typeface="B Nazanin" panose="00000400000000000000" pitchFamily="2" charset="-78"/>
              </a:rPr>
              <a:t>امریکا </a:t>
            </a:r>
            <a:r>
              <a:rPr lang="fa-IR" sz="3200" dirty="0" err="1" smtClean="0">
                <a:latin typeface="Tahoma"/>
                <a:ea typeface="Times New Roman"/>
                <a:cs typeface="B Nazanin" panose="00000400000000000000" pitchFamily="2" charset="-78"/>
              </a:rPr>
              <a:t>منتشرکند</a:t>
            </a:r>
            <a:r>
              <a:rPr lang="fa-IR" sz="3200" dirty="0" smtClean="0">
                <a:latin typeface="Tahoma"/>
                <a:ea typeface="Times New Roman"/>
                <a:cs typeface="B Nazanin" panose="00000400000000000000" pitchFamily="2" charset="-78"/>
              </a:rPr>
              <a:t>.</a:t>
            </a:r>
            <a:endParaRPr lang="en-US" sz="3200" dirty="0">
              <a:latin typeface="Tahoma"/>
              <a:ea typeface="Times New Roman"/>
              <a:cs typeface="B Nazanin" panose="00000400000000000000" pitchFamily="2" charset="-78"/>
            </a:endParaRPr>
          </a:p>
        </p:txBody>
      </p:sp>
      <p:sp>
        <p:nvSpPr>
          <p:cNvPr id="4" name="Footer Placeholder 3"/>
          <p:cNvSpPr>
            <a:spLocks noGrp="1"/>
          </p:cNvSpPr>
          <p:nvPr>
            <p:ph type="ftr" sz="quarter" idx="11"/>
          </p:nvPr>
        </p:nvSpPr>
        <p:spPr/>
        <p:txBody>
          <a:bodyPr/>
          <a:lstStyle/>
          <a:p>
            <a:r>
              <a:rPr lang="fa-IR" b="1" smtClean="0">
                <a:solidFill>
                  <a:srgbClr val="002060"/>
                </a:solidFill>
              </a:rPr>
              <a:t>مالي بين الملل</a:t>
            </a:r>
            <a:endParaRPr lang="fa-IR" b="1" dirty="0" smtClean="0">
              <a:solidFill>
                <a:srgbClr val="002060"/>
              </a:solidFill>
            </a:endParaRPr>
          </a:p>
        </p:txBody>
      </p:sp>
      <p:sp>
        <p:nvSpPr>
          <p:cNvPr id="5" name="Slide Number Placeholder 4"/>
          <p:cNvSpPr>
            <a:spLocks noGrp="1"/>
          </p:cNvSpPr>
          <p:nvPr>
            <p:ph type="sldNum" sz="quarter" idx="12"/>
          </p:nvPr>
        </p:nvSpPr>
        <p:spPr/>
        <p:txBody>
          <a:bodyPr/>
          <a:lstStyle/>
          <a:p>
            <a:fld id="{910D3704-EB78-46B9-AB15-D23119C7FC1D}" type="slidenum">
              <a:rPr lang="en-US" smtClean="0"/>
              <a:pPr/>
              <a:t>36</a:t>
            </a:fld>
            <a:endParaRPr lang="en-US"/>
          </a:p>
        </p:txBody>
      </p:sp>
    </p:spTree>
    <p:extLst>
      <p:ext uri="{BB962C8B-B14F-4D97-AF65-F5344CB8AC3E}">
        <p14:creationId xmlns:p14="http://schemas.microsoft.com/office/powerpoint/2010/main" val="2885574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37</a:t>
            </a:fld>
            <a:endParaRPr lang="en-US"/>
          </a:p>
        </p:txBody>
      </p:sp>
      <p:sp>
        <p:nvSpPr>
          <p:cNvPr id="18" name="Subtitle 2"/>
          <p:cNvSpPr>
            <a:spLocks noGrp="1"/>
          </p:cNvSpPr>
          <p:nvPr>
            <p:ph type="subTitle" idx="4294967295"/>
          </p:nvPr>
        </p:nvSpPr>
        <p:spPr>
          <a:xfrm>
            <a:off x="0" y="1"/>
            <a:ext cx="8991600" cy="6453188"/>
          </a:xfrm>
          <a:noFill/>
        </p:spPr>
        <p:txBody>
          <a:bodyPr>
            <a:normAutofit/>
          </a:bodyPr>
          <a:lstStyle/>
          <a:p>
            <a:pPr algn="ctr" rtl="1">
              <a:spcBef>
                <a:spcPts val="600"/>
              </a:spcBef>
              <a:spcAft>
                <a:spcPts val="600"/>
              </a:spcAft>
              <a:buClr>
                <a:srgbClr val="C00000"/>
              </a:buClr>
            </a:pPr>
            <a:r>
              <a:rPr lang="en-US" sz="2400" b="1" dirty="0" smtClean="0">
                <a:solidFill>
                  <a:srgbClr val="FF0000"/>
                </a:solidFill>
                <a:latin typeface="Times New Roman" panose="02020603050405020304" pitchFamily="18" charset="0"/>
                <a:ea typeface="Times New Roman"/>
                <a:cs typeface="Times New Roman" panose="02020603050405020304" pitchFamily="18" charset="0"/>
              </a:rPr>
              <a:t>Offshore market</a:t>
            </a:r>
            <a:endParaRPr lang="en-US" sz="2400" b="1" dirty="0">
              <a:solidFill>
                <a:srgbClr val="FF0000"/>
              </a:solidFill>
              <a:latin typeface="Times New Roman" panose="02020603050405020304" pitchFamily="18" charset="0"/>
              <a:ea typeface="Times New Roman"/>
              <a:cs typeface="Times New Roman" panose="02020603050405020304" pitchFamily="18" charset="0"/>
            </a:endParaRPr>
          </a:p>
          <a:p>
            <a:pPr marL="342900" indent="-342900" algn="just" rtl="1">
              <a:spcBef>
                <a:spcPts val="600"/>
              </a:spcBef>
              <a:spcAft>
                <a:spcPts val="600"/>
              </a:spcAft>
              <a:buClr>
                <a:srgbClr val="C00000"/>
              </a:buClr>
              <a:buFont typeface="Wingdings" panose="05000000000000000000" pitchFamily="2" charset="2"/>
              <a:buChar char="v"/>
            </a:pPr>
            <a:r>
              <a:rPr lang="fa-IR" sz="1800" b="1" dirty="0" smtClean="0">
                <a:solidFill>
                  <a:srgbClr val="020202"/>
                </a:solidFill>
                <a:latin typeface="Tahoma"/>
                <a:ea typeface="Times New Roman"/>
                <a:cs typeface="B Compset" pitchFamily="2" charset="-78"/>
              </a:rPr>
              <a:t>از لحاظ </a:t>
            </a:r>
            <a:r>
              <a:rPr lang="fa-IR" sz="1800" b="1" dirty="0">
                <a:solidFill>
                  <a:srgbClr val="020202"/>
                </a:solidFill>
                <a:latin typeface="Tahoma"/>
                <a:ea typeface="Times New Roman"/>
                <a:cs typeface="B Compset" pitchFamily="2" charset="-78"/>
              </a:rPr>
              <a:t>تجاری به مفهوم نقل مکان از محلی به محل دیگر جهت کم کردن هزینه ها و افزایش سود</a:t>
            </a:r>
            <a:r>
              <a:rPr lang="fa-IR" sz="1800" b="1" dirty="0" smtClean="0">
                <a:solidFill>
                  <a:srgbClr val="020202"/>
                </a:solidFill>
                <a:latin typeface="Tahoma"/>
                <a:ea typeface="Times New Roman"/>
                <a:cs typeface="B Compset" pitchFamily="2" charset="-78"/>
              </a:rPr>
              <a:t>.</a:t>
            </a:r>
          </a:p>
          <a:p>
            <a:pPr marL="342900" indent="-342900" algn="just" rtl="1">
              <a:spcBef>
                <a:spcPts val="600"/>
              </a:spcBef>
              <a:spcAft>
                <a:spcPts val="600"/>
              </a:spcAft>
              <a:buClr>
                <a:srgbClr val="C00000"/>
              </a:buClr>
              <a:buFont typeface="Wingdings" panose="05000000000000000000" pitchFamily="2" charset="2"/>
              <a:buChar char="v"/>
            </a:pPr>
            <a:r>
              <a:rPr lang="fa-IR" sz="1800" b="1" dirty="0" smtClean="0">
                <a:solidFill>
                  <a:srgbClr val="020202"/>
                </a:solidFill>
                <a:latin typeface="Tahoma"/>
                <a:ea typeface="Times New Roman"/>
                <a:cs typeface="B Compset" pitchFamily="2" charset="-78"/>
              </a:rPr>
              <a:t>در بازار اوراق قرضه به معنای انتشار اوراق در بازاری خارج از بازار محلی یک کشور است که در آن عمدتا هزینه تامین مالی و نرخ بهره پایین تر، تسهیل در شرایط انتشار و قوانین و یا مزایای مالیاتی  است.  گاهی اوقات با اهداف فرار مالیاتی یا </a:t>
            </a:r>
            <a:r>
              <a:rPr lang="fa-IR" sz="1800" b="1" dirty="0">
                <a:solidFill>
                  <a:srgbClr val="020202"/>
                </a:solidFill>
                <a:latin typeface="Tahoma"/>
                <a:ea typeface="Times New Roman"/>
                <a:cs typeface="B Compset" pitchFamily="2" charset="-78"/>
              </a:rPr>
              <a:t>پولشویی هم مدنظر قرا می گیرد</a:t>
            </a:r>
            <a:r>
              <a:rPr lang="fa-IR" sz="1800" b="1" dirty="0" smtClean="0">
                <a:solidFill>
                  <a:srgbClr val="020202"/>
                </a:solidFill>
                <a:latin typeface="Tahoma"/>
                <a:ea typeface="Times New Roman"/>
                <a:cs typeface="B Compset" pitchFamily="2" charset="-78"/>
              </a:rPr>
              <a:t>.</a:t>
            </a:r>
          </a:p>
          <a:p>
            <a:pPr marL="342900" indent="-342900" algn="just" rtl="1">
              <a:spcBef>
                <a:spcPts val="600"/>
              </a:spcBef>
              <a:spcAft>
                <a:spcPts val="600"/>
              </a:spcAft>
              <a:buClr>
                <a:srgbClr val="C00000"/>
              </a:buClr>
              <a:buFont typeface="Wingdings" panose="05000000000000000000" pitchFamily="2" charset="2"/>
              <a:buChar char="v"/>
            </a:pPr>
            <a:r>
              <a:rPr lang="fa-IR" sz="1800" b="1" dirty="0" smtClean="0">
                <a:solidFill>
                  <a:srgbClr val="020202"/>
                </a:solidFill>
                <a:latin typeface="Tahoma"/>
                <a:ea typeface="Times New Roman"/>
                <a:cs typeface="B Compset" pitchFamily="2" charset="-78"/>
              </a:rPr>
              <a:t>در بازار اوراق، به </a:t>
            </a:r>
            <a:r>
              <a:rPr lang="fa-IR" sz="1800" b="1" dirty="0">
                <a:solidFill>
                  <a:srgbClr val="020202"/>
                </a:solidFill>
                <a:latin typeface="Tahoma"/>
                <a:ea typeface="Times New Roman"/>
                <a:cs typeface="B Compset" pitchFamily="2" charset="-78"/>
              </a:rPr>
              <a:t>این معنی است که اوراق قرضه اروپایی نمی تواند در کشوری که  ارز آن بر مبنای هدف خاصی مورد استفاده قرار می گیرد منتشر شود. برای مثال اوراق قرضه اروپایی بر مبنای استرلینگ نمی تواند در انگلستان توزیع شود و می تواند به طور نمونه توسط سرمایه گذاران واقع در پناه گاه </a:t>
            </a:r>
            <a:r>
              <a:rPr lang="fa-IR" sz="1800" b="1" dirty="0" smtClean="0">
                <a:solidFill>
                  <a:srgbClr val="020202"/>
                </a:solidFill>
                <a:latin typeface="Tahoma"/>
                <a:ea typeface="Times New Roman"/>
                <a:cs typeface="B Compset" pitchFamily="2" charset="-78"/>
              </a:rPr>
              <a:t>(بهشت)مالیاتی </a:t>
            </a:r>
            <a:r>
              <a:rPr lang="en-US" sz="1800" b="1" dirty="0" smtClean="0">
                <a:solidFill>
                  <a:srgbClr val="020202"/>
                </a:solidFill>
                <a:latin typeface="Tahoma"/>
                <a:ea typeface="Times New Roman"/>
                <a:cs typeface="B Compset" pitchFamily="2" charset="-78"/>
              </a:rPr>
              <a:t>tax  heaven</a:t>
            </a:r>
            <a:r>
              <a:rPr lang="fa-IR" sz="1800" b="1" dirty="0" smtClean="0">
                <a:solidFill>
                  <a:srgbClr val="020202"/>
                </a:solidFill>
                <a:latin typeface="Tahoma"/>
                <a:ea typeface="Times New Roman"/>
                <a:cs typeface="B Compset" pitchFamily="2" charset="-78"/>
              </a:rPr>
              <a:t> </a:t>
            </a:r>
            <a:r>
              <a:rPr lang="fa-IR" sz="1800" b="1" dirty="0">
                <a:solidFill>
                  <a:srgbClr val="020202"/>
                </a:solidFill>
                <a:latin typeface="Tahoma"/>
                <a:ea typeface="Times New Roman"/>
                <a:cs typeface="B Compset" pitchFamily="2" charset="-78"/>
              </a:rPr>
              <a:t>یا حداقل خارج از انگلیس خریداری شود.</a:t>
            </a:r>
          </a:p>
          <a:p>
            <a:pPr algn="ctr" rtl="1">
              <a:spcBef>
                <a:spcPts val="600"/>
              </a:spcBef>
              <a:spcAft>
                <a:spcPts val="600"/>
              </a:spcAft>
              <a:buClr>
                <a:srgbClr val="C00000"/>
              </a:buClr>
            </a:pPr>
            <a:r>
              <a:rPr lang="en-US" sz="2400" b="1" dirty="0" smtClean="0">
                <a:solidFill>
                  <a:srgbClr val="FF0000"/>
                </a:solidFill>
                <a:latin typeface="Times New Roman" panose="02020603050405020304" pitchFamily="18" charset="0"/>
                <a:ea typeface="Times New Roman"/>
                <a:cs typeface="Times New Roman" panose="02020603050405020304" pitchFamily="18" charset="0"/>
              </a:rPr>
              <a:t>Onshore </a:t>
            </a:r>
            <a:r>
              <a:rPr lang="en-US" sz="2400" b="1" dirty="0">
                <a:solidFill>
                  <a:srgbClr val="FF0000"/>
                </a:solidFill>
                <a:latin typeface="Times New Roman" panose="02020603050405020304" pitchFamily="18" charset="0"/>
                <a:ea typeface="Times New Roman"/>
                <a:cs typeface="Times New Roman" panose="02020603050405020304" pitchFamily="18" charset="0"/>
              </a:rPr>
              <a:t>market</a:t>
            </a:r>
            <a:endParaRPr lang="fa-IR" sz="2400" b="1" dirty="0">
              <a:solidFill>
                <a:srgbClr val="FF0000"/>
              </a:solidFill>
              <a:latin typeface="Times New Roman" panose="02020603050405020304" pitchFamily="18" charset="0"/>
              <a:ea typeface="Times New Roman"/>
              <a:cs typeface="Times New Roman" panose="02020603050405020304" pitchFamily="18" charset="0"/>
            </a:endParaRPr>
          </a:p>
          <a:p>
            <a:pPr marL="342900" indent="-342900" algn="just" rtl="1">
              <a:spcBef>
                <a:spcPts val="600"/>
              </a:spcBef>
              <a:spcAft>
                <a:spcPts val="600"/>
              </a:spcAft>
              <a:buClr>
                <a:srgbClr val="C00000"/>
              </a:buClr>
              <a:buFont typeface="Wingdings" panose="05000000000000000000" pitchFamily="2" charset="2"/>
              <a:buChar char="v"/>
            </a:pPr>
            <a:r>
              <a:rPr lang="fa-IR" sz="1800" b="1" dirty="0" smtClean="0">
                <a:solidFill>
                  <a:srgbClr val="020202"/>
                </a:solidFill>
                <a:latin typeface="Tahoma"/>
                <a:ea typeface="Times New Roman"/>
                <a:cs typeface="B Compset" pitchFamily="2" charset="-78"/>
              </a:rPr>
              <a:t>برعکس معنای </a:t>
            </a:r>
            <a:r>
              <a:rPr lang="en-US" sz="1800" dirty="0">
                <a:solidFill>
                  <a:srgbClr val="020202"/>
                </a:solidFill>
                <a:latin typeface="Times New Roman" panose="02020603050405020304" pitchFamily="18" charset="0"/>
                <a:ea typeface="Times New Roman"/>
                <a:cs typeface="Times New Roman" panose="02020603050405020304" pitchFamily="18" charset="0"/>
              </a:rPr>
              <a:t>offshore</a:t>
            </a:r>
            <a:r>
              <a:rPr lang="fa-IR" sz="1800" b="1" dirty="0" smtClean="0">
                <a:solidFill>
                  <a:srgbClr val="020202"/>
                </a:solidFill>
                <a:latin typeface="Tahoma"/>
                <a:ea typeface="Times New Roman"/>
                <a:cs typeface="B Compset" pitchFamily="2" charset="-78"/>
              </a:rPr>
              <a:t> است. </a:t>
            </a:r>
          </a:p>
          <a:p>
            <a:pPr marL="342900" indent="-342900" algn="just" rtl="1">
              <a:spcBef>
                <a:spcPts val="600"/>
              </a:spcBef>
              <a:spcAft>
                <a:spcPts val="600"/>
              </a:spcAft>
              <a:buClr>
                <a:srgbClr val="C00000"/>
              </a:buClr>
              <a:buFont typeface="Wingdings" panose="05000000000000000000" pitchFamily="2" charset="2"/>
              <a:buChar char="v"/>
            </a:pPr>
            <a:r>
              <a:rPr lang="fa-IR" sz="1800" b="1" dirty="0" smtClean="0">
                <a:solidFill>
                  <a:srgbClr val="020202"/>
                </a:solidFill>
                <a:latin typeface="Tahoma"/>
                <a:ea typeface="Times New Roman"/>
                <a:cs typeface="B Compset" pitchFamily="2" charset="-78"/>
              </a:rPr>
              <a:t>انتقال از بازارهای خارجی به بازارهای محلی هر کشور است.</a:t>
            </a:r>
          </a:p>
          <a:p>
            <a:pPr marL="342900" indent="-342900" algn="just" rtl="1">
              <a:spcBef>
                <a:spcPts val="600"/>
              </a:spcBef>
              <a:spcAft>
                <a:spcPts val="600"/>
              </a:spcAft>
              <a:buClr>
                <a:srgbClr val="C00000"/>
              </a:buClr>
              <a:buFont typeface="Wingdings" panose="05000000000000000000" pitchFamily="2" charset="2"/>
              <a:buChar char="v"/>
            </a:pPr>
            <a:r>
              <a:rPr lang="fa-IR" sz="1800" b="1" dirty="0" smtClean="0">
                <a:solidFill>
                  <a:srgbClr val="020202"/>
                </a:solidFill>
                <a:latin typeface="Tahoma"/>
                <a:ea typeface="Times New Roman"/>
                <a:cs typeface="B Compset" pitchFamily="2" charset="-78"/>
              </a:rPr>
              <a:t>در بازار اوراق قرضه، انتشار در بازارهای محلی کشور و با ارز رایج آن کشورانجام می شود. یا شرکتهای همان کشور در داخل به انتشار اوراق با ارز رایج کشور می پردازند و یا اینکه شرکتهای خارجی در بازار محلی اوراق منتشر می کنند منتها با ارز پایه همان کشور نه ارز کشور خودشان.</a:t>
            </a:r>
            <a:endParaRPr lang="en-US" sz="1800" b="1" dirty="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fa-IR" sz="1800" b="1" dirty="0" smtClean="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fa-IR" sz="1800" b="1" dirty="0" smtClean="0">
              <a:solidFill>
                <a:srgbClr val="020202"/>
              </a:solidFill>
              <a:latin typeface="Tahoma"/>
              <a:ea typeface="Times New Roman"/>
              <a:cs typeface="B Compset" pitchFamily="2" charset="-78"/>
            </a:endParaRPr>
          </a:p>
          <a:p>
            <a:pPr algn="just" rtl="1">
              <a:spcBef>
                <a:spcPts val="600"/>
              </a:spcBef>
              <a:spcAft>
                <a:spcPts val="600"/>
              </a:spcAft>
              <a:buClr>
                <a:srgbClr val="C00000"/>
              </a:buClr>
            </a:pPr>
            <a:endParaRPr lang="fa-IR" sz="1800" b="1" dirty="0" smtClean="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fa-IR" sz="1800" b="1" dirty="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en-US" sz="1800"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6467890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Box 4"/>
          <p:cNvSpPr txBox="1">
            <a:spLocks noChangeArrowheads="1"/>
          </p:cNvSpPr>
          <p:nvPr/>
        </p:nvSpPr>
        <p:spPr bwMode="auto">
          <a:xfrm>
            <a:off x="3600450" y="1328738"/>
            <a:ext cx="42846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a-IR" sz="1600" b="1">
                <a:latin typeface="Rockwell" pitchFamily="18" charset="0"/>
                <a:cs typeface="Times New Roman" pitchFamily="18" charset="0"/>
              </a:rPr>
              <a:t> </a:t>
            </a:r>
            <a:endParaRPr lang="en-US" sz="1600" b="1">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38</a:t>
            </a:fld>
            <a:endParaRPr lang="en-US"/>
          </a:p>
        </p:txBody>
      </p:sp>
      <p:sp>
        <p:nvSpPr>
          <p:cNvPr id="18" name="Subtitle 2"/>
          <p:cNvSpPr>
            <a:spLocks noGrp="1"/>
          </p:cNvSpPr>
          <p:nvPr>
            <p:ph type="subTitle" idx="4294967295"/>
          </p:nvPr>
        </p:nvSpPr>
        <p:spPr>
          <a:xfrm>
            <a:off x="0" y="20638"/>
            <a:ext cx="8903958" cy="6264275"/>
          </a:xfrm>
        </p:spPr>
        <p:txBody>
          <a:bodyPr>
            <a:normAutofit/>
          </a:bodyPr>
          <a:lstStyle/>
          <a:p>
            <a:pPr algn="just" rtl="1">
              <a:lnSpc>
                <a:spcPct val="150000"/>
              </a:lnSpc>
              <a:spcBef>
                <a:spcPts val="600"/>
              </a:spcBef>
              <a:spcAft>
                <a:spcPts val="600"/>
              </a:spcAft>
            </a:pPr>
            <a:r>
              <a:rPr lang="fa-IR" sz="2400" b="1" dirty="0" smtClean="0">
                <a:solidFill>
                  <a:srgbClr val="020202"/>
                </a:solidFill>
                <a:latin typeface="Tahoma"/>
                <a:ea typeface="Times New Roman"/>
                <a:cs typeface="B Compset" pitchFamily="2" charset="-78"/>
              </a:rPr>
              <a:t>بخش بندی بازارها و فرصت آربیتراژ</a:t>
            </a:r>
          </a:p>
          <a:p>
            <a:pPr marL="342900" indent="-342900" algn="just" rtl="1">
              <a:lnSpc>
                <a:spcPct val="120000"/>
              </a:lnSpc>
              <a:spcBef>
                <a:spcPts val="600"/>
              </a:spcBef>
              <a:spcAft>
                <a:spcPts val="600"/>
              </a:spcAft>
              <a:buFont typeface="Wingdings" panose="05000000000000000000" pitchFamily="2" charset="2"/>
              <a:buChar char="v"/>
            </a:pPr>
            <a:r>
              <a:rPr lang="fa-IR" sz="1900" b="1" dirty="0" smtClean="0">
                <a:solidFill>
                  <a:srgbClr val="020202"/>
                </a:solidFill>
                <a:latin typeface="Tahoma"/>
                <a:ea typeface="Times New Roman"/>
                <a:cs typeface="B Compset" pitchFamily="2" charset="-78"/>
              </a:rPr>
              <a:t>در سال 1985، شرکت </a:t>
            </a:r>
            <a:r>
              <a:rPr lang="fa-IR" sz="1900" b="1" dirty="0">
                <a:solidFill>
                  <a:srgbClr val="020202"/>
                </a:solidFill>
                <a:latin typeface="Tahoma"/>
                <a:ea typeface="Times New Roman"/>
                <a:cs typeface="B Compset" pitchFamily="2" charset="-78"/>
              </a:rPr>
              <a:t>اکسون </a:t>
            </a:r>
            <a:r>
              <a:rPr lang="fa-IR" sz="1900" b="1" dirty="0" smtClean="0">
                <a:solidFill>
                  <a:srgbClr val="020202"/>
                </a:solidFill>
                <a:latin typeface="Tahoma"/>
                <a:ea typeface="Times New Roman"/>
                <a:cs typeface="B Compset" pitchFamily="2" charset="-78"/>
              </a:rPr>
              <a:t>1.8 </a:t>
            </a:r>
            <a:r>
              <a:rPr lang="fa-IR" sz="1900" b="1" dirty="0">
                <a:solidFill>
                  <a:srgbClr val="020202"/>
                </a:solidFill>
                <a:latin typeface="Tahoma"/>
                <a:ea typeface="Times New Roman"/>
                <a:cs typeface="B Compset" pitchFamily="2" charset="-78"/>
              </a:rPr>
              <a:t>میلیارد </a:t>
            </a:r>
            <a:r>
              <a:rPr lang="fa-IR" sz="1900" b="1" dirty="0" smtClean="0">
                <a:solidFill>
                  <a:srgbClr val="020202"/>
                </a:solidFill>
                <a:latin typeface="Tahoma"/>
                <a:ea typeface="Times New Roman"/>
                <a:cs typeface="B Compset" pitchFamily="2" charset="-78"/>
              </a:rPr>
              <a:t>دلار اوراق قرضه با کوپن صفر </a:t>
            </a:r>
            <a:r>
              <a:rPr lang="fa-IR" sz="1900" b="1" dirty="0">
                <a:solidFill>
                  <a:srgbClr val="020202"/>
                </a:solidFill>
                <a:latin typeface="Tahoma"/>
                <a:ea typeface="Times New Roman"/>
                <a:cs typeface="B Compset" pitchFamily="2" charset="-78"/>
              </a:rPr>
              <a:t>20 </a:t>
            </a:r>
            <a:r>
              <a:rPr lang="fa-IR" sz="1900" b="1" dirty="0" smtClean="0">
                <a:solidFill>
                  <a:srgbClr val="020202"/>
                </a:solidFill>
                <a:latin typeface="Tahoma"/>
                <a:ea typeface="Times New Roman"/>
                <a:cs typeface="B Compset" pitchFamily="2" charset="-78"/>
              </a:rPr>
              <a:t>ساله با بازده سالانه 11.65 درصد منتشر کرد. </a:t>
            </a:r>
            <a:r>
              <a:rPr lang="fa-IR" sz="1900" b="1" dirty="0">
                <a:solidFill>
                  <a:srgbClr val="020202"/>
                </a:solidFill>
                <a:latin typeface="Tahoma"/>
                <a:ea typeface="Times New Roman"/>
                <a:cs typeface="B Compset" pitchFamily="2" charset="-78"/>
              </a:rPr>
              <a:t>در نتیجه </a:t>
            </a:r>
            <a:r>
              <a:rPr lang="fa-IR" sz="1900" b="1" dirty="0" smtClean="0">
                <a:solidFill>
                  <a:srgbClr val="020202"/>
                </a:solidFill>
                <a:latin typeface="Tahoma"/>
                <a:ea typeface="Times New Roman"/>
                <a:cs typeface="B Compset" pitchFamily="2" charset="-78"/>
              </a:rPr>
              <a:t>درآمد </a:t>
            </a:r>
            <a:r>
              <a:rPr lang="fa-IR" sz="1900" b="1" dirty="0">
                <a:solidFill>
                  <a:srgbClr val="020202"/>
                </a:solidFill>
                <a:latin typeface="Tahoma"/>
                <a:ea typeface="Times New Roman"/>
                <a:cs typeface="B Compset" pitchFamily="2" charset="-78"/>
              </a:rPr>
              <a:t>خالص </a:t>
            </a:r>
            <a:r>
              <a:rPr lang="fa-IR" sz="1900" b="1" dirty="0" smtClean="0">
                <a:solidFill>
                  <a:srgbClr val="020202"/>
                </a:solidFill>
                <a:latin typeface="Tahoma"/>
                <a:ea typeface="Times New Roman"/>
                <a:cs typeface="B Compset" pitchFamily="2" charset="-78"/>
              </a:rPr>
              <a:t>200 میلیون دلار بدست آورد. همزمان </a:t>
            </a:r>
            <a:r>
              <a:rPr lang="fa-IR" sz="1900" b="1" dirty="0">
                <a:solidFill>
                  <a:srgbClr val="020202"/>
                </a:solidFill>
                <a:latin typeface="Tahoma"/>
                <a:ea typeface="Times New Roman"/>
                <a:cs typeface="B Compset" pitchFamily="2" charset="-78"/>
              </a:rPr>
              <a:t>1.8 میلیارد دلار از اوراق قرضه خزانه داری 20 ساله را با قیمت 180 میلیون دلار خریداری کرد و </a:t>
            </a:r>
            <a:r>
              <a:rPr lang="fa-IR" sz="1900" b="1" dirty="0" smtClean="0">
                <a:solidFill>
                  <a:srgbClr val="020202"/>
                </a:solidFill>
                <a:latin typeface="Tahoma"/>
                <a:ea typeface="Times New Roman"/>
                <a:cs typeface="B Compset" pitchFamily="2" charset="-78"/>
              </a:rPr>
              <a:t>یعنی بازدهی12.20 درصد. پس بدون </a:t>
            </a:r>
            <a:r>
              <a:rPr lang="fa-IR" sz="1900" b="1" dirty="0">
                <a:solidFill>
                  <a:srgbClr val="020202"/>
                </a:solidFill>
                <a:latin typeface="Tahoma"/>
                <a:ea typeface="Times New Roman"/>
                <a:cs typeface="B Compset" pitchFamily="2" charset="-78"/>
              </a:rPr>
              <a:t>نیاز به کار </a:t>
            </a:r>
            <a:r>
              <a:rPr lang="fa-IR" sz="1900" b="1" dirty="0" smtClean="0">
                <a:solidFill>
                  <a:srgbClr val="020202"/>
                </a:solidFill>
                <a:latin typeface="Tahoma"/>
                <a:ea typeface="Times New Roman"/>
                <a:cs typeface="B Compset" pitchFamily="2" charset="-78"/>
              </a:rPr>
              <a:t>سخت</a:t>
            </a:r>
            <a:r>
              <a:rPr lang="fa-IR" sz="1900" b="1" dirty="0">
                <a:solidFill>
                  <a:srgbClr val="020202"/>
                </a:solidFill>
                <a:latin typeface="Tahoma"/>
                <a:ea typeface="Times New Roman"/>
                <a:cs typeface="B Compset" pitchFamily="2" charset="-78"/>
              </a:rPr>
              <a:t>، سود </a:t>
            </a:r>
            <a:r>
              <a:rPr lang="fa-IR" sz="1900" b="1" dirty="0" smtClean="0">
                <a:solidFill>
                  <a:srgbClr val="020202"/>
                </a:solidFill>
                <a:latin typeface="Tahoma"/>
                <a:ea typeface="Times New Roman"/>
                <a:cs typeface="B Compset" pitchFamily="2" charset="-78"/>
              </a:rPr>
              <a:t>خالص </a:t>
            </a:r>
            <a:r>
              <a:rPr lang="fa-IR" sz="1900" b="1" dirty="0">
                <a:solidFill>
                  <a:srgbClr val="020202"/>
                </a:solidFill>
                <a:latin typeface="Tahoma"/>
                <a:ea typeface="Times New Roman"/>
                <a:cs typeface="B Compset" pitchFamily="2" charset="-78"/>
              </a:rPr>
              <a:t>20 میلیون دلاری را به دست آورد.</a:t>
            </a:r>
          </a:p>
          <a:p>
            <a:pPr marL="342900" indent="-342900" algn="just" rtl="1">
              <a:lnSpc>
                <a:spcPct val="120000"/>
              </a:lnSpc>
              <a:spcBef>
                <a:spcPts val="600"/>
              </a:spcBef>
              <a:spcAft>
                <a:spcPts val="600"/>
              </a:spcAft>
              <a:buFont typeface="Wingdings" panose="05000000000000000000" pitchFamily="2" charset="2"/>
              <a:buChar char="v"/>
            </a:pPr>
            <a:r>
              <a:rPr lang="fa-IR" sz="1900" b="1" dirty="0">
                <a:solidFill>
                  <a:srgbClr val="020202"/>
                </a:solidFill>
                <a:latin typeface="Tahoma"/>
                <a:ea typeface="Times New Roman"/>
                <a:cs typeface="B Compset" pitchFamily="2" charset="-78"/>
              </a:rPr>
              <a:t>در این مورد اخیر، عدم تقارن در قوانین مالیاتی ایالات </a:t>
            </a:r>
            <a:r>
              <a:rPr lang="fa-IR" sz="1900" b="1" dirty="0" smtClean="0">
                <a:solidFill>
                  <a:srgbClr val="020202"/>
                </a:solidFill>
                <a:latin typeface="Tahoma"/>
                <a:ea typeface="Times New Roman"/>
                <a:cs typeface="B Compset" pitchFamily="2" charset="-78"/>
              </a:rPr>
              <a:t>متحده و ژاپن سبب تفاوت در کسب سود شد. </a:t>
            </a:r>
            <a:endParaRPr lang="fa-IR" sz="1900" b="1" dirty="0">
              <a:solidFill>
                <a:srgbClr val="020202"/>
              </a:solidFill>
              <a:latin typeface="Tahoma"/>
              <a:ea typeface="Times New Roman"/>
              <a:cs typeface="B Compset" pitchFamily="2" charset="-78"/>
            </a:endParaRPr>
          </a:p>
          <a:p>
            <a:pPr marL="342900" indent="-342900" algn="just" rtl="1">
              <a:lnSpc>
                <a:spcPct val="120000"/>
              </a:lnSpc>
              <a:spcBef>
                <a:spcPts val="600"/>
              </a:spcBef>
              <a:spcAft>
                <a:spcPts val="600"/>
              </a:spcAft>
              <a:buFont typeface="Wingdings" panose="05000000000000000000" pitchFamily="2" charset="2"/>
              <a:buChar char="v"/>
            </a:pPr>
            <a:r>
              <a:rPr lang="fa-IR" sz="1900" b="1" dirty="0" smtClean="0">
                <a:solidFill>
                  <a:srgbClr val="020202"/>
                </a:solidFill>
                <a:latin typeface="Tahoma"/>
                <a:ea typeface="Times New Roman"/>
                <a:cs typeface="B Compset" pitchFamily="2" charset="-78"/>
              </a:rPr>
              <a:t>سرمایه </a:t>
            </a:r>
            <a:r>
              <a:rPr lang="fa-IR" sz="1900" b="1" dirty="0">
                <a:solidFill>
                  <a:srgbClr val="020202"/>
                </a:solidFill>
                <a:latin typeface="Tahoma"/>
                <a:ea typeface="Times New Roman"/>
                <a:cs typeface="B Compset" pitchFamily="2" charset="-78"/>
              </a:rPr>
              <a:t>گذاران ژاپنی که خریداران اصلی یوروباندز </a:t>
            </a:r>
            <a:r>
              <a:rPr lang="fa-IR" sz="1900" b="1" dirty="0" smtClean="0">
                <a:solidFill>
                  <a:srgbClr val="020202"/>
                </a:solidFill>
                <a:latin typeface="Tahoma"/>
                <a:ea typeface="Times New Roman"/>
                <a:cs typeface="B Compset" pitchFamily="2" charset="-78"/>
              </a:rPr>
              <a:t>بودند، در صورتی که اوراق </a:t>
            </a:r>
            <a:r>
              <a:rPr lang="fa-IR" sz="1900" b="1" dirty="0">
                <a:solidFill>
                  <a:srgbClr val="020202"/>
                </a:solidFill>
                <a:latin typeface="Tahoma"/>
                <a:ea typeface="Times New Roman"/>
                <a:cs typeface="B Compset" pitchFamily="2" charset="-78"/>
              </a:rPr>
              <a:t>قرضه </a:t>
            </a:r>
            <a:r>
              <a:rPr lang="fa-IR" sz="1900" b="1" dirty="0" smtClean="0">
                <a:solidFill>
                  <a:srgbClr val="020202"/>
                </a:solidFill>
                <a:latin typeface="Tahoma"/>
                <a:ea typeface="Times New Roman"/>
                <a:cs typeface="B Compset" pitchFamily="2" charset="-78"/>
              </a:rPr>
              <a:t>کوپن صفر خود را قبل </a:t>
            </a:r>
            <a:r>
              <a:rPr lang="fa-IR" sz="1900" b="1" dirty="0">
                <a:solidFill>
                  <a:srgbClr val="020202"/>
                </a:solidFill>
                <a:latin typeface="Tahoma"/>
                <a:ea typeface="Times New Roman"/>
                <a:cs typeface="B Compset" pitchFamily="2" charset="-78"/>
              </a:rPr>
              <a:t>از </a:t>
            </a:r>
            <a:r>
              <a:rPr lang="fa-IR" sz="1900" b="1" dirty="0" smtClean="0">
                <a:solidFill>
                  <a:srgbClr val="020202"/>
                </a:solidFill>
                <a:latin typeface="Tahoma"/>
                <a:ea typeface="Times New Roman"/>
                <a:cs typeface="B Compset" pitchFamily="2" charset="-78"/>
              </a:rPr>
              <a:t>سررسید می فروختند، مشمول مالیات بر سود نمی شدند. </a:t>
            </a:r>
            <a:r>
              <a:rPr lang="fa-IR" sz="1900" b="1" dirty="0">
                <a:solidFill>
                  <a:srgbClr val="020202"/>
                </a:solidFill>
                <a:latin typeface="Tahoma"/>
                <a:ea typeface="Times New Roman"/>
                <a:cs typeface="B Compset" pitchFamily="2" charset="-78"/>
              </a:rPr>
              <a:t>به دلیل </a:t>
            </a:r>
            <a:r>
              <a:rPr lang="fa-IR" sz="1900" b="1" dirty="0" smtClean="0">
                <a:solidFill>
                  <a:srgbClr val="020202"/>
                </a:solidFill>
                <a:latin typeface="Tahoma"/>
                <a:ea typeface="Times New Roman"/>
                <a:cs typeface="B Compset" pitchFamily="2" charset="-78"/>
              </a:rPr>
              <a:t>همین </a:t>
            </a:r>
            <a:r>
              <a:rPr lang="fa-IR" sz="1900" b="1" dirty="0">
                <a:solidFill>
                  <a:srgbClr val="020202"/>
                </a:solidFill>
                <a:latin typeface="Tahoma"/>
                <a:ea typeface="Times New Roman"/>
                <a:cs typeface="B Compset" pitchFamily="2" charset="-78"/>
              </a:rPr>
              <a:t>مزایای مالیاتی، آنها </a:t>
            </a:r>
            <a:r>
              <a:rPr lang="fa-IR" sz="1900" b="1" dirty="0" smtClean="0">
                <a:solidFill>
                  <a:srgbClr val="020202"/>
                </a:solidFill>
                <a:latin typeface="Tahoma"/>
                <a:ea typeface="Times New Roman"/>
                <a:cs typeface="B Compset" pitchFamily="2" charset="-78"/>
              </a:rPr>
              <a:t>به </a:t>
            </a:r>
            <a:r>
              <a:rPr lang="fa-IR" sz="1900" b="1" dirty="0">
                <a:solidFill>
                  <a:srgbClr val="020202"/>
                </a:solidFill>
                <a:latin typeface="Tahoma"/>
                <a:ea typeface="Times New Roman"/>
                <a:cs typeface="B Compset" pitchFamily="2" charset="-78"/>
              </a:rPr>
              <a:t>دریافت سود پایین تر </a:t>
            </a:r>
            <a:r>
              <a:rPr lang="fa-IR" sz="1900" b="1" dirty="0" smtClean="0">
                <a:solidFill>
                  <a:srgbClr val="020202"/>
                </a:solidFill>
                <a:latin typeface="Tahoma"/>
                <a:ea typeface="Times New Roman"/>
                <a:cs typeface="B Compset" pitchFamily="2" charset="-78"/>
              </a:rPr>
              <a:t>یوروباندز خود، راضی می شدند.</a:t>
            </a:r>
            <a:endParaRPr lang="fa-IR" sz="1900" b="1" dirty="0">
              <a:solidFill>
                <a:srgbClr val="020202"/>
              </a:solidFill>
              <a:latin typeface="Tahoma"/>
              <a:ea typeface="Times New Roman"/>
              <a:cs typeface="B Compset" pitchFamily="2" charset="-78"/>
            </a:endParaRPr>
          </a:p>
          <a:p>
            <a:pPr marL="342900" indent="-342900" algn="just" rtl="1">
              <a:lnSpc>
                <a:spcPct val="120000"/>
              </a:lnSpc>
              <a:spcBef>
                <a:spcPts val="600"/>
              </a:spcBef>
              <a:spcAft>
                <a:spcPts val="600"/>
              </a:spcAft>
              <a:buFont typeface="Wingdings" panose="05000000000000000000" pitchFamily="2" charset="2"/>
              <a:buChar char="v"/>
            </a:pPr>
            <a:r>
              <a:rPr lang="fa-IR" sz="1900" b="1" dirty="0" smtClean="0">
                <a:solidFill>
                  <a:srgbClr val="020202"/>
                </a:solidFill>
                <a:latin typeface="Tahoma"/>
                <a:ea typeface="Times New Roman"/>
                <a:cs typeface="B Compset" pitchFamily="2" charset="-78"/>
              </a:rPr>
              <a:t>در نتیجه تقسیم </a:t>
            </a:r>
            <a:r>
              <a:rPr lang="fa-IR" sz="1900" b="1" dirty="0">
                <a:solidFill>
                  <a:srgbClr val="020202"/>
                </a:solidFill>
                <a:latin typeface="Tahoma"/>
                <a:ea typeface="Times New Roman"/>
                <a:cs typeface="B Compset" pitchFamily="2" charset="-78"/>
              </a:rPr>
              <a:t>بندی </a:t>
            </a:r>
            <a:r>
              <a:rPr lang="fa-IR" sz="1900" b="1" dirty="0" smtClean="0">
                <a:solidFill>
                  <a:srgbClr val="020202"/>
                </a:solidFill>
                <a:latin typeface="Tahoma"/>
                <a:ea typeface="Times New Roman"/>
                <a:cs typeface="B Compset" pitchFamily="2" charset="-78"/>
              </a:rPr>
              <a:t>بازارهای سرمایه بین المللی </a:t>
            </a:r>
            <a:r>
              <a:rPr lang="fa-IR" sz="1900" b="1" dirty="0">
                <a:solidFill>
                  <a:srgbClr val="020202"/>
                </a:solidFill>
                <a:latin typeface="Tahoma"/>
                <a:ea typeface="Times New Roman"/>
                <a:cs typeface="B Compset" pitchFamily="2" charset="-78"/>
              </a:rPr>
              <a:t>به علت عدم تقارن در </a:t>
            </a:r>
            <a:r>
              <a:rPr lang="fa-IR" sz="1900" b="1" dirty="0" smtClean="0">
                <a:solidFill>
                  <a:srgbClr val="020202"/>
                </a:solidFill>
                <a:latin typeface="Tahoma"/>
                <a:ea typeface="Times New Roman"/>
                <a:cs typeface="B Compset" pitchFamily="2" charset="-78"/>
              </a:rPr>
              <a:t>نظام مالیاتی، </a:t>
            </a:r>
            <a:r>
              <a:rPr lang="fa-IR" sz="1900" b="1" dirty="0">
                <a:solidFill>
                  <a:srgbClr val="020202"/>
                </a:solidFill>
                <a:latin typeface="Tahoma"/>
                <a:ea typeface="Times New Roman"/>
                <a:cs typeface="B Compset" pitchFamily="2" charset="-78"/>
              </a:rPr>
              <a:t>قوانین مربوط به افشای اطلاعات و یا </a:t>
            </a:r>
            <a:r>
              <a:rPr lang="fa-IR" sz="1900" b="1" dirty="0" smtClean="0">
                <a:solidFill>
                  <a:srgbClr val="020202"/>
                </a:solidFill>
                <a:latin typeface="Tahoma"/>
                <a:ea typeface="Times New Roman"/>
                <a:cs typeface="B Compset" pitchFamily="2" charset="-78"/>
              </a:rPr>
              <a:t>اصول حسابداری و موارد بسیار دیگر، سبب می شود اوراق بهادار مشابه، بازدهی های متفاوتی داشته باشند. بنابراین سرمایه </a:t>
            </a:r>
            <a:r>
              <a:rPr lang="fa-IR" sz="1900" b="1" dirty="0">
                <a:solidFill>
                  <a:srgbClr val="020202"/>
                </a:solidFill>
                <a:latin typeface="Tahoma"/>
                <a:ea typeface="Times New Roman"/>
                <a:cs typeface="B Compset" pitchFamily="2" charset="-78"/>
              </a:rPr>
              <a:t>گذاران مستقر در بازارهای </a:t>
            </a:r>
            <a:r>
              <a:rPr lang="fa-IR" sz="1900" b="1" dirty="0" smtClean="0">
                <a:solidFill>
                  <a:srgbClr val="020202"/>
                </a:solidFill>
                <a:latin typeface="Tahoma"/>
                <a:ea typeface="Times New Roman"/>
                <a:cs typeface="B Compset" pitchFamily="2" charset="-78"/>
              </a:rPr>
              <a:t>متفاوت</a:t>
            </a:r>
            <a:r>
              <a:rPr lang="fa-IR" sz="1900" b="1" dirty="0">
                <a:solidFill>
                  <a:srgbClr val="020202"/>
                </a:solidFill>
                <a:latin typeface="Tahoma"/>
                <a:ea typeface="Times New Roman"/>
                <a:cs typeface="B Compset" pitchFamily="2" charset="-78"/>
              </a:rPr>
              <a:t>، ب</a:t>
            </a:r>
            <a:r>
              <a:rPr lang="fa-IR" sz="1900" b="1" dirty="0" smtClean="0">
                <a:solidFill>
                  <a:srgbClr val="020202"/>
                </a:solidFill>
                <a:latin typeface="Tahoma"/>
                <a:ea typeface="Times New Roman"/>
                <a:cs typeface="B Compset" pitchFamily="2" charset="-78"/>
              </a:rPr>
              <a:t>ازدهی سهام </a:t>
            </a:r>
            <a:r>
              <a:rPr lang="fa-IR" sz="1900" b="1" dirty="0">
                <a:solidFill>
                  <a:srgbClr val="020202"/>
                </a:solidFill>
                <a:latin typeface="Tahoma"/>
                <a:ea typeface="Times New Roman"/>
                <a:cs typeface="B Compset" pitchFamily="2" charset="-78"/>
              </a:rPr>
              <a:t>و اوراق قرضه </a:t>
            </a:r>
            <a:r>
              <a:rPr lang="fa-IR" sz="1900" b="1" dirty="0" smtClean="0">
                <a:solidFill>
                  <a:srgbClr val="020202"/>
                </a:solidFill>
                <a:latin typeface="Tahoma"/>
                <a:ea typeface="Times New Roman"/>
                <a:cs typeface="B Compset" pitchFamily="2" charset="-78"/>
              </a:rPr>
              <a:t>مشابه </a:t>
            </a:r>
            <a:r>
              <a:rPr lang="fa-IR" sz="1900" b="1" dirty="0">
                <a:solidFill>
                  <a:srgbClr val="020202"/>
                </a:solidFill>
                <a:latin typeface="Tahoma"/>
                <a:ea typeface="Times New Roman"/>
                <a:cs typeface="B Compset" pitchFamily="2" charset="-78"/>
              </a:rPr>
              <a:t>را با یکدیگر مقایسه </a:t>
            </a:r>
            <a:r>
              <a:rPr lang="fa-IR" sz="1900" b="1" dirty="0" smtClean="0">
                <a:solidFill>
                  <a:srgbClr val="020202"/>
                </a:solidFill>
                <a:latin typeface="Tahoma"/>
                <a:ea typeface="Times New Roman"/>
                <a:cs typeface="B Compset" pitchFamily="2" charset="-78"/>
              </a:rPr>
              <a:t>میکنند تا بتوانند از این فرصت آربیتراژ استفاده کرده و سود کسب کنند. بنابراین اندک تفاوت در نرخ هزینه سرمایه اوراق در بازارهای داخلی و خارجی در شرایط اعتباری یکسان، می تواند عامل کسب سود آربیتراژ شود.</a:t>
            </a: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28273261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827584" y="188640"/>
            <a:ext cx="7267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fa-IR" sz="2400" dirty="0">
                <a:solidFill>
                  <a:srgbClr val="FF0000"/>
                </a:solidFill>
                <a:latin typeface="Rockwell" pitchFamily="18" charset="0"/>
                <a:cs typeface="Times New Roman" pitchFamily="18" charset="0"/>
              </a:rPr>
              <a:t> </a:t>
            </a:r>
            <a:r>
              <a:rPr lang="fa-IR" sz="2400" dirty="0">
                <a:solidFill>
                  <a:srgbClr val="FF0000"/>
                </a:solidFill>
                <a:latin typeface="Rockwell" pitchFamily="18" charset="0"/>
                <a:cs typeface="B Titr" pitchFamily="2" charset="-78"/>
              </a:rPr>
              <a:t>اوراق قرضه </a:t>
            </a:r>
            <a:r>
              <a:rPr lang="fa-IR" sz="2400" dirty="0" smtClean="0">
                <a:solidFill>
                  <a:srgbClr val="FF0000"/>
                </a:solidFill>
                <a:latin typeface="Rockwell" pitchFamily="18" charset="0"/>
                <a:cs typeface="B Titr" pitchFamily="2" charset="-78"/>
              </a:rPr>
              <a:t>یورویی (</a:t>
            </a:r>
            <a:r>
              <a:rPr lang="en-US" sz="2400" dirty="0" smtClean="0">
                <a:solidFill>
                  <a:srgbClr val="FF0000"/>
                </a:solidFill>
                <a:latin typeface="Rockwell" pitchFamily="18" charset="0"/>
                <a:cs typeface="B Titr" pitchFamily="2" charset="-78"/>
              </a:rPr>
              <a:t>Euro </a:t>
            </a:r>
            <a:r>
              <a:rPr lang="en-US" sz="2400" dirty="0">
                <a:solidFill>
                  <a:srgbClr val="FF0000"/>
                </a:solidFill>
                <a:latin typeface="Rockwell" pitchFamily="18" charset="0"/>
                <a:cs typeface="B Titr" pitchFamily="2" charset="-78"/>
              </a:rPr>
              <a:t>B</a:t>
            </a:r>
            <a:r>
              <a:rPr lang="en-US" sz="2400" dirty="0" smtClean="0">
                <a:solidFill>
                  <a:srgbClr val="FF0000"/>
                </a:solidFill>
                <a:latin typeface="Rockwell" pitchFamily="18" charset="0"/>
                <a:cs typeface="B Titr" pitchFamily="2" charset="-78"/>
              </a:rPr>
              <a:t>onds</a:t>
            </a:r>
            <a:r>
              <a:rPr lang="fa-IR" sz="2400" dirty="0" smtClean="0">
                <a:solidFill>
                  <a:srgbClr val="FF0000"/>
                </a:solidFill>
                <a:latin typeface="Rockwell" pitchFamily="18" charset="0"/>
                <a:cs typeface="B Titr" pitchFamily="2" charset="-78"/>
              </a:rPr>
              <a:t>)</a:t>
            </a:r>
            <a:endParaRPr lang="en-US" sz="2400" dirty="0">
              <a:solidFill>
                <a:srgbClr val="FF0000"/>
              </a:solidFill>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39</a:t>
            </a:fld>
            <a:endParaRPr lang="en-US"/>
          </a:p>
        </p:txBody>
      </p:sp>
      <p:sp>
        <p:nvSpPr>
          <p:cNvPr id="18" name="Subtitle 2"/>
          <p:cNvSpPr>
            <a:spLocks noGrp="1"/>
          </p:cNvSpPr>
          <p:nvPr>
            <p:ph type="subTitle" idx="4294967295"/>
          </p:nvPr>
        </p:nvSpPr>
        <p:spPr>
          <a:xfrm>
            <a:off x="293358" y="650305"/>
            <a:ext cx="8610600" cy="5118100"/>
          </a:xfrm>
        </p:spPr>
        <p:txBody>
          <a:bodyPr vert="horz" lIns="91440" tIns="45720" rIns="91440" bIns="45720" rtlCol="0">
            <a:normAutofit lnSpcReduction="10000"/>
          </a:bodyPr>
          <a:lstStyle/>
          <a:p>
            <a:pPr algn="just" rtl="1">
              <a:lnSpc>
                <a:spcPct val="150000"/>
              </a:lnSpc>
              <a:spcBef>
                <a:spcPts val="600"/>
              </a:spcBef>
              <a:spcAft>
                <a:spcPts val="600"/>
              </a:spcAft>
            </a:pPr>
            <a:r>
              <a:rPr lang="fa-IR" sz="2400" dirty="0">
                <a:solidFill>
                  <a:srgbClr val="020202"/>
                </a:solidFill>
                <a:latin typeface="Tahoma"/>
                <a:ea typeface="Times New Roman"/>
                <a:cs typeface="B Compset" pitchFamily="2" charset="-78"/>
              </a:rPr>
              <a:t>وقتی پول واحد، توسط اتحادیه اروپا در سال 1999 به تصویب رسید،  12 ارز رایج کنار گذاشته شده و با یورو جایگزین شدند. بنابراین ناشران تصمیم گرفتند که به بازارهای منطقه یورو وارد شوند واوراقشان را به یورو تبدیل کردند و این اوراق به نام اوراق قرضه یورویی </a:t>
            </a:r>
            <a:r>
              <a:rPr lang="en-US" sz="2400" dirty="0">
                <a:solidFill>
                  <a:srgbClr val="020202"/>
                </a:solidFill>
                <a:latin typeface="Tahoma"/>
                <a:ea typeface="Times New Roman"/>
                <a:cs typeface="B Compset" pitchFamily="2" charset="-78"/>
              </a:rPr>
              <a:t>(Euro bonds)</a:t>
            </a:r>
            <a:r>
              <a:rPr lang="fa-IR" sz="2400" dirty="0">
                <a:solidFill>
                  <a:srgbClr val="020202"/>
                </a:solidFill>
                <a:latin typeface="Tahoma"/>
                <a:ea typeface="Times New Roman"/>
                <a:cs typeface="B Compset" pitchFamily="2" charset="-78"/>
              </a:rPr>
              <a:t> نام گرفت.</a:t>
            </a:r>
          </a:p>
          <a:p>
            <a:pPr algn="just" rtl="1">
              <a:lnSpc>
                <a:spcPct val="150000"/>
              </a:lnSpc>
              <a:spcBef>
                <a:spcPts val="600"/>
              </a:spcBef>
              <a:spcAft>
                <a:spcPts val="600"/>
              </a:spcAft>
            </a:pPr>
            <a:r>
              <a:rPr lang="fa-IR" sz="2400" dirty="0">
                <a:solidFill>
                  <a:srgbClr val="020202"/>
                </a:solidFill>
                <a:latin typeface="Tahoma"/>
                <a:ea typeface="Times New Roman"/>
                <a:cs typeface="B Compset" pitchFamily="2" charset="-78"/>
              </a:rPr>
              <a:t>این اوراق ربطی به یوروباندها</a:t>
            </a:r>
            <a:r>
              <a:rPr lang="en-US" sz="2400" dirty="0">
                <a:solidFill>
                  <a:srgbClr val="020202"/>
                </a:solidFill>
                <a:latin typeface="Tahoma"/>
                <a:ea typeface="Times New Roman"/>
                <a:cs typeface="B Compset" pitchFamily="2" charset="-78"/>
              </a:rPr>
              <a:t>(Eurobonds) </a:t>
            </a:r>
            <a:r>
              <a:rPr lang="fa-IR" sz="2400" dirty="0">
                <a:solidFill>
                  <a:srgbClr val="020202"/>
                </a:solidFill>
                <a:latin typeface="Tahoma"/>
                <a:ea typeface="Times New Roman"/>
                <a:cs typeface="B Compset" pitchFamily="2" charset="-78"/>
              </a:rPr>
              <a:t> ندارد و در واقع با هر ارز قابل تبدیلی (از جمله یورو) می تواند نام‌گذاری شود اما خارج از نام‌گذاری بر پایه پول رایج کشور فروخته می شود. </a:t>
            </a:r>
          </a:p>
          <a:p>
            <a:pPr algn="just" rtl="1">
              <a:lnSpc>
                <a:spcPct val="150000"/>
              </a:lnSpc>
              <a:spcBef>
                <a:spcPts val="600"/>
              </a:spcBef>
              <a:spcAft>
                <a:spcPts val="600"/>
              </a:spcAft>
            </a:pPr>
            <a:r>
              <a:rPr lang="fa-IR" sz="2400" dirty="0">
                <a:solidFill>
                  <a:srgbClr val="020202"/>
                </a:solidFill>
                <a:latin typeface="Tahoma"/>
                <a:ea typeface="Times New Roman"/>
                <a:cs typeface="B Compset" pitchFamily="2" charset="-78"/>
              </a:rPr>
              <a:t>اوراقی که به صورت </a:t>
            </a:r>
            <a:r>
              <a:rPr lang="fa-IR" sz="2400" dirty="0" err="1">
                <a:solidFill>
                  <a:srgbClr val="020202"/>
                </a:solidFill>
                <a:latin typeface="Tahoma"/>
                <a:ea typeface="Times New Roman"/>
                <a:cs typeface="B Compset" pitchFamily="2" charset="-78"/>
              </a:rPr>
              <a:t>یورویی</a:t>
            </a:r>
            <a:r>
              <a:rPr lang="fa-IR" sz="2400" dirty="0">
                <a:solidFill>
                  <a:srgbClr val="020202"/>
                </a:solidFill>
                <a:latin typeface="Tahoma"/>
                <a:ea typeface="Times New Roman"/>
                <a:cs typeface="B Compset" pitchFamily="2" charset="-78"/>
              </a:rPr>
              <a:t> </a:t>
            </a:r>
            <a:r>
              <a:rPr lang="fa-IR" sz="2400" dirty="0" err="1">
                <a:solidFill>
                  <a:srgbClr val="020202"/>
                </a:solidFill>
                <a:latin typeface="Tahoma"/>
                <a:ea typeface="Times New Roman"/>
                <a:cs typeface="B Compset" pitchFamily="2" charset="-78"/>
              </a:rPr>
              <a:t>نام‌گذاری</a:t>
            </a:r>
            <a:r>
              <a:rPr lang="en-US" sz="2400" dirty="0">
                <a:solidFill>
                  <a:srgbClr val="020202"/>
                </a:solidFill>
                <a:latin typeface="Tahoma"/>
                <a:ea typeface="Times New Roman"/>
                <a:cs typeface="B Compset" pitchFamily="2" charset="-78"/>
              </a:rPr>
              <a:t> </a:t>
            </a:r>
            <a:r>
              <a:rPr lang="fa-IR" sz="2400" dirty="0">
                <a:solidFill>
                  <a:srgbClr val="020202"/>
                </a:solidFill>
                <a:latin typeface="Tahoma"/>
                <a:ea typeface="Times New Roman"/>
                <a:cs typeface="B Compset" pitchFamily="2" charset="-78"/>
              </a:rPr>
              <a:t> شده  اما در خارج از منطقه یورو فروخته می شوند، اوراق قرضه اروپایی یورویی </a:t>
            </a:r>
            <a:r>
              <a:rPr lang="en-US" sz="2400" dirty="0">
                <a:solidFill>
                  <a:srgbClr val="020202"/>
                </a:solidFill>
                <a:latin typeface="Tahoma"/>
                <a:ea typeface="Times New Roman"/>
                <a:cs typeface="B Compset" pitchFamily="2" charset="-78"/>
              </a:rPr>
              <a:t>(Euro Eurobonds)</a:t>
            </a:r>
            <a:r>
              <a:rPr lang="fa-IR" sz="2400" dirty="0">
                <a:solidFill>
                  <a:srgbClr val="020202"/>
                </a:solidFill>
                <a:latin typeface="Tahoma"/>
                <a:ea typeface="Times New Roman"/>
                <a:cs typeface="B Compset" pitchFamily="2" charset="-78"/>
              </a:rPr>
              <a:t> نام دارند.</a:t>
            </a:r>
          </a:p>
          <a:p>
            <a:pPr algn="just" rtl="1">
              <a:lnSpc>
                <a:spcPct val="150000"/>
              </a:lnSpc>
              <a:spcBef>
                <a:spcPts val="600"/>
              </a:spcBef>
              <a:spcAft>
                <a:spcPts val="600"/>
              </a:spcAft>
            </a:pPr>
            <a:endParaRPr lang="fa-IR" sz="2400" dirty="0">
              <a:solidFill>
                <a:srgbClr val="020202"/>
              </a:solidFill>
              <a:latin typeface="Tahoma"/>
              <a:ea typeface="Times New Roman"/>
              <a:cs typeface="B Compset" pitchFamily="2" charset="-78"/>
            </a:endParaRPr>
          </a:p>
          <a:p>
            <a:pPr algn="just" rtl="1">
              <a:lnSpc>
                <a:spcPct val="150000"/>
              </a:lnSpc>
              <a:spcBef>
                <a:spcPts val="600"/>
              </a:spcBef>
              <a:spcAft>
                <a:spcPts val="600"/>
              </a:spcAft>
            </a:pPr>
            <a:endParaRPr lang="fa-IR" sz="2400" dirty="0">
              <a:solidFill>
                <a:srgbClr val="020202"/>
              </a:solidFill>
              <a:latin typeface="Tahoma"/>
              <a:ea typeface="Times New Roman"/>
              <a:cs typeface="B Compset" pitchFamily="2" charset="-78"/>
            </a:endParaRPr>
          </a:p>
          <a:p>
            <a:pPr algn="just" rtl="1">
              <a:lnSpc>
                <a:spcPct val="150000"/>
              </a:lnSpc>
              <a:spcBef>
                <a:spcPts val="600"/>
              </a:spcBef>
              <a:spcAft>
                <a:spcPts val="600"/>
              </a:spcAft>
            </a:pPr>
            <a:endParaRPr lang="fa-IR" sz="2400" dirty="0">
              <a:solidFill>
                <a:srgbClr val="020202"/>
              </a:solidFill>
              <a:latin typeface="Tahoma"/>
              <a:ea typeface="Times New Roman"/>
              <a:cs typeface="B Compset" pitchFamily="2" charset="-78"/>
            </a:endParaRPr>
          </a:p>
          <a:p>
            <a:pPr algn="just" rtl="1">
              <a:lnSpc>
                <a:spcPct val="150000"/>
              </a:lnSpc>
              <a:spcBef>
                <a:spcPts val="600"/>
              </a:spcBef>
              <a:spcAft>
                <a:spcPts val="600"/>
              </a:spcAft>
            </a:pPr>
            <a:endParaRPr lang="fa-IR" sz="2400" dirty="0">
              <a:solidFill>
                <a:srgbClr val="020202"/>
              </a:solidFill>
              <a:latin typeface="Tahoma"/>
              <a:ea typeface="Times New Roman"/>
              <a:cs typeface="B Compset" pitchFamily="2" charset="-78"/>
            </a:endParaRPr>
          </a:p>
          <a:p>
            <a:pPr algn="just" rtl="1">
              <a:lnSpc>
                <a:spcPct val="150000"/>
              </a:lnSpc>
              <a:spcBef>
                <a:spcPts val="600"/>
              </a:spcBef>
              <a:spcAft>
                <a:spcPts val="600"/>
              </a:spcAft>
            </a:pPr>
            <a:endParaRPr lang="en-US" sz="2400" dirty="0">
              <a:solidFill>
                <a:srgbClr val="020202"/>
              </a:solidFill>
              <a:latin typeface="Tahoma"/>
              <a:ea typeface="Times New Roman"/>
              <a:cs typeface="B Compset"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2661275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3200" dirty="0">
                <a:cs typeface="B Zar" panose="00000400000000000000" pitchFamily="2" charset="-78"/>
              </a:rPr>
              <a:t>شما می توانید به </a:t>
            </a:r>
            <a:r>
              <a:rPr lang="fa-IR" sz="3200" dirty="0" smtClean="0">
                <a:cs typeface="B Zar" panose="00000400000000000000" pitchFamily="2" charset="-78"/>
              </a:rPr>
              <a:t>بذرها در زمان </a:t>
            </a:r>
            <a:r>
              <a:rPr lang="fa-IR" sz="3200" dirty="0">
                <a:cs typeface="B Zar" panose="00000400000000000000" pitchFamily="2" charset="-78"/>
              </a:rPr>
              <a:t>نگاه کنید و بگوئید که </a:t>
            </a:r>
            <a:r>
              <a:rPr lang="fa-IR" sz="3200" dirty="0" smtClean="0">
                <a:cs typeface="B Zar" panose="00000400000000000000" pitchFamily="2" charset="-78"/>
              </a:rPr>
              <a:t>هر بذری چقدر</a:t>
            </a:r>
            <a:r>
              <a:rPr lang="en-US" sz="3200" dirty="0" smtClean="0">
                <a:cs typeface="B Zar" panose="00000400000000000000" pitchFamily="2" charset="-78"/>
              </a:rPr>
              <a:t> </a:t>
            </a:r>
            <a:r>
              <a:rPr lang="fa-IR" sz="3200" dirty="0" smtClean="0">
                <a:cs typeface="B Zar" panose="00000400000000000000" pitchFamily="2" charset="-78"/>
              </a:rPr>
              <a:t>رشد </a:t>
            </a:r>
            <a:r>
              <a:rPr lang="fa-IR" sz="3200" dirty="0">
                <a:cs typeface="B Zar" panose="00000400000000000000" pitchFamily="2" charset="-78"/>
              </a:rPr>
              <a:t>می کند و چه </a:t>
            </a:r>
            <a:r>
              <a:rPr lang="fa-IR" sz="3200" dirty="0" smtClean="0">
                <a:cs typeface="B Zar" panose="00000400000000000000" pitchFamily="2" charset="-78"/>
              </a:rPr>
              <a:t>بذری </a:t>
            </a:r>
            <a:r>
              <a:rPr lang="fa-IR" sz="3200" dirty="0" err="1" smtClean="0">
                <a:cs typeface="B Zar" panose="00000400000000000000" pitchFamily="2" charset="-78"/>
              </a:rPr>
              <a:t>نمی</a:t>
            </a:r>
            <a:r>
              <a:rPr lang="fa-IR" sz="3200" dirty="0" smtClean="0">
                <a:cs typeface="B Zar" panose="00000400000000000000" pitchFamily="2" charset="-78"/>
              </a:rPr>
              <a:t> شود</a:t>
            </a:r>
            <a:r>
              <a:rPr lang="en-US" sz="3200" dirty="0" smtClean="0">
                <a:cs typeface="B Zar" panose="00000400000000000000" pitchFamily="2" charset="-78"/>
              </a:rPr>
              <a:t>.</a:t>
            </a:r>
            <a:endParaRPr lang="fa-IR" sz="3200" dirty="0">
              <a:cs typeface="B Zar" panose="00000400000000000000" pitchFamily="2" charset="-78"/>
            </a:endParaRPr>
          </a:p>
          <a:p>
            <a:pPr algn="r" rtl="1"/>
            <a:r>
              <a:rPr lang="en-US" sz="3200" dirty="0" smtClean="0">
                <a:cs typeface="B Zar" panose="00000400000000000000" pitchFamily="2" charset="-78"/>
              </a:rPr>
              <a:t>                                               </a:t>
            </a:r>
            <a:r>
              <a:rPr lang="fa-IR" sz="3200" dirty="0" smtClean="0">
                <a:cs typeface="B Zar" panose="00000400000000000000" pitchFamily="2" charset="-78"/>
              </a:rPr>
              <a:t>شکسپیر</a:t>
            </a:r>
            <a:endParaRPr lang="en-US" sz="3200" dirty="0">
              <a:cs typeface="B Zar" panose="00000400000000000000" pitchFamily="2" charset="-78"/>
            </a:endParaRPr>
          </a:p>
        </p:txBody>
      </p:sp>
      <p:sp>
        <p:nvSpPr>
          <p:cNvPr id="4" name="Footer Placeholder 3"/>
          <p:cNvSpPr>
            <a:spLocks noGrp="1"/>
          </p:cNvSpPr>
          <p:nvPr>
            <p:ph type="ftr" sz="quarter" idx="11"/>
          </p:nvPr>
        </p:nvSpPr>
        <p:spPr/>
        <p:txBody>
          <a:bodyPr/>
          <a:lstStyle/>
          <a:p>
            <a:r>
              <a:rPr lang="fa-IR" b="1" smtClean="0">
                <a:solidFill>
                  <a:srgbClr val="002060"/>
                </a:solidFill>
              </a:rPr>
              <a:t>مالي بين الملل</a:t>
            </a:r>
            <a:endParaRPr lang="fa-IR" b="1" dirty="0" smtClean="0">
              <a:solidFill>
                <a:srgbClr val="002060"/>
              </a:solidFill>
            </a:endParaRPr>
          </a:p>
        </p:txBody>
      </p:sp>
      <p:sp>
        <p:nvSpPr>
          <p:cNvPr id="5" name="Slide Number Placeholder 4"/>
          <p:cNvSpPr>
            <a:spLocks noGrp="1"/>
          </p:cNvSpPr>
          <p:nvPr>
            <p:ph type="sldNum" sz="quarter" idx="12"/>
          </p:nvPr>
        </p:nvSpPr>
        <p:spPr/>
        <p:txBody>
          <a:bodyPr/>
          <a:lstStyle/>
          <a:p>
            <a:fld id="{910D3704-EB78-46B9-AB15-D23119C7FC1D}" type="slidenum">
              <a:rPr lang="en-US" smtClean="0"/>
              <a:pPr/>
              <a:t>4</a:t>
            </a:fld>
            <a:endParaRPr lang="en-US"/>
          </a:p>
        </p:txBody>
      </p:sp>
    </p:spTree>
    <p:extLst>
      <p:ext uri="{BB962C8B-B14F-4D97-AF65-F5344CB8AC3E}">
        <p14:creationId xmlns:p14="http://schemas.microsoft.com/office/powerpoint/2010/main" val="35108164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3568" y="188640"/>
            <a:ext cx="7267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400" dirty="0">
                <a:latin typeface="Rockwell" pitchFamily="18" charset="0"/>
                <a:cs typeface="Times New Roman" pitchFamily="18" charset="0"/>
              </a:rPr>
              <a:t> </a:t>
            </a:r>
            <a:r>
              <a:rPr lang="fa-IR" sz="2400" dirty="0">
                <a:latin typeface="Rockwell" pitchFamily="18" charset="0"/>
                <a:cs typeface="B Titr" pitchFamily="2" charset="-78"/>
              </a:rPr>
              <a:t>هزینه تامین مالی بدهی خارجی</a:t>
            </a:r>
            <a:endParaRPr lang="en-US" sz="2400" dirty="0">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40</a:t>
            </a:fld>
            <a:endParaRPr lang="en-US"/>
          </a:p>
        </p:txBody>
      </p:sp>
      <p:sp>
        <p:nvSpPr>
          <p:cNvPr id="18" name="Subtitle 2"/>
          <p:cNvSpPr>
            <a:spLocks noGrp="1"/>
          </p:cNvSpPr>
          <p:nvPr>
            <p:ph type="subTitle" idx="4294967295"/>
          </p:nvPr>
        </p:nvSpPr>
        <p:spPr>
          <a:xfrm>
            <a:off x="0" y="765175"/>
            <a:ext cx="9144000" cy="5930900"/>
          </a:xfrm>
          <a:noFill/>
        </p:spPr>
        <p:txBody>
          <a:bodyPr>
            <a:normAutofit/>
          </a:bodyPr>
          <a:lstStyle/>
          <a:p>
            <a:pPr algn="just" rtl="1">
              <a:lnSpc>
                <a:spcPct val="150000"/>
              </a:lnSpc>
              <a:spcBef>
                <a:spcPts val="600"/>
              </a:spcBef>
              <a:spcAft>
                <a:spcPts val="600"/>
              </a:spcAft>
              <a:buClr>
                <a:srgbClr val="C00000"/>
              </a:buClr>
            </a:pPr>
            <a:r>
              <a:rPr lang="fa-IR" b="1" dirty="0" smtClean="0">
                <a:solidFill>
                  <a:srgbClr val="020202"/>
                </a:solidFill>
                <a:latin typeface="Tahoma"/>
                <a:ea typeface="Times New Roman"/>
                <a:cs typeface="B Compset" pitchFamily="2" charset="-78"/>
              </a:rPr>
              <a:t>ابتدا مفاهیم </a:t>
            </a:r>
            <a:r>
              <a:rPr lang="fa-IR" b="1" dirty="0">
                <a:solidFill>
                  <a:srgbClr val="020202"/>
                </a:solidFill>
                <a:latin typeface="Tahoma"/>
                <a:ea typeface="Times New Roman"/>
                <a:cs typeface="B Compset" pitchFamily="2" charset="-78"/>
              </a:rPr>
              <a:t>کلیدی ارزشگذاری اوراق ساده با فرض اوراق با کوپن صفر و اوراق با سطوح مختلف کوپن </a:t>
            </a:r>
            <a:r>
              <a:rPr lang="fa-IR" b="1" dirty="0" smtClean="0">
                <a:solidFill>
                  <a:srgbClr val="020202"/>
                </a:solidFill>
                <a:latin typeface="Tahoma"/>
                <a:ea typeface="Times New Roman"/>
                <a:cs typeface="B Compset" pitchFamily="2" charset="-78"/>
              </a:rPr>
              <a:t>بررسی </a:t>
            </a:r>
            <a:r>
              <a:rPr lang="fa-IR" b="1" dirty="0">
                <a:solidFill>
                  <a:srgbClr val="020202"/>
                </a:solidFill>
                <a:latin typeface="Tahoma"/>
                <a:ea typeface="Times New Roman"/>
                <a:cs typeface="B Compset" pitchFamily="2" charset="-78"/>
              </a:rPr>
              <a:t>می </a:t>
            </a:r>
            <a:r>
              <a:rPr lang="fa-IR" b="1" dirty="0" smtClean="0">
                <a:solidFill>
                  <a:srgbClr val="020202"/>
                </a:solidFill>
                <a:latin typeface="Tahoma"/>
                <a:ea typeface="Times New Roman"/>
                <a:cs typeface="B Compset" pitchFamily="2" charset="-78"/>
              </a:rPr>
              <a:t>شود. برای مثال از </a:t>
            </a:r>
            <a:r>
              <a:rPr lang="fa-IR" b="1" dirty="0">
                <a:solidFill>
                  <a:srgbClr val="020202"/>
                </a:solidFill>
                <a:latin typeface="Tahoma"/>
                <a:ea typeface="Times New Roman"/>
                <a:cs typeface="B Compset" pitchFamily="2" charset="-78"/>
              </a:rPr>
              <a:t>گزینه های تامین مالی شرکت </a:t>
            </a:r>
            <a:r>
              <a:rPr lang="en-US" sz="1900" b="1" dirty="0">
                <a:solidFill>
                  <a:srgbClr val="020202"/>
                </a:solidFill>
                <a:latin typeface="Times New Roman" panose="02020603050405020304" pitchFamily="18" charset="0"/>
                <a:ea typeface="Times New Roman"/>
                <a:cs typeface="Times New Roman" panose="02020603050405020304" pitchFamily="18" charset="0"/>
              </a:rPr>
              <a:t>JetBlue</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برای </a:t>
            </a:r>
            <a:r>
              <a:rPr lang="fa-IR" b="1" dirty="0">
                <a:solidFill>
                  <a:srgbClr val="020202"/>
                </a:solidFill>
                <a:latin typeface="Tahoma"/>
                <a:ea typeface="Times New Roman"/>
                <a:cs typeface="B Compset" pitchFamily="2" charset="-78"/>
              </a:rPr>
              <a:t>توضیح مفاهیم استفاده می کنیم:</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FF0000"/>
                </a:solidFill>
                <a:latin typeface="Tahoma"/>
                <a:ea typeface="Times New Roman"/>
                <a:cs typeface="B Compset" pitchFamily="2" charset="-78"/>
              </a:rPr>
              <a:t>کوپن </a:t>
            </a:r>
            <a:r>
              <a:rPr lang="fa-IR" b="1" dirty="0">
                <a:solidFill>
                  <a:srgbClr val="FF0000"/>
                </a:solidFill>
                <a:latin typeface="Tahoma"/>
                <a:ea typeface="Times New Roman"/>
                <a:cs typeface="B Compset" pitchFamily="2" charset="-78"/>
              </a:rPr>
              <a:t>صفر: </a:t>
            </a:r>
            <a:r>
              <a:rPr lang="fa-IR" b="1" dirty="0">
                <a:solidFill>
                  <a:srgbClr val="020202"/>
                </a:solidFill>
                <a:latin typeface="Tahoma"/>
                <a:ea typeface="Times New Roman"/>
                <a:cs typeface="B Compset" pitchFamily="2" charset="-78"/>
              </a:rPr>
              <a:t>این اوراق در ایالات متحده آمریکا به مبلغ 61 دلار صادر و هفت سال بعد با قیمت 100 دلار بازخرید می‌شوند. هیچ بهره ای قبل از بازخرید پرداخت نمی شود.</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FF0000"/>
                </a:solidFill>
                <a:latin typeface="Tahoma"/>
                <a:ea typeface="Times New Roman"/>
                <a:cs typeface="B Compset" pitchFamily="2" charset="-78"/>
              </a:rPr>
              <a:t>اوراق </a:t>
            </a:r>
            <a:r>
              <a:rPr lang="fa-IR" b="1" dirty="0">
                <a:solidFill>
                  <a:srgbClr val="FF0000"/>
                </a:solidFill>
                <a:latin typeface="Tahoma"/>
                <a:ea typeface="Times New Roman"/>
                <a:cs typeface="B Compset" pitchFamily="2" charset="-78"/>
              </a:rPr>
              <a:t>قرضه اروپایی بر پایه دلار: </a:t>
            </a:r>
            <a:r>
              <a:rPr lang="fa-IR" b="1" dirty="0">
                <a:solidFill>
                  <a:srgbClr val="020202"/>
                </a:solidFill>
                <a:latin typeface="Tahoma"/>
                <a:ea typeface="Times New Roman"/>
                <a:cs typeface="B Compset" pitchFamily="2" charset="-78"/>
              </a:rPr>
              <a:t>با قیمت 97 دلار منتشر می شود. این اوراق 7 ساله است و سود سالانه 7.25 دلار می پردازد و با قیمت 102 درصد ارزش اسمی بازخرید می شود.</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sz="1800" b="1" dirty="0" smtClean="0">
                <a:solidFill>
                  <a:srgbClr val="FF0000"/>
                </a:solidFill>
                <a:latin typeface="Tahoma"/>
                <a:ea typeface="Times New Roman"/>
                <a:cs typeface="B Compset" pitchFamily="2" charset="-78"/>
              </a:rPr>
              <a:t>اوراق </a:t>
            </a:r>
            <a:r>
              <a:rPr lang="fa-IR" sz="1800" b="1" dirty="0">
                <a:solidFill>
                  <a:srgbClr val="FF0000"/>
                </a:solidFill>
                <a:latin typeface="Tahoma"/>
                <a:ea typeface="Times New Roman"/>
                <a:cs typeface="B Compset" pitchFamily="2" charset="-78"/>
              </a:rPr>
              <a:t>قرضه سامورایی: </a:t>
            </a:r>
            <a:r>
              <a:rPr lang="fa-IR" b="1" dirty="0">
                <a:solidFill>
                  <a:srgbClr val="020202"/>
                </a:solidFill>
                <a:latin typeface="Tahoma"/>
                <a:ea typeface="Times New Roman"/>
                <a:cs typeface="B Compset" pitchFamily="2" charset="-78"/>
              </a:rPr>
              <a:t>با قیمت 100 ین صادر می شود. این اوراق 7 ساله است و هر 6 ماه یکبار 4% معادل با 2 ین سود پرداخت می کند و در سررسید به 101 درصد ارزش اسمی بازخرید می شود. نرخ برابری ارز در زمان انتشار 1$=100 ین است اما در زمان پرداخت بهره ها و زمان بازخرید اصل اوراق، این نرخ متفاوت است و در هر زمان بر اساس قیمت دلار برای هر ین تعیین می شود. </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FF0000"/>
                </a:solidFill>
                <a:latin typeface="Tahoma"/>
                <a:ea typeface="Times New Roman"/>
                <a:cs typeface="B Compset" pitchFamily="2" charset="-78"/>
              </a:rPr>
              <a:t>برگه </a:t>
            </a:r>
            <a:r>
              <a:rPr lang="fa-IR" b="1" dirty="0">
                <a:solidFill>
                  <a:srgbClr val="FF0000"/>
                </a:solidFill>
                <a:latin typeface="Tahoma"/>
                <a:ea typeface="Times New Roman"/>
                <a:cs typeface="B Compset" pitchFamily="2" charset="-78"/>
              </a:rPr>
              <a:t>های با نرخ شناور: این </a:t>
            </a:r>
            <a:r>
              <a:rPr lang="fa-IR" b="1" dirty="0">
                <a:solidFill>
                  <a:srgbClr val="020202"/>
                </a:solidFill>
                <a:latin typeface="Tahoma"/>
                <a:ea typeface="Times New Roman"/>
                <a:cs typeface="B Compset" pitchFamily="2" charset="-78"/>
              </a:rPr>
              <a:t>برگه ها با نرخ لایبور + 165 بیسیس پونت منتشر می شوند. نرخ بهره شناور هر 6 ماه یکبار آپدیت و دوباره محاسبه می شود</a:t>
            </a:r>
            <a:r>
              <a:rPr lang="fa-IR" b="1" dirty="0" smtClean="0">
                <a:solidFill>
                  <a:srgbClr val="020202"/>
                </a:solidFill>
                <a:latin typeface="Tahoma"/>
                <a:ea typeface="Times New Roman"/>
                <a:cs typeface="B Compset" pitchFamily="2" charset="-78"/>
              </a:rPr>
              <a:t>.</a:t>
            </a: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algn="just" rtl="1">
              <a:lnSpc>
                <a:spcPct val="150000"/>
              </a:lnSpc>
              <a:spcBef>
                <a:spcPts val="600"/>
              </a:spcBef>
              <a:spcAft>
                <a:spcPts val="600"/>
              </a:spcAft>
              <a:buClr>
                <a:srgbClr val="C00000"/>
              </a:buCl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algn="just" rtl="1">
              <a:lnSpc>
                <a:spcPct val="150000"/>
              </a:lnSpc>
              <a:spcBef>
                <a:spcPts val="600"/>
              </a:spcBef>
              <a:spcAft>
                <a:spcPts val="600"/>
              </a:spcAft>
              <a:buClr>
                <a:srgbClr val="C00000"/>
              </a:buCl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en-US"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dirty="0" err="1" smtClean="0"/>
              <a:t>مالي</a:t>
            </a:r>
            <a:r>
              <a:rPr lang="fa-IR" dirty="0" smtClean="0"/>
              <a:t> </a:t>
            </a:r>
            <a:r>
              <a:rPr lang="fa-IR" dirty="0" err="1" smtClean="0"/>
              <a:t>بين</a:t>
            </a:r>
            <a:r>
              <a:rPr lang="fa-IR" dirty="0" smtClean="0"/>
              <a:t> </a:t>
            </a:r>
            <a:r>
              <a:rPr lang="fa-IR" dirty="0" err="1" smtClean="0"/>
              <a:t>الملل</a:t>
            </a:r>
            <a:endParaRPr lang="en-US" dirty="0"/>
          </a:p>
        </p:txBody>
      </p:sp>
    </p:spTree>
    <p:extLst>
      <p:ext uri="{BB962C8B-B14F-4D97-AF65-F5344CB8AC3E}">
        <p14:creationId xmlns:p14="http://schemas.microsoft.com/office/powerpoint/2010/main" val="1385485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b="1" dirty="0" smtClean="0">
                <a:solidFill>
                  <a:srgbClr val="FF0000"/>
                </a:solidFill>
                <a:cs typeface="B Zar" panose="00000400000000000000" pitchFamily="2" charset="-78"/>
              </a:rPr>
              <a:t>مورد کاوی:</a:t>
            </a:r>
            <a:r>
              <a:rPr lang="fa-IR" b="1" dirty="0">
                <a:solidFill>
                  <a:srgbClr val="FF0000"/>
                </a:solidFill>
                <a:latin typeface="Tahoma"/>
                <a:ea typeface="Times New Roman"/>
                <a:cs typeface="B Zar" panose="00000400000000000000" pitchFamily="2" charset="-78"/>
              </a:rPr>
              <a:t> شرکت حمل و نقل هوایی جت </a:t>
            </a:r>
            <a:r>
              <a:rPr lang="fa-IR" b="1" dirty="0" err="1">
                <a:solidFill>
                  <a:srgbClr val="FF0000"/>
                </a:solidFill>
                <a:latin typeface="Tahoma"/>
                <a:ea typeface="Times New Roman"/>
                <a:cs typeface="B Zar" panose="00000400000000000000" pitchFamily="2" charset="-78"/>
              </a:rPr>
              <a:t>بلو</a:t>
            </a:r>
            <a:r>
              <a:rPr lang="fa-IR" b="1" dirty="0">
                <a:solidFill>
                  <a:srgbClr val="FF0000"/>
                </a:solidFill>
                <a:latin typeface="Tahoma"/>
                <a:ea typeface="Times New Roman"/>
                <a:cs typeface="B Zar" panose="00000400000000000000" pitchFamily="2" charset="-78"/>
              </a:rPr>
              <a:t> </a:t>
            </a:r>
            <a:endParaRPr lang="en-US" b="1" dirty="0">
              <a:solidFill>
                <a:srgbClr val="FF0000"/>
              </a:solidFill>
              <a:cs typeface="B Zar" panose="00000400000000000000" pitchFamily="2" charset="-78"/>
            </a:endParaRPr>
          </a:p>
        </p:txBody>
      </p:sp>
      <p:sp>
        <p:nvSpPr>
          <p:cNvPr id="4" name="Content Placeholder 3"/>
          <p:cNvSpPr>
            <a:spLocks noGrp="1"/>
          </p:cNvSpPr>
          <p:nvPr>
            <p:ph idx="1"/>
          </p:nvPr>
        </p:nvSpPr>
        <p:spPr/>
        <p:txBody>
          <a:bodyPr>
            <a:noAutofit/>
          </a:bodyPr>
          <a:lstStyle/>
          <a:p>
            <a:pPr algn="just" rtl="1">
              <a:spcBef>
                <a:spcPts val="600"/>
              </a:spcBef>
              <a:spcAft>
                <a:spcPts val="600"/>
              </a:spcAft>
              <a:buFont typeface="Wingdings" pitchFamily="2" charset="2"/>
              <a:buChar char="q"/>
            </a:pPr>
            <a:r>
              <a:rPr lang="fa-IR" sz="2000" dirty="0">
                <a:solidFill>
                  <a:srgbClr val="020202"/>
                </a:solidFill>
                <a:latin typeface="Tahoma"/>
                <a:ea typeface="Times New Roman"/>
                <a:cs typeface="B Compset" pitchFamily="2" charset="-78"/>
              </a:rPr>
              <a:t>شرکتهای چند ملیتی </a:t>
            </a:r>
            <a:r>
              <a:rPr lang="fa-IR" sz="2000" dirty="0" err="1">
                <a:solidFill>
                  <a:srgbClr val="020202"/>
                </a:solidFill>
                <a:latin typeface="Tahoma"/>
                <a:ea typeface="Times New Roman"/>
                <a:cs typeface="B Compset" pitchFamily="2" charset="-78"/>
              </a:rPr>
              <a:t>مزیتهای</a:t>
            </a:r>
            <a:r>
              <a:rPr lang="fa-IR" sz="2000" dirty="0">
                <a:solidFill>
                  <a:srgbClr val="020202"/>
                </a:solidFill>
                <a:latin typeface="Tahoma"/>
                <a:ea typeface="Times New Roman"/>
                <a:cs typeface="B Compset" pitchFamily="2" charset="-78"/>
              </a:rPr>
              <a:t> بیشتری در تامین بدهی دارند. آنها می توانند از طریق </a:t>
            </a:r>
            <a:r>
              <a:rPr lang="fa-IR" sz="2000" dirty="0" err="1">
                <a:solidFill>
                  <a:srgbClr val="020202"/>
                </a:solidFill>
                <a:latin typeface="Tahoma"/>
                <a:ea typeface="Times New Roman"/>
                <a:cs typeface="B Compset" pitchFamily="2" charset="-78"/>
              </a:rPr>
              <a:t>زیرمجموعه‌های</a:t>
            </a:r>
            <a:r>
              <a:rPr lang="fa-IR" sz="2000" dirty="0">
                <a:solidFill>
                  <a:srgbClr val="020202"/>
                </a:solidFill>
                <a:latin typeface="Tahoma"/>
                <a:ea typeface="Times New Roman"/>
                <a:cs typeface="B Compset" pitchFamily="2" charset="-78"/>
              </a:rPr>
              <a:t> خود، شرکت مادر، برخی شرکتهای </a:t>
            </a:r>
            <a:r>
              <a:rPr lang="fa-IR" sz="2000" dirty="0" err="1">
                <a:solidFill>
                  <a:srgbClr val="020202"/>
                </a:solidFill>
                <a:latin typeface="Tahoma"/>
                <a:ea typeface="Times New Roman"/>
                <a:cs typeface="B Compset" pitchFamily="2" charset="-78"/>
              </a:rPr>
              <a:t>زیرمجموعه</a:t>
            </a:r>
            <a:r>
              <a:rPr lang="fa-IR" sz="2000" dirty="0">
                <a:solidFill>
                  <a:srgbClr val="020202"/>
                </a:solidFill>
                <a:latin typeface="Tahoma"/>
                <a:ea typeface="Times New Roman"/>
                <a:cs typeface="B Compset" pitchFamily="2" charset="-78"/>
              </a:rPr>
              <a:t> واقع در مناطق معاف از مالیات یا مناطقی با مالیات کم، مانند لوکزامبورگ، جزایر </a:t>
            </a:r>
            <a:r>
              <a:rPr lang="fa-IR" sz="2000" dirty="0" err="1">
                <a:solidFill>
                  <a:srgbClr val="020202"/>
                </a:solidFill>
                <a:latin typeface="Tahoma"/>
                <a:ea typeface="Times New Roman"/>
                <a:cs typeface="B Compset" pitchFamily="2" charset="-78"/>
              </a:rPr>
              <a:t>کایمن</a:t>
            </a:r>
            <a:r>
              <a:rPr lang="fa-IR" sz="2000" dirty="0">
                <a:solidFill>
                  <a:srgbClr val="020202"/>
                </a:solidFill>
                <a:latin typeface="Tahoma"/>
                <a:ea typeface="Times New Roman"/>
                <a:cs typeface="B Compset" pitchFamily="2" charset="-78"/>
              </a:rPr>
              <a:t> در دریای </a:t>
            </a:r>
            <a:r>
              <a:rPr lang="fa-IR" sz="2000" dirty="0" err="1">
                <a:solidFill>
                  <a:srgbClr val="020202"/>
                </a:solidFill>
                <a:latin typeface="Tahoma"/>
                <a:ea typeface="Times New Roman"/>
                <a:cs typeface="B Compset" pitchFamily="2" charset="-78"/>
              </a:rPr>
              <a:t>کاراییب</a:t>
            </a:r>
            <a:r>
              <a:rPr lang="fa-IR" sz="2000" dirty="0">
                <a:solidFill>
                  <a:srgbClr val="020202"/>
                </a:solidFill>
                <a:latin typeface="Tahoma"/>
                <a:ea typeface="Times New Roman"/>
                <a:cs typeface="B Compset" pitchFamily="2" charset="-78"/>
              </a:rPr>
              <a:t> یا جزایر </a:t>
            </a:r>
            <a:r>
              <a:rPr lang="fa-IR" sz="2000" dirty="0" err="1">
                <a:solidFill>
                  <a:srgbClr val="020202"/>
                </a:solidFill>
                <a:latin typeface="Tahoma"/>
                <a:ea typeface="Times New Roman"/>
                <a:cs typeface="B Compset" pitchFamily="2" charset="-78"/>
              </a:rPr>
              <a:t>آنتیلز</a:t>
            </a:r>
            <a:r>
              <a:rPr lang="fa-IR" sz="2000" dirty="0">
                <a:solidFill>
                  <a:srgbClr val="020202"/>
                </a:solidFill>
                <a:latin typeface="Tahoma"/>
                <a:ea typeface="Times New Roman"/>
                <a:cs typeface="B Compset" pitchFamily="2" charset="-78"/>
              </a:rPr>
              <a:t> هلند، به منابع تامین مالی بیشتر و ارزان تری دسترسی داشته باشند.</a:t>
            </a:r>
          </a:p>
          <a:p>
            <a:pPr algn="just" rtl="1">
              <a:spcBef>
                <a:spcPts val="600"/>
              </a:spcBef>
              <a:spcAft>
                <a:spcPts val="600"/>
              </a:spcAft>
              <a:buFont typeface="Wingdings" pitchFamily="2" charset="2"/>
              <a:buChar char="q"/>
            </a:pPr>
            <a:r>
              <a:rPr lang="fa-IR" sz="2000" dirty="0">
                <a:solidFill>
                  <a:srgbClr val="020202"/>
                </a:solidFill>
                <a:latin typeface="Tahoma"/>
                <a:ea typeface="Times New Roman"/>
                <a:cs typeface="B Compset" pitchFamily="2" charset="-78"/>
              </a:rPr>
              <a:t>از آنجا که پول کاملا همگن است، معیار تصمیم گیری منبع تامین مالی برای انتخاب، هزینه بدهی است. هر چند این معیار آنچنان که در نظر اول ساده بنظر میرسد، آسان نیست، بطوری که گزینه های مختلف تامین بدهی ممکن است با </a:t>
            </a:r>
            <a:r>
              <a:rPr lang="fa-IR" sz="2000" dirty="0" err="1">
                <a:solidFill>
                  <a:srgbClr val="020202"/>
                </a:solidFill>
                <a:latin typeface="Tahoma"/>
                <a:ea typeface="Times New Roman"/>
                <a:cs typeface="B Compset" pitchFamily="2" charset="-78"/>
              </a:rPr>
              <a:t>ارزهای</a:t>
            </a:r>
            <a:r>
              <a:rPr lang="fa-IR" sz="2000" dirty="0">
                <a:solidFill>
                  <a:srgbClr val="020202"/>
                </a:solidFill>
                <a:latin typeface="Tahoma"/>
                <a:ea typeface="Times New Roman"/>
                <a:cs typeface="B Compset" pitchFamily="2" charset="-78"/>
              </a:rPr>
              <a:t> مختلف ارائه شده باشند.</a:t>
            </a:r>
          </a:p>
          <a:p>
            <a:pPr algn="just" rtl="1">
              <a:spcBef>
                <a:spcPts val="600"/>
              </a:spcBef>
              <a:spcAft>
                <a:spcPts val="600"/>
              </a:spcAft>
              <a:buFont typeface="Wingdings" pitchFamily="2" charset="2"/>
              <a:buChar char="q"/>
            </a:pPr>
            <a:r>
              <a:rPr lang="fa-IR" sz="2000" dirty="0">
                <a:solidFill>
                  <a:srgbClr val="020202"/>
                </a:solidFill>
                <a:latin typeface="Tahoma"/>
                <a:ea typeface="Times New Roman"/>
                <a:cs typeface="B Compset" pitchFamily="2" charset="-78"/>
              </a:rPr>
              <a:t> برای مثال شرکت حمل و نقل هوایی جت </a:t>
            </a:r>
            <a:r>
              <a:rPr lang="fa-IR" sz="2000" dirty="0" err="1">
                <a:solidFill>
                  <a:srgbClr val="020202"/>
                </a:solidFill>
                <a:latin typeface="Tahoma"/>
                <a:ea typeface="Times New Roman"/>
                <a:cs typeface="B Compset" pitchFamily="2" charset="-78"/>
              </a:rPr>
              <a:t>بلو</a:t>
            </a:r>
            <a:r>
              <a:rPr lang="fa-IR" sz="2000" dirty="0">
                <a:solidFill>
                  <a:srgbClr val="020202"/>
                </a:solidFill>
                <a:latin typeface="Tahoma"/>
                <a:ea typeface="Times New Roman"/>
                <a:cs typeface="B Compset" pitchFamily="2" charset="-78"/>
              </a:rPr>
              <a:t> واقع در ایالات متحده که در پی تامین مالی بدهی 250میلیون دلاری می باشد، مجبور خواهد بود منابع تامین مالی مختلفی علاوه بر دلار مانند </a:t>
            </a:r>
            <a:r>
              <a:rPr lang="fa-IR" sz="2000" dirty="0" err="1">
                <a:solidFill>
                  <a:srgbClr val="020202"/>
                </a:solidFill>
                <a:latin typeface="Tahoma"/>
                <a:ea typeface="Times New Roman"/>
                <a:cs typeface="B Compset" pitchFamily="2" charset="-78"/>
              </a:rPr>
              <a:t>یورو،ین</a:t>
            </a:r>
            <a:r>
              <a:rPr lang="fa-IR" sz="2000" dirty="0">
                <a:solidFill>
                  <a:srgbClr val="020202"/>
                </a:solidFill>
                <a:latin typeface="Tahoma"/>
                <a:ea typeface="Times New Roman"/>
                <a:cs typeface="B Compset" pitchFamily="2" charset="-78"/>
              </a:rPr>
              <a:t>، پوند، فرانک سوییس و غیره را که هر کدام نرخ های بهره اسمی بلند مدت متفاوتی دارند، مورد توجه قرار دهد. بنابراین، برای شرکت جت </a:t>
            </a:r>
            <a:r>
              <a:rPr lang="fa-IR" sz="2000" dirty="0" err="1">
                <a:solidFill>
                  <a:srgbClr val="020202"/>
                </a:solidFill>
                <a:latin typeface="Tahoma"/>
                <a:ea typeface="Times New Roman"/>
                <a:cs typeface="B Compset" pitchFamily="2" charset="-78"/>
              </a:rPr>
              <a:t>بلو</a:t>
            </a:r>
            <a:r>
              <a:rPr lang="fa-IR" sz="2000" dirty="0">
                <a:solidFill>
                  <a:srgbClr val="020202"/>
                </a:solidFill>
                <a:latin typeface="Tahoma"/>
                <a:ea typeface="Times New Roman"/>
                <a:cs typeface="B Compset" pitchFamily="2" charset="-78"/>
              </a:rPr>
              <a:t> نه تنها هزینه بهره اسمی بلکه هزینه موثر-که در واقع نرخ بهره اسمی که بر اساس نرخ های برابری نسبت به دلار و تنزیل در طول دوره زمانی تامین مالی اصلاح می گردد-  نیز مورد توجه است، در ادامه بیشتر در مورد این موضوع بحث می شود.</a:t>
            </a:r>
            <a:endParaRPr lang="en-US" sz="2000" dirty="0">
              <a:solidFill>
                <a:srgbClr val="020202"/>
              </a:solidFill>
              <a:latin typeface="Tahoma"/>
              <a:ea typeface="Times New Roman"/>
              <a:cs typeface="B Compset" pitchFamily="2" charset="-78"/>
            </a:endParaRPr>
          </a:p>
          <a:p>
            <a:endParaRPr lang="en-US" sz="2000" dirty="0"/>
          </a:p>
        </p:txBody>
      </p:sp>
      <p:sp>
        <p:nvSpPr>
          <p:cNvPr id="2" name="Slide Number Placeholder 1"/>
          <p:cNvSpPr>
            <a:spLocks noGrp="1"/>
          </p:cNvSpPr>
          <p:nvPr>
            <p:ph type="sldNum" sz="quarter" idx="12"/>
          </p:nvPr>
        </p:nvSpPr>
        <p:spPr/>
        <p:txBody>
          <a:bodyPr/>
          <a:lstStyle/>
          <a:p>
            <a:fld id="{910D3704-EB78-46B9-AB15-D23119C7FC1D}" type="slidenum">
              <a:rPr lang="en-US" smtClean="0"/>
              <a:pPr/>
              <a:t>41</a:t>
            </a:fld>
            <a:endParaRPr lang="en-US"/>
          </a:p>
        </p:txBody>
      </p:sp>
    </p:spTree>
    <p:extLst>
      <p:ext uri="{BB962C8B-B14F-4D97-AF65-F5344CB8AC3E}">
        <p14:creationId xmlns:p14="http://schemas.microsoft.com/office/powerpoint/2010/main" val="20777106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55576" y="177402"/>
            <a:ext cx="7267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400" dirty="0">
                <a:latin typeface="Rockwell" pitchFamily="18" charset="0"/>
                <a:cs typeface="Times New Roman" pitchFamily="18" charset="0"/>
              </a:rPr>
              <a:t> </a:t>
            </a:r>
            <a:r>
              <a:rPr lang="fa-IR" sz="2400" dirty="0" smtClean="0">
                <a:latin typeface="Rockwell" pitchFamily="18" charset="0"/>
                <a:cs typeface="B Titr" pitchFamily="2" charset="-78"/>
              </a:rPr>
              <a:t>اوراق با کوپن صفر</a:t>
            </a:r>
            <a:endParaRPr lang="en-US" sz="2400" dirty="0">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42</a:t>
            </a:fld>
            <a:endParaRPr lang="en-US"/>
          </a:p>
        </p:txBody>
      </p:sp>
      <p:sp>
        <p:nvSpPr>
          <p:cNvPr id="18" name="Subtitle 2"/>
          <p:cNvSpPr>
            <a:spLocks noGrp="1"/>
          </p:cNvSpPr>
          <p:nvPr>
            <p:ph type="subTitle" idx="4294967295"/>
          </p:nvPr>
        </p:nvSpPr>
        <p:spPr>
          <a:xfrm>
            <a:off x="0" y="765175"/>
            <a:ext cx="8991600" cy="5616575"/>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020202"/>
                </a:solidFill>
                <a:latin typeface="Tahoma"/>
                <a:ea typeface="Times New Roman"/>
                <a:cs typeface="B Compset" pitchFamily="2" charset="-78"/>
              </a:rPr>
              <a:t>اوراق </a:t>
            </a:r>
            <a:r>
              <a:rPr lang="fa-IR" b="1" dirty="0">
                <a:solidFill>
                  <a:srgbClr val="020202"/>
                </a:solidFill>
                <a:latin typeface="Tahoma"/>
                <a:ea typeface="Times New Roman"/>
                <a:cs typeface="B Compset" pitchFamily="2" charset="-78"/>
              </a:rPr>
              <a:t>با کوپن صفر، اوراقی هستند که در مدت عمرشان هیچ بهره ای پرداخت نمی کنند و در سررسید با ارزش اسمی بازخرید می شوند.  </a:t>
            </a: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 در </a:t>
            </a:r>
            <a:r>
              <a:rPr lang="en-US" sz="1800" b="1" dirty="0">
                <a:solidFill>
                  <a:srgbClr val="020202"/>
                </a:solidFill>
                <a:latin typeface="Times New Roman" panose="02020603050405020304" pitchFamily="18" charset="0"/>
                <a:ea typeface="Times New Roman"/>
                <a:cs typeface="Times New Roman" panose="02020603050405020304" pitchFamily="18" charset="0"/>
              </a:rPr>
              <a:t>JetBlue</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یک </a:t>
            </a:r>
            <a:r>
              <a:rPr lang="fa-IR" b="1" dirty="0">
                <a:solidFill>
                  <a:srgbClr val="020202"/>
                </a:solidFill>
                <a:latin typeface="Tahoma"/>
                <a:ea typeface="Times New Roman"/>
                <a:cs typeface="B Compset" pitchFamily="2" charset="-78"/>
              </a:rPr>
              <a:t>اوراق با کوپن صفر بر پایه دلار و 7 ساله را در نظر دارد که با قیمت 61% ارزش اسمی منتشر و در سررسید با 100% ارزش اسمی بازخرید گردد. بازده تا سررسید این اوراق به شرح زیر است</a:t>
            </a:r>
            <a:r>
              <a:rPr lang="fa-IR" b="1" dirty="0" smtClean="0">
                <a:solidFill>
                  <a:srgbClr val="020202"/>
                </a:solidFill>
                <a:latin typeface="Tahoma"/>
                <a:ea typeface="Times New Roman"/>
                <a:cs typeface="B Compset" pitchFamily="2" charset="-78"/>
              </a:rPr>
              <a:t>:</a:t>
            </a: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020202"/>
                </a:solidFill>
                <a:latin typeface="Tahoma"/>
                <a:ea typeface="Times New Roman"/>
                <a:cs typeface="B Compset" pitchFamily="2" charset="-78"/>
              </a:rPr>
              <a:t> به </a:t>
            </a:r>
            <a:r>
              <a:rPr lang="fa-IR" b="1" dirty="0">
                <a:solidFill>
                  <a:srgbClr val="020202"/>
                </a:solidFill>
                <a:latin typeface="Tahoma"/>
                <a:ea typeface="Times New Roman"/>
                <a:cs typeface="B Compset" pitchFamily="2" charset="-78"/>
              </a:rPr>
              <a:t>طور کلی، بازده تا سررسید اوراق با کوپن صفر </a:t>
            </a:r>
            <a:r>
              <a:rPr lang="en-US" sz="1800" b="1" dirty="0">
                <a:solidFill>
                  <a:srgbClr val="020202"/>
                </a:solidFill>
                <a:latin typeface="Times New Roman" panose="02020603050405020304" pitchFamily="18" charset="0"/>
                <a:ea typeface="Times New Roman"/>
                <a:cs typeface="Times New Roman" panose="02020603050405020304" pitchFamily="18" charset="0"/>
              </a:rPr>
              <a:t>T </a:t>
            </a:r>
            <a:r>
              <a:rPr lang="fa-IR" sz="1800"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ساله </a:t>
            </a:r>
            <a:r>
              <a:rPr lang="fa-IR" b="1" dirty="0">
                <a:solidFill>
                  <a:srgbClr val="020202"/>
                </a:solidFill>
                <a:latin typeface="Tahoma"/>
                <a:ea typeface="Times New Roman"/>
                <a:cs typeface="B Compset" pitchFamily="2" charset="-78"/>
              </a:rPr>
              <a:t>با روش زیر بدست می آید:</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 </a:t>
            </a:r>
            <a:r>
              <a:rPr lang="en-US" sz="1800" b="1" dirty="0">
                <a:solidFill>
                  <a:srgbClr val="020202"/>
                </a:solidFill>
                <a:latin typeface="Times New Roman" panose="02020603050405020304" pitchFamily="18" charset="0"/>
                <a:ea typeface="Times New Roman"/>
                <a:cs typeface="Times New Roman" panose="02020603050405020304" pitchFamily="18" charset="0"/>
              </a:rPr>
              <a:t>P</a:t>
            </a:r>
            <a:r>
              <a:rPr lang="en-US"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قیمت </a:t>
            </a:r>
            <a:r>
              <a:rPr lang="fa-IR" b="1" dirty="0">
                <a:solidFill>
                  <a:srgbClr val="020202"/>
                </a:solidFill>
                <a:latin typeface="Tahoma"/>
                <a:ea typeface="Times New Roman"/>
                <a:cs typeface="B Compset" pitchFamily="2" charset="-78"/>
              </a:rPr>
              <a:t>فعلی است که برای اوراق با کوپن صفر در ابتدا پرداخت می شود و </a:t>
            </a:r>
            <a:r>
              <a:rPr lang="en-US" sz="1800" b="1" dirty="0">
                <a:solidFill>
                  <a:srgbClr val="020202"/>
                </a:solidFill>
                <a:latin typeface="Times New Roman" panose="02020603050405020304" pitchFamily="18" charset="0"/>
                <a:ea typeface="Times New Roman"/>
                <a:cs typeface="Times New Roman" panose="02020603050405020304" pitchFamily="18" charset="0"/>
              </a:rPr>
              <a:t>Z</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ارزش </a:t>
            </a:r>
            <a:r>
              <a:rPr lang="fa-IR" b="1" dirty="0">
                <a:solidFill>
                  <a:srgbClr val="020202"/>
                </a:solidFill>
                <a:latin typeface="Tahoma"/>
                <a:ea typeface="Times New Roman"/>
                <a:cs typeface="B Compset" pitchFamily="2" charset="-78"/>
              </a:rPr>
              <a:t>بازخرید در سررسید است و </a:t>
            </a:r>
            <a:r>
              <a:rPr lang="en-US" b="1" dirty="0" smtClean="0">
                <a:solidFill>
                  <a:srgbClr val="020202"/>
                </a:solidFill>
                <a:latin typeface="Tahoma"/>
                <a:ea typeface="Times New Roman"/>
                <a:cs typeface="B Compset" pitchFamily="2" charset="-78"/>
              </a:rPr>
              <a:t> </a:t>
            </a:r>
            <a:r>
              <a:rPr lang="en-US" sz="1800" b="1" dirty="0" smtClean="0">
                <a:solidFill>
                  <a:srgbClr val="020202"/>
                </a:solidFill>
                <a:latin typeface="Times New Roman" panose="02020603050405020304" pitchFamily="18" charset="0"/>
                <a:ea typeface="Times New Roman"/>
                <a:cs typeface="Times New Roman" panose="02020603050405020304" pitchFamily="18" charset="0"/>
              </a:rPr>
              <a:t>T</a:t>
            </a:r>
            <a:r>
              <a:rPr lang="en-US" b="1" dirty="0" smtClean="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طول عمر اوراق است.</a:t>
            </a: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en-US"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1828800" y="2514600"/>
            <a:ext cx="3545701" cy="748848"/>
          </a:xfrm>
          <a:prstGeom prst="rect">
            <a:avLst/>
          </a:prstGeom>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988615" y="4719622"/>
            <a:ext cx="1905595" cy="760314"/>
          </a:xfrm>
          <a:prstGeom prst="rect">
            <a:avLst/>
          </a:prstGeom>
        </p:spPr>
      </p:pic>
    </p:spTree>
    <p:extLst>
      <p:ext uri="{BB962C8B-B14F-4D97-AF65-F5344CB8AC3E}">
        <p14:creationId xmlns:p14="http://schemas.microsoft.com/office/powerpoint/2010/main" val="315978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31514" y="324648"/>
            <a:ext cx="7267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400" dirty="0">
                <a:latin typeface="Rockwell" pitchFamily="18" charset="0"/>
                <a:cs typeface="Times New Roman" pitchFamily="18" charset="0"/>
              </a:rPr>
              <a:t> </a:t>
            </a:r>
            <a:r>
              <a:rPr lang="fa-IR" sz="2400" dirty="0" smtClean="0">
                <a:latin typeface="Rockwell" pitchFamily="18" charset="0"/>
                <a:cs typeface="B Titr" pitchFamily="2" charset="-78"/>
              </a:rPr>
              <a:t>اوراق قرضه با کوپن</a:t>
            </a:r>
            <a:endParaRPr lang="en-US" sz="2400" dirty="0">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43</a:t>
            </a:fld>
            <a:endParaRPr lang="en-US"/>
          </a:p>
        </p:txBody>
      </p:sp>
      <p:sp>
        <p:nvSpPr>
          <p:cNvPr id="18" name="Subtitle 2"/>
          <p:cNvSpPr>
            <a:spLocks noGrp="1"/>
          </p:cNvSpPr>
          <p:nvPr>
            <p:ph type="subTitle" idx="4294967295"/>
          </p:nvPr>
        </p:nvSpPr>
        <p:spPr>
          <a:xfrm>
            <a:off x="0" y="811213"/>
            <a:ext cx="8903958" cy="5857875"/>
          </a:xfrm>
          <a:noFill/>
        </p:spPr>
        <p:txBody>
          <a:bodyPr>
            <a:normAutofit/>
          </a:bodyPr>
          <a:lstStyle/>
          <a:p>
            <a:pPr marL="342900" indent="-342900" algn="just" rtl="1">
              <a:spcBef>
                <a:spcPts val="600"/>
              </a:spcBef>
              <a:spcAft>
                <a:spcPts val="600"/>
              </a:spcAft>
              <a:buClr>
                <a:srgbClr val="C00000"/>
              </a:buClr>
              <a:buFont typeface="Wingdings" panose="05000000000000000000" pitchFamily="2" charset="2"/>
              <a:buChar char="v"/>
            </a:pPr>
            <a:r>
              <a:rPr lang="fa-IR" b="1" dirty="0">
                <a:solidFill>
                  <a:srgbClr val="020202"/>
                </a:solidFill>
                <a:latin typeface="Tahoma"/>
                <a:ea typeface="Times New Roman"/>
                <a:cs typeface="B Compset" pitchFamily="2" charset="-78"/>
              </a:rPr>
              <a:t>این اوراق بهره مشخصی را طبق کوپن اوراق در دوره های زمانی معین پرداخت می‌کنند که عموما در بازار اوراق قرضه اروپایی به صورت سالانه است ولی در بیشتر بازارهای اوراق قرضه داخلی، به صورت 6 ماهه پرداخت می شوند. اصل مبلغ در سررسید بازخرید می شود</a:t>
            </a:r>
            <a:r>
              <a:rPr lang="fa-IR" b="1" dirty="0" smtClean="0">
                <a:solidFill>
                  <a:srgbClr val="020202"/>
                </a:solidFill>
                <a:latin typeface="Tahoma"/>
                <a:ea typeface="Times New Roman"/>
                <a:cs typeface="B Compset" pitchFamily="2" charset="-78"/>
              </a:rPr>
              <a:t>.</a:t>
            </a:r>
          </a:p>
          <a:p>
            <a:pPr marL="342900" indent="-342900" algn="just" rtl="1">
              <a:spcBef>
                <a:spcPts val="600"/>
              </a:spcBef>
              <a:spcAft>
                <a:spcPts val="600"/>
              </a:spcAft>
              <a:buClr>
                <a:srgbClr val="C00000"/>
              </a:buClr>
              <a:buFont typeface="Wingdings" panose="05000000000000000000" pitchFamily="2" charset="2"/>
              <a:buChar char="v"/>
            </a:pPr>
            <a:r>
              <a:rPr lang="fa-IR" b="1" dirty="0" smtClean="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برای مثال شرکت </a:t>
            </a:r>
            <a:r>
              <a:rPr lang="en-US" sz="1900" b="1" dirty="0">
                <a:solidFill>
                  <a:srgbClr val="020202"/>
                </a:solidFill>
                <a:latin typeface="Times New Roman" panose="02020603050405020304" pitchFamily="18" charset="0"/>
                <a:ea typeface="Times New Roman"/>
                <a:cs typeface="Times New Roman" panose="02020603050405020304" pitchFamily="18" charset="0"/>
              </a:rPr>
              <a:t>JetBlue</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می‌خواهد </a:t>
            </a:r>
            <a:r>
              <a:rPr lang="fa-IR" b="1" dirty="0">
                <a:solidFill>
                  <a:srgbClr val="020202"/>
                </a:solidFill>
                <a:latin typeface="Tahoma"/>
                <a:ea typeface="Times New Roman"/>
                <a:cs typeface="B Compset" pitchFamily="2" charset="-78"/>
              </a:rPr>
              <a:t>اوراق قرضه اروپایی 7 ساله با قیمت 97% ارزش اسمی منتشر کند. 7.25% نرخ بهره سالانه است و با قیمت 102% ارزش اسمی در سررسید بازخرید می شود. نرخ بازده تا سررسید (نرخ بازده داخلی) از طریق برابری قیمت فعلی پرداختی (97$) و ارزش فعلی بهره های سالانه پرداختی (7.25$ برای هرسال) به اضافه ارزش در زمان سررسید، محاسبه می‌شود.</a:t>
            </a:r>
            <a:endParaRPr lang="fa-IR" b="1" dirty="0" smtClean="0">
              <a:solidFill>
                <a:srgbClr val="020202"/>
              </a:solidFill>
              <a:latin typeface="Tahoma"/>
              <a:ea typeface="Times New Roman"/>
              <a:cs typeface="B Compset" pitchFamily="2" charset="-78"/>
            </a:endParaRPr>
          </a:p>
          <a:p>
            <a:pPr algn="just" rtl="1">
              <a:spcBef>
                <a:spcPts val="600"/>
              </a:spcBef>
              <a:spcAft>
                <a:spcPts val="600"/>
              </a:spcAft>
              <a:buClr>
                <a:srgbClr val="C00000"/>
              </a:buClr>
            </a:pPr>
            <a:r>
              <a:rPr lang="fa-IR" b="1" dirty="0" smtClean="0">
                <a:solidFill>
                  <a:srgbClr val="020202"/>
                </a:solidFill>
                <a:latin typeface="Tahoma"/>
                <a:ea typeface="Times New Roman"/>
                <a:cs typeface="B Compset" pitchFamily="2" charset="-78"/>
              </a:rPr>
              <a:t>  </a:t>
            </a:r>
          </a:p>
          <a:p>
            <a:pPr marL="342900" indent="-342900" algn="just" rtl="1">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بر این اساس بازده برابر با 8.05 درصد خواهد </a:t>
            </a:r>
            <a:r>
              <a:rPr lang="fa-IR" b="1" dirty="0" smtClean="0">
                <a:solidFill>
                  <a:srgbClr val="020202"/>
                </a:solidFill>
                <a:latin typeface="Tahoma"/>
                <a:ea typeface="Times New Roman"/>
                <a:cs typeface="B Compset" pitchFamily="2" charset="-78"/>
              </a:rPr>
              <a:t>بود.</a:t>
            </a:r>
          </a:p>
          <a:p>
            <a:pPr marL="342900" indent="-342900" algn="just" rtl="1">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r>
              <a:rPr lang="fa-IR" b="1" dirty="0" smtClean="0">
                <a:solidFill>
                  <a:srgbClr val="020202"/>
                </a:solidFill>
                <a:latin typeface="Tahoma"/>
                <a:ea typeface="Times New Roman"/>
                <a:cs typeface="B Compset" pitchFamily="2" charset="-78"/>
              </a:rPr>
              <a:t>فرمول کلی:</a:t>
            </a:r>
            <a:endParaRPr lang="fa-IR" b="1" dirty="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en-US"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971601" y="4114800"/>
            <a:ext cx="4616946" cy="660271"/>
          </a:xfrm>
          <a:prstGeom prst="rect">
            <a:avLst/>
          </a:prstGeom>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971601" y="5159106"/>
            <a:ext cx="4616946" cy="750272"/>
          </a:xfrm>
          <a:prstGeom prst="rect">
            <a:avLst/>
          </a:prstGeom>
        </p:spPr>
      </p:pic>
    </p:spTree>
    <p:extLst>
      <p:ext uri="{BB962C8B-B14F-4D97-AF65-F5344CB8AC3E}">
        <p14:creationId xmlns:p14="http://schemas.microsoft.com/office/powerpoint/2010/main" val="3148583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31515" y="348831"/>
            <a:ext cx="7267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fa-IR" sz="2400" dirty="0">
                <a:latin typeface="Rockwell" pitchFamily="18" charset="0"/>
                <a:cs typeface="Times New Roman" pitchFamily="18" charset="0"/>
              </a:rPr>
              <a:t> </a:t>
            </a:r>
            <a:r>
              <a:rPr lang="fa-IR" sz="2400" dirty="0">
                <a:latin typeface="Rockwell" pitchFamily="18" charset="0"/>
                <a:cs typeface="B Titr" pitchFamily="2" charset="-78"/>
              </a:rPr>
              <a:t>بدهی خارجی مستقیم</a:t>
            </a:r>
            <a:endParaRPr lang="en-US" sz="2400" dirty="0">
              <a:latin typeface="Rockwell" pitchFamily="18" charset="0"/>
              <a:cs typeface="B Titr" pitchFamily="2" charset="-78"/>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44</a:t>
            </a:fld>
            <a:endParaRPr lang="en-US"/>
          </a:p>
        </p:txBody>
      </p:sp>
      <p:sp>
        <p:nvSpPr>
          <p:cNvPr id="18" name="Subtitle 2"/>
          <p:cNvSpPr>
            <a:spLocks noGrp="1"/>
          </p:cNvSpPr>
          <p:nvPr>
            <p:ph type="subTitle" idx="4294967295"/>
          </p:nvPr>
        </p:nvSpPr>
        <p:spPr>
          <a:xfrm>
            <a:off x="0" y="908050"/>
            <a:ext cx="9067800" cy="5761038"/>
          </a:xfrm>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شرکت </a:t>
            </a:r>
            <a:r>
              <a:rPr lang="en-US" b="1" dirty="0">
                <a:solidFill>
                  <a:srgbClr val="020202"/>
                </a:solidFill>
                <a:latin typeface="Times New Roman" panose="02020603050405020304" pitchFamily="18" charset="0"/>
                <a:ea typeface="Times New Roman"/>
                <a:cs typeface="Times New Roman" panose="02020603050405020304" pitchFamily="18" charset="0"/>
              </a:rPr>
              <a:t>JetBlue</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همچنین </a:t>
            </a:r>
            <a:r>
              <a:rPr lang="fa-IR" b="1" dirty="0">
                <a:solidFill>
                  <a:srgbClr val="020202"/>
                </a:solidFill>
                <a:latin typeface="Tahoma"/>
                <a:ea typeface="Times New Roman"/>
                <a:cs typeface="B Compset" pitchFamily="2" charset="-78"/>
              </a:rPr>
              <a:t>اوراق قرضه سامورایی را نیز بررسی می کند که به نظر می‌رسد ارزانتر از سایر گزینه‌های تامین مالی باشد. هزینه ین برای ناشر ژاپنی مشابه هزینه اوراق قرضه دلاری </a:t>
            </a:r>
            <a:r>
              <a:rPr lang="fa-IR" b="1" dirty="0" smtClean="0">
                <a:solidFill>
                  <a:srgbClr val="020202"/>
                </a:solidFill>
                <a:latin typeface="Tahoma"/>
                <a:ea typeface="Times New Roman"/>
                <a:cs typeface="B Compset" pitchFamily="2" charset="-78"/>
              </a:rPr>
              <a:t>است. </a:t>
            </a:r>
            <a:r>
              <a:rPr lang="fa-IR" b="1" dirty="0">
                <a:solidFill>
                  <a:srgbClr val="020202"/>
                </a:solidFill>
                <a:latin typeface="Tahoma"/>
                <a:ea typeface="Times New Roman"/>
                <a:cs typeface="B Compset" pitchFamily="2" charset="-78"/>
              </a:rPr>
              <a:t>برای </a:t>
            </a:r>
            <a:r>
              <a:rPr lang="en-US" b="1" dirty="0">
                <a:solidFill>
                  <a:srgbClr val="020202"/>
                </a:solidFill>
                <a:latin typeface="Times New Roman" panose="02020603050405020304" pitchFamily="18" charset="0"/>
                <a:ea typeface="Times New Roman"/>
                <a:cs typeface="Times New Roman" panose="02020603050405020304" pitchFamily="18" charset="0"/>
              </a:rPr>
              <a:t>JetBlue</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که </a:t>
            </a:r>
            <a:r>
              <a:rPr lang="fa-IR" b="1" dirty="0">
                <a:solidFill>
                  <a:srgbClr val="020202"/>
                </a:solidFill>
                <a:latin typeface="Tahoma"/>
                <a:ea typeface="Times New Roman"/>
                <a:cs typeface="B Compset" pitchFamily="2" charset="-78"/>
              </a:rPr>
              <a:t>یک شرکت حمل ونقل در </a:t>
            </a:r>
            <a:r>
              <a:rPr lang="fa-IR" b="1" dirty="0" smtClean="0">
                <a:solidFill>
                  <a:srgbClr val="020202"/>
                </a:solidFill>
                <a:latin typeface="Tahoma"/>
                <a:ea typeface="Times New Roman"/>
                <a:cs typeface="B Compset" pitchFamily="2" charset="-78"/>
              </a:rPr>
              <a:t>آمریکا است </a:t>
            </a:r>
            <a:r>
              <a:rPr lang="fa-IR" b="1" dirty="0">
                <a:solidFill>
                  <a:srgbClr val="020202"/>
                </a:solidFill>
                <a:latin typeface="Tahoma"/>
                <a:ea typeface="Times New Roman"/>
                <a:cs typeface="B Compset" pitchFamily="2" charset="-78"/>
              </a:rPr>
              <a:t>و بر پایه دلار آمریکا فعالیت می کند فرآیند کار پیچیده </a:t>
            </a:r>
            <a:r>
              <a:rPr lang="fa-IR" b="1" dirty="0" smtClean="0">
                <a:solidFill>
                  <a:srgbClr val="020202"/>
                </a:solidFill>
                <a:latin typeface="Tahoma"/>
                <a:ea typeface="Times New Roman"/>
                <a:cs typeface="B Compset" pitchFamily="2" charset="-78"/>
              </a:rPr>
              <a:t>می‌شود. </a:t>
            </a:r>
            <a:r>
              <a:rPr lang="fa-IR" b="1" dirty="0">
                <a:solidFill>
                  <a:srgbClr val="020202"/>
                </a:solidFill>
                <a:latin typeface="Tahoma"/>
                <a:ea typeface="Times New Roman"/>
                <a:cs typeface="B Compset" pitchFamily="2" charset="-78"/>
              </a:rPr>
              <a:t>زیرا </a:t>
            </a:r>
            <a:r>
              <a:rPr lang="fa-IR" b="1" dirty="0" smtClean="0">
                <a:solidFill>
                  <a:srgbClr val="020202"/>
                </a:solidFill>
                <a:latin typeface="Tahoma"/>
                <a:ea typeface="Times New Roman"/>
                <a:cs typeface="B Compset" pitchFamily="2" charset="-78"/>
              </a:rPr>
              <a:t>نرخ </a:t>
            </a:r>
            <a:r>
              <a:rPr lang="fa-IR" b="1" dirty="0">
                <a:solidFill>
                  <a:srgbClr val="020202"/>
                </a:solidFill>
                <a:latin typeface="Tahoma"/>
                <a:ea typeface="Times New Roman"/>
                <a:cs typeface="B Compset" pitchFamily="2" charset="-78"/>
              </a:rPr>
              <a:t>کوپن اسمی </a:t>
            </a:r>
            <a:r>
              <a:rPr lang="fa-IR" b="1" dirty="0" smtClean="0">
                <a:solidFill>
                  <a:srgbClr val="020202"/>
                </a:solidFill>
                <a:latin typeface="Tahoma"/>
                <a:ea typeface="Times New Roman"/>
                <a:cs typeface="B Compset" pitchFamily="2" charset="-78"/>
              </a:rPr>
              <a:t>و نرخ </a:t>
            </a:r>
            <a:r>
              <a:rPr lang="fa-IR" b="1" dirty="0">
                <a:solidFill>
                  <a:srgbClr val="020202"/>
                </a:solidFill>
                <a:latin typeface="Tahoma"/>
                <a:ea typeface="Times New Roman"/>
                <a:cs typeface="B Compset" pitchFamily="2" charset="-78"/>
              </a:rPr>
              <a:t>بازده اوراق قرضه </a:t>
            </a:r>
            <a:r>
              <a:rPr lang="fa-IR" b="1" dirty="0" smtClean="0">
                <a:solidFill>
                  <a:srgbClr val="020202"/>
                </a:solidFill>
                <a:latin typeface="Tahoma"/>
                <a:ea typeface="Times New Roman"/>
                <a:cs typeface="B Compset" pitchFamily="2" charset="-78"/>
              </a:rPr>
              <a:t>به ین محاسبه می شوند و </a:t>
            </a:r>
            <a:r>
              <a:rPr lang="fa-IR" b="1" dirty="0">
                <a:solidFill>
                  <a:srgbClr val="020202"/>
                </a:solidFill>
                <a:latin typeface="Tahoma"/>
                <a:ea typeface="Times New Roman"/>
                <a:cs typeface="B Compset" pitchFamily="2" charset="-78"/>
              </a:rPr>
              <a:t>نزدیک به هزینه موثر بازده اوراق قرضه </a:t>
            </a:r>
            <a:r>
              <a:rPr lang="fa-IR" b="1" dirty="0" smtClean="0">
                <a:solidFill>
                  <a:srgbClr val="020202"/>
                </a:solidFill>
                <a:latin typeface="Tahoma"/>
                <a:ea typeface="Times New Roman"/>
                <a:cs typeface="B Compset" pitchFamily="2" charset="-78"/>
              </a:rPr>
              <a:t>دلاری </a:t>
            </a:r>
            <a:r>
              <a:rPr lang="fa-IR" b="1" dirty="0">
                <a:solidFill>
                  <a:srgbClr val="020202"/>
                </a:solidFill>
                <a:latin typeface="Tahoma"/>
                <a:ea typeface="Times New Roman"/>
                <a:cs typeface="B Compset" pitchFamily="2" charset="-78"/>
              </a:rPr>
              <a:t>آمریکا نیستند.</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اوراق قرضه سامورایی به ارزش اسمی 100 ین معادل با 1 دلار منتشر می شود و هر شش ماه یکبار 2 ین بهره می پردازد که معادل با 2*</a:t>
            </a:r>
            <a:r>
              <a:rPr lang="en-US" b="1" dirty="0">
                <a:solidFill>
                  <a:srgbClr val="020202"/>
                </a:solidFill>
                <a:latin typeface="Times New Roman" panose="02020603050405020304" pitchFamily="18" charset="0"/>
                <a:ea typeface="Times New Roman"/>
                <a:cs typeface="Times New Roman" panose="02020603050405020304" pitchFamily="18" charset="0"/>
              </a:rPr>
              <a:t>S(t)</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دلار </a:t>
            </a:r>
            <a:r>
              <a:rPr lang="fa-IR" b="1" dirty="0">
                <a:solidFill>
                  <a:srgbClr val="020202"/>
                </a:solidFill>
                <a:latin typeface="Tahoma"/>
                <a:ea typeface="Times New Roman"/>
                <a:cs typeface="B Compset" pitchFamily="2" charset="-78"/>
              </a:rPr>
              <a:t>است. پرداخت اصل مبلغ در سررسید برابر با </a:t>
            </a:r>
            <a:r>
              <a:rPr lang="en-US" b="1" dirty="0">
                <a:solidFill>
                  <a:srgbClr val="020202"/>
                </a:solidFill>
                <a:latin typeface="Times New Roman" panose="02020603050405020304" pitchFamily="18" charset="0"/>
                <a:ea typeface="Times New Roman"/>
                <a:cs typeface="Times New Roman" panose="02020603050405020304" pitchFamily="18" charset="0"/>
              </a:rPr>
              <a:t>S(t)*101 </a:t>
            </a:r>
            <a:r>
              <a:rPr lang="fa-IR" b="1" dirty="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است</a:t>
            </a:r>
            <a:r>
              <a:rPr lang="fa-IR" b="1" dirty="0">
                <a:solidFill>
                  <a:srgbClr val="020202"/>
                </a:solidFill>
                <a:latin typeface="Tahoma"/>
                <a:ea typeface="Times New Roman"/>
                <a:cs typeface="B Compset" pitchFamily="2" charset="-78"/>
              </a:rPr>
              <a:t>. بنابراین بازده سالانه تا سررسید به ین به صورت زیر است:</a:t>
            </a:r>
          </a:p>
          <a:p>
            <a:pPr algn="just" rtl="1">
              <a:lnSpc>
                <a:spcPct val="150000"/>
              </a:lnSpc>
              <a:spcBef>
                <a:spcPts val="600"/>
              </a:spcBef>
              <a:spcAft>
                <a:spcPts val="600"/>
              </a:spcAft>
              <a:buClr>
                <a:srgbClr val="C00000"/>
              </a:buClr>
            </a:pPr>
            <a:r>
              <a:rPr lang="fa-IR" b="1" dirty="0" smtClean="0">
                <a:solidFill>
                  <a:srgbClr val="020202"/>
                </a:solidFill>
                <a:latin typeface="Tahoma"/>
                <a:ea typeface="Times New Roman"/>
                <a:cs typeface="B Compset" pitchFamily="2" charset="-78"/>
              </a:rPr>
              <a:t> </a:t>
            </a: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013584" y="4038600"/>
            <a:ext cx="4703435" cy="761896"/>
          </a:xfrm>
          <a:prstGeom prst="rect">
            <a:avLst/>
          </a:prstGeom>
        </p:spPr>
      </p:pic>
    </p:spTree>
    <p:extLst>
      <p:ext uri="{BB962C8B-B14F-4D97-AF65-F5344CB8AC3E}">
        <p14:creationId xmlns:p14="http://schemas.microsoft.com/office/powerpoint/2010/main" val="1907165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45</a:t>
            </a:fld>
            <a:endParaRPr lang="en-US"/>
          </a:p>
        </p:txBody>
      </p:sp>
      <p:sp>
        <p:nvSpPr>
          <p:cNvPr id="18" name="Subtitle 2"/>
          <p:cNvSpPr>
            <a:spLocks noGrp="1"/>
          </p:cNvSpPr>
          <p:nvPr>
            <p:ph type="subTitle" idx="4294967295"/>
          </p:nvPr>
        </p:nvSpPr>
        <p:spPr>
          <a:xfrm>
            <a:off x="0" y="404813"/>
            <a:ext cx="8903958" cy="6264275"/>
          </a:xfrm>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در بخش دلاری، بازده تا سررسید برای شرکت </a:t>
            </a:r>
            <a:r>
              <a:rPr lang="en-US" sz="1900" b="1" dirty="0">
                <a:solidFill>
                  <a:srgbClr val="020202"/>
                </a:solidFill>
                <a:latin typeface="Times New Roman" panose="02020603050405020304" pitchFamily="18" charset="0"/>
                <a:ea typeface="Times New Roman"/>
                <a:cs typeface="Times New Roman" panose="02020603050405020304" pitchFamily="18" charset="0"/>
              </a:rPr>
              <a:t>JetBlue</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تابعی </a:t>
            </a:r>
            <a:r>
              <a:rPr lang="fa-IR" b="1" dirty="0">
                <a:solidFill>
                  <a:srgbClr val="020202"/>
                </a:solidFill>
                <a:latin typeface="Tahoma"/>
                <a:ea typeface="Times New Roman"/>
                <a:cs typeface="B Compset" pitchFamily="2" charset="-78"/>
              </a:rPr>
              <a:t>از نرخهای ارز نامشخص در طول عمر 7 ساله اوراق قرضه است. معادله بالا با تبدیل سود و اصل مبلغ بازپرداختی بر اساس نرخ ارز مورد انتظار </a:t>
            </a:r>
            <a:r>
              <a:rPr lang="en-US" b="1" dirty="0">
                <a:solidFill>
                  <a:srgbClr val="020202"/>
                </a:solidFill>
                <a:latin typeface="Times New Roman" panose="02020603050405020304" pitchFamily="18" charset="0"/>
                <a:ea typeface="Times New Roman"/>
                <a:cs typeface="Times New Roman" panose="02020603050405020304" pitchFamily="18" charset="0"/>
              </a:rPr>
              <a:t>S(t)</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و </a:t>
            </a:r>
            <a:r>
              <a:rPr lang="fa-IR" b="1" dirty="0">
                <a:solidFill>
                  <a:srgbClr val="020202"/>
                </a:solidFill>
                <a:latin typeface="Tahoma"/>
                <a:ea typeface="Times New Roman"/>
                <a:cs typeface="B Compset" pitchFamily="2" charset="-78"/>
              </a:rPr>
              <a:t>برابری قیمت دلار و ین در زمان </a:t>
            </a:r>
            <a:r>
              <a:rPr lang="en-US" b="1" dirty="0">
                <a:solidFill>
                  <a:srgbClr val="020202"/>
                </a:solidFill>
                <a:latin typeface="Times New Roman" panose="02020603050405020304" pitchFamily="18" charset="0"/>
                <a:ea typeface="Times New Roman"/>
                <a:cs typeface="Times New Roman" panose="02020603050405020304" pitchFamily="18" charset="0"/>
              </a:rPr>
              <a:t>t </a:t>
            </a:r>
            <a:r>
              <a:rPr lang="fa-IR" b="1" dirty="0" smtClean="0">
                <a:solidFill>
                  <a:srgbClr val="020202"/>
                </a:solidFill>
                <a:latin typeface="Tahoma"/>
                <a:ea typeface="Times New Roman"/>
                <a:cs typeface="B Compset" pitchFamily="2" charset="-78"/>
              </a:rPr>
              <a:t> تعریف </a:t>
            </a:r>
            <a:r>
              <a:rPr lang="fa-IR" b="1" dirty="0">
                <a:solidFill>
                  <a:srgbClr val="020202"/>
                </a:solidFill>
                <a:latin typeface="Tahoma"/>
                <a:ea typeface="Times New Roman"/>
                <a:cs typeface="B Compset" pitchFamily="2" charset="-78"/>
              </a:rPr>
              <a:t>می شود. </a:t>
            </a: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 متاسفانه اکثر پیش‌بینی ها از پیش‌بینی نرخ ارز بلندمدت ناشی می شوند. احتمالا این مسئله به این دلیل است که خزانه داران </a:t>
            </a:r>
            <a:r>
              <a:rPr lang="fa-IR" b="1" dirty="0" smtClean="0">
                <a:solidFill>
                  <a:srgbClr val="020202"/>
                </a:solidFill>
                <a:latin typeface="Tahoma"/>
                <a:ea typeface="Times New Roman"/>
                <a:cs typeface="B Compset" pitchFamily="2" charset="-78"/>
              </a:rPr>
              <a:t>شرکتها </a:t>
            </a:r>
            <a:r>
              <a:rPr lang="fa-IR" b="1" dirty="0">
                <a:solidFill>
                  <a:srgbClr val="020202"/>
                </a:solidFill>
                <a:latin typeface="Tahoma"/>
                <a:ea typeface="Times New Roman"/>
                <a:cs typeface="B Compset" pitchFamily="2" charset="-78"/>
              </a:rPr>
              <a:t>تمایل دارند که تخمین های نقطه ای از پیش‌بینی های بلندمدت - در بازاری که اغلب با اشتباه همراه بوده است -را </a:t>
            </a:r>
            <a:r>
              <a:rPr lang="fa-IR" b="1" dirty="0" smtClean="0">
                <a:solidFill>
                  <a:srgbClr val="020202"/>
                </a:solidFill>
                <a:latin typeface="Tahoma"/>
                <a:ea typeface="Times New Roman"/>
                <a:cs typeface="B Compset" pitchFamily="2" charset="-78"/>
              </a:rPr>
              <a:t>نپذیرند. </a:t>
            </a:r>
            <a:r>
              <a:rPr lang="fa-IR" b="1" dirty="0">
                <a:solidFill>
                  <a:srgbClr val="020202"/>
                </a:solidFill>
                <a:latin typeface="Tahoma"/>
                <a:ea typeface="Times New Roman"/>
                <a:cs typeface="B Compset" pitchFamily="2" charset="-78"/>
              </a:rPr>
              <a:t>آنها ترجیح می دهند که یک نرخ میانگین سالانه ثابتی از </a:t>
            </a:r>
            <a:r>
              <a:rPr lang="fa-IR" b="1" dirty="0" smtClean="0">
                <a:solidFill>
                  <a:srgbClr val="020202"/>
                </a:solidFill>
                <a:latin typeface="Tahoma"/>
                <a:ea typeface="Times New Roman"/>
                <a:cs typeface="B Compset" pitchFamily="2" charset="-78"/>
              </a:rPr>
              <a:t>ارزش، به میزان </a:t>
            </a:r>
            <a:r>
              <a:rPr lang="el-GR" b="1" dirty="0" smtClean="0">
                <a:solidFill>
                  <a:srgbClr val="020202"/>
                </a:solidFill>
                <a:latin typeface="Times New Roman" panose="02020603050405020304" pitchFamily="18" charset="0"/>
                <a:ea typeface="Times New Roman"/>
                <a:cs typeface="Times New Roman" panose="02020603050405020304" pitchFamily="18" charset="0"/>
              </a:rPr>
              <a:t>α</a:t>
            </a:r>
            <a:r>
              <a:rPr lang="el-GR"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درصد </a:t>
            </a:r>
            <a:r>
              <a:rPr lang="fa-IR" b="1" dirty="0">
                <a:solidFill>
                  <a:srgbClr val="020202"/>
                </a:solidFill>
                <a:latin typeface="Tahoma"/>
                <a:ea typeface="Times New Roman"/>
                <a:cs typeface="B Compset" pitchFamily="2" charset="-78"/>
              </a:rPr>
              <a:t>از نرخ ارز را مبنا قرار دهند.</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بر این اساس </a:t>
            </a:r>
            <a:r>
              <a:rPr lang="en-US" sz="1900" b="1" dirty="0">
                <a:solidFill>
                  <a:srgbClr val="020202"/>
                </a:solidFill>
                <a:latin typeface="Times New Roman" panose="02020603050405020304" pitchFamily="18" charset="0"/>
                <a:ea typeface="Times New Roman"/>
                <a:cs typeface="Times New Roman" panose="02020603050405020304" pitchFamily="18" charset="0"/>
              </a:rPr>
              <a:t>S(t+1)=S(t)*(1+</a:t>
            </a:r>
            <a:r>
              <a:rPr lang="el-GR" sz="1900" b="1" dirty="0">
                <a:solidFill>
                  <a:srgbClr val="020202"/>
                </a:solidFill>
                <a:latin typeface="Times New Roman" panose="02020603050405020304" pitchFamily="18" charset="0"/>
                <a:ea typeface="Times New Roman"/>
                <a:cs typeface="Times New Roman" panose="02020603050405020304" pitchFamily="18" charset="0"/>
              </a:rPr>
              <a:t> α) </a:t>
            </a:r>
            <a:r>
              <a:rPr lang="fa-IR" sz="1900" b="1" dirty="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و </a:t>
            </a:r>
            <a:r>
              <a:rPr lang="fa-IR" b="1" dirty="0">
                <a:solidFill>
                  <a:srgbClr val="020202"/>
                </a:solidFill>
                <a:latin typeface="Tahoma"/>
                <a:ea typeface="Times New Roman"/>
                <a:cs typeface="B Compset" pitchFamily="2" charset="-78"/>
              </a:rPr>
              <a:t>با ترکیب سالانه: </a:t>
            </a:r>
            <a:endParaRPr lang="fa-IR" b="1" dirty="0" smtClean="0">
              <a:solidFill>
                <a:srgbClr val="020202"/>
              </a:solidFill>
              <a:latin typeface="Tahoma"/>
              <a:ea typeface="Times New Roman"/>
              <a:cs typeface="B Compset"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057400" y="1610805"/>
            <a:ext cx="4095779" cy="720080"/>
          </a:xfrm>
          <a:prstGeom prst="rect">
            <a:avLst/>
          </a:prstGeom>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2286000" y="4090752"/>
            <a:ext cx="4752528" cy="832322"/>
          </a:xfrm>
          <a:prstGeom prst="rect">
            <a:avLst/>
          </a:prstGeom>
        </p:spPr>
      </p:pic>
    </p:spTree>
    <p:extLst>
      <p:ext uri="{BB962C8B-B14F-4D97-AF65-F5344CB8AC3E}">
        <p14:creationId xmlns:p14="http://schemas.microsoft.com/office/powerpoint/2010/main" val="29527594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46</a:t>
            </a:fld>
            <a:endParaRPr lang="en-US"/>
          </a:p>
        </p:txBody>
      </p:sp>
      <p:sp>
        <p:nvSpPr>
          <p:cNvPr id="18" name="Subtitle 2"/>
          <p:cNvSpPr>
            <a:spLocks noGrp="1"/>
          </p:cNvSpPr>
          <p:nvPr>
            <p:ph type="subTitle" idx="4294967295"/>
          </p:nvPr>
        </p:nvSpPr>
        <p:spPr>
          <a:xfrm>
            <a:off x="0" y="333375"/>
            <a:ext cx="7848600" cy="6191250"/>
          </a:xfrm>
        </p:spPr>
        <p:txBody>
          <a:bodyPr>
            <a:normAutofit/>
          </a:bodyPr>
          <a:lstStyle/>
          <a:p>
            <a:pPr marL="342900" indent="-342900" algn="just" rtl="1">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با قرار دادن این معادله در معادله فوق، می توانیم هزینه موثر ین را در تامین مالی برای شرکت </a:t>
            </a:r>
            <a:r>
              <a:rPr lang="fa-IR" b="1" dirty="0" smtClean="0">
                <a:solidFill>
                  <a:srgbClr val="020202"/>
                </a:solidFill>
                <a:latin typeface="Tahoma"/>
                <a:ea typeface="Times New Roman"/>
                <a:cs typeface="B Compset" pitchFamily="2" charset="-78"/>
              </a:rPr>
              <a:t>آوریم</a:t>
            </a:r>
            <a:r>
              <a:rPr lang="fa-IR" b="1" dirty="0">
                <a:solidFill>
                  <a:srgbClr val="020202"/>
                </a:solidFill>
                <a:latin typeface="Tahoma"/>
                <a:ea typeface="Times New Roman"/>
                <a:cs typeface="B Compset" pitchFamily="2" charset="-78"/>
              </a:rPr>
              <a:t>.</a:t>
            </a:r>
          </a:p>
          <a:p>
            <a:pPr marL="342900" indent="-342900" algn="just" rtl="1">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که به صورت زیر ساده می شود</a:t>
            </a:r>
            <a:r>
              <a:rPr lang="fa-IR" b="1" dirty="0" smtClean="0">
                <a:solidFill>
                  <a:srgbClr val="020202"/>
                </a:solidFill>
                <a:latin typeface="Tahoma"/>
                <a:ea typeface="Times New Roman"/>
                <a:cs typeface="B Compset" pitchFamily="2" charset="-78"/>
              </a:rPr>
              <a:t>:</a:t>
            </a:r>
          </a:p>
          <a:p>
            <a:pPr marL="342900" indent="-342900" algn="just" rtl="1">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ما مجبور هستیم که از روشهای آزمون و خطا برای تعیین نرخ در نقطه سربه‌سر ارزش ین </a:t>
            </a:r>
            <a:r>
              <a:rPr lang="el-GR" sz="1900" b="1" dirty="0" smtClean="0">
                <a:solidFill>
                  <a:srgbClr val="020202"/>
                </a:solidFill>
                <a:latin typeface="Times New Roman" panose="02020603050405020304" pitchFamily="18" charset="0"/>
                <a:ea typeface="Times New Roman"/>
                <a:cs typeface="Times New Roman" panose="02020603050405020304" pitchFamily="18" charset="0"/>
              </a:rPr>
              <a:t>α</a:t>
            </a:r>
            <a:r>
              <a:rPr lang="el-GR" sz="1900" b="1" dirty="0" smtClean="0">
                <a:solidFill>
                  <a:srgbClr val="020202"/>
                </a:solidFill>
                <a:latin typeface="Tahoma"/>
                <a:ea typeface="Times New Roman"/>
                <a:cs typeface="B Compset" pitchFamily="2" charset="-78"/>
              </a:rPr>
              <a:t>*</a:t>
            </a:r>
            <a:r>
              <a:rPr lang="el-GR" b="1" dirty="0" smtClean="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استفاده کنیم که هزینه های تامین مالی اوراق قرضه سامورایی را با هزینه یورو باند دلار معادل‌سازی می </a:t>
            </a:r>
            <a:r>
              <a:rPr lang="fa-IR" b="1" dirty="0" smtClean="0">
                <a:solidFill>
                  <a:srgbClr val="020202"/>
                </a:solidFill>
                <a:latin typeface="Tahoma"/>
                <a:ea typeface="Times New Roman"/>
                <a:cs typeface="B Compset" pitchFamily="2" charset="-78"/>
              </a:rPr>
              <a:t>کند. </a:t>
            </a:r>
            <a:r>
              <a:rPr lang="fa-IR" b="1" dirty="0">
                <a:solidFill>
                  <a:srgbClr val="020202"/>
                </a:solidFill>
                <a:latin typeface="Tahoma"/>
                <a:ea typeface="Times New Roman"/>
                <a:cs typeface="B Compset" pitchFamily="2" charset="-78"/>
              </a:rPr>
              <a:t>روشهای ساده آزمون و خطا عبارتند از محاسبه بازده تا سررسید اوراق سامورایی برای نرخهای مختلفی از ارزش </a:t>
            </a:r>
            <a:r>
              <a:rPr lang="fa-IR" b="1" dirty="0" smtClean="0">
                <a:solidFill>
                  <a:srgbClr val="020202"/>
                </a:solidFill>
                <a:latin typeface="Tahoma"/>
                <a:ea typeface="Times New Roman"/>
                <a:cs typeface="B Compset" pitchFamily="2" charset="-78"/>
              </a:rPr>
              <a:t>ین لازم است که یک فاصله یا بازه ای شناسایی شود که در آن مقدار </a:t>
            </a:r>
            <a:r>
              <a:rPr lang="en-US" sz="1800" b="1" dirty="0" smtClean="0">
                <a:solidFill>
                  <a:srgbClr val="020202"/>
                </a:solidFill>
                <a:latin typeface="Times New Roman" panose="02020603050405020304" pitchFamily="18" charset="0"/>
                <a:ea typeface="Times New Roman"/>
                <a:cs typeface="Times New Roman" panose="02020603050405020304" pitchFamily="18" charset="0"/>
              </a:rPr>
              <a:t>YTM</a:t>
            </a:r>
            <a:r>
              <a:rPr lang="en-US"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از مقادیر کمتر تا مقادیر بالاتر از </a:t>
            </a:r>
            <a:r>
              <a:rPr lang="en-US" b="1" dirty="0" smtClean="0">
                <a:solidFill>
                  <a:srgbClr val="020202"/>
                </a:solidFill>
                <a:latin typeface="Tahoma"/>
                <a:ea typeface="Times New Roman"/>
                <a:cs typeface="B Compset" pitchFamily="2" charset="-78"/>
              </a:rPr>
              <a:t> </a:t>
            </a:r>
            <a:r>
              <a:rPr lang="en-US" sz="1900" b="1" dirty="0" err="1">
                <a:solidFill>
                  <a:srgbClr val="020202"/>
                </a:solidFill>
                <a:latin typeface="Times New Roman" panose="02020603050405020304" pitchFamily="18" charset="0"/>
                <a:ea typeface="Times New Roman"/>
                <a:cs typeface="Times New Roman" panose="02020603050405020304" pitchFamily="18" charset="0"/>
              </a:rPr>
              <a:t>ytm</a:t>
            </a:r>
            <a:r>
              <a:rPr lang="en-US" sz="1900" b="1" dirty="0">
                <a:solidFill>
                  <a:srgbClr val="020202"/>
                </a:solidFill>
                <a:latin typeface="Times New Roman" panose="02020603050405020304" pitchFamily="18" charset="0"/>
                <a:ea typeface="Times New Roman"/>
                <a:cs typeface="Times New Roman" panose="02020603050405020304" pitchFamily="18" charset="0"/>
              </a:rPr>
              <a:t>=8.05</a:t>
            </a:r>
            <a:r>
              <a:rPr lang="en-US" sz="1900" b="1" dirty="0" smtClean="0">
                <a:solidFill>
                  <a:srgbClr val="020202"/>
                </a:solidFill>
                <a:latin typeface="Tahoma"/>
                <a:ea typeface="Times New Roman"/>
                <a:cs typeface="B Compset" pitchFamily="2" charset="-78"/>
              </a:rPr>
              <a:t> </a:t>
            </a:r>
            <a:r>
              <a:rPr lang="en-US"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درصد روی اوراق قرضه اروپایی دلار، حرکت کند.</a:t>
            </a:r>
          </a:p>
          <a:p>
            <a:pPr algn="just" rtl="1">
              <a:spcBef>
                <a:spcPts val="600"/>
              </a:spcBef>
              <a:spcAft>
                <a:spcPts val="600"/>
              </a:spcAft>
              <a:buClr>
                <a:srgbClr val="C00000"/>
              </a:buClr>
            </a:pPr>
            <a:r>
              <a:rPr lang="fa-IR" b="1" dirty="0">
                <a:solidFill>
                  <a:srgbClr val="020202"/>
                </a:solidFill>
                <a:latin typeface="Tahoma"/>
                <a:ea typeface="Times New Roman"/>
                <a:cs typeface="B Compset" pitchFamily="2" charset="-78"/>
              </a:rPr>
              <a:t>برای </a:t>
            </a:r>
            <a:r>
              <a:rPr lang="el-GR" sz="1900" b="1" dirty="0">
                <a:solidFill>
                  <a:srgbClr val="020202"/>
                </a:solidFill>
                <a:latin typeface="Times New Roman" panose="02020603050405020304" pitchFamily="18" charset="0"/>
                <a:ea typeface="Times New Roman"/>
                <a:cs typeface="Times New Roman" panose="02020603050405020304" pitchFamily="18" charset="0"/>
              </a:rPr>
              <a:t>α=2%</a:t>
            </a:r>
            <a:r>
              <a:rPr lang="el-GR"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مقدار </a:t>
            </a:r>
            <a:r>
              <a:rPr lang="en-US" sz="1800" b="1" dirty="0">
                <a:solidFill>
                  <a:srgbClr val="020202"/>
                </a:solidFill>
                <a:latin typeface="Times New Roman" panose="02020603050405020304" pitchFamily="18" charset="0"/>
                <a:ea typeface="Times New Roman"/>
                <a:cs typeface="Times New Roman" panose="02020603050405020304" pitchFamily="18" charset="0"/>
              </a:rPr>
              <a:t>YTM</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به </a:t>
            </a:r>
            <a:r>
              <a:rPr lang="fa-IR" b="1" dirty="0">
                <a:solidFill>
                  <a:srgbClr val="020202"/>
                </a:solidFill>
                <a:latin typeface="Tahoma"/>
                <a:ea typeface="Times New Roman"/>
                <a:cs typeface="B Compset" pitchFamily="2" charset="-78"/>
              </a:rPr>
              <a:t>مقدار </a:t>
            </a:r>
            <a:r>
              <a:rPr lang="en-US" sz="1900" b="1" dirty="0" err="1">
                <a:solidFill>
                  <a:srgbClr val="020202"/>
                </a:solidFill>
                <a:latin typeface="Times New Roman" panose="02020603050405020304" pitchFamily="18" charset="0"/>
                <a:ea typeface="Times New Roman"/>
                <a:cs typeface="Times New Roman" panose="02020603050405020304" pitchFamily="18" charset="0"/>
              </a:rPr>
              <a:t>ytm</a:t>
            </a:r>
            <a:r>
              <a:rPr lang="en-US" sz="1900" b="1" dirty="0">
                <a:solidFill>
                  <a:srgbClr val="020202"/>
                </a:solidFill>
                <a:latin typeface="Times New Roman" panose="02020603050405020304" pitchFamily="18" charset="0"/>
                <a:ea typeface="Times New Roman"/>
                <a:cs typeface="Times New Roman" panose="02020603050405020304" pitchFamily="18" charset="0"/>
              </a:rPr>
              <a:t>=8.05% </a:t>
            </a:r>
            <a:r>
              <a:rPr lang="fa-IR" sz="1900" b="1" dirty="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بازده </a:t>
            </a:r>
            <a:r>
              <a:rPr lang="fa-IR" b="1" dirty="0">
                <a:solidFill>
                  <a:srgbClr val="020202"/>
                </a:solidFill>
                <a:latin typeface="Tahoma"/>
                <a:ea typeface="Times New Roman"/>
                <a:cs typeface="B Compset" pitchFamily="2" charset="-78"/>
              </a:rPr>
              <a:t>تا سررسید اوراق قرضه اروپایی دلاری) خیلی نزدیک می شود. بنابراین آزمون و خطا در محدوده 2% </a:t>
            </a:r>
            <a:r>
              <a:rPr lang="fa-IR" b="1" dirty="0" smtClean="0">
                <a:solidFill>
                  <a:srgbClr val="020202"/>
                </a:solidFill>
                <a:latin typeface="Tahoma"/>
                <a:ea typeface="Times New Roman"/>
                <a:cs typeface="B Compset" pitchFamily="2" charset="-78"/>
              </a:rPr>
              <a:t>بدست می آید.</a:t>
            </a:r>
            <a:endParaRPr lang="fa-IR" b="1" dirty="0">
              <a:solidFill>
                <a:srgbClr val="020202"/>
              </a:solidFill>
              <a:latin typeface="Tahoma"/>
              <a:ea typeface="Times New Roman"/>
              <a:cs typeface="B Compset"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9" name="Picture 8"/>
          <p:cNvPicPr/>
          <p:nvPr/>
        </p:nvPicPr>
        <p:blipFill>
          <a:blip r:embed="rId2">
            <a:extLst>
              <a:ext uri="{28A0092B-C50C-407E-A947-70E740481C1C}">
                <a14:useLocalDpi xmlns:a14="http://schemas.microsoft.com/office/drawing/2010/main" val="0"/>
              </a:ext>
            </a:extLst>
          </a:blip>
          <a:stretch>
            <a:fillRect/>
          </a:stretch>
        </p:blipFill>
        <p:spPr>
          <a:xfrm>
            <a:off x="490127" y="980728"/>
            <a:ext cx="5040560" cy="648072"/>
          </a:xfrm>
          <a:prstGeom prst="rect">
            <a:avLst/>
          </a:prstGeom>
        </p:spPr>
      </p:pic>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683568" y="2276872"/>
            <a:ext cx="4122663" cy="792088"/>
          </a:xfrm>
          <a:prstGeom prst="rect">
            <a:avLst/>
          </a:prstGeom>
        </p:spPr>
      </p:pic>
    </p:spTree>
    <p:extLst>
      <p:ext uri="{BB962C8B-B14F-4D97-AF65-F5344CB8AC3E}">
        <p14:creationId xmlns:p14="http://schemas.microsoft.com/office/powerpoint/2010/main" val="18828404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47</a:t>
            </a:fld>
            <a:endParaRPr lang="en-US"/>
          </a:p>
        </p:txBody>
      </p:sp>
      <p:sp>
        <p:nvSpPr>
          <p:cNvPr id="18" name="Subtitle 2"/>
          <p:cNvSpPr>
            <a:spLocks noGrp="1"/>
          </p:cNvSpPr>
          <p:nvPr>
            <p:ph type="subTitle" idx="4294967295"/>
          </p:nvPr>
        </p:nvSpPr>
        <p:spPr>
          <a:xfrm>
            <a:off x="0" y="333375"/>
            <a:ext cx="8903958" cy="6191250"/>
          </a:xfrm>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020202"/>
                </a:solidFill>
                <a:latin typeface="Tahoma"/>
                <a:ea typeface="Times New Roman"/>
                <a:cs typeface="B Compset" pitchFamily="2" charset="-78"/>
              </a:rPr>
              <a:t>تجزیه </a:t>
            </a:r>
            <a:r>
              <a:rPr lang="fa-IR" b="1" dirty="0">
                <a:solidFill>
                  <a:srgbClr val="020202"/>
                </a:solidFill>
                <a:latin typeface="Tahoma"/>
                <a:ea typeface="Times New Roman"/>
                <a:cs typeface="B Compset" pitchFamily="2" charset="-78"/>
              </a:rPr>
              <a:t>و تحلیل نقطه سربه‌سر که درآن </a:t>
            </a:r>
            <a:r>
              <a:rPr lang="en-US" sz="1900" b="1" dirty="0">
                <a:solidFill>
                  <a:srgbClr val="020202"/>
                </a:solidFill>
                <a:latin typeface="Times New Roman" panose="02020603050405020304" pitchFamily="18" charset="0"/>
                <a:ea typeface="Times New Roman"/>
                <a:cs typeface="Times New Roman" panose="02020603050405020304" pitchFamily="18" charset="0"/>
              </a:rPr>
              <a:t>YTM</a:t>
            </a:r>
            <a:r>
              <a:rPr lang="en-US" b="1" dirty="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برابر با </a:t>
            </a:r>
            <a:r>
              <a:rPr lang="en-US" sz="1900" b="1" dirty="0" err="1">
                <a:solidFill>
                  <a:srgbClr val="020202"/>
                </a:solidFill>
                <a:latin typeface="Times New Roman" panose="02020603050405020304" pitchFamily="18" charset="0"/>
                <a:ea typeface="Times New Roman"/>
                <a:cs typeface="Times New Roman" panose="02020603050405020304" pitchFamily="18" charset="0"/>
              </a:rPr>
              <a:t>ytm</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برای </a:t>
            </a:r>
            <a:r>
              <a:rPr lang="fa-IR" b="1" dirty="0">
                <a:solidFill>
                  <a:srgbClr val="020202"/>
                </a:solidFill>
                <a:latin typeface="Tahoma"/>
                <a:ea typeface="Times New Roman"/>
                <a:cs typeface="B Compset" pitchFamily="2" charset="-78"/>
              </a:rPr>
              <a:t>نرخ سالانه </a:t>
            </a:r>
            <a:r>
              <a:rPr lang="el-GR" sz="1800" dirty="0" smtClean="0">
                <a:solidFill>
                  <a:srgbClr val="020202"/>
                </a:solidFill>
                <a:latin typeface="Times New Roman" panose="02020603050405020304" pitchFamily="18" charset="0"/>
                <a:ea typeface="Times New Roman"/>
                <a:cs typeface="Times New Roman" panose="02020603050405020304" pitchFamily="18" charset="0"/>
              </a:rPr>
              <a:t>α</a:t>
            </a:r>
            <a:r>
              <a:rPr lang="el-GR" sz="1900" b="1" dirty="0">
                <a:solidFill>
                  <a:srgbClr val="020202"/>
                </a:solidFill>
                <a:latin typeface="Times New Roman" panose="02020603050405020304" pitchFamily="18" charset="0"/>
                <a:ea typeface="Times New Roman"/>
                <a:cs typeface="Times New Roman" panose="02020603050405020304" pitchFamily="18" charset="0"/>
              </a:rPr>
              <a:t>*</a:t>
            </a:r>
            <a:r>
              <a:rPr lang="el-GR"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از </a:t>
            </a:r>
            <a:r>
              <a:rPr lang="fa-IR" b="1" dirty="0">
                <a:solidFill>
                  <a:srgbClr val="020202"/>
                </a:solidFill>
                <a:latin typeface="Tahoma"/>
                <a:ea typeface="Times New Roman"/>
                <a:cs typeface="B Compset" pitchFamily="2" charset="-78"/>
              </a:rPr>
              <a:t>افزایش یا کاهش ارزش ین می تواند به شرکت </a:t>
            </a:r>
            <a:r>
              <a:rPr lang="en-US" sz="1900" b="1" dirty="0" smtClean="0">
                <a:solidFill>
                  <a:srgbClr val="020202"/>
                </a:solidFill>
                <a:latin typeface="Times New Roman" panose="02020603050405020304" pitchFamily="18" charset="0"/>
                <a:ea typeface="Times New Roman"/>
                <a:cs typeface="Times New Roman" panose="02020603050405020304" pitchFamily="18" charset="0"/>
              </a:rPr>
              <a:t>JetBl</a:t>
            </a:r>
            <a:r>
              <a:rPr lang="en-US" sz="1900" b="1" dirty="0">
                <a:solidFill>
                  <a:srgbClr val="020202"/>
                </a:solidFill>
                <a:latin typeface="Times New Roman" panose="02020603050405020304" pitchFamily="18" charset="0"/>
                <a:ea typeface="Times New Roman"/>
                <a:cs typeface="Times New Roman" panose="02020603050405020304" pitchFamily="18" charset="0"/>
              </a:rPr>
              <a:t>ue</a:t>
            </a:r>
            <a:r>
              <a:rPr lang="en-US"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در </a:t>
            </a:r>
            <a:r>
              <a:rPr lang="fa-IR" b="1" dirty="0">
                <a:solidFill>
                  <a:srgbClr val="020202"/>
                </a:solidFill>
                <a:latin typeface="Tahoma"/>
                <a:ea typeface="Times New Roman"/>
                <a:cs typeface="B Compset" pitchFamily="2" charset="-78"/>
              </a:rPr>
              <a:t>تصمیم گیری بین تامین مالی داخلی دلاری با نرخ کوپن </a:t>
            </a:r>
            <a:r>
              <a:rPr lang="en-US" sz="1900" b="1" dirty="0" err="1">
                <a:solidFill>
                  <a:srgbClr val="020202"/>
                </a:solidFill>
                <a:latin typeface="Times New Roman" panose="02020603050405020304" pitchFamily="18" charset="0"/>
                <a:ea typeface="Times New Roman"/>
                <a:cs typeface="Times New Roman" panose="02020603050405020304" pitchFamily="18" charset="0"/>
              </a:rPr>
              <a:t>i</a:t>
            </a:r>
            <a:r>
              <a:rPr lang="en-US" sz="1900" b="1" dirty="0">
                <a:solidFill>
                  <a:srgbClr val="020202"/>
                </a:solidFill>
                <a:latin typeface="Times New Roman" panose="02020603050405020304" pitchFamily="18" charset="0"/>
                <a:ea typeface="Times New Roman"/>
                <a:cs typeface="Times New Roman" panose="02020603050405020304" pitchFamily="18" charset="0"/>
              </a:rPr>
              <a:t>$=7.25% </a:t>
            </a:r>
            <a:r>
              <a:rPr lang="fa-IR" sz="1800"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و </a:t>
            </a:r>
            <a:r>
              <a:rPr lang="fa-IR" b="1" dirty="0">
                <a:solidFill>
                  <a:srgbClr val="020202"/>
                </a:solidFill>
                <a:latin typeface="Tahoma"/>
                <a:ea typeface="Times New Roman"/>
                <a:cs typeface="B Compset" pitchFamily="2" charset="-78"/>
              </a:rPr>
              <a:t>تامین مالی با نرخ کوپن </a:t>
            </a:r>
            <a:r>
              <a:rPr lang="fa-IR" sz="1900" b="1" dirty="0">
                <a:solidFill>
                  <a:srgbClr val="020202"/>
                </a:solidFill>
                <a:latin typeface="Times New Roman" panose="02020603050405020304" pitchFamily="18" charset="0"/>
                <a:ea typeface="Times New Roman"/>
                <a:cs typeface="Times New Roman" panose="02020603050405020304" pitchFamily="18" charset="0"/>
              </a:rPr>
              <a:t>4% =¥</a:t>
            </a:r>
            <a:r>
              <a:rPr lang="en-US" sz="1900" b="1" dirty="0" err="1">
                <a:solidFill>
                  <a:srgbClr val="020202"/>
                </a:solidFill>
                <a:latin typeface="Times New Roman" panose="02020603050405020304" pitchFamily="18" charset="0"/>
                <a:ea typeface="Times New Roman"/>
                <a:cs typeface="Times New Roman" panose="02020603050405020304" pitchFamily="18" charset="0"/>
              </a:rPr>
              <a:t>i</a:t>
            </a:r>
            <a:r>
              <a:rPr lang="fa-IR" sz="1800"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کمک </a:t>
            </a:r>
            <a:r>
              <a:rPr lang="fa-IR" b="1" dirty="0">
                <a:solidFill>
                  <a:srgbClr val="020202"/>
                </a:solidFill>
                <a:latin typeface="Tahoma"/>
                <a:ea typeface="Times New Roman"/>
                <a:cs typeface="B Compset" pitchFamily="2" charset="-78"/>
              </a:rPr>
              <a:t>کند. بنابراین با قرار دادن </a:t>
            </a:r>
            <a:r>
              <a:rPr lang="en-US" sz="1900" b="1" dirty="0">
                <a:solidFill>
                  <a:srgbClr val="020202"/>
                </a:solidFill>
                <a:latin typeface="Times New Roman" panose="02020603050405020304" pitchFamily="18" charset="0"/>
                <a:ea typeface="Times New Roman"/>
                <a:cs typeface="Times New Roman" panose="02020603050405020304" pitchFamily="18" charset="0"/>
              </a:rPr>
              <a:t>YTM=</a:t>
            </a:r>
            <a:r>
              <a:rPr lang="en-US" sz="1900" b="1" dirty="0" err="1">
                <a:solidFill>
                  <a:srgbClr val="020202"/>
                </a:solidFill>
                <a:latin typeface="Times New Roman" panose="02020603050405020304" pitchFamily="18" charset="0"/>
                <a:ea typeface="Times New Roman"/>
                <a:cs typeface="Times New Roman" panose="02020603050405020304" pitchFamily="18" charset="0"/>
              </a:rPr>
              <a:t>ytm</a:t>
            </a:r>
            <a:r>
              <a:rPr lang="en-US" b="1" dirty="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در معادله </a:t>
            </a:r>
            <a:r>
              <a:rPr lang="fa-IR" b="1" dirty="0" smtClean="0">
                <a:solidFill>
                  <a:srgbClr val="020202"/>
                </a:solidFill>
                <a:latin typeface="Tahoma"/>
                <a:ea typeface="Times New Roman"/>
                <a:cs typeface="B Compset" pitchFamily="2" charset="-78"/>
              </a:rPr>
              <a:t>و </a:t>
            </a:r>
            <a:r>
              <a:rPr lang="fa-IR" b="1" dirty="0">
                <a:solidFill>
                  <a:srgbClr val="020202"/>
                </a:solidFill>
                <a:latin typeface="Tahoma"/>
                <a:ea typeface="Times New Roman"/>
                <a:cs typeface="B Compset" pitchFamily="2" charset="-78"/>
              </a:rPr>
              <a:t>حل کردن معادله بر </a:t>
            </a:r>
            <a:r>
              <a:rPr lang="fa-IR" b="1" dirty="0" smtClean="0">
                <a:solidFill>
                  <a:srgbClr val="020202"/>
                </a:solidFill>
                <a:latin typeface="Tahoma"/>
                <a:ea typeface="Times New Roman"/>
                <a:cs typeface="B Compset" pitchFamily="2" charset="-78"/>
              </a:rPr>
              <a:t>اساس</a:t>
            </a:r>
            <a:r>
              <a:rPr lang="el-GR" sz="1900" b="1" dirty="0">
                <a:solidFill>
                  <a:srgbClr val="020202"/>
                </a:solidFill>
                <a:latin typeface="Times New Roman" panose="02020603050405020304" pitchFamily="18" charset="0"/>
                <a:ea typeface="Times New Roman"/>
                <a:cs typeface="Times New Roman" panose="02020603050405020304" pitchFamily="18" charset="0"/>
              </a:rPr>
              <a:t>α</a:t>
            </a:r>
            <a:r>
              <a:rPr lang="el-GR"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ارزش </a:t>
            </a:r>
            <a:r>
              <a:rPr lang="fa-IR" b="1" dirty="0">
                <a:solidFill>
                  <a:srgbClr val="020202"/>
                </a:solidFill>
                <a:latin typeface="Tahoma"/>
                <a:ea typeface="Times New Roman"/>
                <a:cs typeface="B Compset" pitchFamily="2" charset="-78"/>
              </a:rPr>
              <a:t>در نقطه سربه‌سر بدست </a:t>
            </a:r>
            <a:r>
              <a:rPr lang="fa-IR" b="1" dirty="0" smtClean="0">
                <a:solidFill>
                  <a:srgbClr val="020202"/>
                </a:solidFill>
                <a:latin typeface="Tahoma"/>
                <a:ea typeface="Times New Roman"/>
                <a:cs typeface="B Compset" pitchFamily="2" charset="-78"/>
              </a:rPr>
              <a:t>خواهد </a:t>
            </a:r>
            <a:r>
              <a:rPr lang="fa-IR" b="1" dirty="0">
                <a:solidFill>
                  <a:srgbClr val="020202"/>
                </a:solidFill>
                <a:latin typeface="Tahoma"/>
                <a:ea typeface="Times New Roman"/>
                <a:cs typeface="B Compset" pitchFamily="2" charset="-78"/>
              </a:rPr>
              <a:t>آمد که در واقع همان نتیجه ای است که در روش آزمون و خطا بدست آمده بود</a:t>
            </a:r>
            <a:r>
              <a:rPr lang="fa-IR" b="1" dirty="0" smtClean="0">
                <a:solidFill>
                  <a:srgbClr val="020202"/>
                </a:solidFill>
                <a:latin typeface="Tahoma"/>
                <a:ea typeface="Times New Roman"/>
                <a:cs typeface="B Compset" pitchFamily="2" charset="-78"/>
              </a:rPr>
              <a:t>.</a:t>
            </a: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شکل زیر نشان می دهد که چگونه هزینه تامین مالی با ین به عنوان تابعی از نرخ سالانه ین در برابر دلار آمریکا، افزایش پیدا می کند. در نرخ سربه‌سر </a:t>
            </a:r>
            <a:r>
              <a:rPr lang="el-GR" sz="1800" dirty="0" smtClean="0">
                <a:solidFill>
                  <a:srgbClr val="020202"/>
                </a:solidFill>
                <a:latin typeface="Times New Roman" panose="02020603050405020304" pitchFamily="18" charset="0"/>
                <a:ea typeface="Times New Roman"/>
                <a:cs typeface="Times New Roman" panose="02020603050405020304" pitchFamily="18" charset="0"/>
              </a:rPr>
              <a:t>α*=1.923% </a:t>
            </a:r>
            <a:r>
              <a:rPr lang="fa-IR" sz="1800" dirty="0" smtClean="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هزینه </a:t>
            </a:r>
            <a:r>
              <a:rPr lang="fa-IR" b="1" dirty="0">
                <a:solidFill>
                  <a:srgbClr val="020202"/>
                </a:solidFill>
                <a:latin typeface="Tahoma"/>
                <a:ea typeface="Times New Roman"/>
                <a:cs typeface="B Compset" pitchFamily="2" charset="-78"/>
              </a:rPr>
              <a:t>های موثر تامین مالی داخلی یا خارجی برابر است. بالاتر از نقطه سربه‌سر، تامین مالی با ین </a:t>
            </a:r>
            <a:r>
              <a:rPr lang="fa-IR" b="1" dirty="0" smtClean="0">
                <a:solidFill>
                  <a:srgbClr val="020202"/>
                </a:solidFill>
                <a:latin typeface="Tahoma"/>
                <a:ea typeface="Times New Roman"/>
                <a:cs typeface="B Compset" pitchFamily="2" charset="-78"/>
              </a:rPr>
              <a:t>گرانتر </a:t>
            </a:r>
            <a:r>
              <a:rPr lang="fa-IR" b="1" dirty="0">
                <a:solidFill>
                  <a:srgbClr val="020202"/>
                </a:solidFill>
                <a:latin typeface="Tahoma"/>
                <a:ea typeface="Times New Roman"/>
                <a:cs typeface="B Compset" pitchFamily="2" charset="-78"/>
              </a:rPr>
              <a:t>از تامین مالی با دلار است. برای مثال، برای </a:t>
            </a:r>
            <a:r>
              <a:rPr lang="el-GR" sz="1800" dirty="0">
                <a:solidFill>
                  <a:srgbClr val="020202"/>
                </a:solidFill>
                <a:latin typeface="Times New Roman" panose="02020603050405020304" pitchFamily="18" charset="0"/>
                <a:ea typeface="Times New Roman"/>
                <a:cs typeface="Times New Roman" panose="02020603050405020304" pitchFamily="18" charset="0"/>
              </a:rPr>
              <a:t>α = </a:t>
            </a:r>
            <a:r>
              <a:rPr lang="en-US" sz="1800" dirty="0">
                <a:solidFill>
                  <a:srgbClr val="020202"/>
                </a:solidFill>
                <a:latin typeface="Times New Roman" panose="02020603050405020304" pitchFamily="18" charset="0"/>
                <a:ea typeface="Times New Roman"/>
                <a:cs typeface="Times New Roman" panose="02020603050405020304" pitchFamily="18" charset="0"/>
              </a:rPr>
              <a:t>%</a:t>
            </a:r>
            <a:r>
              <a:rPr lang="el-GR" sz="1800" dirty="0" smtClean="0">
                <a:solidFill>
                  <a:srgbClr val="020202"/>
                </a:solidFill>
                <a:latin typeface="Times New Roman" panose="02020603050405020304" pitchFamily="18" charset="0"/>
                <a:ea typeface="Times New Roman"/>
                <a:cs typeface="Times New Roman" panose="02020603050405020304" pitchFamily="18" charset="0"/>
              </a:rPr>
              <a:t>2.5</a:t>
            </a:r>
            <a:r>
              <a:rPr lang="fa-IR" b="1" dirty="0" smtClean="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هزینه موثر تامین مالی ین به 9.23 </a:t>
            </a:r>
            <a:r>
              <a:rPr lang="fa-IR" sz="2100" b="1" dirty="0">
                <a:solidFill>
                  <a:srgbClr val="020202"/>
                </a:solidFill>
                <a:latin typeface="Tahoma"/>
                <a:ea typeface="Times New Roman"/>
                <a:cs typeface="B Compset" pitchFamily="2" charset="-78"/>
              </a:rPr>
              <a:t>درصد رسیده </a:t>
            </a:r>
            <a:r>
              <a:rPr lang="fa-IR" b="1" dirty="0">
                <a:solidFill>
                  <a:srgbClr val="020202"/>
                </a:solidFill>
                <a:latin typeface="Tahoma"/>
                <a:ea typeface="Times New Roman"/>
                <a:cs typeface="B Compset" pitchFamily="2" charset="-78"/>
              </a:rPr>
              <a:t>است. برعکس، در نقاط پایین تر از نقطه سربه‌سر یعنی در نرخ 1.923% تامین مالی با ین به طور قابل توجهی ارزانتر از تامین مالی با دلار است. پس شرکت </a:t>
            </a:r>
            <a:r>
              <a:rPr lang="en-US" dirty="0" smtClean="0">
                <a:solidFill>
                  <a:srgbClr val="020202"/>
                </a:solidFill>
                <a:latin typeface="Times New Roman" panose="02020603050405020304" pitchFamily="18" charset="0"/>
                <a:ea typeface="Times New Roman"/>
                <a:cs typeface="Times New Roman" panose="02020603050405020304" pitchFamily="18" charset="0"/>
              </a:rPr>
              <a:t>JetBlue</a:t>
            </a:r>
            <a:r>
              <a:rPr lang="fa-IR" dirty="0" smtClean="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بهره </a:t>
            </a:r>
            <a:r>
              <a:rPr lang="fa-IR" b="1" dirty="0">
                <a:solidFill>
                  <a:srgbClr val="020202"/>
                </a:solidFill>
                <a:latin typeface="Tahoma"/>
                <a:ea typeface="Times New Roman"/>
                <a:cs typeface="B Compset" pitchFamily="2" charset="-78"/>
              </a:rPr>
              <a:t>و اصل مبلغ را با نرخ کمتری می </a:t>
            </a:r>
            <a:r>
              <a:rPr lang="fa-IR" b="1" dirty="0" smtClean="0">
                <a:solidFill>
                  <a:srgbClr val="020202"/>
                </a:solidFill>
                <a:latin typeface="Tahoma"/>
                <a:ea typeface="Times New Roman"/>
                <a:cs typeface="B Compset" pitchFamily="2" charset="-78"/>
              </a:rPr>
              <a:t>پردازد.</a:t>
            </a:r>
            <a:endParaRPr lang="fa-IR" b="1" dirty="0">
              <a:solidFill>
                <a:srgbClr val="020202"/>
              </a:solidFill>
              <a:latin typeface="Tahoma"/>
              <a:ea typeface="Times New Roman"/>
              <a:cs typeface="B Compset"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762000" y="2362200"/>
            <a:ext cx="4320480" cy="792088"/>
          </a:xfrm>
          <a:prstGeom prst="rect">
            <a:avLst/>
          </a:prstGeom>
        </p:spPr>
      </p:pic>
    </p:spTree>
    <p:extLst>
      <p:ext uri="{BB962C8B-B14F-4D97-AF65-F5344CB8AC3E}">
        <p14:creationId xmlns:p14="http://schemas.microsoft.com/office/powerpoint/2010/main" val="15340834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48</a:t>
            </a:fld>
            <a:endParaRPr lang="en-US"/>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683568" y="1052736"/>
            <a:ext cx="6936432" cy="4367048"/>
          </a:xfrm>
          <a:prstGeom prst="rect">
            <a:avLst/>
          </a:prstGeom>
        </p:spPr>
      </p:pic>
    </p:spTree>
    <p:extLst>
      <p:ext uri="{BB962C8B-B14F-4D97-AF65-F5344CB8AC3E}">
        <p14:creationId xmlns:p14="http://schemas.microsoft.com/office/powerpoint/2010/main" val="35489683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79512" y="188640"/>
            <a:ext cx="82809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400" dirty="0">
                <a:latin typeface="Rockwell" pitchFamily="18" charset="0"/>
                <a:cs typeface="B Titr" pitchFamily="2" charset="-78"/>
              </a:rPr>
              <a:t>وقتی اوراق قرضه با ارزش اسمی منتشر و با ارزش اسمی بازخرید می شود</a:t>
            </a:r>
            <a:endParaRPr lang="en-US" sz="2400" dirty="0">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lstStyle/>
          <a:p>
            <a:fld id="{FDDC5A35-1FDA-4F29-8175-0FC53B96721E}" type="slidenum">
              <a:rPr lang="en-US" smtClean="0"/>
              <a:pPr/>
              <a:t>49</a:t>
            </a:fld>
            <a:endParaRPr lang="en-US"/>
          </a:p>
        </p:txBody>
      </p:sp>
      <p:sp>
        <p:nvSpPr>
          <p:cNvPr id="18" name="Subtitle 2"/>
          <p:cNvSpPr>
            <a:spLocks noGrp="1"/>
          </p:cNvSpPr>
          <p:nvPr>
            <p:ph type="subTitle" idx="4294967295"/>
          </p:nvPr>
        </p:nvSpPr>
        <p:spPr>
          <a:xfrm>
            <a:off x="0" y="650875"/>
            <a:ext cx="8903958" cy="6018213"/>
          </a:xfrm>
          <a:noFill/>
        </p:spPr>
        <p:txBody>
          <a:bodyPr>
            <a:normAutofit lnSpcReduction="10000"/>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برای اوراق قرضه ای که در بازارهای داخلی یا خارجی منتشر شده اند، کوپن پرداختی بر اساس نرخ سالانه </a:t>
            </a:r>
            <a:r>
              <a:rPr lang="en-US" sz="2100" b="1" dirty="0">
                <a:solidFill>
                  <a:srgbClr val="020202"/>
                </a:solidFill>
                <a:latin typeface="Times New Roman" panose="02020603050405020304" pitchFamily="18" charset="0"/>
                <a:ea typeface="Times New Roman"/>
                <a:cs typeface="Times New Roman" panose="02020603050405020304" pitchFamily="18" charset="0"/>
              </a:rPr>
              <a:t>id</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یا </a:t>
            </a:r>
            <a:r>
              <a:rPr lang="en-US" sz="2100" b="1" dirty="0">
                <a:solidFill>
                  <a:srgbClr val="020202"/>
                </a:solidFill>
                <a:latin typeface="Times New Roman" panose="02020603050405020304" pitchFamily="18" charset="0"/>
                <a:ea typeface="Times New Roman"/>
                <a:cs typeface="Times New Roman" panose="02020603050405020304" pitchFamily="18" charset="0"/>
              </a:rPr>
              <a:t>if</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انجام </a:t>
            </a:r>
            <a:r>
              <a:rPr lang="fa-IR" b="1" dirty="0">
                <a:solidFill>
                  <a:srgbClr val="020202"/>
                </a:solidFill>
                <a:latin typeface="Tahoma"/>
                <a:ea typeface="Times New Roman"/>
                <a:cs typeface="B Compset" pitchFamily="2" charset="-78"/>
              </a:rPr>
              <a:t>می شود. نرخ بازده تا سررسید این اوراق نیز بر اساس ارز مشخص شده به سادگی برابر با نرخ کوپن </a:t>
            </a:r>
            <a:r>
              <a:rPr lang="en-US" sz="2100" b="1" dirty="0">
                <a:solidFill>
                  <a:srgbClr val="020202"/>
                </a:solidFill>
                <a:latin typeface="Times New Roman" panose="02020603050405020304" pitchFamily="18" charset="0"/>
                <a:ea typeface="Times New Roman"/>
                <a:cs typeface="Times New Roman" panose="02020603050405020304" pitchFamily="18" charset="0"/>
              </a:rPr>
              <a:t>id </a:t>
            </a:r>
            <a:r>
              <a:rPr lang="fa-IR" sz="2100"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یا </a:t>
            </a:r>
            <a:r>
              <a:rPr lang="en-US" sz="2100" b="1" dirty="0">
                <a:solidFill>
                  <a:srgbClr val="020202"/>
                </a:solidFill>
                <a:latin typeface="Times New Roman" panose="02020603050405020304" pitchFamily="18" charset="0"/>
                <a:ea typeface="Times New Roman"/>
                <a:cs typeface="Times New Roman" panose="02020603050405020304" pitchFamily="18" charset="0"/>
              </a:rPr>
              <a:t>if</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است</a:t>
            </a:r>
            <a:r>
              <a:rPr lang="fa-IR" b="1" dirty="0">
                <a:solidFill>
                  <a:srgbClr val="020202"/>
                </a:solidFill>
                <a:latin typeface="Tahoma"/>
                <a:ea typeface="Times New Roman"/>
                <a:cs typeface="B Compset" pitchFamily="2" charset="-78"/>
              </a:rPr>
              <a:t>. در نرخ سربه‌سر ارزهای خارجی که برابری را ایجاد می کند، هزینه موثر تامین مالی هر یک از ارزها به سادگی قابل مشاهده است.</a:t>
            </a: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فرض بر این که نرخ بهره اسمی برای بدهی خارجی کمتر از بدهی های داخلی است. اگر </a:t>
            </a:r>
            <a:r>
              <a:rPr lang="el-GR" sz="2100" b="1" dirty="0">
                <a:solidFill>
                  <a:srgbClr val="020202"/>
                </a:solidFill>
                <a:latin typeface="Times New Roman" panose="02020603050405020304" pitchFamily="18" charset="0"/>
                <a:ea typeface="Times New Roman"/>
                <a:cs typeface="Times New Roman" panose="02020603050405020304" pitchFamily="18" charset="0"/>
              </a:rPr>
              <a:t>α &lt;α </a:t>
            </a:r>
            <a:r>
              <a:rPr lang="el-GR" sz="2100"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sz="2100"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تامین </a:t>
            </a:r>
            <a:r>
              <a:rPr lang="fa-IR" b="1" dirty="0">
                <a:solidFill>
                  <a:srgbClr val="020202"/>
                </a:solidFill>
                <a:latin typeface="Tahoma"/>
                <a:ea typeface="Times New Roman"/>
                <a:cs typeface="B Compset" pitchFamily="2" charset="-78"/>
              </a:rPr>
              <a:t>مالی خارجی ترجیح داده می شود، به این معنا که نرخ افزایش ارز خارجی، کمتر از نرخ بهره تفاضلی است. برعکس، اگر </a:t>
            </a:r>
            <a:r>
              <a:rPr lang="el-GR" sz="2100" b="1" dirty="0">
                <a:solidFill>
                  <a:srgbClr val="020202"/>
                </a:solidFill>
                <a:latin typeface="Times New Roman" panose="02020603050405020304" pitchFamily="18" charset="0"/>
                <a:ea typeface="Times New Roman"/>
                <a:cs typeface="Times New Roman" panose="02020603050405020304" pitchFamily="18" charset="0"/>
              </a:rPr>
              <a:t>α&gt;α *  </a:t>
            </a:r>
            <a:r>
              <a:rPr lang="fa-IR" sz="2100"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تامین </a:t>
            </a:r>
            <a:r>
              <a:rPr lang="fa-IR" b="1" dirty="0">
                <a:solidFill>
                  <a:srgbClr val="020202"/>
                </a:solidFill>
                <a:latin typeface="Tahoma"/>
                <a:ea typeface="Times New Roman"/>
                <a:cs typeface="B Compset" pitchFamily="2" charset="-78"/>
              </a:rPr>
              <a:t>مالی داخلی ترجیح داده می شود.</a:t>
            </a:r>
          </a:p>
          <a:p>
            <a:pPr algn="just" rtl="1">
              <a:lnSpc>
                <a:spcPct val="150000"/>
              </a:lnSpc>
              <a:spcBef>
                <a:spcPts val="600"/>
              </a:spcBef>
              <a:spcAft>
                <a:spcPts val="600"/>
              </a:spcAft>
              <a:buClr>
                <a:srgbClr val="C00000"/>
              </a:buClr>
            </a:pPr>
            <a:r>
              <a:rPr lang="fa-IR" sz="2100" b="1" u="sng" dirty="0">
                <a:solidFill>
                  <a:srgbClr val="020202"/>
                </a:solidFill>
                <a:latin typeface="Tahoma"/>
                <a:ea typeface="Times New Roman"/>
                <a:cs typeface="B Compset" pitchFamily="2" charset="-78"/>
              </a:rPr>
              <a:t>سوال: </a:t>
            </a:r>
            <a:r>
              <a:rPr lang="fa-IR" b="1" dirty="0">
                <a:solidFill>
                  <a:srgbClr val="020202"/>
                </a:solidFill>
                <a:latin typeface="Tahoma"/>
                <a:ea typeface="Times New Roman"/>
                <a:cs typeface="B Compset" pitchFamily="2" charset="-78"/>
              </a:rPr>
              <a:t> فرض کنید شرکت </a:t>
            </a:r>
            <a:r>
              <a:rPr lang="en-US" b="1" dirty="0">
                <a:solidFill>
                  <a:srgbClr val="020202"/>
                </a:solidFill>
                <a:latin typeface="Times New Roman" panose="02020603050405020304" pitchFamily="18" charset="0"/>
                <a:ea typeface="Times New Roman"/>
                <a:cs typeface="Times New Roman" panose="02020603050405020304" pitchFamily="18" charset="0"/>
              </a:rPr>
              <a:t>JetBlue</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می </a:t>
            </a:r>
            <a:r>
              <a:rPr lang="fa-IR" b="1" dirty="0">
                <a:solidFill>
                  <a:srgbClr val="020202"/>
                </a:solidFill>
                <a:latin typeface="Tahoma"/>
                <a:ea typeface="Times New Roman"/>
                <a:cs typeface="B Compset" pitchFamily="2" charset="-78"/>
              </a:rPr>
              <a:t>تواند در نرخ 7.25%. از طریق اوراق قرضه یورو- دلار 7 ساله تامین مالی کند و یا از طریق اوراق قرضه سامورایی 7 ساله با نرخ 4.23% تامین مالی کند. هر دو اوراق قرضه با ارزش اسمی منتشر و با ارزش اسمی هم بازخرید می شوند. تحت چه شرایطی تامین مالی از طریق اوراق قرضه سامورایی ترجیح داده می شود؟</a:t>
            </a:r>
          </a:p>
          <a:p>
            <a:pPr algn="just" rtl="1">
              <a:lnSpc>
                <a:spcPct val="150000"/>
              </a:lnSpc>
              <a:spcBef>
                <a:spcPts val="600"/>
              </a:spcBef>
              <a:spcAft>
                <a:spcPts val="600"/>
              </a:spcAft>
              <a:buClr>
                <a:srgbClr val="C00000"/>
              </a:buClr>
            </a:pPr>
            <a:r>
              <a:rPr lang="fa-IR" sz="2100" b="1" u="sng" dirty="0">
                <a:solidFill>
                  <a:srgbClr val="020202"/>
                </a:solidFill>
                <a:latin typeface="Tahoma"/>
                <a:ea typeface="Times New Roman"/>
                <a:cs typeface="B Compset" pitchFamily="2" charset="-78"/>
              </a:rPr>
              <a:t>جواب: </a:t>
            </a:r>
            <a:r>
              <a:rPr lang="fa-IR" b="1" dirty="0" smtClean="0">
                <a:solidFill>
                  <a:srgbClr val="020202"/>
                </a:solidFill>
                <a:latin typeface="Tahoma"/>
                <a:ea typeface="Times New Roman"/>
                <a:cs typeface="B Compset" pitchFamily="2" charset="-78"/>
              </a:rPr>
              <a:t>بر </a:t>
            </a:r>
            <a:r>
              <a:rPr lang="fa-IR" b="1" dirty="0">
                <a:solidFill>
                  <a:srgbClr val="020202"/>
                </a:solidFill>
                <a:latin typeface="Tahoma"/>
                <a:ea typeface="Times New Roman"/>
                <a:cs typeface="B Compset" pitchFamily="2" charset="-78"/>
              </a:rPr>
              <a:t>اساس نرخ نقطه سربه‌سر</a:t>
            </a:r>
            <a:r>
              <a:rPr lang="el-GR" b="1" dirty="0">
                <a:solidFill>
                  <a:srgbClr val="020202"/>
                </a:solidFill>
                <a:latin typeface="Times New Roman" panose="02020603050405020304" pitchFamily="18" charset="0"/>
                <a:ea typeface="Times New Roman"/>
                <a:cs typeface="Times New Roman" panose="02020603050405020304" pitchFamily="18" charset="0"/>
              </a:rPr>
              <a:t>α*</a:t>
            </a:r>
            <a:r>
              <a:rPr lang="el-GR" b="1" dirty="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میزان تقویت نرخ ین سالانه که سبب برابری نرخ بازده تا سررسید دو نوع اوراق می شود برابر است </a:t>
            </a:r>
            <a:r>
              <a:rPr lang="fa-IR" b="1" dirty="0" smtClean="0">
                <a:solidFill>
                  <a:srgbClr val="020202"/>
                </a:solidFill>
                <a:latin typeface="Tahoma"/>
                <a:ea typeface="Times New Roman"/>
                <a:cs typeface="B Compset" pitchFamily="2" charset="-78"/>
              </a:rPr>
              <a:t>با </a:t>
            </a:r>
            <a:r>
              <a:rPr lang="el-GR" b="1" dirty="0" smtClean="0">
                <a:solidFill>
                  <a:srgbClr val="020202"/>
                </a:solidFill>
                <a:latin typeface="Times New Roman" panose="02020603050405020304" pitchFamily="18" charset="0"/>
                <a:ea typeface="Times New Roman"/>
                <a:cs typeface="Times New Roman" panose="02020603050405020304" pitchFamily="18" charset="0"/>
              </a:rPr>
              <a:t>α*=7.25%-4.25%=3% </a:t>
            </a:r>
            <a:r>
              <a:rPr lang="el-GR"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به </a:t>
            </a:r>
            <a:r>
              <a:rPr lang="fa-IR" b="1" dirty="0">
                <a:solidFill>
                  <a:srgbClr val="020202"/>
                </a:solidFill>
                <a:latin typeface="Tahoma"/>
                <a:ea typeface="Times New Roman"/>
                <a:cs typeface="B Compset" pitchFamily="2" charset="-78"/>
              </a:rPr>
              <a:t>محض اینکه نرخ ین به میزان کمتر از 3% سالانه تقویت شود، تامین مالی از طریق اوراق قرضه سامورایی انتخاب خواهد شد. </a:t>
            </a: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en-US"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755576" y="1988840"/>
            <a:ext cx="4783224" cy="648072"/>
          </a:xfrm>
          <a:prstGeom prst="rect">
            <a:avLst/>
          </a:prstGeom>
        </p:spPr>
      </p:pic>
    </p:spTree>
    <p:extLst>
      <p:ext uri="{BB962C8B-B14F-4D97-AF65-F5344CB8AC3E}">
        <p14:creationId xmlns:p14="http://schemas.microsoft.com/office/powerpoint/2010/main" val="1649022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FDDC5A35-1FDA-4F29-8175-0FC53B96721E}" type="slidenum">
              <a:rPr lang="en-US" smtClean="0"/>
              <a:pPr/>
              <a:t>5</a:t>
            </a:fld>
            <a:endParaRPr lang="en-US"/>
          </a:p>
        </p:txBody>
      </p:sp>
      <p:sp>
        <p:nvSpPr>
          <p:cNvPr id="2" name="Title 1"/>
          <p:cNvSpPr>
            <a:spLocks noGrp="1"/>
          </p:cNvSpPr>
          <p:nvPr>
            <p:ph type="ctrTitle" idx="4294967295"/>
          </p:nvPr>
        </p:nvSpPr>
        <p:spPr>
          <a:xfrm>
            <a:off x="0" y="333375"/>
            <a:ext cx="7604125" cy="719138"/>
          </a:xfrm>
        </p:spPr>
        <p:txBody>
          <a:bodyPr/>
          <a:lstStyle/>
          <a:p>
            <a:pPr algn="ctr" rtl="1"/>
            <a:r>
              <a:rPr lang="fa-IR" sz="3000" b="1" spc="0" dirty="0" smtClean="0">
                <a:solidFill>
                  <a:schemeClr val="tx1"/>
                </a:solidFill>
                <a:effectLst>
                  <a:outerShdw blurRad="38100" dist="38100" dir="2700000" algn="tl">
                    <a:srgbClr val="000000">
                      <a:alpha val="43137"/>
                    </a:srgbClr>
                  </a:outerShdw>
                </a:effectLst>
                <a:latin typeface="Franklin Gothic Book"/>
                <a:ea typeface="Calibri"/>
                <a:cs typeface="B Titr" pitchFamily="2" charset="-78"/>
              </a:rPr>
              <a:t>مباحث مورد بررسی </a:t>
            </a:r>
            <a:endParaRPr lang="en-US" sz="3000" dirty="0">
              <a:solidFill>
                <a:schemeClr val="tx1"/>
              </a:solidFill>
            </a:endParaRPr>
          </a:p>
        </p:txBody>
      </p:sp>
      <p:sp>
        <p:nvSpPr>
          <p:cNvPr id="3" name="Subtitle 2"/>
          <p:cNvSpPr>
            <a:spLocks noGrp="1"/>
          </p:cNvSpPr>
          <p:nvPr>
            <p:ph type="subTitle" idx="4294967295"/>
          </p:nvPr>
        </p:nvSpPr>
        <p:spPr>
          <a:xfrm>
            <a:off x="0" y="1341438"/>
            <a:ext cx="7604125" cy="5111750"/>
          </a:xfrm>
        </p:spPr>
        <p:txBody>
          <a:bodyPr>
            <a:normAutofit/>
          </a:bodyPr>
          <a:lstStyle/>
          <a:p>
            <a:pPr algn="just" rtl="1">
              <a:spcBef>
                <a:spcPts val="600"/>
              </a:spcBef>
              <a:spcAft>
                <a:spcPts val="600"/>
              </a:spcAft>
            </a:pPr>
            <a:r>
              <a:rPr lang="fa-IR" b="1" dirty="0" smtClean="0">
                <a:solidFill>
                  <a:srgbClr val="2A0A00"/>
                </a:solidFill>
                <a:latin typeface="Tahoma"/>
                <a:ea typeface="Times New Roman"/>
                <a:cs typeface="B Compset" pitchFamily="2" charset="-78"/>
              </a:rPr>
              <a:t>مفاهیم </a:t>
            </a:r>
            <a:r>
              <a:rPr lang="fa-IR" b="1" dirty="0">
                <a:solidFill>
                  <a:srgbClr val="2A0A00"/>
                </a:solidFill>
                <a:latin typeface="Tahoma"/>
                <a:ea typeface="Times New Roman"/>
                <a:cs typeface="B Compset" pitchFamily="2" charset="-78"/>
              </a:rPr>
              <a:t>زیر </a:t>
            </a:r>
            <a:r>
              <a:rPr lang="fa-IR" b="1" dirty="0" smtClean="0">
                <a:solidFill>
                  <a:srgbClr val="2A0A00"/>
                </a:solidFill>
                <a:latin typeface="Tahoma"/>
                <a:ea typeface="Times New Roman"/>
                <a:cs typeface="B Compset" pitchFamily="2" charset="-78"/>
              </a:rPr>
              <a:t>بررسی می شوند:</a:t>
            </a:r>
          </a:p>
          <a:p>
            <a:pPr marL="342900" indent="-342900" algn="just" rtl="1">
              <a:spcBef>
                <a:spcPts val="600"/>
              </a:spcBef>
              <a:spcAft>
                <a:spcPts val="600"/>
              </a:spcAft>
              <a:buFont typeface="Wingdings" panose="05000000000000000000" pitchFamily="2" charset="2"/>
              <a:buChar char="q"/>
            </a:pPr>
            <a:r>
              <a:rPr lang="fa-IR" b="1" dirty="0" smtClean="0">
                <a:solidFill>
                  <a:srgbClr val="2A0A00"/>
                </a:solidFill>
                <a:latin typeface="Tahoma"/>
                <a:ea typeface="Times New Roman"/>
                <a:cs typeface="B Compset" pitchFamily="2" charset="-78"/>
              </a:rPr>
              <a:t>تامین </a:t>
            </a:r>
            <a:r>
              <a:rPr lang="fa-IR" b="1" dirty="0">
                <a:solidFill>
                  <a:srgbClr val="2A0A00"/>
                </a:solidFill>
                <a:latin typeface="Tahoma"/>
                <a:ea typeface="Times New Roman"/>
                <a:cs typeface="B Compset" pitchFamily="2" charset="-78"/>
              </a:rPr>
              <a:t>مالی </a:t>
            </a:r>
            <a:r>
              <a:rPr lang="fa-IR" b="1" dirty="0" smtClean="0">
                <a:solidFill>
                  <a:srgbClr val="2A0A00"/>
                </a:solidFill>
                <a:latin typeface="Tahoma"/>
                <a:ea typeface="Times New Roman"/>
                <a:cs typeface="B Compset" pitchFamily="2" charset="-78"/>
              </a:rPr>
              <a:t>بدهی در بازارهای </a:t>
            </a:r>
            <a:r>
              <a:rPr lang="fa-IR" b="1" dirty="0">
                <a:solidFill>
                  <a:srgbClr val="2A0A00"/>
                </a:solidFill>
                <a:latin typeface="Tahoma"/>
                <a:ea typeface="Times New Roman"/>
                <a:cs typeface="B Compset" pitchFamily="2" charset="-78"/>
              </a:rPr>
              <a:t>جهانی </a:t>
            </a:r>
            <a:endParaRPr lang="fa-IR" b="1" dirty="0" smtClean="0">
              <a:solidFill>
                <a:srgbClr val="2A0A00"/>
              </a:solidFill>
              <a:latin typeface="Tahoma"/>
              <a:ea typeface="Times New Roman"/>
              <a:cs typeface="B Compset" pitchFamily="2" charset="-78"/>
            </a:endParaRPr>
          </a:p>
          <a:p>
            <a:pPr marL="342900" indent="-342900" algn="just" rtl="1">
              <a:spcBef>
                <a:spcPts val="600"/>
              </a:spcBef>
              <a:spcAft>
                <a:spcPts val="600"/>
              </a:spcAft>
              <a:buFont typeface="Wingdings" panose="05000000000000000000" pitchFamily="2" charset="2"/>
              <a:buChar char="q"/>
            </a:pPr>
            <a:r>
              <a:rPr lang="fa-IR" b="1" dirty="0" smtClean="0">
                <a:solidFill>
                  <a:srgbClr val="2A0A00"/>
                </a:solidFill>
                <a:latin typeface="Tahoma"/>
                <a:ea typeface="Times New Roman"/>
                <a:cs typeface="B Compset" pitchFamily="2" charset="-78"/>
              </a:rPr>
              <a:t>بازارهای </a:t>
            </a:r>
            <a:r>
              <a:rPr lang="fa-IR" b="1" dirty="0">
                <a:solidFill>
                  <a:srgbClr val="2A0A00"/>
                </a:solidFill>
                <a:latin typeface="Tahoma"/>
                <a:ea typeface="Times New Roman"/>
                <a:cs typeface="B Compset" pitchFamily="2" charset="-78"/>
              </a:rPr>
              <a:t>بدهی مالی و بین المللی</a:t>
            </a:r>
          </a:p>
          <a:p>
            <a:pPr marL="342900" indent="-342900" algn="just" rtl="1">
              <a:spcBef>
                <a:spcPts val="600"/>
              </a:spcBef>
              <a:spcAft>
                <a:spcPts val="600"/>
              </a:spcAft>
              <a:buFont typeface="Wingdings" panose="05000000000000000000" pitchFamily="2" charset="2"/>
              <a:buChar char="q"/>
            </a:pPr>
            <a:r>
              <a:rPr lang="fa-IR" b="1" dirty="0" smtClean="0">
                <a:solidFill>
                  <a:srgbClr val="2A0A00"/>
                </a:solidFill>
                <a:latin typeface="Tahoma"/>
                <a:ea typeface="Times New Roman"/>
                <a:cs typeface="B Compset" pitchFamily="2" charset="-78"/>
              </a:rPr>
              <a:t>تفاوت </a:t>
            </a:r>
            <a:r>
              <a:rPr lang="fa-IR" b="1" dirty="0">
                <a:solidFill>
                  <a:srgbClr val="2A0A00"/>
                </a:solidFill>
                <a:latin typeface="Tahoma"/>
                <a:ea typeface="Times New Roman"/>
                <a:cs typeface="B Compset" pitchFamily="2" charset="-78"/>
              </a:rPr>
              <a:t>بین بازارهای اوراق قرضه </a:t>
            </a:r>
            <a:r>
              <a:rPr lang="fa-IR" b="1" dirty="0" smtClean="0">
                <a:solidFill>
                  <a:srgbClr val="2A0A00"/>
                </a:solidFill>
                <a:latin typeface="Tahoma"/>
                <a:ea typeface="Times New Roman"/>
                <a:cs typeface="B Compset" pitchFamily="2" charset="-78"/>
              </a:rPr>
              <a:t>داخلی </a:t>
            </a:r>
            <a:r>
              <a:rPr lang="fa-IR" b="1" dirty="0" smtClean="0">
                <a:solidFill>
                  <a:srgbClr val="2A0A00"/>
                </a:solidFill>
                <a:latin typeface="Times New Roman" panose="02020603050405020304" pitchFamily="18" charset="0"/>
                <a:ea typeface="Times New Roman"/>
                <a:cs typeface="Times New Roman" panose="02020603050405020304" pitchFamily="18" charset="0"/>
              </a:rPr>
              <a:t>(</a:t>
            </a:r>
            <a:r>
              <a:rPr lang="en-US" b="1" dirty="0" smtClean="0">
                <a:solidFill>
                  <a:srgbClr val="2A0A00"/>
                </a:solidFill>
                <a:latin typeface="Times New Roman" panose="02020603050405020304" pitchFamily="18" charset="0"/>
                <a:ea typeface="Times New Roman"/>
                <a:cs typeface="Times New Roman" panose="02020603050405020304" pitchFamily="18" charset="0"/>
              </a:rPr>
              <a:t>(Onshore</a:t>
            </a:r>
            <a:r>
              <a:rPr lang="fa-IR" b="1" dirty="0" smtClean="0">
                <a:solidFill>
                  <a:srgbClr val="2A0A00"/>
                </a:solidFill>
                <a:latin typeface="Tahoma"/>
                <a:ea typeface="Times New Roman"/>
                <a:cs typeface="B Compset" pitchFamily="2" charset="-78"/>
              </a:rPr>
              <a:t> و خارجی</a:t>
            </a:r>
            <a:r>
              <a:rPr lang="fa-IR" b="1" dirty="0">
                <a:solidFill>
                  <a:srgbClr val="2A0A00"/>
                </a:solidFill>
                <a:latin typeface="Times New Roman" panose="02020603050405020304" pitchFamily="18" charset="0"/>
                <a:ea typeface="Times New Roman"/>
                <a:cs typeface="Times New Roman" panose="02020603050405020304" pitchFamily="18" charset="0"/>
              </a:rPr>
              <a:t>(</a:t>
            </a:r>
            <a:r>
              <a:rPr lang="en-US" b="1" dirty="0">
                <a:solidFill>
                  <a:srgbClr val="2A0A00"/>
                </a:solidFill>
                <a:latin typeface="Times New Roman" panose="02020603050405020304" pitchFamily="18" charset="0"/>
                <a:ea typeface="Times New Roman"/>
                <a:cs typeface="Times New Roman" panose="02020603050405020304" pitchFamily="18" charset="0"/>
              </a:rPr>
              <a:t>(Offshore</a:t>
            </a:r>
          </a:p>
          <a:p>
            <a:pPr marL="342900" indent="-342900" algn="just" rtl="1">
              <a:spcBef>
                <a:spcPts val="600"/>
              </a:spcBef>
              <a:spcAft>
                <a:spcPts val="600"/>
              </a:spcAft>
              <a:buFont typeface="Wingdings" panose="05000000000000000000" pitchFamily="2" charset="2"/>
              <a:buChar char="q"/>
            </a:pPr>
            <a:r>
              <a:rPr lang="fa-IR" b="1" dirty="0" smtClean="0">
                <a:solidFill>
                  <a:srgbClr val="2A0A00"/>
                </a:solidFill>
                <a:latin typeface="Tahoma"/>
                <a:ea typeface="Times New Roman"/>
                <a:cs typeface="B Compset" pitchFamily="2" charset="-78"/>
              </a:rPr>
              <a:t>چگونگی </a:t>
            </a:r>
            <a:r>
              <a:rPr lang="fa-IR" b="1" dirty="0">
                <a:solidFill>
                  <a:srgbClr val="2A0A00"/>
                </a:solidFill>
                <a:latin typeface="Tahoma"/>
                <a:ea typeface="Times New Roman"/>
                <a:cs typeface="B Compset" pitchFamily="2" charset="-78"/>
              </a:rPr>
              <a:t>محاسبه هزینه موثر بدهی برمبنای پرداخت با ارز خارجی</a:t>
            </a:r>
          </a:p>
          <a:p>
            <a:pPr marL="342900" indent="-342900" algn="just" rtl="1">
              <a:spcBef>
                <a:spcPts val="600"/>
              </a:spcBef>
              <a:spcAft>
                <a:spcPts val="600"/>
              </a:spcAft>
              <a:buFont typeface="Wingdings" panose="05000000000000000000" pitchFamily="2" charset="2"/>
              <a:buChar char="q"/>
            </a:pPr>
            <a:r>
              <a:rPr lang="fa-IR" b="1" dirty="0" smtClean="0">
                <a:solidFill>
                  <a:srgbClr val="2A0A00"/>
                </a:solidFill>
                <a:latin typeface="Tahoma"/>
                <a:ea typeface="Times New Roman"/>
                <a:cs typeface="B Compset" pitchFamily="2" charset="-78"/>
              </a:rPr>
              <a:t>تاثیرسوآپ </a:t>
            </a:r>
            <a:r>
              <a:rPr lang="fa-IR" b="1" dirty="0">
                <a:solidFill>
                  <a:srgbClr val="2A0A00"/>
                </a:solidFill>
                <a:latin typeface="Tahoma"/>
                <a:ea typeface="Times New Roman"/>
                <a:cs typeface="B Compset" pitchFamily="2" charset="-78"/>
              </a:rPr>
              <a:t>ارزی </a:t>
            </a:r>
            <a:r>
              <a:rPr lang="fa-IR" b="1" dirty="0" smtClean="0">
                <a:solidFill>
                  <a:srgbClr val="2A0A00"/>
                </a:solidFill>
                <a:latin typeface="Tahoma"/>
                <a:ea typeface="Times New Roman"/>
                <a:cs typeface="B Compset" pitchFamily="2" charset="-78"/>
              </a:rPr>
              <a:t>در </a:t>
            </a:r>
            <a:r>
              <a:rPr lang="fa-IR" b="1" dirty="0">
                <a:solidFill>
                  <a:srgbClr val="2A0A00"/>
                </a:solidFill>
                <a:latin typeface="Tahoma"/>
                <a:ea typeface="Times New Roman"/>
                <a:cs typeface="B Compset" pitchFamily="2" charset="-78"/>
              </a:rPr>
              <a:t>یکپارچگی بیشتر بازارهای مالی </a:t>
            </a:r>
          </a:p>
          <a:p>
            <a:pPr marL="342900" indent="-342900" algn="just" rtl="1">
              <a:spcBef>
                <a:spcPts val="600"/>
              </a:spcBef>
              <a:spcAft>
                <a:spcPts val="600"/>
              </a:spcAft>
              <a:buFont typeface="Wingdings" panose="05000000000000000000" pitchFamily="2" charset="2"/>
              <a:buChar char="q"/>
            </a:pPr>
            <a:r>
              <a:rPr lang="fa-IR" b="1" dirty="0" smtClean="0">
                <a:solidFill>
                  <a:srgbClr val="2A0A00"/>
                </a:solidFill>
                <a:latin typeface="Tahoma"/>
                <a:ea typeface="Times New Roman"/>
                <a:cs typeface="B Compset" pitchFamily="2" charset="-78"/>
              </a:rPr>
              <a:t>تطبیق انگیزه </a:t>
            </a:r>
            <a:r>
              <a:rPr lang="fa-IR" b="1" dirty="0">
                <a:solidFill>
                  <a:srgbClr val="2A0A00"/>
                </a:solidFill>
                <a:latin typeface="Tahoma"/>
                <a:ea typeface="Times New Roman"/>
                <a:cs typeface="B Compset" pitchFamily="2" charset="-78"/>
              </a:rPr>
              <a:t>های پوشش ریسک با انگیزه های فرصت طلبانه در تخصیص و تعیین بدهی های بلند مدت</a:t>
            </a:r>
          </a:p>
          <a:p>
            <a:pPr marL="342900" indent="-342900" algn="just" rtl="1">
              <a:lnSpc>
                <a:spcPct val="150000"/>
              </a:lnSpc>
              <a:spcBef>
                <a:spcPts val="600"/>
              </a:spcBef>
              <a:spcAft>
                <a:spcPts val="600"/>
              </a:spcAft>
              <a:buFont typeface="Wingdings" pitchFamily="2" charset="2"/>
              <a:buChar char="q"/>
            </a:pPr>
            <a:endParaRPr lang="fa-IR" b="1" dirty="0" smtClean="0">
              <a:solidFill>
                <a:srgbClr val="2A0A00"/>
              </a:solidFill>
              <a:latin typeface="Tahoma"/>
              <a:ea typeface="Times New Roman"/>
              <a:cs typeface="B Compset" pitchFamily="2" charset="-78"/>
            </a:endParaRPr>
          </a:p>
          <a:p>
            <a:pPr marL="342900" indent="-342900" algn="just" rtl="1">
              <a:lnSpc>
                <a:spcPct val="150000"/>
              </a:lnSpc>
              <a:spcBef>
                <a:spcPts val="600"/>
              </a:spcBef>
              <a:spcAft>
                <a:spcPts val="600"/>
              </a:spcAft>
              <a:buFont typeface="Wingdings" pitchFamily="2" charset="2"/>
              <a:buChar char="q"/>
            </a:pPr>
            <a:endParaRPr lang="fa-IR" b="1" dirty="0" smtClean="0">
              <a:solidFill>
                <a:srgbClr val="2A0A00"/>
              </a:solidFill>
              <a:latin typeface="Tahoma"/>
              <a:ea typeface="Times New Roman"/>
              <a:cs typeface="B Compset" pitchFamily="2" charset="-78"/>
            </a:endParaRPr>
          </a:p>
          <a:p>
            <a:pPr marL="342900" indent="-342900" algn="just" rtl="1">
              <a:lnSpc>
                <a:spcPct val="150000"/>
              </a:lnSpc>
              <a:spcBef>
                <a:spcPts val="600"/>
              </a:spcBef>
              <a:spcAft>
                <a:spcPts val="600"/>
              </a:spcAft>
              <a:buFont typeface="Wingdings" pitchFamily="2" charset="2"/>
              <a:buChar char="q"/>
            </a:pPr>
            <a:endParaRPr lang="en-US" dirty="0">
              <a:solidFill>
                <a:srgbClr val="2A0A00"/>
              </a:solidFill>
            </a:endParaRPr>
          </a:p>
        </p:txBody>
      </p:sp>
      <p:sp>
        <p:nvSpPr>
          <p:cNvPr id="5" name="Footer Placeholder 4"/>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22773143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55576" y="260648"/>
            <a:ext cx="7267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400" dirty="0">
                <a:latin typeface="Rockwell" pitchFamily="18" charset="0"/>
                <a:cs typeface="Times New Roman" pitchFamily="18" charset="0"/>
              </a:rPr>
              <a:t> </a:t>
            </a:r>
            <a:r>
              <a:rPr lang="fa-IR" sz="2400" dirty="0" smtClean="0">
                <a:latin typeface="Rockwell" pitchFamily="18" charset="0"/>
                <a:cs typeface="B Titr" pitchFamily="2" charset="-78"/>
              </a:rPr>
              <a:t>تاثیر مالیات</a:t>
            </a:r>
            <a:endParaRPr lang="en-US" sz="2400" dirty="0">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lstStyle/>
          <a:p>
            <a:fld id="{FDDC5A35-1FDA-4F29-8175-0FC53B96721E}" type="slidenum">
              <a:rPr lang="en-US" smtClean="0"/>
              <a:pPr/>
              <a:t>50</a:t>
            </a:fld>
            <a:endParaRPr lang="en-US"/>
          </a:p>
        </p:txBody>
      </p:sp>
      <p:sp>
        <p:nvSpPr>
          <p:cNvPr id="18" name="Subtitle 2"/>
          <p:cNvSpPr>
            <a:spLocks noGrp="1"/>
          </p:cNvSpPr>
          <p:nvPr>
            <p:ph type="subTitle" idx="4294967295"/>
          </p:nvPr>
        </p:nvSpPr>
        <p:spPr>
          <a:xfrm>
            <a:off x="0" y="811213"/>
            <a:ext cx="9144000" cy="5857875"/>
          </a:xfrm>
          <a:noFill/>
        </p:spPr>
        <p:txBody>
          <a:bodyPr>
            <a:no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q"/>
            </a:pPr>
            <a:r>
              <a:rPr lang="fa-IR" sz="1900" b="1" dirty="0">
                <a:solidFill>
                  <a:srgbClr val="020202"/>
                </a:solidFill>
                <a:latin typeface="Tahoma"/>
                <a:ea typeface="Times New Roman"/>
                <a:cs typeface="B Compset" pitchFamily="2" charset="-78"/>
              </a:rPr>
              <a:t>از آنجا که نرخ مالیات در پرداخت های بهره و سود (زیان) سرمایه در میان کشورها متفاوت است و سود و زیان مبادله لزوما به صورت متقارن صورت نگرفته است، هزینه موثر بدهی خارجی باید </a:t>
            </a:r>
            <a:r>
              <a:rPr lang="fa-IR" sz="1900" b="1" dirty="0" smtClean="0">
                <a:solidFill>
                  <a:srgbClr val="020202"/>
                </a:solidFill>
                <a:latin typeface="Tahoma"/>
                <a:ea typeface="Times New Roman"/>
                <a:cs typeface="B Compset" pitchFamily="2" charset="-78"/>
              </a:rPr>
              <a:t>وضعیت </a:t>
            </a:r>
            <a:r>
              <a:rPr lang="fa-IR" sz="1900" b="1" dirty="0">
                <a:solidFill>
                  <a:srgbClr val="020202"/>
                </a:solidFill>
                <a:latin typeface="Tahoma"/>
                <a:ea typeface="Times New Roman"/>
                <a:cs typeface="B Compset" pitchFamily="2" charset="-78"/>
              </a:rPr>
              <a:t>مالیات وام گیرنده را </a:t>
            </a:r>
            <a:r>
              <a:rPr lang="fa-IR" sz="1900" b="1" dirty="0" smtClean="0">
                <a:solidFill>
                  <a:srgbClr val="020202"/>
                </a:solidFill>
                <a:latin typeface="Tahoma"/>
                <a:ea typeface="Times New Roman"/>
                <a:cs typeface="B Compset" pitchFamily="2" charset="-78"/>
              </a:rPr>
              <a:t>نشان دهد. به </a:t>
            </a:r>
            <a:r>
              <a:rPr lang="fa-IR" sz="1900" b="1" dirty="0">
                <a:solidFill>
                  <a:srgbClr val="020202"/>
                </a:solidFill>
                <a:latin typeface="Tahoma"/>
                <a:ea typeface="Times New Roman"/>
                <a:cs typeface="B Compset" pitchFamily="2" charset="-78"/>
              </a:rPr>
              <a:t>طور کلی، 3 حالت مختلف در بیشتر </a:t>
            </a:r>
            <a:r>
              <a:rPr lang="fa-IR" sz="1900" b="1" dirty="0" smtClean="0">
                <a:solidFill>
                  <a:srgbClr val="020202"/>
                </a:solidFill>
                <a:latin typeface="Tahoma"/>
                <a:ea typeface="Times New Roman"/>
                <a:cs typeface="B Compset" pitchFamily="2" charset="-78"/>
              </a:rPr>
              <a:t>مواقع اتفاق می افتد:</a:t>
            </a:r>
            <a:endParaRPr lang="fa-IR" sz="1900" b="1" dirty="0">
              <a:solidFill>
                <a:srgbClr val="020202"/>
              </a:solidFill>
              <a:latin typeface="Tahoma"/>
              <a:ea typeface="Times New Roman"/>
              <a:cs typeface="B Compset" pitchFamily="2" charset="-78"/>
            </a:endParaRPr>
          </a:p>
          <a:p>
            <a:pPr algn="just" rtl="1">
              <a:spcBef>
                <a:spcPts val="600"/>
              </a:spcBef>
              <a:spcAft>
                <a:spcPts val="600"/>
              </a:spcAft>
              <a:buClr>
                <a:srgbClr val="C00000"/>
              </a:buClr>
            </a:pPr>
            <a:r>
              <a:rPr lang="fa-IR" sz="1900" b="1" dirty="0" smtClean="0">
                <a:solidFill>
                  <a:srgbClr val="020202"/>
                </a:solidFill>
                <a:latin typeface="Tahoma"/>
                <a:ea typeface="Times New Roman"/>
                <a:cs typeface="B Compset" pitchFamily="2" charset="-78"/>
              </a:rPr>
              <a:t>1-ضرر </a:t>
            </a:r>
            <a:r>
              <a:rPr lang="fa-IR" sz="1900" b="1" dirty="0">
                <a:solidFill>
                  <a:srgbClr val="020202"/>
                </a:solidFill>
                <a:latin typeface="Tahoma"/>
                <a:ea typeface="Times New Roman"/>
                <a:cs typeface="B Compset" pitchFamily="2" charset="-78"/>
              </a:rPr>
              <a:t>و زیان ناشی از مبادله روی اصل بدهی ارزی خارجی، ممکن است با کاهش مالیات همراه نباشد. همان‌طور که در انگلستان اتفاق می افتد. تا زمانی که انتظار می رود ارز خارجی تقویت شود، تامین مالی داخلی مدنظر قرار می گیرد، زیرا زیان های مبادله (بر خلاف پرداخت های بهره) سبب کاهش مالیات نمی‌شوند.</a:t>
            </a:r>
          </a:p>
          <a:p>
            <a:pPr algn="just" rtl="1">
              <a:spcBef>
                <a:spcPts val="600"/>
              </a:spcBef>
              <a:spcAft>
                <a:spcPts val="600"/>
              </a:spcAft>
              <a:buClr>
                <a:srgbClr val="C00000"/>
              </a:buClr>
            </a:pPr>
            <a:r>
              <a:rPr lang="fa-IR" sz="1900" b="1" dirty="0" smtClean="0">
                <a:solidFill>
                  <a:srgbClr val="020202"/>
                </a:solidFill>
                <a:latin typeface="Tahoma"/>
                <a:ea typeface="Times New Roman"/>
                <a:cs typeface="B Compset" pitchFamily="2" charset="-78"/>
              </a:rPr>
              <a:t>2-در </a:t>
            </a:r>
            <a:r>
              <a:rPr lang="fa-IR" sz="1900" b="1" dirty="0">
                <a:solidFill>
                  <a:srgbClr val="020202"/>
                </a:solidFill>
                <a:latin typeface="Tahoma"/>
                <a:ea typeface="Times New Roman"/>
                <a:cs typeface="B Compset" pitchFamily="2" charset="-78"/>
              </a:rPr>
              <a:t>مقابل، قوانین مالیاتی در برخی کشورها، مانند سوئد، شرکتها را به تامین مالی داخلی تشویق می‌کنند و بخاطر امکان افزایش ارزش ارز خارجی، تامین مالی داخلی را بر تامین مالی خارجی ترجیح می دهند. آنها اجازه می دهند که کاهش ارزش بدهی های با ارز خارجی بلافاصله منجر به کاهش مالیات شود و مالیات بر سود مبادله تا زمانی که این سود تحقق یابد، به تاخیر می افتد.</a:t>
            </a:r>
          </a:p>
          <a:p>
            <a:pPr algn="just" rtl="1">
              <a:spcBef>
                <a:spcPts val="600"/>
              </a:spcBef>
              <a:spcAft>
                <a:spcPts val="600"/>
              </a:spcAft>
              <a:buClr>
                <a:srgbClr val="C00000"/>
              </a:buClr>
            </a:pPr>
            <a:r>
              <a:rPr lang="fa-IR" sz="1900" b="1" dirty="0" smtClean="0">
                <a:solidFill>
                  <a:srgbClr val="020202"/>
                </a:solidFill>
                <a:latin typeface="Tahoma"/>
                <a:ea typeface="Times New Roman"/>
                <a:cs typeface="B Compset" pitchFamily="2" charset="-78"/>
              </a:rPr>
              <a:t>3-حالت </a:t>
            </a:r>
            <a:r>
              <a:rPr lang="fa-IR" sz="1900" b="1" dirty="0">
                <a:solidFill>
                  <a:srgbClr val="020202"/>
                </a:solidFill>
                <a:latin typeface="Tahoma"/>
                <a:ea typeface="Times New Roman"/>
                <a:cs typeface="B Compset" pitchFamily="2" charset="-78"/>
              </a:rPr>
              <a:t>میانی در آمریکا است. در این حالت پس از تشخیص نرخ مالیات بر درآمد شرکت، زیانهای مبادله سبب کاهش مالیات روی بازپرداخت اصل مبلغ می شوند. در حالت کلی سود مبادله </a:t>
            </a:r>
            <a:r>
              <a:rPr lang="fa-IR" sz="1900" b="1" dirty="0" smtClean="0">
                <a:solidFill>
                  <a:srgbClr val="020202"/>
                </a:solidFill>
                <a:latin typeface="Tahoma"/>
                <a:ea typeface="Times New Roman"/>
                <a:cs typeface="B Compset" pitchFamily="2" charset="-78"/>
              </a:rPr>
              <a:t>مشمول </a:t>
            </a:r>
            <a:r>
              <a:rPr lang="fa-IR" sz="1900" b="1" dirty="0">
                <a:solidFill>
                  <a:srgbClr val="020202"/>
                </a:solidFill>
                <a:latin typeface="Tahoma"/>
                <a:ea typeface="Times New Roman"/>
                <a:cs typeface="B Compset" pitchFamily="2" charset="-78"/>
              </a:rPr>
              <a:t>مالیات می شود که کمتر از نرخ سود سرمایه </a:t>
            </a:r>
            <a:r>
              <a:rPr lang="fa-IR" sz="1900" b="1" dirty="0" smtClean="0">
                <a:solidFill>
                  <a:srgbClr val="020202"/>
                </a:solidFill>
                <a:latin typeface="Tahoma"/>
                <a:ea typeface="Times New Roman"/>
                <a:cs typeface="B Compset" pitchFamily="2" charset="-78"/>
              </a:rPr>
              <a:t>است.</a:t>
            </a:r>
            <a:endParaRPr lang="fa-IR" sz="1900" b="1" dirty="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fa-IR" sz="1900" b="1" dirty="0" smtClean="0">
              <a:solidFill>
                <a:srgbClr val="020202"/>
              </a:solidFill>
              <a:latin typeface="Tahoma"/>
              <a:ea typeface="Times New Roman"/>
              <a:cs typeface="B Compset" pitchFamily="2" charset="-78"/>
            </a:endParaRPr>
          </a:p>
          <a:p>
            <a:pPr algn="just" rtl="1">
              <a:spcBef>
                <a:spcPts val="600"/>
              </a:spcBef>
              <a:spcAft>
                <a:spcPts val="600"/>
              </a:spcAft>
              <a:buClr>
                <a:srgbClr val="C00000"/>
              </a:buClr>
            </a:pPr>
            <a:endParaRPr lang="fa-IR" sz="1900" b="1" dirty="0" smtClean="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fa-IR" sz="1900" b="1" dirty="0" smtClean="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fa-IR" sz="1900" b="1" dirty="0" smtClean="0">
              <a:solidFill>
                <a:srgbClr val="020202"/>
              </a:solidFill>
              <a:latin typeface="Tahoma"/>
              <a:ea typeface="Times New Roman"/>
              <a:cs typeface="B Compset" pitchFamily="2" charset="-78"/>
            </a:endParaRPr>
          </a:p>
          <a:p>
            <a:pPr algn="just" rtl="1">
              <a:spcBef>
                <a:spcPts val="600"/>
              </a:spcBef>
              <a:spcAft>
                <a:spcPts val="600"/>
              </a:spcAft>
              <a:buClr>
                <a:srgbClr val="C00000"/>
              </a:buClr>
            </a:pPr>
            <a:endParaRPr lang="fa-IR" sz="1900" b="1" dirty="0" smtClean="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fa-IR" sz="1900" b="1" dirty="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endParaRPr lang="en-US" sz="1900"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6061988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3568" y="188640"/>
            <a:ext cx="7267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a-IR" sz="2400" dirty="0">
                <a:latin typeface="Rockwell" pitchFamily="18" charset="0"/>
                <a:cs typeface="Times New Roman" pitchFamily="18" charset="0"/>
              </a:rPr>
              <a:t> </a:t>
            </a:r>
            <a:r>
              <a:rPr lang="fa-IR" sz="2400" dirty="0">
                <a:latin typeface="Rockwell" pitchFamily="18" charset="0"/>
                <a:cs typeface="B Titr" pitchFamily="2" charset="-78"/>
              </a:rPr>
              <a:t>تامین مالی مجدد از طریق </a:t>
            </a:r>
            <a:r>
              <a:rPr lang="fa-IR" sz="2400" dirty="0" smtClean="0">
                <a:latin typeface="Rockwell" pitchFamily="18" charset="0"/>
                <a:cs typeface="B Titr" pitchFamily="2" charset="-78"/>
              </a:rPr>
              <a:t>بدهی(</a:t>
            </a:r>
            <a:r>
              <a:rPr lang="fa-IR" sz="2400" dirty="0" err="1" smtClean="0">
                <a:latin typeface="Rockwell" pitchFamily="18" charset="0"/>
                <a:cs typeface="B Titr" pitchFamily="2" charset="-78"/>
              </a:rPr>
              <a:t>ریفایناس</a:t>
            </a:r>
            <a:r>
              <a:rPr lang="fa-IR" sz="2400" dirty="0" smtClean="0">
                <a:latin typeface="Rockwell" pitchFamily="18" charset="0"/>
                <a:cs typeface="B Titr" pitchFamily="2" charset="-78"/>
              </a:rPr>
              <a:t> بدهی)</a:t>
            </a:r>
            <a:endParaRPr lang="en-US" sz="2400" dirty="0">
              <a:latin typeface="Rockwell" pitchFamily="18" charset="0"/>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lstStyle/>
          <a:p>
            <a:fld id="{FDDC5A35-1FDA-4F29-8175-0FC53B96721E}" type="slidenum">
              <a:rPr lang="en-US" smtClean="0"/>
              <a:pPr/>
              <a:t>51</a:t>
            </a:fld>
            <a:endParaRPr lang="en-US"/>
          </a:p>
        </p:txBody>
      </p:sp>
      <p:sp>
        <p:nvSpPr>
          <p:cNvPr id="18" name="Subtitle 2"/>
          <p:cNvSpPr>
            <a:spLocks noGrp="1"/>
          </p:cNvSpPr>
          <p:nvPr>
            <p:ph type="subTitle" idx="4294967295"/>
          </p:nvPr>
        </p:nvSpPr>
        <p:spPr>
          <a:xfrm>
            <a:off x="0" y="684213"/>
            <a:ext cx="9067800" cy="5859462"/>
          </a:xfrm>
          <a:noFill/>
        </p:spPr>
        <p:txBody>
          <a:bodyPr>
            <a:noAutofit/>
          </a:bodyPr>
          <a:lstStyle/>
          <a:p>
            <a:pPr marL="342900" indent="-342900" algn="just" rtl="1">
              <a:lnSpc>
                <a:spcPct val="150000"/>
              </a:lnSpc>
              <a:spcBef>
                <a:spcPts val="600"/>
              </a:spcBef>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نرخ های ارز و نرخ های بهره در طول عمر یک اوراق قرضه نوسان های زیادی دارند. ممکن است بسیاری از شرکتها تصمیم به پیش پرداخت یا باز پرداخت بدهی های ارزی خارجی خودشان با ارز داخلی (پول ملی) بگیرند تا به این وسیله ضرر و زیان مبادلات ارزی را که یا به علت </a:t>
            </a:r>
            <a:r>
              <a:rPr lang="fa-IR" b="1" dirty="0" smtClean="0">
                <a:solidFill>
                  <a:srgbClr val="020202"/>
                </a:solidFill>
                <a:latin typeface="Tahoma"/>
                <a:ea typeface="Times New Roman"/>
                <a:cs typeface="B Compset" pitchFamily="2" charset="-78"/>
              </a:rPr>
              <a:t>ارزشیابی </a:t>
            </a:r>
            <a:r>
              <a:rPr lang="fa-IR" b="1" dirty="0">
                <a:solidFill>
                  <a:srgbClr val="020202"/>
                </a:solidFill>
                <a:latin typeface="Tahoma"/>
                <a:ea typeface="Times New Roman"/>
                <a:cs typeface="B Compset" pitchFamily="2" charset="-78"/>
              </a:rPr>
              <a:t>مجدد ارزهای خارجی و یا استفاده بیش از حد از ارزهای خارجی هست را کاهش دهند. اگر فرض کنیم که تفاوت در نرخهای بهره بین دو ارز، تغییرات نرخ ارز را پیش بینی کند </a:t>
            </a:r>
            <a:r>
              <a:rPr lang="fa-IR" b="1" dirty="0" smtClean="0">
                <a:solidFill>
                  <a:srgbClr val="020202"/>
                </a:solidFill>
                <a:latin typeface="Tahoma"/>
                <a:ea typeface="Times New Roman"/>
                <a:cs typeface="B Compset" pitchFamily="2" charset="-78"/>
              </a:rPr>
              <a:t>و </a:t>
            </a:r>
            <a:r>
              <a:rPr lang="fa-IR" b="1" dirty="0">
                <a:solidFill>
                  <a:srgbClr val="020202"/>
                </a:solidFill>
                <a:latin typeface="Tahoma"/>
                <a:ea typeface="Times New Roman"/>
                <a:cs typeface="B Compset" pitchFamily="2" charset="-78"/>
              </a:rPr>
              <a:t>هزینه های انتشار یکسان باشد، تصمیم به تامین مالی مجدد بدهی های خارجی با بدهی های داخلی، باید کاملا منطبق </a:t>
            </a:r>
            <a:r>
              <a:rPr lang="fa-IR" b="1" dirty="0" smtClean="0">
                <a:solidFill>
                  <a:srgbClr val="020202"/>
                </a:solidFill>
                <a:latin typeface="Tahoma"/>
                <a:ea typeface="Times New Roman"/>
                <a:cs typeface="B Compset" pitchFamily="2" charset="-78"/>
              </a:rPr>
              <a:t>باشد.</a:t>
            </a:r>
          </a:p>
          <a:p>
            <a:pPr marL="342900" indent="-342900" algn="just" rtl="1">
              <a:lnSpc>
                <a:spcPct val="150000"/>
              </a:lnSpc>
              <a:spcBef>
                <a:spcPts val="600"/>
              </a:spcBef>
              <a:buClr>
                <a:srgbClr val="C00000"/>
              </a:buClr>
              <a:buFont typeface="Wingdings" panose="05000000000000000000" pitchFamily="2" charset="2"/>
              <a:buChar char="§"/>
            </a:pPr>
            <a:r>
              <a:rPr lang="fa-IR" b="1" dirty="0" smtClean="0">
                <a:solidFill>
                  <a:srgbClr val="020202"/>
                </a:solidFill>
                <a:latin typeface="Tahoma"/>
                <a:ea typeface="Times New Roman"/>
                <a:cs typeface="B Compset" pitchFamily="2" charset="-78"/>
              </a:rPr>
              <a:t>تصمیم گیری در </a:t>
            </a:r>
            <a:r>
              <a:rPr lang="fa-IR" b="1" dirty="0">
                <a:solidFill>
                  <a:srgbClr val="020202"/>
                </a:solidFill>
                <a:latin typeface="Tahoma"/>
                <a:ea typeface="Times New Roman"/>
                <a:cs typeface="B Compset" pitchFamily="2" charset="-78"/>
              </a:rPr>
              <a:t>مورد تامین مالی مجدد بدهی های موجود با انتشار جدیدی از بدهی های </a:t>
            </a:r>
            <a:r>
              <a:rPr lang="fa-IR" b="1" dirty="0" smtClean="0">
                <a:solidFill>
                  <a:srgbClr val="020202"/>
                </a:solidFill>
                <a:latin typeface="Tahoma"/>
                <a:ea typeface="Times New Roman"/>
                <a:cs typeface="B Compset" pitchFamily="2" charset="-78"/>
              </a:rPr>
              <a:t>خارجی، </a:t>
            </a:r>
            <a:r>
              <a:rPr lang="fa-IR" b="1" dirty="0">
                <a:solidFill>
                  <a:srgbClr val="020202"/>
                </a:solidFill>
                <a:latin typeface="Tahoma"/>
                <a:ea typeface="Times New Roman"/>
                <a:cs typeface="B Compset" pitchFamily="2" charset="-78"/>
              </a:rPr>
              <a:t>به طور معمول، هرچند نواقص بازار، طولانی بودن نرخهای غیرمعمول مبادلات، عدم تقارن در پرداختهای مالیاتی ناشی از کاهش مبادلات </a:t>
            </a:r>
            <a:r>
              <a:rPr lang="fa-IR" b="1" dirty="0" smtClean="0">
                <a:solidFill>
                  <a:srgbClr val="020202"/>
                </a:solidFill>
                <a:latin typeface="Tahoma"/>
                <a:ea typeface="Times New Roman"/>
                <a:cs typeface="B Compset" pitchFamily="2" charset="-78"/>
              </a:rPr>
              <a:t>روی </a:t>
            </a:r>
            <a:r>
              <a:rPr lang="fa-IR" b="1" dirty="0">
                <a:solidFill>
                  <a:srgbClr val="020202"/>
                </a:solidFill>
                <a:latin typeface="Tahoma"/>
                <a:ea typeface="Times New Roman"/>
                <a:cs typeface="B Compset" pitchFamily="2" charset="-78"/>
              </a:rPr>
              <a:t>بازخرید زودتر از موعد اصل ارز خارجی و نواقص در برابری نرخ بهره بدون پوشش </a:t>
            </a:r>
            <a:r>
              <a:rPr lang="fa-IR" b="1" dirty="0" smtClean="0">
                <a:solidFill>
                  <a:srgbClr val="020202"/>
                </a:solidFill>
                <a:latin typeface="Tahoma"/>
                <a:ea typeface="Times New Roman"/>
                <a:cs typeface="B Compset" pitchFamily="2" charset="-78"/>
              </a:rPr>
              <a:t>را پوشش می دهد اما </a:t>
            </a:r>
            <a:r>
              <a:rPr lang="fa-IR" b="1" dirty="0">
                <a:solidFill>
                  <a:srgbClr val="020202"/>
                </a:solidFill>
                <a:latin typeface="Tahoma"/>
                <a:ea typeface="Times New Roman"/>
                <a:cs typeface="B Compset" pitchFamily="2" charset="-78"/>
              </a:rPr>
              <a:t>شرکت قرض گیرنده را مجبور می کند که به طور دایم گزینه های تامین مالی مجدد بدهی ها را در استراتژی تامین مالی جهانی خود، با امکان دسترسی به یک سوآپ ارزی بررسی کند. </a:t>
            </a:r>
            <a:r>
              <a:rPr lang="fa-IR" b="1" dirty="0" smtClean="0">
                <a:solidFill>
                  <a:srgbClr val="020202"/>
                </a:solidFill>
                <a:latin typeface="Tahoma"/>
                <a:ea typeface="Times New Roman"/>
                <a:cs typeface="B Compset" pitchFamily="2" charset="-78"/>
              </a:rPr>
              <a:t>اگر شرکت احساس کند که </a:t>
            </a:r>
            <a:r>
              <a:rPr lang="fa-IR" b="1" dirty="0">
                <a:solidFill>
                  <a:srgbClr val="020202"/>
                </a:solidFill>
                <a:latin typeface="Tahoma"/>
                <a:ea typeface="Times New Roman"/>
                <a:cs typeface="B Compset" pitchFamily="2" charset="-78"/>
              </a:rPr>
              <a:t>ابزارهای تامین مالی </a:t>
            </a:r>
            <a:r>
              <a:rPr lang="fa-IR" b="1" dirty="0" smtClean="0">
                <a:solidFill>
                  <a:srgbClr val="020202"/>
                </a:solidFill>
                <a:latin typeface="Tahoma"/>
                <a:ea typeface="Times New Roman"/>
                <a:cs typeface="B Compset" pitchFamily="2" charset="-78"/>
              </a:rPr>
              <a:t>گران هستند،  می تواند با 3 روش آنها را از مجموعه </a:t>
            </a:r>
            <a:r>
              <a:rPr lang="fa-IR" b="1" dirty="0">
                <a:solidFill>
                  <a:srgbClr val="020202"/>
                </a:solidFill>
                <a:latin typeface="Tahoma"/>
                <a:ea typeface="Times New Roman"/>
                <a:cs typeface="B Compset" pitchFamily="2" charset="-78"/>
              </a:rPr>
              <a:t>خود خارج می کند. </a:t>
            </a:r>
          </a:p>
          <a:p>
            <a:pPr marL="269875" algn="just" rtl="1">
              <a:lnSpc>
                <a:spcPct val="150000"/>
              </a:lnSpc>
              <a:spcBef>
                <a:spcPts val="600"/>
              </a:spcBef>
              <a:buClr>
                <a:srgbClr val="C00000"/>
              </a:buClr>
              <a:tabLst>
                <a:tab pos="446088" algn="l"/>
                <a:tab pos="539750" algn="l"/>
              </a:tabLst>
            </a:pPr>
            <a:r>
              <a:rPr lang="fa-IR" b="1" dirty="0">
                <a:solidFill>
                  <a:srgbClr val="020202"/>
                </a:solidFill>
                <a:latin typeface="Tahoma"/>
                <a:ea typeface="Times New Roman"/>
                <a:cs typeface="B Compset" pitchFamily="2" charset="-78"/>
              </a:rPr>
              <a:t>1-	خروج از اوراق قرضه خارجی از طریق تامین مالی مجدد با اوراق قرضه داخلی</a:t>
            </a:r>
          </a:p>
          <a:p>
            <a:pPr marL="269875" algn="just" rtl="1">
              <a:lnSpc>
                <a:spcPct val="150000"/>
              </a:lnSpc>
              <a:spcBef>
                <a:spcPts val="600"/>
              </a:spcBef>
              <a:buClr>
                <a:srgbClr val="C00000"/>
              </a:buClr>
              <a:tabLst>
                <a:tab pos="446088" algn="l"/>
                <a:tab pos="539750" algn="l"/>
              </a:tabLst>
            </a:pPr>
            <a:r>
              <a:rPr lang="fa-IR" b="1" dirty="0">
                <a:solidFill>
                  <a:srgbClr val="020202"/>
                </a:solidFill>
                <a:latin typeface="Tahoma"/>
                <a:ea typeface="Times New Roman"/>
                <a:cs typeface="B Compset" pitchFamily="2" charset="-78"/>
              </a:rPr>
              <a:t>2-	مبادله اوراق قرضه خارجی با اوراق قرضه داخلی از طریق ایجاد سوآپ ارزی ساخته شده</a:t>
            </a:r>
          </a:p>
          <a:p>
            <a:pPr marL="269875" algn="just" rtl="1">
              <a:lnSpc>
                <a:spcPct val="150000"/>
              </a:lnSpc>
              <a:spcBef>
                <a:spcPts val="600"/>
              </a:spcBef>
              <a:buClr>
                <a:srgbClr val="C00000"/>
              </a:buClr>
              <a:tabLst>
                <a:tab pos="446088" algn="l"/>
                <a:tab pos="539750" algn="l"/>
              </a:tabLst>
            </a:pPr>
            <a:r>
              <a:rPr lang="fa-IR" b="1" dirty="0">
                <a:solidFill>
                  <a:srgbClr val="020202"/>
                </a:solidFill>
                <a:latin typeface="Tahoma"/>
                <a:ea typeface="Times New Roman"/>
                <a:cs typeface="B Compset" pitchFamily="2" charset="-78"/>
              </a:rPr>
              <a:t>3-	استفاده از قراردادهای فوروارد برای قفل کردن (ثابت نگه داشتن) هزینه اوراق قرضه خارجی </a:t>
            </a:r>
            <a:r>
              <a:rPr lang="fa-IR" b="1" dirty="0" smtClean="0">
                <a:solidFill>
                  <a:srgbClr val="020202"/>
                </a:solidFill>
                <a:latin typeface="Tahoma"/>
                <a:ea typeface="Times New Roman"/>
                <a:cs typeface="B Compset" pitchFamily="2" charset="-78"/>
              </a:rPr>
              <a:t>موجود</a:t>
            </a:r>
            <a:r>
              <a:rPr lang="fa-IR" b="1" dirty="0">
                <a:solidFill>
                  <a:srgbClr val="020202"/>
                </a:solidFill>
                <a:latin typeface="Tahoma"/>
                <a:ea typeface="Times New Roman"/>
                <a:cs typeface="B Compset" pitchFamily="2" charset="-78"/>
              </a:rPr>
              <a:t>.</a:t>
            </a:r>
            <a:endParaRPr lang="fa-IR" b="1" dirty="0" smtClean="0">
              <a:solidFill>
                <a:srgbClr val="020202"/>
              </a:solidFill>
              <a:latin typeface="Tahoma"/>
              <a:ea typeface="Times New Roman"/>
              <a:cs typeface="B Compset" pitchFamily="2" charset="-78"/>
            </a:endParaRPr>
          </a:p>
          <a:p>
            <a:pPr algn="just" rtl="1">
              <a:lnSpc>
                <a:spcPct val="150000"/>
              </a:lnSpc>
              <a:spcBef>
                <a:spcPts val="600"/>
              </a:spcBef>
              <a:buClr>
                <a:srgbClr val="C00000"/>
              </a:buCl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buClr>
                <a:srgbClr val="C00000"/>
              </a:buClr>
              <a:buFont typeface="Wingdings" panose="05000000000000000000" pitchFamily="2" charset="2"/>
              <a:buChar char="§"/>
            </a:pPr>
            <a:endParaRPr lang="en-US"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505690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3568" y="188640"/>
            <a:ext cx="8220390" cy="515526"/>
          </a:xfrm>
          <a:prstGeom prst="rect">
            <a:avLst/>
          </a:prstGeom>
          <a:solidFill>
            <a:srgbClr val="FFC000"/>
          </a:solidFill>
          <a:ln>
            <a:noFill/>
          </a:ln>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marL="269875" algn="just" rtl="1">
              <a:lnSpc>
                <a:spcPct val="150000"/>
              </a:lnSpc>
              <a:spcBef>
                <a:spcPts val="600"/>
              </a:spcBef>
              <a:buClr>
                <a:srgbClr val="C00000"/>
              </a:buClr>
              <a:tabLst>
                <a:tab pos="446088" algn="l"/>
                <a:tab pos="539750" algn="l"/>
              </a:tabLst>
            </a:pPr>
            <a:r>
              <a:rPr lang="fa-IR" sz="2000" b="1" dirty="0">
                <a:solidFill>
                  <a:srgbClr val="020202"/>
                </a:solidFill>
                <a:latin typeface="Tahoma"/>
                <a:ea typeface="Times New Roman"/>
                <a:cs typeface="B Zar" panose="00000400000000000000" pitchFamily="2" charset="-78"/>
              </a:rPr>
              <a:t>1-	خروج از اوراق قرضه خارجی از طریق تامین مالی مجدد با اوراق قرضه داخلی</a:t>
            </a: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lstStyle/>
          <a:p>
            <a:fld id="{FDDC5A35-1FDA-4F29-8175-0FC53B96721E}" type="slidenum">
              <a:rPr lang="en-US" smtClean="0"/>
              <a:pPr/>
              <a:t>52</a:t>
            </a:fld>
            <a:endParaRPr lang="en-US"/>
          </a:p>
        </p:txBody>
      </p:sp>
      <p:sp>
        <p:nvSpPr>
          <p:cNvPr id="18" name="Subtitle 2"/>
          <p:cNvSpPr>
            <a:spLocks noGrp="1"/>
          </p:cNvSpPr>
          <p:nvPr>
            <p:ph type="subTitle" idx="4294967295"/>
          </p:nvPr>
        </p:nvSpPr>
        <p:spPr>
          <a:xfrm>
            <a:off x="0" y="676275"/>
            <a:ext cx="9144000" cy="5859463"/>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این روش به بحث افزایش بدهی های داخلی با نرخ </a:t>
            </a:r>
            <a:r>
              <a:rPr lang="en-US" sz="1900" b="1" dirty="0">
                <a:solidFill>
                  <a:srgbClr val="020202"/>
                </a:solidFill>
                <a:latin typeface="Times New Roman" panose="02020603050405020304" pitchFamily="18" charset="0"/>
                <a:ea typeface="Times New Roman"/>
                <a:cs typeface="Times New Roman" panose="02020603050405020304" pitchFamily="18" charset="0"/>
              </a:rPr>
              <a:t>id</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برای </a:t>
            </a:r>
            <a:r>
              <a:rPr lang="fa-IR" b="1" dirty="0">
                <a:solidFill>
                  <a:srgbClr val="020202"/>
                </a:solidFill>
                <a:latin typeface="Tahoma"/>
                <a:ea typeface="Times New Roman"/>
                <a:cs typeface="B Compset" pitchFamily="2" charset="-78"/>
              </a:rPr>
              <a:t>بازپرداخت بدهی های ارزی خارجی می‌پردازد که هزینه آن در نتیجه افزایش ارز خارجی، افزایش می یابد. اگر </a:t>
            </a:r>
            <a:r>
              <a:rPr lang="el-GR" sz="1900" b="1" dirty="0">
                <a:solidFill>
                  <a:srgbClr val="020202"/>
                </a:solidFill>
                <a:latin typeface="Times New Roman" panose="02020603050405020304" pitchFamily="18" charset="0"/>
                <a:ea typeface="Times New Roman"/>
                <a:cs typeface="Times New Roman" panose="02020603050405020304" pitchFamily="18" charset="0"/>
              </a:rPr>
              <a:t>φ+1</a:t>
            </a:r>
            <a:r>
              <a:rPr lang="el-GR"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واحد </a:t>
            </a:r>
            <a:r>
              <a:rPr lang="fa-IR" b="1" dirty="0">
                <a:solidFill>
                  <a:srgbClr val="020202"/>
                </a:solidFill>
                <a:latin typeface="Tahoma"/>
                <a:ea typeface="Times New Roman"/>
                <a:cs typeface="B Compset" pitchFamily="2" charset="-78"/>
              </a:rPr>
              <a:t>پول ملی در زمان </a:t>
            </a:r>
            <a:r>
              <a:rPr lang="el-GR" sz="1900" b="1" dirty="0">
                <a:solidFill>
                  <a:srgbClr val="020202"/>
                </a:solidFill>
                <a:latin typeface="Times New Roman" panose="02020603050405020304" pitchFamily="18" charset="0"/>
                <a:ea typeface="Times New Roman"/>
                <a:cs typeface="Times New Roman" panose="02020603050405020304" pitchFamily="18" charset="0"/>
              </a:rPr>
              <a:t>θ</a:t>
            </a:r>
            <a:r>
              <a:rPr lang="el-GR"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باشد </a:t>
            </a:r>
            <a:r>
              <a:rPr lang="fa-IR" b="1" dirty="0">
                <a:solidFill>
                  <a:srgbClr val="020202"/>
                </a:solidFill>
                <a:latin typeface="Tahoma"/>
                <a:ea typeface="Times New Roman"/>
                <a:cs typeface="B Compset" pitchFamily="2" charset="-78"/>
              </a:rPr>
              <a:t>(که </a:t>
            </a:r>
            <a:r>
              <a:rPr lang="el-GR" sz="1900" b="1" dirty="0">
                <a:solidFill>
                  <a:srgbClr val="020202"/>
                </a:solidFill>
                <a:latin typeface="Times New Roman" panose="02020603050405020304" pitchFamily="18" charset="0"/>
                <a:ea typeface="Times New Roman"/>
                <a:cs typeface="Times New Roman" panose="02020603050405020304" pitchFamily="18" charset="0"/>
              </a:rPr>
              <a:t>θ&lt;</a:t>
            </a:r>
            <a:r>
              <a:rPr lang="en-US" sz="1900" b="1" dirty="0">
                <a:solidFill>
                  <a:srgbClr val="020202"/>
                </a:solidFill>
                <a:latin typeface="Times New Roman" panose="02020603050405020304" pitchFamily="18" charset="0"/>
                <a:ea typeface="Times New Roman"/>
                <a:cs typeface="Times New Roman" panose="02020603050405020304" pitchFamily="18" charset="0"/>
              </a:rPr>
              <a:t>T</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در </a:t>
            </a:r>
            <a:r>
              <a:rPr lang="fa-IR" b="1" dirty="0">
                <a:solidFill>
                  <a:srgbClr val="020202"/>
                </a:solidFill>
                <a:latin typeface="Tahoma"/>
                <a:ea typeface="Times New Roman"/>
                <a:cs typeface="B Compset" pitchFamily="2" charset="-78"/>
              </a:rPr>
              <a:t>انتشار اوراق قرضه جدید)، برای بازپرداخت یک واحد ارز خارجی با نرخ بهره </a:t>
            </a:r>
            <a:r>
              <a:rPr lang="en-US" b="1" dirty="0" smtClean="0">
                <a:solidFill>
                  <a:srgbClr val="020202"/>
                </a:solidFill>
                <a:latin typeface="Tahoma"/>
                <a:ea typeface="Times New Roman"/>
                <a:cs typeface="B Compset" pitchFamily="2" charset="-78"/>
              </a:rPr>
              <a:t> </a:t>
            </a:r>
            <a:r>
              <a:rPr lang="en-US" sz="1900" b="1" dirty="0">
                <a:solidFill>
                  <a:srgbClr val="020202"/>
                </a:solidFill>
                <a:latin typeface="Times New Roman" panose="02020603050405020304" pitchFamily="18" charset="0"/>
                <a:ea typeface="Times New Roman"/>
                <a:cs typeface="Times New Roman" panose="02020603050405020304" pitchFamily="18" charset="0"/>
              </a:rPr>
              <a:t>id</a:t>
            </a:r>
            <a:r>
              <a:rPr lang="en-US" b="1" dirty="0" smtClean="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بعد از تعیین تمام هزینه‌های شناور و هزینه های پیش پرداخت، محاسبه هزینه موثر تامین مالی مجدد بدهی های داخلی برای بازپرداخت بدهی های خارجی لازم و ضروری است که برابر است با </a:t>
            </a:r>
            <a:r>
              <a:rPr lang="en-US" b="1" dirty="0" smtClean="0">
                <a:solidFill>
                  <a:srgbClr val="020202"/>
                </a:solidFill>
                <a:latin typeface="Tahoma"/>
                <a:ea typeface="Times New Roman"/>
                <a:cs typeface="B Compset" pitchFamily="2" charset="-78"/>
              </a:rPr>
              <a:t> </a:t>
            </a:r>
            <a:r>
              <a:rPr lang="en-US" sz="1900" b="1" dirty="0" err="1">
                <a:solidFill>
                  <a:srgbClr val="020202"/>
                </a:solidFill>
                <a:latin typeface="Times New Roman" panose="02020603050405020304" pitchFamily="18" charset="0"/>
                <a:ea typeface="Times New Roman"/>
                <a:cs typeface="Times New Roman" panose="02020603050405020304" pitchFamily="18" charset="0"/>
              </a:rPr>
              <a:t>ytm</a:t>
            </a:r>
            <a:r>
              <a:rPr lang="en-US" b="1" dirty="0" smtClean="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و از معادله زیر بدست می آید</a:t>
            </a:r>
            <a:r>
              <a:rPr lang="fa-IR" b="1" dirty="0" smtClean="0">
                <a:solidFill>
                  <a:srgbClr val="020202"/>
                </a:solidFill>
                <a:latin typeface="Tahoma"/>
                <a:ea typeface="Times New Roman"/>
                <a:cs typeface="B Compset" pitchFamily="2" charset="-78"/>
              </a:rPr>
              <a:t>:</a:t>
            </a: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020202"/>
                </a:solidFill>
                <a:latin typeface="Tahoma"/>
                <a:ea typeface="Times New Roman"/>
                <a:cs typeface="B Compset" pitchFamily="2" charset="-78"/>
              </a:rPr>
              <a:t>بخش </a:t>
            </a:r>
            <a:r>
              <a:rPr lang="fa-IR" b="1" dirty="0">
                <a:solidFill>
                  <a:srgbClr val="020202"/>
                </a:solidFill>
                <a:latin typeface="Tahoma"/>
                <a:ea typeface="Times New Roman"/>
                <a:cs typeface="B Compset" pitchFamily="2" charset="-78"/>
              </a:rPr>
              <a:t>اول ارزش فعلی خدماتی است که سرمایه جدید </a:t>
            </a:r>
            <a:r>
              <a:rPr lang="fa-IR" b="1" dirty="0" smtClean="0">
                <a:solidFill>
                  <a:srgbClr val="020202"/>
                </a:solidFill>
                <a:latin typeface="Tahoma"/>
                <a:ea typeface="Times New Roman"/>
                <a:cs typeface="B Compset" pitchFamily="2" charset="-78"/>
              </a:rPr>
              <a:t>ایجاد </a:t>
            </a:r>
            <a:r>
              <a:rPr lang="fa-IR" b="1" dirty="0">
                <a:solidFill>
                  <a:srgbClr val="020202"/>
                </a:solidFill>
                <a:latin typeface="Tahoma"/>
                <a:ea typeface="Times New Roman"/>
                <a:cs typeface="B Compset" pitchFamily="2" charset="-78"/>
              </a:rPr>
              <a:t>می </a:t>
            </a:r>
            <a:r>
              <a:rPr lang="fa-IR" b="1" dirty="0" smtClean="0">
                <a:solidFill>
                  <a:srgbClr val="020202"/>
                </a:solidFill>
                <a:latin typeface="Tahoma"/>
                <a:ea typeface="Times New Roman"/>
                <a:cs typeface="B Compset" pitchFamily="2" charset="-78"/>
              </a:rPr>
              <a:t>کند </a:t>
            </a:r>
            <a:r>
              <a:rPr lang="fa-IR" b="1" dirty="0">
                <a:solidFill>
                  <a:srgbClr val="020202"/>
                </a:solidFill>
                <a:latin typeface="Tahoma"/>
                <a:ea typeface="Times New Roman"/>
                <a:cs typeface="B Compset" pitchFamily="2" charset="-78"/>
              </a:rPr>
              <a:t>و بخش دوم ارزش فعلی بازپرداخت اصل و سود در سال پایانی </a:t>
            </a:r>
            <a:r>
              <a:rPr lang="en-US" sz="1900" b="1" dirty="0">
                <a:solidFill>
                  <a:srgbClr val="020202"/>
                </a:solidFill>
                <a:latin typeface="Times New Roman" panose="02020603050405020304" pitchFamily="18" charset="0"/>
                <a:ea typeface="Times New Roman"/>
                <a:cs typeface="Times New Roman" panose="02020603050405020304" pitchFamily="18" charset="0"/>
              </a:rPr>
              <a:t>T</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است</a:t>
            </a:r>
            <a:r>
              <a:rPr lang="fa-IR" b="1" dirty="0">
                <a:solidFill>
                  <a:srgbClr val="020202"/>
                </a:solidFill>
                <a:latin typeface="Tahoma"/>
                <a:ea typeface="Times New Roman"/>
                <a:cs typeface="B Compset" pitchFamily="2" charset="-78"/>
              </a:rPr>
              <a:t>. </a:t>
            </a: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en-US"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914400" y="2741910"/>
            <a:ext cx="4896544" cy="864096"/>
          </a:xfrm>
          <a:prstGeom prst="rect">
            <a:avLst/>
          </a:prstGeom>
        </p:spPr>
      </p:pic>
    </p:spTree>
    <p:extLst>
      <p:ext uri="{BB962C8B-B14F-4D97-AF65-F5344CB8AC3E}">
        <p14:creationId xmlns:p14="http://schemas.microsoft.com/office/powerpoint/2010/main" val="29358270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lstStyle/>
          <a:p>
            <a:fld id="{FDDC5A35-1FDA-4F29-8175-0FC53B96721E}" type="slidenum">
              <a:rPr lang="en-US" smtClean="0"/>
              <a:pPr/>
              <a:t>53</a:t>
            </a:fld>
            <a:endParaRPr lang="en-US"/>
          </a:p>
        </p:txBody>
      </p:sp>
      <p:sp>
        <p:nvSpPr>
          <p:cNvPr id="18" name="Subtitle 2"/>
          <p:cNvSpPr>
            <a:spLocks noGrp="1"/>
          </p:cNvSpPr>
          <p:nvPr>
            <p:ph type="subTitle" idx="4294967295"/>
          </p:nvPr>
        </p:nvSpPr>
        <p:spPr>
          <a:xfrm>
            <a:off x="0" y="115888"/>
            <a:ext cx="8280400" cy="6553200"/>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به طور مشابه، هزینه موثر پیش پرداخت های انجام نشده بدهی های خارجی با حل معادله زیر بر اساس </a:t>
            </a:r>
            <a:r>
              <a:rPr lang="en-US" sz="1900" b="1" dirty="0">
                <a:solidFill>
                  <a:srgbClr val="020202"/>
                </a:solidFill>
                <a:latin typeface="Times New Roman" panose="02020603050405020304" pitchFamily="18" charset="0"/>
                <a:ea typeface="Times New Roman"/>
                <a:cs typeface="Times New Roman" panose="02020603050405020304" pitchFamily="18" charset="0"/>
              </a:rPr>
              <a:t>YTM</a:t>
            </a:r>
            <a:r>
              <a:rPr lang="en-US" b="1" dirty="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بدست می آید.</a:t>
            </a: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020202"/>
                </a:solidFill>
                <a:latin typeface="Tahoma"/>
                <a:ea typeface="Times New Roman"/>
                <a:cs typeface="B Compset" pitchFamily="2" charset="-78"/>
              </a:rPr>
              <a:t>بنابراین </a:t>
            </a:r>
            <a:r>
              <a:rPr lang="fa-IR" b="1" dirty="0">
                <a:solidFill>
                  <a:srgbClr val="020202"/>
                </a:solidFill>
                <a:latin typeface="Tahoma"/>
                <a:ea typeface="Times New Roman"/>
                <a:cs typeface="B Compset" pitchFamily="2" charset="-78"/>
              </a:rPr>
              <a:t>تصمیم‌گیری برای نگهداری یا بازپرداخت بدهی های خارجی در زمان </a:t>
            </a:r>
            <a:r>
              <a:rPr lang="en-US" b="1" dirty="0" smtClean="0">
                <a:solidFill>
                  <a:srgbClr val="020202"/>
                </a:solidFill>
                <a:latin typeface="Tahoma"/>
                <a:ea typeface="Times New Roman"/>
                <a:cs typeface="B Compset" pitchFamily="2" charset="-78"/>
              </a:rPr>
              <a:t> </a:t>
            </a:r>
            <a:r>
              <a:rPr lang="el-GR" sz="1900" b="1" dirty="0">
                <a:solidFill>
                  <a:srgbClr val="020202"/>
                </a:solidFill>
                <a:latin typeface="Times New Roman" panose="02020603050405020304" pitchFamily="18" charset="0"/>
                <a:ea typeface="Times New Roman"/>
                <a:cs typeface="Times New Roman" panose="02020603050405020304" pitchFamily="18" charset="0"/>
              </a:rPr>
              <a:t>θ</a:t>
            </a:r>
            <a:r>
              <a:rPr lang="el-GR" b="1" dirty="0" smtClean="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با تجزیه و تحلیل نقطه سربه‌سر به راحتی امکان پذیر است. تصمیم در مورد اینکه </a:t>
            </a:r>
            <a:r>
              <a:rPr lang="en-US" b="1" dirty="0" smtClean="0">
                <a:solidFill>
                  <a:srgbClr val="020202"/>
                </a:solidFill>
                <a:latin typeface="Tahoma"/>
                <a:ea typeface="Times New Roman"/>
                <a:cs typeface="B Compset" pitchFamily="2" charset="-78"/>
              </a:rPr>
              <a:t> </a:t>
            </a:r>
            <a:r>
              <a:rPr lang="en-US" sz="1900" b="1" dirty="0" err="1">
                <a:solidFill>
                  <a:srgbClr val="020202"/>
                </a:solidFill>
                <a:latin typeface="Times New Roman" panose="02020603050405020304" pitchFamily="18" charset="0"/>
                <a:ea typeface="Times New Roman"/>
                <a:cs typeface="Times New Roman" panose="02020603050405020304" pitchFamily="18" charset="0"/>
              </a:rPr>
              <a:t>ytm</a:t>
            </a:r>
            <a:r>
              <a:rPr lang="en-US" b="1" dirty="0" smtClean="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بزرگتر است یا </a:t>
            </a:r>
            <a:r>
              <a:rPr lang="en-US" sz="1900" b="1" dirty="0">
                <a:solidFill>
                  <a:srgbClr val="020202"/>
                </a:solidFill>
                <a:latin typeface="Times New Roman" panose="02020603050405020304" pitchFamily="18" charset="0"/>
                <a:ea typeface="Times New Roman"/>
                <a:cs typeface="Times New Roman" panose="02020603050405020304" pitchFamily="18" charset="0"/>
              </a:rPr>
              <a:t>YTM</a:t>
            </a:r>
            <a:r>
              <a:rPr lang="en-US"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که </a:t>
            </a:r>
            <a:r>
              <a:rPr lang="fa-IR" b="1" dirty="0">
                <a:solidFill>
                  <a:srgbClr val="020202"/>
                </a:solidFill>
                <a:latin typeface="Tahoma"/>
                <a:ea typeface="Times New Roman"/>
                <a:cs typeface="B Compset" pitchFamily="2" charset="-78"/>
              </a:rPr>
              <a:t>این مسئله را </a:t>
            </a:r>
            <a:r>
              <a:rPr lang="fa-IR" b="1" dirty="0" smtClean="0">
                <a:solidFill>
                  <a:srgbClr val="020202"/>
                </a:solidFill>
                <a:latin typeface="Tahoma"/>
                <a:ea typeface="Times New Roman"/>
                <a:cs typeface="B Compset" pitchFamily="2" charset="-78"/>
              </a:rPr>
              <a:t>می  </a:t>
            </a:r>
            <a:r>
              <a:rPr lang="fa-IR" b="1" dirty="0">
                <a:solidFill>
                  <a:srgbClr val="020202"/>
                </a:solidFill>
                <a:latin typeface="Tahoma"/>
                <a:ea typeface="Times New Roman"/>
                <a:cs typeface="B Compset" pitchFamily="2" charset="-78"/>
              </a:rPr>
              <a:t>توان با روشهای عددی مشابه بخش قبل حل کرد.</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در همین راستا، دو راه حل جایگزین مشتقات </a:t>
            </a:r>
            <a:r>
              <a:rPr lang="fa-IR" b="1" dirty="0" smtClean="0">
                <a:solidFill>
                  <a:srgbClr val="020202"/>
                </a:solidFill>
                <a:latin typeface="Tahoma"/>
                <a:ea typeface="Times New Roman"/>
                <a:cs typeface="B Compset" pitchFamily="2" charset="-78"/>
              </a:rPr>
              <a:t>ارزی </a:t>
            </a:r>
            <a:r>
              <a:rPr lang="fa-IR" b="1" dirty="0">
                <a:solidFill>
                  <a:srgbClr val="020202"/>
                </a:solidFill>
                <a:latin typeface="Tahoma"/>
                <a:ea typeface="Times New Roman"/>
                <a:cs typeface="B Compset" pitchFamily="2" charset="-78"/>
              </a:rPr>
              <a:t>برای استراتژی بازپرداخت بدهی های سنگین قابل بررسی است. یکی سوآپهای ارزی و دیگری قراردادهای فوروارد بلندمدت. این تکنیک ها به ناشر اجازه می دهند تا بتواند واحد ارز خود را در پرتفویی از بدهی های بلندمدت تغییر دهد، بدون اینکه متحمل هزینه های قابل توجه مبادلاتی شود که ناشی از بازخرید زودهنگام اصل بدهی و هزینه های شناور است. با این حال موقعیت های زیادی وجود دارد که تبدیل ارزها را محدود می کند و قدرت و توان ابزارهایی چون فورواردها و سوآپهای ارزی را کاهش می‌دهد. </a:t>
            </a:r>
          </a:p>
          <a:p>
            <a:pPr algn="just" rtl="1">
              <a:lnSpc>
                <a:spcPct val="150000"/>
              </a:lnSpc>
              <a:spcBef>
                <a:spcPts val="600"/>
              </a:spcBef>
              <a:spcAft>
                <a:spcPts val="600"/>
              </a:spcAft>
              <a:buClr>
                <a:srgbClr val="C00000"/>
              </a:buClr>
            </a:pP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en-US"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51520" y="836712"/>
            <a:ext cx="5328592" cy="864096"/>
          </a:xfrm>
          <a:prstGeom prst="rect">
            <a:avLst/>
          </a:prstGeom>
        </p:spPr>
      </p:pic>
    </p:spTree>
    <p:extLst>
      <p:ext uri="{BB962C8B-B14F-4D97-AF65-F5344CB8AC3E}">
        <p14:creationId xmlns:p14="http://schemas.microsoft.com/office/powerpoint/2010/main" val="41279704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52400" y="188640"/>
            <a:ext cx="8991600" cy="553998"/>
          </a:xfrm>
          <a:prstGeom prst="rect">
            <a:avLst/>
          </a:prstGeom>
          <a:solidFill>
            <a:srgbClr val="FFC000"/>
          </a:solidFill>
          <a:ln>
            <a:noFill/>
          </a:ln>
          <a:extLst/>
        </p:spPr>
        <p:txBody>
          <a:bodyPr wrap="square">
            <a:spAutoFit/>
          </a:bodyPr>
          <a:lstStyle>
            <a:defPPr>
              <a:defRPr lang="en-US"/>
            </a:defPPr>
            <a:lvl1pPr marL="269875" algn="just" rtl="1" eaLnBrk="0" hangingPunct="0">
              <a:lnSpc>
                <a:spcPct val="150000"/>
              </a:lnSpc>
              <a:spcBef>
                <a:spcPts val="600"/>
              </a:spcBef>
              <a:buClr>
                <a:srgbClr val="C00000"/>
              </a:buClr>
              <a:tabLst>
                <a:tab pos="446088" algn="l"/>
                <a:tab pos="539750" algn="l"/>
              </a:tabLst>
              <a:defRPr sz="2000" b="1">
                <a:solidFill>
                  <a:srgbClr val="020202"/>
                </a:solidFill>
                <a:latin typeface="Tahoma"/>
                <a:ea typeface="Times New Roman"/>
                <a:cs typeface="B Zar" panose="00000400000000000000" pitchFamily="2" charset="-78"/>
              </a:defRPr>
            </a:lvl1pPr>
            <a:lvl2pPr marL="742950" indent="-285750" eaLnBrk="0" hangingPunct="0">
              <a:defRPr>
                <a:latin typeface="Arial" pitchFamily="34" charset="0"/>
                <a:cs typeface="Arial" pitchFamily="34" charset="0"/>
              </a:defRPr>
            </a:lvl2pPr>
            <a:lvl3pPr marL="1143000" indent="-228600" eaLnBrk="0" hangingPunct="0">
              <a:defRPr>
                <a:latin typeface="Arial" pitchFamily="34" charset="0"/>
                <a:cs typeface="Arial" pitchFamily="34" charset="0"/>
              </a:defRPr>
            </a:lvl3pPr>
            <a:lvl4pPr marL="1600200" indent="-228600" eaLnBrk="0" hangingPunct="0">
              <a:defRPr>
                <a:latin typeface="Arial" pitchFamily="34" charset="0"/>
                <a:cs typeface="Arial" pitchFamily="34" charset="0"/>
              </a:defRPr>
            </a:lvl4pPr>
            <a:lvl5pPr marL="2057400" indent="-228600" eaLnBrk="0" hangingPunct="0">
              <a:defRPr>
                <a:latin typeface="Arial" pitchFamily="34" charset="0"/>
                <a:cs typeface="Arial" pitchFamily="34" charset="0"/>
              </a:defRPr>
            </a:lvl5pPr>
            <a:lvl6pPr marL="2514600" indent="-228600" algn="r" rtl="1" eaLnBrk="0" fontAlgn="base" hangingPunct="0">
              <a:spcBef>
                <a:spcPct val="0"/>
              </a:spcBef>
              <a:spcAft>
                <a:spcPct val="0"/>
              </a:spcAft>
              <a:defRPr>
                <a:latin typeface="Arial" pitchFamily="34" charset="0"/>
                <a:cs typeface="Arial" pitchFamily="34" charset="0"/>
              </a:defRPr>
            </a:lvl6pPr>
            <a:lvl7pPr marL="2971800" indent="-228600" algn="r" rtl="1" eaLnBrk="0" fontAlgn="base" hangingPunct="0">
              <a:spcBef>
                <a:spcPct val="0"/>
              </a:spcBef>
              <a:spcAft>
                <a:spcPct val="0"/>
              </a:spcAft>
              <a:defRPr>
                <a:latin typeface="Arial" pitchFamily="34" charset="0"/>
                <a:cs typeface="Arial" pitchFamily="34" charset="0"/>
              </a:defRPr>
            </a:lvl7pPr>
            <a:lvl8pPr marL="3429000" indent="-228600" algn="r" rtl="1" eaLnBrk="0" fontAlgn="base" hangingPunct="0">
              <a:spcBef>
                <a:spcPct val="0"/>
              </a:spcBef>
              <a:spcAft>
                <a:spcPct val="0"/>
              </a:spcAft>
              <a:defRPr>
                <a:latin typeface="Arial" pitchFamily="34" charset="0"/>
                <a:cs typeface="Arial" pitchFamily="34" charset="0"/>
              </a:defRPr>
            </a:lvl8pPr>
            <a:lvl9pPr marL="3886200" indent="-228600" algn="r" rtl="1" eaLnBrk="0" fontAlgn="base" hangingPunct="0">
              <a:spcBef>
                <a:spcPct val="0"/>
              </a:spcBef>
              <a:spcAft>
                <a:spcPct val="0"/>
              </a:spcAft>
              <a:defRPr>
                <a:latin typeface="Arial" pitchFamily="34" charset="0"/>
                <a:cs typeface="Arial" pitchFamily="34" charset="0"/>
              </a:defRPr>
            </a:lvl9pPr>
          </a:lstStyle>
          <a:p>
            <a:r>
              <a:rPr lang="fa-IR" dirty="0"/>
              <a:t>2-	مبادله اوراق قرضه خارجی با اوراق قرضه داخلی از طریق ایجاد </a:t>
            </a:r>
            <a:r>
              <a:rPr lang="fa-IR" dirty="0" err="1"/>
              <a:t>سوآپ</a:t>
            </a:r>
            <a:r>
              <a:rPr lang="fa-IR" dirty="0"/>
              <a:t> ارزی ساخته شده</a:t>
            </a: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lstStyle/>
          <a:p>
            <a:fld id="{FDDC5A35-1FDA-4F29-8175-0FC53B96721E}" type="slidenum">
              <a:rPr lang="en-US" smtClean="0"/>
              <a:pPr/>
              <a:t>54</a:t>
            </a:fld>
            <a:endParaRPr lang="en-US"/>
          </a:p>
        </p:txBody>
      </p:sp>
      <p:sp>
        <p:nvSpPr>
          <p:cNvPr id="18" name="Subtitle 2"/>
          <p:cNvSpPr>
            <a:spLocks noGrp="1"/>
          </p:cNvSpPr>
          <p:nvPr>
            <p:ph type="subTitle" idx="4294967295"/>
          </p:nvPr>
        </p:nvSpPr>
        <p:spPr>
          <a:xfrm>
            <a:off x="0" y="811213"/>
            <a:ext cx="8137525" cy="5857875"/>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با مبادله تعهدات پرداخت سود و بازپرداخت اصل مبلغ در یک نرخ ارز ثابت، وام گیرنده (قرض گیرنده) می تواند خود را از تعهدات بدهی ارزی بدون تحمل هزینه های اضافی ناشی از جریمه بازپرداخت بدهی های منتشره و هزینه های شناور ناشی از انتشار بدهی جدید، آزاد کند. در واقع سوآپهای ارزی یک سری قراردادهای فوروارد هستند که به عنوان نرخ ارز نقدی (جاری) متداول و مرجع </a:t>
            </a:r>
            <a:r>
              <a:rPr lang="fa-IR" b="1" dirty="0" smtClean="0">
                <a:solidFill>
                  <a:srgbClr val="020202"/>
                </a:solidFill>
                <a:latin typeface="Tahoma"/>
                <a:ea typeface="Times New Roman"/>
                <a:cs typeface="B Compset" pitchFamily="2" charset="-78"/>
              </a:rPr>
              <a:t>مورد استفاده قرار </a:t>
            </a:r>
            <a:r>
              <a:rPr lang="fa-IR" b="1" dirty="0">
                <a:solidFill>
                  <a:srgbClr val="020202"/>
                </a:solidFill>
                <a:latin typeface="Tahoma"/>
                <a:ea typeface="Times New Roman"/>
                <a:cs typeface="B Compset" pitchFamily="2" charset="-78"/>
              </a:rPr>
              <a:t>گرفته اند. معمولا قرارداد سوآپ ارزانتر از سایر ابزارهای پوشش ریسک است که بر روی اصل و سود با نرخ فوروارد رایج بسته می </a:t>
            </a:r>
            <a:r>
              <a:rPr lang="fa-IR" b="1" dirty="0" smtClean="0">
                <a:solidFill>
                  <a:srgbClr val="020202"/>
                </a:solidFill>
                <a:latin typeface="Tahoma"/>
                <a:ea typeface="Times New Roman"/>
                <a:cs typeface="B Compset" pitchFamily="2" charset="-78"/>
              </a:rPr>
              <a:t>شود.</a:t>
            </a:r>
          </a:p>
          <a:p>
            <a:pPr algn="just" rtl="1">
              <a:lnSpc>
                <a:spcPct val="150000"/>
              </a:lnSpc>
              <a:spcBef>
                <a:spcPts val="600"/>
              </a:spcBef>
              <a:spcAft>
                <a:spcPts val="600"/>
              </a:spcAft>
              <a:buClr>
                <a:srgbClr val="C00000"/>
              </a:buClr>
            </a:pPr>
            <a:r>
              <a:rPr lang="fa-IR" sz="2200" b="1" u="sng" dirty="0">
                <a:solidFill>
                  <a:srgbClr val="020202"/>
                </a:solidFill>
                <a:latin typeface="Tahoma"/>
                <a:ea typeface="Times New Roman"/>
                <a:cs typeface="B Compset" pitchFamily="2" charset="-78"/>
              </a:rPr>
              <a:t>سوآپ های ارزی </a:t>
            </a:r>
            <a:r>
              <a:rPr lang="en-US" b="1" u="sng" dirty="0">
                <a:solidFill>
                  <a:srgbClr val="020202"/>
                </a:solidFill>
                <a:latin typeface="Times New Roman" panose="02020603050405020304" pitchFamily="18" charset="0"/>
                <a:ea typeface="Times New Roman"/>
                <a:cs typeface="Times New Roman" panose="02020603050405020304" pitchFamily="18" charset="0"/>
              </a:rPr>
              <a:t>IBM-World Bank</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در سالهای گذشته، شرکت </a:t>
            </a:r>
            <a:r>
              <a:rPr lang="en-US" b="1" dirty="0" smtClean="0">
                <a:solidFill>
                  <a:srgbClr val="020202"/>
                </a:solidFill>
                <a:latin typeface="Times New Roman" panose="02020603050405020304" pitchFamily="18" charset="0"/>
                <a:ea typeface="Times New Roman"/>
                <a:cs typeface="Times New Roman" panose="02020603050405020304" pitchFamily="18" charset="0"/>
              </a:rPr>
              <a:t>IBM</a:t>
            </a:r>
            <a:r>
              <a:rPr lang="fa-IR" b="1" dirty="0" smtClean="0">
                <a:solidFill>
                  <a:srgbClr val="020202"/>
                </a:solidFill>
                <a:latin typeface="Tahoma"/>
                <a:ea typeface="Times New Roman"/>
                <a:cs typeface="B Compset" pitchFamily="2" charset="-78"/>
              </a:rPr>
              <a:t> در </a:t>
            </a:r>
            <a:r>
              <a:rPr lang="fa-IR" b="1" dirty="0">
                <a:solidFill>
                  <a:srgbClr val="020202"/>
                </a:solidFill>
                <a:latin typeface="Tahoma"/>
                <a:ea typeface="Times New Roman"/>
                <a:cs typeface="B Compset" pitchFamily="2" charset="-78"/>
              </a:rPr>
              <a:t>بازارهای سرمایه  غرب آلمان و سوئیس قرض گرفته بود. این بدهی با نرخ بهره ثابت مارک دویچه و فرانک سوئیس بود. در سال 1981، هنگامی که ارزش دلار به شدت در برابر این دو ارز افزایش یافت، </a:t>
            </a:r>
            <a:r>
              <a:rPr lang="fa-IR" b="1" dirty="0" smtClean="0">
                <a:solidFill>
                  <a:srgbClr val="020202"/>
                </a:solidFill>
                <a:latin typeface="Tahoma"/>
                <a:ea typeface="Times New Roman"/>
                <a:cs typeface="B Compset" pitchFamily="2" charset="-78"/>
              </a:rPr>
              <a:t>شرکت</a:t>
            </a:r>
            <a:r>
              <a:rPr lang="en-US" b="1" dirty="0" smtClean="0">
                <a:solidFill>
                  <a:srgbClr val="020202"/>
                </a:solidFill>
                <a:latin typeface="Times New Roman" panose="02020603050405020304" pitchFamily="18" charset="0"/>
                <a:ea typeface="Times New Roman"/>
                <a:cs typeface="Times New Roman" panose="02020603050405020304" pitchFamily="18" charset="0"/>
              </a:rPr>
              <a:t>IBM</a:t>
            </a:r>
            <a:r>
              <a:rPr lang="en-US" b="1" dirty="0" smtClean="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سود </a:t>
            </a:r>
            <a:r>
              <a:rPr lang="fa-IR" b="1" dirty="0">
                <a:solidFill>
                  <a:srgbClr val="020202"/>
                </a:solidFill>
                <a:latin typeface="Tahoma"/>
                <a:ea typeface="Times New Roman"/>
                <a:cs typeface="B Compset" pitchFamily="2" charset="-78"/>
              </a:rPr>
              <a:t>قابل توجهی از بدهی های ارزی خارجی خود بدست آورد. برای مثال ارزش مارک دویچه از  </a:t>
            </a:r>
            <a:r>
              <a:rPr lang="en-US" b="1" dirty="0">
                <a:solidFill>
                  <a:srgbClr val="020202"/>
                </a:solidFill>
                <a:latin typeface="Times New Roman" panose="02020603050405020304" pitchFamily="18" charset="0"/>
                <a:ea typeface="Times New Roman"/>
                <a:cs typeface="Times New Roman" panose="02020603050405020304" pitchFamily="18" charset="0"/>
              </a:rPr>
              <a:t>DM 1.93 </a:t>
            </a:r>
            <a:r>
              <a:rPr lang="fa-IR"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در </a:t>
            </a:r>
            <a:r>
              <a:rPr lang="fa-IR" b="1" dirty="0">
                <a:solidFill>
                  <a:srgbClr val="020202"/>
                </a:solidFill>
                <a:latin typeface="Tahoma"/>
                <a:ea typeface="Times New Roman"/>
                <a:cs typeface="B Compset" pitchFamily="2" charset="-78"/>
              </a:rPr>
              <a:t>مارس1980 به </a:t>
            </a:r>
            <a:r>
              <a:rPr lang="en-US" b="1" dirty="0" smtClean="0">
                <a:solidFill>
                  <a:srgbClr val="020202"/>
                </a:solidFill>
                <a:latin typeface="Tahoma"/>
                <a:ea typeface="Times New Roman"/>
                <a:cs typeface="B Compset" pitchFamily="2" charset="-78"/>
              </a:rPr>
              <a:t> </a:t>
            </a:r>
            <a:r>
              <a:rPr lang="en-US" b="1" dirty="0" smtClean="0">
                <a:solidFill>
                  <a:srgbClr val="020202"/>
                </a:solidFill>
                <a:latin typeface="Times New Roman" panose="02020603050405020304" pitchFamily="18" charset="0"/>
                <a:ea typeface="Times New Roman"/>
                <a:cs typeface="Times New Roman" panose="02020603050405020304" pitchFamily="18" charset="0"/>
              </a:rPr>
              <a:t>DM </a:t>
            </a:r>
            <a:r>
              <a:rPr lang="en-US" b="1" dirty="0">
                <a:solidFill>
                  <a:srgbClr val="020202"/>
                </a:solidFill>
                <a:latin typeface="Times New Roman" panose="02020603050405020304" pitchFamily="18" charset="0"/>
                <a:ea typeface="Times New Roman"/>
                <a:cs typeface="Times New Roman" panose="02020603050405020304" pitchFamily="18" charset="0"/>
              </a:rPr>
              <a:t>2.52  </a:t>
            </a:r>
            <a:r>
              <a:rPr lang="fa-IR" b="1" dirty="0">
                <a:solidFill>
                  <a:srgbClr val="020202"/>
                </a:solidFill>
                <a:latin typeface="Tahoma"/>
                <a:ea typeface="Times New Roman"/>
                <a:cs typeface="B Compset" pitchFamily="2" charset="-78"/>
              </a:rPr>
              <a:t>برای هر دلار آمریکا در آگوست سال 1981 رسید. بنابراین، پرداخت کوپن </a:t>
            </a:r>
            <a:r>
              <a:rPr lang="en-US" b="1" dirty="0">
                <a:solidFill>
                  <a:srgbClr val="020202"/>
                </a:solidFill>
                <a:latin typeface="Times New Roman" panose="02020603050405020304" pitchFamily="18" charset="0"/>
                <a:ea typeface="Times New Roman"/>
                <a:cs typeface="Times New Roman" panose="02020603050405020304" pitchFamily="18" charset="0"/>
              </a:rPr>
              <a:t>DM 100 </a:t>
            </a:r>
            <a:r>
              <a:rPr lang="fa-IR"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در </a:t>
            </a:r>
            <a:r>
              <a:rPr lang="fa-IR" b="1" dirty="0">
                <a:solidFill>
                  <a:srgbClr val="020202"/>
                </a:solidFill>
                <a:latin typeface="Tahoma"/>
                <a:ea typeface="Times New Roman"/>
                <a:cs typeface="B Compset" pitchFamily="2" charset="-78"/>
              </a:rPr>
              <a:t>هزینه های دلاری از 51.81 دلار به 36.68 دلار کاهش یافت. در این شرایط شرکت </a:t>
            </a:r>
            <a:r>
              <a:rPr lang="en-US" b="1" dirty="0">
                <a:solidFill>
                  <a:srgbClr val="020202"/>
                </a:solidFill>
                <a:latin typeface="Times New Roman" panose="02020603050405020304" pitchFamily="18" charset="0"/>
                <a:ea typeface="Times New Roman"/>
                <a:cs typeface="Times New Roman" panose="02020603050405020304" pitchFamily="18" charset="0"/>
              </a:rPr>
              <a:t>IBM</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می </a:t>
            </a:r>
            <a:r>
              <a:rPr lang="fa-IR" b="1" dirty="0">
                <a:solidFill>
                  <a:srgbClr val="020202"/>
                </a:solidFill>
                <a:latin typeface="Tahoma"/>
                <a:ea typeface="Times New Roman"/>
                <a:cs typeface="B Compset" pitchFamily="2" charset="-78"/>
              </a:rPr>
              <a:t>تواند با </a:t>
            </a:r>
            <a:r>
              <a:rPr lang="fa-IR" b="1" dirty="0" smtClean="0">
                <a:solidFill>
                  <a:srgbClr val="020202"/>
                </a:solidFill>
                <a:latin typeface="Tahoma"/>
                <a:ea typeface="Times New Roman"/>
                <a:cs typeface="B Compset" pitchFamily="2" charset="-78"/>
              </a:rPr>
              <a:t>استفاده از قراردادهای سوآپ، </a:t>
            </a:r>
            <a:r>
              <a:rPr lang="fa-IR" b="1" dirty="0">
                <a:solidFill>
                  <a:srgbClr val="020202"/>
                </a:solidFill>
                <a:latin typeface="Tahoma"/>
                <a:ea typeface="Times New Roman"/>
                <a:cs typeface="B Compset" pitchFamily="2" charset="-78"/>
              </a:rPr>
              <a:t>تعهدات پرداخت بهره خارجی برای تعهدات دلاری، سود سرمایه قابل توجهی را شناسایی کند. </a:t>
            </a: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en-US"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3690088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lstStyle/>
          <a:p>
            <a:fld id="{FDDC5A35-1FDA-4F29-8175-0FC53B96721E}" type="slidenum">
              <a:rPr lang="en-US" smtClean="0"/>
              <a:pPr/>
              <a:t>55</a:t>
            </a:fld>
            <a:endParaRPr lang="en-US"/>
          </a:p>
        </p:txBody>
      </p:sp>
      <p:sp>
        <p:nvSpPr>
          <p:cNvPr id="18" name="Subtitle 2"/>
          <p:cNvSpPr>
            <a:spLocks noGrp="1"/>
          </p:cNvSpPr>
          <p:nvPr>
            <p:ph type="subTitle" idx="4294967295"/>
          </p:nvPr>
        </p:nvSpPr>
        <p:spPr>
          <a:xfrm>
            <a:off x="0" y="620713"/>
            <a:ext cx="8903958" cy="6048375"/>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sz="2000" b="1" dirty="0" smtClean="0">
                <a:solidFill>
                  <a:srgbClr val="020202"/>
                </a:solidFill>
                <a:latin typeface="Tahoma"/>
                <a:ea typeface="Times New Roman"/>
                <a:cs typeface="B Compset" pitchFamily="2" charset="-78"/>
              </a:rPr>
              <a:t>بانک </a:t>
            </a:r>
            <a:r>
              <a:rPr lang="fa-IR" sz="2000" b="1" dirty="0">
                <a:solidFill>
                  <a:srgbClr val="020202"/>
                </a:solidFill>
                <a:latin typeface="Tahoma"/>
                <a:ea typeface="Times New Roman"/>
                <a:cs typeface="B Compset" pitchFamily="2" charset="-78"/>
              </a:rPr>
              <a:t>جهانی دو نوع اوراق قرضه اروپایی دلاری را منتشر کرد. یکی از آنها سررسید بدهی بر پایه </a:t>
            </a:r>
            <a:r>
              <a:rPr lang="en-US" sz="2000" b="1" dirty="0" smtClean="0">
                <a:solidFill>
                  <a:srgbClr val="020202"/>
                </a:solidFill>
                <a:latin typeface="Times New Roman" panose="02020603050405020304" pitchFamily="18" charset="0"/>
                <a:ea typeface="Times New Roman"/>
                <a:cs typeface="Times New Roman" panose="02020603050405020304" pitchFamily="18" charset="0"/>
              </a:rPr>
              <a:t>DM</a:t>
            </a:r>
            <a:r>
              <a:rPr lang="fa-IR" sz="2000"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sz="2000" b="1" dirty="0" smtClean="0">
                <a:solidFill>
                  <a:srgbClr val="020202"/>
                </a:solidFill>
                <a:latin typeface="Tahoma"/>
                <a:ea typeface="Times New Roman"/>
                <a:cs typeface="B Compset" pitchFamily="2" charset="-78"/>
              </a:rPr>
              <a:t>را </a:t>
            </a:r>
            <a:r>
              <a:rPr lang="fa-IR" sz="2000" b="1" dirty="0">
                <a:solidFill>
                  <a:srgbClr val="020202"/>
                </a:solidFill>
                <a:latin typeface="Tahoma"/>
                <a:ea typeface="Times New Roman"/>
                <a:cs typeface="B Compset" pitchFamily="2" charset="-78"/>
              </a:rPr>
              <a:t>و دیگری سررسید بدهی بر پایه فرانک سوئیس را انطباق می داد. بانک جهانی توافق کرد که تمام پرداخت های بابت اصل و بهره‌ بدهی های آینده </a:t>
            </a:r>
            <a:r>
              <a:rPr lang="en-US" sz="2000" b="1" dirty="0" smtClean="0">
                <a:solidFill>
                  <a:srgbClr val="020202"/>
                </a:solidFill>
                <a:latin typeface="Tahoma"/>
                <a:ea typeface="Times New Roman"/>
                <a:cs typeface="B Compset" pitchFamily="2" charset="-78"/>
              </a:rPr>
              <a:t> </a:t>
            </a:r>
            <a:r>
              <a:rPr lang="en-US" sz="2000" b="1" dirty="0" smtClean="0">
                <a:solidFill>
                  <a:srgbClr val="020202"/>
                </a:solidFill>
                <a:latin typeface="Times New Roman" panose="02020603050405020304" pitchFamily="18" charset="0"/>
                <a:ea typeface="Times New Roman"/>
                <a:cs typeface="Times New Roman" panose="02020603050405020304" pitchFamily="18" charset="0"/>
              </a:rPr>
              <a:t>IBM</a:t>
            </a:r>
            <a:r>
              <a:rPr lang="en-US" sz="2000" b="1" dirty="0" smtClean="0">
                <a:solidFill>
                  <a:srgbClr val="020202"/>
                </a:solidFill>
                <a:latin typeface="Tahoma"/>
                <a:ea typeface="Times New Roman"/>
                <a:cs typeface="B Compset" pitchFamily="2" charset="-78"/>
              </a:rPr>
              <a:t> </a:t>
            </a:r>
            <a:r>
              <a:rPr lang="fa-IR" sz="2000" b="1" dirty="0">
                <a:solidFill>
                  <a:srgbClr val="020202"/>
                </a:solidFill>
                <a:latin typeface="Tahoma"/>
                <a:ea typeface="Times New Roman"/>
                <a:cs typeface="B Compset" pitchFamily="2" charset="-78"/>
              </a:rPr>
              <a:t>را که بر پایه </a:t>
            </a:r>
            <a:r>
              <a:rPr lang="en-US" sz="2000" b="1" dirty="0">
                <a:solidFill>
                  <a:srgbClr val="020202"/>
                </a:solidFill>
                <a:latin typeface="Times New Roman" panose="02020603050405020304" pitchFamily="18" charset="0"/>
                <a:ea typeface="Times New Roman"/>
                <a:cs typeface="Times New Roman" panose="02020603050405020304" pitchFamily="18" charset="0"/>
              </a:rPr>
              <a:t>DM</a:t>
            </a:r>
            <a:r>
              <a:rPr lang="en-US" sz="2000" b="1" dirty="0">
                <a:solidFill>
                  <a:srgbClr val="020202"/>
                </a:solidFill>
                <a:latin typeface="Tahoma"/>
                <a:ea typeface="Times New Roman"/>
                <a:cs typeface="B Compset" pitchFamily="2" charset="-78"/>
              </a:rPr>
              <a:t> </a:t>
            </a:r>
            <a:r>
              <a:rPr lang="fa-IR" sz="2000" b="1" dirty="0" smtClean="0">
                <a:solidFill>
                  <a:srgbClr val="020202"/>
                </a:solidFill>
                <a:latin typeface="Tahoma"/>
                <a:ea typeface="Times New Roman"/>
                <a:cs typeface="B Compset" pitchFamily="2" charset="-78"/>
              </a:rPr>
              <a:t> و </a:t>
            </a:r>
            <a:r>
              <a:rPr lang="fa-IR" sz="2000" b="1" dirty="0">
                <a:solidFill>
                  <a:srgbClr val="020202"/>
                </a:solidFill>
                <a:latin typeface="Tahoma"/>
                <a:ea typeface="Times New Roman"/>
                <a:cs typeface="B Compset" pitchFamily="2" charset="-78"/>
              </a:rPr>
              <a:t>فرانک سوئیس است را پرداخت نماید، در حالی که شرکت </a:t>
            </a:r>
            <a:r>
              <a:rPr lang="en-US" sz="2000" b="1" dirty="0">
                <a:solidFill>
                  <a:srgbClr val="020202"/>
                </a:solidFill>
                <a:latin typeface="Times New Roman" panose="02020603050405020304" pitchFamily="18" charset="0"/>
                <a:ea typeface="Times New Roman"/>
                <a:cs typeface="Times New Roman" panose="02020603050405020304" pitchFamily="18" charset="0"/>
              </a:rPr>
              <a:t>IBM</a:t>
            </a:r>
            <a:r>
              <a:rPr lang="en-US" sz="2000" b="1" dirty="0">
                <a:solidFill>
                  <a:srgbClr val="020202"/>
                </a:solidFill>
                <a:latin typeface="Tahoma"/>
                <a:ea typeface="Times New Roman"/>
                <a:cs typeface="B Compset" pitchFamily="2" charset="-78"/>
              </a:rPr>
              <a:t>  </a:t>
            </a:r>
            <a:r>
              <a:rPr lang="fa-IR" sz="2000" b="1" dirty="0" smtClean="0">
                <a:solidFill>
                  <a:srgbClr val="020202"/>
                </a:solidFill>
                <a:latin typeface="Tahoma"/>
                <a:ea typeface="Times New Roman"/>
                <a:cs typeface="B Compset" pitchFamily="2" charset="-78"/>
              </a:rPr>
              <a:t> به </a:t>
            </a:r>
            <a:r>
              <a:rPr lang="fa-IR" sz="2000" b="1" dirty="0">
                <a:solidFill>
                  <a:srgbClr val="020202"/>
                </a:solidFill>
                <a:latin typeface="Tahoma"/>
                <a:ea typeface="Times New Roman"/>
                <a:cs typeface="B Compset" pitchFamily="2" charset="-78"/>
              </a:rPr>
              <a:t>نوبه خود موافقت کرده بود که به پرداختهای اصل و بهره آتی بدهی های دلاری خود را به بانک جهانی پرداخت کند. بنابراين، </a:t>
            </a:r>
            <a:r>
              <a:rPr lang="en-US" sz="2000" b="1" dirty="0">
                <a:solidFill>
                  <a:srgbClr val="020202"/>
                </a:solidFill>
                <a:latin typeface="Times New Roman" panose="02020603050405020304" pitchFamily="18" charset="0"/>
                <a:ea typeface="Times New Roman"/>
                <a:cs typeface="Times New Roman" panose="02020603050405020304" pitchFamily="18" charset="0"/>
              </a:rPr>
              <a:t>IBM</a:t>
            </a:r>
            <a:r>
              <a:rPr lang="en-US" sz="2000" b="1" dirty="0">
                <a:solidFill>
                  <a:srgbClr val="020202"/>
                </a:solidFill>
                <a:latin typeface="Tahoma"/>
                <a:ea typeface="Times New Roman"/>
                <a:cs typeface="B Compset" pitchFamily="2" charset="-78"/>
              </a:rPr>
              <a:t> </a:t>
            </a:r>
            <a:r>
              <a:rPr lang="fa-IR" sz="2000" b="1" dirty="0">
                <a:solidFill>
                  <a:srgbClr val="020202"/>
                </a:solidFill>
                <a:latin typeface="Tahoma"/>
                <a:ea typeface="Times New Roman"/>
                <a:cs typeface="B Compset" pitchFamily="2" charset="-78"/>
              </a:rPr>
              <a:t>توانست بدون پرداخت هزینه ای بابت جریمه بازپرداختها سود خود را ثابت کند، در حالی که </a:t>
            </a:r>
            <a:r>
              <a:rPr lang="fa-IR" sz="2000" b="1" dirty="0" smtClean="0">
                <a:solidFill>
                  <a:srgbClr val="020202"/>
                </a:solidFill>
                <a:latin typeface="Tahoma"/>
                <a:ea typeface="Times New Roman"/>
                <a:cs typeface="B Compset" pitchFamily="2" charset="-78"/>
              </a:rPr>
              <a:t>برای بانک </a:t>
            </a:r>
            <a:r>
              <a:rPr lang="fa-IR" sz="2000" b="1" dirty="0">
                <a:solidFill>
                  <a:srgbClr val="020202"/>
                </a:solidFill>
                <a:latin typeface="Tahoma"/>
                <a:ea typeface="Times New Roman"/>
                <a:cs typeface="B Compset" pitchFamily="2" charset="-78"/>
              </a:rPr>
              <a:t>جهانی </a:t>
            </a:r>
            <a:r>
              <a:rPr lang="fa-IR" sz="2000" b="1" dirty="0" smtClean="0">
                <a:solidFill>
                  <a:srgbClr val="020202"/>
                </a:solidFill>
                <a:latin typeface="Tahoma"/>
                <a:ea typeface="Times New Roman"/>
                <a:cs typeface="B Compset" pitchFamily="2" charset="-78"/>
              </a:rPr>
              <a:t>هم دسترسی </a:t>
            </a:r>
            <a:r>
              <a:rPr lang="fa-IR" sz="2000" b="1" dirty="0">
                <a:solidFill>
                  <a:srgbClr val="020202"/>
                </a:solidFill>
                <a:latin typeface="Tahoma"/>
                <a:ea typeface="Times New Roman"/>
                <a:cs typeface="B Compset" pitchFamily="2" charset="-78"/>
              </a:rPr>
              <a:t>فوری به تامین مالی </a:t>
            </a:r>
            <a:r>
              <a:rPr lang="en-US" sz="2000" b="1" dirty="0">
                <a:solidFill>
                  <a:srgbClr val="020202"/>
                </a:solidFill>
                <a:latin typeface="Times New Roman" panose="02020603050405020304" pitchFamily="18" charset="0"/>
                <a:ea typeface="Times New Roman"/>
                <a:cs typeface="Times New Roman" panose="02020603050405020304" pitchFamily="18" charset="0"/>
              </a:rPr>
              <a:t>DM </a:t>
            </a:r>
            <a:r>
              <a:rPr lang="fa-IR" sz="2000"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sz="2000" b="1" dirty="0" smtClean="0">
                <a:solidFill>
                  <a:srgbClr val="020202"/>
                </a:solidFill>
                <a:latin typeface="Tahoma"/>
                <a:ea typeface="Times New Roman"/>
                <a:cs typeface="B Compset" pitchFamily="2" charset="-78"/>
              </a:rPr>
              <a:t>و </a:t>
            </a:r>
            <a:r>
              <a:rPr lang="en-US" sz="2000" b="1" dirty="0">
                <a:solidFill>
                  <a:srgbClr val="020202"/>
                </a:solidFill>
                <a:latin typeface="Times New Roman" panose="02020603050405020304" pitchFamily="18" charset="0"/>
                <a:ea typeface="Times New Roman"/>
                <a:cs typeface="Times New Roman" panose="02020603050405020304" pitchFamily="18" charset="0"/>
              </a:rPr>
              <a:t>SF</a:t>
            </a:r>
            <a:r>
              <a:rPr lang="en-US" sz="2000" b="1" dirty="0">
                <a:solidFill>
                  <a:srgbClr val="020202"/>
                </a:solidFill>
                <a:latin typeface="Tahoma"/>
                <a:ea typeface="Times New Roman"/>
                <a:cs typeface="B Compset" pitchFamily="2" charset="-78"/>
              </a:rPr>
              <a:t> </a:t>
            </a:r>
            <a:r>
              <a:rPr lang="fa-IR" sz="2000" b="1" dirty="0" smtClean="0">
                <a:solidFill>
                  <a:srgbClr val="020202"/>
                </a:solidFill>
                <a:latin typeface="Tahoma"/>
                <a:ea typeface="Times New Roman"/>
                <a:cs typeface="B Compset" pitchFamily="2" charset="-78"/>
              </a:rPr>
              <a:t> فراهم شد.</a:t>
            </a:r>
            <a:endParaRPr lang="fa-IR" sz="2000" b="1" dirty="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sz="2000" b="1" dirty="0">
                <a:solidFill>
                  <a:srgbClr val="020202"/>
                </a:solidFill>
                <a:latin typeface="Tahoma"/>
                <a:ea typeface="Times New Roman"/>
                <a:cs typeface="B Compset" pitchFamily="2" charset="-78"/>
              </a:rPr>
              <a:t>سوآپها این امکان را برای وام گیرنده (قرض گیرنده) ایجاد می کنند که متحمل جریمه های بازپرداخت و هزینه های شناور </a:t>
            </a:r>
            <a:r>
              <a:rPr lang="fa-IR" sz="2000" b="1" dirty="0" smtClean="0">
                <a:solidFill>
                  <a:srgbClr val="020202"/>
                </a:solidFill>
                <a:latin typeface="Tahoma"/>
                <a:ea typeface="Times New Roman"/>
                <a:cs typeface="B Compset" pitchFamily="2" charset="-78"/>
              </a:rPr>
              <a:t>نشود، </a:t>
            </a:r>
            <a:r>
              <a:rPr lang="fa-IR" sz="2000" b="1" dirty="0">
                <a:solidFill>
                  <a:srgbClr val="020202"/>
                </a:solidFill>
                <a:latin typeface="Tahoma"/>
                <a:ea typeface="Times New Roman"/>
                <a:cs typeface="B Compset" pitchFamily="2" charset="-78"/>
              </a:rPr>
              <a:t>اگر واقعا تامین مالی داخلی ارزان تر از تامین مالی خارجی است.</a:t>
            </a: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en-US" sz="2000"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2244034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56084" y="270788"/>
            <a:ext cx="8155632" cy="430887"/>
          </a:xfrm>
          <a:prstGeom prst="rect">
            <a:avLst/>
          </a:prstGeom>
          <a:solidFill>
            <a:srgbClr val="FFC000"/>
          </a:solidFill>
          <a:ln>
            <a:noFill/>
          </a:ln>
          <a:extLst/>
        </p:spPr>
        <p:txBody>
          <a:bodyPr wrap="square">
            <a:spAutoFit/>
          </a:bodyPr>
          <a:lstStyle>
            <a:defPPr>
              <a:defRPr lang="en-US"/>
            </a:defPPr>
            <a:lvl1pPr marL="269875" algn="just" rtl="1" eaLnBrk="0" hangingPunct="0">
              <a:lnSpc>
                <a:spcPct val="150000"/>
              </a:lnSpc>
              <a:spcBef>
                <a:spcPts val="600"/>
              </a:spcBef>
              <a:buClr>
                <a:srgbClr val="C00000"/>
              </a:buClr>
              <a:tabLst>
                <a:tab pos="446088" algn="l"/>
                <a:tab pos="539750" algn="l"/>
              </a:tabLst>
              <a:defRPr sz="2000" b="1">
                <a:solidFill>
                  <a:srgbClr val="020202"/>
                </a:solidFill>
                <a:latin typeface="Tahoma"/>
                <a:ea typeface="Times New Roman"/>
                <a:cs typeface="B Zar" panose="00000400000000000000" pitchFamily="2" charset="-78"/>
              </a:defRPr>
            </a:lvl1pPr>
            <a:lvl2pPr marL="742950" indent="-285750" eaLnBrk="0" hangingPunct="0">
              <a:defRPr>
                <a:latin typeface="Arial" pitchFamily="34" charset="0"/>
                <a:cs typeface="Arial" pitchFamily="34" charset="0"/>
              </a:defRPr>
            </a:lvl2pPr>
            <a:lvl3pPr marL="1143000" indent="-228600" eaLnBrk="0" hangingPunct="0">
              <a:defRPr>
                <a:latin typeface="Arial" pitchFamily="34" charset="0"/>
                <a:cs typeface="Arial" pitchFamily="34" charset="0"/>
              </a:defRPr>
            </a:lvl3pPr>
            <a:lvl4pPr marL="1600200" indent="-228600" eaLnBrk="0" hangingPunct="0">
              <a:defRPr>
                <a:latin typeface="Arial" pitchFamily="34" charset="0"/>
                <a:cs typeface="Arial" pitchFamily="34" charset="0"/>
              </a:defRPr>
            </a:lvl4pPr>
            <a:lvl5pPr marL="2057400" indent="-228600" eaLnBrk="0" hangingPunct="0">
              <a:defRPr>
                <a:latin typeface="Arial" pitchFamily="34" charset="0"/>
                <a:cs typeface="Arial" pitchFamily="34" charset="0"/>
              </a:defRPr>
            </a:lvl5pPr>
            <a:lvl6pPr marL="2514600" indent="-228600" algn="r" rtl="1" eaLnBrk="0" fontAlgn="base" hangingPunct="0">
              <a:spcBef>
                <a:spcPct val="0"/>
              </a:spcBef>
              <a:spcAft>
                <a:spcPct val="0"/>
              </a:spcAft>
              <a:defRPr>
                <a:latin typeface="Arial" pitchFamily="34" charset="0"/>
                <a:cs typeface="Arial" pitchFamily="34" charset="0"/>
              </a:defRPr>
            </a:lvl6pPr>
            <a:lvl7pPr marL="2971800" indent="-228600" algn="r" rtl="1" eaLnBrk="0" fontAlgn="base" hangingPunct="0">
              <a:spcBef>
                <a:spcPct val="0"/>
              </a:spcBef>
              <a:spcAft>
                <a:spcPct val="0"/>
              </a:spcAft>
              <a:defRPr>
                <a:latin typeface="Arial" pitchFamily="34" charset="0"/>
                <a:cs typeface="Arial" pitchFamily="34" charset="0"/>
              </a:defRPr>
            </a:lvl7pPr>
            <a:lvl8pPr marL="3429000" indent="-228600" algn="r" rtl="1" eaLnBrk="0" fontAlgn="base" hangingPunct="0">
              <a:spcBef>
                <a:spcPct val="0"/>
              </a:spcBef>
              <a:spcAft>
                <a:spcPct val="0"/>
              </a:spcAft>
              <a:defRPr>
                <a:latin typeface="Arial" pitchFamily="34" charset="0"/>
                <a:cs typeface="Arial" pitchFamily="34" charset="0"/>
              </a:defRPr>
            </a:lvl8pPr>
            <a:lvl9pPr marL="3886200" indent="-228600" algn="r" rtl="1" eaLnBrk="0" fontAlgn="base" hangingPunct="0">
              <a:spcBef>
                <a:spcPct val="0"/>
              </a:spcBef>
              <a:spcAft>
                <a:spcPct val="0"/>
              </a:spcAft>
              <a:defRPr>
                <a:latin typeface="Arial" pitchFamily="34" charset="0"/>
                <a:cs typeface="Arial" pitchFamily="34" charset="0"/>
              </a:defRPr>
            </a:lvl9pPr>
          </a:lstStyle>
          <a:p>
            <a:r>
              <a:rPr lang="fa-IR" sz="1600" dirty="0"/>
              <a:t>3-	استفاده از قراردادهای </a:t>
            </a:r>
            <a:r>
              <a:rPr lang="fa-IR" sz="1600" dirty="0" err="1"/>
              <a:t>فوروارد</a:t>
            </a:r>
            <a:r>
              <a:rPr lang="fa-IR" sz="1600" dirty="0"/>
              <a:t> برای قفل کردن (ثابت نگه داشتن) هزینه اوراق قرضه خارجی موجود.</a:t>
            </a: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lstStyle/>
          <a:p>
            <a:fld id="{FDDC5A35-1FDA-4F29-8175-0FC53B96721E}" type="slidenum">
              <a:rPr lang="en-US" smtClean="0"/>
              <a:pPr/>
              <a:t>56</a:t>
            </a:fld>
            <a:endParaRPr lang="en-US"/>
          </a:p>
        </p:txBody>
      </p:sp>
      <p:sp>
        <p:nvSpPr>
          <p:cNvPr id="18" name="Subtitle 2"/>
          <p:cNvSpPr>
            <a:spLocks noGrp="1"/>
          </p:cNvSpPr>
          <p:nvPr>
            <p:ph type="subTitle" idx="4294967295"/>
          </p:nvPr>
        </p:nvSpPr>
        <p:spPr>
          <a:xfrm>
            <a:off x="0" y="811213"/>
            <a:ext cx="9067800" cy="5857875"/>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قراردادهای فوروارد بلندمدت به قرض گیرنده کمک می کند تا هزینه استفاده از ارز داخلی برای بازپرداخت اصل و سود ابزارهای بدهی خارجی را ثابت نگه دارد. این کار از طریق وارد شدن در یکسری قراردادهای خرید فوروارد انجام می شود که مقدار و سررسید جریانات نقدی ناشی از ابزارهای بدهی خارجی را با هم منطبق می کند.</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نمونه عددی: اوراق قرضه سامورایی با نرخ 4% قرض </a:t>
            </a:r>
            <a:r>
              <a:rPr lang="fa-IR" b="1" dirty="0" smtClean="0">
                <a:solidFill>
                  <a:srgbClr val="020202"/>
                </a:solidFill>
                <a:latin typeface="Tahoma"/>
                <a:ea typeface="Times New Roman"/>
                <a:cs typeface="B Compset" pitchFamily="2" charset="-78"/>
              </a:rPr>
              <a:t>گرفته </a:t>
            </a:r>
            <a:r>
              <a:rPr lang="fa-IR" b="1" dirty="0">
                <a:solidFill>
                  <a:srgbClr val="020202"/>
                </a:solidFill>
                <a:latin typeface="Tahoma"/>
                <a:ea typeface="Times New Roman"/>
                <a:cs typeface="B Compset" pitchFamily="2" charset="-78"/>
              </a:rPr>
              <a:t>می شود. (بازده تا سررسید 4.12%) شرکت </a:t>
            </a:r>
            <a:r>
              <a:rPr lang="en-US" b="1" dirty="0" err="1">
                <a:solidFill>
                  <a:srgbClr val="020202"/>
                </a:solidFill>
                <a:latin typeface="Times New Roman" panose="02020603050405020304" pitchFamily="18" charset="0"/>
                <a:ea typeface="Times New Roman"/>
                <a:cs typeface="Times New Roman" panose="02020603050405020304" pitchFamily="18" charset="0"/>
              </a:rPr>
              <a:t>Jetblue</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با </a:t>
            </a:r>
            <a:r>
              <a:rPr lang="fa-IR" b="1" dirty="0">
                <a:solidFill>
                  <a:srgbClr val="020202"/>
                </a:solidFill>
                <a:latin typeface="Tahoma"/>
                <a:ea typeface="Times New Roman"/>
                <a:cs typeface="B Compset" pitchFamily="2" charset="-78"/>
              </a:rPr>
              <a:t>کاهش ارز شدید مواجه </a:t>
            </a:r>
            <a:r>
              <a:rPr lang="fa-IR" b="1" dirty="0" smtClean="0">
                <a:solidFill>
                  <a:srgbClr val="020202"/>
                </a:solidFill>
                <a:latin typeface="Tahoma"/>
                <a:ea typeface="Times New Roman"/>
                <a:cs typeface="B Compset" pitchFamily="2" charset="-78"/>
              </a:rPr>
              <a:t>است. </a:t>
            </a:r>
            <a:r>
              <a:rPr lang="fa-IR" b="1" dirty="0">
                <a:solidFill>
                  <a:srgbClr val="020202"/>
                </a:solidFill>
                <a:latin typeface="Tahoma"/>
                <a:ea typeface="Times New Roman"/>
                <a:cs typeface="B Compset" pitchFamily="2" charset="-78"/>
              </a:rPr>
              <a:t>زیرا ارزش ین طی چهار سال اول از 100</a:t>
            </a:r>
            <a:r>
              <a:rPr lang="fa-IR" b="1" dirty="0">
                <a:solidFill>
                  <a:srgbClr val="020202"/>
                </a:solidFill>
                <a:latin typeface="Times New Roman" panose="02020603050405020304" pitchFamily="18" charset="0"/>
                <a:ea typeface="Times New Roman"/>
                <a:cs typeface="Times New Roman" panose="02020603050405020304" pitchFamily="18" charset="0"/>
              </a:rPr>
              <a:t>¥</a:t>
            </a:r>
            <a:r>
              <a:rPr lang="fa-IR" b="1" dirty="0">
                <a:solidFill>
                  <a:srgbClr val="020202"/>
                </a:solidFill>
                <a:latin typeface="Tahoma"/>
                <a:ea typeface="Times New Roman"/>
                <a:cs typeface="B Compset" pitchFamily="2" charset="-78"/>
              </a:rPr>
              <a:t> به </a:t>
            </a:r>
            <a:r>
              <a:rPr lang="fa-IR" b="1" dirty="0" smtClean="0">
                <a:solidFill>
                  <a:srgbClr val="020202"/>
                </a:solidFill>
                <a:latin typeface="Tahoma"/>
                <a:ea typeface="Times New Roman"/>
                <a:cs typeface="B Compset" pitchFamily="2" charset="-78"/>
              </a:rPr>
              <a:t>85</a:t>
            </a:r>
            <a:r>
              <a:rPr lang="fa-IR" b="1" dirty="0" smtClean="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به ازای هریک دلار </a:t>
            </a:r>
            <a:r>
              <a:rPr lang="fa-IR" b="1" dirty="0">
                <a:solidFill>
                  <a:srgbClr val="020202"/>
                </a:solidFill>
                <a:latin typeface="Tahoma"/>
                <a:ea typeface="Times New Roman"/>
                <a:cs typeface="B Compset" pitchFamily="2" charset="-78"/>
              </a:rPr>
              <a:t>افزایش یافته است. شرکت </a:t>
            </a:r>
            <a:r>
              <a:rPr lang="en-US" b="1" dirty="0" smtClean="0">
                <a:solidFill>
                  <a:srgbClr val="020202"/>
                </a:solidFill>
                <a:latin typeface="Tahoma"/>
                <a:ea typeface="Times New Roman"/>
                <a:cs typeface="B Compset" pitchFamily="2" charset="-78"/>
              </a:rPr>
              <a:t> </a:t>
            </a:r>
            <a:r>
              <a:rPr lang="en-US" b="1" dirty="0" err="1" smtClean="0">
                <a:solidFill>
                  <a:srgbClr val="020202"/>
                </a:solidFill>
                <a:latin typeface="Times New Roman" panose="02020603050405020304" pitchFamily="18" charset="0"/>
                <a:ea typeface="Times New Roman"/>
                <a:cs typeface="Times New Roman" panose="02020603050405020304" pitchFamily="18" charset="0"/>
              </a:rPr>
              <a:t>Jetblue</a:t>
            </a:r>
            <a:r>
              <a:rPr lang="fa-IR" b="1" dirty="0" smtClean="0">
                <a:solidFill>
                  <a:srgbClr val="020202"/>
                </a:solidFill>
                <a:latin typeface="Tahoma"/>
                <a:ea typeface="Times New Roman"/>
                <a:cs typeface="B Compset" pitchFamily="2" charset="-78"/>
              </a:rPr>
              <a:t>از </a:t>
            </a:r>
            <a:r>
              <a:rPr lang="fa-IR" b="1" dirty="0">
                <a:solidFill>
                  <a:srgbClr val="020202"/>
                </a:solidFill>
                <a:latin typeface="Tahoma"/>
                <a:ea typeface="Times New Roman"/>
                <a:cs typeface="B Compset" pitchFamily="2" charset="-78"/>
              </a:rPr>
              <a:t>اینکه این افزایش ارزش در سالهای باقیمانده عمر اوراق قرضه ادامه داشته باشد، نگران است. شرکت باید هزینه تامین مالی ینی خود را از طریق تامین مالی مجدد از طریق دلار پوشش دهد تا هزینه ثابت بماند. شرکت می تواند این کار را از طریق انتشار اوراق قرضه جدید با هزینه موثر 7.26% انجام دهد. شرکت برای بازپرداخت بهره و اصل بدهی دو راه حل دارد. می تواند از سوآپهای جدید با نرخ بازده تا سررسید 7.12% استفاده کند و یا از طریق خرید فوروارد ین اقدام کند. </a:t>
            </a:r>
            <a:endParaRPr lang="en-US" dirty="0">
              <a:solidFill>
                <a:srgbClr val="020202"/>
              </a:solidFill>
              <a:cs typeface="B Mitra"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2400423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lstStyle/>
          <a:p>
            <a:fld id="{FDDC5A35-1FDA-4F29-8175-0FC53B96721E}" type="slidenum">
              <a:rPr lang="en-US" smtClean="0"/>
              <a:pPr/>
              <a:t>57</a:t>
            </a:fld>
            <a:endParaRPr lang="en-US"/>
          </a:p>
        </p:txBody>
      </p:sp>
      <p:sp>
        <p:nvSpPr>
          <p:cNvPr id="18" name="Subtitle 2"/>
          <p:cNvSpPr>
            <a:spLocks noGrp="1"/>
          </p:cNvSpPr>
          <p:nvPr>
            <p:ph type="subTitle" idx="4294967295"/>
          </p:nvPr>
        </p:nvSpPr>
        <p:spPr>
          <a:xfrm>
            <a:off x="0" y="206375"/>
            <a:ext cx="8280400" cy="6337300"/>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020202"/>
                </a:solidFill>
                <a:latin typeface="Tahoma"/>
                <a:ea typeface="Times New Roman"/>
                <a:cs typeface="B Compset" pitchFamily="2" charset="-78"/>
              </a:rPr>
              <a:t>نرخ </a:t>
            </a:r>
            <a:r>
              <a:rPr lang="fa-IR" b="1" dirty="0">
                <a:solidFill>
                  <a:srgbClr val="020202"/>
                </a:solidFill>
                <a:latin typeface="Tahoma"/>
                <a:ea typeface="Times New Roman"/>
                <a:cs typeface="B Compset" pitchFamily="2" charset="-78"/>
              </a:rPr>
              <a:t>فوروارد به شرح زیر است. کدام روش مناسب تر است؟ </a:t>
            </a:r>
            <a:endParaRPr lang="fa-IR" b="1" dirty="0" smtClean="0">
              <a:solidFill>
                <a:srgbClr val="020202"/>
              </a:solidFill>
              <a:latin typeface="Tahoma"/>
              <a:ea typeface="Times New Roman"/>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latin typeface="Tahoma"/>
              <a:cs typeface="B Compset"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latin typeface="Tahoma"/>
              <a:cs typeface="B Compset" pitchFamily="2" charset="-78"/>
            </a:endParaRPr>
          </a:p>
          <a:p>
            <a:pPr indent="363538" algn="just" rtl="1">
              <a:lnSpc>
                <a:spcPct val="150000"/>
              </a:lnSpc>
              <a:spcBef>
                <a:spcPts val="600"/>
              </a:spcBef>
              <a:spcAft>
                <a:spcPts val="600"/>
              </a:spcAft>
              <a:buClr>
                <a:srgbClr val="C00000"/>
              </a:buClr>
            </a:pPr>
            <a:r>
              <a:rPr lang="fa-IR" b="1" dirty="0">
                <a:solidFill>
                  <a:srgbClr val="020202"/>
                </a:solidFill>
                <a:cs typeface="B Compset" panose="00000400000000000000" pitchFamily="2" charset="-78"/>
              </a:rPr>
              <a:t>پرداختهای بهره 6 ماهه برای 3 سال باقیمانده عمر اوراق.</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cs typeface="B Compset" panose="00000400000000000000" pitchFamily="2" charset="-78"/>
              </a:rPr>
              <a:t>بازده تا سررسید </a:t>
            </a:r>
            <a:r>
              <a:rPr lang="fa-IR" b="1" dirty="0" smtClean="0">
                <a:solidFill>
                  <a:srgbClr val="020202"/>
                </a:solidFill>
                <a:cs typeface="B Compset" panose="00000400000000000000" pitchFamily="2" charset="-78"/>
              </a:rPr>
              <a:t>فرآیند </a:t>
            </a:r>
            <a:r>
              <a:rPr lang="fa-IR" b="1" dirty="0">
                <a:solidFill>
                  <a:srgbClr val="020202"/>
                </a:solidFill>
                <a:cs typeface="B Compset" panose="00000400000000000000" pitchFamily="2" charset="-78"/>
              </a:rPr>
              <a:t>پوشش دلار از حل معادله </a:t>
            </a:r>
            <a:r>
              <a:rPr lang="fa-IR" b="1" dirty="0" smtClean="0">
                <a:solidFill>
                  <a:srgbClr val="020202"/>
                </a:solidFill>
                <a:cs typeface="B Compset" panose="00000400000000000000" pitchFamily="2" charset="-78"/>
              </a:rPr>
              <a:t>زیر </a:t>
            </a:r>
            <a:r>
              <a:rPr lang="fa-IR" b="1" dirty="0">
                <a:solidFill>
                  <a:srgbClr val="020202"/>
                </a:solidFill>
                <a:cs typeface="B Compset" panose="00000400000000000000" pitchFamily="2" charset="-78"/>
              </a:rPr>
              <a:t>بدست می آید. که نرخهای فوروارد جایگزین نرخهای نقدی ارز نامشخص می شوند.</a:t>
            </a: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cs typeface="B Compset" panose="00000400000000000000"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cs typeface="B Compset" panose="00000400000000000000" pitchFamily="2" charset="-78"/>
              </a:rPr>
              <a:t>بازده تا سررسید پوشش داده شده در پرداخت بهره های 6 ماهه و بازپرداخت اصل بدهی در مدت 3 سال باقیمانده باید با بازده تا سررسید اوراق قرضه تامین مالی مجدد دلاری و یا یک سوآپ ارزی مقایسه شود.</a:t>
            </a:r>
            <a:endParaRPr lang="en-US" b="1" dirty="0">
              <a:solidFill>
                <a:srgbClr val="020202"/>
              </a:solidFill>
              <a:cs typeface="B Compset"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467544" y="1052736"/>
            <a:ext cx="7056784" cy="720080"/>
          </a:xfrm>
          <a:prstGeom prst="rect">
            <a:avLst/>
          </a:prstGeom>
        </p:spPr>
      </p:pic>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251520" y="3637080"/>
            <a:ext cx="4828768" cy="704193"/>
          </a:xfrm>
          <a:prstGeom prst="rect">
            <a:avLst/>
          </a:prstGeom>
        </p:spPr>
      </p:pic>
    </p:spTree>
    <p:extLst>
      <p:ext uri="{BB962C8B-B14F-4D97-AF65-F5344CB8AC3E}">
        <p14:creationId xmlns:p14="http://schemas.microsoft.com/office/powerpoint/2010/main" val="40465721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lstStyle/>
          <a:p>
            <a:fld id="{FDDC5A35-1FDA-4F29-8175-0FC53B96721E}" type="slidenum">
              <a:rPr lang="en-US" smtClean="0"/>
              <a:pPr/>
              <a:t>58</a:t>
            </a:fld>
            <a:endParaRPr lang="en-US"/>
          </a:p>
        </p:txBody>
      </p:sp>
      <p:sp>
        <p:nvSpPr>
          <p:cNvPr id="18" name="Subtitle 2"/>
          <p:cNvSpPr>
            <a:spLocks noGrp="1"/>
          </p:cNvSpPr>
          <p:nvPr>
            <p:ph type="subTitle" idx="4294967295"/>
          </p:nvPr>
        </p:nvSpPr>
        <p:spPr>
          <a:xfrm>
            <a:off x="0" y="549275"/>
            <a:ext cx="8903958" cy="5857875"/>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smtClean="0">
              <a:solidFill>
                <a:srgbClr val="020202"/>
              </a:solidFill>
              <a:cs typeface="B Compset" panose="00000400000000000000"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endParaRPr lang="fa-IR" b="1" dirty="0">
              <a:solidFill>
                <a:srgbClr val="020202"/>
              </a:solidFill>
              <a:cs typeface="B Compset" panose="00000400000000000000"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020202"/>
                </a:solidFill>
                <a:cs typeface="B Compset" panose="00000400000000000000" pitchFamily="2" charset="-78"/>
              </a:rPr>
              <a:t>که </a:t>
            </a:r>
            <a:r>
              <a:rPr lang="en-US" sz="1900" b="1" dirty="0">
                <a:solidFill>
                  <a:srgbClr val="020202"/>
                </a:solidFill>
                <a:latin typeface="Times New Roman" panose="02020603050405020304" pitchFamily="18" charset="0"/>
                <a:cs typeface="B Compset" panose="00000400000000000000" pitchFamily="2" charset="-78"/>
              </a:rPr>
              <a:t>YTM=6.97% </a:t>
            </a:r>
            <a:endParaRPr lang="en-US" sz="1900" b="1" dirty="0" smtClean="0">
              <a:solidFill>
                <a:srgbClr val="020202"/>
              </a:solidFill>
              <a:latin typeface="Times New Roman" panose="02020603050405020304" pitchFamily="18" charset="0"/>
              <a:cs typeface="B Compset" panose="00000400000000000000" pitchFamily="2" charset="-78"/>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smtClean="0">
                <a:solidFill>
                  <a:srgbClr val="020202"/>
                </a:solidFill>
                <a:cs typeface="B Compset" panose="00000400000000000000" pitchFamily="2" charset="-78"/>
              </a:rPr>
              <a:t>واضح </a:t>
            </a:r>
            <a:r>
              <a:rPr lang="fa-IR" b="1" dirty="0">
                <a:solidFill>
                  <a:srgbClr val="020202"/>
                </a:solidFill>
                <a:cs typeface="B Compset" panose="00000400000000000000" pitchFamily="2" charset="-78"/>
              </a:rPr>
              <a:t>است که پوشش اوراق قرضه سامورایی با قراردادهای فوروارد ارزانترین و بهترین راه حل است. </a:t>
            </a:r>
            <a:r>
              <a:rPr lang="fa-IR" b="1" dirty="0" smtClean="0">
                <a:solidFill>
                  <a:srgbClr val="020202"/>
                </a:solidFill>
                <a:cs typeface="B Compset" panose="00000400000000000000" pitchFamily="2" charset="-78"/>
              </a:rPr>
              <a:t>سوال این است که </a:t>
            </a:r>
            <a:r>
              <a:rPr lang="fa-IR" b="1" dirty="0">
                <a:solidFill>
                  <a:srgbClr val="020202"/>
                </a:solidFill>
                <a:cs typeface="B Compset" panose="00000400000000000000" pitchFamily="2" charset="-78"/>
              </a:rPr>
              <a:t>چرا بازده تا سررسید اوراق قرضه خارجی پوشش داده شده بر پایه دلار، باید ارزانتر از اوراق قرضه </a:t>
            </a:r>
            <a:r>
              <a:rPr lang="fa-IR" b="1" dirty="0" smtClean="0">
                <a:solidFill>
                  <a:srgbClr val="020202"/>
                </a:solidFill>
                <a:cs typeface="B Compset" panose="00000400000000000000" pitchFamily="2" charset="-78"/>
              </a:rPr>
              <a:t>دلاری باشد</a:t>
            </a:r>
            <a:r>
              <a:rPr lang="fa-IR" b="1" dirty="0">
                <a:solidFill>
                  <a:srgbClr val="020202"/>
                </a:solidFill>
                <a:cs typeface="B Compset" panose="00000400000000000000" pitchFamily="2" charset="-78"/>
              </a:rPr>
              <a:t>. حداقل سه دلیل خوب برای تفاوت در بازده ها وجود دارد: </a:t>
            </a:r>
          </a:p>
          <a:p>
            <a:pPr indent="714375" algn="just" rtl="1">
              <a:spcBef>
                <a:spcPts val="600"/>
              </a:spcBef>
              <a:spcAft>
                <a:spcPts val="600"/>
              </a:spcAft>
              <a:buClr>
                <a:srgbClr val="C00000"/>
              </a:buClr>
            </a:pPr>
            <a:r>
              <a:rPr lang="fa-IR" b="1" dirty="0" smtClean="0">
                <a:solidFill>
                  <a:srgbClr val="020202"/>
                </a:solidFill>
                <a:cs typeface="B Compset" panose="00000400000000000000" pitchFamily="2" charset="-78"/>
              </a:rPr>
              <a:t>1-هزینه </a:t>
            </a:r>
            <a:r>
              <a:rPr lang="fa-IR" b="1" dirty="0">
                <a:solidFill>
                  <a:srgbClr val="020202"/>
                </a:solidFill>
                <a:cs typeface="B Compset" panose="00000400000000000000" pitchFamily="2" charset="-78"/>
              </a:rPr>
              <a:t>های صدور و انتشار ممکن است در بازارهای خارجی کمتر باشد.</a:t>
            </a:r>
          </a:p>
          <a:p>
            <a:pPr marL="809625" indent="-95250" algn="just" rtl="1">
              <a:spcBef>
                <a:spcPts val="600"/>
              </a:spcBef>
              <a:spcAft>
                <a:spcPts val="600"/>
              </a:spcAft>
              <a:buClr>
                <a:srgbClr val="C00000"/>
              </a:buClr>
            </a:pPr>
            <a:r>
              <a:rPr lang="fa-IR" b="1" dirty="0" smtClean="0">
                <a:solidFill>
                  <a:srgbClr val="020202"/>
                </a:solidFill>
                <a:cs typeface="B Compset" panose="00000400000000000000" pitchFamily="2" charset="-78"/>
              </a:rPr>
              <a:t>2-شکاف </a:t>
            </a:r>
            <a:r>
              <a:rPr lang="fa-IR" b="1" dirty="0">
                <a:solidFill>
                  <a:srgbClr val="020202"/>
                </a:solidFill>
                <a:cs typeface="B Compset" panose="00000400000000000000" pitchFamily="2" charset="-78"/>
              </a:rPr>
              <a:t>اعتباری- صرف ریسک مورد تقاضای سرمایه گذاران از اوراق قرضه </a:t>
            </a:r>
            <a:r>
              <a:rPr lang="fa-IR" b="1" dirty="0" smtClean="0">
                <a:solidFill>
                  <a:srgbClr val="020202"/>
                </a:solidFill>
                <a:cs typeface="B Compset" panose="00000400000000000000" pitchFamily="2" charset="-78"/>
              </a:rPr>
              <a:t>شرکتی- ممکن </a:t>
            </a:r>
            <a:r>
              <a:rPr lang="fa-IR" b="1" dirty="0">
                <a:solidFill>
                  <a:srgbClr val="020202"/>
                </a:solidFill>
                <a:cs typeface="B Compset" panose="00000400000000000000" pitchFamily="2" charset="-78"/>
              </a:rPr>
              <a:t>است از بازاری به بازار دیگر متفاوت باشد و تغییر کند.</a:t>
            </a:r>
          </a:p>
          <a:p>
            <a:pPr indent="714375" algn="just" rtl="1">
              <a:spcBef>
                <a:spcPts val="600"/>
              </a:spcBef>
              <a:spcAft>
                <a:spcPts val="600"/>
              </a:spcAft>
              <a:buClr>
                <a:srgbClr val="C00000"/>
              </a:buClr>
            </a:pPr>
            <a:r>
              <a:rPr lang="fa-IR" b="1" dirty="0" smtClean="0">
                <a:solidFill>
                  <a:srgbClr val="020202"/>
                </a:solidFill>
                <a:cs typeface="B Compset" panose="00000400000000000000" pitchFamily="2" charset="-78"/>
              </a:rPr>
              <a:t>3-نرخهای </a:t>
            </a:r>
            <a:r>
              <a:rPr lang="fa-IR" b="1" dirty="0">
                <a:solidFill>
                  <a:srgbClr val="020202"/>
                </a:solidFill>
                <a:cs typeface="B Compset" panose="00000400000000000000" pitchFamily="2" charset="-78"/>
              </a:rPr>
              <a:t>فوروارد بلندمدت به طور طبیعی ممکن است از ارزش برابری بهره واقعی آنها انحراف داشته </a:t>
            </a:r>
            <a:r>
              <a:rPr lang="fa-IR" b="1" dirty="0" smtClean="0">
                <a:solidFill>
                  <a:srgbClr val="020202"/>
                </a:solidFill>
                <a:cs typeface="B Compset" panose="00000400000000000000" pitchFamily="2" charset="-78"/>
              </a:rPr>
              <a:t>باشد.</a:t>
            </a:r>
            <a:endParaRPr lang="fa-IR" b="1" dirty="0">
              <a:solidFill>
                <a:srgbClr val="020202"/>
              </a:solidFill>
              <a:cs typeface="B Compset" panose="00000400000000000000"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899592" y="462053"/>
            <a:ext cx="6840760" cy="1238755"/>
          </a:xfrm>
          <a:prstGeom prst="rect">
            <a:avLst/>
          </a:prstGeom>
        </p:spPr>
      </p:pic>
    </p:spTree>
    <p:extLst>
      <p:ext uri="{BB962C8B-B14F-4D97-AF65-F5344CB8AC3E}">
        <p14:creationId xmlns:p14="http://schemas.microsoft.com/office/powerpoint/2010/main" val="8069876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39552" y="188640"/>
            <a:ext cx="7267575" cy="461665"/>
          </a:xfrm>
          <a:prstGeom prst="rect">
            <a:avLst/>
          </a:prstGeom>
          <a:solidFill>
            <a:srgbClr val="C00000"/>
          </a:solidFill>
          <a:ln>
            <a:noFill/>
          </a:ln>
          <a:extLst/>
        </p:spPr>
        <p:txBody>
          <a:bodyPr>
            <a:spAutoFit/>
          </a:bodyPr>
          <a:lstStyle>
            <a:defPPr>
              <a:defRPr lang="en-US"/>
            </a:defPPr>
            <a:lvl1pPr algn="ctr">
              <a:defRPr sz="2400">
                <a:solidFill>
                  <a:schemeClr val="bg1"/>
                </a:solidFill>
                <a:latin typeface="Rockwell" pitchFamily="18" charset="0"/>
                <a:cs typeface="Times New Roman" pitchFamily="18" charset="0"/>
              </a:defRPr>
            </a:lvl1pPr>
            <a:lvl2pPr marL="742950" indent="-285750" eaLnBrk="0" hangingPunct="0">
              <a:defRPr>
                <a:latin typeface="Arial" pitchFamily="34" charset="0"/>
                <a:cs typeface="Arial" pitchFamily="34" charset="0"/>
              </a:defRPr>
            </a:lvl2pPr>
            <a:lvl3pPr marL="1143000" indent="-228600" eaLnBrk="0" hangingPunct="0">
              <a:defRPr>
                <a:latin typeface="Arial" pitchFamily="34" charset="0"/>
                <a:cs typeface="Arial" pitchFamily="34" charset="0"/>
              </a:defRPr>
            </a:lvl3pPr>
            <a:lvl4pPr marL="1600200" indent="-228600" eaLnBrk="0" hangingPunct="0">
              <a:defRPr>
                <a:latin typeface="Arial" pitchFamily="34" charset="0"/>
                <a:cs typeface="Arial" pitchFamily="34" charset="0"/>
              </a:defRPr>
            </a:lvl4pPr>
            <a:lvl5pPr marL="2057400" indent="-228600" eaLnBrk="0" hangingPunct="0">
              <a:defRPr>
                <a:latin typeface="Arial" pitchFamily="34" charset="0"/>
                <a:cs typeface="Arial" pitchFamily="34" charset="0"/>
              </a:defRPr>
            </a:lvl5pPr>
            <a:lvl6pPr marL="2514600" indent="-228600" algn="r" rtl="1" eaLnBrk="0" fontAlgn="base" hangingPunct="0">
              <a:spcBef>
                <a:spcPct val="0"/>
              </a:spcBef>
              <a:spcAft>
                <a:spcPct val="0"/>
              </a:spcAft>
              <a:defRPr>
                <a:latin typeface="Arial" pitchFamily="34" charset="0"/>
                <a:cs typeface="Arial" pitchFamily="34" charset="0"/>
              </a:defRPr>
            </a:lvl6pPr>
            <a:lvl7pPr marL="2971800" indent="-228600" algn="r" rtl="1" eaLnBrk="0" fontAlgn="base" hangingPunct="0">
              <a:spcBef>
                <a:spcPct val="0"/>
              </a:spcBef>
              <a:spcAft>
                <a:spcPct val="0"/>
              </a:spcAft>
              <a:defRPr>
                <a:latin typeface="Arial" pitchFamily="34" charset="0"/>
                <a:cs typeface="Arial" pitchFamily="34" charset="0"/>
              </a:defRPr>
            </a:lvl7pPr>
            <a:lvl8pPr marL="3429000" indent="-228600" algn="r" rtl="1" eaLnBrk="0" fontAlgn="base" hangingPunct="0">
              <a:spcBef>
                <a:spcPct val="0"/>
              </a:spcBef>
              <a:spcAft>
                <a:spcPct val="0"/>
              </a:spcAft>
              <a:defRPr>
                <a:latin typeface="Arial" pitchFamily="34" charset="0"/>
                <a:cs typeface="Arial" pitchFamily="34" charset="0"/>
              </a:defRPr>
            </a:lvl8pPr>
            <a:lvl9pPr marL="3886200" indent="-228600" algn="r" rtl="1" eaLnBrk="0" fontAlgn="base" hangingPunct="0">
              <a:spcBef>
                <a:spcPct val="0"/>
              </a:spcBef>
              <a:spcAft>
                <a:spcPct val="0"/>
              </a:spcAft>
              <a:defRPr>
                <a:latin typeface="Arial" pitchFamily="34" charset="0"/>
                <a:cs typeface="Arial" pitchFamily="34" charset="0"/>
              </a:defRPr>
            </a:lvl9pPr>
          </a:lstStyle>
          <a:p>
            <a:r>
              <a:rPr lang="fa-IR" dirty="0"/>
              <a:t> </a:t>
            </a:r>
            <a:r>
              <a:rPr lang="fa-IR" dirty="0">
                <a:cs typeface="B Titr" pitchFamily="2" charset="-78"/>
              </a:rPr>
              <a:t>معماها در تامین مالی  بدهی های بین المللی</a:t>
            </a:r>
            <a:endParaRPr lang="en-US" dirty="0">
              <a:cs typeface="B Titr" pitchFamily="2" charset="-78"/>
            </a:endParaRPr>
          </a:p>
        </p:txBody>
      </p:sp>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59</a:t>
            </a:fld>
            <a:endParaRPr lang="en-US"/>
          </a:p>
        </p:txBody>
      </p:sp>
      <p:sp>
        <p:nvSpPr>
          <p:cNvPr id="18" name="Subtitle 2"/>
          <p:cNvSpPr>
            <a:spLocks noGrp="1"/>
          </p:cNvSpPr>
          <p:nvPr>
            <p:ph type="subTitle" idx="4294967295"/>
          </p:nvPr>
        </p:nvSpPr>
        <p:spPr>
          <a:xfrm>
            <a:off x="0" y="650875"/>
            <a:ext cx="8903958" cy="6018213"/>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تاکنون بحث ما متمرکز بود بر مباحث تامین مالی بدهی بین المللی و انتخاب ارزهایی که هزینه موثر بدهی را مینیمم </a:t>
            </a:r>
            <a:r>
              <a:rPr lang="fa-IR" b="1" dirty="0" smtClean="0">
                <a:solidFill>
                  <a:srgbClr val="020202"/>
                </a:solidFill>
                <a:latin typeface="Tahoma"/>
                <a:ea typeface="Times New Roman"/>
                <a:cs typeface="B Compset" pitchFamily="2" charset="-78"/>
              </a:rPr>
              <a:t>می کنند</a:t>
            </a:r>
            <a:r>
              <a:rPr lang="fa-IR" b="1" dirty="0">
                <a:solidFill>
                  <a:srgbClr val="020202"/>
                </a:solidFill>
                <a:latin typeface="Tahoma"/>
                <a:ea typeface="Times New Roman"/>
                <a:cs typeface="B Compset" pitchFamily="2" charset="-78"/>
              </a:rPr>
              <a:t>. در واقع شرکتها با مسئله ایجاد تعادل و موازنه بین مطلوبیت و رضایت ناشی از پوشش ریسک و انگیزه های فرصت طلبانه برای دستیابی به راه حل مناسب رو به‌رو هستند. انگیزه پوشش ریسک، مربوط می شود به تلاش برای تطبیق ریسک هزینه های شرکت (شامل خدمات ارائه بدهی) با جریانهای درآمدی </a:t>
            </a:r>
            <a:r>
              <a:rPr lang="fa-IR" b="1" dirty="0" smtClean="0">
                <a:solidFill>
                  <a:srgbClr val="020202"/>
                </a:solidFill>
                <a:latin typeface="Tahoma"/>
                <a:ea typeface="Times New Roman"/>
                <a:cs typeface="B Compset" pitchFamily="2" charset="-78"/>
              </a:rPr>
              <a:t>شرکت، </a:t>
            </a:r>
            <a:r>
              <a:rPr lang="fa-IR" b="1" dirty="0">
                <a:solidFill>
                  <a:srgbClr val="020202"/>
                </a:solidFill>
                <a:latin typeface="Tahoma"/>
                <a:ea typeface="Times New Roman"/>
                <a:cs typeface="B Compset" pitchFamily="2" charset="-78"/>
              </a:rPr>
              <a:t>در حالی که انگیزه فرصت طلبانه تلاش می کند برای ماکزیمم کردن </a:t>
            </a:r>
            <a:r>
              <a:rPr lang="fa-IR" b="1" dirty="0" smtClean="0">
                <a:solidFill>
                  <a:srgbClr val="020202"/>
                </a:solidFill>
                <a:latin typeface="Tahoma"/>
                <a:ea typeface="Times New Roman"/>
                <a:cs typeface="B Compset" pitchFamily="2" charset="-78"/>
              </a:rPr>
              <a:t>صرفه </a:t>
            </a:r>
            <a:r>
              <a:rPr lang="fa-IR" b="1" dirty="0">
                <a:solidFill>
                  <a:srgbClr val="020202"/>
                </a:solidFill>
                <a:latin typeface="Tahoma"/>
                <a:ea typeface="Times New Roman"/>
                <a:cs typeface="B Compset" pitchFamily="2" charset="-78"/>
              </a:rPr>
              <a:t>جویی در هزینه ها با شرط بندی روی نرخ های ارز و نرخهای بهره در آینده</a:t>
            </a:r>
            <a:r>
              <a:rPr lang="fa-IR" b="1" dirty="0" smtClean="0">
                <a:solidFill>
                  <a:srgbClr val="020202"/>
                </a:solidFill>
                <a:latin typeface="Tahoma"/>
                <a:ea typeface="Times New Roman"/>
                <a:cs typeface="B Compset" pitchFamily="2" charset="-78"/>
              </a:rPr>
              <a:t>.</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sz="2200" b="1" i="1" u="sng" dirty="0">
                <a:solidFill>
                  <a:srgbClr val="020202"/>
                </a:solidFill>
                <a:cs typeface="B Compset" panose="00000400000000000000" pitchFamily="2" charset="-78"/>
              </a:rPr>
              <a:t>سامسونگ به دنبال 1 میلیارد دلار در بازار بدهی بلندمدت </a:t>
            </a:r>
            <a:r>
              <a:rPr lang="fa-IR" sz="2200" b="1" i="1" u="sng" dirty="0" smtClean="0">
                <a:solidFill>
                  <a:srgbClr val="020202"/>
                </a:solidFill>
                <a:cs typeface="B Compset" panose="00000400000000000000" pitchFamily="2" charset="-78"/>
              </a:rPr>
              <a:t>است</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شرکت کره ای سامسونگ اعلام کردکه از بانکها برای عرضه 1میلیارد دلار اوراق بدهی درخواست کمک کرده است. از سال 1997 تاکنون این اولین بار است که یک شرکت تولیدی به بازار بدهی بلندمدت برای پرداختهای گسترده تبدیل شده است. این اوراق قرضه از طریق یک شرکت تابعه در ایالات متحده به جای شرکت اصلی در کره جنوبی صادر می شود. با این کار سامسونگ اجازه داد که فرآیند ارزیابی و رتبه بندی دقیقتر و سختگیرانه‌تری انجام شود. سامسونگ امیدوار بود که با این کار بتواند سرمایه گذاران بیشتری را جذب کند. منطق شرکت از این تصمیم این بود که بتواند اوراق قرضه دلاری را منتشر کند که احتمالا نرخ بهره پرداختی پایین تری داشته باشند نسبت به اینکه شرکت اوراق تجاری کوتاه مدت بر مبنای </a:t>
            </a:r>
            <a:r>
              <a:rPr lang="en-US" b="1" dirty="0">
                <a:solidFill>
                  <a:srgbClr val="020202"/>
                </a:solidFill>
                <a:latin typeface="Times New Roman" panose="02020603050405020304" pitchFamily="18" charset="0"/>
                <a:ea typeface="Times New Roman"/>
                <a:cs typeface="Times New Roman" panose="02020603050405020304" pitchFamily="18" charset="0"/>
              </a:rPr>
              <a:t>won</a:t>
            </a:r>
            <a:r>
              <a:rPr lang="en-US" b="1" dirty="0">
                <a:solidFill>
                  <a:srgbClr val="020202"/>
                </a:solidFill>
                <a:latin typeface="Tahoma"/>
                <a:ea typeface="Times New Roman"/>
                <a:cs typeface="B Compset" pitchFamily="2" charset="-78"/>
              </a:rPr>
              <a:t> </a:t>
            </a:r>
            <a:r>
              <a:rPr lang="fa-IR" b="1" dirty="0" smtClean="0">
                <a:solidFill>
                  <a:srgbClr val="020202"/>
                </a:solidFill>
                <a:latin typeface="Tahoma"/>
                <a:ea typeface="Times New Roman"/>
                <a:cs typeface="B Compset" pitchFamily="2" charset="-78"/>
              </a:rPr>
              <a:t> (واحد </a:t>
            </a:r>
            <a:r>
              <a:rPr lang="fa-IR" b="1" dirty="0">
                <a:solidFill>
                  <a:srgbClr val="020202"/>
                </a:solidFill>
                <a:latin typeface="Tahoma"/>
                <a:ea typeface="Times New Roman"/>
                <a:cs typeface="B Compset" pitchFamily="2" charset="-78"/>
              </a:rPr>
              <a:t>پول کره جنونی) منتشر کند و یا از وامهای چرخشی </a:t>
            </a:r>
            <a:r>
              <a:rPr lang="en-US" b="1" dirty="0">
                <a:solidFill>
                  <a:srgbClr val="020202"/>
                </a:solidFill>
                <a:latin typeface="Times New Roman" panose="02020603050405020304" pitchFamily="18" charset="0"/>
                <a:ea typeface="Times New Roman"/>
                <a:cs typeface="Times New Roman" panose="02020603050405020304" pitchFamily="18" charset="0"/>
              </a:rPr>
              <a:t>(revolver) </a:t>
            </a:r>
            <a:r>
              <a:rPr lang="fa-IR" b="1" dirty="0">
                <a:solidFill>
                  <a:srgbClr val="020202"/>
                </a:solidFill>
                <a:latin typeface="Tahoma"/>
                <a:ea typeface="Times New Roman"/>
                <a:cs typeface="B Compset" pitchFamily="2" charset="-78"/>
              </a:rPr>
              <a:t>که در سالهای اخیر مورد استفاده قرار گرفته است، بهره گیرد. </a:t>
            </a:r>
            <a:endParaRPr lang="en-US" b="1" dirty="0">
              <a:solidFill>
                <a:srgbClr val="020202"/>
              </a:solidFill>
              <a:latin typeface="Tahoma"/>
              <a:ea typeface="Times New Roman"/>
              <a:cs typeface="B Compset"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302291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برای مطالعه داده ها به سایت زیر رجوع کنید:</a:t>
            </a:r>
            <a:endParaRPr lang="en-US" dirty="0"/>
          </a:p>
        </p:txBody>
      </p:sp>
      <p:sp>
        <p:nvSpPr>
          <p:cNvPr id="4" name="Content Placeholder 3"/>
          <p:cNvSpPr>
            <a:spLocks noGrp="1"/>
          </p:cNvSpPr>
          <p:nvPr>
            <p:ph idx="1"/>
          </p:nvPr>
        </p:nvSpPr>
        <p:spPr/>
        <p:txBody>
          <a:bodyPr>
            <a:normAutofit/>
          </a:bodyPr>
          <a:lstStyle/>
          <a:p>
            <a:pPr algn="ctr"/>
            <a:r>
              <a:rPr lang="en-US" sz="2800" dirty="0">
                <a:hlinkClick r:id="rId2"/>
              </a:rPr>
              <a:t>https://www.bis.org</a:t>
            </a:r>
            <a:r>
              <a:rPr lang="en-US" sz="2800" dirty="0" smtClean="0">
                <a:hlinkClick r:id="rId2"/>
              </a:rPr>
              <a:t>/</a:t>
            </a:r>
            <a:endParaRPr lang="fa-IR" sz="2800" dirty="0" smtClean="0"/>
          </a:p>
          <a:p>
            <a:pPr algn="ctr"/>
            <a:r>
              <a:rPr lang="fa-IR" sz="2800" dirty="0" smtClean="0"/>
              <a:t>بانک تسویه های بین </a:t>
            </a:r>
            <a:r>
              <a:rPr lang="fa-IR" sz="2800" dirty="0" err="1" smtClean="0"/>
              <a:t>المللی</a:t>
            </a:r>
            <a:endParaRPr lang="en-US" sz="2800" dirty="0"/>
          </a:p>
        </p:txBody>
      </p:sp>
      <p:sp>
        <p:nvSpPr>
          <p:cNvPr id="2" name="Slide Number Placeholder 1"/>
          <p:cNvSpPr>
            <a:spLocks noGrp="1"/>
          </p:cNvSpPr>
          <p:nvPr>
            <p:ph type="sldNum" sz="quarter" idx="12"/>
          </p:nvPr>
        </p:nvSpPr>
        <p:spPr/>
        <p:txBody>
          <a:bodyPr/>
          <a:lstStyle/>
          <a:p>
            <a:fld id="{910D3704-EB78-46B9-AB15-D23119C7FC1D}" type="slidenum">
              <a:rPr lang="en-US" smtClean="0"/>
              <a:pPr/>
              <a:t>6</a:t>
            </a:fld>
            <a:endParaRPr lang="en-US"/>
          </a:p>
        </p:txBody>
      </p:sp>
    </p:spTree>
    <p:extLst>
      <p:ext uri="{BB962C8B-B14F-4D97-AF65-F5344CB8AC3E}">
        <p14:creationId xmlns:p14="http://schemas.microsoft.com/office/powerpoint/2010/main" val="4605965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60</a:t>
            </a:fld>
            <a:endParaRPr lang="en-US"/>
          </a:p>
        </p:txBody>
      </p:sp>
      <p:sp>
        <p:nvSpPr>
          <p:cNvPr id="18" name="Subtitle 2"/>
          <p:cNvSpPr>
            <a:spLocks noGrp="1"/>
          </p:cNvSpPr>
          <p:nvPr>
            <p:ph type="subTitle" idx="4294967295"/>
          </p:nvPr>
        </p:nvSpPr>
        <p:spPr>
          <a:xfrm>
            <a:off x="0" y="404813"/>
            <a:ext cx="8280400" cy="6264275"/>
          </a:xfrm>
          <a:noFill/>
        </p:spPr>
        <p:txBody>
          <a:bodyPr>
            <a:noAutofit/>
          </a:bodyPr>
          <a:lstStyle/>
          <a:p>
            <a:pPr marL="342900" indent="-342900" algn="just" rtl="1">
              <a:spcBef>
                <a:spcPts val="600"/>
              </a:spcBef>
              <a:spcAft>
                <a:spcPts val="600"/>
              </a:spcAft>
              <a:buClr>
                <a:srgbClr val="C00000"/>
              </a:buClr>
              <a:buFont typeface="Wingdings" panose="05000000000000000000" pitchFamily="2" charset="2"/>
              <a:buChar char="§"/>
            </a:pPr>
            <a:r>
              <a:rPr lang="fa-IR" sz="1900" b="1" dirty="0">
                <a:solidFill>
                  <a:srgbClr val="020202"/>
                </a:solidFill>
                <a:latin typeface="Tahoma"/>
                <a:ea typeface="Times New Roman"/>
                <a:cs typeface="B Compset" pitchFamily="2" charset="-78"/>
              </a:rPr>
              <a:t>بنابراین بدهی های بلندمدت ارزی بهینه نباید از قالب و شکل ارزهای سراسری در جریان هزینه ها و درآمدهای قرض گیرنده جدا شوند. هنگامی که یک اختلاف ساختاری بین جریانات نقدی ورودی ارزی و جریانات نقدی خروجی وجود دارد _که نتیجه مشارکت خصوصی شرکت در بازارهای نهاده و محصول </a:t>
            </a:r>
            <a:r>
              <a:rPr lang="en-US" sz="1900" b="1" dirty="0" smtClean="0">
                <a:solidFill>
                  <a:srgbClr val="020202"/>
                </a:solidFill>
                <a:latin typeface="Tahoma"/>
                <a:ea typeface="Times New Roman"/>
                <a:cs typeface="B Compset" pitchFamily="2" charset="-78"/>
              </a:rPr>
              <a:t> </a:t>
            </a:r>
            <a:r>
              <a:rPr lang="en-US" sz="1900" dirty="0" smtClean="0">
                <a:solidFill>
                  <a:srgbClr val="020202"/>
                </a:solidFill>
                <a:latin typeface="Times New Roman" panose="02020603050405020304" pitchFamily="18" charset="0"/>
                <a:ea typeface="Times New Roman"/>
                <a:cs typeface="Times New Roman" panose="02020603050405020304" pitchFamily="18" charset="0"/>
              </a:rPr>
              <a:t>(</a:t>
            </a:r>
            <a:r>
              <a:rPr lang="en-US" sz="1900" dirty="0" err="1" smtClean="0">
                <a:solidFill>
                  <a:srgbClr val="020202"/>
                </a:solidFill>
                <a:latin typeface="Times New Roman" panose="02020603050405020304" pitchFamily="18" charset="0"/>
                <a:ea typeface="Times New Roman"/>
                <a:cs typeface="Times New Roman" panose="02020603050405020304" pitchFamily="18" charset="0"/>
              </a:rPr>
              <a:t>input,output</a:t>
            </a:r>
            <a:r>
              <a:rPr lang="en-US" sz="1900" dirty="0">
                <a:solidFill>
                  <a:srgbClr val="020202"/>
                </a:solidFill>
                <a:latin typeface="Times New Roman" panose="02020603050405020304" pitchFamily="18" charset="0"/>
                <a:ea typeface="Times New Roman"/>
                <a:cs typeface="Times New Roman" panose="02020603050405020304" pitchFamily="18" charset="0"/>
              </a:rPr>
              <a:t>) </a:t>
            </a:r>
            <a:r>
              <a:rPr lang="fa-IR" sz="1900" b="1" dirty="0">
                <a:solidFill>
                  <a:srgbClr val="020202"/>
                </a:solidFill>
                <a:latin typeface="Tahoma"/>
                <a:ea typeface="Times New Roman"/>
                <a:cs typeface="B Compset" pitchFamily="2" charset="-78"/>
              </a:rPr>
              <a:t>است_ انتخاب بدهی های با ارز خارجی ناشی از جریانات نقدی ورودی می تواند یک پوشش طبیعی را ایجاد کند و در معیارهای تصمیم گیری در مورد بدهیها، باید هزینه ثابت را در اولویت قرار دهد. </a:t>
            </a:r>
            <a:endParaRPr lang="fa-IR" sz="1900" b="1" dirty="0" smtClean="0">
              <a:solidFill>
                <a:srgbClr val="020202"/>
              </a:solidFill>
              <a:latin typeface="Tahoma"/>
              <a:ea typeface="Times New Roman"/>
              <a:cs typeface="B Compset" pitchFamily="2" charset="-78"/>
            </a:endParaRPr>
          </a:p>
          <a:p>
            <a:pPr marL="342900" indent="-342900" algn="just" rtl="1">
              <a:spcBef>
                <a:spcPts val="600"/>
              </a:spcBef>
              <a:spcAft>
                <a:spcPts val="600"/>
              </a:spcAft>
              <a:buClr>
                <a:srgbClr val="C00000"/>
              </a:buClr>
              <a:buFont typeface="Wingdings" panose="05000000000000000000" pitchFamily="2" charset="2"/>
              <a:buChar char="§"/>
            </a:pPr>
            <a:r>
              <a:rPr lang="fa-IR" sz="1900" b="1" dirty="0" smtClean="0">
                <a:solidFill>
                  <a:srgbClr val="020202"/>
                </a:solidFill>
                <a:latin typeface="Tahoma"/>
                <a:ea typeface="Times New Roman"/>
                <a:cs typeface="B Compset" pitchFamily="2" charset="-78"/>
              </a:rPr>
              <a:t>در </a:t>
            </a:r>
            <a:r>
              <a:rPr lang="fa-IR" sz="1900" b="1" dirty="0">
                <a:solidFill>
                  <a:srgbClr val="020202"/>
                </a:solidFill>
                <a:latin typeface="Tahoma"/>
                <a:ea typeface="Times New Roman"/>
                <a:cs typeface="B Compset" pitchFamily="2" charset="-78"/>
              </a:rPr>
              <a:t>بسیاری از موارد </a:t>
            </a:r>
            <a:r>
              <a:rPr lang="fa-IR" sz="1900" b="1" dirty="0" smtClean="0">
                <a:solidFill>
                  <a:srgbClr val="020202"/>
                </a:solidFill>
                <a:latin typeface="Tahoma"/>
                <a:ea typeface="Times New Roman"/>
                <a:cs typeface="B Compset" pitchFamily="2" charset="-78"/>
              </a:rPr>
              <a:t>شرکت، </a:t>
            </a:r>
            <a:r>
              <a:rPr lang="fa-IR" sz="1900" b="1" dirty="0">
                <a:solidFill>
                  <a:srgbClr val="020202"/>
                </a:solidFill>
                <a:latin typeface="Tahoma"/>
                <a:ea typeface="Times New Roman"/>
                <a:cs typeface="B Compset" pitchFamily="2" charset="-78"/>
              </a:rPr>
              <a:t>انتشار بدهی با یک ارز مشخص را بررسی می کند تا جریان درآمدی اش را با جریان هزینه بدهی هایش همتراز کند. ممکن است این کار هزینه بدهی ها را کاهش ندهد. در حقیقت، هزینه ای که شرکتها برای قرض گرفتن متحمل می شوند، باید انعکاس دهنده این موضوع باشد که چگونه تعهدات بدهی ها بر مشخصات ریسک وام گیرنده تاثیر می گذارد. اما اغلب این کار انجام نمی شود</a:t>
            </a:r>
            <a:r>
              <a:rPr lang="fa-IR" sz="1900" b="1" dirty="0" smtClean="0">
                <a:solidFill>
                  <a:srgbClr val="020202"/>
                </a:solidFill>
                <a:latin typeface="Tahoma"/>
                <a:ea typeface="Times New Roman"/>
                <a:cs typeface="B Compset" pitchFamily="2" charset="-78"/>
              </a:rPr>
              <a:t>.</a:t>
            </a:r>
          </a:p>
          <a:p>
            <a:pPr marL="342900" indent="-342900" algn="just" rtl="1">
              <a:spcBef>
                <a:spcPts val="600"/>
              </a:spcBef>
              <a:spcAft>
                <a:spcPts val="600"/>
              </a:spcAft>
              <a:buClr>
                <a:srgbClr val="C00000"/>
              </a:buClr>
              <a:buFont typeface="Wingdings" panose="05000000000000000000" pitchFamily="2" charset="2"/>
              <a:buChar char="§"/>
            </a:pPr>
            <a:r>
              <a:rPr lang="fa-IR" sz="1900" b="1" dirty="0" smtClean="0">
                <a:solidFill>
                  <a:srgbClr val="020202"/>
                </a:solidFill>
                <a:latin typeface="Tahoma"/>
                <a:ea typeface="Times New Roman"/>
                <a:cs typeface="B Compset" pitchFamily="2" charset="-78"/>
              </a:rPr>
              <a:t> </a:t>
            </a:r>
            <a:r>
              <a:rPr lang="fa-IR" sz="1900" b="1" dirty="0">
                <a:solidFill>
                  <a:srgbClr val="020202"/>
                </a:solidFill>
                <a:latin typeface="Tahoma"/>
                <a:ea typeface="Times New Roman"/>
                <a:cs typeface="B Compset" pitchFamily="2" charset="-78"/>
              </a:rPr>
              <a:t>بحران مالی آسیا در سال 1997 به عنوان یک نمونه واضحی است که نشان می دهد که تصمیم گیری در مورد مبادله ارز در تامین منابع مالی بدهی چقدر با اهمیت است. از بحث در مورد نظام پولی بین المللی </a:t>
            </a:r>
            <a:r>
              <a:rPr lang="fa-IR" sz="1900" b="1" dirty="0" smtClean="0">
                <a:solidFill>
                  <a:srgbClr val="020202"/>
                </a:solidFill>
                <a:latin typeface="Tahoma"/>
                <a:ea typeface="Times New Roman"/>
                <a:cs typeface="B Compset" pitchFamily="2" charset="-78"/>
              </a:rPr>
              <a:t>به </a:t>
            </a:r>
            <a:r>
              <a:rPr lang="fa-IR" sz="1900" b="1" dirty="0">
                <a:solidFill>
                  <a:srgbClr val="020202"/>
                </a:solidFill>
                <a:latin typeface="Tahoma"/>
                <a:ea typeface="Times New Roman"/>
                <a:cs typeface="B Compset" pitchFamily="2" charset="-78"/>
              </a:rPr>
              <a:t>یاد داریم که کشورهای آسیای جنوب شرقی مانند تایلند و اندونزی مدت زیادی نرخ ارز داخلی </a:t>
            </a:r>
            <a:r>
              <a:rPr lang="en-US" sz="1900" dirty="0">
                <a:solidFill>
                  <a:srgbClr val="020202"/>
                </a:solidFill>
                <a:latin typeface="Times New Roman" panose="02020603050405020304" pitchFamily="18" charset="0"/>
                <a:ea typeface="Times New Roman"/>
                <a:cs typeface="Times New Roman" panose="02020603050405020304" pitchFamily="18" charset="0"/>
              </a:rPr>
              <a:t>(pegged) </a:t>
            </a:r>
            <a:r>
              <a:rPr lang="fa-IR" sz="1900" dirty="0">
                <a:solidFill>
                  <a:srgbClr val="020202"/>
                </a:solidFill>
                <a:latin typeface="Times New Roman" panose="02020603050405020304" pitchFamily="18" charset="0"/>
                <a:ea typeface="Times New Roman"/>
                <a:cs typeface="Times New Roman" panose="02020603050405020304" pitchFamily="18" charset="0"/>
              </a:rPr>
              <a:t> </a:t>
            </a:r>
            <a:r>
              <a:rPr lang="fa-IR" sz="1900" b="1" dirty="0" smtClean="0">
                <a:solidFill>
                  <a:srgbClr val="020202"/>
                </a:solidFill>
                <a:latin typeface="Tahoma"/>
                <a:ea typeface="Times New Roman"/>
                <a:cs typeface="B Compset" pitchFamily="2" charset="-78"/>
              </a:rPr>
              <a:t>خود </a:t>
            </a:r>
            <a:r>
              <a:rPr lang="fa-IR" sz="1900" b="1" dirty="0">
                <a:solidFill>
                  <a:srgbClr val="020202"/>
                </a:solidFill>
                <a:latin typeface="Tahoma"/>
                <a:ea typeface="Times New Roman"/>
                <a:cs typeface="B Compset" pitchFamily="2" charset="-78"/>
              </a:rPr>
              <a:t>را  در برابر دلار آمریکا حفظ کردند. برای مثال در تایلند در سال 1984بات تایلند برابر با </a:t>
            </a:r>
            <a:r>
              <a:rPr lang="en-US" sz="1900" dirty="0">
                <a:solidFill>
                  <a:srgbClr val="020202"/>
                </a:solidFill>
                <a:latin typeface="Times New Roman" panose="02020603050405020304" pitchFamily="18" charset="0"/>
                <a:ea typeface="Times New Roman"/>
                <a:cs typeface="Times New Roman" panose="02020603050405020304" pitchFamily="18" charset="0"/>
              </a:rPr>
              <a:t>THB25=$1</a:t>
            </a:r>
            <a:r>
              <a:rPr lang="en-US" sz="1900" dirty="0">
                <a:solidFill>
                  <a:srgbClr val="020202"/>
                </a:solidFill>
                <a:latin typeface="Tahoma"/>
                <a:ea typeface="Times New Roman"/>
                <a:cs typeface="B Compset" panose="00000400000000000000" pitchFamily="2" charset="-78"/>
              </a:rPr>
              <a:t> </a:t>
            </a:r>
            <a:r>
              <a:rPr lang="fa-IR" sz="1900" dirty="0" smtClean="0">
                <a:solidFill>
                  <a:srgbClr val="020202"/>
                </a:solidFill>
                <a:latin typeface="Tahoma"/>
                <a:ea typeface="Times New Roman"/>
                <a:cs typeface="B Compset" panose="00000400000000000000" pitchFamily="2" charset="-78"/>
              </a:rPr>
              <a:t> </a:t>
            </a:r>
            <a:r>
              <a:rPr lang="fa-IR" sz="1900" b="1" dirty="0" smtClean="0">
                <a:solidFill>
                  <a:srgbClr val="020202"/>
                </a:solidFill>
                <a:latin typeface="Tahoma"/>
                <a:ea typeface="Times New Roman"/>
                <a:cs typeface="B Compset" pitchFamily="2" charset="-78"/>
              </a:rPr>
              <a:t>بود </a:t>
            </a:r>
            <a:r>
              <a:rPr lang="fa-IR" sz="1900" b="1" dirty="0">
                <a:solidFill>
                  <a:srgbClr val="020202"/>
                </a:solidFill>
                <a:latin typeface="Tahoma"/>
                <a:ea typeface="Times New Roman"/>
                <a:cs typeface="B Compset" pitchFamily="2" charset="-78"/>
              </a:rPr>
              <a:t>و که دلیل آن ذخایر ارزی زیادی بود که بانک تایلند در طی این سالها انباشته کرده بود. بنابراین برای شرکت های تایلندی انتشار بدهی براساس دلار آمریکا با نرخ 6% و در عوض قرض گرفتن بلندمدت در تایلند با بات تایلند و نرخ 13% واقعا هیجان انگیز بود. با این فرض که ارتباط بین دلار و واحد پول تایلند ثابت است و تغییری  ندارد.</a:t>
            </a:r>
            <a:endParaRPr lang="en-US" sz="1900" b="1" dirty="0">
              <a:solidFill>
                <a:srgbClr val="020202"/>
              </a:solidFill>
              <a:latin typeface="Tahoma"/>
              <a:ea typeface="Times New Roman"/>
              <a:cs typeface="B Compset" pitchFamily="2" charset="-78"/>
            </a:endParaRP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271464684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61</a:t>
            </a:fld>
            <a:endParaRPr lang="en-US"/>
          </a:p>
        </p:txBody>
      </p:sp>
      <p:sp>
        <p:nvSpPr>
          <p:cNvPr id="18" name="Subtitle 2"/>
          <p:cNvSpPr>
            <a:spLocks noGrp="1"/>
          </p:cNvSpPr>
          <p:nvPr>
            <p:ph type="subTitle" idx="4294967295"/>
          </p:nvPr>
        </p:nvSpPr>
        <p:spPr>
          <a:xfrm>
            <a:off x="0" y="650875"/>
            <a:ext cx="9144000" cy="6018213"/>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sz="1800" b="1" dirty="0">
                <a:solidFill>
                  <a:srgbClr val="020202"/>
                </a:solidFill>
                <a:latin typeface="Tahoma"/>
                <a:ea typeface="Times New Roman"/>
                <a:cs typeface="B Compset" pitchFamily="2" charset="-78"/>
              </a:rPr>
              <a:t>بسیاری از شرکت های تایلندی مانند شرکت های در حال توسعه املاک و مستغلات که برای فعالیت در داخل آزاد بودند، </a:t>
            </a:r>
            <a:r>
              <a:rPr lang="fa-IR" sz="1800" b="1" dirty="0" smtClean="0">
                <a:solidFill>
                  <a:srgbClr val="020202"/>
                </a:solidFill>
                <a:latin typeface="Tahoma"/>
                <a:ea typeface="Times New Roman"/>
                <a:cs typeface="B Compset" pitchFamily="2" charset="-78"/>
              </a:rPr>
              <a:t>اوراق </a:t>
            </a:r>
            <a:r>
              <a:rPr lang="fa-IR" sz="1800" b="1" dirty="0">
                <a:solidFill>
                  <a:srgbClr val="020202"/>
                </a:solidFill>
                <a:latin typeface="Tahoma"/>
                <a:ea typeface="Times New Roman"/>
                <a:cs typeface="B Compset" pitchFamily="2" charset="-78"/>
              </a:rPr>
              <a:t>قرضه اروپایی بر پایه دلار را منتشر کردند تا از مزایای کاهش </a:t>
            </a:r>
            <a:r>
              <a:rPr lang="fa-IR" sz="1800" b="1" dirty="0" smtClean="0">
                <a:solidFill>
                  <a:srgbClr val="020202"/>
                </a:solidFill>
                <a:latin typeface="Tahoma"/>
                <a:ea typeface="Times New Roman"/>
                <a:cs typeface="B Compset" pitchFamily="2" charset="-78"/>
              </a:rPr>
              <a:t>هزینه‌های </a:t>
            </a:r>
            <a:r>
              <a:rPr lang="fa-IR" sz="1800" b="1" dirty="0">
                <a:solidFill>
                  <a:srgbClr val="020202"/>
                </a:solidFill>
                <a:latin typeface="Tahoma"/>
                <a:ea typeface="Times New Roman"/>
                <a:cs typeface="B Compset" pitchFamily="2" charset="-78"/>
              </a:rPr>
              <a:t>دلاری بدهی ها بهره ببرند. (انگیزه فرصت طلبی) زمانی که بحران در جولای سال 1997به کاهش ارزش بات تایلند منجر شد، ناگهان این شرکتها با حجم زیادی از بدهیها روبه‌رو شدند و عملا حجم بدهیها دو برابر شد در حالی که جریان درآمدها بر اساس بات تایلند بدون هیچ تغییری ثابت مانده بود.</a:t>
            </a: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en-US" sz="1800" b="1" dirty="0" smtClean="0">
                <a:solidFill>
                  <a:srgbClr val="020202"/>
                </a:solidFill>
                <a:latin typeface="Tahoma"/>
                <a:ea typeface="Times New Roman"/>
                <a:cs typeface="B Compset" pitchFamily="2" charset="-78"/>
              </a:rPr>
              <a:t> </a:t>
            </a:r>
            <a:r>
              <a:rPr lang="en-US" sz="1800" b="1" dirty="0" err="1" smtClean="0">
                <a:solidFill>
                  <a:srgbClr val="020202"/>
                </a:solidFill>
                <a:latin typeface="Times New Roman" panose="02020603050405020304" pitchFamily="18" charset="0"/>
                <a:ea typeface="Times New Roman"/>
                <a:cs typeface="Times New Roman" panose="02020603050405020304" pitchFamily="18" charset="0"/>
              </a:rPr>
              <a:t>Somprasong</a:t>
            </a:r>
            <a:r>
              <a:rPr lang="en-US" sz="1800" b="1" dirty="0" smtClean="0">
                <a:solidFill>
                  <a:srgbClr val="020202"/>
                </a:solidFill>
                <a:latin typeface="Times New Roman" panose="02020603050405020304" pitchFamily="18" charset="0"/>
                <a:ea typeface="Times New Roman"/>
                <a:cs typeface="Times New Roman" panose="02020603050405020304" pitchFamily="18" charset="0"/>
              </a:rPr>
              <a:t> </a:t>
            </a:r>
            <a:r>
              <a:rPr lang="en-US" sz="1800" b="1" dirty="0">
                <a:solidFill>
                  <a:srgbClr val="020202"/>
                </a:solidFill>
                <a:latin typeface="Times New Roman" panose="02020603050405020304" pitchFamily="18" charset="0"/>
                <a:ea typeface="Times New Roman"/>
                <a:cs typeface="Times New Roman" panose="02020603050405020304" pitchFamily="18" charset="0"/>
              </a:rPr>
              <a:t>Land</a:t>
            </a:r>
            <a:r>
              <a:rPr lang="en-US" sz="2000" b="1" dirty="0">
                <a:solidFill>
                  <a:srgbClr val="020202"/>
                </a:solidFill>
                <a:latin typeface="Tahoma"/>
                <a:ea typeface="Times New Roman"/>
                <a:cs typeface="+mj-cs"/>
              </a:rPr>
              <a:t> </a:t>
            </a:r>
            <a:r>
              <a:rPr lang="fa-IR" sz="1800" b="1" dirty="0">
                <a:solidFill>
                  <a:srgbClr val="020202"/>
                </a:solidFill>
                <a:latin typeface="Tahoma"/>
                <a:ea typeface="Times New Roman"/>
                <a:cs typeface="B Compset" pitchFamily="2" charset="-78"/>
              </a:rPr>
              <a:t>نزدیک به 80 میلیون دلار اوراق قرضه اروپایی منتشره خود را در فوریه 1998 نکول کرد. عدم انطباق ارزی بین جریان های درآمدی بر پایه بات شرکتها و هزینه های تامین مالی بدهی دلاری آنها سبب ایجاد شکاف و فاصله زیادی شد. در واقع آنها در زمینه توجه به انگیزه پوشش ریسک غفلت کرده بودند. در برخی موارد </a:t>
            </a:r>
            <a:r>
              <a:rPr lang="fa-IR" sz="1800" b="1" dirty="0" smtClean="0">
                <a:solidFill>
                  <a:srgbClr val="020202"/>
                </a:solidFill>
                <a:latin typeface="Tahoma"/>
                <a:ea typeface="Times New Roman"/>
                <a:cs typeface="B Compset" pitchFamily="2" charset="-78"/>
              </a:rPr>
              <a:t>ورشکستگی </a:t>
            </a:r>
            <a:r>
              <a:rPr lang="fa-IR" sz="1800" b="1" dirty="0">
                <a:solidFill>
                  <a:srgbClr val="020202"/>
                </a:solidFill>
                <a:latin typeface="Tahoma"/>
                <a:ea typeface="Times New Roman"/>
                <a:cs typeface="B Compset" pitchFamily="2" charset="-78"/>
              </a:rPr>
              <a:t>شرکتها اتفاق افتاد که عمده دلیل آن عدم توانایی ناشران بدهی‌ها در تجزیه و تحلیل بازارهای بلندمدت و ارزیابی ریسک ارزهای خارجی بود. </a:t>
            </a: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0767962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Box 36"/>
          <p:cNvSpPr txBox="1">
            <a:spLocks noChangeArrowheads="1"/>
          </p:cNvSpPr>
          <p:nvPr/>
        </p:nvSpPr>
        <p:spPr bwMode="auto">
          <a:xfrm>
            <a:off x="6345238" y="6205538"/>
            <a:ext cx="388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r>
              <a:rPr lang="en-US" sz="3800">
                <a:solidFill>
                  <a:srgbClr val="FFFFFF"/>
                </a:solidFill>
                <a:latin typeface="Franchise Bold"/>
              </a:rPr>
              <a:t>4</a:t>
            </a:r>
          </a:p>
        </p:txBody>
      </p:sp>
      <p:sp>
        <p:nvSpPr>
          <p:cNvPr id="5" name="Slide Number Placeholder 4"/>
          <p:cNvSpPr>
            <a:spLocks noGrp="1"/>
          </p:cNvSpPr>
          <p:nvPr>
            <p:ph type="sldNum" sz="quarter" idx="12"/>
          </p:nvPr>
        </p:nvSpPr>
        <p:spPr>
          <a:xfrm>
            <a:off x="492601" y="6239193"/>
            <a:ext cx="502920" cy="502920"/>
          </a:xfrm>
        </p:spPr>
        <p:txBody>
          <a:bodyPr>
            <a:normAutofit/>
          </a:bodyPr>
          <a:lstStyle/>
          <a:p>
            <a:fld id="{FDDC5A35-1FDA-4F29-8175-0FC53B96721E}" type="slidenum">
              <a:rPr lang="en-US" smtClean="0"/>
              <a:pPr/>
              <a:t>62</a:t>
            </a:fld>
            <a:endParaRPr lang="en-US"/>
          </a:p>
        </p:txBody>
      </p:sp>
      <p:sp>
        <p:nvSpPr>
          <p:cNvPr id="18" name="Subtitle 2"/>
          <p:cNvSpPr>
            <a:spLocks noGrp="1"/>
          </p:cNvSpPr>
          <p:nvPr>
            <p:ph type="subTitle" idx="4294967295"/>
          </p:nvPr>
        </p:nvSpPr>
        <p:spPr>
          <a:xfrm>
            <a:off x="0" y="404813"/>
            <a:ext cx="8903958" cy="6337300"/>
          </a:xfrm>
          <a:noFill/>
        </p:spPr>
        <p:txBody>
          <a:bodyPr>
            <a:normAutofit/>
          </a:bodyPr>
          <a:lstStyle/>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ورشکستگی </a:t>
            </a:r>
            <a:r>
              <a:rPr lang="en-US" sz="2200" b="1" dirty="0">
                <a:solidFill>
                  <a:srgbClr val="020202"/>
                </a:solidFill>
                <a:latin typeface="Times New Roman" panose="02020603050405020304" pitchFamily="18" charset="0"/>
                <a:ea typeface="Times New Roman"/>
                <a:cs typeface="Times New Roman" panose="02020603050405020304" pitchFamily="18" charset="0"/>
              </a:rPr>
              <a:t>Laker </a:t>
            </a:r>
            <a:r>
              <a:rPr lang="el-GR" sz="2200" b="1" dirty="0">
                <a:solidFill>
                  <a:srgbClr val="020202"/>
                </a:solidFill>
                <a:latin typeface="Times New Roman" panose="02020603050405020304" pitchFamily="18" charset="0"/>
                <a:ea typeface="Times New Roman"/>
                <a:cs typeface="Times New Roman" panose="02020603050405020304" pitchFamily="18" charset="0"/>
              </a:rPr>
              <a:t>Α</a:t>
            </a:r>
            <a:r>
              <a:rPr lang="en-US" sz="2200" b="1" dirty="0" err="1">
                <a:solidFill>
                  <a:srgbClr val="020202"/>
                </a:solidFill>
                <a:latin typeface="Times New Roman" panose="02020603050405020304" pitchFamily="18" charset="0"/>
                <a:ea typeface="Times New Roman"/>
                <a:cs typeface="Times New Roman" panose="02020603050405020304" pitchFamily="18" charset="0"/>
              </a:rPr>
              <a:t>irways</a:t>
            </a:r>
            <a:endParaRPr lang="en-US" sz="2200" b="1" dirty="0">
              <a:solidFill>
                <a:srgbClr val="020202"/>
              </a:solidFill>
              <a:latin typeface="Times New Roman" panose="02020603050405020304" pitchFamily="18" charset="0"/>
              <a:ea typeface="Times New Roman"/>
              <a:cs typeface="Times New Roman" panose="02020603050405020304" pitchFamily="18" charset="0"/>
            </a:endParaRPr>
          </a:p>
          <a:p>
            <a:pPr marL="342900" indent="-342900" algn="just" rtl="1">
              <a:lnSpc>
                <a:spcPct val="150000"/>
              </a:lnSpc>
              <a:spcBef>
                <a:spcPts val="600"/>
              </a:spcBef>
              <a:spcAft>
                <a:spcPts val="600"/>
              </a:spcAft>
              <a:buClr>
                <a:srgbClr val="C00000"/>
              </a:buClr>
              <a:buFont typeface="Wingdings" panose="05000000000000000000" pitchFamily="2" charset="2"/>
              <a:buChar char="§"/>
            </a:pPr>
            <a:r>
              <a:rPr lang="fa-IR" b="1" dirty="0">
                <a:solidFill>
                  <a:srgbClr val="020202"/>
                </a:solidFill>
                <a:latin typeface="Tahoma"/>
                <a:ea typeface="Times New Roman"/>
                <a:cs typeface="B Compset" pitchFamily="2" charset="-78"/>
              </a:rPr>
              <a:t>در فروپاشی و سقوط خطوط هوایی کم هزینه انگلستان </a:t>
            </a:r>
            <a:r>
              <a:rPr lang="en-US" b="1" dirty="0" smtClean="0">
                <a:solidFill>
                  <a:srgbClr val="020202"/>
                </a:solidFill>
                <a:latin typeface="Tahoma"/>
                <a:ea typeface="Times New Roman"/>
                <a:cs typeface="B Compset" pitchFamily="2" charset="-78"/>
              </a:rPr>
              <a:t> </a:t>
            </a:r>
            <a:r>
              <a:rPr lang="en-US" sz="1900" dirty="0">
                <a:solidFill>
                  <a:srgbClr val="020202"/>
                </a:solidFill>
                <a:latin typeface="Times New Roman" panose="02020603050405020304" pitchFamily="18" charset="0"/>
                <a:ea typeface="Times New Roman"/>
                <a:cs typeface="Times New Roman" panose="02020603050405020304" pitchFamily="18" charset="0"/>
              </a:rPr>
              <a:t>Sir Freddie Laker’s </a:t>
            </a:r>
            <a:r>
              <a:rPr lang="fa-IR" b="1" dirty="0">
                <a:solidFill>
                  <a:srgbClr val="020202"/>
                </a:solidFill>
                <a:latin typeface="Tahoma"/>
                <a:ea typeface="Times New Roman"/>
                <a:cs typeface="B Compset" pitchFamily="2" charset="-78"/>
              </a:rPr>
              <a:t>کار زیادی نمی شد کرد. شرکت در بخش تجهیزات هوانوردی و ابزار  و لوازم فرود هواپیما فعالیت می کرد. شکست شرکت تا حد زیادی به تصمیمات مالی گمراه کننده ای که با افزایش ارزش دلار تشدید شد، مرتبط بود.</a:t>
            </a:r>
            <a:r>
              <a:rPr lang="en-US" sz="1900" dirty="0">
                <a:solidFill>
                  <a:srgbClr val="020202"/>
                </a:solidFill>
                <a:latin typeface="Times New Roman" panose="02020603050405020304" pitchFamily="18" charset="0"/>
                <a:ea typeface="Times New Roman"/>
                <a:cs typeface="Times New Roman" panose="02020603050405020304" pitchFamily="18" charset="0"/>
              </a:rPr>
              <a:t>Laker</a:t>
            </a:r>
            <a:r>
              <a:rPr lang="en-US" b="1" dirty="0">
                <a:solidFill>
                  <a:srgbClr val="020202"/>
                </a:solidFill>
                <a:latin typeface="Tahoma"/>
                <a:ea typeface="Times New Roman"/>
                <a:cs typeface="B Compset" pitchFamily="2" charset="-78"/>
              </a:rPr>
              <a:t> </a:t>
            </a:r>
            <a:r>
              <a:rPr lang="fa-IR" b="1" dirty="0">
                <a:solidFill>
                  <a:srgbClr val="020202"/>
                </a:solidFill>
                <a:latin typeface="Tahoma"/>
                <a:ea typeface="Times New Roman"/>
                <a:cs typeface="B Compset" pitchFamily="2" charset="-78"/>
              </a:rPr>
              <a:t>به اشتباه با صورتحساب های دلاری در خرید اجناس </a:t>
            </a:r>
            <a:r>
              <a:rPr lang="en-US" sz="1900" dirty="0" smtClean="0">
                <a:solidFill>
                  <a:srgbClr val="020202"/>
                </a:solidFill>
                <a:latin typeface="Times New Roman" panose="02020603050405020304" pitchFamily="18" charset="0"/>
                <a:ea typeface="Times New Roman"/>
                <a:cs typeface="Times New Roman" panose="02020603050405020304" pitchFamily="18" charset="0"/>
              </a:rPr>
              <a:t>McDonnell Douglas DC-10 aircr</a:t>
            </a:r>
            <a:r>
              <a:rPr lang="en-US" sz="1900" dirty="0">
                <a:solidFill>
                  <a:srgbClr val="020202"/>
                </a:solidFill>
                <a:latin typeface="Times New Roman" panose="02020603050405020304" pitchFamily="18" charset="0"/>
                <a:ea typeface="Times New Roman"/>
                <a:cs typeface="Times New Roman" panose="02020603050405020304" pitchFamily="18" charset="0"/>
              </a:rPr>
              <a:t>a</a:t>
            </a:r>
            <a:r>
              <a:rPr lang="en-US" sz="1900" dirty="0" smtClean="0">
                <a:solidFill>
                  <a:srgbClr val="020202"/>
                </a:solidFill>
                <a:latin typeface="Times New Roman" panose="02020603050405020304" pitchFamily="18" charset="0"/>
                <a:ea typeface="Times New Roman"/>
                <a:cs typeface="Times New Roman" panose="02020603050405020304" pitchFamily="18" charset="0"/>
              </a:rPr>
              <a:t>ft </a:t>
            </a:r>
            <a:r>
              <a:rPr lang="fa-IR" sz="1900" dirty="0" smtClean="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موافقت </a:t>
            </a:r>
            <a:r>
              <a:rPr lang="fa-IR" b="1" dirty="0">
                <a:solidFill>
                  <a:srgbClr val="020202"/>
                </a:solidFill>
                <a:latin typeface="Tahoma"/>
                <a:ea typeface="Times New Roman"/>
                <a:cs typeface="B Compset" pitchFamily="2" charset="-78"/>
              </a:rPr>
              <a:t>کرد. تامین مالی رهنی توسط بانک صادرات- </a:t>
            </a:r>
            <a:r>
              <a:rPr lang="fa-IR" b="1" dirty="0" smtClean="0">
                <a:solidFill>
                  <a:srgbClr val="020202"/>
                </a:solidFill>
                <a:latin typeface="Tahoma"/>
                <a:ea typeface="Times New Roman"/>
                <a:cs typeface="B Compset" pitchFamily="2" charset="-78"/>
              </a:rPr>
              <a:t>واردات </a:t>
            </a:r>
            <a:r>
              <a:rPr lang="fa-IR" b="1" dirty="0">
                <a:solidFill>
                  <a:srgbClr val="020202"/>
                </a:solidFill>
                <a:latin typeface="Tahoma"/>
                <a:ea typeface="Times New Roman"/>
                <a:cs typeface="B Compset" pitchFamily="2" charset="-78"/>
              </a:rPr>
              <a:t>آمریکا و سایر موسسات مالی برای پرداخت بدهی ها و بازپرداخت اصل آن به دلار آمریکا، انجام شد. متاسفانه شرکت </a:t>
            </a:r>
            <a:r>
              <a:rPr lang="en-US" sz="1900" dirty="0">
                <a:solidFill>
                  <a:srgbClr val="020202"/>
                </a:solidFill>
                <a:latin typeface="Times New Roman" panose="02020603050405020304" pitchFamily="18" charset="0"/>
                <a:ea typeface="Times New Roman"/>
                <a:cs typeface="Times New Roman" panose="02020603050405020304" pitchFamily="18" charset="0"/>
              </a:rPr>
              <a:t>Laker </a:t>
            </a:r>
            <a:r>
              <a:rPr lang="el-GR" sz="1900" dirty="0">
                <a:solidFill>
                  <a:srgbClr val="020202"/>
                </a:solidFill>
                <a:latin typeface="Times New Roman" panose="02020603050405020304" pitchFamily="18" charset="0"/>
                <a:ea typeface="Times New Roman"/>
                <a:cs typeface="Times New Roman" panose="02020603050405020304" pitchFamily="18" charset="0"/>
              </a:rPr>
              <a:t>Α</a:t>
            </a:r>
            <a:r>
              <a:rPr lang="en-US" sz="1900" dirty="0" err="1">
                <a:solidFill>
                  <a:srgbClr val="020202"/>
                </a:solidFill>
                <a:latin typeface="Times New Roman" panose="02020603050405020304" pitchFamily="18" charset="0"/>
                <a:ea typeface="Times New Roman"/>
                <a:cs typeface="Times New Roman" panose="02020603050405020304" pitchFamily="18" charset="0"/>
              </a:rPr>
              <a:t>irways</a:t>
            </a:r>
            <a:r>
              <a:rPr lang="en-US" sz="1900" dirty="0">
                <a:solidFill>
                  <a:srgbClr val="020202"/>
                </a:solidFill>
                <a:latin typeface="Times New Roman" panose="02020603050405020304" pitchFamily="18" charset="0"/>
                <a:ea typeface="Times New Roman"/>
                <a:cs typeface="Times New Roman" panose="02020603050405020304" pitchFamily="18" charset="0"/>
              </a:rPr>
              <a:t> </a:t>
            </a:r>
            <a:r>
              <a:rPr lang="fa-IR" sz="1900" dirty="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انگلیسی </a:t>
            </a:r>
            <a:r>
              <a:rPr lang="fa-IR" b="1" dirty="0">
                <a:solidFill>
                  <a:srgbClr val="020202"/>
                </a:solidFill>
                <a:latin typeface="Tahoma"/>
                <a:ea typeface="Times New Roman"/>
                <a:cs typeface="B Compset" pitchFamily="2" charset="-78"/>
              </a:rPr>
              <a:t>با عدم انطباق شدید بین درآمدها – که به طور مساوی بین فروش دلاری و فروش بر اساس استرلینگ تقسیم می شد- و هزینه ها که عمدتا ناشی از سوخت مصرفی بود -که آن هم بر اساس دلار آمریکا محاسبه می شد- و هزینه خدمات بدهی و بازپرداخت اصل بدهی -که آن هم به دلار آمریکا بود- مواجه شد. همه اینها باعث ورشکستگی شرکت درسال 1982 شد در واقع زمانی که برابری ارزش پوند انگلیس از </a:t>
            </a:r>
            <a:r>
              <a:rPr lang="fa-IR" sz="1800" dirty="0">
                <a:solidFill>
                  <a:srgbClr val="020202"/>
                </a:solidFill>
                <a:latin typeface="Tahoma"/>
                <a:ea typeface="Times New Roman"/>
                <a:cs typeface="+mj-cs"/>
              </a:rPr>
              <a:t>2.25$</a:t>
            </a:r>
            <a:r>
              <a:rPr lang="fa-IR" b="1" dirty="0">
                <a:solidFill>
                  <a:srgbClr val="020202"/>
                </a:solidFill>
                <a:latin typeface="Tahoma"/>
                <a:ea typeface="Times New Roman"/>
                <a:cs typeface="B Compset" pitchFamily="2" charset="-78"/>
              </a:rPr>
              <a:t> به </a:t>
            </a:r>
            <a:r>
              <a:rPr lang="fa-IR" sz="1800" dirty="0">
                <a:solidFill>
                  <a:srgbClr val="020202"/>
                </a:solidFill>
                <a:latin typeface="Tahoma"/>
                <a:ea typeface="Times New Roman"/>
                <a:cs typeface="+mj-cs"/>
              </a:rPr>
              <a:t>1.61$ </a:t>
            </a:r>
            <a:r>
              <a:rPr lang="fa-IR" b="1" dirty="0">
                <a:solidFill>
                  <a:srgbClr val="020202"/>
                </a:solidFill>
                <a:latin typeface="Tahoma"/>
                <a:ea typeface="Times New Roman"/>
                <a:cs typeface="B Compset" pitchFamily="2" charset="-78"/>
              </a:rPr>
              <a:t>کاهش یافت. مدیریت </a:t>
            </a:r>
            <a:r>
              <a:rPr lang="en-US" b="1" dirty="0" smtClean="0">
                <a:solidFill>
                  <a:srgbClr val="020202"/>
                </a:solidFill>
                <a:latin typeface="Tahoma"/>
                <a:ea typeface="Times New Roman"/>
                <a:cs typeface="B Compset" pitchFamily="2" charset="-78"/>
              </a:rPr>
              <a:t> </a:t>
            </a:r>
            <a:r>
              <a:rPr lang="en-US" sz="1900" dirty="0">
                <a:solidFill>
                  <a:srgbClr val="020202"/>
                </a:solidFill>
                <a:latin typeface="Times New Roman" panose="02020603050405020304" pitchFamily="18" charset="0"/>
                <a:ea typeface="Times New Roman"/>
                <a:cs typeface="Times New Roman" panose="02020603050405020304" pitchFamily="18" charset="0"/>
              </a:rPr>
              <a:t>Laker</a:t>
            </a:r>
            <a:r>
              <a:rPr lang="fa-IR" b="1" dirty="0" smtClean="0">
                <a:solidFill>
                  <a:srgbClr val="020202"/>
                </a:solidFill>
                <a:latin typeface="Tahoma"/>
                <a:ea typeface="Times New Roman"/>
                <a:cs typeface="B Compset" pitchFamily="2" charset="-78"/>
              </a:rPr>
              <a:t>مجموع </a:t>
            </a:r>
            <a:r>
              <a:rPr lang="fa-IR" b="1" dirty="0">
                <a:solidFill>
                  <a:srgbClr val="020202"/>
                </a:solidFill>
                <a:latin typeface="Tahoma"/>
                <a:ea typeface="Times New Roman"/>
                <a:cs typeface="B Compset" pitchFamily="2" charset="-78"/>
              </a:rPr>
              <a:t>کل درآمدهای پروژه را بر اساس نرخ برابری ثابت </a:t>
            </a:r>
            <a:r>
              <a:rPr lang="fa-IR" sz="1800" dirty="0">
                <a:solidFill>
                  <a:srgbClr val="020202"/>
                </a:solidFill>
                <a:latin typeface="Tahoma"/>
                <a:ea typeface="Times New Roman"/>
                <a:cs typeface="+mj-cs"/>
              </a:rPr>
              <a:t>2.25$=1£  </a:t>
            </a:r>
            <a:r>
              <a:rPr lang="fa-IR" b="1" dirty="0">
                <a:solidFill>
                  <a:srgbClr val="020202"/>
                </a:solidFill>
                <a:latin typeface="Tahoma"/>
                <a:ea typeface="Times New Roman"/>
                <a:cs typeface="B Compset" pitchFamily="2" charset="-78"/>
              </a:rPr>
              <a:t>برآورد کرده بود و حالا ارزش اسکناس استرلینگ به بهای </a:t>
            </a:r>
            <a:r>
              <a:rPr lang="fa-IR" sz="1800" dirty="0">
                <a:solidFill>
                  <a:srgbClr val="020202"/>
                </a:solidFill>
                <a:latin typeface="Tahoma"/>
                <a:ea typeface="Times New Roman"/>
                <a:cs typeface="+mj-cs"/>
              </a:rPr>
              <a:t>1.60 $= £1 </a:t>
            </a:r>
            <a:r>
              <a:rPr lang="fa-IR" b="1" dirty="0">
                <a:solidFill>
                  <a:srgbClr val="020202"/>
                </a:solidFill>
                <a:latin typeface="Tahoma"/>
                <a:ea typeface="Times New Roman"/>
                <a:cs typeface="B Compset" pitchFamily="2" charset="-78"/>
              </a:rPr>
              <a:t>تبدیل شده بود، بنابراین کاهش قابل ملاحظه </a:t>
            </a:r>
            <a:r>
              <a:rPr lang="fa-IR" b="1" dirty="0" smtClean="0">
                <a:solidFill>
                  <a:srgbClr val="020202"/>
                </a:solidFill>
                <a:latin typeface="Tahoma"/>
                <a:ea typeface="Times New Roman"/>
                <a:cs typeface="B Compset" pitchFamily="2" charset="-78"/>
              </a:rPr>
              <a:t>ای </a:t>
            </a:r>
            <a:r>
              <a:rPr lang="fa-IR" b="1" dirty="0">
                <a:solidFill>
                  <a:srgbClr val="020202"/>
                </a:solidFill>
                <a:latin typeface="Tahoma"/>
                <a:ea typeface="Times New Roman"/>
                <a:cs typeface="B Compset" pitchFamily="2" charset="-78"/>
              </a:rPr>
              <a:t>درآمدهای </a:t>
            </a:r>
            <a:r>
              <a:rPr lang="fa-IR" b="1" dirty="0" smtClean="0">
                <a:solidFill>
                  <a:srgbClr val="020202"/>
                </a:solidFill>
                <a:latin typeface="Tahoma"/>
                <a:ea typeface="Times New Roman"/>
                <a:cs typeface="B Compset" pitchFamily="2" charset="-78"/>
              </a:rPr>
              <a:t>دلاری </a:t>
            </a:r>
            <a:r>
              <a:rPr lang="fa-IR" b="1" dirty="0">
                <a:solidFill>
                  <a:srgbClr val="020202"/>
                </a:solidFill>
                <a:latin typeface="Tahoma"/>
                <a:ea typeface="Times New Roman"/>
                <a:cs typeface="B Compset" pitchFamily="2" charset="-78"/>
              </a:rPr>
              <a:t>شرکت اتفاق افتاد و شرکت </a:t>
            </a:r>
            <a:r>
              <a:rPr lang="en-US" sz="1900" dirty="0">
                <a:solidFill>
                  <a:srgbClr val="020202"/>
                </a:solidFill>
                <a:latin typeface="Times New Roman" panose="02020603050405020304" pitchFamily="18" charset="0"/>
                <a:ea typeface="Times New Roman"/>
                <a:cs typeface="Times New Roman" panose="02020603050405020304" pitchFamily="18" charset="0"/>
              </a:rPr>
              <a:t>Laker  </a:t>
            </a:r>
            <a:r>
              <a:rPr lang="el-GR" sz="1900" dirty="0">
                <a:solidFill>
                  <a:srgbClr val="020202"/>
                </a:solidFill>
                <a:latin typeface="Times New Roman" panose="02020603050405020304" pitchFamily="18" charset="0"/>
                <a:ea typeface="Times New Roman"/>
                <a:cs typeface="Times New Roman" panose="02020603050405020304" pitchFamily="18" charset="0"/>
              </a:rPr>
              <a:t>Α</a:t>
            </a:r>
            <a:r>
              <a:rPr lang="en-US" sz="1900" dirty="0" err="1">
                <a:solidFill>
                  <a:srgbClr val="020202"/>
                </a:solidFill>
                <a:latin typeface="Times New Roman" panose="02020603050405020304" pitchFamily="18" charset="0"/>
                <a:ea typeface="Times New Roman"/>
                <a:cs typeface="Times New Roman" panose="02020603050405020304" pitchFamily="18" charset="0"/>
              </a:rPr>
              <a:t>irways</a:t>
            </a:r>
            <a:r>
              <a:rPr lang="en-US" sz="1900" dirty="0">
                <a:solidFill>
                  <a:srgbClr val="020202"/>
                </a:solidFill>
                <a:latin typeface="Times New Roman" panose="02020603050405020304" pitchFamily="18" charset="0"/>
                <a:ea typeface="Times New Roman"/>
                <a:cs typeface="Times New Roman" panose="02020603050405020304" pitchFamily="18" charset="0"/>
              </a:rPr>
              <a:t> </a:t>
            </a:r>
            <a:r>
              <a:rPr lang="fa-IR" sz="1900" dirty="0">
                <a:solidFill>
                  <a:srgbClr val="020202"/>
                </a:solidFill>
                <a:latin typeface="Times New Roman" panose="02020603050405020304" pitchFamily="18" charset="0"/>
                <a:ea typeface="Times New Roman"/>
                <a:cs typeface="Times New Roman" panose="02020603050405020304" pitchFamily="18" charset="0"/>
              </a:rPr>
              <a:t> </a:t>
            </a:r>
            <a:r>
              <a:rPr lang="fa-IR" b="1" dirty="0" smtClean="0">
                <a:solidFill>
                  <a:srgbClr val="020202"/>
                </a:solidFill>
                <a:latin typeface="Tahoma"/>
                <a:ea typeface="Times New Roman"/>
                <a:cs typeface="B Compset" pitchFamily="2" charset="-78"/>
              </a:rPr>
              <a:t>مجبور </a:t>
            </a:r>
            <a:r>
              <a:rPr lang="fa-IR" b="1" dirty="0">
                <a:solidFill>
                  <a:srgbClr val="020202"/>
                </a:solidFill>
                <a:latin typeface="Tahoma"/>
                <a:ea typeface="Times New Roman"/>
                <a:cs typeface="B Compset" pitchFamily="2" charset="-78"/>
              </a:rPr>
              <a:t>به ورشکستگی شد.</a:t>
            </a:r>
          </a:p>
        </p:txBody>
      </p:sp>
      <p:sp>
        <p:nvSpPr>
          <p:cNvPr id="2" name="Footer Placeholder 1"/>
          <p:cNvSpPr>
            <a:spLocks noGrp="1"/>
          </p:cNvSpPr>
          <p:nvPr>
            <p:ph type="ftr" sz="quarter" idx="4294967295"/>
          </p:nvPr>
        </p:nvSpPr>
        <p:spPr>
          <a:xfrm>
            <a:off x="4419600" y="6284913"/>
            <a:ext cx="4724400" cy="274637"/>
          </a:xfrm>
        </p:spPr>
        <p:txBody>
          <a:bodyPr/>
          <a:lstStyle/>
          <a:p>
            <a:r>
              <a:rPr lang="fa-IR" smtClean="0"/>
              <a:t>مالي بين الملل</a:t>
            </a:r>
            <a:endParaRPr lang="en-US"/>
          </a:p>
        </p:txBody>
      </p:sp>
    </p:spTree>
    <p:extLst>
      <p:ext uri="{BB962C8B-B14F-4D97-AF65-F5344CB8AC3E}">
        <p14:creationId xmlns:p14="http://schemas.microsoft.com/office/powerpoint/2010/main" val="10115346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idx="1"/>
          </p:nvPr>
        </p:nvSpPr>
        <p:spPr/>
        <p:txBody>
          <a:bodyPr/>
          <a:lstStyle/>
          <a:p>
            <a:pPr algn="r"/>
            <a:r>
              <a:rPr lang="fa-IR" dirty="0" smtClean="0">
                <a:cs typeface="B Zar" panose="00000400000000000000" pitchFamily="2" charset="-78"/>
              </a:rPr>
              <a:t>آمار اوراق قرضه جهانی</a:t>
            </a:r>
            <a:endParaRPr lang="en-US" dirty="0">
              <a:cs typeface="B Zar" panose="00000400000000000000" pitchFamily="2" charset="-78"/>
            </a:endParaRPr>
          </a:p>
        </p:txBody>
      </p:sp>
      <p:sp>
        <p:nvSpPr>
          <p:cNvPr id="8" name="Text Placeholder 7"/>
          <p:cNvSpPr>
            <a:spLocks noGrp="1"/>
          </p:cNvSpPr>
          <p:nvPr>
            <p:ph type="body" sz="half" idx="2"/>
          </p:nvPr>
        </p:nvSpPr>
        <p:spPr/>
        <p:txBody>
          <a:bodyPr/>
          <a:lstStyle/>
          <a:p>
            <a:endParaRPr lang="en-US"/>
          </a:p>
        </p:txBody>
      </p:sp>
      <p:sp>
        <p:nvSpPr>
          <p:cNvPr id="2" name="Slide Number Placeholder 1"/>
          <p:cNvSpPr>
            <a:spLocks noGrp="1"/>
          </p:cNvSpPr>
          <p:nvPr>
            <p:ph type="sldNum" sz="quarter" idx="12"/>
          </p:nvPr>
        </p:nvSpPr>
        <p:spPr/>
        <p:txBody>
          <a:bodyPr/>
          <a:lstStyle/>
          <a:p>
            <a:fld id="{910D3704-EB78-46B9-AB15-D23119C7FC1D}" type="slidenum">
              <a:rPr lang="en-US" smtClean="0"/>
              <a:pPr/>
              <a:t>63</a:t>
            </a:fld>
            <a:endParaRPr lang="en-US"/>
          </a:p>
        </p:txBody>
      </p:sp>
    </p:spTree>
    <p:extLst>
      <p:ext uri="{BB962C8B-B14F-4D97-AF65-F5344CB8AC3E}">
        <p14:creationId xmlns:p14="http://schemas.microsoft.com/office/powerpoint/2010/main" val="5513931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0D3704-EB78-46B9-AB15-D23119C7FC1D}" type="slidenum">
              <a:rPr lang="en-US" smtClean="0"/>
              <a:pPr/>
              <a:t>64</a:t>
            </a:fld>
            <a:endParaRPr lang="en-US"/>
          </a:p>
        </p:txBody>
      </p:sp>
      <p:pic>
        <p:nvPicPr>
          <p:cNvPr id="6" name="Picture 5"/>
          <p:cNvPicPr>
            <a:picLocks noChangeAspect="1"/>
          </p:cNvPicPr>
          <p:nvPr/>
        </p:nvPicPr>
        <p:blipFill>
          <a:blip r:embed="rId2"/>
          <a:stretch>
            <a:fillRect/>
          </a:stretch>
        </p:blipFill>
        <p:spPr>
          <a:xfrm>
            <a:off x="639681" y="685800"/>
            <a:ext cx="8244683" cy="4937760"/>
          </a:xfrm>
          <a:prstGeom prst="rect">
            <a:avLst/>
          </a:prstGeom>
        </p:spPr>
      </p:pic>
    </p:spTree>
    <p:extLst>
      <p:ext uri="{BB962C8B-B14F-4D97-AF65-F5344CB8AC3E}">
        <p14:creationId xmlns:p14="http://schemas.microsoft.com/office/powerpoint/2010/main" val="9969090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0D3704-EB78-46B9-AB15-D23119C7FC1D}" type="slidenum">
              <a:rPr lang="en-US" smtClean="0"/>
              <a:pPr/>
              <a:t>65</a:t>
            </a:fld>
            <a:endParaRPr lang="en-US"/>
          </a:p>
        </p:txBody>
      </p:sp>
      <p:pic>
        <p:nvPicPr>
          <p:cNvPr id="3" name="Picture 2"/>
          <p:cNvPicPr>
            <a:picLocks noChangeAspect="1"/>
          </p:cNvPicPr>
          <p:nvPr/>
        </p:nvPicPr>
        <p:blipFill>
          <a:blip r:embed="rId2"/>
          <a:stretch>
            <a:fillRect/>
          </a:stretch>
        </p:blipFill>
        <p:spPr>
          <a:xfrm>
            <a:off x="2569917" y="228600"/>
            <a:ext cx="5820235" cy="5577840"/>
          </a:xfrm>
          <a:prstGeom prst="rect">
            <a:avLst/>
          </a:prstGeom>
        </p:spPr>
      </p:pic>
      <p:pic>
        <p:nvPicPr>
          <p:cNvPr id="4" name="Picture 3"/>
          <p:cNvPicPr>
            <a:picLocks noChangeAspect="1"/>
          </p:cNvPicPr>
          <p:nvPr/>
        </p:nvPicPr>
        <p:blipFill>
          <a:blip r:embed="rId3"/>
          <a:stretch>
            <a:fillRect/>
          </a:stretch>
        </p:blipFill>
        <p:spPr>
          <a:xfrm>
            <a:off x="228600" y="4258742"/>
            <a:ext cx="3149447" cy="2415000"/>
          </a:xfrm>
          <a:prstGeom prst="rect">
            <a:avLst/>
          </a:prstGeom>
        </p:spPr>
      </p:pic>
    </p:spTree>
    <p:extLst>
      <p:ext uri="{BB962C8B-B14F-4D97-AF65-F5344CB8AC3E}">
        <p14:creationId xmlns:p14="http://schemas.microsoft.com/office/powerpoint/2010/main" val="7254672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0D3704-EB78-46B9-AB15-D23119C7FC1D}" type="slidenum">
              <a:rPr lang="en-US" smtClean="0"/>
              <a:pPr/>
              <a:t>66</a:t>
            </a:fld>
            <a:endParaRPr lang="en-US"/>
          </a:p>
        </p:txBody>
      </p:sp>
      <p:pic>
        <p:nvPicPr>
          <p:cNvPr id="4" name="Picture 3"/>
          <p:cNvPicPr>
            <a:picLocks noChangeAspect="1"/>
          </p:cNvPicPr>
          <p:nvPr/>
        </p:nvPicPr>
        <p:blipFill>
          <a:blip r:embed="rId2"/>
          <a:stretch>
            <a:fillRect/>
          </a:stretch>
        </p:blipFill>
        <p:spPr>
          <a:xfrm>
            <a:off x="247672" y="1219200"/>
            <a:ext cx="8656286" cy="3840480"/>
          </a:xfrm>
          <a:prstGeom prst="rect">
            <a:avLst/>
          </a:prstGeom>
        </p:spPr>
      </p:pic>
    </p:spTree>
    <p:extLst>
      <p:ext uri="{BB962C8B-B14F-4D97-AF65-F5344CB8AC3E}">
        <p14:creationId xmlns:p14="http://schemas.microsoft.com/office/powerpoint/2010/main" val="25880332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0D3704-EB78-46B9-AB15-D23119C7FC1D}" type="slidenum">
              <a:rPr lang="en-US" smtClean="0"/>
              <a:pPr/>
              <a:t>67</a:t>
            </a:fld>
            <a:endParaRPr lang="en-US"/>
          </a:p>
        </p:txBody>
      </p:sp>
      <p:pic>
        <p:nvPicPr>
          <p:cNvPr id="3" name="Picture 2"/>
          <p:cNvPicPr>
            <a:picLocks noChangeAspect="1"/>
          </p:cNvPicPr>
          <p:nvPr/>
        </p:nvPicPr>
        <p:blipFill>
          <a:blip r:embed="rId2"/>
          <a:stretch>
            <a:fillRect/>
          </a:stretch>
        </p:blipFill>
        <p:spPr>
          <a:xfrm>
            <a:off x="394316" y="1447800"/>
            <a:ext cx="8754038" cy="3657600"/>
          </a:xfrm>
          <a:prstGeom prst="rect">
            <a:avLst/>
          </a:prstGeom>
        </p:spPr>
      </p:pic>
    </p:spTree>
    <p:extLst>
      <p:ext uri="{BB962C8B-B14F-4D97-AF65-F5344CB8AC3E}">
        <p14:creationId xmlns:p14="http://schemas.microsoft.com/office/powerpoint/2010/main" val="18200015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0D3704-EB78-46B9-AB15-D23119C7FC1D}" type="slidenum">
              <a:rPr lang="en-US" smtClean="0"/>
              <a:pPr/>
              <a:t>68</a:t>
            </a:fld>
            <a:endParaRPr lang="en-US"/>
          </a:p>
        </p:txBody>
      </p:sp>
      <p:pic>
        <p:nvPicPr>
          <p:cNvPr id="3" name="Picture 2"/>
          <p:cNvPicPr>
            <a:picLocks noChangeAspect="1"/>
          </p:cNvPicPr>
          <p:nvPr/>
        </p:nvPicPr>
        <p:blipFill>
          <a:blip r:embed="rId2"/>
          <a:stretch>
            <a:fillRect/>
          </a:stretch>
        </p:blipFill>
        <p:spPr>
          <a:xfrm>
            <a:off x="304800" y="1066800"/>
            <a:ext cx="8697053" cy="3566160"/>
          </a:xfrm>
          <a:prstGeom prst="rect">
            <a:avLst/>
          </a:prstGeom>
        </p:spPr>
      </p:pic>
    </p:spTree>
    <p:extLst>
      <p:ext uri="{BB962C8B-B14F-4D97-AF65-F5344CB8AC3E}">
        <p14:creationId xmlns:p14="http://schemas.microsoft.com/office/powerpoint/2010/main" val="33153890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p:cNvSpPr>
          <p:nvPr/>
        </p:nvSpPr>
        <p:spPr bwMode="auto">
          <a:xfrm>
            <a:off x="1219200" y="274638"/>
            <a:ext cx="7467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nchor="ct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eaLnBrk="1" hangingPunct="1">
              <a:lnSpc>
                <a:spcPct val="90000"/>
              </a:lnSpc>
              <a:spcBef>
                <a:spcPct val="0"/>
              </a:spcBef>
              <a:buFontTx/>
              <a:buNone/>
            </a:pPr>
            <a:r>
              <a:rPr lang="en-US" altLang="en-US" sz="2400" b="1">
                <a:ea typeface="Verdana" panose="020B0604030504040204" pitchFamily="34" charset="0"/>
                <a:cs typeface="Verdana" panose="020B0604030504040204" pitchFamily="34" charset="0"/>
              </a:rPr>
              <a:t>Exhibit 11.3  The Size and Structure of the World Bond Market (in billions of U.S. dollars) (cont.)</a:t>
            </a:r>
          </a:p>
        </p:txBody>
      </p:sp>
      <p:pic>
        <p:nvPicPr>
          <p:cNvPr id="18435" name="Picture 8" descr="ex11_03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28800"/>
            <a:ext cx="8051800" cy="387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206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2600" b="1" spc="0" dirty="0">
                <a:solidFill>
                  <a:schemeClr val="tx1"/>
                </a:solidFill>
                <a:effectLst>
                  <a:outerShdw blurRad="38100" dist="38100" dir="2700000" algn="tl">
                    <a:srgbClr val="000000">
                      <a:alpha val="43137"/>
                    </a:srgbClr>
                  </a:outerShdw>
                </a:effectLst>
                <a:latin typeface="Franklin Gothic Book"/>
                <a:ea typeface="Calibri"/>
                <a:cs typeface="B Titr" pitchFamily="2" charset="-78"/>
              </a:rPr>
              <a:t>تصمیم گیری </a:t>
            </a:r>
            <a:r>
              <a:rPr lang="fa-IR" sz="2600" b="1" dirty="0" smtClean="0">
                <a:effectLst>
                  <a:outerShdw blurRad="38100" dist="38100" dir="2700000" algn="tl">
                    <a:srgbClr val="000000">
                      <a:alpha val="43137"/>
                    </a:srgbClr>
                  </a:outerShdw>
                </a:effectLst>
                <a:latin typeface="Franklin Gothic Book"/>
                <a:ea typeface="Calibri"/>
                <a:cs typeface="B Titr" pitchFamily="2" charset="-78"/>
              </a:rPr>
              <a:t>استفاده از</a:t>
            </a:r>
            <a:r>
              <a:rPr lang="fa-IR" sz="2600" b="1" spc="0" dirty="0" smtClean="0">
                <a:solidFill>
                  <a:schemeClr val="tx1"/>
                </a:solidFill>
                <a:effectLst>
                  <a:outerShdw blurRad="38100" dist="38100" dir="2700000" algn="tl">
                    <a:srgbClr val="000000">
                      <a:alpha val="43137"/>
                    </a:srgbClr>
                  </a:outerShdw>
                </a:effectLst>
                <a:latin typeface="Franklin Gothic Book"/>
                <a:ea typeface="Calibri"/>
                <a:cs typeface="B Titr" pitchFamily="2" charset="-78"/>
              </a:rPr>
              <a:t> </a:t>
            </a:r>
            <a:r>
              <a:rPr lang="fa-IR" sz="2600" b="1" spc="0" dirty="0">
                <a:solidFill>
                  <a:schemeClr val="tx1"/>
                </a:solidFill>
                <a:effectLst>
                  <a:outerShdw blurRad="38100" dist="38100" dir="2700000" algn="tl">
                    <a:srgbClr val="000000">
                      <a:alpha val="43137"/>
                    </a:srgbClr>
                  </a:outerShdw>
                </a:effectLst>
                <a:latin typeface="Franklin Gothic Book"/>
                <a:ea typeface="Calibri"/>
                <a:cs typeface="B Titr" pitchFamily="2" charset="-78"/>
              </a:rPr>
              <a:t>بدهی های بین المللی</a:t>
            </a:r>
            <a:endParaRPr lang="en-US" sz="2600" dirty="0">
              <a:solidFill>
                <a:schemeClr val="tx1"/>
              </a:solidFill>
            </a:endParaRPr>
          </a:p>
        </p:txBody>
      </p:sp>
      <p:sp>
        <p:nvSpPr>
          <p:cNvPr id="3" name="Footer Placeholder 2"/>
          <p:cNvSpPr>
            <a:spLocks noGrp="1"/>
          </p:cNvSpPr>
          <p:nvPr>
            <p:ph type="ftr" sz="quarter" idx="10"/>
          </p:nvPr>
        </p:nvSpPr>
        <p:spPr/>
        <p:txBody>
          <a:bodyPr/>
          <a:lstStyle/>
          <a:p>
            <a:r>
              <a:rPr lang="fa-IR" smtClean="0"/>
              <a:t>مالي بين الملل</a:t>
            </a:r>
            <a:endParaRPr lang="en-US"/>
          </a:p>
        </p:txBody>
      </p:sp>
      <p:sp>
        <p:nvSpPr>
          <p:cNvPr id="22" name="Subtitle 2"/>
          <p:cNvSpPr>
            <a:spLocks noGrp="1"/>
          </p:cNvSpPr>
          <p:nvPr>
            <p:ph type="subTitle" idx="4294967295"/>
          </p:nvPr>
        </p:nvSpPr>
        <p:spPr>
          <a:xfrm>
            <a:off x="496599" y="1165694"/>
            <a:ext cx="8178800" cy="5400675"/>
          </a:xfrm>
        </p:spPr>
        <p:txBody>
          <a:bodyPr>
            <a:normAutofit/>
          </a:bodyPr>
          <a:lstStyle/>
          <a:p>
            <a:pPr marL="342900" indent="-342900" algn="just" rtl="1">
              <a:spcBef>
                <a:spcPts val="600"/>
              </a:spcBef>
              <a:spcAft>
                <a:spcPts val="600"/>
              </a:spcAft>
              <a:buFont typeface="Wingdings" pitchFamily="2" charset="2"/>
              <a:buChar char="q"/>
            </a:pPr>
            <a:r>
              <a:rPr lang="fa-IR" sz="2200" b="1" dirty="0">
                <a:solidFill>
                  <a:schemeClr val="tx1"/>
                </a:solidFill>
                <a:latin typeface="Tahoma"/>
                <a:ea typeface="Times New Roman"/>
                <a:cs typeface="B Compset" pitchFamily="2" charset="-78"/>
              </a:rPr>
              <a:t>تامین مالی </a:t>
            </a:r>
            <a:r>
              <a:rPr lang="fa-IR" sz="2200" b="1" dirty="0" smtClean="0">
                <a:solidFill>
                  <a:schemeClr val="tx1"/>
                </a:solidFill>
                <a:latin typeface="Tahoma"/>
                <a:ea typeface="Times New Roman"/>
                <a:cs typeface="B Compset" pitchFamily="2" charset="-78"/>
              </a:rPr>
              <a:t>از طریق بدهی، یکی از روشهای متداول تامین مالی است و </a:t>
            </a:r>
            <a:r>
              <a:rPr lang="fa-IR" sz="2200" b="1" dirty="0">
                <a:solidFill>
                  <a:schemeClr val="tx1"/>
                </a:solidFill>
                <a:latin typeface="Tahoma"/>
                <a:ea typeface="Times New Roman"/>
                <a:cs typeface="B Compset" pitchFamily="2" charset="-78"/>
              </a:rPr>
              <a:t>زمانی که </a:t>
            </a:r>
            <a:r>
              <a:rPr lang="fa-IR" sz="2200" b="1" dirty="0" smtClean="0">
                <a:solidFill>
                  <a:schemeClr val="tx1"/>
                </a:solidFill>
                <a:latin typeface="Tahoma"/>
                <a:ea typeface="Times New Roman"/>
                <a:cs typeface="B Compset" pitchFamily="2" charset="-78"/>
              </a:rPr>
              <a:t>به صورت </a:t>
            </a:r>
            <a:r>
              <a:rPr lang="fa-IR" sz="2200" b="1" dirty="0">
                <a:solidFill>
                  <a:schemeClr val="tx1"/>
                </a:solidFill>
                <a:latin typeface="Tahoma"/>
                <a:ea typeface="Times New Roman"/>
                <a:cs typeface="B Compset" pitchFamily="2" charset="-78"/>
              </a:rPr>
              <a:t>بین المللی باشد، تنها </a:t>
            </a:r>
            <a:r>
              <a:rPr lang="fa-IR" sz="2200" b="1" dirty="0" smtClean="0">
                <a:solidFill>
                  <a:schemeClr val="tx1"/>
                </a:solidFill>
                <a:latin typeface="Tahoma"/>
                <a:ea typeface="Times New Roman"/>
                <a:cs typeface="B Compset" pitchFamily="2" charset="-78"/>
              </a:rPr>
              <a:t>به این معنی است که </a:t>
            </a:r>
            <a:r>
              <a:rPr lang="fa-IR" sz="2200" b="1" dirty="0">
                <a:solidFill>
                  <a:schemeClr val="tx1"/>
                </a:solidFill>
                <a:latin typeface="Tahoma"/>
                <a:ea typeface="Times New Roman"/>
                <a:cs typeface="B Compset" pitchFamily="2" charset="-78"/>
              </a:rPr>
              <a:t>منابع مالی بیشتری برای انتخاب </a:t>
            </a:r>
            <a:r>
              <a:rPr lang="fa-IR" sz="2200" b="1" dirty="0" smtClean="0">
                <a:solidFill>
                  <a:schemeClr val="tx1"/>
                </a:solidFill>
                <a:latin typeface="Tahoma"/>
                <a:ea typeface="Times New Roman"/>
                <a:cs typeface="B Compset" pitchFamily="2" charset="-78"/>
              </a:rPr>
              <a:t>وجود دارد.</a:t>
            </a:r>
          </a:p>
          <a:p>
            <a:pPr marL="342900" indent="-342900" algn="just" rtl="1">
              <a:spcBef>
                <a:spcPts val="600"/>
              </a:spcBef>
              <a:spcAft>
                <a:spcPts val="600"/>
              </a:spcAft>
              <a:buFont typeface="Wingdings" pitchFamily="2" charset="2"/>
              <a:buChar char="q"/>
            </a:pPr>
            <a:r>
              <a:rPr lang="fa-IR" sz="2200" b="1" dirty="0">
                <a:solidFill>
                  <a:schemeClr val="tx1"/>
                </a:solidFill>
                <a:latin typeface="Tahoma"/>
                <a:ea typeface="Times New Roman"/>
                <a:cs typeface="B Compset" pitchFamily="2" charset="-78"/>
              </a:rPr>
              <a:t>هر شرکتی، </a:t>
            </a:r>
            <a:r>
              <a:rPr lang="fa-IR" sz="2200" b="1" dirty="0" smtClean="0">
                <a:solidFill>
                  <a:schemeClr val="tx1"/>
                </a:solidFill>
                <a:latin typeface="Tahoma"/>
                <a:ea typeface="Times New Roman"/>
                <a:cs typeface="B Compset" pitchFamily="2" charset="-78"/>
              </a:rPr>
              <a:t>داخلی </a:t>
            </a:r>
            <a:r>
              <a:rPr lang="fa-IR" sz="2200" b="1" dirty="0">
                <a:solidFill>
                  <a:schemeClr val="tx1"/>
                </a:solidFill>
                <a:latin typeface="Tahoma"/>
                <a:ea typeface="Times New Roman"/>
                <a:cs typeface="B Compset" pitchFamily="2" charset="-78"/>
              </a:rPr>
              <a:t>یا چندملیتی، در وهله نخست به منابع مالی داخلی حاصل از جریانات نقدی ایجاد شده از عملیات، خالص بهره و اصل پرداختی </a:t>
            </a:r>
            <a:r>
              <a:rPr lang="fa-IR" sz="2200" b="1" dirty="0" smtClean="0">
                <a:solidFill>
                  <a:schemeClr val="tx1"/>
                </a:solidFill>
                <a:latin typeface="Tahoma"/>
                <a:ea typeface="Times New Roman"/>
                <a:cs typeface="B Compset" pitchFamily="2" charset="-78"/>
              </a:rPr>
              <a:t>بدهی ها و </a:t>
            </a:r>
            <a:r>
              <a:rPr lang="fa-IR" sz="2200" b="1" dirty="0">
                <a:solidFill>
                  <a:schemeClr val="tx1"/>
                </a:solidFill>
                <a:latin typeface="Tahoma"/>
                <a:ea typeface="Times New Roman"/>
                <a:cs typeface="B Compset" pitchFamily="2" charset="-78"/>
              </a:rPr>
              <a:t>سود تقسیمی به سهامداران </a:t>
            </a:r>
            <a:r>
              <a:rPr lang="fa-IR" sz="2200" b="1" dirty="0" smtClean="0">
                <a:solidFill>
                  <a:schemeClr val="tx1"/>
                </a:solidFill>
                <a:latin typeface="Tahoma"/>
                <a:ea typeface="Times New Roman"/>
                <a:cs typeface="B Compset" pitchFamily="2" charset="-78"/>
              </a:rPr>
              <a:t>توجه دارد و سپس به تامین </a:t>
            </a:r>
            <a:r>
              <a:rPr lang="fa-IR" sz="2200" b="1" dirty="0">
                <a:solidFill>
                  <a:schemeClr val="tx1"/>
                </a:solidFill>
                <a:latin typeface="Tahoma"/>
                <a:ea typeface="Times New Roman"/>
                <a:cs typeface="B Compset" pitchFamily="2" charset="-78"/>
              </a:rPr>
              <a:t>مالی خارجی </a:t>
            </a:r>
            <a:r>
              <a:rPr lang="fa-IR" sz="2200" b="1" dirty="0" smtClean="0">
                <a:solidFill>
                  <a:schemeClr val="tx1"/>
                </a:solidFill>
                <a:latin typeface="Tahoma"/>
                <a:ea typeface="Times New Roman"/>
                <a:cs typeface="B Compset" pitchFamily="2" charset="-78"/>
              </a:rPr>
              <a:t>می پردازد.</a:t>
            </a:r>
          </a:p>
          <a:p>
            <a:pPr algn="just" rtl="1">
              <a:spcBef>
                <a:spcPts val="600"/>
              </a:spcBef>
              <a:spcAft>
                <a:spcPts val="600"/>
              </a:spcAft>
              <a:buFont typeface="Wingdings" pitchFamily="2" charset="2"/>
              <a:buChar char="q"/>
            </a:pPr>
            <a:r>
              <a:rPr lang="fa-IR" sz="2200" b="1" dirty="0">
                <a:solidFill>
                  <a:schemeClr val="tx1"/>
                </a:solidFill>
                <a:latin typeface="Tahoma"/>
                <a:ea typeface="Times New Roman"/>
                <a:cs typeface="B Compset" pitchFamily="2" charset="-78"/>
              </a:rPr>
              <a:t>بدهی می‌تواند </a:t>
            </a:r>
            <a:r>
              <a:rPr lang="fa-IR" sz="2200" b="1" dirty="0" smtClean="0">
                <a:solidFill>
                  <a:schemeClr val="tx1"/>
                </a:solidFill>
                <a:latin typeface="Tahoma"/>
                <a:ea typeface="Times New Roman"/>
                <a:cs typeface="B Compset" pitchFamily="2" charset="-78"/>
              </a:rPr>
              <a:t>اخذ وام از </a:t>
            </a:r>
            <a:r>
              <a:rPr lang="fa-IR" sz="2200" b="1" dirty="0">
                <a:solidFill>
                  <a:schemeClr val="tx1"/>
                </a:solidFill>
                <a:latin typeface="Tahoma"/>
                <a:ea typeface="Times New Roman"/>
                <a:cs typeface="B Compset" pitchFamily="2" charset="-78"/>
              </a:rPr>
              <a:t>موسسات مالی </a:t>
            </a:r>
            <a:r>
              <a:rPr lang="fa-IR" sz="2200" b="1" dirty="0" smtClean="0">
                <a:solidFill>
                  <a:schemeClr val="tx1"/>
                </a:solidFill>
                <a:latin typeface="Tahoma"/>
                <a:ea typeface="Times New Roman"/>
                <a:cs typeface="B Compset" pitchFamily="2" charset="-78"/>
              </a:rPr>
              <a:t>باشد </a:t>
            </a:r>
            <a:r>
              <a:rPr lang="fa-IR" sz="2200" b="1" dirty="0">
                <a:solidFill>
                  <a:schemeClr val="tx1"/>
                </a:solidFill>
                <a:latin typeface="Tahoma"/>
                <a:ea typeface="Times New Roman"/>
                <a:cs typeface="B Compset" pitchFamily="2" charset="-78"/>
              </a:rPr>
              <a:t>یا </a:t>
            </a:r>
            <a:r>
              <a:rPr lang="fa-IR" sz="2200" b="1" dirty="0" smtClean="0">
                <a:solidFill>
                  <a:schemeClr val="tx1"/>
                </a:solidFill>
                <a:latin typeface="Tahoma"/>
                <a:ea typeface="Times New Roman"/>
                <a:cs typeface="B Compset" pitchFamily="2" charset="-78"/>
              </a:rPr>
              <a:t>ازتامین </a:t>
            </a:r>
            <a:r>
              <a:rPr lang="fa-IR" sz="2200" b="1" dirty="0">
                <a:solidFill>
                  <a:schemeClr val="tx1"/>
                </a:solidFill>
                <a:latin typeface="Tahoma"/>
                <a:ea typeface="Times New Roman"/>
                <a:cs typeface="B Compset" pitchFamily="2" charset="-78"/>
              </a:rPr>
              <a:t>مالی بین المللی حاصل </a:t>
            </a:r>
            <a:r>
              <a:rPr lang="fa-IR" sz="2200" b="1" dirty="0" smtClean="0">
                <a:solidFill>
                  <a:schemeClr val="tx1"/>
                </a:solidFill>
                <a:latin typeface="Tahoma"/>
                <a:ea typeface="Times New Roman"/>
                <a:cs typeface="B Compset" pitchFamily="2" charset="-78"/>
              </a:rPr>
              <a:t>شود. این کار بیشتر از طریق بانکهای سرمایه گذاری، شرکتهای </a:t>
            </a:r>
            <a:r>
              <a:rPr lang="fa-IR" sz="2200" b="1" dirty="0">
                <a:solidFill>
                  <a:schemeClr val="tx1"/>
                </a:solidFill>
                <a:latin typeface="Tahoma"/>
                <a:ea typeface="Times New Roman"/>
                <a:cs typeface="B Compset" pitchFamily="2" charset="-78"/>
              </a:rPr>
              <a:t>تامین مالی بین المللی، شرکتهای لیزینگ، یا </a:t>
            </a:r>
            <a:r>
              <a:rPr lang="fa-IR" sz="2200" b="1" dirty="0" smtClean="0">
                <a:solidFill>
                  <a:schemeClr val="tx1"/>
                </a:solidFill>
                <a:latin typeface="Tahoma"/>
                <a:ea typeface="Times New Roman"/>
                <a:cs typeface="B Compset" pitchFamily="2" charset="-78"/>
              </a:rPr>
              <a:t>موسسات </a:t>
            </a:r>
            <a:r>
              <a:rPr lang="fa-IR" sz="2200" b="1" dirty="0">
                <a:solidFill>
                  <a:schemeClr val="tx1"/>
                </a:solidFill>
                <a:latin typeface="Tahoma"/>
                <a:ea typeface="Times New Roman"/>
                <a:cs typeface="B Compset" pitchFamily="2" charset="-78"/>
              </a:rPr>
              <a:t>ملی </a:t>
            </a:r>
            <a:r>
              <a:rPr lang="fa-IR" sz="2200" b="1" dirty="0" smtClean="0">
                <a:solidFill>
                  <a:schemeClr val="tx1"/>
                </a:solidFill>
                <a:latin typeface="Tahoma"/>
                <a:ea typeface="Times New Roman"/>
                <a:cs typeface="B Compset" pitchFamily="2" charset="-78"/>
              </a:rPr>
              <a:t>و فراملی </a:t>
            </a:r>
            <a:r>
              <a:rPr lang="fa-IR" sz="2200" b="1" dirty="0">
                <a:solidFill>
                  <a:schemeClr val="tx1"/>
                </a:solidFill>
                <a:latin typeface="Tahoma"/>
                <a:ea typeface="Times New Roman"/>
                <a:cs typeface="B Compset" pitchFamily="2" charset="-78"/>
              </a:rPr>
              <a:t>مانند موسسه تامین مالی بین </a:t>
            </a:r>
            <a:r>
              <a:rPr lang="fa-IR" sz="2200" b="1" dirty="0" smtClean="0">
                <a:solidFill>
                  <a:schemeClr val="tx1"/>
                </a:solidFill>
                <a:latin typeface="Tahoma"/>
                <a:ea typeface="Times New Roman"/>
                <a:cs typeface="B Compset" pitchFamily="2" charset="-78"/>
              </a:rPr>
              <a:t>المللی، انجام می شود همچنین </a:t>
            </a:r>
            <a:r>
              <a:rPr lang="fa-IR" sz="2200" b="1" dirty="0">
                <a:solidFill>
                  <a:schemeClr val="tx1"/>
                </a:solidFill>
                <a:latin typeface="Tahoma"/>
                <a:ea typeface="Times New Roman"/>
                <a:cs typeface="B Compset" pitchFamily="2" charset="-78"/>
              </a:rPr>
              <a:t>بدهی </a:t>
            </a:r>
            <a:r>
              <a:rPr lang="fa-IR" sz="2200" b="1" dirty="0" smtClean="0">
                <a:solidFill>
                  <a:schemeClr val="tx1"/>
                </a:solidFill>
                <a:latin typeface="Tahoma"/>
                <a:ea typeface="Times New Roman"/>
                <a:cs typeface="B Compset" pitchFamily="2" charset="-78"/>
              </a:rPr>
              <a:t>می تواند </a:t>
            </a:r>
            <a:r>
              <a:rPr lang="fa-IR" sz="2200" b="1" dirty="0">
                <a:solidFill>
                  <a:schemeClr val="tx1"/>
                </a:solidFill>
                <a:latin typeface="Tahoma"/>
                <a:ea typeface="Times New Roman"/>
                <a:cs typeface="B Compset" pitchFamily="2" charset="-78"/>
              </a:rPr>
              <a:t>مستقیما از طریق </a:t>
            </a:r>
            <a:r>
              <a:rPr lang="fa-IR" sz="2200" b="1" dirty="0" smtClean="0">
                <a:solidFill>
                  <a:schemeClr val="tx1"/>
                </a:solidFill>
                <a:latin typeface="Tahoma"/>
                <a:ea typeface="Times New Roman"/>
                <a:cs typeface="B Compset" pitchFamily="2" charset="-78"/>
              </a:rPr>
              <a:t>بازار </a:t>
            </a:r>
            <a:r>
              <a:rPr lang="fa-IR" sz="2200" b="1" dirty="0">
                <a:solidFill>
                  <a:schemeClr val="tx1"/>
                </a:solidFill>
                <a:latin typeface="Tahoma"/>
                <a:ea typeface="Times New Roman"/>
                <a:cs typeface="B Compset" pitchFamily="2" charset="-78"/>
              </a:rPr>
              <a:t>سرمایه با درآمد ثابت در </a:t>
            </a:r>
            <a:r>
              <a:rPr lang="fa-IR" sz="2200" b="1" dirty="0" smtClean="0">
                <a:solidFill>
                  <a:schemeClr val="tx1"/>
                </a:solidFill>
                <a:latin typeface="Tahoma"/>
                <a:ea typeface="Times New Roman"/>
                <a:cs typeface="B Compset" pitchFamily="2" charset="-78"/>
              </a:rPr>
              <a:t>قالب </a:t>
            </a:r>
            <a:r>
              <a:rPr lang="fa-IR" sz="2200" b="1" dirty="0">
                <a:solidFill>
                  <a:schemeClr val="tx1"/>
                </a:solidFill>
                <a:latin typeface="Tahoma"/>
                <a:ea typeface="Times New Roman"/>
                <a:cs typeface="B Compset" pitchFamily="2" charset="-78"/>
              </a:rPr>
              <a:t>اوراق قرضه منتشر شده بدست </a:t>
            </a:r>
            <a:r>
              <a:rPr lang="fa-IR" sz="2200" b="1" dirty="0" smtClean="0">
                <a:solidFill>
                  <a:schemeClr val="tx1"/>
                </a:solidFill>
                <a:latin typeface="Tahoma"/>
                <a:ea typeface="Times New Roman"/>
                <a:cs typeface="B Compset" pitchFamily="2" charset="-78"/>
              </a:rPr>
              <a:t>آید به این روش </a:t>
            </a:r>
            <a:r>
              <a:rPr lang="en-US" sz="2000" dirty="0">
                <a:latin typeface="Tahoma"/>
                <a:ea typeface="Times New Roman"/>
                <a:cs typeface="B Compset" pitchFamily="2" charset="-78"/>
              </a:rPr>
              <a:t>intermediated</a:t>
            </a:r>
            <a:r>
              <a:rPr lang="en-US" sz="1400" b="0" i="1" dirty="0"/>
              <a:t> </a:t>
            </a:r>
            <a:r>
              <a:rPr lang="en-US" sz="2000" dirty="0">
                <a:latin typeface="Tahoma"/>
                <a:ea typeface="Times New Roman"/>
                <a:cs typeface="B Compset" pitchFamily="2" charset="-78"/>
              </a:rPr>
              <a:t>financing</a:t>
            </a:r>
            <a:r>
              <a:rPr lang="fa-IR" sz="2000" dirty="0">
                <a:latin typeface="Tahoma"/>
                <a:ea typeface="Times New Roman"/>
                <a:cs typeface="B Compset" pitchFamily="2" charset="-78"/>
              </a:rPr>
              <a:t> </a:t>
            </a:r>
            <a:r>
              <a:rPr lang="fa-IR" sz="2200" dirty="0">
                <a:latin typeface="Tahoma"/>
                <a:ea typeface="Times New Roman"/>
                <a:cs typeface="B Compset" pitchFamily="2" charset="-78"/>
              </a:rPr>
              <a:t>میگویند.</a:t>
            </a:r>
          </a:p>
        </p:txBody>
      </p:sp>
      <p:sp>
        <p:nvSpPr>
          <p:cNvPr id="4" name="Slide Number Placeholder 3"/>
          <p:cNvSpPr>
            <a:spLocks noGrp="1"/>
          </p:cNvSpPr>
          <p:nvPr>
            <p:ph type="sldNum" sz="quarter" idx="4294967295"/>
          </p:nvPr>
        </p:nvSpPr>
        <p:spPr>
          <a:xfrm>
            <a:off x="8640763" y="6170613"/>
            <a:ext cx="503237" cy="503237"/>
          </a:xfrm>
        </p:spPr>
        <p:txBody>
          <a:bodyPr>
            <a:normAutofit/>
          </a:bodyPr>
          <a:lstStyle/>
          <a:p>
            <a:fld id="{FDDC5A35-1FDA-4F29-8175-0FC53B96721E}" type="slidenum">
              <a:rPr lang="en-US" smtClean="0"/>
              <a:pPr/>
              <a:t>7</a:t>
            </a:fld>
            <a:endParaRPr lang="en-US"/>
          </a:p>
        </p:txBody>
      </p:sp>
    </p:spTree>
    <p:extLst>
      <p:ext uri="{BB962C8B-B14F-4D97-AF65-F5344CB8AC3E}">
        <p14:creationId xmlns:p14="http://schemas.microsoft.com/office/powerpoint/2010/main" val="1401333051"/>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2400" smtClean="0"/>
              <a:t>Exhibit 11.4  The Internationalization of the World Bond Market</a:t>
            </a:r>
            <a:endParaRPr lang="en-US" altLang="en-US" sz="1000" b="0" smtClean="0">
              <a:solidFill>
                <a:srgbClr val="000000"/>
              </a:solidFill>
              <a:latin typeface="Univers BoldExt" pitchFamily="48" charset="0"/>
            </a:endParaRPr>
          </a:p>
        </p:txBody>
      </p:sp>
      <p:pic>
        <p:nvPicPr>
          <p:cNvPr id="19459" name="Picture 3" descr="ex11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00200"/>
            <a:ext cx="630396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701495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txBox="1">
            <a:spLocks/>
          </p:cNvSpPr>
          <p:nvPr/>
        </p:nvSpPr>
        <p:spPr bwMode="auto">
          <a:xfrm>
            <a:off x="1219200" y="274638"/>
            <a:ext cx="7924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nchor="ct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eaLnBrk="1" hangingPunct="1">
              <a:spcBef>
                <a:spcPct val="0"/>
              </a:spcBef>
              <a:buFontTx/>
              <a:buNone/>
            </a:pPr>
            <a:r>
              <a:rPr lang="en-US" altLang="en-US" sz="2000" b="1">
                <a:ea typeface="Verdana" panose="020B0604030504040204" pitchFamily="34" charset="0"/>
                <a:cs typeface="Verdana" panose="020B0604030504040204" pitchFamily="34" charset="0"/>
              </a:rPr>
              <a:t>Exhibit 11.5  Borrowers in the International Bond Market (amounts outstanding, September 2010, in billions of USD)</a:t>
            </a:r>
          </a:p>
        </p:txBody>
      </p:sp>
      <p:pic>
        <p:nvPicPr>
          <p:cNvPr id="20483" name="Picture 6" descr="ex11_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0"/>
            <a:ext cx="6096000" cy="467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154187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txBox="1">
            <a:spLocks/>
          </p:cNvSpPr>
          <p:nvPr/>
        </p:nvSpPr>
        <p:spPr bwMode="auto">
          <a:xfrm>
            <a:off x="1219200" y="228600"/>
            <a:ext cx="746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nchor="ct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eaLnBrk="1" hangingPunct="1">
              <a:spcBef>
                <a:spcPct val="0"/>
              </a:spcBef>
              <a:buFontTx/>
              <a:buNone/>
            </a:pPr>
            <a:r>
              <a:rPr lang="en-US" altLang="en-US" sz="2400" b="1">
                <a:ea typeface="Verdana" panose="020B0604030504040204" pitchFamily="34" charset="0"/>
                <a:cs typeface="Verdana" panose="020B0604030504040204" pitchFamily="34" charset="0"/>
              </a:rPr>
              <a:t>Exhibit 11.6  Types of International Bonds Issued in the Marketplace (in billions of U.S. dollars)</a:t>
            </a:r>
          </a:p>
        </p:txBody>
      </p:sp>
      <p:pic>
        <p:nvPicPr>
          <p:cNvPr id="23555" name="Picture 6" descr="ex11_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775" y="1371600"/>
            <a:ext cx="46164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208274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txBox="1">
            <a:spLocks/>
          </p:cNvSpPr>
          <p:nvPr/>
        </p:nvSpPr>
        <p:spPr bwMode="auto">
          <a:xfrm>
            <a:off x="1219200" y="274638"/>
            <a:ext cx="7467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nchor="ct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eaLnBrk="1" hangingPunct="1">
              <a:spcBef>
                <a:spcPct val="0"/>
              </a:spcBef>
              <a:buFontTx/>
              <a:buNone/>
            </a:pPr>
            <a:r>
              <a:rPr lang="en-US" altLang="en-US" sz="1800" b="1">
                <a:ea typeface="Verdana" panose="020B0604030504040204" pitchFamily="34" charset="0"/>
                <a:cs typeface="Verdana" panose="020B0604030504040204" pitchFamily="34" charset="0"/>
              </a:rPr>
              <a:t>Exhibit 11.7  Currency of Issuance in the International Bond Market (September 2010, outstanding amounts, in billions of U.S. dollars)</a:t>
            </a:r>
          </a:p>
        </p:txBody>
      </p:sp>
      <p:pic>
        <p:nvPicPr>
          <p:cNvPr id="25603" name="Picture 6" descr="ex11_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6257925"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826001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1143000" y="228600"/>
            <a:ext cx="7696200" cy="914400"/>
          </a:xfrm>
        </p:spPr>
        <p:txBody>
          <a:bodyPr bIns="91440"/>
          <a:lstStyle/>
          <a:p>
            <a:pPr eaLnBrk="1" hangingPunct="1"/>
            <a:r>
              <a:rPr lang="en-US" altLang="en-US" sz="2400" smtClean="0"/>
              <a:t>Exhibit 11.9  The Largest Banks Ranked by Market Capitalization</a:t>
            </a:r>
            <a:endParaRPr lang="en-US" altLang="en-US" sz="1000" b="0" smtClean="0">
              <a:solidFill>
                <a:srgbClr val="000000"/>
              </a:solidFill>
              <a:latin typeface="Univers BoldExt" pitchFamily="48" charset="0"/>
            </a:endParaRPr>
          </a:p>
        </p:txBody>
      </p:sp>
      <p:pic>
        <p:nvPicPr>
          <p:cNvPr id="29699" name="Picture 6" descr="ex11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295400"/>
            <a:ext cx="6088063"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350525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295400" y="76200"/>
            <a:ext cx="7696200" cy="1143000"/>
          </a:xfrm>
        </p:spPr>
        <p:txBody>
          <a:bodyPr/>
          <a:lstStyle/>
          <a:p>
            <a:pPr eaLnBrk="1" hangingPunct="1"/>
            <a:r>
              <a:rPr lang="en-US" altLang="en-US" sz="2400" smtClean="0"/>
              <a:t>Exhibit 11.11  International Syndicated Credits (in billions of U.S. dollars)</a:t>
            </a:r>
            <a:endParaRPr lang="en-US" altLang="en-US" sz="1200" b="0" smtClean="0">
              <a:solidFill>
                <a:srgbClr val="000000"/>
              </a:solidFill>
              <a:latin typeface="Univers BoldExt" pitchFamily="48" charset="0"/>
            </a:endParaRPr>
          </a:p>
        </p:txBody>
      </p:sp>
      <p:pic>
        <p:nvPicPr>
          <p:cNvPr id="37891" name="Picture 3" descr="ex11_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88" y="2317750"/>
            <a:ext cx="8123237"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131838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txBox="1">
            <a:spLocks/>
          </p:cNvSpPr>
          <p:nvPr/>
        </p:nvSpPr>
        <p:spPr bwMode="auto">
          <a:xfrm>
            <a:off x="1219200" y="274638"/>
            <a:ext cx="7467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nchor="ct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eaLnBrk="1" hangingPunct="1">
              <a:spcBef>
                <a:spcPct val="0"/>
              </a:spcBef>
              <a:buFontTx/>
              <a:buNone/>
            </a:pPr>
            <a:r>
              <a:rPr lang="en-US" altLang="en-US" sz="2400" b="1">
                <a:ea typeface="Verdana" panose="020B0604030504040204" pitchFamily="34" charset="0"/>
                <a:cs typeface="Verdana" panose="020B0604030504040204" pitchFamily="34" charset="0"/>
              </a:rPr>
              <a:t>Exhibit 11.12  Top Arrangers of International Debt</a:t>
            </a:r>
          </a:p>
        </p:txBody>
      </p:sp>
      <p:pic>
        <p:nvPicPr>
          <p:cNvPr id="38915" name="Picture 6" descr="ex11_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71600"/>
            <a:ext cx="8069263" cy="488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98444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2400" smtClean="0"/>
              <a:t>Exhibit 11.13  Credit Ratings for Bond Issuers</a:t>
            </a:r>
            <a:endParaRPr lang="en-US" altLang="en-US" sz="1000" b="0" smtClean="0">
              <a:solidFill>
                <a:srgbClr val="000000"/>
              </a:solidFill>
              <a:latin typeface="Univers BoldExt" pitchFamily="48" charset="0"/>
            </a:endParaRPr>
          </a:p>
        </p:txBody>
      </p:sp>
      <p:pic>
        <p:nvPicPr>
          <p:cNvPr id="41987" name="Picture 3" descr="ex11_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066800"/>
            <a:ext cx="4122738"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10719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a:xfrm>
            <a:off x="4749552" y="2618912"/>
            <a:ext cx="4154406" cy="3324687"/>
          </a:xfrm>
        </p:spPr>
        <p:txBody>
          <a:bodyPr>
            <a:normAutofit/>
          </a:bodyPr>
          <a:lstStyle/>
          <a:p>
            <a:pPr algn="ctr"/>
            <a:r>
              <a:rPr lang="fa-IR" sz="4400" dirty="0" smtClean="0">
                <a:cs typeface="B Zar" panose="00000400000000000000" pitchFamily="2" charset="-78"/>
              </a:rPr>
              <a:t>وام های بین </a:t>
            </a:r>
            <a:r>
              <a:rPr lang="fa-IR" sz="4400" dirty="0" err="1" smtClean="0">
                <a:cs typeface="B Zar" panose="00000400000000000000" pitchFamily="2" charset="-78"/>
              </a:rPr>
              <a:t>الملل</a:t>
            </a:r>
            <a:endParaRPr lang="en-US" sz="4400" dirty="0">
              <a:cs typeface="B Zar" panose="00000400000000000000" pitchFamily="2" charset="-78"/>
            </a:endParaRPr>
          </a:p>
        </p:txBody>
      </p:sp>
      <p:sp>
        <p:nvSpPr>
          <p:cNvPr id="6" name="Text Placeholder 5"/>
          <p:cNvSpPr>
            <a:spLocks noGrp="1"/>
          </p:cNvSpPr>
          <p:nvPr>
            <p:ph type="body" sz="half" idx="2"/>
          </p:nvPr>
        </p:nvSpPr>
        <p:spPr/>
        <p:txBody>
          <a:bodyPr/>
          <a:lstStyle/>
          <a:p>
            <a:endParaRPr lang="en-US" dirty="0"/>
          </a:p>
        </p:txBody>
      </p:sp>
      <p:sp>
        <p:nvSpPr>
          <p:cNvPr id="3" name="Slide Number Placeholder 2"/>
          <p:cNvSpPr>
            <a:spLocks noGrp="1"/>
          </p:cNvSpPr>
          <p:nvPr>
            <p:ph type="sldNum" sz="quarter" idx="12"/>
          </p:nvPr>
        </p:nvSpPr>
        <p:spPr/>
        <p:txBody>
          <a:bodyPr/>
          <a:lstStyle/>
          <a:p>
            <a:fld id="{910D3704-EB78-46B9-AB15-D23119C7FC1D}" type="slidenum">
              <a:rPr lang="en-US" smtClean="0"/>
              <a:pPr/>
              <a:t>78</a:t>
            </a:fld>
            <a:endParaRPr lang="en-US"/>
          </a:p>
        </p:txBody>
      </p:sp>
    </p:spTree>
    <p:extLst>
      <p:ext uri="{BB962C8B-B14F-4D97-AF65-F5344CB8AC3E}">
        <p14:creationId xmlns:p14="http://schemas.microsoft.com/office/powerpoint/2010/main" val="18050955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63923"/>
            <a:ext cx="8382000" cy="548640"/>
          </a:xfrm>
        </p:spPr>
        <p:txBody>
          <a:bodyPr/>
          <a:lstStyle/>
          <a:p>
            <a:r>
              <a:rPr lang="fa-IR" b="1" dirty="0" smtClean="0">
                <a:solidFill>
                  <a:srgbClr val="FF0000"/>
                </a:solidFill>
                <a:cs typeface="B Zar" panose="00000400000000000000" pitchFamily="2" charset="-78"/>
              </a:rPr>
              <a:t/>
            </a:r>
            <a:br>
              <a:rPr lang="fa-IR" b="1" dirty="0" smtClean="0">
                <a:solidFill>
                  <a:srgbClr val="FF0000"/>
                </a:solidFill>
                <a:cs typeface="B Zar" panose="00000400000000000000" pitchFamily="2" charset="-78"/>
              </a:rPr>
            </a:br>
            <a:r>
              <a:rPr lang="fa-IR" b="1" dirty="0" smtClean="0">
                <a:solidFill>
                  <a:srgbClr val="FF0000"/>
                </a:solidFill>
                <a:cs typeface="B Zar" panose="00000400000000000000" pitchFamily="2" charset="-78"/>
              </a:rPr>
              <a:t>تعریف کسب و کارهای گوشه خیابانی</a:t>
            </a:r>
            <a:r>
              <a:rPr lang="en-US" b="1" dirty="0" smtClean="0">
                <a:solidFill>
                  <a:srgbClr val="FF0000"/>
                </a:solidFill>
                <a:cs typeface="B Zar" panose="00000400000000000000" pitchFamily="2" charset="-78"/>
              </a:rPr>
              <a:t>Brick </a:t>
            </a:r>
            <a:r>
              <a:rPr lang="en-US" b="1" dirty="0">
                <a:solidFill>
                  <a:srgbClr val="FF0000"/>
                </a:solidFill>
                <a:cs typeface="B Zar" panose="00000400000000000000" pitchFamily="2" charset="-78"/>
              </a:rPr>
              <a:t>And Mortar</a:t>
            </a:r>
            <a:r>
              <a:rPr lang="fa-IR" b="1" dirty="0" smtClean="0">
                <a:solidFill>
                  <a:srgbClr val="FF0000"/>
                </a:solidFill>
                <a:cs typeface="B Zar" panose="00000400000000000000" pitchFamily="2" charset="-78"/>
              </a:rPr>
              <a:t>)</a:t>
            </a:r>
            <a:r>
              <a:rPr lang="fa-IR" b="1" dirty="0">
                <a:solidFill>
                  <a:srgbClr val="FF0000"/>
                </a:solidFill>
                <a:cs typeface="B Zar" panose="00000400000000000000" pitchFamily="2" charset="-78"/>
              </a:rPr>
              <a:t/>
            </a:r>
            <a:br>
              <a:rPr lang="fa-IR" b="1" dirty="0">
                <a:solidFill>
                  <a:srgbClr val="FF0000"/>
                </a:solidFill>
                <a:cs typeface="B Zar" panose="00000400000000000000" pitchFamily="2" charset="-78"/>
              </a:rPr>
            </a:br>
            <a:endParaRPr lang="en-US" b="1" dirty="0">
              <a:solidFill>
                <a:srgbClr val="FF0000"/>
              </a:solidFill>
            </a:endParaRPr>
          </a:p>
        </p:txBody>
      </p:sp>
      <p:sp>
        <p:nvSpPr>
          <p:cNvPr id="7" name="Content Placeholder 6"/>
          <p:cNvSpPr>
            <a:spLocks noGrp="1"/>
          </p:cNvSpPr>
          <p:nvPr>
            <p:ph idx="1"/>
          </p:nvPr>
        </p:nvSpPr>
        <p:spPr>
          <a:xfrm>
            <a:off x="880098" y="1143000"/>
            <a:ext cx="7520940" cy="3579849"/>
          </a:xfrm>
        </p:spPr>
        <p:txBody>
          <a:bodyPr vert="horz" lIns="91440" tIns="45720" rIns="91440" bIns="45720" rtlCol="0">
            <a:normAutofit fontScale="92500" lnSpcReduction="20000"/>
          </a:bodyPr>
          <a:lstStyle/>
          <a:p>
            <a:pPr marL="0" indent="0" algn="just" rtl="1"/>
            <a:r>
              <a:rPr lang="fa-IR" sz="3200" b="0" dirty="0">
                <a:cs typeface="B Zar" panose="00000400000000000000" pitchFamily="2" charset="-78"/>
              </a:rPr>
              <a:t>کسب و کارهای گوشه خیابانی </a:t>
            </a:r>
            <a:r>
              <a:rPr lang="fa-IR" sz="3200" dirty="0" smtClean="0">
                <a:solidFill>
                  <a:srgbClr val="FF0000"/>
                </a:solidFill>
                <a:cs typeface="B Zar" panose="00000400000000000000" pitchFamily="2" charset="-78"/>
              </a:rPr>
              <a:t>(</a:t>
            </a:r>
            <a:r>
              <a:rPr lang="fa-IR" sz="3200" b="0" dirty="0" smtClean="0">
                <a:cs typeface="B Zar" panose="00000400000000000000" pitchFamily="2" charset="-78"/>
              </a:rPr>
              <a:t>آجر </a:t>
            </a:r>
            <a:r>
              <a:rPr lang="fa-IR" sz="3200" b="0" dirty="0">
                <a:cs typeface="B Zar" panose="00000400000000000000" pitchFamily="2" charset="-78"/>
              </a:rPr>
              <a:t>و </a:t>
            </a:r>
            <a:r>
              <a:rPr lang="fa-IR" sz="3200" b="0" dirty="0" smtClean="0">
                <a:cs typeface="B Zar" panose="00000400000000000000" pitchFamily="2" charset="-78"/>
              </a:rPr>
              <a:t>ملات) </a:t>
            </a:r>
            <a:r>
              <a:rPr lang="fa-IR" sz="3200" b="0" dirty="0">
                <a:cs typeface="B Zar" panose="00000400000000000000" pitchFamily="2" charset="-78"/>
              </a:rPr>
              <a:t>به یک کسب و کار خیابانی سنتی اشاره دارد که با مشتریان خود در یک دفتر یا فروشگاه که کسب و کار صاحب یا اجاره آن است، با مشتریان خود </a:t>
            </a:r>
            <a:r>
              <a:rPr lang="fa-IR" sz="3200" b="0" dirty="0" err="1" smtClean="0">
                <a:cs typeface="B Zar" panose="00000400000000000000" pitchFamily="2" charset="-78"/>
              </a:rPr>
              <a:t>بصورت</a:t>
            </a:r>
            <a:r>
              <a:rPr lang="fa-IR" sz="3200" b="0" dirty="0" smtClean="0">
                <a:cs typeface="B Zar" panose="00000400000000000000" pitchFamily="2" charset="-78"/>
              </a:rPr>
              <a:t> </a:t>
            </a:r>
            <a:r>
              <a:rPr lang="en-US" b="0" dirty="0"/>
              <a:t>face-to-face </a:t>
            </a:r>
            <a:r>
              <a:rPr lang="fa-IR" sz="3200" b="0" dirty="0" smtClean="0">
                <a:cs typeface="B Zar" panose="00000400000000000000" pitchFamily="2" charset="-78"/>
              </a:rPr>
              <a:t>روبرو </a:t>
            </a:r>
            <a:r>
              <a:rPr lang="fa-IR" sz="3200" b="0" dirty="0">
                <a:cs typeface="B Zar" panose="00000400000000000000" pitchFamily="2" charset="-78"/>
              </a:rPr>
              <a:t>می شود. فروشگاه مواد غذایی محلی و </a:t>
            </a:r>
            <a:r>
              <a:rPr lang="fa-IR" sz="3200" b="0" dirty="0" smtClean="0">
                <a:cs typeface="B Zar" panose="00000400000000000000" pitchFamily="2" charset="-78"/>
              </a:rPr>
              <a:t>بانکها گوشه خیابان </a:t>
            </a:r>
            <a:r>
              <a:rPr lang="fa-IR" sz="3200" b="0" dirty="0">
                <a:cs typeface="B Zar" panose="00000400000000000000" pitchFamily="2" charset="-78"/>
              </a:rPr>
              <a:t>نمونه </a:t>
            </a:r>
            <a:r>
              <a:rPr lang="fa-IR" sz="3200" b="0" dirty="0" err="1">
                <a:cs typeface="B Zar" panose="00000400000000000000" pitchFamily="2" charset="-78"/>
              </a:rPr>
              <a:t>هایی</a:t>
            </a:r>
            <a:r>
              <a:rPr lang="fa-IR" sz="3200" b="0" dirty="0">
                <a:cs typeface="B Zar" panose="00000400000000000000" pitchFamily="2" charset="-78"/>
              </a:rPr>
              <a:t> از شرکت های آجر و ملات است. </a:t>
            </a:r>
            <a:r>
              <a:rPr lang="fa-IR" sz="3200" b="0" dirty="0">
                <a:cs typeface="B Zar" panose="00000400000000000000" pitchFamily="2" charset="-78"/>
              </a:rPr>
              <a:t>کسب و کار آجر و ملات </a:t>
            </a:r>
            <a:r>
              <a:rPr lang="fa-IR" sz="3200" b="0" dirty="0" smtClean="0">
                <a:cs typeface="B Zar" panose="00000400000000000000" pitchFamily="2" charset="-78"/>
              </a:rPr>
              <a:t> به دشواری می </a:t>
            </a:r>
            <a:r>
              <a:rPr lang="fa-IR" sz="3200" b="0" dirty="0">
                <a:cs typeface="B Zar" panose="00000400000000000000" pitchFamily="2" charset="-78"/>
              </a:rPr>
              <a:t>تواند مشغول رقابت با اغلب کسب و کارهای مبتنی بر </a:t>
            </a:r>
            <a:r>
              <a:rPr lang="fa-IR" sz="3200" b="0" dirty="0" err="1">
                <a:cs typeface="B Zar" panose="00000400000000000000" pitchFamily="2" charset="-78"/>
              </a:rPr>
              <a:t>وب</a:t>
            </a:r>
            <a:r>
              <a:rPr lang="fa-IR" sz="3200" b="0" dirty="0">
                <a:cs typeface="B Zar" panose="00000400000000000000" pitchFamily="2" charset="-78"/>
              </a:rPr>
              <a:t> مانند </a:t>
            </a:r>
            <a:r>
              <a:rPr lang="en-US" sz="3200" b="0" dirty="0">
                <a:cs typeface="B Zar" panose="00000400000000000000" pitchFamily="2" charset="-78"/>
              </a:rPr>
              <a:t>Amazon.com Inc. (AMZN) </a:t>
            </a:r>
            <a:r>
              <a:rPr lang="fa-IR" sz="3200" b="0" dirty="0">
                <a:cs typeface="B Zar" panose="00000400000000000000" pitchFamily="2" charset="-78"/>
              </a:rPr>
              <a:t>باشد، زیرا معمولا هزینه های عملیاتی </a:t>
            </a:r>
            <a:r>
              <a:rPr lang="fa-IR" sz="3200" b="0" dirty="0" smtClean="0">
                <a:cs typeface="B Zar" panose="00000400000000000000" pitchFamily="2" charset="-78"/>
              </a:rPr>
              <a:t>بالا </a:t>
            </a:r>
            <a:r>
              <a:rPr lang="fa-IR" sz="3200" b="0" dirty="0">
                <a:cs typeface="B Zar" panose="00000400000000000000" pitchFamily="2" charset="-78"/>
              </a:rPr>
              <a:t>تر و انعطاف پذیری </a:t>
            </a:r>
            <a:r>
              <a:rPr lang="fa-IR" sz="3200" b="0" dirty="0" smtClean="0">
                <a:cs typeface="B Zar" panose="00000400000000000000" pitchFamily="2" charset="-78"/>
              </a:rPr>
              <a:t>کمتری دارند</a:t>
            </a:r>
            <a:r>
              <a:rPr lang="fa-IR" sz="3200" b="0" dirty="0">
                <a:cs typeface="B Zar" panose="00000400000000000000" pitchFamily="2" charset="-78"/>
              </a:rPr>
              <a:t>.</a:t>
            </a:r>
            <a:endParaRPr lang="en-US" sz="3200" b="0" dirty="0">
              <a:cs typeface="B Zar" panose="00000400000000000000" pitchFamily="2" charset="-78"/>
            </a:endParaRPr>
          </a:p>
        </p:txBody>
      </p:sp>
      <p:sp>
        <p:nvSpPr>
          <p:cNvPr id="5" name="Slide Number Placeholder 4"/>
          <p:cNvSpPr>
            <a:spLocks noGrp="1"/>
          </p:cNvSpPr>
          <p:nvPr>
            <p:ph type="sldNum" sz="quarter" idx="12"/>
          </p:nvPr>
        </p:nvSpPr>
        <p:spPr/>
        <p:txBody>
          <a:bodyPr/>
          <a:lstStyle/>
          <a:p>
            <a:fld id="{910D3704-EB78-46B9-AB15-D23119C7FC1D}" type="slidenum">
              <a:rPr lang="en-US" smtClean="0"/>
              <a:pPr/>
              <a:t>79</a:t>
            </a:fld>
            <a:endParaRPr lang="en-US"/>
          </a:p>
        </p:txBody>
      </p:sp>
    </p:spTree>
    <p:extLst>
      <p:ext uri="{BB962C8B-B14F-4D97-AF65-F5344CB8AC3E}">
        <p14:creationId xmlns:p14="http://schemas.microsoft.com/office/powerpoint/2010/main" val="427069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100628"/>
            <a:ext cx="8610600" cy="4538172"/>
          </a:xfrm>
        </p:spPr>
        <p:txBody>
          <a:bodyPr vert="horz" lIns="91440" tIns="45720" rIns="91440" bIns="45720" rtlCol="0">
            <a:normAutofit/>
          </a:bodyPr>
          <a:lstStyle/>
          <a:p>
            <a:pPr algn="just" rtl="1">
              <a:spcBef>
                <a:spcPts val="600"/>
              </a:spcBef>
              <a:spcAft>
                <a:spcPts val="600"/>
              </a:spcAft>
              <a:buFont typeface="Wingdings" pitchFamily="2" charset="2"/>
              <a:buChar char="q"/>
            </a:pPr>
            <a:r>
              <a:rPr lang="fa-IR" sz="2200" dirty="0">
                <a:latin typeface="Tahoma"/>
                <a:ea typeface="Times New Roman"/>
                <a:cs typeface="B Compset" pitchFamily="2" charset="-78"/>
              </a:rPr>
              <a:t>نظریه کلاسیک </a:t>
            </a:r>
            <a:r>
              <a:rPr lang="fa-IR" sz="2200" dirty="0" smtClean="0">
                <a:latin typeface="Tahoma"/>
                <a:ea typeface="Times New Roman"/>
                <a:cs typeface="B Compset" pitchFamily="2" charset="-78"/>
              </a:rPr>
              <a:t>ساختار سرمایه </a:t>
            </a:r>
            <a:r>
              <a:rPr lang="fa-IR" sz="2200" dirty="0">
                <a:latin typeface="Tahoma"/>
                <a:ea typeface="Times New Roman"/>
                <a:cs typeface="B Compset" pitchFamily="2" charset="-78"/>
              </a:rPr>
              <a:t>بهینه تنها بر </a:t>
            </a:r>
            <a:r>
              <a:rPr lang="fa-IR" sz="2200" dirty="0" smtClean="0">
                <a:latin typeface="Tahoma"/>
                <a:ea typeface="Times New Roman"/>
                <a:cs typeface="B Compset" pitchFamily="2" charset="-78"/>
              </a:rPr>
              <a:t> تطبیق بین ریسک </a:t>
            </a:r>
            <a:r>
              <a:rPr lang="fa-IR" sz="2200" dirty="0">
                <a:latin typeface="Tahoma"/>
                <a:ea typeface="Times New Roman"/>
                <a:cs typeface="B Compset" pitchFamily="2" charset="-78"/>
              </a:rPr>
              <a:t>مالی و مزیت استفاده از بدهی های کم هزینه متمرکز است</a:t>
            </a:r>
          </a:p>
          <a:p>
            <a:pPr algn="just" rtl="1">
              <a:spcBef>
                <a:spcPts val="600"/>
              </a:spcBef>
              <a:spcAft>
                <a:spcPts val="600"/>
              </a:spcAft>
              <a:buFont typeface="Wingdings" pitchFamily="2" charset="2"/>
              <a:buChar char="q"/>
            </a:pPr>
            <a:r>
              <a:rPr lang="fa-IR" sz="2200" dirty="0">
                <a:latin typeface="Tahoma"/>
                <a:ea typeface="Times New Roman"/>
                <a:cs typeface="B Compset" pitchFamily="2" charset="-78"/>
              </a:rPr>
              <a:t>این نظریه کلاسیک باید </a:t>
            </a:r>
            <a:r>
              <a:rPr lang="fa-IR" sz="2200" dirty="0" err="1" smtClean="0">
                <a:latin typeface="Tahoma"/>
                <a:ea typeface="Times New Roman"/>
                <a:cs typeface="B Compset" pitchFamily="2" charset="-78"/>
              </a:rPr>
              <a:t>باید</a:t>
            </a:r>
            <a:r>
              <a:rPr lang="fa-IR" sz="2200" dirty="0" smtClean="0">
                <a:latin typeface="Tahoma"/>
                <a:ea typeface="Times New Roman"/>
                <a:cs typeface="B Compset" pitchFamily="2" charset="-78"/>
              </a:rPr>
              <a:t> چهار </a:t>
            </a:r>
            <a:r>
              <a:rPr lang="fa-IR" sz="2200" dirty="0">
                <a:latin typeface="Tahoma"/>
                <a:ea typeface="Times New Roman"/>
                <a:cs typeface="B Compset" pitchFamily="2" charset="-78"/>
              </a:rPr>
              <a:t>فاکتور دیگر </a:t>
            </a:r>
            <a:r>
              <a:rPr lang="fa-IR" sz="2200" dirty="0" smtClean="0">
                <a:latin typeface="Tahoma"/>
                <a:ea typeface="Times New Roman"/>
                <a:cs typeface="B Compset" pitchFamily="2" charset="-78"/>
              </a:rPr>
              <a:t>برای </a:t>
            </a:r>
            <a:r>
              <a:rPr lang="en-US" sz="2200" dirty="0" smtClean="0">
                <a:latin typeface="Tahoma"/>
                <a:ea typeface="Times New Roman"/>
                <a:cs typeface="B Compset" pitchFamily="2" charset="-78"/>
              </a:rPr>
              <a:t>MNC</a:t>
            </a:r>
            <a:r>
              <a:rPr lang="fa-IR" sz="2200" dirty="0" smtClean="0">
                <a:latin typeface="Tahoma"/>
                <a:ea typeface="Times New Roman"/>
                <a:cs typeface="B Compset" pitchFamily="2" charset="-78"/>
              </a:rPr>
              <a:t> ها </a:t>
            </a:r>
            <a:r>
              <a:rPr lang="en-US" sz="2200" dirty="0" smtClean="0">
                <a:latin typeface="Tahoma"/>
                <a:ea typeface="Times New Roman"/>
                <a:cs typeface="B Compset" pitchFamily="2" charset="-78"/>
              </a:rPr>
              <a:t> </a:t>
            </a:r>
            <a:r>
              <a:rPr lang="fa-IR" sz="2200" dirty="0" smtClean="0">
                <a:latin typeface="Tahoma"/>
                <a:ea typeface="Times New Roman"/>
                <a:cs typeface="B Compset" pitchFamily="2" charset="-78"/>
              </a:rPr>
              <a:t>را نیز در نظر بگیرد</a:t>
            </a:r>
            <a:r>
              <a:rPr lang="en-US" sz="2200" dirty="0" smtClean="0">
                <a:latin typeface="Tahoma"/>
                <a:ea typeface="Times New Roman"/>
                <a:cs typeface="B Compset" pitchFamily="2" charset="-78"/>
              </a:rPr>
              <a:t> </a:t>
            </a:r>
            <a:r>
              <a:rPr lang="fa-IR" sz="2200" dirty="0" smtClean="0">
                <a:latin typeface="Tahoma"/>
                <a:ea typeface="Times New Roman"/>
                <a:cs typeface="B Compset" pitchFamily="2" charset="-78"/>
              </a:rPr>
              <a:t>از </a:t>
            </a:r>
            <a:r>
              <a:rPr lang="fa-IR" sz="2200" dirty="0">
                <a:latin typeface="Tahoma"/>
                <a:ea typeface="Times New Roman"/>
                <a:cs typeface="B Compset" pitchFamily="2" charset="-78"/>
              </a:rPr>
              <a:t>جمله:</a:t>
            </a:r>
          </a:p>
          <a:p>
            <a:pPr marL="457200" indent="-457200" algn="just" rtl="1">
              <a:spcBef>
                <a:spcPts val="600"/>
              </a:spcBef>
              <a:spcAft>
                <a:spcPts val="600"/>
              </a:spcAft>
              <a:buFont typeface="Wingdings" panose="05000000000000000000" pitchFamily="2" charset="2"/>
              <a:buChar char="v"/>
            </a:pPr>
            <a:r>
              <a:rPr lang="fa-IR" sz="2200" dirty="0">
                <a:latin typeface="Tahoma"/>
                <a:ea typeface="Times New Roman"/>
                <a:cs typeface="B Compset" pitchFamily="2" charset="-78"/>
              </a:rPr>
              <a:t>در دسترس بودن سرمایه</a:t>
            </a:r>
          </a:p>
          <a:p>
            <a:pPr marL="457200" indent="-457200" algn="just" rtl="1">
              <a:spcBef>
                <a:spcPts val="600"/>
              </a:spcBef>
              <a:spcAft>
                <a:spcPts val="600"/>
              </a:spcAft>
              <a:buFont typeface="Wingdings" panose="05000000000000000000" pitchFamily="2" charset="2"/>
              <a:buChar char="v"/>
            </a:pPr>
            <a:r>
              <a:rPr lang="fa-IR" sz="2200" dirty="0">
                <a:latin typeface="Tahoma"/>
                <a:ea typeface="Times New Roman"/>
                <a:cs typeface="B Compset" pitchFamily="2" charset="-78"/>
              </a:rPr>
              <a:t>تنوع جریانهای نقدی</a:t>
            </a:r>
          </a:p>
          <a:p>
            <a:pPr marL="457200" indent="-457200" algn="just" rtl="1">
              <a:spcBef>
                <a:spcPts val="600"/>
              </a:spcBef>
              <a:spcAft>
                <a:spcPts val="600"/>
              </a:spcAft>
              <a:buFont typeface="Wingdings" panose="05000000000000000000" pitchFamily="2" charset="2"/>
              <a:buChar char="v"/>
            </a:pPr>
            <a:r>
              <a:rPr lang="fa-IR" sz="2200" dirty="0">
                <a:latin typeface="Tahoma"/>
                <a:ea typeface="Times New Roman"/>
                <a:cs typeface="B Compset" pitchFamily="2" charset="-78"/>
              </a:rPr>
              <a:t>ریسک ارز</a:t>
            </a:r>
          </a:p>
          <a:p>
            <a:pPr marL="457200" indent="-457200" algn="just" rtl="1">
              <a:spcBef>
                <a:spcPts val="600"/>
              </a:spcBef>
              <a:spcAft>
                <a:spcPts val="600"/>
              </a:spcAft>
              <a:buFont typeface="Wingdings" panose="05000000000000000000" pitchFamily="2" charset="2"/>
              <a:buChar char="v"/>
            </a:pPr>
            <a:r>
              <a:rPr lang="fa-IR" sz="2200" dirty="0">
                <a:latin typeface="Tahoma"/>
                <a:ea typeface="Times New Roman"/>
                <a:cs typeface="B Compset" pitchFamily="2" charset="-78"/>
              </a:rPr>
              <a:t>انتظارات </a:t>
            </a:r>
            <a:r>
              <a:rPr lang="fa-IR" sz="2200" dirty="0" smtClean="0">
                <a:latin typeface="Tahoma"/>
                <a:ea typeface="Times New Roman"/>
                <a:cs typeface="B Compset" pitchFamily="2" charset="-78"/>
              </a:rPr>
              <a:t>سبد سرمایه </a:t>
            </a:r>
            <a:r>
              <a:rPr lang="fa-IR" sz="2200" dirty="0">
                <a:latin typeface="Tahoma"/>
                <a:ea typeface="Times New Roman"/>
                <a:cs typeface="B Compset" pitchFamily="2" charset="-78"/>
              </a:rPr>
              <a:t>گذاران </a:t>
            </a:r>
            <a:r>
              <a:rPr lang="fa-IR" sz="2200" dirty="0" smtClean="0">
                <a:latin typeface="Tahoma"/>
                <a:ea typeface="Times New Roman"/>
                <a:cs typeface="B Compset" pitchFamily="2" charset="-78"/>
              </a:rPr>
              <a:t>بین </a:t>
            </a:r>
            <a:r>
              <a:rPr lang="fa-IR" sz="2200" dirty="0" err="1" smtClean="0">
                <a:latin typeface="Tahoma"/>
                <a:ea typeface="Times New Roman"/>
                <a:cs typeface="B Compset" pitchFamily="2" charset="-78"/>
              </a:rPr>
              <a:t>المللی</a:t>
            </a:r>
            <a:endParaRPr lang="fa-IR" sz="2200" dirty="0">
              <a:latin typeface="Tahoma"/>
              <a:ea typeface="Times New Roman"/>
              <a:cs typeface="B Compset" pitchFamily="2" charset="-78"/>
            </a:endParaRPr>
          </a:p>
        </p:txBody>
      </p:sp>
      <p:sp>
        <p:nvSpPr>
          <p:cNvPr id="4" name="Footer Placeholder 3"/>
          <p:cNvSpPr>
            <a:spLocks noGrp="1"/>
          </p:cNvSpPr>
          <p:nvPr>
            <p:ph type="ftr" sz="quarter" idx="11"/>
          </p:nvPr>
        </p:nvSpPr>
        <p:spPr/>
        <p:txBody>
          <a:bodyPr/>
          <a:lstStyle/>
          <a:p>
            <a:r>
              <a:rPr lang="fa-IR" b="1" smtClean="0">
                <a:solidFill>
                  <a:srgbClr val="002060"/>
                </a:solidFill>
              </a:rPr>
              <a:t>مالي بين الملل</a:t>
            </a:r>
            <a:endParaRPr lang="fa-IR" b="1" dirty="0" smtClean="0">
              <a:solidFill>
                <a:srgbClr val="002060"/>
              </a:solidFill>
            </a:endParaRPr>
          </a:p>
        </p:txBody>
      </p:sp>
      <p:sp>
        <p:nvSpPr>
          <p:cNvPr id="5" name="Slide Number Placeholder 4"/>
          <p:cNvSpPr>
            <a:spLocks noGrp="1"/>
          </p:cNvSpPr>
          <p:nvPr>
            <p:ph type="sldNum" sz="quarter" idx="12"/>
          </p:nvPr>
        </p:nvSpPr>
        <p:spPr/>
        <p:txBody>
          <a:bodyPr/>
          <a:lstStyle/>
          <a:p>
            <a:fld id="{910D3704-EB78-46B9-AB15-D23119C7FC1D}" type="slidenum">
              <a:rPr lang="en-US" smtClean="0"/>
              <a:pPr/>
              <a:t>8</a:t>
            </a:fld>
            <a:endParaRPr lang="en-US"/>
          </a:p>
        </p:txBody>
      </p:sp>
    </p:spTree>
    <p:extLst>
      <p:ext uri="{BB962C8B-B14F-4D97-AF65-F5344CB8AC3E}">
        <p14:creationId xmlns:p14="http://schemas.microsoft.com/office/powerpoint/2010/main" val="127520020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fa-IR" b="1" dirty="0" smtClean="0">
                <a:solidFill>
                  <a:srgbClr val="FF0000"/>
                </a:solidFill>
                <a:cs typeface="B Zar" panose="00000400000000000000" pitchFamily="2" charset="-78"/>
              </a:rPr>
              <a:t>بازار وام</a:t>
            </a:r>
            <a:r>
              <a:rPr lang="en-US" b="1" dirty="0" smtClean="0">
                <a:solidFill>
                  <a:srgbClr val="FF0000"/>
                </a:solidFill>
                <a:cs typeface="B Zar" panose="00000400000000000000" pitchFamily="2" charset="-78"/>
              </a:rPr>
              <a:t> </a:t>
            </a:r>
            <a:r>
              <a:rPr lang="fa-IR" b="1" dirty="0" smtClean="0">
                <a:solidFill>
                  <a:srgbClr val="FF0000"/>
                </a:solidFill>
                <a:cs typeface="B Zar" panose="00000400000000000000" pitchFamily="2" charset="-78"/>
              </a:rPr>
              <a:t>های اعتباری یورو(</a:t>
            </a:r>
            <a:r>
              <a:rPr lang="en-US" b="1" dirty="0">
                <a:solidFill>
                  <a:srgbClr val="FF0000"/>
                </a:solidFill>
                <a:cs typeface="B Zar" panose="00000400000000000000" pitchFamily="2" charset="-78"/>
              </a:rPr>
              <a:t>Euro credits</a:t>
            </a:r>
            <a:r>
              <a:rPr lang="fa-IR" b="1" dirty="0" smtClean="0">
                <a:solidFill>
                  <a:srgbClr val="FF0000"/>
                </a:solidFill>
                <a:cs typeface="B Zar" panose="00000400000000000000" pitchFamily="2" charset="-78"/>
              </a:rPr>
              <a:t>)</a:t>
            </a:r>
            <a:endParaRPr lang="en-US" b="1" dirty="0">
              <a:solidFill>
                <a:srgbClr val="FF0000"/>
              </a:solidFill>
              <a:cs typeface="B Zar" panose="00000400000000000000" pitchFamily="2" charset="-78"/>
            </a:endParaRPr>
          </a:p>
        </p:txBody>
      </p:sp>
      <p:sp>
        <p:nvSpPr>
          <p:cNvPr id="7" name="Content Placeholder 6"/>
          <p:cNvSpPr>
            <a:spLocks noGrp="1"/>
          </p:cNvSpPr>
          <p:nvPr>
            <p:ph idx="1"/>
          </p:nvPr>
        </p:nvSpPr>
        <p:spPr>
          <a:xfrm>
            <a:off x="533400" y="1100628"/>
            <a:ext cx="7810500" cy="3579849"/>
          </a:xfrm>
        </p:spPr>
        <p:txBody>
          <a:bodyPr>
            <a:normAutofit/>
          </a:bodyPr>
          <a:lstStyle/>
          <a:p>
            <a:pPr algn="r" rtl="1">
              <a:buFont typeface="Wingdings" panose="05000000000000000000" pitchFamily="2" charset="2"/>
              <a:buChar char="q"/>
            </a:pPr>
            <a:r>
              <a:rPr lang="fa-IR" sz="3200" dirty="0" smtClean="0">
                <a:cs typeface="B Zar" panose="00000400000000000000" pitchFamily="2" charset="-78"/>
              </a:rPr>
              <a:t>وام های </a:t>
            </a:r>
            <a:r>
              <a:rPr lang="fa-IR" sz="3200" dirty="0" err="1" smtClean="0">
                <a:cs typeface="B Zar" panose="00000400000000000000" pitchFamily="2" charset="-78"/>
              </a:rPr>
              <a:t>سندیکای</a:t>
            </a:r>
            <a:r>
              <a:rPr lang="fa-IR" sz="3200" dirty="0" smtClean="0">
                <a:cs typeface="B Zar" panose="00000400000000000000" pitchFamily="2" charset="-78"/>
              </a:rPr>
              <a:t> بانکی(</a:t>
            </a:r>
            <a:r>
              <a:rPr lang="en-US" sz="3200" dirty="0">
                <a:cs typeface="B Zar" panose="00000400000000000000" pitchFamily="2" charset="-78"/>
              </a:rPr>
              <a:t>syndicate of banks </a:t>
            </a:r>
            <a:r>
              <a:rPr lang="fa-IR" sz="3200" dirty="0" smtClean="0">
                <a:cs typeface="B Zar" panose="00000400000000000000" pitchFamily="2" charset="-78"/>
              </a:rPr>
              <a:t>)</a:t>
            </a:r>
            <a:endParaRPr lang="fa-IR" sz="3200" dirty="0" smtClean="0">
              <a:cs typeface="B Zar" panose="00000400000000000000" pitchFamily="2" charset="-78"/>
            </a:endParaRPr>
          </a:p>
          <a:p>
            <a:pPr algn="r" rtl="1">
              <a:buFont typeface="Wingdings" panose="05000000000000000000" pitchFamily="2" charset="2"/>
              <a:buChar char="q"/>
            </a:pPr>
            <a:r>
              <a:rPr lang="fa-IR" sz="3200" dirty="0" smtClean="0">
                <a:cs typeface="B Zar" panose="00000400000000000000" pitchFamily="2" charset="-78"/>
              </a:rPr>
              <a:t>وام های با نرخ شناور(</a:t>
            </a:r>
            <a:r>
              <a:rPr lang="en-US" sz="3200" dirty="0">
                <a:cs typeface="B Zar" panose="00000400000000000000" pitchFamily="2" charset="-78"/>
              </a:rPr>
              <a:t>floating interest </a:t>
            </a:r>
            <a:r>
              <a:rPr lang="en-US" sz="3200" dirty="0" smtClean="0">
                <a:cs typeface="B Zar" panose="00000400000000000000" pitchFamily="2" charset="-78"/>
              </a:rPr>
              <a:t>rates</a:t>
            </a:r>
            <a:r>
              <a:rPr lang="fa-IR" sz="3200" dirty="0" smtClean="0">
                <a:cs typeface="B Zar" panose="00000400000000000000" pitchFamily="2" charset="-78"/>
              </a:rPr>
              <a:t>)</a:t>
            </a:r>
            <a:endParaRPr lang="en-US" sz="3200" dirty="0">
              <a:cs typeface="B Zar" panose="00000400000000000000" pitchFamily="2" charset="-78"/>
            </a:endParaRPr>
          </a:p>
        </p:txBody>
      </p:sp>
      <p:sp>
        <p:nvSpPr>
          <p:cNvPr id="5" name="Slide Number Placeholder 4"/>
          <p:cNvSpPr>
            <a:spLocks noGrp="1"/>
          </p:cNvSpPr>
          <p:nvPr>
            <p:ph type="sldNum" sz="quarter" idx="12"/>
          </p:nvPr>
        </p:nvSpPr>
        <p:spPr/>
        <p:txBody>
          <a:bodyPr/>
          <a:lstStyle/>
          <a:p>
            <a:fld id="{910D3704-EB78-46B9-AB15-D23119C7FC1D}" type="slidenum">
              <a:rPr lang="en-US" smtClean="0"/>
              <a:pPr/>
              <a:t>80</a:t>
            </a:fld>
            <a:endParaRPr lang="en-US"/>
          </a:p>
        </p:txBody>
      </p:sp>
    </p:spTree>
    <p:extLst>
      <p:ext uri="{BB962C8B-B14F-4D97-AF65-F5344CB8AC3E}">
        <p14:creationId xmlns:p14="http://schemas.microsoft.com/office/powerpoint/2010/main" val="272976554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idx="1"/>
          </p:nvPr>
        </p:nvSpPr>
        <p:spPr/>
        <p:txBody>
          <a:bodyPr/>
          <a:lstStyle/>
          <a:p>
            <a:r>
              <a:rPr lang="en-US" dirty="0"/>
              <a:t>The Rise of International </a:t>
            </a:r>
            <a:r>
              <a:rPr lang="en-US" dirty="0" err="1"/>
              <a:t>Microfi</a:t>
            </a:r>
            <a:r>
              <a:rPr lang="en-US" dirty="0"/>
              <a:t> </a:t>
            </a:r>
            <a:r>
              <a:rPr lang="en-US" dirty="0" err="1"/>
              <a:t>nance</a:t>
            </a:r>
            <a:r>
              <a:rPr lang="en-US" dirty="0"/>
              <a:t> Institutions</a:t>
            </a:r>
          </a:p>
        </p:txBody>
      </p:sp>
      <p:sp>
        <p:nvSpPr>
          <p:cNvPr id="8" name="Text Placeholder 7"/>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910D3704-EB78-46B9-AB15-D23119C7FC1D}" type="slidenum">
              <a:rPr lang="en-US" smtClean="0"/>
              <a:pPr/>
              <a:t>81</a:t>
            </a:fld>
            <a:endParaRPr lang="en-US"/>
          </a:p>
        </p:txBody>
      </p:sp>
      <p:sp>
        <p:nvSpPr>
          <p:cNvPr id="4" name="Footer Placeholder 3"/>
          <p:cNvSpPr>
            <a:spLocks noGrp="1"/>
          </p:cNvSpPr>
          <p:nvPr>
            <p:ph type="ftr" sz="quarter" idx="4294967295"/>
          </p:nvPr>
        </p:nvSpPr>
        <p:spPr>
          <a:xfrm>
            <a:off x="4419600" y="6284913"/>
            <a:ext cx="4724400" cy="274637"/>
          </a:xfrm>
        </p:spPr>
        <p:txBody>
          <a:bodyPr/>
          <a:lstStyle/>
          <a:p>
            <a:r>
              <a:rPr lang="fa-IR" b="1" smtClean="0">
                <a:solidFill>
                  <a:srgbClr val="002060"/>
                </a:solidFill>
              </a:rPr>
              <a:t>مالي بين الملل</a:t>
            </a:r>
            <a:endParaRPr lang="fa-IR" b="1" dirty="0" smtClean="0">
              <a:solidFill>
                <a:srgbClr val="002060"/>
              </a:solidFill>
            </a:endParaRPr>
          </a:p>
        </p:txBody>
      </p:sp>
    </p:spTree>
    <p:extLst>
      <p:ext uri="{BB962C8B-B14F-4D97-AF65-F5344CB8AC3E}">
        <p14:creationId xmlns:p14="http://schemas.microsoft.com/office/powerpoint/2010/main" val="2987810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485" y="489520"/>
            <a:ext cx="7620000" cy="562074"/>
          </a:xfrm>
        </p:spPr>
        <p:txBody>
          <a:bodyPr/>
          <a:lstStyle/>
          <a:p>
            <a:pPr algn="ctr" rtl="1"/>
            <a:r>
              <a:rPr lang="fa-IR" sz="2800" dirty="0" smtClean="0">
                <a:solidFill>
                  <a:schemeClr val="tx1"/>
                </a:solidFill>
                <a:cs typeface="B Titr" pitchFamily="2" charset="-78"/>
              </a:rPr>
              <a:t>منابع تامین بدهی</a:t>
            </a:r>
            <a:endParaRPr lang="en-US" sz="2800" dirty="0">
              <a:solidFill>
                <a:schemeClr val="tx1"/>
              </a:solidFill>
              <a:cs typeface="B Titr" pitchFamily="2" charset="-78"/>
            </a:endParaRPr>
          </a:p>
        </p:txBody>
      </p:sp>
      <p:sp>
        <p:nvSpPr>
          <p:cNvPr id="5" name="Slide Number Placeholder 4"/>
          <p:cNvSpPr>
            <a:spLocks noGrp="1"/>
          </p:cNvSpPr>
          <p:nvPr>
            <p:ph type="sldNum" sz="quarter" idx="12"/>
          </p:nvPr>
        </p:nvSpPr>
        <p:spPr/>
        <p:txBody>
          <a:bodyPr>
            <a:normAutofit/>
          </a:bodyPr>
          <a:lstStyle/>
          <a:p>
            <a:fld id="{FDDC5A35-1FDA-4F29-8175-0FC53B96721E}" type="slidenum">
              <a:rPr lang="en-US" smtClean="0"/>
              <a:pPr/>
              <a:t>9</a:t>
            </a:fld>
            <a:endParaRPr lang="en-US"/>
          </a:p>
        </p:txBody>
      </p:sp>
      <p:grpSp>
        <p:nvGrpSpPr>
          <p:cNvPr id="4" name="Group 29"/>
          <p:cNvGrpSpPr/>
          <p:nvPr/>
        </p:nvGrpSpPr>
        <p:grpSpPr>
          <a:xfrm>
            <a:off x="107504" y="1413755"/>
            <a:ext cx="8094912" cy="4660226"/>
            <a:chOff x="0" y="0"/>
            <a:chExt cx="6914569" cy="3559810"/>
          </a:xfrm>
        </p:grpSpPr>
        <p:cxnSp>
          <p:nvCxnSpPr>
            <p:cNvPr id="36" name="Straight Connector 35"/>
            <p:cNvCxnSpPr/>
            <p:nvPr/>
          </p:nvCxnSpPr>
          <p:spPr>
            <a:xfrm>
              <a:off x="5609230" y="1781032"/>
              <a:ext cx="0" cy="16002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Group 37"/>
            <p:cNvGrpSpPr/>
            <p:nvPr/>
          </p:nvGrpSpPr>
          <p:grpSpPr>
            <a:xfrm>
              <a:off x="0" y="0"/>
              <a:ext cx="6914569" cy="3559810"/>
              <a:chOff x="0" y="0"/>
              <a:chExt cx="6914569" cy="3559810"/>
            </a:xfrm>
          </p:grpSpPr>
          <p:cxnSp>
            <p:nvCxnSpPr>
              <p:cNvPr id="41" name="Straight Connector 40"/>
              <p:cNvCxnSpPr/>
              <p:nvPr/>
            </p:nvCxnSpPr>
            <p:spPr>
              <a:xfrm>
                <a:off x="1849272" y="1241946"/>
                <a:ext cx="6350" cy="16002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774209" y="2088107"/>
                <a:ext cx="70058" cy="412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42"/>
              <p:cNvGrpSpPr/>
              <p:nvPr/>
            </p:nvGrpSpPr>
            <p:grpSpPr>
              <a:xfrm>
                <a:off x="0" y="0"/>
                <a:ext cx="6914569" cy="3559810"/>
                <a:chOff x="0" y="0"/>
                <a:chExt cx="6914569" cy="3559810"/>
              </a:xfrm>
            </p:grpSpPr>
            <p:sp>
              <p:nvSpPr>
                <p:cNvPr id="44" name="Rounded Rectangle 43"/>
                <p:cNvSpPr/>
                <p:nvPr/>
              </p:nvSpPr>
              <p:spPr>
                <a:xfrm>
                  <a:off x="4476466" y="0"/>
                  <a:ext cx="1009934" cy="9212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بدهی بانکی بر پایه دلار(آفشور و آنشور)</a:t>
                  </a:r>
                  <a:endParaRPr lang="en-US" sz="1400" b="1">
                    <a:effectLst/>
                    <a:ea typeface="Calibri" panose="020F0502020204030204" pitchFamily="34" charset="0"/>
                    <a:cs typeface="Arial" panose="020B0604020202020204" pitchFamily="34" charset="0"/>
                  </a:endParaRPr>
                </a:p>
              </p:txBody>
            </p:sp>
            <p:sp>
              <p:nvSpPr>
                <p:cNvPr id="45" name="Rounded Rectangle 44"/>
                <p:cNvSpPr/>
                <p:nvPr/>
              </p:nvSpPr>
              <p:spPr>
                <a:xfrm>
                  <a:off x="4476466" y="975815"/>
                  <a:ext cx="97536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بدهی بانکی بر پایه ارزهای خارجی</a:t>
                  </a:r>
                  <a:endParaRPr lang="en-US" sz="1400" b="1">
                    <a:effectLst/>
                    <a:ea typeface="Calibri" panose="020F0502020204030204" pitchFamily="34" charset="0"/>
                    <a:cs typeface="Arial" panose="020B0604020202020204" pitchFamily="34" charset="0"/>
                  </a:endParaRPr>
                </a:p>
              </p:txBody>
            </p:sp>
            <p:sp>
              <p:nvSpPr>
                <p:cNvPr id="46" name="Rounded Rectangle 45"/>
                <p:cNvSpPr/>
                <p:nvPr/>
              </p:nvSpPr>
              <p:spPr>
                <a:xfrm>
                  <a:off x="4496937" y="1965277"/>
                  <a:ext cx="95504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انتشار اوراق قرضه</a:t>
                  </a:r>
                  <a:endParaRPr lang="en-US" sz="1400" b="1">
                    <a:effectLst/>
                    <a:ea typeface="Calibri" panose="020F0502020204030204" pitchFamily="34" charset="0"/>
                    <a:cs typeface="Arial" panose="020B0604020202020204" pitchFamily="34" charset="0"/>
                  </a:endParaRPr>
                </a:p>
              </p:txBody>
            </p:sp>
            <p:sp>
              <p:nvSpPr>
                <p:cNvPr id="47" name="Rounded Rectangle 46"/>
                <p:cNvSpPr/>
                <p:nvPr/>
              </p:nvSpPr>
              <p:spPr>
                <a:xfrm>
                  <a:off x="5868537" y="1241946"/>
                  <a:ext cx="962025" cy="800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بر پایه دلار (آفشور و آنشور)</a:t>
                  </a:r>
                  <a:endParaRPr lang="en-US" sz="1400" b="1">
                    <a:effectLst/>
                    <a:ea typeface="Calibri" panose="020F0502020204030204" pitchFamily="34" charset="0"/>
                    <a:cs typeface="Arial" panose="020B0604020202020204" pitchFamily="34" charset="0"/>
                  </a:endParaRPr>
                </a:p>
                <a:p>
                  <a:pPr algn="ctr">
                    <a:lnSpc>
                      <a:spcPct val="115000"/>
                    </a:lnSpc>
                    <a:spcAft>
                      <a:spcPts val="1000"/>
                    </a:spcAft>
                  </a:pPr>
                  <a:r>
                    <a:rPr lang="en-US" sz="1400" b="1">
                      <a:effectLst/>
                      <a:latin typeface="B Nazanin" panose="00000400000000000000" pitchFamily="2" charset="-78"/>
                      <a:ea typeface="Calibri" panose="020F0502020204030204" pitchFamily="34" charset="0"/>
                      <a:cs typeface="Arial" panose="020B0604020202020204" pitchFamily="34" charset="0"/>
                    </a:rPr>
                    <a:t> </a:t>
                  </a:r>
                  <a:endParaRPr lang="en-US" sz="1400" b="1">
                    <a:effectLst/>
                    <a:ea typeface="Calibri" panose="020F0502020204030204" pitchFamily="34" charset="0"/>
                    <a:cs typeface="Arial" panose="020B0604020202020204" pitchFamily="34" charset="0"/>
                  </a:endParaRPr>
                </a:p>
              </p:txBody>
            </p:sp>
            <p:sp>
              <p:nvSpPr>
                <p:cNvPr id="48" name="Rounded Rectangle 47"/>
                <p:cNvSpPr/>
                <p:nvPr/>
              </p:nvSpPr>
              <p:spPr>
                <a:xfrm>
                  <a:off x="5847769" y="2702256"/>
                  <a:ext cx="1066800" cy="8575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بر پایه ارزهای خارجی (آفشور و آنشور)</a:t>
                  </a:r>
                  <a:endParaRPr lang="en-US" sz="1400" b="1">
                    <a:effectLst/>
                    <a:ea typeface="Calibri" panose="020F0502020204030204" pitchFamily="34" charset="0"/>
                    <a:cs typeface="Arial" panose="020B0604020202020204" pitchFamily="34" charset="0"/>
                  </a:endParaRPr>
                </a:p>
                <a:p>
                  <a:pPr algn="ctr">
                    <a:lnSpc>
                      <a:spcPct val="115000"/>
                    </a:lnSpc>
                    <a:spcAft>
                      <a:spcPts val="1000"/>
                    </a:spcAft>
                  </a:pPr>
                  <a:r>
                    <a:rPr lang="en-US" sz="1400" b="1">
                      <a:effectLst/>
                      <a:ea typeface="Calibri" panose="020F0502020204030204" pitchFamily="34" charset="0"/>
                      <a:cs typeface="B Nazanin" panose="00000400000000000000" pitchFamily="2" charset="-78"/>
                    </a:rPr>
                    <a:t> </a:t>
                  </a:r>
                  <a:endParaRPr lang="en-US" sz="1400" b="1">
                    <a:effectLst/>
                    <a:ea typeface="Calibri" panose="020F0502020204030204" pitchFamily="34" charset="0"/>
                    <a:cs typeface="Arial" panose="020B0604020202020204" pitchFamily="34" charset="0"/>
                  </a:endParaRPr>
                </a:p>
              </p:txBody>
            </p:sp>
            <p:cxnSp>
              <p:nvCxnSpPr>
                <p:cNvPr id="49" name="Straight Arrow Connector 48"/>
                <p:cNvCxnSpPr/>
                <p:nvPr/>
              </p:nvCxnSpPr>
              <p:spPr>
                <a:xfrm>
                  <a:off x="5622878" y="1794680"/>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609230" y="3370997"/>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72752" y="2374710"/>
                  <a:ext cx="1371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51"/>
                <p:cNvGrpSpPr/>
                <p:nvPr/>
              </p:nvGrpSpPr>
              <p:grpSpPr>
                <a:xfrm>
                  <a:off x="0" y="218364"/>
                  <a:ext cx="4493525" cy="3125906"/>
                  <a:chOff x="0" y="0"/>
                  <a:chExt cx="4493525" cy="3125906"/>
                </a:xfrm>
              </p:grpSpPr>
              <p:sp>
                <p:nvSpPr>
                  <p:cNvPr id="53" name="Rounded Rectangle 52"/>
                  <p:cNvSpPr/>
                  <p:nvPr/>
                </p:nvSpPr>
                <p:spPr>
                  <a:xfrm>
                    <a:off x="2081284" y="784746"/>
                    <a:ext cx="838200" cy="41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بدهی</a:t>
                    </a:r>
                    <a:endParaRPr lang="en-US" sz="1400" b="1">
                      <a:effectLst/>
                      <a:ea typeface="Calibri" panose="020F0502020204030204" pitchFamily="34" charset="0"/>
                      <a:cs typeface="Arial" panose="020B0604020202020204" pitchFamily="34" charset="0"/>
                    </a:endParaRPr>
                  </a:p>
                </p:txBody>
              </p:sp>
              <p:sp>
                <p:nvSpPr>
                  <p:cNvPr id="54" name="Rounded Rectangle 53"/>
                  <p:cNvSpPr/>
                  <p:nvPr/>
                </p:nvSpPr>
                <p:spPr>
                  <a:xfrm>
                    <a:off x="2088107" y="2402006"/>
                    <a:ext cx="1076325" cy="723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dirty="0">
                        <a:effectLst/>
                        <a:ea typeface="Calibri" panose="020F0502020204030204" pitchFamily="34" charset="0"/>
                        <a:cs typeface="B Nazanin" panose="00000400000000000000" pitchFamily="2" charset="-78"/>
                      </a:rPr>
                      <a:t>انتشار سهام</a:t>
                    </a:r>
                    <a:endParaRPr lang="en-US" sz="1400" b="1" dirty="0">
                      <a:effectLst/>
                      <a:ea typeface="Calibri" panose="020F0502020204030204" pitchFamily="34" charset="0"/>
                      <a:cs typeface="Arial" panose="020B0604020202020204" pitchFamily="34" charset="0"/>
                    </a:endParaRPr>
                  </a:p>
                  <a:p>
                    <a:pPr algn="ctr">
                      <a:lnSpc>
                        <a:spcPct val="115000"/>
                      </a:lnSpc>
                      <a:spcAft>
                        <a:spcPts val="1000"/>
                      </a:spcAft>
                    </a:pPr>
                    <a:r>
                      <a:rPr lang="fa-IR" sz="1400" b="1" dirty="0">
                        <a:effectLst/>
                        <a:ea typeface="Calibri" panose="020F0502020204030204" pitchFamily="34" charset="0"/>
                        <a:cs typeface="B Nazanin" panose="00000400000000000000" pitchFamily="2" charset="-78"/>
                      </a:rPr>
                      <a:t>مشارکت عمومی عمومی</a:t>
                    </a:r>
                    <a:endParaRPr lang="en-US" sz="1400" b="1" dirty="0">
                      <a:effectLst/>
                      <a:ea typeface="Calibri" panose="020F0502020204030204" pitchFamily="34" charset="0"/>
                      <a:cs typeface="Arial" panose="020B0604020202020204" pitchFamily="34" charset="0"/>
                    </a:endParaRPr>
                  </a:p>
                </p:txBody>
              </p:sp>
              <p:sp>
                <p:nvSpPr>
                  <p:cNvPr id="55" name="Rounded Rectangle 54"/>
                  <p:cNvSpPr/>
                  <p:nvPr/>
                </p:nvSpPr>
                <p:spPr>
                  <a:xfrm>
                    <a:off x="3261815" y="750628"/>
                    <a:ext cx="838200" cy="41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نرخ ثابت</a:t>
                    </a:r>
                    <a:endParaRPr lang="en-US" sz="1400" b="1">
                      <a:effectLst/>
                      <a:ea typeface="Calibri" panose="020F0502020204030204" pitchFamily="34" charset="0"/>
                      <a:cs typeface="Arial" panose="020B0604020202020204" pitchFamily="34" charset="0"/>
                    </a:endParaRPr>
                  </a:p>
                </p:txBody>
              </p:sp>
              <p:sp>
                <p:nvSpPr>
                  <p:cNvPr id="56" name="Rounded Rectangle 55"/>
                  <p:cNvSpPr/>
                  <p:nvPr/>
                </p:nvSpPr>
                <p:spPr>
                  <a:xfrm>
                    <a:off x="3234519" y="1733265"/>
                    <a:ext cx="838200" cy="41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نرخ شناور</a:t>
                    </a:r>
                    <a:endParaRPr lang="en-US" sz="1400" b="1">
                      <a:effectLst/>
                      <a:ea typeface="Calibri" panose="020F0502020204030204" pitchFamily="34" charset="0"/>
                      <a:cs typeface="Arial" panose="020B0604020202020204" pitchFamily="34" charset="0"/>
                    </a:endParaRPr>
                  </a:p>
                </p:txBody>
              </p:sp>
              <p:cxnSp>
                <p:nvCxnSpPr>
                  <p:cNvPr id="57" name="Straight Arrow Connector 56"/>
                  <p:cNvCxnSpPr/>
                  <p:nvPr/>
                </p:nvCxnSpPr>
                <p:spPr>
                  <a:xfrm>
                    <a:off x="1856096" y="1037230"/>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849272" y="2613546"/>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3016155" y="777922"/>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009331" y="1951630"/>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016155" y="764274"/>
                    <a:ext cx="6350" cy="118681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237630" y="122830"/>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251278" y="1248770"/>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244454" y="116006"/>
                    <a:ext cx="20471" cy="1947507"/>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4264925" y="2053988"/>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107976" y="1023582"/>
                    <a:ext cx="13761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920621" y="1050877"/>
                    <a:ext cx="10417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 67"/>
                  <p:cNvGrpSpPr/>
                  <p:nvPr/>
                </p:nvGrpSpPr>
                <p:grpSpPr>
                  <a:xfrm>
                    <a:off x="0" y="0"/>
                    <a:ext cx="1800367" cy="2151797"/>
                    <a:chOff x="0" y="0"/>
                    <a:chExt cx="1800367" cy="2151797"/>
                  </a:xfrm>
                </p:grpSpPr>
                <p:sp>
                  <p:nvSpPr>
                    <p:cNvPr id="69" name="Rounded Rectangle 68"/>
                    <p:cNvSpPr/>
                    <p:nvPr/>
                  </p:nvSpPr>
                  <p:spPr>
                    <a:xfrm>
                      <a:off x="0" y="934871"/>
                      <a:ext cx="628650" cy="41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شرکت</a:t>
                      </a:r>
                      <a:endParaRPr lang="en-US" sz="1400" b="1">
                        <a:effectLst/>
                        <a:ea typeface="Calibri" panose="020F0502020204030204" pitchFamily="34" charset="0"/>
                        <a:cs typeface="Arial" panose="020B0604020202020204" pitchFamily="34" charset="0"/>
                      </a:endParaRPr>
                    </a:p>
                  </p:txBody>
                </p:sp>
                <p:sp>
                  <p:nvSpPr>
                    <p:cNvPr id="70" name="Rounded Rectangle 69"/>
                    <p:cNvSpPr/>
                    <p:nvPr/>
                  </p:nvSpPr>
                  <p:spPr>
                    <a:xfrm>
                      <a:off x="962167" y="0"/>
                      <a:ext cx="8382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تامین مالی داخلی</a:t>
                      </a:r>
                      <a:endParaRPr lang="en-US" sz="1400" b="1">
                        <a:effectLst/>
                        <a:ea typeface="Calibri" panose="020F0502020204030204" pitchFamily="34" charset="0"/>
                        <a:cs typeface="Arial" panose="020B0604020202020204" pitchFamily="34" charset="0"/>
                      </a:endParaRPr>
                    </a:p>
                  </p:txBody>
                </p:sp>
                <p:sp>
                  <p:nvSpPr>
                    <p:cNvPr id="71" name="Rounded Rectangle 70"/>
                    <p:cNvSpPr/>
                    <p:nvPr/>
                  </p:nvSpPr>
                  <p:spPr>
                    <a:xfrm>
                      <a:off x="941696" y="1542197"/>
                      <a:ext cx="838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a-IR" sz="1400" b="1">
                          <a:effectLst/>
                          <a:ea typeface="Calibri" panose="020F0502020204030204" pitchFamily="34" charset="0"/>
                          <a:cs typeface="B Nazanin" panose="00000400000000000000" pitchFamily="2" charset="-78"/>
                        </a:rPr>
                        <a:t>تمین مالی خارجی</a:t>
                      </a:r>
                      <a:endParaRPr lang="en-US" sz="1400" b="1">
                        <a:effectLst/>
                        <a:ea typeface="Calibri" panose="020F0502020204030204" pitchFamily="34" charset="0"/>
                        <a:cs typeface="Arial" panose="020B0604020202020204" pitchFamily="34" charset="0"/>
                      </a:endParaRPr>
                    </a:p>
                  </p:txBody>
                </p:sp>
                <p:cxnSp>
                  <p:nvCxnSpPr>
                    <p:cNvPr id="72" name="Straight Arrow Connector 71"/>
                    <p:cNvCxnSpPr/>
                    <p:nvPr/>
                  </p:nvCxnSpPr>
                  <p:spPr>
                    <a:xfrm>
                      <a:off x="716507" y="286603"/>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709684" y="1862919"/>
                      <a:ext cx="228600" cy="9525"/>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716507" y="272955"/>
                      <a:ext cx="0" cy="16002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27797" y="1146412"/>
                      <a:ext cx="80437" cy="38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gr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2856897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3717</TotalTime>
  <Words>9209</Words>
  <Application>Microsoft Office PowerPoint</Application>
  <PresentationFormat>On-screen Show (4:3)</PresentationFormat>
  <Paragraphs>548</Paragraphs>
  <Slides>81</Slides>
  <Notes>1</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81</vt:i4>
      </vt:variant>
    </vt:vector>
  </HeadingPairs>
  <TitlesOfParts>
    <vt:vector size="100" baseType="lpstr">
      <vt:lpstr>Arial</vt:lpstr>
      <vt:lpstr>B Compset</vt:lpstr>
      <vt:lpstr>B Mitra</vt:lpstr>
      <vt:lpstr>B Nazanin</vt:lpstr>
      <vt:lpstr>B Titr</vt:lpstr>
      <vt:lpstr>B Zar</vt:lpstr>
      <vt:lpstr>Calibri</vt:lpstr>
      <vt:lpstr>Franchise Bold</vt:lpstr>
      <vt:lpstr>Franklin Gothic Book</vt:lpstr>
      <vt:lpstr>Franklin Gothic Medium</vt:lpstr>
      <vt:lpstr>新細明體</vt:lpstr>
      <vt:lpstr>Rockwell</vt:lpstr>
      <vt:lpstr>Tahoma</vt:lpstr>
      <vt:lpstr>Times New Roman</vt:lpstr>
      <vt:lpstr>Tunga</vt:lpstr>
      <vt:lpstr>Univers BoldExt</vt:lpstr>
      <vt:lpstr>Verdana</vt:lpstr>
      <vt:lpstr>Wingdings</vt:lpstr>
      <vt:lpstr>Angles</vt:lpstr>
      <vt:lpstr>PowerPoint Presentation</vt:lpstr>
      <vt:lpstr>فهرست مطالب</vt:lpstr>
      <vt:lpstr>PowerPoint Presentation</vt:lpstr>
      <vt:lpstr>PowerPoint Presentation</vt:lpstr>
      <vt:lpstr>مباحث مورد بررسی </vt:lpstr>
      <vt:lpstr>برای مطالعه داده ها به سایت زیر رجوع کنید:</vt:lpstr>
      <vt:lpstr>تصمیم گیری استفاده از بدهی های بین المللی</vt:lpstr>
      <vt:lpstr>PowerPoint Presentation</vt:lpstr>
      <vt:lpstr>منابع تامین بدهی</vt:lpstr>
      <vt:lpstr>PowerPoint Presentation</vt:lpstr>
      <vt:lpstr>PowerPoint Presentation</vt:lpstr>
      <vt:lpstr>PowerPoint Presentation</vt:lpstr>
      <vt:lpstr>PowerPoint Presentation</vt:lpstr>
      <vt:lpstr>انتشار اوراق بدهی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دلایل رشد بازار Eurodollar</vt:lpstr>
      <vt:lpstr>PowerPoint Presentation</vt:lpstr>
      <vt:lpstr>PowerPoint Presentation</vt:lpstr>
      <vt:lpstr>PowerPoint Presentation</vt:lpstr>
      <vt:lpstr>PowerPoint Presentation</vt:lpstr>
      <vt:lpstr>اوراق قرضه ارزی مرکب یا Composite Currency Bonds</vt:lpstr>
      <vt:lpstr>ویژگی های ابزارهای  بدهی(قرضه) بین المللی</vt:lpstr>
      <vt:lpstr>انواع اوراق قرضه برحسب دوره بازپرداخت </vt:lpstr>
      <vt:lpstr>انواع اوراق قرضه تركيبي </vt:lpstr>
      <vt:lpstr>Brady bond</vt:lpstr>
      <vt:lpstr>  اوراق قرضه اژدها(Dragon Bonds)  </vt:lpstr>
      <vt:lpstr>اوراق قرضه  جهانی(Global bond)</vt:lpstr>
      <vt:lpstr>PowerPoint Presentation</vt:lpstr>
      <vt:lpstr>PowerPoint Presentation</vt:lpstr>
      <vt:lpstr>PowerPoint Presentation</vt:lpstr>
      <vt:lpstr>PowerPoint Presentation</vt:lpstr>
      <vt:lpstr>مورد کاوی: شرکت حمل و نقل هوایی جت بلو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Exhibit 11.4  The Internationalization of the World Bond Market</vt:lpstr>
      <vt:lpstr>PowerPoint Presentation</vt:lpstr>
      <vt:lpstr>PowerPoint Presentation</vt:lpstr>
      <vt:lpstr>PowerPoint Presentation</vt:lpstr>
      <vt:lpstr>Exhibit 11.9  The Largest Banks Ranked by Market Capitalization</vt:lpstr>
      <vt:lpstr>Exhibit 11.11  International Syndicated Credits (in billions of U.S. dollars)</vt:lpstr>
      <vt:lpstr>PowerPoint Presentation</vt:lpstr>
      <vt:lpstr>Exhibit 11.13  Credit Ratings for Bond Issuers</vt:lpstr>
      <vt:lpstr>PowerPoint Presentation</vt:lpstr>
      <vt:lpstr> تعریف کسب و کارهای گوشه خیابانیBrick And Mortar) </vt:lpstr>
      <vt:lpstr>بازار وام های اعتباری یورو(Euro credits)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سیاوش شایان مهر</dc:creator>
  <cp:lastModifiedBy>Windows User</cp:lastModifiedBy>
  <cp:revision>232</cp:revision>
  <dcterms:created xsi:type="dcterms:W3CDTF">2016-07-23T07:33:43Z</dcterms:created>
  <dcterms:modified xsi:type="dcterms:W3CDTF">2018-11-18T04:35:38Z</dcterms:modified>
</cp:coreProperties>
</file>