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121"/>
  </p:notesMasterIdLst>
  <p:handoutMasterIdLst>
    <p:handoutMasterId r:id="rId122"/>
  </p:handoutMasterIdLst>
  <p:sldIdLst>
    <p:sldId id="1275" r:id="rId2"/>
    <p:sldId id="1137" r:id="rId3"/>
    <p:sldId id="1276" r:id="rId4"/>
    <p:sldId id="1399" r:id="rId5"/>
    <p:sldId id="1434" r:id="rId6"/>
    <p:sldId id="1429" r:id="rId7"/>
    <p:sldId id="1431" r:id="rId8"/>
    <p:sldId id="1432" r:id="rId9"/>
    <p:sldId id="1433" r:id="rId10"/>
    <p:sldId id="1430" r:id="rId11"/>
    <p:sldId id="1424" r:id="rId12"/>
    <p:sldId id="1426" r:id="rId13"/>
    <p:sldId id="1425" r:id="rId14"/>
    <p:sldId id="1427" r:id="rId15"/>
    <p:sldId id="1428" r:id="rId16"/>
    <p:sldId id="1404" r:id="rId17"/>
    <p:sldId id="1405" r:id="rId18"/>
    <p:sldId id="1409" r:id="rId19"/>
    <p:sldId id="1406" r:id="rId20"/>
    <p:sldId id="1407" r:id="rId21"/>
    <p:sldId id="1408" r:id="rId22"/>
    <p:sldId id="1410" r:id="rId23"/>
    <p:sldId id="1411" r:id="rId24"/>
    <p:sldId id="1412" r:id="rId25"/>
    <p:sldId id="1413" r:id="rId26"/>
    <p:sldId id="1414" r:id="rId27"/>
    <p:sldId id="1415" r:id="rId28"/>
    <p:sldId id="1416" r:id="rId29"/>
    <p:sldId id="1417" r:id="rId30"/>
    <p:sldId id="1418" r:id="rId31"/>
    <p:sldId id="1419" r:id="rId32"/>
    <p:sldId id="1420" r:id="rId33"/>
    <p:sldId id="1435" r:id="rId34"/>
    <p:sldId id="1277" r:id="rId35"/>
    <p:sldId id="1436" r:id="rId36"/>
    <p:sldId id="1278" r:id="rId37"/>
    <p:sldId id="1437" r:id="rId38"/>
    <p:sldId id="1438" r:id="rId39"/>
    <p:sldId id="1279" r:id="rId40"/>
    <p:sldId id="1442" r:id="rId41"/>
    <p:sldId id="1444" r:id="rId42"/>
    <p:sldId id="1443" r:id="rId43"/>
    <p:sldId id="1447" r:id="rId44"/>
    <p:sldId id="1448" r:id="rId45"/>
    <p:sldId id="1282" r:id="rId46"/>
    <p:sldId id="1446" r:id="rId47"/>
    <p:sldId id="1280" r:id="rId48"/>
    <p:sldId id="1281" r:id="rId49"/>
    <p:sldId id="1283" r:id="rId50"/>
    <p:sldId id="1285" r:id="rId51"/>
    <p:sldId id="1286" r:id="rId52"/>
    <p:sldId id="1290" r:id="rId53"/>
    <p:sldId id="1291" r:id="rId54"/>
    <p:sldId id="1292" r:id="rId55"/>
    <p:sldId id="1294" r:id="rId56"/>
    <p:sldId id="1295" r:id="rId57"/>
    <p:sldId id="1296" r:id="rId58"/>
    <p:sldId id="1299" r:id="rId59"/>
    <p:sldId id="1300" r:id="rId60"/>
    <p:sldId id="1303" r:id="rId61"/>
    <p:sldId id="1304" r:id="rId62"/>
    <p:sldId id="1305" r:id="rId63"/>
    <p:sldId id="1306" r:id="rId64"/>
    <p:sldId id="1449" r:id="rId65"/>
    <p:sldId id="1307" r:id="rId66"/>
    <p:sldId id="1450" r:id="rId67"/>
    <p:sldId id="1458" r:id="rId68"/>
    <p:sldId id="1459" r:id="rId69"/>
    <p:sldId id="1463" r:id="rId70"/>
    <p:sldId id="1460" r:id="rId71"/>
    <p:sldId id="1461" r:id="rId72"/>
    <p:sldId id="1462" r:id="rId73"/>
    <p:sldId id="1308" r:id="rId74"/>
    <p:sldId id="1309" r:id="rId75"/>
    <p:sldId id="1455" r:id="rId76"/>
    <p:sldId id="1456" r:id="rId77"/>
    <p:sldId id="1457" r:id="rId78"/>
    <p:sldId id="1310" r:id="rId79"/>
    <p:sldId id="1311" r:id="rId80"/>
    <p:sldId id="1315" r:id="rId81"/>
    <p:sldId id="1452" r:id="rId82"/>
    <p:sldId id="1316" r:id="rId83"/>
    <p:sldId id="1464" r:id="rId84"/>
    <p:sldId id="1453" r:id="rId85"/>
    <p:sldId id="1344" r:id="rId86"/>
    <p:sldId id="1466" r:id="rId87"/>
    <p:sldId id="1467" r:id="rId88"/>
    <p:sldId id="1465" r:id="rId89"/>
    <p:sldId id="1346" r:id="rId90"/>
    <p:sldId id="1382" r:id="rId91"/>
    <p:sldId id="1388" r:id="rId92"/>
    <p:sldId id="1468" r:id="rId93"/>
    <p:sldId id="1469" r:id="rId94"/>
    <p:sldId id="1470" r:id="rId95"/>
    <p:sldId id="1471" r:id="rId96"/>
    <p:sldId id="1472" r:id="rId97"/>
    <p:sldId id="1473" r:id="rId98"/>
    <p:sldId id="1474" r:id="rId99"/>
    <p:sldId id="1475" r:id="rId100"/>
    <p:sldId id="1476" r:id="rId101"/>
    <p:sldId id="1477" r:id="rId102"/>
    <p:sldId id="1478" r:id="rId103"/>
    <p:sldId id="1479" r:id="rId104"/>
    <p:sldId id="1480" r:id="rId105"/>
    <p:sldId id="1481" r:id="rId106"/>
    <p:sldId id="1482" r:id="rId107"/>
    <p:sldId id="1483" r:id="rId108"/>
    <p:sldId id="1484" r:id="rId109"/>
    <p:sldId id="1485" r:id="rId110"/>
    <p:sldId id="1486" r:id="rId111"/>
    <p:sldId id="1487" r:id="rId112"/>
    <p:sldId id="1488" r:id="rId113"/>
    <p:sldId id="1489" r:id="rId114"/>
    <p:sldId id="1490" r:id="rId115"/>
    <p:sldId id="1491" r:id="rId116"/>
    <p:sldId id="1492" r:id="rId117"/>
    <p:sldId id="1493" r:id="rId118"/>
    <p:sldId id="1494" r:id="rId119"/>
    <p:sldId id="1495"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الي بين الملل" id="{569A92E1-6920-4FDE-B3C0-3EE5609E5EC3}">
          <p14:sldIdLst>
            <p14:sldId id="1275"/>
            <p14:sldId id="1137"/>
            <p14:sldId id="1276"/>
            <p14:sldId id="1399"/>
            <p14:sldId id="1434"/>
            <p14:sldId id="1429"/>
            <p14:sldId id="1431"/>
            <p14:sldId id="1432"/>
            <p14:sldId id="1433"/>
            <p14:sldId id="1430"/>
            <p14:sldId id="1424"/>
            <p14:sldId id="1426"/>
            <p14:sldId id="1425"/>
            <p14:sldId id="1427"/>
            <p14:sldId id="1428"/>
            <p14:sldId id="1404"/>
            <p14:sldId id="1405"/>
            <p14:sldId id="1409"/>
            <p14:sldId id="1406"/>
            <p14:sldId id="1407"/>
            <p14:sldId id="1408"/>
            <p14:sldId id="1410"/>
            <p14:sldId id="1411"/>
            <p14:sldId id="1412"/>
            <p14:sldId id="1413"/>
            <p14:sldId id="1414"/>
            <p14:sldId id="1415"/>
            <p14:sldId id="1416"/>
            <p14:sldId id="1417"/>
            <p14:sldId id="1418"/>
            <p14:sldId id="1419"/>
            <p14:sldId id="1420"/>
            <p14:sldId id="1435"/>
            <p14:sldId id="1277"/>
            <p14:sldId id="1436"/>
            <p14:sldId id="1278"/>
            <p14:sldId id="1437"/>
            <p14:sldId id="1438"/>
            <p14:sldId id="1279"/>
            <p14:sldId id="1442"/>
            <p14:sldId id="1444"/>
            <p14:sldId id="1443"/>
            <p14:sldId id="1447"/>
            <p14:sldId id="1448"/>
            <p14:sldId id="1282"/>
            <p14:sldId id="1446"/>
            <p14:sldId id="1280"/>
            <p14:sldId id="1281"/>
            <p14:sldId id="1283"/>
            <p14:sldId id="1285"/>
            <p14:sldId id="1286"/>
            <p14:sldId id="1290"/>
            <p14:sldId id="1291"/>
            <p14:sldId id="1292"/>
            <p14:sldId id="1294"/>
            <p14:sldId id="1295"/>
            <p14:sldId id="1296"/>
            <p14:sldId id="1299"/>
            <p14:sldId id="1300"/>
            <p14:sldId id="1303"/>
            <p14:sldId id="1304"/>
            <p14:sldId id="1305"/>
            <p14:sldId id="1306"/>
            <p14:sldId id="1449"/>
            <p14:sldId id="1307"/>
            <p14:sldId id="1450"/>
            <p14:sldId id="1458"/>
            <p14:sldId id="1459"/>
            <p14:sldId id="1463"/>
            <p14:sldId id="1460"/>
            <p14:sldId id="1461"/>
            <p14:sldId id="1462"/>
            <p14:sldId id="1308"/>
            <p14:sldId id="1309"/>
            <p14:sldId id="1455"/>
            <p14:sldId id="1456"/>
            <p14:sldId id="1457"/>
            <p14:sldId id="1310"/>
            <p14:sldId id="1311"/>
            <p14:sldId id="1315"/>
            <p14:sldId id="1452"/>
            <p14:sldId id="1316"/>
            <p14:sldId id="1464"/>
            <p14:sldId id="1453"/>
            <p14:sldId id="1344"/>
            <p14:sldId id="1466"/>
            <p14:sldId id="1467"/>
            <p14:sldId id="1465"/>
            <p14:sldId id="1346"/>
            <p14:sldId id="1382"/>
            <p14:sldId id="1388"/>
            <p14:sldId id="1468"/>
            <p14:sldId id="1469"/>
            <p14:sldId id="1470"/>
            <p14:sldId id="1471"/>
            <p14:sldId id="1472"/>
            <p14:sldId id="1473"/>
            <p14:sldId id="1474"/>
            <p14:sldId id="1475"/>
            <p14:sldId id="1476"/>
            <p14:sldId id="1477"/>
            <p14:sldId id="1478"/>
            <p14:sldId id="1479"/>
            <p14:sldId id="1480"/>
            <p14:sldId id="1481"/>
            <p14:sldId id="1482"/>
            <p14:sldId id="1483"/>
            <p14:sldId id="1484"/>
            <p14:sldId id="1485"/>
            <p14:sldId id="1486"/>
            <p14:sldId id="1487"/>
            <p14:sldId id="1488"/>
            <p14:sldId id="1489"/>
            <p14:sldId id="1490"/>
            <p14:sldId id="1491"/>
            <p14:sldId id="1492"/>
            <p14:sldId id="1493"/>
            <p14:sldId id="1494"/>
            <p14:sldId id="14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p:cViewPr varScale="1">
        <p:scale>
          <a:sx n="73" d="100"/>
          <a:sy n="73" d="100"/>
        </p:scale>
        <p:origin x="1320" y="72"/>
      </p:cViewPr>
      <p:guideLst>
        <p:guide orient="horz" pos="2160"/>
        <p:guide pos="2880"/>
      </p:guideLst>
    </p:cSldViewPr>
  </p:slideViewPr>
  <p:notesTextViewPr>
    <p:cViewPr>
      <p:scale>
        <a:sx n="1" d="1"/>
        <a:sy n="1" d="1"/>
      </p:scale>
      <p:origin x="0" y="0"/>
    </p:cViewPr>
  </p:notesTextViewPr>
  <p:sorterViewPr>
    <p:cViewPr varScale="1">
      <p:scale>
        <a:sx n="1" d="1"/>
        <a:sy n="1" d="1"/>
      </p:scale>
      <p:origin x="0" y="-46716"/>
    </p:cViewPr>
  </p:sorterViewPr>
  <p:notesViewPr>
    <p:cSldViewPr>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8F50FF-B8C8-4458-A569-BC13955686AC}" type="doc">
      <dgm:prSet loTypeId="urn:microsoft.com/office/officeart/2009/3/layout/HorizontalOrganizationChart" loCatId="hierarchy" qsTypeId="urn:microsoft.com/office/officeart/2005/8/quickstyle/simple5" qsCatId="simple" csTypeId="urn:microsoft.com/office/officeart/2005/8/colors/accent2_1" csCatId="accent2" phldr="1"/>
      <dgm:spPr/>
      <dgm:t>
        <a:bodyPr/>
        <a:lstStyle/>
        <a:p>
          <a:endParaRPr lang="en-US"/>
        </a:p>
      </dgm:t>
    </dgm:pt>
    <dgm:pt modelId="{9DFFF480-F74C-419A-9F92-5E1D1F63A009}">
      <dgm:prSet custT="1"/>
      <dgm:spPr/>
      <dgm:t>
        <a:bodyPr/>
        <a:lstStyle/>
        <a:p>
          <a:pPr rtl="1"/>
          <a:r>
            <a:rPr lang="fa-IR" sz="1400" b="1" smtClean="0">
              <a:cs typeface="B Zar" panose="00000400000000000000" pitchFamily="2" charset="-78"/>
            </a:rPr>
            <a:t>پیش بینی نرخ ارز</a:t>
          </a:r>
          <a:endParaRPr lang="en-US" sz="1400" b="1" dirty="0">
            <a:cs typeface="B Zar" panose="00000400000000000000" pitchFamily="2" charset="-78"/>
          </a:endParaRPr>
        </a:p>
      </dgm:t>
    </dgm:pt>
    <dgm:pt modelId="{B1F9D300-1869-4386-901E-99DEFDB04645}" type="parTrans" cxnId="{DBE02B39-58FF-49B4-A3CB-746EEF7E7EB0}">
      <dgm:prSet/>
      <dgm:spPr/>
      <dgm:t>
        <a:bodyPr/>
        <a:lstStyle/>
        <a:p>
          <a:endParaRPr lang="en-US" sz="2000" b="1">
            <a:solidFill>
              <a:schemeClr val="tx1"/>
            </a:solidFill>
            <a:cs typeface="B Zar" panose="00000400000000000000" pitchFamily="2" charset="-78"/>
          </a:endParaRPr>
        </a:p>
      </dgm:t>
    </dgm:pt>
    <dgm:pt modelId="{5E9A8566-C3C6-41E5-9306-930898937F1A}" type="sibTrans" cxnId="{DBE02B39-58FF-49B4-A3CB-746EEF7E7EB0}">
      <dgm:prSet/>
      <dgm:spPr/>
      <dgm:t>
        <a:bodyPr/>
        <a:lstStyle/>
        <a:p>
          <a:endParaRPr lang="en-US" sz="2000" b="1">
            <a:solidFill>
              <a:schemeClr val="tx1"/>
            </a:solidFill>
            <a:cs typeface="B Zar" panose="00000400000000000000" pitchFamily="2" charset="-78"/>
          </a:endParaRPr>
        </a:p>
      </dgm:t>
    </dgm:pt>
    <dgm:pt modelId="{D53C7B88-F740-4FF5-B51D-22D9A7E52A81}">
      <dgm:prSet custT="1"/>
      <dgm:spPr/>
      <dgm:t>
        <a:bodyPr/>
        <a:lstStyle/>
        <a:p>
          <a:pPr rtl="1"/>
          <a:r>
            <a:rPr lang="fa-IR" sz="1400" b="1" smtClean="0">
              <a:cs typeface="B Zar" panose="00000400000000000000" pitchFamily="2" charset="-78"/>
            </a:rPr>
            <a:t>برنامه </a:t>
          </a:r>
          <a:r>
            <a:rPr lang="en-US" sz="1400" b="1" smtClean="0">
              <a:cs typeface="B Zar" panose="00000400000000000000" pitchFamily="2" charset="-78"/>
            </a:rPr>
            <a:t>FERM</a:t>
          </a:r>
          <a:endParaRPr lang="en-US" sz="1400" b="1" dirty="0">
            <a:cs typeface="B Zar" panose="00000400000000000000" pitchFamily="2" charset="-78"/>
          </a:endParaRPr>
        </a:p>
      </dgm:t>
    </dgm:pt>
    <dgm:pt modelId="{00E73946-9AA5-4676-9131-891AF1AEEB63}" type="parTrans" cxnId="{91AE6F95-B294-42B6-AD97-93DD9A2CFA4F}">
      <dgm:prSet/>
      <dgm:spPr/>
      <dgm:t>
        <a:bodyPr/>
        <a:lstStyle/>
        <a:p>
          <a:endParaRPr lang="en-US" sz="2000" b="1">
            <a:solidFill>
              <a:schemeClr val="tx1"/>
            </a:solidFill>
            <a:cs typeface="B Zar" panose="00000400000000000000" pitchFamily="2" charset="-78"/>
          </a:endParaRPr>
        </a:p>
      </dgm:t>
    </dgm:pt>
    <dgm:pt modelId="{7FA2D55F-6B4C-4A9F-8D33-0A4BF39D5C1B}" type="sibTrans" cxnId="{91AE6F95-B294-42B6-AD97-93DD9A2CFA4F}">
      <dgm:prSet/>
      <dgm:spPr/>
      <dgm:t>
        <a:bodyPr/>
        <a:lstStyle/>
        <a:p>
          <a:endParaRPr lang="en-US" sz="2000" b="1">
            <a:solidFill>
              <a:schemeClr val="tx1"/>
            </a:solidFill>
            <a:cs typeface="B Zar" panose="00000400000000000000" pitchFamily="2" charset="-78"/>
          </a:endParaRPr>
        </a:p>
      </dgm:t>
    </dgm:pt>
    <dgm:pt modelId="{38D97490-354E-435B-9641-43D3A5110C58}">
      <dgm:prSet custT="1"/>
      <dgm:spPr/>
      <dgm:t>
        <a:bodyPr/>
        <a:lstStyle/>
        <a:p>
          <a:pPr rtl="1"/>
          <a:r>
            <a:rPr lang="fa-IR" sz="1400" b="1" smtClean="0">
              <a:cs typeface="B Zar" panose="00000400000000000000" pitchFamily="2" charset="-78"/>
            </a:rPr>
            <a:t>مدیریت ریسک مبادلات و تراکنشهای ارزی</a:t>
          </a:r>
          <a:endParaRPr lang="en-US" sz="1400" b="1" dirty="0">
            <a:cs typeface="B Zar" panose="00000400000000000000" pitchFamily="2" charset="-78"/>
          </a:endParaRPr>
        </a:p>
      </dgm:t>
    </dgm:pt>
    <dgm:pt modelId="{6A501C62-10D2-450F-BD7D-65CBED65354D}" type="parTrans" cxnId="{B0A746B7-D586-4BE6-B3BB-1AB81D9E3CD4}">
      <dgm:prSet/>
      <dgm:spPr/>
      <dgm:t>
        <a:bodyPr/>
        <a:lstStyle/>
        <a:p>
          <a:endParaRPr lang="en-US" sz="2000" b="1">
            <a:solidFill>
              <a:schemeClr val="tx1"/>
            </a:solidFill>
            <a:cs typeface="B Zar" panose="00000400000000000000" pitchFamily="2" charset="-78"/>
          </a:endParaRPr>
        </a:p>
      </dgm:t>
    </dgm:pt>
    <dgm:pt modelId="{8FFED02F-3644-45EA-84DB-3006067E5FFC}" type="sibTrans" cxnId="{B0A746B7-D586-4BE6-B3BB-1AB81D9E3CD4}">
      <dgm:prSet/>
      <dgm:spPr/>
      <dgm:t>
        <a:bodyPr/>
        <a:lstStyle/>
        <a:p>
          <a:endParaRPr lang="en-US" sz="2000" b="1">
            <a:solidFill>
              <a:schemeClr val="tx1"/>
            </a:solidFill>
            <a:cs typeface="B Zar" panose="00000400000000000000" pitchFamily="2" charset="-78"/>
          </a:endParaRPr>
        </a:p>
      </dgm:t>
    </dgm:pt>
    <dgm:pt modelId="{3E1A7A9F-4F5F-4947-A32E-DBE2E999E4CC}">
      <dgm:prSet custT="1"/>
      <dgm:spPr/>
      <dgm:t>
        <a:bodyPr/>
        <a:lstStyle/>
        <a:p>
          <a:pPr rtl="1"/>
          <a:r>
            <a:rPr lang="fa-IR" sz="1400" b="1" dirty="0" smtClean="0">
              <a:cs typeface="B Zar" panose="00000400000000000000" pitchFamily="2" charset="-78"/>
            </a:rPr>
            <a:t>مدیریت ریسک اقتصادی و عملیات ارزی</a:t>
          </a:r>
          <a:endParaRPr lang="en-US" sz="1400" b="1" dirty="0">
            <a:cs typeface="B Zar" panose="00000400000000000000" pitchFamily="2" charset="-78"/>
          </a:endParaRPr>
        </a:p>
      </dgm:t>
    </dgm:pt>
    <dgm:pt modelId="{A20F5331-69C6-4B2F-A921-2C434D418ADD}" type="parTrans" cxnId="{E7013746-C307-43CE-9BE6-4945E6084C0D}">
      <dgm:prSet/>
      <dgm:spPr/>
      <dgm:t>
        <a:bodyPr/>
        <a:lstStyle/>
        <a:p>
          <a:endParaRPr lang="en-US" sz="2000" b="1">
            <a:solidFill>
              <a:schemeClr val="tx1"/>
            </a:solidFill>
            <a:cs typeface="B Zar" panose="00000400000000000000" pitchFamily="2" charset="-78"/>
          </a:endParaRPr>
        </a:p>
      </dgm:t>
    </dgm:pt>
    <dgm:pt modelId="{20DCA614-6BCD-4B23-9CAB-0BE4B3C88EEC}" type="sibTrans" cxnId="{E7013746-C307-43CE-9BE6-4945E6084C0D}">
      <dgm:prSet/>
      <dgm:spPr/>
      <dgm:t>
        <a:bodyPr/>
        <a:lstStyle/>
        <a:p>
          <a:endParaRPr lang="en-US" sz="2000" b="1">
            <a:solidFill>
              <a:schemeClr val="tx1"/>
            </a:solidFill>
            <a:cs typeface="B Zar" panose="00000400000000000000" pitchFamily="2" charset="-78"/>
          </a:endParaRPr>
        </a:p>
      </dgm:t>
    </dgm:pt>
    <dgm:pt modelId="{C092E2F5-8C36-4DF2-96C6-1C211692BF38}">
      <dgm:prSet custT="1"/>
      <dgm:spPr/>
      <dgm:t>
        <a:bodyPr/>
        <a:lstStyle/>
        <a:p>
          <a:pPr rtl="1"/>
          <a:r>
            <a:rPr lang="en-US" sz="1400" b="1" smtClean="0">
              <a:effectLst>
                <a:outerShdw blurRad="38100" dist="38100" dir="2700000" algn="tl">
                  <a:srgbClr val="000000">
                    <a:alpha val="43137"/>
                  </a:srgbClr>
                </a:outerShdw>
              </a:effectLst>
              <a:cs typeface="B Zar" panose="00000400000000000000" pitchFamily="2" charset="-78"/>
            </a:rPr>
            <a:t>Risk management</a:t>
          </a:r>
          <a:endParaRPr lang="en-US" sz="1400" b="1" dirty="0">
            <a:effectLst>
              <a:outerShdw blurRad="38100" dist="38100" dir="2700000" algn="tl">
                <a:srgbClr val="000000">
                  <a:alpha val="43137"/>
                </a:srgbClr>
              </a:outerShdw>
            </a:effectLst>
            <a:cs typeface="B Zar" panose="00000400000000000000" pitchFamily="2" charset="-78"/>
          </a:endParaRPr>
        </a:p>
      </dgm:t>
    </dgm:pt>
    <dgm:pt modelId="{FD1190CF-5721-4DEE-A6F0-EFC374973F89}" type="sibTrans" cxnId="{ABBD104B-458C-4F59-A065-2D36C2021801}">
      <dgm:prSet/>
      <dgm:spPr/>
      <dgm:t>
        <a:bodyPr/>
        <a:lstStyle/>
        <a:p>
          <a:endParaRPr lang="en-US" sz="2000" b="1">
            <a:solidFill>
              <a:schemeClr val="tx1"/>
            </a:solidFill>
            <a:cs typeface="B Zar" panose="00000400000000000000" pitchFamily="2" charset="-78"/>
          </a:endParaRPr>
        </a:p>
      </dgm:t>
    </dgm:pt>
    <dgm:pt modelId="{E3986CD6-37A2-46B5-8043-C1CCC7538ACE}" type="parTrans" cxnId="{ABBD104B-458C-4F59-A065-2D36C2021801}">
      <dgm:prSet/>
      <dgm:spPr/>
      <dgm:t>
        <a:bodyPr/>
        <a:lstStyle/>
        <a:p>
          <a:endParaRPr lang="en-US" sz="2000" b="1">
            <a:solidFill>
              <a:schemeClr val="tx1"/>
            </a:solidFill>
            <a:cs typeface="B Zar" panose="00000400000000000000" pitchFamily="2" charset="-78"/>
          </a:endParaRPr>
        </a:p>
      </dgm:t>
    </dgm:pt>
    <dgm:pt modelId="{E43C7F95-BA25-4466-B092-44E2E4E982E4}">
      <dgm:prSet custT="1"/>
      <dgm:spPr/>
      <dgm:t>
        <a:bodyPr/>
        <a:lstStyle/>
        <a:p>
          <a:pPr rtl="1"/>
          <a:r>
            <a:rPr lang="fa-IR" sz="1400" b="1" smtClean="0">
              <a:cs typeface="B Zar" panose="00000400000000000000" pitchFamily="2" charset="-78"/>
            </a:rPr>
            <a:t>مدیریت ریسک تسعیر و صورتهای مالی ارزی</a:t>
          </a:r>
          <a:endParaRPr lang="en-US" sz="1400" b="1" dirty="0">
            <a:cs typeface="B Zar" panose="00000400000000000000" pitchFamily="2" charset="-78"/>
          </a:endParaRPr>
        </a:p>
      </dgm:t>
    </dgm:pt>
    <dgm:pt modelId="{F2B6FF2C-FA92-4AD5-B3E0-D0E13A1FD516}" type="parTrans" cxnId="{A85DDEC3-0F0E-422C-9AF7-7BDB012D8271}">
      <dgm:prSet/>
      <dgm:spPr/>
      <dgm:t>
        <a:bodyPr/>
        <a:lstStyle/>
        <a:p>
          <a:endParaRPr lang="en-US" b="1">
            <a:solidFill>
              <a:schemeClr val="tx1"/>
            </a:solidFill>
            <a:cs typeface="B Zar" panose="00000400000000000000" pitchFamily="2" charset="-78"/>
          </a:endParaRPr>
        </a:p>
      </dgm:t>
    </dgm:pt>
    <dgm:pt modelId="{7C4FCA4A-367D-45BE-89A9-0D87CE16CD47}" type="sibTrans" cxnId="{A85DDEC3-0F0E-422C-9AF7-7BDB012D8271}">
      <dgm:prSet/>
      <dgm:spPr/>
      <dgm:t>
        <a:bodyPr/>
        <a:lstStyle/>
        <a:p>
          <a:endParaRPr lang="en-US" b="1">
            <a:solidFill>
              <a:schemeClr val="tx1"/>
            </a:solidFill>
            <a:cs typeface="B Zar" panose="00000400000000000000" pitchFamily="2" charset="-78"/>
          </a:endParaRPr>
        </a:p>
      </dgm:t>
    </dgm:pt>
    <dgm:pt modelId="{82939ED3-9186-4230-88E6-10D7516967E7}" type="pres">
      <dgm:prSet presAssocID="{D98F50FF-B8C8-4458-A569-BC13955686AC}" presName="hierChild1" presStyleCnt="0">
        <dgm:presLayoutVars>
          <dgm:orgChart val="1"/>
          <dgm:chPref val="1"/>
          <dgm:dir/>
          <dgm:animOne val="branch"/>
          <dgm:animLvl val="lvl"/>
          <dgm:resizeHandles/>
        </dgm:presLayoutVars>
      </dgm:prSet>
      <dgm:spPr/>
      <dgm:t>
        <a:bodyPr/>
        <a:lstStyle/>
        <a:p>
          <a:endParaRPr lang="en-US"/>
        </a:p>
      </dgm:t>
    </dgm:pt>
    <dgm:pt modelId="{728BFB4B-B88A-46C9-83B4-7629681DD5CD}" type="pres">
      <dgm:prSet presAssocID="{C092E2F5-8C36-4DF2-96C6-1C211692BF38}" presName="hierRoot1" presStyleCnt="0">
        <dgm:presLayoutVars>
          <dgm:hierBranch val="init"/>
        </dgm:presLayoutVars>
      </dgm:prSet>
      <dgm:spPr/>
      <dgm:t>
        <a:bodyPr/>
        <a:lstStyle/>
        <a:p>
          <a:endParaRPr lang="en-US"/>
        </a:p>
      </dgm:t>
    </dgm:pt>
    <dgm:pt modelId="{20255E5F-3E93-4934-A0ED-B0F2F9685BD0}" type="pres">
      <dgm:prSet presAssocID="{C092E2F5-8C36-4DF2-96C6-1C211692BF38}" presName="rootComposite1" presStyleCnt="0"/>
      <dgm:spPr/>
      <dgm:t>
        <a:bodyPr/>
        <a:lstStyle/>
        <a:p>
          <a:endParaRPr lang="en-US"/>
        </a:p>
      </dgm:t>
    </dgm:pt>
    <dgm:pt modelId="{40C4BABF-6F52-498F-8748-913D52D6A6B3}" type="pres">
      <dgm:prSet presAssocID="{C092E2F5-8C36-4DF2-96C6-1C211692BF38}" presName="rootText1" presStyleLbl="node0" presStyleIdx="0" presStyleCnt="1">
        <dgm:presLayoutVars>
          <dgm:chPref val="3"/>
        </dgm:presLayoutVars>
      </dgm:prSet>
      <dgm:spPr/>
      <dgm:t>
        <a:bodyPr/>
        <a:lstStyle/>
        <a:p>
          <a:endParaRPr lang="en-US"/>
        </a:p>
      </dgm:t>
    </dgm:pt>
    <dgm:pt modelId="{30CE8090-C7D4-46EE-BB1B-C6E9F5BEEBF4}" type="pres">
      <dgm:prSet presAssocID="{C092E2F5-8C36-4DF2-96C6-1C211692BF38}" presName="rootConnector1" presStyleLbl="node1" presStyleIdx="0" presStyleCnt="0"/>
      <dgm:spPr/>
      <dgm:t>
        <a:bodyPr/>
        <a:lstStyle/>
        <a:p>
          <a:endParaRPr lang="en-US"/>
        </a:p>
      </dgm:t>
    </dgm:pt>
    <dgm:pt modelId="{180C9328-64BB-4F27-B4A9-064D4293899B}" type="pres">
      <dgm:prSet presAssocID="{C092E2F5-8C36-4DF2-96C6-1C211692BF38}" presName="hierChild2" presStyleCnt="0"/>
      <dgm:spPr/>
      <dgm:t>
        <a:bodyPr/>
        <a:lstStyle/>
        <a:p>
          <a:endParaRPr lang="en-US"/>
        </a:p>
      </dgm:t>
    </dgm:pt>
    <dgm:pt modelId="{A882F095-3EF8-4CA8-ABFA-DD12E27BE346}" type="pres">
      <dgm:prSet presAssocID="{B1F9D300-1869-4386-901E-99DEFDB04645}" presName="Name64" presStyleLbl="parChTrans1D2" presStyleIdx="0" presStyleCnt="5"/>
      <dgm:spPr/>
      <dgm:t>
        <a:bodyPr/>
        <a:lstStyle/>
        <a:p>
          <a:endParaRPr lang="en-US"/>
        </a:p>
      </dgm:t>
    </dgm:pt>
    <dgm:pt modelId="{D67CC6B6-DEE9-4B7B-8821-0E520C69D48A}" type="pres">
      <dgm:prSet presAssocID="{9DFFF480-F74C-419A-9F92-5E1D1F63A009}" presName="hierRoot2" presStyleCnt="0">
        <dgm:presLayoutVars>
          <dgm:hierBranch val="init"/>
        </dgm:presLayoutVars>
      </dgm:prSet>
      <dgm:spPr/>
      <dgm:t>
        <a:bodyPr/>
        <a:lstStyle/>
        <a:p>
          <a:endParaRPr lang="en-US"/>
        </a:p>
      </dgm:t>
    </dgm:pt>
    <dgm:pt modelId="{762C8276-BBEA-46E1-8489-6851253CEB52}" type="pres">
      <dgm:prSet presAssocID="{9DFFF480-F74C-419A-9F92-5E1D1F63A009}" presName="rootComposite" presStyleCnt="0"/>
      <dgm:spPr/>
      <dgm:t>
        <a:bodyPr/>
        <a:lstStyle/>
        <a:p>
          <a:endParaRPr lang="en-US"/>
        </a:p>
      </dgm:t>
    </dgm:pt>
    <dgm:pt modelId="{4EF2C3F7-04C6-48FF-9670-9AF6EB5F5141}" type="pres">
      <dgm:prSet presAssocID="{9DFFF480-F74C-419A-9F92-5E1D1F63A009}" presName="rootText" presStyleLbl="node2" presStyleIdx="0" presStyleCnt="5">
        <dgm:presLayoutVars>
          <dgm:chPref val="3"/>
        </dgm:presLayoutVars>
      </dgm:prSet>
      <dgm:spPr/>
      <dgm:t>
        <a:bodyPr/>
        <a:lstStyle/>
        <a:p>
          <a:endParaRPr lang="en-US"/>
        </a:p>
      </dgm:t>
    </dgm:pt>
    <dgm:pt modelId="{106B30D4-95BE-4B7A-8E10-2A1E37584138}" type="pres">
      <dgm:prSet presAssocID="{9DFFF480-F74C-419A-9F92-5E1D1F63A009}" presName="rootConnector" presStyleLbl="node2" presStyleIdx="0" presStyleCnt="5"/>
      <dgm:spPr/>
      <dgm:t>
        <a:bodyPr/>
        <a:lstStyle/>
        <a:p>
          <a:endParaRPr lang="en-US"/>
        </a:p>
      </dgm:t>
    </dgm:pt>
    <dgm:pt modelId="{2A785C2B-BDA4-4679-8724-093601E97584}" type="pres">
      <dgm:prSet presAssocID="{9DFFF480-F74C-419A-9F92-5E1D1F63A009}" presName="hierChild4" presStyleCnt="0"/>
      <dgm:spPr/>
      <dgm:t>
        <a:bodyPr/>
        <a:lstStyle/>
        <a:p>
          <a:endParaRPr lang="en-US"/>
        </a:p>
      </dgm:t>
    </dgm:pt>
    <dgm:pt modelId="{4DF9FA9C-E0FA-4472-B6BE-67C53B3718A5}" type="pres">
      <dgm:prSet presAssocID="{9DFFF480-F74C-419A-9F92-5E1D1F63A009}" presName="hierChild5" presStyleCnt="0"/>
      <dgm:spPr/>
      <dgm:t>
        <a:bodyPr/>
        <a:lstStyle/>
        <a:p>
          <a:endParaRPr lang="en-US"/>
        </a:p>
      </dgm:t>
    </dgm:pt>
    <dgm:pt modelId="{0B45B3C9-BC90-4FA4-A719-C98BC5EC2131}" type="pres">
      <dgm:prSet presAssocID="{00E73946-9AA5-4676-9131-891AF1AEEB63}" presName="Name64" presStyleLbl="parChTrans1D2" presStyleIdx="1" presStyleCnt="5"/>
      <dgm:spPr/>
      <dgm:t>
        <a:bodyPr/>
        <a:lstStyle/>
        <a:p>
          <a:endParaRPr lang="en-US"/>
        </a:p>
      </dgm:t>
    </dgm:pt>
    <dgm:pt modelId="{9D028251-BA8C-4607-B4DE-70437DD85C91}" type="pres">
      <dgm:prSet presAssocID="{D53C7B88-F740-4FF5-B51D-22D9A7E52A81}" presName="hierRoot2" presStyleCnt="0">
        <dgm:presLayoutVars>
          <dgm:hierBranch val="init"/>
        </dgm:presLayoutVars>
      </dgm:prSet>
      <dgm:spPr/>
      <dgm:t>
        <a:bodyPr/>
        <a:lstStyle/>
        <a:p>
          <a:endParaRPr lang="en-US"/>
        </a:p>
      </dgm:t>
    </dgm:pt>
    <dgm:pt modelId="{ED1372F8-91DA-4C46-9032-DFF048CDB123}" type="pres">
      <dgm:prSet presAssocID="{D53C7B88-F740-4FF5-B51D-22D9A7E52A81}" presName="rootComposite" presStyleCnt="0"/>
      <dgm:spPr/>
      <dgm:t>
        <a:bodyPr/>
        <a:lstStyle/>
        <a:p>
          <a:endParaRPr lang="en-US"/>
        </a:p>
      </dgm:t>
    </dgm:pt>
    <dgm:pt modelId="{B39327AC-A6CC-41DD-825D-5856E3B19E2E}" type="pres">
      <dgm:prSet presAssocID="{D53C7B88-F740-4FF5-B51D-22D9A7E52A81}" presName="rootText" presStyleLbl="node2" presStyleIdx="1" presStyleCnt="5">
        <dgm:presLayoutVars>
          <dgm:chPref val="3"/>
        </dgm:presLayoutVars>
      </dgm:prSet>
      <dgm:spPr/>
      <dgm:t>
        <a:bodyPr/>
        <a:lstStyle/>
        <a:p>
          <a:endParaRPr lang="en-US"/>
        </a:p>
      </dgm:t>
    </dgm:pt>
    <dgm:pt modelId="{4A13CB80-FB3E-4E85-89C5-4FD0F5E33B73}" type="pres">
      <dgm:prSet presAssocID="{D53C7B88-F740-4FF5-B51D-22D9A7E52A81}" presName="rootConnector" presStyleLbl="node2" presStyleIdx="1" presStyleCnt="5"/>
      <dgm:spPr/>
      <dgm:t>
        <a:bodyPr/>
        <a:lstStyle/>
        <a:p>
          <a:endParaRPr lang="en-US"/>
        </a:p>
      </dgm:t>
    </dgm:pt>
    <dgm:pt modelId="{A1026300-DD2F-4902-AF48-AAACB39E6E1F}" type="pres">
      <dgm:prSet presAssocID="{D53C7B88-F740-4FF5-B51D-22D9A7E52A81}" presName="hierChild4" presStyleCnt="0"/>
      <dgm:spPr/>
      <dgm:t>
        <a:bodyPr/>
        <a:lstStyle/>
        <a:p>
          <a:endParaRPr lang="en-US"/>
        </a:p>
      </dgm:t>
    </dgm:pt>
    <dgm:pt modelId="{6B6F2B2C-359D-4946-A5F5-8657FB7CA101}" type="pres">
      <dgm:prSet presAssocID="{D53C7B88-F740-4FF5-B51D-22D9A7E52A81}" presName="hierChild5" presStyleCnt="0"/>
      <dgm:spPr/>
      <dgm:t>
        <a:bodyPr/>
        <a:lstStyle/>
        <a:p>
          <a:endParaRPr lang="en-US"/>
        </a:p>
      </dgm:t>
    </dgm:pt>
    <dgm:pt modelId="{F2ADA009-269F-4A84-A4C1-C5FAEAB3F326}" type="pres">
      <dgm:prSet presAssocID="{6A501C62-10D2-450F-BD7D-65CBED65354D}" presName="Name64" presStyleLbl="parChTrans1D2" presStyleIdx="2" presStyleCnt="5"/>
      <dgm:spPr/>
      <dgm:t>
        <a:bodyPr/>
        <a:lstStyle/>
        <a:p>
          <a:endParaRPr lang="en-US"/>
        </a:p>
      </dgm:t>
    </dgm:pt>
    <dgm:pt modelId="{759565DB-C43E-47B2-B558-8085F92F7516}" type="pres">
      <dgm:prSet presAssocID="{38D97490-354E-435B-9641-43D3A5110C58}" presName="hierRoot2" presStyleCnt="0">
        <dgm:presLayoutVars>
          <dgm:hierBranch val="init"/>
        </dgm:presLayoutVars>
      </dgm:prSet>
      <dgm:spPr/>
      <dgm:t>
        <a:bodyPr/>
        <a:lstStyle/>
        <a:p>
          <a:endParaRPr lang="en-US"/>
        </a:p>
      </dgm:t>
    </dgm:pt>
    <dgm:pt modelId="{4E5D1A0A-6A38-48F7-9FCA-78EF4D7F63E7}" type="pres">
      <dgm:prSet presAssocID="{38D97490-354E-435B-9641-43D3A5110C58}" presName="rootComposite" presStyleCnt="0"/>
      <dgm:spPr/>
      <dgm:t>
        <a:bodyPr/>
        <a:lstStyle/>
        <a:p>
          <a:endParaRPr lang="en-US"/>
        </a:p>
      </dgm:t>
    </dgm:pt>
    <dgm:pt modelId="{BCC7058C-834C-4834-A65C-81FAFCFE6BB7}" type="pres">
      <dgm:prSet presAssocID="{38D97490-354E-435B-9641-43D3A5110C58}" presName="rootText" presStyleLbl="node2" presStyleIdx="2" presStyleCnt="5">
        <dgm:presLayoutVars>
          <dgm:chPref val="3"/>
        </dgm:presLayoutVars>
      </dgm:prSet>
      <dgm:spPr/>
      <dgm:t>
        <a:bodyPr/>
        <a:lstStyle/>
        <a:p>
          <a:endParaRPr lang="en-US"/>
        </a:p>
      </dgm:t>
    </dgm:pt>
    <dgm:pt modelId="{412C0942-79DC-478F-A0E5-94C97EA5F0D2}" type="pres">
      <dgm:prSet presAssocID="{38D97490-354E-435B-9641-43D3A5110C58}" presName="rootConnector" presStyleLbl="node2" presStyleIdx="2" presStyleCnt="5"/>
      <dgm:spPr/>
      <dgm:t>
        <a:bodyPr/>
        <a:lstStyle/>
        <a:p>
          <a:endParaRPr lang="en-US"/>
        </a:p>
      </dgm:t>
    </dgm:pt>
    <dgm:pt modelId="{FA5D8C93-34F3-4299-8438-CD6749E4879C}" type="pres">
      <dgm:prSet presAssocID="{38D97490-354E-435B-9641-43D3A5110C58}" presName="hierChild4" presStyleCnt="0"/>
      <dgm:spPr/>
      <dgm:t>
        <a:bodyPr/>
        <a:lstStyle/>
        <a:p>
          <a:endParaRPr lang="en-US"/>
        </a:p>
      </dgm:t>
    </dgm:pt>
    <dgm:pt modelId="{100802C9-7CC8-441B-ADE6-01BC9B55589E}" type="pres">
      <dgm:prSet presAssocID="{38D97490-354E-435B-9641-43D3A5110C58}" presName="hierChild5" presStyleCnt="0"/>
      <dgm:spPr/>
      <dgm:t>
        <a:bodyPr/>
        <a:lstStyle/>
        <a:p>
          <a:endParaRPr lang="en-US"/>
        </a:p>
      </dgm:t>
    </dgm:pt>
    <dgm:pt modelId="{AB4F5269-6455-4168-9A13-79B6608ECEFE}" type="pres">
      <dgm:prSet presAssocID="{F2B6FF2C-FA92-4AD5-B3E0-D0E13A1FD516}" presName="Name64" presStyleLbl="parChTrans1D2" presStyleIdx="3" presStyleCnt="5"/>
      <dgm:spPr/>
      <dgm:t>
        <a:bodyPr/>
        <a:lstStyle/>
        <a:p>
          <a:endParaRPr lang="en-US"/>
        </a:p>
      </dgm:t>
    </dgm:pt>
    <dgm:pt modelId="{692F4F37-3EFC-4BE0-8A38-9030000B498E}" type="pres">
      <dgm:prSet presAssocID="{E43C7F95-BA25-4466-B092-44E2E4E982E4}" presName="hierRoot2" presStyleCnt="0">
        <dgm:presLayoutVars>
          <dgm:hierBranch val="init"/>
        </dgm:presLayoutVars>
      </dgm:prSet>
      <dgm:spPr/>
      <dgm:t>
        <a:bodyPr/>
        <a:lstStyle/>
        <a:p>
          <a:endParaRPr lang="en-US"/>
        </a:p>
      </dgm:t>
    </dgm:pt>
    <dgm:pt modelId="{BC1E4F30-5563-4436-9D58-F493B383A711}" type="pres">
      <dgm:prSet presAssocID="{E43C7F95-BA25-4466-B092-44E2E4E982E4}" presName="rootComposite" presStyleCnt="0"/>
      <dgm:spPr/>
      <dgm:t>
        <a:bodyPr/>
        <a:lstStyle/>
        <a:p>
          <a:endParaRPr lang="en-US"/>
        </a:p>
      </dgm:t>
    </dgm:pt>
    <dgm:pt modelId="{1298A097-FC54-43EF-8784-9FE81B982C08}" type="pres">
      <dgm:prSet presAssocID="{E43C7F95-BA25-4466-B092-44E2E4E982E4}" presName="rootText" presStyleLbl="node2" presStyleIdx="3" presStyleCnt="5">
        <dgm:presLayoutVars>
          <dgm:chPref val="3"/>
        </dgm:presLayoutVars>
      </dgm:prSet>
      <dgm:spPr/>
      <dgm:t>
        <a:bodyPr/>
        <a:lstStyle/>
        <a:p>
          <a:endParaRPr lang="en-US"/>
        </a:p>
      </dgm:t>
    </dgm:pt>
    <dgm:pt modelId="{54695413-6ABE-4AB1-9C49-815515DF856A}" type="pres">
      <dgm:prSet presAssocID="{E43C7F95-BA25-4466-B092-44E2E4E982E4}" presName="rootConnector" presStyleLbl="node2" presStyleIdx="3" presStyleCnt="5"/>
      <dgm:spPr/>
      <dgm:t>
        <a:bodyPr/>
        <a:lstStyle/>
        <a:p>
          <a:endParaRPr lang="en-US"/>
        </a:p>
      </dgm:t>
    </dgm:pt>
    <dgm:pt modelId="{3E6383E2-E2B3-4F74-ACEB-E8AFFD7385CA}" type="pres">
      <dgm:prSet presAssocID="{E43C7F95-BA25-4466-B092-44E2E4E982E4}" presName="hierChild4" presStyleCnt="0"/>
      <dgm:spPr/>
      <dgm:t>
        <a:bodyPr/>
        <a:lstStyle/>
        <a:p>
          <a:endParaRPr lang="en-US"/>
        </a:p>
      </dgm:t>
    </dgm:pt>
    <dgm:pt modelId="{C932DA69-6688-4857-80DC-CE374F817831}" type="pres">
      <dgm:prSet presAssocID="{E43C7F95-BA25-4466-B092-44E2E4E982E4}" presName="hierChild5" presStyleCnt="0"/>
      <dgm:spPr/>
      <dgm:t>
        <a:bodyPr/>
        <a:lstStyle/>
        <a:p>
          <a:endParaRPr lang="en-US"/>
        </a:p>
      </dgm:t>
    </dgm:pt>
    <dgm:pt modelId="{B1066F34-6DCF-4BC6-9DE2-889EF0F6BFF5}" type="pres">
      <dgm:prSet presAssocID="{A20F5331-69C6-4B2F-A921-2C434D418ADD}" presName="Name64" presStyleLbl="parChTrans1D2" presStyleIdx="4" presStyleCnt="5"/>
      <dgm:spPr/>
      <dgm:t>
        <a:bodyPr/>
        <a:lstStyle/>
        <a:p>
          <a:endParaRPr lang="en-US"/>
        </a:p>
      </dgm:t>
    </dgm:pt>
    <dgm:pt modelId="{64D2E47F-D4DB-4033-9E73-E58630A5D276}" type="pres">
      <dgm:prSet presAssocID="{3E1A7A9F-4F5F-4947-A32E-DBE2E999E4CC}" presName="hierRoot2" presStyleCnt="0">
        <dgm:presLayoutVars>
          <dgm:hierBranch val="init"/>
        </dgm:presLayoutVars>
      </dgm:prSet>
      <dgm:spPr/>
      <dgm:t>
        <a:bodyPr/>
        <a:lstStyle/>
        <a:p>
          <a:endParaRPr lang="en-US"/>
        </a:p>
      </dgm:t>
    </dgm:pt>
    <dgm:pt modelId="{7E45C229-65A4-464C-A4F7-E0D296A065E7}" type="pres">
      <dgm:prSet presAssocID="{3E1A7A9F-4F5F-4947-A32E-DBE2E999E4CC}" presName="rootComposite" presStyleCnt="0"/>
      <dgm:spPr/>
      <dgm:t>
        <a:bodyPr/>
        <a:lstStyle/>
        <a:p>
          <a:endParaRPr lang="en-US"/>
        </a:p>
      </dgm:t>
    </dgm:pt>
    <dgm:pt modelId="{40B410A1-549A-4FEF-9060-D8B1FE14040C}" type="pres">
      <dgm:prSet presAssocID="{3E1A7A9F-4F5F-4947-A32E-DBE2E999E4CC}" presName="rootText" presStyleLbl="node2" presStyleIdx="4" presStyleCnt="5">
        <dgm:presLayoutVars>
          <dgm:chPref val="3"/>
        </dgm:presLayoutVars>
      </dgm:prSet>
      <dgm:spPr/>
      <dgm:t>
        <a:bodyPr/>
        <a:lstStyle/>
        <a:p>
          <a:endParaRPr lang="en-US"/>
        </a:p>
      </dgm:t>
    </dgm:pt>
    <dgm:pt modelId="{308764DB-3F56-46C8-8F49-1827C6449DAF}" type="pres">
      <dgm:prSet presAssocID="{3E1A7A9F-4F5F-4947-A32E-DBE2E999E4CC}" presName="rootConnector" presStyleLbl="node2" presStyleIdx="4" presStyleCnt="5"/>
      <dgm:spPr/>
      <dgm:t>
        <a:bodyPr/>
        <a:lstStyle/>
        <a:p>
          <a:endParaRPr lang="en-US"/>
        </a:p>
      </dgm:t>
    </dgm:pt>
    <dgm:pt modelId="{9C445EAF-39F5-420B-9307-4BC514895AE7}" type="pres">
      <dgm:prSet presAssocID="{3E1A7A9F-4F5F-4947-A32E-DBE2E999E4CC}" presName="hierChild4" presStyleCnt="0"/>
      <dgm:spPr/>
      <dgm:t>
        <a:bodyPr/>
        <a:lstStyle/>
        <a:p>
          <a:endParaRPr lang="en-US"/>
        </a:p>
      </dgm:t>
    </dgm:pt>
    <dgm:pt modelId="{FC84D096-A9A3-45E9-9550-CD69BD1F7219}" type="pres">
      <dgm:prSet presAssocID="{3E1A7A9F-4F5F-4947-A32E-DBE2E999E4CC}" presName="hierChild5" presStyleCnt="0"/>
      <dgm:spPr/>
      <dgm:t>
        <a:bodyPr/>
        <a:lstStyle/>
        <a:p>
          <a:endParaRPr lang="en-US"/>
        </a:p>
      </dgm:t>
    </dgm:pt>
    <dgm:pt modelId="{DF421185-6AEB-4765-861A-1F872690D688}" type="pres">
      <dgm:prSet presAssocID="{C092E2F5-8C36-4DF2-96C6-1C211692BF38}" presName="hierChild3" presStyleCnt="0"/>
      <dgm:spPr/>
      <dgm:t>
        <a:bodyPr/>
        <a:lstStyle/>
        <a:p>
          <a:endParaRPr lang="en-US"/>
        </a:p>
      </dgm:t>
    </dgm:pt>
  </dgm:ptLst>
  <dgm:cxnLst>
    <dgm:cxn modelId="{16F49279-C5CB-4F9E-BC16-1CD3ADAEBA26}" type="presOf" srcId="{F2B6FF2C-FA92-4AD5-B3E0-D0E13A1FD516}" destId="{AB4F5269-6455-4168-9A13-79B6608ECEFE}" srcOrd="0" destOrd="0" presId="urn:microsoft.com/office/officeart/2009/3/layout/HorizontalOrganizationChart"/>
    <dgm:cxn modelId="{91AE6F95-B294-42B6-AD97-93DD9A2CFA4F}" srcId="{C092E2F5-8C36-4DF2-96C6-1C211692BF38}" destId="{D53C7B88-F740-4FF5-B51D-22D9A7E52A81}" srcOrd="1" destOrd="0" parTransId="{00E73946-9AA5-4676-9131-891AF1AEEB63}" sibTransId="{7FA2D55F-6B4C-4A9F-8D33-0A4BF39D5C1B}"/>
    <dgm:cxn modelId="{ABBD104B-458C-4F59-A065-2D36C2021801}" srcId="{D98F50FF-B8C8-4458-A569-BC13955686AC}" destId="{C092E2F5-8C36-4DF2-96C6-1C211692BF38}" srcOrd="0" destOrd="0" parTransId="{E3986CD6-37A2-46B5-8043-C1CCC7538ACE}" sibTransId="{FD1190CF-5721-4DEE-A6F0-EFC374973F89}"/>
    <dgm:cxn modelId="{64506BF0-C774-476B-98D5-9E686BCCE599}" type="presOf" srcId="{00E73946-9AA5-4676-9131-891AF1AEEB63}" destId="{0B45B3C9-BC90-4FA4-A719-C98BC5EC2131}" srcOrd="0" destOrd="0" presId="urn:microsoft.com/office/officeart/2009/3/layout/HorizontalOrganizationChart"/>
    <dgm:cxn modelId="{A85DDEC3-0F0E-422C-9AF7-7BDB012D8271}" srcId="{C092E2F5-8C36-4DF2-96C6-1C211692BF38}" destId="{E43C7F95-BA25-4466-B092-44E2E4E982E4}" srcOrd="3" destOrd="0" parTransId="{F2B6FF2C-FA92-4AD5-B3E0-D0E13A1FD516}" sibTransId="{7C4FCA4A-367D-45BE-89A9-0D87CE16CD47}"/>
    <dgm:cxn modelId="{CED0FB64-21DD-4579-862B-71C37DFA2B4E}" type="presOf" srcId="{6A501C62-10D2-450F-BD7D-65CBED65354D}" destId="{F2ADA009-269F-4A84-A4C1-C5FAEAB3F326}" srcOrd="0" destOrd="0" presId="urn:microsoft.com/office/officeart/2009/3/layout/HorizontalOrganizationChart"/>
    <dgm:cxn modelId="{DBE02B39-58FF-49B4-A3CB-746EEF7E7EB0}" srcId="{C092E2F5-8C36-4DF2-96C6-1C211692BF38}" destId="{9DFFF480-F74C-419A-9F92-5E1D1F63A009}" srcOrd="0" destOrd="0" parTransId="{B1F9D300-1869-4386-901E-99DEFDB04645}" sibTransId="{5E9A8566-C3C6-41E5-9306-930898937F1A}"/>
    <dgm:cxn modelId="{B11C300B-BD5C-43C1-BBDC-12FFD70CCE0F}" type="presOf" srcId="{C092E2F5-8C36-4DF2-96C6-1C211692BF38}" destId="{40C4BABF-6F52-498F-8748-913D52D6A6B3}" srcOrd="0" destOrd="0" presId="urn:microsoft.com/office/officeart/2009/3/layout/HorizontalOrganizationChart"/>
    <dgm:cxn modelId="{7F43E044-FE72-4BF1-AC31-32C856D558A1}" type="presOf" srcId="{E43C7F95-BA25-4466-B092-44E2E4E982E4}" destId="{54695413-6ABE-4AB1-9C49-815515DF856A}" srcOrd="1" destOrd="0" presId="urn:microsoft.com/office/officeart/2009/3/layout/HorizontalOrganizationChart"/>
    <dgm:cxn modelId="{100FE6F3-2368-4178-8156-11E944CD0469}" type="presOf" srcId="{9DFFF480-F74C-419A-9F92-5E1D1F63A009}" destId="{106B30D4-95BE-4B7A-8E10-2A1E37584138}" srcOrd="1" destOrd="0" presId="urn:microsoft.com/office/officeart/2009/3/layout/HorizontalOrganizationChart"/>
    <dgm:cxn modelId="{E9896314-9CEE-4CF0-8DE5-5684D230B707}" type="presOf" srcId="{3E1A7A9F-4F5F-4947-A32E-DBE2E999E4CC}" destId="{308764DB-3F56-46C8-8F49-1827C6449DAF}" srcOrd="1" destOrd="0" presId="urn:microsoft.com/office/officeart/2009/3/layout/HorizontalOrganizationChart"/>
    <dgm:cxn modelId="{A16BABE9-EAAE-4D50-9426-D15819DBE31D}" type="presOf" srcId="{B1F9D300-1869-4386-901E-99DEFDB04645}" destId="{A882F095-3EF8-4CA8-ABFA-DD12E27BE346}" srcOrd="0" destOrd="0" presId="urn:microsoft.com/office/officeart/2009/3/layout/HorizontalOrganizationChart"/>
    <dgm:cxn modelId="{AC9A615E-D113-488D-874D-44B85BBECE84}" type="presOf" srcId="{A20F5331-69C6-4B2F-A921-2C434D418ADD}" destId="{B1066F34-6DCF-4BC6-9DE2-889EF0F6BFF5}" srcOrd="0" destOrd="0" presId="urn:microsoft.com/office/officeart/2009/3/layout/HorizontalOrganizationChart"/>
    <dgm:cxn modelId="{E97277AF-F5A5-48A5-A907-50EE56AC3A8D}" type="presOf" srcId="{D98F50FF-B8C8-4458-A569-BC13955686AC}" destId="{82939ED3-9186-4230-88E6-10D7516967E7}" srcOrd="0" destOrd="0" presId="urn:microsoft.com/office/officeart/2009/3/layout/HorizontalOrganizationChart"/>
    <dgm:cxn modelId="{BCB4F32E-64AE-4DBD-A2F3-8ABC88B4D162}" type="presOf" srcId="{38D97490-354E-435B-9641-43D3A5110C58}" destId="{412C0942-79DC-478F-A0E5-94C97EA5F0D2}" srcOrd="1" destOrd="0" presId="urn:microsoft.com/office/officeart/2009/3/layout/HorizontalOrganizationChart"/>
    <dgm:cxn modelId="{0571EDAE-8C92-4E74-94C2-0735777F3181}" type="presOf" srcId="{C092E2F5-8C36-4DF2-96C6-1C211692BF38}" destId="{30CE8090-C7D4-46EE-BB1B-C6E9F5BEEBF4}" srcOrd="1" destOrd="0" presId="urn:microsoft.com/office/officeart/2009/3/layout/HorizontalOrganizationChart"/>
    <dgm:cxn modelId="{E7013746-C307-43CE-9BE6-4945E6084C0D}" srcId="{C092E2F5-8C36-4DF2-96C6-1C211692BF38}" destId="{3E1A7A9F-4F5F-4947-A32E-DBE2E999E4CC}" srcOrd="4" destOrd="0" parTransId="{A20F5331-69C6-4B2F-A921-2C434D418ADD}" sibTransId="{20DCA614-6BCD-4B23-9CAB-0BE4B3C88EEC}"/>
    <dgm:cxn modelId="{B0A746B7-D586-4BE6-B3BB-1AB81D9E3CD4}" srcId="{C092E2F5-8C36-4DF2-96C6-1C211692BF38}" destId="{38D97490-354E-435B-9641-43D3A5110C58}" srcOrd="2" destOrd="0" parTransId="{6A501C62-10D2-450F-BD7D-65CBED65354D}" sibTransId="{8FFED02F-3644-45EA-84DB-3006067E5FFC}"/>
    <dgm:cxn modelId="{004E5606-D108-4DCF-B3D8-621BA777C9D4}" type="presOf" srcId="{D53C7B88-F740-4FF5-B51D-22D9A7E52A81}" destId="{4A13CB80-FB3E-4E85-89C5-4FD0F5E33B73}" srcOrd="1" destOrd="0" presId="urn:microsoft.com/office/officeart/2009/3/layout/HorizontalOrganizationChart"/>
    <dgm:cxn modelId="{F3A88CF3-D8D4-4057-9A38-760D533609A9}" type="presOf" srcId="{3E1A7A9F-4F5F-4947-A32E-DBE2E999E4CC}" destId="{40B410A1-549A-4FEF-9060-D8B1FE14040C}" srcOrd="0" destOrd="0" presId="urn:microsoft.com/office/officeart/2009/3/layout/HorizontalOrganizationChart"/>
    <dgm:cxn modelId="{79A148A6-78AA-4707-A999-4C13D42E70CC}" type="presOf" srcId="{E43C7F95-BA25-4466-B092-44E2E4E982E4}" destId="{1298A097-FC54-43EF-8784-9FE81B982C08}" srcOrd="0" destOrd="0" presId="urn:microsoft.com/office/officeart/2009/3/layout/HorizontalOrganizationChart"/>
    <dgm:cxn modelId="{6957E38A-8104-4990-9EB4-B455440B5F0E}" type="presOf" srcId="{D53C7B88-F740-4FF5-B51D-22D9A7E52A81}" destId="{B39327AC-A6CC-41DD-825D-5856E3B19E2E}" srcOrd="0" destOrd="0" presId="urn:microsoft.com/office/officeart/2009/3/layout/HorizontalOrganizationChart"/>
    <dgm:cxn modelId="{62EF64F2-05E6-4362-96B3-D3FA0AE5A499}" type="presOf" srcId="{9DFFF480-F74C-419A-9F92-5E1D1F63A009}" destId="{4EF2C3F7-04C6-48FF-9670-9AF6EB5F5141}" srcOrd="0" destOrd="0" presId="urn:microsoft.com/office/officeart/2009/3/layout/HorizontalOrganizationChart"/>
    <dgm:cxn modelId="{B1DB79F4-CA4F-4C5A-AD6B-07022A31B530}" type="presOf" srcId="{38D97490-354E-435B-9641-43D3A5110C58}" destId="{BCC7058C-834C-4834-A65C-81FAFCFE6BB7}" srcOrd="0" destOrd="0" presId="urn:microsoft.com/office/officeart/2009/3/layout/HorizontalOrganizationChart"/>
    <dgm:cxn modelId="{C842DB0F-7A56-46DB-968E-409596EB1B1B}" type="presParOf" srcId="{82939ED3-9186-4230-88E6-10D7516967E7}" destId="{728BFB4B-B88A-46C9-83B4-7629681DD5CD}" srcOrd="0" destOrd="0" presId="urn:microsoft.com/office/officeart/2009/3/layout/HorizontalOrganizationChart"/>
    <dgm:cxn modelId="{FD57A047-CC92-446B-9C13-FBFEC7F5D36A}" type="presParOf" srcId="{728BFB4B-B88A-46C9-83B4-7629681DD5CD}" destId="{20255E5F-3E93-4934-A0ED-B0F2F9685BD0}" srcOrd="0" destOrd="0" presId="urn:microsoft.com/office/officeart/2009/3/layout/HorizontalOrganizationChart"/>
    <dgm:cxn modelId="{1F4D76FF-70D7-4690-BEB6-7268DA26969D}" type="presParOf" srcId="{20255E5F-3E93-4934-A0ED-B0F2F9685BD0}" destId="{40C4BABF-6F52-498F-8748-913D52D6A6B3}" srcOrd="0" destOrd="0" presId="urn:microsoft.com/office/officeart/2009/3/layout/HorizontalOrganizationChart"/>
    <dgm:cxn modelId="{E86C5A57-E9A6-4B5C-9E0E-735A0005A1E1}" type="presParOf" srcId="{20255E5F-3E93-4934-A0ED-B0F2F9685BD0}" destId="{30CE8090-C7D4-46EE-BB1B-C6E9F5BEEBF4}" srcOrd="1" destOrd="0" presId="urn:microsoft.com/office/officeart/2009/3/layout/HorizontalOrganizationChart"/>
    <dgm:cxn modelId="{4B3D54ED-F95A-45C7-A97B-A0B7E208C048}" type="presParOf" srcId="{728BFB4B-B88A-46C9-83B4-7629681DD5CD}" destId="{180C9328-64BB-4F27-B4A9-064D4293899B}" srcOrd="1" destOrd="0" presId="urn:microsoft.com/office/officeart/2009/3/layout/HorizontalOrganizationChart"/>
    <dgm:cxn modelId="{C9A171F0-BACC-429D-B0BF-64C6956235DD}" type="presParOf" srcId="{180C9328-64BB-4F27-B4A9-064D4293899B}" destId="{A882F095-3EF8-4CA8-ABFA-DD12E27BE346}" srcOrd="0" destOrd="0" presId="urn:microsoft.com/office/officeart/2009/3/layout/HorizontalOrganizationChart"/>
    <dgm:cxn modelId="{45518909-DFE2-4A61-8CD7-CD0E44B7C0AD}" type="presParOf" srcId="{180C9328-64BB-4F27-B4A9-064D4293899B}" destId="{D67CC6B6-DEE9-4B7B-8821-0E520C69D48A}" srcOrd="1" destOrd="0" presId="urn:microsoft.com/office/officeart/2009/3/layout/HorizontalOrganizationChart"/>
    <dgm:cxn modelId="{4EF6914C-20C2-40DC-9DEA-7802BFFFF85F}" type="presParOf" srcId="{D67CC6B6-DEE9-4B7B-8821-0E520C69D48A}" destId="{762C8276-BBEA-46E1-8489-6851253CEB52}" srcOrd="0" destOrd="0" presId="urn:microsoft.com/office/officeart/2009/3/layout/HorizontalOrganizationChart"/>
    <dgm:cxn modelId="{3E2EE6B8-4803-46A9-9D09-0955347B7BEE}" type="presParOf" srcId="{762C8276-BBEA-46E1-8489-6851253CEB52}" destId="{4EF2C3F7-04C6-48FF-9670-9AF6EB5F5141}" srcOrd="0" destOrd="0" presId="urn:microsoft.com/office/officeart/2009/3/layout/HorizontalOrganizationChart"/>
    <dgm:cxn modelId="{9E5EF0EC-EEA5-4280-8E4A-A1D2B41DEE92}" type="presParOf" srcId="{762C8276-BBEA-46E1-8489-6851253CEB52}" destId="{106B30D4-95BE-4B7A-8E10-2A1E37584138}" srcOrd="1" destOrd="0" presId="urn:microsoft.com/office/officeart/2009/3/layout/HorizontalOrganizationChart"/>
    <dgm:cxn modelId="{81C6D3AD-D1E9-48FA-B2C8-1C45A61DC94B}" type="presParOf" srcId="{D67CC6B6-DEE9-4B7B-8821-0E520C69D48A}" destId="{2A785C2B-BDA4-4679-8724-093601E97584}" srcOrd="1" destOrd="0" presId="urn:microsoft.com/office/officeart/2009/3/layout/HorizontalOrganizationChart"/>
    <dgm:cxn modelId="{EC54CE8A-FE28-480A-B7A0-B1476B910AD0}" type="presParOf" srcId="{D67CC6B6-DEE9-4B7B-8821-0E520C69D48A}" destId="{4DF9FA9C-E0FA-4472-B6BE-67C53B3718A5}" srcOrd="2" destOrd="0" presId="urn:microsoft.com/office/officeart/2009/3/layout/HorizontalOrganizationChart"/>
    <dgm:cxn modelId="{8103665F-3BCA-4CDF-9274-8EB6ED98142E}" type="presParOf" srcId="{180C9328-64BB-4F27-B4A9-064D4293899B}" destId="{0B45B3C9-BC90-4FA4-A719-C98BC5EC2131}" srcOrd="2" destOrd="0" presId="urn:microsoft.com/office/officeart/2009/3/layout/HorizontalOrganizationChart"/>
    <dgm:cxn modelId="{CCD5E3DB-ADFE-4162-8EA1-B49C38A17E43}" type="presParOf" srcId="{180C9328-64BB-4F27-B4A9-064D4293899B}" destId="{9D028251-BA8C-4607-B4DE-70437DD85C91}" srcOrd="3" destOrd="0" presId="urn:microsoft.com/office/officeart/2009/3/layout/HorizontalOrganizationChart"/>
    <dgm:cxn modelId="{139B62D1-8F04-46D9-8C78-C22BE1C4D286}" type="presParOf" srcId="{9D028251-BA8C-4607-B4DE-70437DD85C91}" destId="{ED1372F8-91DA-4C46-9032-DFF048CDB123}" srcOrd="0" destOrd="0" presId="urn:microsoft.com/office/officeart/2009/3/layout/HorizontalOrganizationChart"/>
    <dgm:cxn modelId="{B611A951-B0A9-4301-8452-E3434D388A45}" type="presParOf" srcId="{ED1372F8-91DA-4C46-9032-DFF048CDB123}" destId="{B39327AC-A6CC-41DD-825D-5856E3B19E2E}" srcOrd="0" destOrd="0" presId="urn:microsoft.com/office/officeart/2009/3/layout/HorizontalOrganizationChart"/>
    <dgm:cxn modelId="{F941855A-2DE2-4D61-9437-942CEA22874D}" type="presParOf" srcId="{ED1372F8-91DA-4C46-9032-DFF048CDB123}" destId="{4A13CB80-FB3E-4E85-89C5-4FD0F5E33B73}" srcOrd="1" destOrd="0" presId="urn:microsoft.com/office/officeart/2009/3/layout/HorizontalOrganizationChart"/>
    <dgm:cxn modelId="{A8A32801-9CEC-4C2E-8692-A2E711CFEBDD}" type="presParOf" srcId="{9D028251-BA8C-4607-B4DE-70437DD85C91}" destId="{A1026300-DD2F-4902-AF48-AAACB39E6E1F}" srcOrd="1" destOrd="0" presId="urn:microsoft.com/office/officeart/2009/3/layout/HorizontalOrganizationChart"/>
    <dgm:cxn modelId="{9AB0E12F-AA39-4E4D-BE77-87F454EB5753}" type="presParOf" srcId="{9D028251-BA8C-4607-B4DE-70437DD85C91}" destId="{6B6F2B2C-359D-4946-A5F5-8657FB7CA101}" srcOrd="2" destOrd="0" presId="urn:microsoft.com/office/officeart/2009/3/layout/HorizontalOrganizationChart"/>
    <dgm:cxn modelId="{A3E4D6E1-74CD-40CB-849C-47408CD8C6BE}" type="presParOf" srcId="{180C9328-64BB-4F27-B4A9-064D4293899B}" destId="{F2ADA009-269F-4A84-A4C1-C5FAEAB3F326}" srcOrd="4" destOrd="0" presId="urn:microsoft.com/office/officeart/2009/3/layout/HorizontalOrganizationChart"/>
    <dgm:cxn modelId="{DDF5247C-1ECD-440E-B7F0-53045929C126}" type="presParOf" srcId="{180C9328-64BB-4F27-B4A9-064D4293899B}" destId="{759565DB-C43E-47B2-B558-8085F92F7516}" srcOrd="5" destOrd="0" presId="urn:microsoft.com/office/officeart/2009/3/layout/HorizontalOrganizationChart"/>
    <dgm:cxn modelId="{1EC77461-48F0-4F70-A3FD-372FAAED4335}" type="presParOf" srcId="{759565DB-C43E-47B2-B558-8085F92F7516}" destId="{4E5D1A0A-6A38-48F7-9FCA-78EF4D7F63E7}" srcOrd="0" destOrd="0" presId="urn:microsoft.com/office/officeart/2009/3/layout/HorizontalOrganizationChart"/>
    <dgm:cxn modelId="{83C76A58-6C85-41EF-8815-B9B97926177B}" type="presParOf" srcId="{4E5D1A0A-6A38-48F7-9FCA-78EF4D7F63E7}" destId="{BCC7058C-834C-4834-A65C-81FAFCFE6BB7}" srcOrd="0" destOrd="0" presId="urn:microsoft.com/office/officeart/2009/3/layout/HorizontalOrganizationChart"/>
    <dgm:cxn modelId="{4F15A73E-25E8-4F50-9B60-59274FE3B74E}" type="presParOf" srcId="{4E5D1A0A-6A38-48F7-9FCA-78EF4D7F63E7}" destId="{412C0942-79DC-478F-A0E5-94C97EA5F0D2}" srcOrd="1" destOrd="0" presId="urn:microsoft.com/office/officeart/2009/3/layout/HorizontalOrganizationChart"/>
    <dgm:cxn modelId="{6F3352C2-79B7-4725-8A25-F3C4859BD26B}" type="presParOf" srcId="{759565DB-C43E-47B2-B558-8085F92F7516}" destId="{FA5D8C93-34F3-4299-8438-CD6749E4879C}" srcOrd="1" destOrd="0" presId="urn:microsoft.com/office/officeart/2009/3/layout/HorizontalOrganizationChart"/>
    <dgm:cxn modelId="{4A14631F-ABB7-4325-B292-1C493D8FDCDE}" type="presParOf" srcId="{759565DB-C43E-47B2-B558-8085F92F7516}" destId="{100802C9-7CC8-441B-ADE6-01BC9B55589E}" srcOrd="2" destOrd="0" presId="urn:microsoft.com/office/officeart/2009/3/layout/HorizontalOrganizationChart"/>
    <dgm:cxn modelId="{65E65275-5FCD-4E43-9404-38DB1CBB5B9C}" type="presParOf" srcId="{180C9328-64BB-4F27-B4A9-064D4293899B}" destId="{AB4F5269-6455-4168-9A13-79B6608ECEFE}" srcOrd="6" destOrd="0" presId="urn:microsoft.com/office/officeart/2009/3/layout/HorizontalOrganizationChart"/>
    <dgm:cxn modelId="{48872EA5-90D8-4B26-ACDC-231E1B59473A}" type="presParOf" srcId="{180C9328-64BB-4F27-B4A9-064D4293899B}" destId="{692F4F37-3EFC-4BE0-8A38-9030000B498E}" srcOrd="7" destOrd="0" presId="urn:microsoft.com/office/officeart/2009/3/layout/HorizontalOrganizationChart"/>
    <dgm:cxn modelId="{FEA611E5-56E4-41AC-B7D3-46035D70CD0A}" type="presParOf" srcId="{692F4F37-3EFC-4BE0-8A38-9030000B498E}" destId="{BC1E4F30-5563-4436-9D58-F493B383A711}" srcOrd="0" destOrd="0" presId="urn:microsoft.com/office/officeart/2009/3/layout/HorizontalOrganizationChart"/>
    <dgm:cxn modelId="{08EC182F-9A0C-4BE2-A65F-40F61B5F3709}" type="presParOf" srcId="{BC1E4F30-5563-4436-9D58-F493B383A711}" destId="{1298A097-FC54-43EF-8784-9FE81B982C08}" srcOrd="0" destOrd="0" presId="urn:microsoft.com/office/officeart/2009/3/layout/HorizontalOrganizationChart"/>
    <dgm:cxn modelId="{1964686C-E2C4-41EF-969C-938A64B8551B}" type="presParOf" srcId="{BC1E4F30-5563-4436-9D58-F493B383A711}" destId="{54695413-6ABE-4AB1-9C49-815515DF856A}" srcOrd="1" destOrd="0" presId="urn:microsoft.com/office/officeart/2009/3/layout/HorizontalOrganizationChart"/>
    <dgm:cxn modelId="{47927FB5-AE7E-4CFB-B81E-949A1871E9FC}" type="presParOf" srcId="{692F4F37-3EFC-4BE0-8A38-9030000B498E}" destId="{3E6383E2-E2B3-4F74-ACEB-E8AFFD7385CA}" srcOrd="1" destOrd="0" presId="urn:microsoft.com/office/officeart/2009/3/layout/HorizontalOrganizationChart"/>
    <dgm:cxn modelId="{1CB98697-7F20-41A2-A8D5-1604E403F430}" type="presParOf" srcId="{692F4F37-3EFC-4BE0-8A38-9030000B498E}" destId="{C932DA69-6688-4857-80DC-CE374F817831}" srcOrd="2" destOrd="0" presId="urn:microsoft.com/office/officeart/2009/3/layout/HorizontalOrganizationChart"/>
    <dgm:cxn modelId="{36ABBC05-F015-40D3-8B07-89C7CEE15AB1}" type="presParOf" srcId="{180C9328-64BB-4F27-B4A9-064D4293899B}" destId="{B1066F34-6DCF-4BC6-9DE2-889EF0F6BFF5}" srcOrd="8" destOrd="0" presId="urn:microsoft.com/office/officeart/2009/3/layout/HorizontalOrganizationChart"/>
    <dgm:cxn modelId="{51C34C98-ABD1-4D3C-A330-5A57FC656FC1}" type="presParOf" srcId="{180C9328-64BB-4F27-B4A9-064D4293899B}" destId="{64D2E47F-D4DB-4033-9E73-E58630A5D276}" srcOrd="9" destOrd="0" presId="urn:microsoft.com/office/officeart/2009/3/layout/HorizontalOrganizationChart"/>
    <dgm:cxn modelId="{3ADCAF4F-BA63-4B9D-BE45-EAC3A6F58C57}" type="presParOf" srcId="{64D2E47F-D4DB-4033-9E73-E58630A5D276}" destId="{7E45C229-65A4-464C-A4F7-E0D296A065E7}" srcOrd="0" destOrd="0" presId="urn:microsoft.com/office/officeart/2009/3/layout/HorizontalOrganizationChart"/>
    <dgm:cxn modelId="{622BFE4F-E5E1-4A88-BF7E-A26B3C79E677}" type="presParOf" srcId="{7E45C229-65A4-464C-A4F7-E0D296A065E7}" destId="{40B410A1-549A-4FEF-9060-D8B1FE14040C}" srcOrd="0" destOrd="0" presId="urn:microsoft.com/office/officeart/2009/3/layout/HorizontalOrganizationChart"/>
    <dgm:cxn modelId="{D02A6081-5BFB-4A1F-AE97-21B02BFB3E83}" type="presParOf" srcId="{7E45C229-65A4-464C-A4F7-E0D296A065E7}" destId="{308764DB-3F56-46C8-8F49-1827C6449DAF}" srcOrd="1" destOrd="0" presId="urn:microsoft.com/office/officeart/2009/3/layout/HorizontalOrganizationChart"/>
    <dgm:cxn modelId="{25D08630-DCBD-49A2-A07F-E34850B01CB5}" type="presParOf" srcId="{64D2E47F-D4DB-4033-9E73-E58630A5D276}" destId="{9C445EAF-39F5-420B-9307-4BC514895AE7}" srcOrd="1" destOrd="0" presId="urn:microsoft.com/office/officeart/2009/3/layout/HorizontalOrganizationChart"/>
    <dgm:cxn modelId="{DC531DFA-E1EA-4166-8D52-DFD660E8E23F}" type="presParOf" srcId="{64D2E47F-D4DB-4033-9E73-E58630A5D276}" destId="{FC84D096-A9A3-45E9-9550-CD69BD1F7219}" srcOrd="2" destOrd="0" presId="urn:microsoft.com/office/officeart/2009/3/layout/HorizontalOrganizationChart"/>
    <dgm:cxn modelId="{2CE41263-3BDE-4958-869D-4EE58E358BAF}" type="presParOf" srcId="{728BFB4B-B88A-46C9-83B4-7629681DD5CD}" destId="{DF421185-6AEB-4765-861A-1F872690D688}"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988B720-923E-424F-B50E-AADE5F471F7B}" type="doc">
      <dgm:prSet loTypeId="urn:microsoft.com/office/officeart/2005/8/layout/target3" loCatId="list" qsTypeId="urn:microsoft.com/office/officeart/2005/8/quickstyle/simple1" qsCatId="simple" csTypeId="urn:microsoft.com/office/officeart/2005/8/colors/colorful1" csCatId="colorful" phldr="1"/>
      <dgm:spPr/>
      <dgm:t>
        <a:bodyPr/>
        <a:lstStyle/>
        <a:p>
          <a:pPr rtl="1"/>
          <a:endParaRPr lang="fa-IR"/>
        </a:p>
      </dgm:t>
    </dgm:pt>
    <dgm:pt modelId="{37F04BFC-7961-407B-BF02-F984D6BF77B0}">
      <dgm:prSet phldrT="[Text]" custT="1"/>
      <dgm:spPr/>
      <dgm:t>
        <a:bodyPr/>
        <a:lstStyle/>
        <a:p>
          <a:pPr rtl="1"/>
          <a:r>
            <a:rPr lang="fa-IR" sz="4000" b="1" dirty="0" smtClean="0">
              <a:latin typeface="Arabic Typesetting" pitchFamily="66" charset="-78"/>
              <a:cs typeface="Arabic Typesetting" pitchFamily="66" charset="-78"/>
            </a:rPr>
            <a:t>دارایی ها و بدهی ها(ازجمله ارقام مقایسه ای)باید با استفاده ازنرخ ارز در تاریخ ترازنامه تسعیر شود</a:t>
          </a:r>
          <a:endParaRPr lang="fa-IR" sz="4000" b="1" dirty="0">
            <a:latin typeface="Arabic Typesetting" pitchFamily="66" charset="-78"/>
            <a:cs typeface="Arabic Typesetting" pitchFamily="66" charset="-78"/>
          </a:endParaRPr>
        </a:p>
      </dgm:t>
    </dgm:pt>
    <dgm:pt modelId="{C3D69A0A-B324-40DF-9461-7BA465BBB7C2}" type="parTrans" cxnId="{72400CEE-4D04-4C86-8B68-01603C220845}">
      <dgm:prSet/>
      <dgm:spPr/>
      <dgm:t>
        <a:bodyPr/>
        <a:lstStyle/>
        <a:p>
          <a:pPr rtl="1"/>
          <a:endParaRPr lang="fa-IR"/>
        </a:p>
      </dgm:t>
    </dgm:pt>
    <dgm:pt modelId="{AB278429-E7DB-4C52-B9CC-3815223810E0}" type="sibTrans" cxnId="{72400CEE-4D04-4C86-8B68-01603C220845}">
      <dgm:prSet/>
      <dgm:spPr/>
      <dgm:t>
        <a:bodyPr/>
        <a:lstStyle/>
        <a:p>
          <a:pPr rtl="1"/>
          <a:endParaRPr lang="fa-IR"/>
        </a:p>
      </dgm:t>
    </dgm:pt>
    <dgm:pt modelId="{1AFFA03C-FF6C-4C8F-9510-B7F033811BD9}">
      <dgm:prSet phldrT="[Text]" custT="1"/>
      <dgm:spPr/>
      <dgm:t>
        <a:bodyPr/>
        <a:lstStyle/>
        <a:p>
          <a:pPr rtl="1"/>
          <a:r>
            <a:rPr lang="fa-IR" sz="4000" b="1" dirty="0" smtClean="0">
              <a:latin typeface="Arabic Typesetting" pitchFamily="66" charset="-78"/>
              <a:cs typeface="Arabic Typesetting" pitchFamily="66" charset="-78"/>
            </a:rPr>
            <a:t>درامدها و هزینه ها(ازجمله ارقام مقایسه ای)باید با استفاده ازنرخ ارز در تاریخ معاملات تسعیر شود</a:t>
          </a:r>
          <a:endParaRPr lang="fa-IR" sz="4000" b="1" dirty="0">
            <a:latin typeface="Arabic Typesetting" pitchFamily="66" charset="-78"/>
            <a:cs typeface="Arabic Typesetting" pitchFamily="66" charset="-78"/>
          </a:endParaRPr>
        </a:p>
      </dgm:t>
    </dgm:pt>
    <dgm:pt modelId="{2702DD6B-D424-4DB4-A65B-89CDBA696855}" type="parTrans" cxnId="{810686F2-2D1B-49BE-8B6F-1583EA1978B9}">
      <dgm:prSet/>
      <dgm:spPr/>
      <dgm:t>
        <a:bodyPr/>
        <a:lstStyle/>
        <a:p>
          <a:pPr rtl="1"/>
          <a:endParaRPr lang="fa-IR"/>
        </a:p>
      </dgm:t>
    </dgm:pt>
    <dgm:pt modelId="{BFE19AC3-17A7-48E8-A92B-1E3E663748A9}" type="sibTrans" cxnId="{810686F2-2D1B-49BE-8B6F-1583EA1978B9}">
      <dgm:prSet/>
      <dgm:spPr/>
      <dgm:t>
        <a:bodyPr/>
        <a:lstStyle/>
        <a:p>
          <a:pPr rtl="1"/>
          <a:endParaRPr lang="fa-IR"/>
        </a:p>
      </dgm:t>
    </dgm:pt>
    <dgm:pt modelId="{BBD752F6-2177-44C5-BCA9-7F98994B0FD7}">
      <dgm:prSet phldrT="[Text]" custT="1"/>
      <dgm:spPr/>
      <dgm:t>
        <a:bodyPr/>
        <a:lstStyle/>
        <a:p>
          <a:pPr rtl="1"/>
          <a:r>
            <a:rPr lang="fa-IR" sz="4000" b="1" dirty="0" smtClean="0">
              <a:latin typeface="Arabic Typesetting" pitchFamily="66" charset="-78"/>
              <a:cs typeface="Arabic Typesetting" pitchFamily="66" charset="-78"/>
            </a:rPr>
            <a:t>تمام تفاوت های تسعیر حاصل؛باید در صورت سود و زیان جامع شناسایی شود</a:t>
          </a:r>
          <a:endParaRPr lang="fa-IR" sz="4000" b="1" dirty="0">
            <a:latin typeface="Arabic Typesetting" pitchFamily="66" charset="-78"/>
            <a:cs typeface="Arabic Typesetting" pitchFamily="66" charset="-78"/>
          </a:endParaRPr>
        </a:p>
      </dgm:t>
    </dgm:pt>
    <dgm:pt modelId="{068AA499-3CE7-4EE8-8E23-8C5B2E3624CD}" type="parTrans" cxnId="{F25DE795-EED2-4B10-B490-F9965B004C9F}">
      <dgm:prSet/>
      <dgm:spPr/>
      <dgm:t>
        <a:bodyPr/>
        <a:lstStyle/>
        <a:p>
          <a:pPr rtl="1"/>
          <a:endParaRPr lang="fa-IR"/>
        </a:p>
      </dgm:t>
    </dgm:pt>
    <dgm:pt modelId="{2A3C3D5A-5338-401E-87C0-B8A1FB61FBB5}" type="sibTrans" cxnId="{F25DE795-EED2-4B10-B490-F9965B004C9F}">
      <dgm:prSet/>
      <dgm:spPr/>
      <dgm:t>
        <a:bodyPr/>
        <a:lstStyle/>
        <a:p>
          <a:pPr rtl="1"/>
          <a:endParaRPr lang="fa-IR"/>
        </a:p>
      </dgm:t>
    </dgm:pt>
    <dgm:pt modelId="{97238E34-373D-4199-94A2-BD6E8684DBE4}" type="pres">
      <dgm:prSet presAssocID="{5988B720-923E-424F-B50E-AADE5F471F7B}" presName="Name0" presStyleCnt="0">
        <dgm:presLayoutVars>
          <dgm:chMax val="7"/>
          <dgm:dir/>
          <dgm:animLvl val="lvl"/>
          <dgm:resizeHandles val="exact"/>
        </dgm:presLayoutVars>
      </dgm:prSet>
      <dgm:spPr/>
      <dgm:t>
        <a:bodyPr/>
        <a:lstStyle/>
        <a:p>
          <a:pPr rtl="1"/>
          <a:endParaRPr lang="fa-IR"/>
        </a:p>
      </dgm:t>
    </dgm:pt>
    <dgm:pt modelId="{0E26D179-E37C-46AB-8BF8-F83A54589CFD}" type="pres">
      <dgm:prSet presAssocID="{37F04BFC-7961-407B-BF02-F984D6BF77B0}" presName="circle1" presStyleLbl="node1" presStyleIdx="0" presStyleCnt="3"/>
      <dgm:spPr/>
    </dgm:pt>
    <dgm:pt modelId="{8882CB81-8ED2-4A67-86F7-23EAECAA20AE}" type="pres">
      <dgm:prSet presAssocID="{37F04BFC-7961-407B-BF02-F984D6BF77B0}" presName="space" presStyleCnt="0"/>
      <dgm:spPr/>
    </dgm:pt>
    <dgm:pt modelId="{C31B1614-6BD0-4F08-98F5-6F5DAC96F176}" type="pres">
      <dgm:prSet presAssocID="{37F04BFC-7961-407B-BF02-F984D6BF77B0}" presName="rect1" presStyleLbl="alignAcc1" presStyleIdx="0" presStyleCnt="3"/>
      <dgm:spPr/>
      <dgm:t>
        <a:bodyPr/>
        <a:lstStyle/>
        <a:p>
          <a:pPr rtl="1"/>
          <a:endParaRPr lang="fa-IR"/>
        </a:p>
      </dgm:t>
    </dgm:pt>
    <dgm:pt modelId="{FF614D52-A03F-4673-B1B3-48CD808D998F}" type="pres">
      <dgm:prSet presAssocID="{1AFFA03C-FF6C-4C8F-9510-B7F033811BD9}" presName="vertSpace2" presStyleLbl="node1" presStyleIdx="0" presStyleCnt="3"/>
      <dgm:spPr/>
    </dgm:pt>
    <dgm:pt modelId="{FE309FA9-0585-49FC-AD11-C24CD4D85B08}" type="pres">
      <dgm:prSet presAssocID="{1AFFA03C-FF6C-4C8F-9510-B7F033811BD9}" presName="circle2" presStyleLbl="node1" presStyleIdx="1" presStyleCnt="3"/>
      <dgm:spPr/>
    </dgm:pt>
    <dgm:pt modelId="{6AF9614F-415F-4E91-86FA-DEA900F94F76}" type="pres">
      <dgm:prSet presAssocID="{1AFFA03C-FF6C-4C8F-9510-B7F033811BD9}" presName="rect2" presStyleLbl="alignAcc1" presStyleIdx="1" presStyleCnt="3"/>
      <dgm:spPr/>
      <dgm:t>
        <a:bodyPr/>
        <a:lstStyle/>
        <a:p>
          <a:pPr rtl="1"/>
          <a:endParaRPr lang="fa-IR"/>
        </a:p>
      </dgm:t>
    </dgm:pt>
    <dgm:pt modelId="{72B563A8-EFEA-4D0D-9F36-A216B1247D90}" type="pres">
      <dgm:prSet presAssocID="{BBD752F6-2177-44C5-BCA9-7F98994B0FD7}" presName="vertSpace3" presStyleLbl="node1" presStyleIdx="1" presStyleCnt="3"/>
      <dgm:spPr/>
    </dgm:pt>
    <dgm:pt modelId="{CF3DA03E-C919-4E89-B0CA-2901E200E881}" type="pres">
      <dgm:prSet presAssocID="{BBD752F6-2177-44C5-BCA9-7F98994B0FD7}" presName="circle3" presStyleLbl="node1" presStyleIdx="2" presStyleCnt="3"/>
      <dgm:spPr/>
    </dgm:pt>
    <dgm:pt modelId="{38EC8AA0-BCD8-4C17-9209-3AC724E407BD}" type="pres">
      <dgm:prSet presAssocID="{BBD752F6-2177-44C5-BCA9-7F98994B0FD7}" presName="rect3" presStyleLbl="alignAcc1" presStyleIdx="2" presStyleCnt="3"/>
      <dgm:spPr/>
      <dgm:t>
        <a:bodyPr/>
        <a:lstStyle/>
        <a:p>
          <a:pPr rtl="1"/>
          <a:endParaRPr lang="fa-IR"/>
        </a:p>
      </dgm:t>
    </dgm:pt>
    <dgm:pt modelId="{22AAB618-BFCA-4400-9064-6BE7E2769991}" type="pres">
      <dgm:prSet presAssocID="{37F04BFC-7961-407B-BF02-F984D6BF77B0}" presName="rect1ParTxNoCh" presStyleLbl="alignAcc1" presStyleIdx="2" presStyleCnt="3">
        <dgm:presLayoutVars>
          <dgm:chMax val="1"/>
          <dgm:bulletEnabled val="1"/>
        </dgm:presLayoutVars>
      </dgm:prSet>
      <dgm:spPr/>
      <dgm:t>
        <a:bodyPr/>
        <a:lstStyle/>
        <a:p>
          <a:pPr rtl="1"/>
          <a:endParaRPr lang="fa-IR"/>
        </a:p>
      </dgm:t>
    </dgm:pt>
    <dgm:pt modelId="{28F2EED3-2A42-451B-93C2-2116C0DB77ED}" type="pres">
      <dgm:prSet presAssocID="{1AFFA03C-FF6C-4C8F-9510-B7F033811BD9}" presName="rect2ParTxNoCh" presStyleLbl="alignAcc1" presStyleIdx="2" presStyleCnt="3">
        <dgm:presLayoutVars>
          <dgm:chMax val="1"/>
          <dgm:bulletEnabled val="1"/>
        </dgm:presLayoutVars>
      </dgm:prSet>
      <dgm:spPr/>
      <dgm:t>
        <a:bodyPr/>
        <a:lstStyle/>
        <a:p>
          <a:pPr rtl="1"/>
          <a:endParaRPr lang="fa-IR"/>
        </a:p>
      </dgm:t>
    </dgm:pt>
    <dgm:pt modelId="{5547B606-3546-4BBE-8ED0-7FA67C278B7E}" type="pres">
      <dgm:prSet presAssocID="{BBD752F6-2177-44C5-BCA9-7F98994B0FD7}" presName="rect3ParTxNoCh" presStyleLbl="alignAcc1" presStyleIdx="2" presStyleCnt="3">
        <dgm:presLayoutVars>
          <dgm:chMax val="1"/>
          <dgm:bulletEnabled val="1"/>
        </dgm:presLayoutVars>
      </dgm:prSet>
      <dgm:spPr/>
      <dgm:t>
        <a:bodyPr/>
        <a:lstStyle/>
        <a:p>
          <a:pPr rtl="1"/>
          <a:endParaRPr lang="fa-IR"/>
        </a:p>
      </dgm:t>
    </dgm:pt>
  </dgm:ptLst>
  <dgm:cxnLst>
    <dgm:cxn modelId="{237A292F-7EFD-4799-86A7-B65636D0583F}" type="presOf" srcId="{5988B720-923E-424F-B50E-AADE5F471F7B}" destId="{97238E34-373D-4199-94A2-BD6E8684DBE4}" srcOrd="0" destOrd="0" presId="urn:microsoft.com/office/officeart/2005/8/layout/target3"/>
    <dgm:cxn modelId="{ED3474F5-E22D-4A5B-BFC6-5D40545FEEF4}" type="presOf" srcId="{BBD752F6-2177-44C5-BCA9-7F98994B0FD7}" destId="{38EC8AA0-BCD8-4C17-9209-3AC724E407BD}" srcOrd="0" destOrd="0" presId="urn:microsoft.com/office/officeart/2005/8/layout/target3"/>
    <dgm:cxn modelId="{B0B1A502-47E8-4BAD-9C3D-B82DB3DE4559}" type="presOf" srcId="{37F04BFC-7961-407B-BF02-F984D6BF77B0}" destId="{22AAB618-BFCA-4400-9064-6BE7E2769991}" srcOrd="1" destOrd="0" presId="urn:microsoft.com/office/officeart/2005/8/layout/target3"/>
    <dgm:cxn modelId="{E1F8C3B3-E572-469F-A859-3892CF2C55CB}" type="presOf" srcId="{1AFFA03C-FF6C-4C8F-9510-B7F033811BD9}" destId="{28F2EED3-2A42-451B-93C2-2116C0DB77ED}" srcOrd="1" destOrd="0" presId="urn:microsoft.com/office/officeart/2005/8/layout/target3"/>
    <dgm:cxn modelId="{F25DE795-EED2-4B10-B490-F9965B004C9F}" srcId="{5988B720-923E-424F-B50E-AADE5F471F7B}" destId="{BBD752F6-2177-44C5-BCA9-7F98994B0FD7}" srcOrd="2" destOrd="0" parTransId="{068AA499-3CE7-4EE8-8E23-8C5B2E3624CD}" sibTransId="{2A3C3D5A-5338-401E-87C0-B8A1FB61FBB5}"/>
    <dgm:cxn modelId="{425C866C-9052-45BB-B412-8DF598A7BF5F}" type="presOf" srcId="{37F04BFC-7961-407B-BF02-F984D6BF77B0}" destId="{C31B1614-6BD0-4F08-98F5-6F5DAC96F176}" srcOrd="0" destOrd="0" presId="urn:microsoft.com/office/officeart/2005/8/layout/target3"/>
    <dgm:cxn modelId="{72400CEE-4D04-4C86-8B68-01603C220845}" srcId="{5988B720-923E-424F-B50E-AADE5F471F7B}" destId="{37F04BFC-7961-407B-BF02-F984D6BF77B0}" srcOrd="0" destOrd="0" parTransId="{C3D69A0A-B324-40DF-9461-7BA465BBB7C2}" sibTransId="{AB278429-E7DB-4C52-B9CC-3815223810E0}"/>
    <dgm:cxn modelId="{40412DA7-0BE2-4A1C-A00B-234E38C8A5F1}" type="presOf" srcId="{BBD752F6-2177-44C5-BCA9-7F98994B0FD7}" destId="{5547B606-3546-4BBE-8ED0-7FA67C278B7E}" srcOrd="1" destOrd="0" presId="urn:microsoft.com/office/officeart/2005/8/layout/target3"/>
    <dgm:cxn modelId="{810686F2-2D1B-49BE-8B6F-1583EA1978B9}" srcId="{5988B720-923E-424F-B50E-AADE5F471F7B}" destId="{1AFFA03C-FF6C-4C8F-9510-B7F033811BD9}" srcOrd="1" destOrd="0" parTransId="{2702DD6B-D424-4DB4-A65B-89CDBA696855}" sibTransId="{BFE19AC3-17A7-48E8-A92B-1E3E663748A9}"/>
    <dgm:cxn modelId="{A9128B89-5249-472C-9EA8-17224226D32F}" type="presOf" srcId="{1AFFA03C-FF6C-4C8F-9510-B7F033811BD9}" destId="{6AF9614F-415F-4E91-86FA-DEA900F94F76}" srcOrd="0" destOrd="0" presId="urn:microsoft.com/office/officeart/2005/8/layout/target3"/>
    <dgm:cxn modelId="{24EC01A1-44DF-4AC0-ACAD-3AFF73D5C4EA}" type="presParOf" srcId="{97238E34-373D-4199-94A2-BD6E8684DBE4}" destId="{0E26D179-E37C-46AB-8BF8-F83A54589CFD}" srcOrd="0" destOrd="0" presId="urn:microsoft.com/office/officeart/2005/8/layout/target3"/>
    <dgm:cxn modelId="{EDF14B79-4286-437E-ADF8-D79B594077C1}" type="presParOf" srcId="{97238E34-373D-4199-94A2-BD6E8684DBE4}" destId="{8882CB81-8ED2-4A67-86F7-23EAECAA20AE}" srcOrd="1" destOrd="0" presId="urn:microsoft.com/office/officeart/2005/8/layout/target3"/>
    <dgm:cxn modelId="{EA866219-4BF9-45C7-8723-50D09259BE50}" type="presParOf" srcId="{97238E34-373D-4199-94A2-BD6E8684DBE4}" destId="{C31B1614-6BD0-4F08-98F5-6F5DAC96F176}" srcOrd="2" destOrd="0" presId="urn:microsoft.com/office/officeart/2005/8/layout/target3"/>
    <dgm:cxn modelId="{C4714DE4-6097-4E56-9605-0FE627A17A18}" type="presParOf" srcId="{97238E34-373D-4199-94A2-BD6E8684DBE4}" destId="{FF614D52-A03F-4673-B1B3-48CD808D998F}" srcOrd="3" destOrd="0" presId="urn:microsoft.com/office/officeart/2005/8/layout/target3"/>
    <dgm:cxn modelId="{FCE58991-E07F-43F8-ADF2-AC165714C59A}" type="presParOf" srcId="{97238E34-373D-4199-94A2-BD6E8684DBE4}" destId="{FE309FA9-0585-49FC-AD11-C24CD4D85B08}" srcOrd="4" destOrd="0" presId="urn:microsoft.com/office/officeart/2005/8/layout/target3"/>
    <dgm:cxn modelId="{3DAAA386-AEF4-469F-BAEF-7A1CD0E90C49}" type="presParOf" srcId="{97238E34-373D-4199-94A2-BD6E8684DBE4}" destId="{6AF9614F-415F-4E91-86FA-DEA900F94F76}" srcOrd="5" destOrd="0" presId="urn:microsoft.com/office/officeart/2005/8/layout/target3"/>
    <dgm:cxn modelId="{622C6202-F9B7-4F07-B33E-4BE0CF9C60BE}" type="presParOf" srcId="{97238E34-373D-4199-94A2-BD6E8684DBE4}" destId="{72B563A8-EFEA-4D0D-9F36-A216B1247D90}" srcOrd="6" destOrd="0" presId="urn:microsoft.com/office/officeart/2005/8/layout/target3"/>
    <dgm:cxn modelId="{0F4C1127-201D-4748-9A21-42FF6A789BF6}" type="presParOf" srcId="{97238E34-373D-4199-94A2-BD6E8684DBE4}" destId="{CF3DA03E-C919-4E89-B0CA-2901E200E881}" srcOrd="7" destOrd="0" presId="urn:microsoft.com/office/officeart/2005/8/layout/target3"/>
    <dgm:cxn modelId="{02C44FEF-5793-4EAF-9881-BF497BCF3D56}" type="presParOf" srcId="{97238E34-373D-4199-94A2-BD6E8684DBE4}" destId="{38EC8AA0-BCD8-4C17-9209-3AC724E407BD}" srcOrd="8" destOrd="0" presId="urn:microsoft.com/office/officeart/2005/8/layout/target3"/>
    <dgm:cxn modelId="{6700681C-3AF3-4DDF-900B-49925DB177DB}" type="presParOf" srcId="{97238E34-373D-4199-94A2-BD6E8684DBE4}" destId="{22AAB618-BFCA-4400-9064-6BE7E2769991}" srcOrd="9" destOrd="0" presId="urn:microsoft.com/office/officeart/2005/8/layout/target3"/>
    <dgm:cxn modelId="{3F56C689-1CEE-4F8A-B205-D93BC4495761}" type="presParOf" srcId="{97238E34-373D-4199-94A2-BD6E8684DBE4}" destId="{28F2EED3-2A42-451B-93C2-2116C0DB77ED}" srcOrd="10" destOrd="0" presId="urn:microsoft.com/office/officeart/2005/8/layout/target3"/>
    <dgm:cxn modelId="{427F0807-D4B8-4F02-A548-60ED969219FD}" type="presParOf" srcId="{97238E34-373D-4199-94A2-BD6E8684DBE4}" destId="{5547B606-3546-4BBE-8ED0-7FA67C278B7E}"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691AFA-89DC-4F82-AD39-5191B08DC6DF}" type="doc">
      <dgm:prSet loTypeId="urn:microsoft.com/office/officeart/2005/8/layout/pyramid2" loCatId="list" qsTypeId="urn:microsoft.com/office/officeart/2005/8/quickstyle/simple1" qsCatId="simple" csTypeId="urn:microsoft.com/office/officeart/2005/8/colors/colorful4" csCatId="colorful" phldr="1"/>
      <dgm:spPr/>
      <dgm:t>
        <a:bodyPr/>
        <a:lstStyle/>
        <a:p>
          <a:pPr rtl="1"/>
          <a:endParaRPr lang="fa-IR"/>
        </a:p>
      </dgm:t>
    </dgm:pt>
    <dgm:pt modelId="{4C7685C2-30AC-433B-BFFC-56E30C6BFB70}">
      <dgm:prSet phldrT="[Text]" custT="1"/>
      <dgm:spPr/>
      <dgm:t>
        <a:bodyPr/>
        <a:lstStyle/>
        <a:p>
          <a:pPr rtl="1"/>
          <a:r>
            <a:rPr lang="fa-IR" sz="4400" b="1" dirty="0" smtClean="0">
              <a:latin typeface="Arabic Typesetting" pitchFamily="66" charset="-78"/>
              <a:cs typeface="Arabic Typesetting" pitchFamily="66" charset="-78"/>
            </a:rPr>
            <a:t>کلیه مبالغ (یعنی داراییها، بدهیها، اقلام حقوق صاحبان سرمایه، درآمدها و هزینه‌ها، از جمله ارقام مقایسه‌ای) باید با استفاده از نرخ ارز در تاریخ آخرین ترازنامه تسعیر شود</a:t>
          </a:r>
          <a:endParaRPr lang="fa-IR" sz="4400" dirty="0">
            <a:latin typeface="Arabic Typesetting" pitchFamily="66" charset="-78"/>
            <a:cs typeface="Arabic Typesetting" pitchFamily="66" charset="-78"/>
          </a:endParaRPr>
        </a:p>
      </dgm:t>
    </dgm:pt>
    <dgm:pt modelId="{8FC17FE3-4640-485E-9B49-707833A22429}" type="parTrans" cxnId="{2AC371A7-C95F-402F-BF66-B0A4FA600CDA}">
      <dgm:prSet/>
      <dgm:spPr/>
      <dgm:t>
        <a:bodyPr/>
        <a:lstStyle/>
        <a:p>
          <a:pPr rtl="1"/>
          <a:endParaRPr lang="fa-IR"/>
        </a:p>
      </dgm:t>
    </dgm:pt>
    <dgm:pt modelId="{2CE6C410-7BB3-4E5A-AC82-09151B301FA2}" type="sibTrans" cxnId="{2AC371A7-C95F-402F-BF66-B0A4FA600CDA}">
      <dgm:prSet/>
      <dgm:spPr/>
      <dgm:t>
        <a:bodyPr/>
        <a:lstStyle/>
        <a:p>
          <a:pPr rtl="1"/>
          <a:endParaRPr lang="fa-IR"/>
        </a:p>
      </dgm:t>
    </dgm:pt>
    <dgm:pt modelId="{9A857FCB-1BFE-46E1-8DDD-D9BF82BA9877}" type="pres">
      <dgm:prSet presAssocID="{E6691AFA-89DC-4F82-AD39-5191B08DC6DF}" presName="compositeShape" presStyleCnt="0">
        <dgm:presLayoutVars>
          <dgm:dir/>
          <dgm:resizeHandles/>
        </dgm:presLayoutVars>
      </dgm:prSet>
      <dgm:spPr/>
      <dgm:t>
        <a:bodyPr/>
        <a:lstStyle/>
        <a:p>
          <a:pPr rtl="1"/>
          <a:endParaRPr lang="fa-IR"/>
        </a:p>
      </dgm:t>
    </dgm:pt>
    <dgm:pt modelId="{46CE182D-74FE-4692-B74C-B8458FC75B63}" type="pres">
      <dgm:prSet presAssocID="{E6691AFA-89DC-4F82-AD39-5191B08DC6DF}" presName="pyramid" presStyleLbl="node1" presStyleIdx="0" presStyleCnt="1" custLinFactNeighborX="-22517" custLinFactNeighborY="-1677"/>
      <dgm:spPr/>
    </dgm:pt>
    <dgm:pt modelId="{89C53127-C187-4FCB-9133-5E9B0DAEA53C}" type="pres">
      <dgm:prSet presAssocID="{E6691AFA-89DC-4F82-AD39-5191B08DC6DF}" presName="theList" presStyleCnt="0"/>
      <dgm:spPr/>
    </dgm:pt>
    <dgm:pt modelId="{32006E47-0585-495B-AAF6-643239DE938F}" type="pres">
      <dgm:prSet presAssocID="{4C7685C2-30AC-433B-BFFC-56E30C6BFB70}" presName="aNode" presStyleLbl="fgAcc1" presStyleIdx="0" presStyleCnt="1" custScaleX="178902" custScaleY="175251">
        <dgm:presLayoutVars>
          <dgm:bulletEnabled val="1"/>
        </dgm:presLayoutVars>
      </dgm:prSet>
      <dgm:spPr/>
      <dgm:t>
        <a:bodyPr/>
        <a:lstStyle/>
        <a:p>
          <a:pPr rtl="1"/>
          <a:endParaRPr lang="fa-IR"/>
        </a:p>
      </dgm:t>
    </dgm:pt>
    <dgm:pt modelId="{7A5DA935-5C05-4542-838B-8EE50E458260}" type="pres">
      <dgm:prSet presAssocID="{4C7685C2-30AC-433B-BFFC-56E30C6BFB70}" presName="aSpace" presStyleCnt="0"/>
      <dgm:spPr/>
    </dgm:pt>
  </dgm:ptLst>
  <dgm:cxnLst>
    <dgm:cxn modelId="{2AC371A7-C95F-402F-BF66-B0A4FA600CDA}" srcId="{E6691AFA-89DC-4F82-AD39-5191B08DC6DF}" destId="{4C7685C2-30AC-433B-BFFC-56E30C6BFB70}" srcOrd="0" destOrd="0" parTransId="{8FC17FE3-4640-485E-9B49-707833A22429}" sibTransId="{2CE6C410-7BB3-4E5A-AC82-09151B301FA2}"/>
    <dgm:cxn modelId="{A373D485-AFF2-4CEB-9682-9F51812F70AC}" type="presOf" srcId="{4C7685C2-30AC-433B-BFFC-56E30C6BFB70}" destId="{32006E47-0585-495B-AAF6-643239DE938F}" srcOrd="0" destOrd="0" presId="urn:microsoft.com/office/officeart/2005/8/layout/pyramid2"/>
    <dgm:cxn modelId="{264BE524-D0A0-4BBE-8C7A-27A101FD3ABB}" type="presOf" srcId="{E6691AFA-89DC-4F82-AD39-5191B08DC6DF}" destId="{9A857FCB-1BFE-46E1-8DDD-D9BF82BA9877}" srcOrd="0" destOrd="0" presId="urn:microsoft.com/office/officeart/2005/8/layout/pyramid2"/>
    <dgm:cxn modelId="{B422B1F8-746E-461D-8D81-2F62C39BE3BD}" type="presParOf" srcId="{9A857FCB-1BFE-46E1-8DDD-D9BF82BA9877}" destId="{46CE182D-74FE-4692-B74C-B8458FC75B63}" srcOrd="0" destOrd="0" presId="urn:microsoft.com/office/officeart/2005/8/layout/pyramid2"/>
    <dgm:cxn modelId="{49442117-8A61-403B-B8C3-46E1ABF79752}" type="presParOf" srcId="{9A857FCB-1BFE-46E1-8DDD-D9BF82BA9877}" destId="{89C53127-C187-4FCB-9133-5E9B0DAEA53C}" srcOrd="1" destOrd="0" presId="urn:microsoft.com/office/officeart/2005/8/layout/pyramid2"/>
    <dgm:cxn modelId="{EC85FD55-51F0-4BEB-B1E3-E92AE2A5D075}" type="presParOf" srcId="{89C53127-C187-4FCB-9133-5E9B0DAEA53C}" destId="{32006E47-0585-495B-AAF6-643239DE938F}" srcOrd="0" destOrd="0" presId="urn:microsoft.com/office/officeart/2005/8/layout/pyramid2"/>
    <dgm:cxn modelId="{A570069A-2137-4E79-87DC-193A36A7431F}" type="presParOf" srcId="{89C53127-C187-4FCB-9133-5E9B0DAEA53C}" destId="{7A5DA935-5C05-4542-838B-8EE50E458260}"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CE5D34-EB4D-4D9E-97C5-383AFB8DE12E}" type="doc">
      <dgm:prSet loTypeId="urn:microsoft.com/office/officeart/2005/8/layout/vList2" loCatId="list" qsTypeId="urn:microsoft.com/office/officeart/2005/8/quickstyle/simple1" qsCatId="simple" csTypeId="urn:microsoft.com/office/officeart/2005/8/colors/colorful1" csCatId="colorful" phldr="1"/>
      <dgm:spPr/>
      <dgm:t>
        <a:bodyPr/>
        <a:lstStyle/>
        <a:p>
          <a:pPr rtl="1"/>
          <a:endParaRPr lang="fa-IR"/>
        </a:p>
      </dgm:t>
    </dgm:pt>
    <dgm:pt modelId="{15EF8007-1D46-4F36-9E90-B632EFE70633}">
      <dgm:prSet phldrT="[Text]" custT="1"/>
      <dgm:spPr/>
      <dgm:t>
        <a:bodyPr/>
        <a:lstStyle/>
        <a:p>
          <a:pPr rtl="1"/>
          <a:r>
            <a:rPr lang="fa-IR" sz="4500" b="1" dirty="0" smtClean="0">
              <a:latin typeface="Arabic Typesetting" pitchFamily="66" charset="-78"/>
              <a:cs typeface="Arabic Typesetting" pitchFamily="66" charset="-78"/>
            </a:rPr>
            <a:t>اقلام پولی ارزی باید به نرخ ارز در تاریخ ترازنامه تسعیر شود</a:t>
          </a:r>
          <a:endParaRPr lang="fa-IR" sz="4500" b="1" dirty="0">
            <a:latin typeface="Arabic Typesetting" pitchFamily="66" charset="-78"/>
            <a:cs typeface="Arabic Typesetting" pitchFamily="66" charset="-78"/>
          </a:endParaRPr>
        </a:p>
      </dgm:t>
    </dgm:pt>
    <dgm:pt modelId="{6FCCE952-9C80-4916-9A1B-223BA9A4C3A9}" type="parTrans" cxnId="{D4B24CCA-45AE-4B8F-9CFE-300C47565E1F}">
      <dgm:prSet/>
      <dgm:spPr/>
      <dgm:t>
        <a:bodyPr/>
        <a:lstStyle/>
        <a:p>
          <a:pPr rtl="1"/>
          <a:endParaRPr lang="fa-IR"/>
        </a:p>
      </dgm:t>
    </dgm:pt>
    <dgm:pt modelId="{02838169-6C06-4799-8144-A3545AE21069}" type="sibTrans" cxnId="{D4B24CCA-45AE-4B8F-9CFE-300C47565E1F}">
      <dgm:prSet/>
      <dgm:spPr/>
      <dgm:t>
        <a:bodyPr/>
        <a:lstStyle/>
        <a:p>
          <a:pPr rtl="1"/>
          <a:endParaRPr lang="fa-IR"/>
        </a:p>
      </dgm:t>
    </dgm:pt>
    <dgm:pt modelId="{FAAB4BF0-2D3B-4D97-86F4-B8AECF2D0DAC}">
      <dgm:prSet phldrT="[Text]" custT="1"/>
      <dgm:spPr/>
      <dgm:t>
        <a:bodyPr/>
        <a:lstStyle/>
        <a:p>
          <a:pPr rtl="1"/>
          <a:r>
            <a:rPr lang="fa-IR" sz="4500" b="1" dirty="0" smtClean="0">
              <a:latin typeface="Arabic Typesetting" pitchFamily="66" charset="-78"/>
              <a:cs typeface="Arabic Typesetting" pitchFamily="66" charset="-78"/>
            </a:rPr>
            <a:t>اقلام غیرپولی که به بهای تمام شده ارزی اندازه گیری شده است باید به نرخ ارز در تاریخ معامله تسعیر شود</a:t>
          </a:r>
          <a:endParaRPr lang="fa-IR" sz="4500" b="1" dirty="0">
            <a:latin typeface="Arabic Typesetting" pitchFamily="66" charset="-78"/>
            <a:cs typeface="Arabic Typesetting" pitchFamily="66" charset="-78"/>
          </a:endParaRPr>
        </a:p>
      </dgm:t>
    </dgm:pt>
    <dgm:pt modelId="{99549ED0-2E80-406B-927E-EA16D045E62D}" type="parTrans" cxnId="{1E47C323-40A6-4ECB-8AC9-BF52C6F6E5D9}">
      <dgm:prSet/>
      <dgm:spPr/>
      <dgm:t>
        <a:bodyPr/>
        <a:lstStyle/>
        <a:p>
          <a:pPr rtl="1"/>
          <a:endParaRPr lang="fa-IR"/>
        </a:p>
      </dgm:t>
    </dgm:pt>
    <dgm:pt modelId="{4071BEFE-5987-42CB-B53F-CCD676D8EE8B}" type="sibTrans" cxnId="{1E47C323-40A6-4ECB-8AC9-BF52C6F6E5D9}">
      <dgm:prSet/>
      <dgm:spPr/>
      <dgm:t>
        <a:bodyPr/>
        <a:lstStyle/>
        <a:p>
          <a:pPr rtl="1"/>
          <a:endParaRPr lang="fa-IR"/>
        </a:p>
      </dgm:t>
    </dgm:pt>
    <dgm:pt modelId="{17827742-466F-431E-9C7A-70F83DC78D75}">
      <dgm:prSet phldrT="[Text]" custT="1"/>
      <dgm:spPr>
        <a:solidFill>
          <a:schemeClr val="accent6">
            <a:lumMod val="75000"/>
          </a:schemeClr>
        </a:solidFill>
      </dgm:spPr>
      <dgm:t>
        <a:bodyPr/>
        <a:lstStyle/>
        <a:p>
          <a:pPr rtl="1"/>
          <a:r>
            <a:rPr lang="fa-IR" sz="4500" b="1" dirty="0" smtClean="0">
              <a:latin typeface="Arabic Typesetting" pitchFamily="66" charset="-78"/>
              <a:cs typeface="Arabic Typesetting" pitchFamily="66" charset="-78"/>
            </a:rPr>
            <a:t>اقلام غیر پولی که به ارزش منصفانه برحسب ارز اندازه گیری شده است باید به نرخ ارز در تاریخ تعیین ارزش منصفانه تسعیر شود</a:t>
          </a:r>
          <a:endParaRPr lang="fa-IR" sz="4500" b="1" dirty="0">
            <a:latin typeface="Arabic Typesetting" pitchFamily="66" charset="-78"/>
            <a:cs typeface="Arabic Typesetting" pitchFamily="66" charset="-78"/>
          </a:endParaRPr>
        </a:p>
      </dgm:t>
    </dgm:pt>
    <dgm:pt modelId="{D4422185-B96A-449C-93C7-42403F855340}" type="parTrans" cxnId="{30F8CCEC-CE2E-4282-ACC3-21DF02D30E77}">
      <dgm:prSet/>
      <dgm:spPr/>
      <dgm:t>
        <a:bodyPr/>
        <a:lstStyle/>
        <a:p>
          <a:pPr rtl="1"/>
          <a:endParaRPr lang="fa-IR"/>
        </a:p>
      </dgm:t>
    </dgm:pt>
    <dgm:pt modelId="{953D660C-761A-4285-A92C-66BAF763C264}" type="sibTrans" cxnId="{30F8CCEC-CE2E-4282-ACC3-21DF02D30E77}">
      <dgm:prSet/>
      <dgm:spPr/>
      <dgm:t>
        <a:bodyPr/>
        <a:lstStyle/>
        <a:p>
          <a:pPr rtl="1"/>
          <a:endParaRPr lang="fa-IR"/>
        </a:p>
      </dgm:t>
    </dgm:pt>
    <dgm:pt modelId="{BDC939D9-4BE9-412F-9DCE-19AC9CD431AB}" type="pres">
      <dgm:prSet presAssocID="{87CE5D34-EB4D-4D9E-97C5-383AFB8DE12E}" presName="linear" presStyleCnt="0">
        <dgm:presLayoutVars>
          <dgm:animLvl val="lvl"/>
          <dgm:resizeHandles val="exact"/>
        </dgm:presLayoutVars>
      </dgm:prSet>
      <dgm:spPr/>
      <dgm:t>
        <a:bodyPr/>
        <a:lstStyle/>
        <a:p>
          <a:pPr rtl="1"/>
          <a:endParaRPr lang="fa-IR"/>
        </a:p>
      </dgm:t>
    </dgm:pt>
    <dgm:pt modelId="{C5ECF4AA-62A4-49AA-8B4A-3799FC4D5884}" type="pres">
      <dgm:prSet presAssocID="{15EF8007-1D46-4F36-9E90-B632EFE70633}" presName="parentText" presStyleLbl="node1" presStyleIdx="0" presStyleCnt="3" custLinFactY="-15150" custLinFactNeighborX="-9" custLinFactNeighborY="-100000">
        <dgm:presLayoutVars>
          <dgm:chMax val="0"/>
          <dgm:bulletEnabled val="1"/>
        </dgm:presLayoutVars>
      </dgm:prSet>
      <dgm:spPr/>
      <dgm:t>
        <a:bodyPr/>
        <a:lstStyle/>
        <a:p>
          <a:pPr rtl="1"/>
          <a:endParaRPr lang="fa-IR"/>
        </a:p>
      </dgm:t>
    </dgm:pt>
    <dgm:pt modelId="{89E2C60F-ABB6-407E-931A-BBC2AD68359D}" type="pres">
      <dgm:prSet presAssocID="{02838169-6C06-4799-8144-A3545AE21069}" presName="spacer" presStyleCnt="0"/>
      <dgm:spPr/>
    </dgm:pt>
    <dgm:pt modelId="{A7977282-3189-4E0D-A5BE-65C4E6B1D50F}" type="pres">
      <dgm:prSet presAssocID="{FAAB4BF0-2D3B-4D97-86F4-B8AECF2D0DAC}" presName="parentText" presStyleLbl="node1" presStyleIdx="1" presStyleCnt="3" custLinFactY="-3823" custLinFactNeighborX="-9" custLinFactNeighborY="-100000">
        <dgm:presLayoutVars>
          <dgm:chMax val="0"/>
          <dgm:bulletEnabled val="1"/>
        </dgm:presLayoutVars>
      </dgm:prSet>
      <dgm:spPr/>
      <dgm:t>
        <a:bodyPr/>
        <a:lstStyle/>
        <a:p>
          <a:pPr rtl="1"/>
          <a:endParaRPr lang="fa-IR"/>
        </a:p>
      </dgm:t>
    </dgm:pt>
    <dgm:pt modelId="{D7023EA5-6316-4663-8AA6-FFB36D3EF739}" type="pres">
      <dgm:prSet presAssocID="{4071BEFE-5987-42CB-B53F-CCD676D8EE8B}" presName="spacer" presStyleCnt="0"/>
      <dgm:spPr/>
    </dgm:pt>
    <dgm:pt modelId="{ED5B7B95-D632-4271-81FB-8C5D67696544}" type="pres">
      <dgm:prSet presAssocID="{17827742-466F-431E-9C7A-70F83DC78D75}" presName="parentText" presStyleLbl="node1" presStyleIdx="2" presStyleCnt="3" custScaleX="99936" custScaleY="110071" custLinFactY="-4204" custLinFactNeighborX="821" custLinFactNeighborY="-100000">
        <dgm:presLayoutVars>
          <dgm:chMax val="0"/>
          <dgm:bulletEnabled val="1"/>
        </dgm:presLayoutVars>
      </dgm:prSet>
      <dgm:spPr/>
      <dgm:t>
        <a:bodyPr/>
        <a:lstStyle/>
        <a:p>
          <a:pPr rtl="1"/>
          <a:endParaRPr lang="fa-IR"/>
        </a:p>
      </dgm:t>
    </dgm:pt>
  </dgm:ptLst>
  <dgm:cxnLst>
    <dgm:cxn modelId="{CCEE43A7-198E-4BBB-B5AA-AD493489E750}" type="presOf" srcId="{FAAB4BF0-2D3B-4D97-86F4-B8AECF2D0DAC}" destId="{A7977282-3189-4E0D-A5BE-65C4E6B1D50F}" srcOrd="0" destOrd="0" presId="urn:microsoft.com/office/officeart/2005/8/layout/vList2"/>
    <dgm:cxn modelId="{2ECB9D63-915E-47C0-BA59-2E301FB262D9}" type="presOf" srcId="{17827742-466F-431E-9C7A-70F83DC78D75}" destId="{ED5B7B95-D632-4271-81FB-8C5D67696544}" srcOrd="0" destOrd="0" presId="urn:microsoft.com/office/officeart/2005/8/layout/vList2"/>
    <dgm:cxn modelId="{8EDDFAC4-CD98-4D6D-92FE-8F4AB9642689}" type="presOf" srcId="{15EF8007-1D46-4F36-9E90-B632EFE70633}" destId="{C5ECF4AA-62A4-49AA-8B4A-3799FC4D5884}" srcOrd="0" destOrd="0" presId="urn:microsoft.com/office/officeart/2005/8/layout/vList2"/>
    <dgm:cxn modelId="{1E47C323-40A6-4ECB-8AC9-BF52C6F6E5D9}" srcId="{87CE5D34-EB4D-4D9E-97C5-383AFB8DE12E}" destId="{FAAB4BF0-2D3B-4D97-86F4-B8AECF2D0DAC}" srcOrd="1" destOrd="0" parTransId="{99549ED0-2E80-406B-927E-EA16D045E62D}" sibTransId="{4071BEFE-5987-42CB-B53F-CCD676D8EE8B}"/>
    <dgm:cxn modelId="{D4B24CCA-45AE-4B8F-9CFE-300C47565E1F}" srcId="{87CE5D34-EB4D-4D9E-97C5-383AFB8DE12E}" destId="{15EF8007-1D46-4F36-9E90-B632EFE70633}" srcOrd="0" destOrd="0" parTransId="{6FCCE952-9C80-4916-9A1B-223BA9A4C3A9}" sibTransId="{02838169-6C06-4799-8144-A3545AE21069}"/>
    <dgm:cxn modelId="{6A80D988-E3BF-4E9C-9A4B-5655CC011E17}" type="presOf" srcId="{87CE5D34-EB4D-4D9E-97C5-383AFB8DE12E}" destId="{BDC939D9-4BE9-412F-9DCE-19AC9CD431AB}" srcOrd="0" destOrd="0" presId="urn:microsoft.com/office/officeart/2005/8/layout/vList2"/>
    <dgm:cxn modelId="{30F8CCEC-CE2E-4282-ACC3-21DF02D30E77}" srcId="{87CE5D34-EB4D-4D9E-97C5-383AFB8DE12E}" destId="{17827742-466F-431E-9C7A-70F83DC78D75}" srcOrd="2" destOrd="0" parTransId="{D4422185-B96A-449C-93C7-42403F855340}" sibTransId="{953D660C-761A-4285-A92C-66BAF763C264}"/>
    <dgm:cxn modelId="{AEDB8177-1B4E-4545-9E70-90A70E33D223}" type="presParOf" srcId="{BDC939D9-4BE9-412F-9DCE-19AC9CD431AB}" destId="{C5ECF4AA-62A4-49AA-8B4A-3799FC4D5884}" srcOrd="0" destOrd="0" presId="urn:microsoft.com/office/officeart/2005/8/layout/vList2"/>
    <dgm:cxn modelId="{3C851A4F-428E-46C4-A7D7-A7D99BA1ADDC}" type="presParOf" srcId="{BDC939D9-4BE9-412F-9DCE-19AC9CD431AB}" destId="{89E2C60F-ABB6-407E-931A-BBC2AD68359D}" srcOrd="1" destOrd="0" presId="urn:microsoft.com/office/officeart/2005/8/layout/vList2"/>
    <dgm:cxn modelId="{322006D3-8774-40EC-BE99-6D096EB888C3}" type="presParOf" srcId="{BDC939D9-4BE9-412F-9DCE-19AC9CD431AB}" destId="{A7977282-3189-4E0D-A5BE-65C4E6B1D50F}" srcOrd="2" destOrd="0" presId="urn:microsoft.com/office/officeart/2005/8/layout/vList2"/>
    <dgm:cxn modelId="{2121DF4E-3B51-42B8-9716-025E83DC2BA9}" type="presParOf" srcId="{BDC939D9-4BE9-412F-9DCE-19AC9CD431AB}" destId="{D7023EA5-6316-4663-8AA6-FFB36D3EF739}" srcOrd="3" destOrd="0" presId="urn:microsoft.com/office/officeart/2005/8/layout/vList2"/>
    <dgm:cxn modelId="{8DEE7E69-868F-4631-9269-4AC43561BE8D}" type="presParOf" srcId="{BDC939D9-4BE9-412F-9DCE-19AC9CD431AB}" destId="{ED5B7B95-D632-4271-81FB-8C5D6769654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A9DFC92-F86D-4E23-B0A4-B622CF319EA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pPr rtl="1"/>
          <a:endParaRPr lang="fa-IR"/>
        </a:p>
      </dgm:t>
    </dgm:pt>
    <dgm:pt modelId="{F3B2388F-AEAA-45F9-9F3A-B426A6675130}">
      <dgm:prSet phldrT="[Text]" custT="1"/>
      <dgm:spPr>
        <a:solidFill>
          <a:schemeClr val="accent2"/>
        </a:solidFill>
      </dgm:spPr>
      <dgm:t>
        <a:bodyPr/>
        <a:lstStyle/>
        <a:p>
          <a:pPr algn="ctr" rtl="1"/>
          <a:r>
            <a:rPr lang="fa-IR" sz="4500" b="1" dirty="0" smtClean="0">
              <a:latin typeface="Arabic Typesetting" pitchFamily="66" charset="-78"/>
              <a:cs typeface="Arabic Typesetting" pitchFamily="66" charset="-78"/>
            </a:rPr>
            <a:t>تفاوتهای تسعیر در سرفصل حقوق صاحبان سهام طبقه بندی و در صورت سود و زیان جامع منعکس می شود</a:t>
          </a:r>
          <a:endParaRPr lang="fa-IR" sz="4500" b="1" dirty="0">
            <a:latin typeface="Arabic Typesetting" pitchFamily="66" charset="-78"/>
            <a:cs typeface="Arabic Typesetting" pitchFamily="66" charset="-78"/>
          </a:endParaRPr>
        </a:p>
      </dgm:t>
    </dgm:pt>
    <dgm:pt modelId="{EF20CC00-316D-4ED8-AA5E-29FF6F21A23E}" type="parTrans" cxnId="{087B567C-2948-4FAD-B08A-27F488AEB1DE}">
      <dgm:prSet/>
      <dgm:spPr/>
      <dgm:t>
        <a:bodyPr/>
        <a:lstStyle/>
        <a:p>
          <a:pPr rtl="1"/>
          <a:endParaRPr lang="fa-IR"/>
        </a:p>
      </dgm:t>
    </dgm:pt>
    <dgm:pt modelId="{F48C4DB8-1A76-4E26-A409-264962AD2045}" type="sibTrans" cxnId="{087B567C-2948-4FAD-B08A-27F488AEB1DE}">
      <dgm:prSet/>
      <dgm:spPr/>
      <dgm:t>
        <a:bodyPr/>
        <a:lstStyle/>
        <a:p>
          <a:pPr rtl="1"/>
          <a:endParaRPr lang="fa-IR"/>
        </a:p>
      </dgm:t>
    </dgm:pt>
    <dgm:pt modelId="{E475BEB6-7D55-4EBC-9052-9B2BCDA042D3}">
      <dgm:prSet phldrT="[Text]" custT="1"/>
      <dgm:spPr/>
      <dgm:t>
        <a:bodyPr/>
        <a:lstStyle/>
        <a:p>
          <a:pPr algn="ctr" rtl="1"/>
          <a:r>
            <a:rPr lang="fa-IR" sz="4500" b="1" dirty="0" smtClean="0">
              <a:latin typeface="Arabic Typesetting" pitchFamily="66" charset="-78"/>
              <a:cs typeface="Arabic Typesetting" pitchFamily="66" charset="-78"/>
            </a:rPr>
            <a:t>برای تسعیر درآمدها و هزینه ها در عمل از نرخ میانگین استفاده می شود</a:t>
          </a:r>
          <a:endParaRPr lang="fa-IR" sz="4500" b="1" dirty="0">
            <a:latin typeface="Arabic Typesetting" pitchFamily="66" charset="-78"/>
            <a:cs typeface="Arabic Typesetting" pitchFamily="66" charset="-78"/>
          </a:endParaRPr>
        </a:p>
      </dgm:t>
    </dgm:pt>
    <dgm:pt modelId="{53FF48E5-1F1B-4D35-9987-07D0E32C1B76}" type="parTrans" cxnId="{62141781-FF33-48B7-A5BF-22CD0534C354}">
      <dgm:prSet/>
      <dgm:spPr/>
      <dgm:t>
        <a:bodyPr/>
        <a:lstStyle/>
        <a:p>
          <a:pPr rtl="1"/>
          <a:endParaRPr lang="fa-IR"/>
        </a:p>
      </dgm:t>
    </dgm:pt>
    <dgm:pt modelId="{E4CF6BD6-C1E5-4B06-8AD7-1D12C41D650A}" type="sibTrans" cxnId="{62141781-FF33-48B7-A5BF-22CD0534C354}">
      <dgm:prSet/>
      <dgm:spPr/>
      <dgm:t>
        <a:bodyPr/>
        <a:lstStyle/>
        <a:p>
          <a:pPr rtl="1"/>
          <a:endParaRPr lang="fa-IR"/>
        </a:p>
      </dgm:t>
    </dgm:pt>
    <dgm:pt modelId="{DFCBA315-906B-4D15-9551-809B324B12E2}" type="pres">
      <dgm:prSet presAssocID="{4A9DFC92-F86D-4E23-B0A4-B622CF319EA2}" presName="Name0" presStyleCnt="0">
        <dgm:presLayoutVars>
          <dgm:chMax val="7"/>
          <dgm:chPref val="7"/>
          <dgm:dir/>
        </dgm:presLayoutVars>
      </dgm:prSet>
      <dgm:spPr/>
      <dgm:t>
        <a:bodyPr/>
        <a:lstStyle/>
        <a:p>
          <a:pPr rtl="1"/>
          <a:endParaRPr lang="fa-IR"/>
        </a:p>
      </dgm:t>
    </dgm:pt>
    <dgm:pt modelId="{8575E6E8-AC61-4770-A882-01BA4749DC3D}" type="pres">
      <dgm:prSet presAssocID="{4A9DFC92-F86D-4E23-B0A4-B622CF319EA2}" presName="Name1" presStyleCnt="0"/>
      <dgm:spPr/>
    </dgm:pt>
    <dgm:pt modelId="{0AC3727B-30BC-4929-9F4C-760B80E48337}" type="pres">
      <dgm:prSet presAssocID="{4A9DFC92-F86D-4E23-B0A4-B622CF319EA2}" presName="cycle" presStyleCnt="0"/>
      <dgm:spPr/>
    </dgm:pt>
    <dgm:pt modelId="{D7F80491-F793-436F-AEE7-69EF8DBF4FBC}" type="pres">
      <dgm:prSet presAssocID="{4A9DFC92-F86D-4E23-B0A4-B622CF319EA2}" presName="srcNode" presStyleLbl="node1" presStyleIdx="0" presStyleCnt="2"/>
      <dgm:spPr/>
    </dgm:pt>
    <dgm:pt modelId="{119F0183-C888-4C5D-A3FF-2D6A95C15D2C}" type="pres">
      <dgm:prSet presAssocID="{4A9DFC92-F86D-4E23-B0A4-B622CF319EA2}" presName="conn" presStyleLbl="parChTrans1D2" presStyleIdx="0" presStyleCnt="1"/>
      <dgm:spPr/>
      <dgm:t>
        <a:bodyPr/>
        <a:lstStyle/>
        <a:p>
          <a:pPr rtl="1"/>
          <a:endParaRPr lang="fa-IR"/>
        </a:p>
      </dgm:t>
    </dgm:pt>
    <dgm:pt modelId="{8800B667-EC59-4159-AC9F-6C07713A7993}" type="pres">
      <dgm:prSet presAssocID="{4A9DFC92-F86D-4E23-B0A4-B622CF319EA2}" presName="extraNode" presStyleLbl="node1" presStyleIdx="0" presStyleCnt="2"/>
      <dgm:spPr/>
    </dgm:pt>
    <dgm:pt modelId="{25BB0CF2-5FB6-40DC-93EC-1330D3F48035}" type="pres">
      <dgm:prSet presAssocID="{4A9DFC92-F86D-4E23-B0A4-B622CF319EA2}" presName="dstNode" presStyleLbl="node1" presStyleIdx="0" presStyleCnt="2"/>
      <dgm:spPr/>
    </dgm:pt>
    <dgm:pt modelId="{0D95466D-2771-4084-9DF2-2A70C11715E4}" type="pres">
      <dgm:prSet presAssocID="{F3B2388F-AEAA-45F9-9F3A-B426A6675130}" presName="text_1" presStyleLbl="node1" presStyleIdx="0" presStyleCnt="2" custScaleX="100698" custScaleY="150008">
        <dgm:presLayoutVars>
          <dgm:bulletEnabled val="1"/>
        </dgm:presLayoutVars>
      </dgm:prSet>
      <dgm:spPr/>
      <dgm:t>
        <a:bodyPr/>
        <a:lstStyle/>
        <a:p>
          <a:pPr rtl="1"/>
          <a:endParaRPr lang="fa-IR"/>
        </a:p>
      </dgm:t>
    </dgm:pt>
    <dgm:pt modelId="{5C6A1209-D458-44A1-894F-1DB076678F10}" type="pres">
      <dgm:prSet presAssocID="{F3B2388F-AEAA-45F9-9F3A-B426A6675130}" presName="accent_1" presStyleCnt="0"/>
      <dgm:spPr/>
    </dgm:pt>
    <dgm:pt modelId="{CA4D95F6-B663-4F24-8029-8BFA236B6F36}" type="pres">
      <dgm:prSet presAssocID="{F3B2388F-AEAA-45F9-9F3A-B426A6675130}" presName="accentRepeatNode" presStyleLbl="solidFgAcc1" presStyleIdx="0" presStyleCnt="2"/>
      <dgm:spPr/>
    </dgm:pt>
    <dgm:pt modelId="{47D7B1EE-C212-4FE9-85A7-904574B88D32}" type="pres">
      <dgm:prSet presAssocID="{E475BEB6-7D55-4EBC-9052-9B2BCDA042D3}" presName="text_2" presStyleLbl="node1" presStyleIdx="1" presStyleCnt="2" custScaleX="101292" custScaleY="130006">
        <dgm:presLayoutVars>
          <dgm:bulletEnabled val="1"/>
        </dgm:presLayoutVars>
      </dgm:prSet>
      <dgm:spPr/>
      <dgm:t>
        <a:bodyPr/>
        <a:lstStyle/>
        <a:p>
          <a:pPr rtl="1"/>
          <a:endParaRPr lang="fa-IR"/>
        </a:p>
      </dgm:t>
    </dgm:pt>
    <dgm:pt modelId="{69F56C51-345D-482C-9436-31B13613E034}" type="pres">
      <dgm:prSet presAssocID="{E475BEB6-7D55-4EBC-9052-9B2BCDA042D3}" presName="accent_2" presStyleCnt="0"/>
      <dgm:spPr/>
    </dgm:pt>
    <dgm:pt modelId="{9D7E610B-E366-4961-893C-6D4917C4DD3B}" type="pres">
      <dgm:prSet presAssocID="{E475BEB6-7D55-4EBC-9052-9B2BCDA042D3}" presName="accentRepeatNode" presStyleLbl="solidFgAcc1" presStyleIdx="1" presStyleCnt="2"/>
      <dgm:spPr/>
    </dgm:pt>
  </dgm:ptLst>
  <dgm:cxnLst>
    <dgm:cxn modelId="{94D863B1-9259-4963-B2B6-36739F947085}" type="presOf" srcId="{4A9DFC92-F86D-4E23-B0A4-B622CF319EA2}" destId="{DFCBA315-906B-4D15-9551-809B324B12E2}" srcOrd="0" destOrd="0" presId="urn:microsoft.com/office/officeart/2008/layout/VerticalCurvedList"/>
    <dgm:cxn modelId="{9A324E7C-A384-4AE0-B6A1-7ED8AFE48905}" type="presOf" srcId="{F3B2388F-AEAA-45F9-9F3A-B426A6675130}" destId="{0D95466D-2771-4084-9DF2-2A70C11715E4}" srcOrd="0" destOrd="0" presId="urn:microsoft.com/office/officeart/2008/layout/VerticalCurvedList"/>
    <dgm:cxn modelId="{62141781-FF33-48B7-A5BF-22CD0534C354}" srcId="{4A9DFC92-F86D-4E23-B0A4-B622CF319EA2}" destId="{E475BEB6-7D55-4EBC-9052-9B2BCDA042D3}" srcOrd="1" destOrd="0" parTransId="{53FF48E5-1F1B-4D35-9987-07D0E32C1B76}" sibTransId="{E4CF6BD6-C1E5-4B06-8AD7-1D12C41D650A}"/>
    <dgm:cxn modelId="{5AEC6CEA-F5FD-45A4-8026-5A4DA5079F4A}" type="presOf" srcId="{F48C4DB8-1A76-4E26-A409-264962AD2045}" destId="{119F0183-C888-4C5D-A3FF-2D6A95C15D2C}" srcOrd="0" destOrd="0" presId="urn:microsoft.com/office/officeart/2008/layout/VerticalCurvedList"/>
    <dgm:cxn modelId="{087B567C-2948-4FAD-B08A-27F488AEB1DE}" srcId="{4A9DFC92-F86D-4E23-B0A4-B622CF319EA2}" destId="{F3B2388F-AEAA-45F9-9F3A-B426A6675130}" srcOrd="0" destOrd="0" parTransId="{EF20CC00-316D-4ED8-AA5E-29FF6F21A23E}" sibTransId="{F48C4DB8-1A76-4E26-A409-264962AD2045}"/>
    <dgm:cxn modelId="{3881A556-8A73-45A9-A6A1-6FFE18E69AC5}" type="presOf" srcId="{E475BEB6-7D55-4EBC-9052-9B2BCDA042D3}" destId="{47D7B1EE-C212-4FE9-85A7-904574B88D32}" srcOrd="0" destOrd="0" presId="urn:microsoft.com/office/officeart/2008/layout/VerticalCurvedList"/>
    <dgm:cxn modelId="{8E154BCE-0711-4C8D-B30C-1FE306D3B949}" type="presParOf" srcId="{DFCBA315-906B-4D15-9551-809B324B12E2}" destId="{8575E6E8-AC61-4770-A882-01BA4749DC3D}" srcOrd="0" destOrd="0" presId="urn:microsoft.com/office/officeart/2008/layout/VerticalCurvedList"/>
    <dgm:cxn modelId="{8785AA4C-A174-4305-80F5-34A2D64982B4}" type="presParOf" srcId="{8575E6E8-AC61-4770-A882-01BA4749DC3D}" destId="{0AC3727B-30BC-4929-9F4C-760B80E48337}" srcOrd="0" destOrd="0" presId="urn:microsoft.com/office/officeart/2008/layout/VerticalCurvedList"/>
    <dgm:cxn modelId="{12829153-39F1-4ECB-8CBE-72D21F853AEE}" type="presParOf" srcId="{0AC3727B-30BC-4929-9F4C-760B80E48337}" destId="{D7F80491-F793-436F-AEE7-69EF8DBF4FBC}" srcOrd="0" destOrd="0" presId="urn:microsoft.com/office/officeart/2008/layout/VerticalCurvedList"/>
    <dgm:cxn modelId="{A7BCA5FA-8805-483E-A8A3-DAC4CDE02CAA}" type="presParOf" srcId="{0AC3727B-30BC-4929-9F4C-760B80E48337}" destId="{119F0183-C888-4C5D-A3FF-2D6A95C15D2C}" srcOrd="1" destOrd="0" presId="urn:microsoft.com/office/officeart/2008/layout/VerticalCurvedList"/>
    <dgm:cxn modelId="{650738B8-BE6A-4E60-9573-24BF259C0DB2}" type="presParOf" srcId="{0AC3727B-30BC-4929-9F4C-760B80E48337}" destId="{8800B667-EC59-4159-AC9F-6C07713A7993}" srcOrd="2" destOrd="0" presId="urn:microsoft.com/office/officeart/2008/layout/VerticalCurvedList"/>
    <dgm:cxn modelId="{423A2377-69C1-4CCC-9611-9599B84E5AE3}" type="presParOf" srcId="{0AC3727B-30BC-4929-9F4C-760B80E48337}" destId="{25BB0CF2-5FB6-40DC-93EC-1330D3F48035}" srcOrd="3" destOrd="0" presId="urn:microsoft.com/office/officeart/2008/layout/VerticalCurvedList"/>
    <dgm:cxn modelId="{47C391B0-F4E5-42E9-BCAF-751062385AF2}" type="presParOf" srcId="{8575E6E8-AC61-4770-A882-01BA4749DC3D}" destId="{0D95466D-2771-4084-9DF2-2A70C11715E4}" srcOrd="1" destOrd="0" presId="urn:microsoft.com/office/officeart/2008/layout/VerticalCurvedList"/>
    <dgm:cxn modelId="{E51D79ED-A338-4437-86AA-4A898C082E13}" type="presParOf" srcId="{8575E6E8-AC61-4770-A882-01BA4749DC3D}" destId="{5C6A1209-D458-44A1-894F-1DB076678F10}" srcOrd="2" destOrd="0" presId="urn:microsoft.com/office/officeart/2008/layout/VerticalCurvedList"/>
    <dgm:cxn modelId="{02BC6DC8-1108-464C-AF98-383848B364AA}" type="presParOf" srcId="{5C6A1209-D458-44A1-894F-1DB076678F10}" destId="{CA4D95F6-B663-4F24-8029-8BFA236B6F36}" srcOrd="0" destOrd="0" presId="urn:microsoft.com/office/officeart/2008/layout/VerticalCurvedList"/>
    <dgm:cxn modelId="{45C4D9B7-C999-444E-B8D9-D94D7CEDD2D4}" type="presParOf" srcId="{8575E6E8-AC61-4770-A882-01BA4749DC3D}" destId="{47D7B1EE-C212-4FE9-85A7-904574B88D32}" srcOrd="3" destOrd="0" presId="urn:microsoft.com/office/officeart/2008/layout/VerticalCurvedList"/>
    <dgm:cxn modelId="{1726BB01-A949-40F6-81A1-A7C07ABE48B1}" type="presParOf" srcId="{8575E6E8-AC61-4770-A882-01BA4749DC3D}" destId="{69F56C51-345D-482C-9436-31B13613E034}" srcOrd="4" destOrd="0" presId="urn:microsoft.com/office/officeart/2008/layout/VerticalCurvedList"/>
    <dgm:cxn modelId="{81F1366B-8F1B-4C68-9944-9CF37C741F07}" type="presParOf" srcId="{69F56C51-345D-482C-9436-31B13613E034}" destId="{9D7E610B-E366-4961-893C-6D4917C4DD3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8AA846-B15D-4F95-9848-7F790CB1263D}" type="doc">
      <dgm:prSet loTypeId="urn:microsoft.com/office/officeart/2005/8/layout/radial4" loCatId="relationship" qsTypeId="urn:microsoft.com/office/officeart/2005/8/quickstyle/simple2" qsCatId="simple" csTypeId="urn:microsoft.com/office/officeart/2005/8/colors/colorful2" csCatId="colorful" phldr="1"/>
      <dgm:spPr/>
      <dgm:t>
        <a:bodyPr/>
        <a:lstStyle/>
        <a:p>
          <a:endParaRPr lang="en-US"/>
        </a:p>
      </dgm:t>
    </dgm:pt>
    <dgm:pt modelId="{B566AC21-66E3-47FB-AFFE-DC3911C9A2E6}">
      <dgm:prSet custT="1"/>
      <dgm:spPr/>
      <dgm:t>
        <a:bodyPr/>
        <a:lstStyle/>
        <a:p>
          <a:pPr rtl="1">
            <a:lnSpc>
              <a:spcPct val="150000"/>
            </a:lnSpc>
          </a:pPr>
          <a:r>
            <a:rPr lang="fa-IR" sz="1400" b="1" smtClean="0">
              <a:solidFill>
                <a:schemeClr val="tx1"/>
              </a:solidFill>
              <a:latin typeface="Arial" pitchFamily="34" charset="0"/>
              <a:cs typeface="B Zar" panose="00000400000000000000" pitchFamily="2" charset="-78"/>
            </a:rPr>
            <a:t>چرا شرکتها نرخ ارز را پیش بینی میکنند؟</a:t>
          </a:r>
          <a:endParaRPr lang="en-US" sz="1400" b="1" dirty="0">
            <a:solidFill>
              <a:schemeClr val="tx1"/>
            </a:solidFill>
            <a:latin typeface="Arial" pitchFamily="34" charset="0"/>
            <a:cs typeface="B Zar" panose="00000400000000000000" pitchFamily="2" charset="-78"/>
          </a:endParaRPr>
        </a:p>
      </dgm:t>
    </dgm:pt>
    <dgm:pt modelId="{ECA98BA9-235A-4074-A2F2-9D892C7C051B}" type="parTrans" cxnId="{2B131F3F-0379-4162-B134-97FB7ED066C6}">
      <dgm:prSet/>
      <dgm:spPr/>
      <dgm:t>
        <a:bodyPr/>
        <a:lstStyle/>
        <a:p>
          <a:endParaRPr lang="en-US">
            <a:solidFill>
              <a:schemeClr val="tx1"/>
            </a:solidFill>
            <a:cs typeface="B Zar" pitchFamily="2" charset="-78"/>
          </a:endParaRPr>
        </a:p>
      </dgm:t>
    </dgm:pt>
    <dgm:pt modelId="{B7BD97D2-F248-4C5A-BB8F-DF0657D8782E}" type="sibTrans" cxnId="{2B131F3F-0379-4162-B134-97FB7ED066C6}">
      <dgm:prSet/>
      <dgm:spPr/>
      <dgm:t>
        <a:bodyPr/>
        <a:lstStyle/>
        <a:p>
          <a:endParaRPr lang="en-US">
            <a:solidFill>
              <a:schemeClr val="tx1"/>
            </a:solidFill>
            <a:cs typeface="B Zar" pitchFamily="2" charset="-78"/>
          </a:endParaRPr>
        </a:p>
      </dgm:t>
    </dgm:pt>
    <dgm:pt modelId="{8BE9400D-5B8C-44B3-97F8-6AE995FA2A1D}">
      <dgm:prSet/>
      <dgm:spPr/>
      <dgm:t>
        <a:bodyPr/>
        <a:lstStyle/>
        <a:p>
          <a:r>
            <a:rPr lang="fa-IR" b="1" dirty="0" smtClean="0">
              <a:solidFill>
                <a:schemeClr val="tx1"/>
              </a:solidFill>
              <a:cs typeface="B Titr" pitchFamily="2" charset="-78"/>
            </a:rPr>
            <a:t>تصمیمات بودجه بندی</a:t>
          </a:r>
          <a:endParaRPr lang="en-US" b="1" dirty="0" smtClean="0">
            <a:solidFill>
              <a:schemeClr val="tx1"/>
            </a:solidFill>
            <a:cs typeface="B Titr" pitchFamily="2" charset="-78"/>
          </a:endParaRPr>
        </a:p>
      </dgm:t>
    </dgm:pt>
    <dgm:pt modelId="{E6B6B266-3637-4509-B0DB-5643A0C170DD}" type="parTrans" cxnId="{CC253D5F-4AA2-450A-B7B3-0C02433A7B74}">
      <dgm:prSet/>
      <dgm:spPr/>
      <dgm:t>
        <a:bodyPr/>
        <a:lstStyle/>
        <a:p>
          <a:endParaRPr lang="en-US">
            <a:solidFill>
              <a:schemeClr val="tx1"/>
            </a:solidFill>
          </a:endParaRPr>
        </a:p>
      </dgm:t>
    </dgm:pt>
    <dgm:pt modelId="{508E810A-28B8-4C93-AF28-2F8432BA9E41}" type="sibTrans" cxnId="{CC253D5F-4AA2-450A-B7B3-0C02433A7B74}">
      <dgm:prSet/>
      <dgm:spPr/>
      <dgm:t>
        <a:bodyPr/>
        <a:lstStyle/>
        <a:p>
          <a:endParaRPr lang="en-US">
            <a:solidFill>
              <a:schemeClr val="tx1"/>
            </a:solidFill>
          </a:endParaRPr>
        </a:p>
      </dgm:t>
    </dgm:pt>
    <dgm:pt modelId="{645C120A-034E-4063-BAD4-C3DE7351B9D3}">
      <dgm:prSet/>
      <dgm:spPr/>
      <dgm:t>
        <a:bodyPr/>
        <a:lstStyle/>
        <a:p>
          <a:pPr rtl="1"/>
          <a:r>
            <a:rPr lang="fa-IR" b="1" dirty="0" smtClean="0">
              <a:solidFill>
                <a:schemeClr val="tx1"/>
              </a:solidFill>
              <a:cs typeface="B Titr" pitchFamily="2" charset="-78"/>
            </a:rPr>
            <a:t>تصمیمات </a:t>
          </a:r>
          <a:r>
            <a:rPr lang="fa-IR" b="1" dirty="0" err="1" smtClean="0">
              <a:solidFill>
                <a:schemeClr val="tx1"/>
              </a:solidFill>
              <a:cs typeface="B Titr" pitchFamily="2" charset="-78"/>
            </a:rPr>
            <a:t>هجینگ</a:t>
          </a:r>
          <a:endParaRPr lang="en-US" b="1" dirty="0">
            <a:solidFill>
              <a:schemeClr val="tx1"/>
            </a:solidFill>
            <a:cs typeface="B Titr" pitchFamily="2" charset="-78"/>
          </a:endParaRPr>
        </a:p>
      </dgm:t>
    </dgm:pt>
    <dgm:pt modelId="{F2CE2AC1-30E1-4B8F-B720-EDEF89B2FA13}" type="parTrans" cxnId="{9AEE5786-5320-4B09-ADF2-DB93E3F7E79E}">
      <dgm:prSet/>
      <dgm:spPr/>
      <dgm:t>
        <a:bodyPr/>
        <a:lstStyle/>
        <a:p>
          <a:endParaRPr lang="en-US">
            <a:solidFill>
              <a:schemeClr val="tx1"/>
            </a:solidFill>
          </a:endParaRPr>
        </a:p>
      </dgm:t>
    </dgm:pt>
    <dgm:pt modelId="{E540164A-3DB1-4CD1-B09A-268572597FA3}" type="sibTrans" cxnId="{9AEE5786-5320-4B09-ADF2-DB93E3F7E79E}">
      <dgm:prSet/>
      <dgm:spPr/>
      <dgm:t>
        <a:bodyPr/>
        <a:lstStyle/>
        <a:p>
          <a:endParaRPr lang="en-US">
            <a:solidFill>
              <a:schemeClr val="tx1"/>
            </a:solidFill>
          </a:endParaRPr>
        </a:p>
      </dgm:t>
    </dgm:pt>
    <dgm:pt modelId="{8B9B06C0-8D24-47F4-8A2A-329F1A70E832}">
      <dgm:prSet/>
      <dgm:spPr/>
      <dgm:t>
        <a:bodyPr/>
        <a:lstStyle/>
        <a:p>
          <a:r>
            <a:rPr lang="fa-IR" b="1" dirty="0" smtClean="0">
              <a:solidFill>
                <a:schemeClr val="tx1"/>
              </a:solidFill>
              <a:cs typeface="B Titr" pitchFamily="2" charset="-78"/>
            </a:rPr>
            <a:t>ارزیابی سود</a:t>
          </a:r>
          <a:endParaRPr lang="en-US" b="1" dirty="0" smtClean="0">
            <a:solidFill>
              <a:schemeClr val="tx1"/>
            </a:solidFill>
            <a:cs typeface="B Titr" pitchFamily="2" charset="-78"/>
          </a:endParaRPr>
        </a:p>
      </dgm:t>
    </dgm:pt>
    <dgm:pt modelId="{804B0A6E-1BC0-4290-9895-B21D7BE1957B}" type="parTrans" cxnId="{1C7BDCE2-96B4-4F87-85DE-7330E6817FC1}">
      <dgm:prSet/>
      <dgm:spPr/>
      <dgm:t>
        <a:bodyPr/>
        <a:lstStyle/>
        <a:p>
          <a:endParaRPr lang="en-US">
            <a:solidFill>
              <a:schemeClr val="tx1"/>
            </a:solidFill>
          </a:endParaRPr>
        </a:p>
      </dgm:t>
    </dgm:pt>
    <dgm:pt modelId="{BCDAF4B7-3BB1-4C1E-A0ED-0EF8F33CFE54}" type="sibTrans" cxnId="{1C7BDCE2-96B4-4F87-85DE-7330E6817FC1}">
      <dgm:prSet/>
      <dgm:spPr/>
      <dgm:t>
        <a:bodyPr/>
        <a:lstStyle/>
        <a:p>
          <a:endParaRPr lang="en-US">
            <a:solidFill>
              <a:schemeClr val="tx1"/>
            </a:solidFill>
          </a:endParaRPr>
        </a:p>
      </dgm:t>
    </dgm:pt>
    <dgm:pt modelId="{DFA96DB6-7C2D-4507-923B-07324B6280E2}">
      <dgm:prSet/>
      <dgm:spPr/>
      <dgm:t>
        <a:bodyPr/>
        <a:lstStyle/>
        <a:p>
          <a:r>
            <a:rPr lang="fa-IR" b="1" dirty="0" smtClean="0">
              <a:solidFill>
                <a:schemeClr val="tx1"/>
              </a:solidFill>
              <a:cs typeface="B Titr" pitchFamily="2" charset="-78"/>
            </a:rPr>
            <a:t>تصمیمات تامین مالی </a:t>
          </a:r>
          <a:r>
            <a:rPr lang="fa-IR" b="1" dirty="0" err="1" smtClean="0">
              <a:solidFill>
                <a:schemeClr val="tx1"/>
              </a:solidFill>
              <a:cs typeface="B Titr" pitchFamily="2" charset="-78"/>
            </a:rPr>
            <a:t>بلندمدت</a:t>
          </a:r>
          <a:endParaRPr lang="en-US" b="1" dirty="0" smtClean="0">
            <a:solidFill>
              <a:schemeClr val="tx1"/>
            </a:solidFill>
            <a:cs typeface="B Titr" pitchFamily="2" charset="-78"/>
          </a:endParaRPr>
        </a:p>
      </dgm:t>
    </dgm:pt>
    <dgm:pt modelId="{4F1AB5D1-DF76-4B69-9CF0-6B96571F5FC4}" type="parTrans" cxnId="{2018125A-46B3-41C4-98B8-C0488ACC886F}">
      <dgm:prSet/>
      <dgm:spPr/>
      <dgm:t>
        <a:bodyPr/>
        <a:lstStyle/>
        <a:p>
          <a:endParaRPr lang="en-US">
            <a:solidFill>
              <a:schemeClr val="tx1"/>
            </a:solidFill>
          </a:endParaRPr>
        </a:p>
      </dgm:t>
    </dgm:pt>
    <dgm:pt modelId="{74AFD50C-705F-4717-BA14-92B1EFCBA843}" type="sibTrans" cxnId="{2018125A-46B3-41C4-98B8-C0488ACC886F}">
      <dgm:prSet/>
      <dgm:spPr/>
      <dgm:t>
        <a:bodyPr/>
        <a:lstStyle/>
        <a:p>
          <a:endParaRPr lang="en-US">
            <a:solidFill>
              <a:schemeClr val="tx1"/>
            </a:solidFill>
          </a:endParaRPr>
        </a:p>
      </dgm:t>
    </dgm:pt>
    <dgm:pt modelId="{FE6802E4-2968-4680-8177-58CE88A7B195}">
      <dgm:prSet/>
      <dgm:spPr/>
      <dgm:t>
        <a:bodyPr/>
        <a:lstStyle/>
        <a:p>
          <a:pPr rtl="1"/>
          <a:r>
            <a:rPr lang="fa-IR" b="1" dirty="0" smtClean="0">
              <a:solidFill>
                <a:schemeClr val="tx1"/>
              </a:solidFill>
              <a:cs typeface="B Titr" pitchFamily="2" charset="-78"/>
            </a:rPr>
            <a:t>تصمیمات سرمایه گذاری </a:t>
          </a:r>
          <a:r>
            <a:rPr lang="fa-IR" b="1" dirty="0" err="1" smtClean="0">
              <a:solidFill>
                <a:schemeClr val="tx1"/>
              </a:solidFill>
              <a:cs typeface="B Titr" pitchFamily="2" charset="-78"/>
            </a:rPr>
            <a:t>بلندمدت</a:t>
          </a:r>
          <a:endParaRPr lang="en-US" b="1" dirty="0">
            <a:solidFill>
              <a:schemeClr val="tx1"/>
            </a:solidFill>
            <a:cs typeface="B Titr" pitchFamily="2" charset="-78"/>
          </a:endParaRPr>
        </a:p>
      </dgm:t>
    </dgm:pt>
    <dgm:pt modelId="{980E3DE6-C6A3-4527-915D-255C0AC3DE76}" type="parTrans" cxnId="{8E0BEA27-EDA1-4B76-91C4-4670202C3727}">
      <dgm:prSet/>
      <dgm:spPr/>
      <dgm:t>
        <a:bodyPr/>
        <a:lstStyle/>
        <a:p>
          <a:endParaRPr lang="en-US">
            <a:solidFill>
              <a:schemeClr val="tx1"/>
            </a:solidFill>
          </a:endParaRPr>
        </a:p>
      </dgm:t>
    </dgm:pt>
    <dgm:pt modelId="{7C3C0F96-BC21-4120-BA8C-CC4CB471B24F}" type="sibTrans" cxnId="{8E0BEA27-EDA1-4B76-91C4-4670202C3727}">
      <dgm:prSet/>
      <dgm:spPr/>
      <dgm:t>
        <a:bodyPr/>
        <a:lstStyle/>
        <a:p>
          <a:endParaRPr lang="en-US">
            <a:solidFill>
              <a:schemeClr val="tx1"/>
            </a:solidFill>
          </a:endParaRPr>
        </a:p>
      </dgm:t>
    </dgm:pt>
    <dgm:pt modelId="{524BCE84-A40B-4473-876E-BB0E4B677F49}" type="pres">
      <dgm:prSet presAssocID="{E58AA846-B15D-4F95-9848-7F790CB1263D}" presName="cycle" presStyleCnt="0">
        <dgm:presLayoutVars>
          <dgm:chMax val="1"/>
          <dgm:dir/>
          <dgm:animLvl val="ctr"/>
          <dgm:resizeHandles val="exact"/>
        </dgm:presLayoutVars>
      </dgm:prSet>
      <dgm:spPr/>
      <dgm:t>
        <a:bodyPr/>
        <a:lstStyle/>
        <a:p>
          <a:endParaRPr lang="en-US"/>
        </a:p>
      </dgm:t>
    </dgm:pt>
    <dgm:pt modelId="{983434FC-BBFC-41EA-A6C6-A3070E623296}" type="pres">
      <dgm:prSet presAssocID="{B566AC21-66E3-47FB-AFFE-DC3911C9A2E6}" presName="centerShape" presStyleLbl="node0" presStyleIdx="0" presStyleCnt="1" custScaleY="151630" custLinFactNeighborY="-6132"/>
      <dgm:spPr/>
      <dgm:t>
        <a:bodyPr/>
        <a:lstStyle/>
        <a:p>
          <a:endParaRPr lang="en-US"/>
        </a:p>
      </dgm:t>
    </dgm:pt>
    <dgm:pt modelId="{1E61B89A-B88B-4A14-8A37-0DA3FFA719C1}" type="pres">
      <dgm:prSet presAssocID="{F2CE2AC1-30E1-4B8F-B720-EDEF89B2FA13}" presName="parTrans" presStyleLbl="bgSibTrans2D1" presStyleIdx="0" presStyleCnt="5" custScaleX="63433" custLinFactNeighborX="25678" custLinFactNeighborY="35690"/>
      <dgm:spPr/>
      <dgm:t>
        <a:bodyPr/>
        <a:lstStyle/>
        <a:p>
          <a:endParaRPr lang="en-US"/>
        </a:p>
      </dgm:t>
    </dgm:pt>
    <dgm:pt modelId="{A49D0633-BCD2-4755-A92F-25EDC9FC8E7B}" type="pres">
      <dgm:prSet presAssocID="{645C120A-034E-4063-BAD4-C3DE7351B9D3}" presName="node" presStyleLbl="node1" presStyleIdx="0" presStyleCnt="5">
        <dgm:presLayoutVars>
          <dgm:bulletEnabled val="1"/>
        </dgm:presLayoutVars>
      </dgm:prSet>
      <dgm:spPr/>
      <dgm:t>
        <a:bodyPr/>
        <a:lstStyle/>
        <a:p>
          <a:endParaRPr lang="en-US"/>
        </a:p>
      </dgm:t>
    </dgm:pt>
    <dgm:pt modelId="{420F33A5-EE0B-4B00-BAA4-73B01A4F69EF}" type="pres">
      <dgm:prSet presAssocID="{980E3DE6-C6A3-4527-915D-255C0AC3DE76}" presName="parTrans" presStyleLbl="bgSibTrans2D1" presStyleIdx="1" presStyleCnt="5" custScaleX="55167" custLinFactNeighborX="25687" custLinFactNeighborY="57226"/>
      <dgm:spPr/>
      <dgm:t>
        <a:bodyPr/>
        <a:lstStyle/>
        <a:p>
          <a:endParaRPr lang="en-US"/>
        </a:p>
      </dgm:t>
    </dgm:pt>
    <dgm:pt modelId="{791AFA91-0A7D-4B5F-9448-D70F4588FD7A}" type="pres">
      <dgm:prSet presAssocID="{FE6802E4-2968-4680-8177-58CE88A7B195}" presName="node" presStyleLbl="node1" presStyleIdx="1" presStyleCnt="5" custRadScaleRad="124710" custRadScaleInc="-8328">
        <dgm:presLayoutVars>
          <dgm:bulletEnabled val="1"/>
        </dgm:presLayoutVars>
      </dgm:prSet>
      <dgm:spPr/>
      <dgm:t>
        <a:bodyPr/>
        <a:lstStyle/>
        <a:p>
          <a:endParaRPr lang="en-US"/>
        </a:p>
      </dgm:t>
    </dgm:pt>
    <dgm:pt modelId="{13DF6EAB-0C21-42A6-8611-C3BFF8E529D7}" type="pres">
      <dgm:prSet presAssocID="{E6B6B266-3637-4509-B0DB-5643A0C170DD}" presName="parTrans" presStyleLbl="bgSibTrans2D1" presStyleIdx="2" presStyleCnt="5" custScaleX="99609" custLinFactNeighborX="-761" custLinFactNeighborY="18534"/>
      <dgm:spPr/>
      <dgm:t>
        <a:bodyPr/>
        <a:lstStyle/>
        <a:p>
          <a:endParaRPr lang="en-US"/>
        </a:p>
      </dgm:t>
    </dgm:pt>
    <dgm:pt modelId="{838EC6EB-AA2A-48FC-B627-9858FD0D4EA2}" type="pres">
      <dgm:prSet presAssocID="{8BE9400D-5B8C-44B3-97F8-6AE995FA2A1D}" presName="node" presStyleLbl="node1" presStyleIdx="2" presStyleCnt="5" custRadScaleRad="112921" custRadScaleInc="-6394">
        <dgm:presLayoutVars>
          <dgm:bulletEnabled val="1"/>
        </dgm:presLayoutVars>
      </dgm:prSet>
      <dgm:spPr/>
      <dgm:t>
        <a:bodyPr/>
        <a:lstStyle/>
        <a:p>
          <a:endParaRPr lang="en-US"/>
        </a:p>
      </dgm:t>
    </dgm:pt>
    <dgm:pt modelId="{B96E015A-3794-4BE5-848B-FDDFFB826F5C}" type="pres">
      <dgm:prSet presAssocID="{804B0A6E-1BC0-4290-9895-B21D7BE1957B}" presName="parTrans" presStyleLbl="bgSibTrans2D1" presStyleIdx="3" presStyleCnt="5" custScaleX="48394" custLinFactNeighborX="-25828" custLinFactNeighborY="57289"/>
      <dgm:spPr/>
      <dgm:t>
        <a:bodyPr/>
        <a:lstStyle/>
        <a:p>
          <a:endParaRPr lang="en-US"/>
        </a:p>
      </dgm:t>
    </dgm:pt>
    <dgm:pt modelId="{5B62CB9A-B9AD-4663-A160-9869E14937CE}" type="pres">
      <dgm:prSet presAssocID="{8B9B06C0-8D24-47F4-8A2A-329F1A70E832}" presName="node" presStyleLbl="node1" presStyleIdx="3" presStyleCnt="5" custRadScaleRad="130539" custRadScaleInc="10694">
        <dgm:presLayoutVars>
          <dgm:bulletEnabled val="1"/>
        </dgm:presLayoutVars>
      </dgm:prSet>
      <dgm:spPr/>
      <dgm:t>
        <a:bodyPr/>
        <a:lstStyle/>
        <a:p>
          <a:endParaRPr lang="en-US"/>
        </a:p>
      </dgm:t>
    </dgm:pt>
    <dgm:pt modelId="{4B2E35D9-6F94-47DD-840B-17CF33F3177B}" type="pres">
      <dgm:prSet presAssocID="{4F1AB5D1-DF76-4B69-9CF0-6B96571F5FC4}" presName="parTrans" presStyleLbl="bgSibTrans2D1" presStyleIdx="4" presStyleCnt="5" custScaleX="63149" custLinFactNeighborX="-27616" custLinFactNeighborY="33387"/>
      <dgm:spPr/>
      <dgm:t>
        <a:bodyPr/>
        <a:lstStyle/>
        <a:p>
          <a:endParaRPr lang="en-US"/>
        </a:p>
      </dgm:t>
    </dgm:pt>
    <dgm:pt modelId="{EEEF7357-D9E6-4A52-93F5-0955407B176C}" type="pres">
      <dgm:prSet presAssocID="{DFA96DB6-7C2D-4507-923B-07324B6280E2}" presName="node" presStyleLbl="node1" presStyleIdx="4" presStyleCnt="5">
        <dgm:presLayoutVars>
          <dgm:bulletEnabled val="1"/>
        </dgm:presLayoutVars>
      </dgm:prSet>
      <dgm:spPr/>
      <dgm:t>
        <a:bodyPr/>
        <a:lstStyle/>
        <a:p>
          <a:endParaRPr lang="en-US"/>
        </a:p>
      </dgm:t>
    </dgm:pt>
  </dgm:ptLst>
  <dgm:cxnLst>
    <dgm:cxn modelId="{77D9BBF9-99F2-409C-AB89-14CD98BFBA27}" type="presOf" srcId="{E58AA846-B15D-4F95-9848-7F790CB1263D}" destId="{524BCE84-A40B-4473-876E-BB0E4B677F49}" srcOrd="0" destOrd="0" presId="urn:microsoft.com/office/officeart/2005/8/layout/radial4"/>
    <dgm:cxn modelId="{C615A218-1F7E-4852-8DE5-51FF533E92F6}" type="presOf" srcId="{8B9B06C0-8D24-47F4-8A2A-329F1A70E832}" destId="{5B62CB9A-B9AD-4663-A160-9869E14937CE}" srcOrd="0" destOrd="0" presId="urn:microsoft.com/office/officeart/2005/8/layout/radial4"/>
    <dgm:cxn modelId="{88B11888-431C-4BDA-987F-EDF036327A10}" type="presOf" srcId="{4F1AB5D1-DF76-4B69-9CF0-6B96571F5FC4}" destId="{4B2E35D9-6F94-47DD-840B-17CF33F3177B}" srcOrd="0" destOrd="0" presId="urn:microsoft.com/office/officeart/2005/8/layout/radial4"/>
    <dgm:cxn modelId="{1C7BDCE2-96B4-4F87-85DE-7330E6817FC1}" srcId="{B566AC21-66E3-47FB-AFFE-DC3911C9A2E6}" destId="{8B9B06C0-8D24-47F4-8A2A-329F1A70E832}" srcOrd="3" destOrd="0" parTransId="{804B0A6E-1BC0-4290-9895-B21D7BE1957B}" sibTransId="{BCDAF4B7-3BB1-4C1E-A0ED-0EF8F33CFE54}"/>
    <dgm:cxn modelId="{82CD52B9-15CB-4267-9FDB-EA9D2BF1EB1B}" type="presOf" srcId="{DFA96DB6-7C2D-4507-923B-07324B6280E2}" destId="{EEEF7357-D9E6-4A52-93F5-0955407B176C}" srcOrd="0" destOrd="0" presId="urn:microsoft.com/office/officeart/2005/8/layout/radial4"/>
    <dgm:cxn modelId="{92024318-D27A-4B95-9339-6A7ABB5DEF47}" type="presOf" srcId="{E6B6B266-3637-4509-B0DB-5643A0C170DD}" destId="{13DF6EAB-0C21-42A6-8611-C3BFF8E529D7}" srcOrd="0" destOrd="0" presId="urn:microsoft.com/office/officeart/2005/8/layout/radial4"/>
    <dgm:cxn modelId="{2018125A-46B3-41C4-98B8-C0488ACC886F}" srcId="{B566AC21-66E3-47FB-AFFE-DC3911C9A2E6}" destId="{DFA96DB6-7C2D-4507-923B-07324B6280E2}" srcOrd="4" destOrd="0" parTransId="{4F1AB5D1-DF76-4B69-9CF0-6B96571F5FC4}" sibTransId="{74AFD50C-705F-4717-BA14-92B1EFCBA843}"/>
    <dgm:cxn modelId="{9AEE5786-5320-4B09-ADF2-DB93E3F7E79E}" srcId="{B566AC21-66E3-47FB-AFFE-DC3911C9A2E6}" destId="{645C120A-034E-4063-BAD4-C3DE7351B9D3}" srcOrd="0" destOrd="0" parTransId="{F2CE2AC1-30E1-4B8F-B720-EDEF89B2FA13}" sibTransId="{E540164A-3DB1-4CD1-B09A-268572597FA3}"/>
    <dgm:cxn modelId="{8E0BEA27-EDA1-4B76-91C4-4670202C3727}" srcId="{B566AC21-66E3-47FB-AFFE-DC3911C9A2E6}" destId="{FE6802E4-2968-4680-8177-58CE88A7B195}" srcOrd="1" destOrd="0" parTransId="{980E3DE6-C6A3-4527-915D-255C0AC3DE76}" sibTransId="{7C3C0F96-BC21-4120-BA8C-CC4CB471B24F}"/>
    <dgm:cxn modelId="{4FB773CC-E98B-4917-8887-03C1A024B31D}" type="presOf" srcId="{8BE9400D-5B8C-44B3-97F8-6AE995FA2A1D}" destId="{838EC6EB-AA2A-48FC-B627-9858FD0D4EA2}" srcOrd="0" destOrd="0" presId="urn:microsoft.com/office/officeart/2005/8/layout/radial4"/>
    <dgm:cxn modelId="{EE010FF1-D34B-40C5-8F99-5775C960838E}" type="presOf" srcId="{980E3DE6-C6A3-4527-915D-255C0AC3DE76}" destId="{420F33A5-EE0B-4B00-BAA4-73B01A4F69EF}" srcOrd="0" destOrd="0" presId="urn:microsoft.com/office/officeart/2005/8/layout/radial4"/>
    <dgm:cxn modelId="{FC40AE4E-963F-4B02-84BB-11A4D01BE040}" type="presOf" srcId="{645C120A-034E-4063-BAD4-C3DE7351B9D3}" destId="{A49D0633-BCD2-4755-A92F-25EDC9FC8E7B}" srcOrd="0" destOrd="0" presId="urn:microsoft.com/office/officeart/2005/8/layout/radial4"/>
    <dgm:cxn modelId="{2B131F3F-0379-4162-B134-97FB7ED066C6}" srcId="{E58AA846-B15D-4F95-9848-7F790CB1263D}" destId="{B566AC21-66E3-47FB-AFFE-DC3911C9A2E6}" srcOrd="0" destOrd="0" parTransId="{ECA98BA9-235A-4074-A2F2-9D892C7C051B}" sibTransId="{B7BD97D2-F248-4C5A-BB8F-DF0657D8782E}"/>
    <dgm:cxn modelId="{F36C4C40-B674-4AF2-BDE6-BE14B1D6239E}" type="presOf" srcId="{B566AC21-66E3-47FB-AFFE-DC3911C9A2E6}" destId="{983434FC-BBFC-41EA-A6C6-A3070E623296}" srcOrd="0" destOrd="0" presId="urn:microsoft.com/office/officeart/2005/8/layout/radial4"/>
    <dgm:cxn modelId="{21141254-E283-4E48-85B4-13F5C10E719E}" type="presOf" srcId="{804B0A6E-1BC0-4290-9895-B21D7BE1957B}" destId="{B96E015A-3794-4BE5-848B-FDDFFB826F5C}" srcOrd="0" destOrd="0" presId="urn:microsoft.com/office/officeart/2005/8/layout/radial4"/>
    <dgm:cxn modelId="{1F073FD3-6290-45BF-A1BF-75BD46C504DD}" type="presOf" srcId="{FE6802E4-2968-4680-8177-58CE88A7B195}" destId="{791AFA91-0A7D-4B5F-9448-D70F4588FD7A}" srcOrd="0" destOrd="0" presId="urn:microsoft.com/office/officeart/2005/8/layout/radial4"/>
    <dgm:cxn modelId="{CC253D5F-4AA2-450A-B7B3-0C02433A7B74}" srcId="{B566AC21-66E3-47FB-AFFE-DC3911C9A2E6}" destId="{8BE9400D-5B8C-44B3-97F8-6AE995FA2A1D}" srcOrd="2" destOrd="0" parTransId="{E6B6B266-3637-4509-B0DB-5643A0C170DD}" sibTransId="{508E810A-28B8-4C93-AF28-2F8432BA9E41}"/>
    <dgm:cxn modelId="{75EAB40E-B053-46DE-A10C-5BB8575E6121}" type="presOf" srcId="{F2CE2AC1-30E1-4B8F-B720-EDEF89B2FA13}" destId="{1E61B89A-B88B-4A14-8A37-0DA3FFA719C1}" srcOrd="0" destOrd="0" presId="urn:microsoft.com/office/officeart/2005/8/layout/radial4"/>
    <dgm:cxn modelId="{AA026462-44D6-4FFB-9777-C24C136E4140}" type="presParOf" srcId="{524BCE84-A40B-4473-876E-BB0E4B677F49}" destId="{983434FC-BBFC-41EA-A6C6-A3070E623296}" srcOrd="0" destOrd="0" presId="urn:microsoft.com/office/officeart/2005/8/layout/radial4"/>
    <dgm:cxn modelId="{D21577C7-CB2C-4AF2-A509-582538EC0457}" type="presParOf" srcId="{524BCE84-A40B-4473-876E-BB0E4B677F49}" destId="{1E61B89A-B88B-4A14-8A37-0DA3FFA719C1}" srcOrd="1" destOrd="0" presId="urn:microsoft.com/office/officeart/2005/8/layout/radial4"/>
    <dgm:cxn modelId="{C75AD784-DD44-47D8-8087-6BFB09814B69}" type="presParOf" srcId="{524BCE84-A40B-4473-876E-BB0E4B677F49}" destId="{A49D0633-BCD2-4755-A92F-25EDC9FC8E7B}" srcOrd="2" destOrd="0" presId="urn:microsoft.com/office/officeart/2005/8/layout/radial4"/>
    <dgm:cxn modelId="{1E201FB2-10C1-40A0-A21A-3B697371DC2C}" type="presParOf" srcId="{524BCE84-A40B-4473-876E-BB0E4B677F49}" destId="{420F33A5-EE0B-4B00-BAA4-73B01A4F69EF}" srcOrd="3" destOrd="0" presId="urn:microsoft.com/office/officeart/2005/8/layout/radial4"/>
    <dgm:cxn modelId="{FF285637-6F55-4C2E-89AB-4D39578A18BF}" type="presParOf" srcId="{524BCE84-A40B-4473-876E-BB0E4B677F49}" destId="{791AFA91-0A7D-4B5F-9448-D70F4588FD7A}" srcOrd="4" destOrd="0" presId="urn:microsoft.com/office/officeart/2005/8/layout/radial4"/>
    <dgm:cxn modelId="{E5B9499D-8C96-4288-9982-DAE8FE73AF5F}" type="presParOf" srcId="{524BCE84-A40B-4473-876E-BB0E4B677F49}" destId="{13DF6EAB-0C21-42A6-8611-C3BFF8E529D7}" srcOrd="5" destOrd="0" presId="urn:microsoft.com/office/officeart/2005/8/layout/radial4"/>
    <dgm:cxn modelId="{6F08A572-465E-4DF2-844E-35BC4073EA08}" type="presParOf" srcId="{524BCE84-A40B-4473-876E-BB0E4B677F49}" destId="{838EC6EB-AA2A-48FC-B627-9858FD0D4EA2}" srcOrd="6" destOrd="0" presId="urn:microsoft.com/office/officeart/2005/8/layout/radial4"/>
    <dgm:cxn modelId="{E770BE9A-22BF-49BA-BD63-12FD0D1F27DE}" type="presParOf" srcId="{524BCE84-A40B-4473-876E-BB0E4B677F49}" destId="{B96E015A-3794-4BE5-848B-FDDFFB826F5C}" srcOrd="7" destOrd="0" presId="urn:microsoft.com/office/officeart/2005/8/layout/radial4"/>
    <dgm:cxn modelId="{4CF65B99-DEC7-40F0-86C0-3ADAC82C3DCA}" type="presParOf" srcId="{524BCE84-A40B-4473-876E-BB0E4B677F49}" destId="{5B62CB9A-B9AD-4663-A160-9869E14937CE}" srcOrd="8" destOrd="0" presId="urn:microsoft.com/office/officeart/2005/8/layout/radial4"/>
    <dgm:cxn modelId="{6A46FF42-4DE5-440D-B961-3B3E1F4E17C7}" type="presParOf" srcId="{524BCE84-A40B-4473-876E-BB0E4B677F49}" destId="{4B2E35D9-6F94-47DD-840B-17CF33F3177B}" srcOrd="9" destOrd="0" presId="urn:microsoft.com/office/officeart/2005/8/layout/radial4"/>
    <dgm:cxn modelId="{1D5468B6-B865-4E8C-8A20-064C911A6755}" type="presParOf" srcId="{524BCE84-A40B-4473-876E-BB0E4B677F49}" destId="{EEEF7357-D9E6-4A52-93F5-0955407B176C}"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8AA846-B15D-4F95-9848-7F790CB1263D}" type="doc">
      <dgm:prSet loTypeId="urn:microsoft.com/office/officeart/2005/8/layout/radial4" loCatId="relationship" qsTypeId="urn:microsoft.com/office/officeart/2005/8/quickstyle/3d1" qsCatId="3D" csTypeId="urn:microsoft.com/office/officeart/2005/8/colors/colorful3" csCatId="colorful" phldr="1"/>
      <dgm:spPr/>
      <dgm:t>
        <a:bodyPr/>
        <a:lstStyle/>
        <a:p>
          <a:endParaRPr lang="en-US"/>
        </a:p>
      </dgm:t>
    </dgm:pt>
    <dgm:pt modelId="{B566AC21-66E3-47FB-AFFE-DC3911C9A2E6}">
      <dgm:prSet custT="1"/>
      <dgm:spPr/>
      <dgm:t>
        <a:bodyPr/>
        <a:lstStyle/>
        <a:p>
          <a:pPr rtl="1">
            <a:lnSpc>
              <a:spcPct val="200000"/>
            </a:lnSpc>
          </a:pPr>
          <a:r>
            <a:rPr lang="en-US" sz="1400" b="1" smtClean="0">
              <a:latin typeface="Arial" pitchFamily="34" charset="0"/>
              <a:cs typeface="Arial" pitchFamily="34" charset="0"/>
            </a:rPr>
            <a:t>FORECASTING TECHNIQUES</a:t>
          </a:r>
          <a:endParaRPr lang="en-US" sz="1400" b="1" dirty="0">
            <a:latin typeface="Arial" pitchFamily="34" charset="0"/>
            <a:cs typeface="Arial" pitchFamily="34" charset="0"/>
          </a:endParaRPr>
        </a:p>
      </dgm:t>
    </dgm:pt>
    <dgm:pt modelId="{ECA98BA9-235A-4074-A2F2-9D892C7C051B}" type="parTrans" cxnId="{2B131F3F-0379-4162-B134-97FB7ED066C6}">
      <dgm:prSet/>
      <dgm:spPr/>
      <dgm:t>
        <a:bodyPr/>
        <a:lstStyle/>
        <a:p>
          <a:endParaRPr lang="en-US">
            <a:cs typeface="B Zar" pitchFamily="2" charset="-78"/>
          </a:endParaRPr>
        </a:p>
      </dgm:t>
    </dgm:pt>
    <dgm:pt modelId="{B7BD97D2-F248-4C5A-BB8F-DF0657D8782E}" type="sibTrans" cxnId="{2B131F3F-0379-4162-B134-97FB7ED066C6}">
      <dgm:prSet/>
      <dgm:spPr/>
      <dgm:t>
        <a:bodyPr/>
        <a:lstStyle/>
        <a:p>
          <a:endParaRPr lang="en-US">
            <a:cs typeface="B Zar" pitchFamily="2" charset="-78"/>
          </a:endParaRPr>
        </a:p>
      </dgm:t>
    </dgm:pt>
    <dgm:pt modelId="{8BE9400D-5B8C-44B3-97F8-6AE995FA2A1D}">
      <dgm:prSet/>
      <dgm:spPr/>
      <dgm:t>
        <a:bodyPr/>
        <a:lstStyle/>
        <a:p>
          <a:r>
            <a:rPr lang="en-US" b="1" dirty="0" smtClean="0">
              <a:cs typeface="B Titr" pitchFamily="2" charset="-78"/>
            </a:rPr>
            <a:t>Technical Forecasting</a:t>
          </a:r>
        </a:p>
      </dgm:t>
    </dgm:pt>
    <dgm:pt modelId="{E6B6B266-3637-4509-B0DB-5643A0C170DD}" type="parTrans" cxnId="{CC253D5F-4AA2-450A-B7B3-0C02433A7B74}">
      <dgm:prSet/>
      <dgm:spPr/>
      <dgm:t>
        <a:bodyPr/>
        <a:lstStyle/>
        <a:p>
          <a:endParaRPr lang="en-US"/>
        </a:p>
      </dgm:t>
    </dgm:pt>
    <dgm:pt modelId="{508E810A-28B8-4C93-AF28-2F8432BA9E41}" type="sibTrans" cxnId="{CC253D5F-4AA2-450A-B7B3-0C02433A7B74}">
      <dgm:prSet/>
      <dgm:spPr/>
      <dgm:t>
        <a:bodyPr/>
        <a:lstStyle/>
        <a:p>
          <a:endParaRPr lang="en-US"/>
        </a:p>
      </dgm:t>
    </dgm:pt>
    <dgm:pt modelId="{8B9B06C0-8D24-47F4-8A2A-329F1A70E832}">
      <dgm:prSet/>
      <dgm:spPr/>
      <dgm:t>
        <a:bodyPr/>
        <a:lstStyle/>
        <a:p>
          <a:r>
            <a:rPr lang="en-US" b="1" dirty="0" smtClean="0">
              <a:cs typeface="B Titr" pitchFamily="2" charset="-78"/>
            </a:rPr>
            <a:t>Fundamental Forecasting</a:t>
          </a:r>
        </a:p>
      </dgm:t>
    </dgm:pt>
    <dgm:pt modelId="{804B0A6E-1BC0-4290-9895-B21D7BE1957B}" type="parTrans" cxnId="{1C7BDCE2-96B4-4F87-85DE-7330E6817FC1}">
      <dgm:prSet/>
      <dgm:spPr/>
      <dgm:t>
        <a:bodyPr/>
        <a:lstStyle/>
        <a:p>
          <a:endParaRPr lang="en-US"/>
        </a:p>
      </dgm:t>
    </dgm:pt>
    <dgm:pt modelId="{BCDAF4B7-3BB1-4C1E-A0ED-0EF8F33CFE54}" type="sibTrans" cxnId="{1C7BDCE2-96B4-4F87-85DE-7330E6817FC1}">
      <dgm:prSet/>
      <dgm:spPr/>
      <dgm:t>
        <a:bodyPr/>
        <a:lstStyle/>
        <a:p>
          <a:endParaRPr lang="en-US"/>
        </a:p>
      </dgm:t>
    </dgm:pt>
    <dgm:pt modelId="{DFA96DB6-7C2D-4507-923B-07324B6280E2}">
      <dgm:prSet/>
      <dgm:spPr/>
      <dgm:t>
        <a:bodyPr/>
        <a:lstStyle/>
        <a:p>
          <a:r>
            <a:rPr lang="en-US" b="1" dirty="0" smtClean="0">
              <a:cs typeface="B Titr" pitchFamily="2" charset="-78"/>
            </a:rPr>
            <a:t>Market-Based Forecasting</a:t>
          </a:r>
        </a:p>
      </dgm:t>
    </dgm:pt>
    <dgm:pt modelId="{4F1AB5D1-DF76-4B69-9CF0-6B96571F5FC4}" type="parTrans" cxnId="{2018125A-46B3-41C4-98B8-C0488ACC886F}">
      <dgm:prSet/>
      <dgm:spPr/>
      <dgm:t>
        <a:bodyPr/>
        <a:lstStyle/>
        <a:p>
          <a:endParaRPr lang="en-US"/>
        </a:p>
      </dgm:t>
    </dgm:pt>
    <dgm:pt modelId="{74AFD50C-705F-4717-BA14-92B1EFCBA843}" type="sibTrans" cxnId="{2018125A-46B3-41C4-98B8-C0488ACC886F}">
      <dgm:prSet/>
      <dgm:spPr/>
      <dgm:t>
        <a:bodyPr/>
        <a:lstStyle/>
        <a:p>
          <a:endParaRPr lang="en-US"/>
        </a:p>
      </dgm:t>
    </dgm:pt>
    <dgm:pt modelId="{A854D40D-49CA-4EFA-83FD-C19D5209CCFA}">
      <dgm:prSet/>
      <dgm:spPr/>
      <dgm:t>
        <a:bodyPr/>
        <a:lstStyle/>
        <a:p>
          <a:r>
            <a:rPr lang="en-US" b="1" dirty="0" smtClean="0">
              <a:cs typeface="B Titr" pitchFamily="2" charset="-78"/>
            </a:rPr>
            <a:t>Mixed Forecasting</a:t>
          </a:r>
        </a:p>
      </dgm:t>
    </dgm:pt>
    <dgm:pt modelId="{2D2CF008-6B74-42D2-80B6-EF40B3323E61}" type="parTrans" cxnId="{7F740949-D6E1-48F7-A92A-CA3F54C67AC4}">
      <dgm:prSet/>
      <dgm:spPr/>
      <dgm:t>
        <a:bodyPr/>
        <a:lstStyle/>
        <a:p>
          <a:endParaRPr lang="en-US"/>
        </a:p>
      </dgm:t>
    </dgm:pt>
    <dgm:pt modelId="{A3460EA1-42C9-480E-A7A5-80B188DF3948}" type="sibTrans" cxnId="{7F740949-D6E1-48F7-A92A-CA3F54C67AC4}">
      <dgm:prSet/>
      <dgm:spPr/>
      <dgm:t>
        <a:bodyPr/>
        <a:lstStyle/>
        <a:p>
          <a:endParaRPr lang="en-US"/>
        </a:p>
      </dgm:t>
    </dgm:pt>
    <dgm:pt modelId="{524BCE84-A40B-4473-876E-BB0E4B677F49}" type="pres">
      <dgm:prSet presAssocID="{E58AA846-B15D-4F95-9848-7F790CB1263D}" presName="cycle" presStyleCnt="0">
        <dgm:presLayoutVars>
          <dgm:chMax val="1"/>
          <dgm:dir/>
          <dgm:animLvl val="ctr"/>
          <dgm:resizeHandles val="exact"/>
        </dgm:presLayoutVars>
      </dgm:prSet>
      <dgm:spPr/>
      <dgm:t>
        <a:bodyPr/>
        <a:lstStyle/>
        <a:p>
          <a:endParaRPr lang="en-US"/>
        </a:p>
      </dgm:t>
    </dgm:pt>
    <dgm:pt modelId="{983434FC-BBFC-41EA-A6C6-A3070E623296}" type="pres">
      <dgm:prSet presAssocID="{B566AC21-66E3-47FB-AFFE-DC3911C9A2E6}" presName="centerShape" presStyleLbl="node0" presStyleIdx="0" presStyleCnt="1" custScaleY="151630" custLinFactNeighborX="1836" custLinFactNeighborY="-5642"/>
      <dgm:spPr/>
      <dgm:t>
        <a:bodyPr/>
        <a:lstStyle/>
        <a:p>
          <a:endParaRPr lang="en-US"/>
        </a:p>
      </dgm:t>
    </dgm:pt>
    <dgm:pt modelId="{13DF6EAB-0C21-42A6-8611-C3BFF8E529D7}" type="pres">
      <dgm:prSet presAssocID="{E6B6B266-3637-4509-B0DB-5643A0C170DD}" presName="parTrans" presStyleLbl="bgSibTrans2D1" presStyleIdx="0" presStyleCnt="4" custAng="677705" custScaleX="114738" custScaleY="126445" custLinFactNeighborX="16956" custLinFactNeighborY="68210"/>
      <dgm:spPr/>
      <dgm:t>
        <a:bodyPr/>
        <a:lstStyle/>
        <a:p>
          <a:endParaRPr lang="en-US"/>
        </a:p>
      </dgm:t>
    </dgm:pt>
    <dgm:pt modelId="{838EC6EB-AA2A-48FC-B627-9858FD0D4EA2}" type="pres">
      <dgm:prSet presAssocID="{8BE9400D-5B8C-44B3-97F8-6AE995FA2A1D}" presName="node" presStyleLbl="node1" presStyleIdx="0" presStyleCnt="4" custRadScaleRad="100531" custRadScaleInc="-86700">
        <dgm:presLayoutVars>
          <dgm:bulletEnabled val="1"/>
        </dgm:presLayoutVars>
      </dgm:prSet>
      <dgm:spPr/>
      <dgm:t>
        <a:bodyPr/>
        <a:lstStyle/>
        <a:p>
          <a:endParaRPr lang="en-US"/>
        </a:p>
      </dgm:t>
    </dgm:pt>
    <dgm:pt modelId="{B96E015A-3794-4BE5-848B-FDDFFB826F5C}" type="pres">
      <dgm:prSet presAssocID="{804B0A6E-1BC0-4290-9895-B21D7BE1957B}" presName="parTrans" presStyleLbl="bgSibTrans2D1" presStyleIdx="1" presStyleCnt="4" custScaleX="65120" custLinFactNeighborX="16199" custLinFactNeighborY="65182"/>
      <dgm:spPr/>
      <dgm:t>
        <a:bodyPr/>
        <a:lstStyle/>
        <a:p>
          <a:endParaRPr lang="en-US"/>
        </a:p>
      </dgm:t>
    </dgm:pt>
    <dgm:pt modelId="{5B62CB9A-B9AD-4663-A160-9869E14937CE}" type="pres">
      <dgm:prSet presAssocID="{8B9B06C0-8D24-47F4-8A2A-329F1A70E832}" presName="node" presStyleLbl="node1" presStyleIdx="1" presStyleCnt="4" custRadScaleRad="142796" custRadScaleInc="-39088">
        <dgm:presLayoutVars>
          <dgm:bulletEnabled val="1"/>
        </dgm:presLayoutVars>
      </dgm:prSet>
      <dgm:spPr/>
      <dgm:t>
        <a:bodyPr/>
        <a:lstStyle/>
        <a:p>
          <a:endParaRPr lang="en-US"/>
        </a:p>
      </dgm:t>
    </dgm:pt>
    <dgm:pt modelId="{4B2E35D9-6F94-47DD-840B-17CF33F3177B}" type="pres">
      <dgm:prSet presAssocID="{4F1AB5D1-DF76-4B69-9CF0-6B96571F5FC4}" presName="parTrans" presStyleLbl="bgSibTrans2D1" presStyleIdx="2" presStyleCnt="4" custScaleX="52448" custLinFactNeighborX="-25221" custLinFactNeighborY="47434"/>
      <dgm:spPr/>
      <dgm:t>
        <a:bodyPr/>
        <a:lstStyle/>
        <a:p>
          <a:endParaRPr lang="en-US"/>
        </a:p>
      </dgm:t>
    </dgm:pt>
    <dgm:pt modelId="{EEEF7357-D9E6-4A52-93F5-0955407B176C}" type="pres">
      <dgm:prSet presAssocID="{DFA96DB6-7C2D-4507-923B-07324B6280E2}" presName="node" presStyleLbl="node1" presStyleIdx="2" presStyleCnt="4" custRadScaleRad="146358" custRadScaleInc="42412">
        <dgm:presLayoutVars>
          <dgm:bulletEnabled val="1"/>
        </dgm:presLayoutVars>
      </dgm:prSet>
      <dgm:spPr/>
      <dgm:t>
        <a:bodyPr/>
        <a:lstStyle/>
        <a:p>
          <a:endParaRPr lang="en-US"/>
        </a:p>
      </dgm:t>
    </dgm:pt>
    <dgm:pt modelId="{C27A9692-BAB0-40AF-B2D2-2B5F9B46E07E}" type="pres">
      <dgm:prSet presAssocID="{2D2CF008-6B74-42D2-80B6-EF40B3323E61}" presName="parTrans" presStyleLbl="bgSibTrans2D1" presStyleIdx="3" presStyleCnt="4" custScaleX="70960" custLinFactNeighborX="-33528" custLinFactNeighborY="35298"/>
      <dgm:spPr/>
      <dgm:t>
        <a:bodyPr/>
        <a:lstStyle/>
        <a:p>
          <a:endParaRPr lang="en-US"/>
        </a:p>
      </dgm:t>
    </dgm:pt>
    <dgm:pt modelId="{9AFD78E7-70BA-420B-80B4-7A2CCEED8F20}" type="pres">
      <dgm:prSet presAssocID="{A854D40D-49CA-4EFA-83FD-C19D5209CCFA}" presName="node" presStyleLbl="node1" presStyleIdx="3" presStyleCnt="4" custRadScaleRad="102696" custRadScaleInc="85507">
        <dgm:presLayoutVars>
          <dgm:bulletEnabled val="1"/>
        </dgm:presLayoutVars>
      </dgm:prSet>
      <dgm:spPr/>
      <dgm:t>
        <a:bodyPr/>
        <a:lstStyle/>
        <a:p>
          <a:endParaRPr lang="en-US"/>
        </a:p>
      </dgm:t>
    </dgm:pt>
  </dgm:ptLst>
  <dgm:cxnLst>
    <dgm:cxn modelId="{45DAD9F5-3815-464B-8B3E-C6D9C3302E7B}" type="presOf" srcId="{B566AC21-66E3-47FB-AFFE-DC3911C9A2E6}" destId="{983434FC-BBFC-41EA-A6C6-A3070E623296}" srcOrd="0" destOrd="0" presId="urn:microsoft.com/office/officeart/2005/8/layout/radial4"/>
    <dgm:cxn modelId="{4CE4E8FE-6E4C-4443-8D19-4B714E03D398}" type="presOf" srcId="{E6B6B266-3637-4509-B0DB-5643A0C170DD}" destId="{13DF6EAB-0C21-42A6-8611-C3BFF8E529D7}" srcOrd="0" destOrd="0" presId="urn:microsoft.com/office/officeart/2005/8/layout/radial4"/>
    <dgm:cxn modelId="{F5118AF2-40E6-4AC2-86E4-CB84970B6397}" type="presOf" srcId="{4F1AB5D1-DF76-4B69-9CF0-6B96571F5FC4}" destId="{4B2E35D9-6F94-47DD-840B-17CF33F3177B}" srcOrd="0" destOrd="0" presId="urn:microsoft.com/office/officeart/2005/8/layout/radial4"/>
    <dgm:cxn modelId="{EDF6D208-474D-4314-B502-982B4FD2E81A}" type="presOf" srcId="{E58AA846-B15D-4F95-9848-7F790CB1263D}" destId="{524BCE84-A40B-4473-876E-BB0E4B677F49}" srcOrd="0" destOrd="0" presId="urn:microsoft.com/office/officeart/2005/8/layout/radial4"/>
    <dgm:cxn modelId="{90F18FB7-072A-400D-8808-83AC89B10844}" type="presOf" srcId="{8B9B06C0-8D24-47F4-8A2A-329F1A70E832}" destId="{5B62CB9A-B9AD-4663-A160-9869E14937CE}" srcOrd="0" destOrd="0" presId="urn:microsoft.com/office/officeart/2005/8/layout/radial4"/>
    <dgm:cxn modelId="{1C7BDCE2-96B4-4F87-85DE-7330E6817FC1}" srcId="{B566AC21-66E3-47FB-AFFE-DC3911C9A2E6}" destId="{8B9B06C0-8D24-47F4-8A2A-329F1A70E832}" srcOrd="1" destOrd="0" parTransId="{804B0A6E-1BC0-4290-9895-B21D7BE1957B}" sibTransId="{BCDAF4B7-3BB1-4C1E-A0ED-0EF8F33CFE54}"/>
    <dgm:cxn modelId="{4C87A03C-170A-46F9-B06E-7A0620F4DBB2}" type="presOf" srcId="{8BE9400D-5B8C-44B3-97F8-6AE995FA2A1D}" destId="{838EC6EB-AA2A-48FC-B627-9858FD0D4EA2}" srcOrd="0" destOrd="0" presId="urn:microsoft.com/office/officeart/2005/8/layout/radial4"/>
    <dgm:cxn modelId="{7F740949-D6E1-48F7-A92A-CA3F54C67AC4}" srcId="{B566AC21-66E3-47FB-AFFE-DC3911C9A2E6}" destId="{A854D40D-49CA-4EFA-83FD-C19D5209CCFA}" srcOrd="3" destOrd="0" parTransId="{2D2CF008-6B74-42D2-80B6-EF40B3323E61}" sibTransId="{A3460EA1-42C9-480E-A7A5-80B188DF3948}"/>
    <dgm:cxn modelId="{2018125A-46B3-41C4-98B8-C0488ACC886F}" srcId="{B566AC21-66E3-47FB-AFFE-DC3911C9A2E6}" destId="{DFA96DB6-7C2D-4507-923B-07324B6280E2}" srcOrd="2" destOrd="0" parTransId="{4F1AB5D1-DF76-4B69-9CF0-6B96571F5FC4}" sibTransId="{74AFD50C-705F-4717-BA14-92B1EFCBA843}"/>
    <dgm:cxn modelId="{89999A01-2955-4342-A2C5-438FA26C6B3A}" type="presOf" srcId="{A854D40D-49CA-4EFA-83FD-C19D5209CCFA}" destId="{9AFD78E7-70BA-420B-80B4-7A2CCEED8F20}" srcOrd="0" destOrd="0" presId="urn:microsoft.com/office/officeart/2005/8/layout/radial4"/>
    <dgm:cxn modelId="{2308A0AA-F29C-47E1-95FE-AA1107D44D49}" type="presOf" srcId="{2D2CF008-6B74-42D2-80B6-EF40B3323E61}" destId="{C27A9692-BAB0-40AF-B2D2-2B5F9B46E07E}" srcOrd="0" destOrd="0" presId="urn:microsoft.com/office/officeart/2005/8/layout/radial4"/>
    <dgm:cxn modelId="{2B131F3F-0379-4162-B134-97FB7ED066C6}" srcId="{E58AA846-B15D-4F95-9848-7F790CB1263D}" destId="{B566AC21-66E3-47FB-AFFE-DC3911C9A2E6}" srcOrd="0" destOrd="0" parTransId="{ECA98BA9-235A-4074-A2F2-9D892C7C051B}" sibTransId="{B7BD97D2-F248-4C5A-BB8F-DF0657D8782E}"/>
    <dgm:cxn modelId="{CC253D5F-4AA2-450A-B7B3-0C02433A7B74}" srcId="{B566AC21-66E3-47FB-AFFE-DC3911C9A2E6}" destId="{8BE9400D-5B8C-44B3-97F8-6AE995FA2A1D}" srcOrd="0" destOrd="0" parTransId="{E6B6B266-3637-4509-B0DB-5643A0C170DD}" sibTransId="{508E810A-28B8-4C93-AF28-2F8432BA9E41}"/>
    <dgm:cxn modelId="{57FCD3E9-715B-46AB-8CC3-0DFD39827D02}" type="presOf" srcId="{804B0A6E-1BC0-4290-9895-B21D7BE1957B}" destId="{B96E015A-3794-4BE5-848B-FDDFFB826F5C}" srcOrd="0" destOrd="0" presId="urn:microsoft.com/office/officeart/2005/8/layout/radial4"/>
    <dgm:cxn modelId="{43CB1D4E-D8D1-4B30-AF61-28983E243853}" type="presOf" srcId="{DFA96DB6-7C2D-4507-923B-07324B6280E2}" destId="{EEEF7357-D9E6-4A52-93F5-0955407B176C}" srcOrd="0" destOrd="0" presId="urn:microsoft.com/office/officeart/2005/8/layout/radial4"/>
    <dgm:cxn modelId="{5F14165C-C1C5-4892-A876-14E5B67B6379}" type="presParOf" srcId="{524BCE84-A40B-4473-876E-BB0E4B677F49}" destId="{983434FC-BBFC-41EA-A6C6-A3070E623296}" srcOrd="0" destOrd="0" presId="urn:microsoft.com/office/officeart/2005/8/layout/radial4"/>
    <dgm:cxn modelId="{5FC68080-3CF2-4992-BD5B-E1DEA810BFAC}" type="presParOf" srcId="{524BCE84-A40B-4473-876E-BB0E4B677F49}" destId="{13DF6EAB-0C21-42A6-8611-C3BFF8E529D7}" srcOrd="1" destOrd="0" presId="urn:microsoft.com/office/officeart/2005/8/layout/radial4"/>
    <dgm:cxn modelId="{52BFA761-7725-4F93-8AA3-79D87712077B}" type="presParOf" srcId="{524BCE84-A40B-4473-876E-BB0E4B677F49}" destId="{838EC6EB-AA2A-48FC-B627-9858FD0D4EA2}" srcOrd="2" destOrd="0" presId="urn:microsoft.com/office/officeart/2005/8/layout/radial4"/>
    <dgm:cxn modelId="{9C053CB0-98B2-4D4D-B3B6-B3790A2D3394}" type="presParOf" srcId="{524BCE84-A40B-4473-876E-BB0E4B677F49}" destId="{B96E015A-3794-4BE5-848B-FDDFFB826F5C}" srcOrd="3" destOrd="0" presId="urn:microsoft.com/office/officeart/2005/8/layout/radial4"/>
    <dgm:cxn modelId="{57F15DFA-5270-4A3B-AA02-B4D9652B2FD9}" type="presParOf" srcId="{524BCE84-A40B-4473-876E-BB0E4B677F49}" destId="{5B62CB9A-B9AD-4663-A160-9869E14937CE}" srcOrd="4" destOrd="0" presId="urn:microsoft.com/office/officeart/2005/8/layout/radial4"/>
    <dgm:cxn modelId="{D760EB55-7724-4286-AFE6-F8FD63D80462}" type="presParOf" srcId="{524BCE84-A40B-4473-876E-BB0E4B677F49}" destId="{4B2E35D9-6F94-47DD-840B-17CF33F3177B}" srcOrd="5" destOrd="0" presId="urn:microsoft.com/office/officeart/2005/8/layout/radial4"/>
    <dgm:cxn modelId="{D6EE54BB-6A66-4672-B849-DEDCFF20D574}" type="presParOf" srcId="{524BCE84-A40B-4473-876E-BB0E4B677F49}" destId="{EEEF7357-D9E6-4A52-93F5-0955407B176C}" srcOrd="6" destOrd="0" presId="urn:microsoft.com/office/officeart/2005/8/layout/radial4"/>
    <dgm:cxn modelId="{C066056A-B9FA-4113-B739-0C8D6CAD4675}" type="presParOf" srcId="{524BCE84-A40B-4473-876E-BB0E4B677F49}" destId="{C27A9692-BAB0-40AF-B2D2-2B5F9B46E07E}" srcOrd="7" destOrd="0" presId="urn:microsoft.com/office/officeart/2005/8/layout/radial4"/>
    <dgm:cxn modelId="{E42C1488-4EA9-480D-AC4C-BDAEEC657F4B}" type="presParOf" srcId="{524BCE84-A40B-4473-876E-BB0E4B677F49}" destId="{9AFD78E7-70BA-420B-80B4-7A2CCEED8F20}"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D61597-CE12-458C-A928-4EE994C34E3F}" type="doc">
      <dgm:prSet loTypeId="urn:microsoft.com/office/officeart/2005/8/layout/vList5" loCatId="list" qsTypeId="urn:microsoft.com/office/officeart/2005/8/quickstyle/3d2#2" qsCatId="3D" csTypeId="urn:microsoft.com/office/officeart/2005/8/colors/colorful5" csCatId="colorful" phldr="1"/>
      <dgm:spPr/>
      <dgm:t>
        <a:bodyPr/>
        <a:lstStyle/>
        <a:p>
          <a:pPr rtl="1"/>
          <a:endParaRPr lang="fa-IR"/>
        </a:p>
      </dgm:t>
    </dgm:pt>
    <dgm:pt modelId="{DD709C3D-18C9-4C74-BAFA-766C5C0C1C68}">
      <dgm:prSet custT="1"/>
      <dgm:spPr/>
      <dgm:t>
        <a:bodyPr/>
        <a:lstStyle/>
        <a:p>
          <a:pPr algn="ctr" rtl="1"/>
          <a:r>
            <a:rPr lang="fa-IR" sz="2400" dirty="0" smtClean="0">
              <a:cs typeface="B Titr" pitchFamily="2" charset="-78"/>
            </a:rPr>
            <a:t>اندازه گیری خطای پیش بینی</a:t>
          </a:r>
          <a:endParaRPr lang="fa-IR" sz="2400" dirty="0">
            <a:cs typeface="B Titr" pitchFamily="2" charset="-78"/>
          </a:endParaRPr>
        </a:p>
      </dgm:t>
    </dgm:pt>
    <dgm:pt modelId="{604D9C43-5DD6-4D5F-BE7D-E6257EC3E105}" type="parTrans" cxnId="{130D2FF2-8FE6-4255-AD10-5DC068D874A8}">
      <dgm:prSet/>
      <dgm:spPr/>
      <dgm:t>
        <a:bodyPr/>
        <a:lstStyle/>
        <a:p>
          <a:pPr algn="justLow" rtl="1"/>
          <a:endParaRPr lang="fa-IR">
            <a:cs typeface="B Zar" pitchFamily="2" charset="-78"/>
          </a:endParaRPr>
        </a:p>
      </dgm:t>
    </dgm:pt>
    <dgm:pt modelId="{40035F30-F1BF-4F95-97A7-EEF7F64D1CE3}" type="sibTrans" cxnId="{130D2FF2-8FE6-4255-AD10-5DC068D874A8}">
      <dgm:prSet/>
      <dgm:spPr/>
      <dgm:t>
        <a:bodyPr/>
        <a:lstStyle/>
        <a:p>
          <a:pPr algn="justLow" rtl="1"/>
          <a:endParaRPr lang="fa-IR">
            <a:cs typeface="B Zar" pitchFamily="2" charset="-78"/>
          </a:endParaRPr>
        </a:p>
      </dgm:t>
    </dgm:pt>
    <dgm:pt modelId="{CCF9CB05-7E73-49FF-8851-F551BCFE1857}">
      <dgm:prSet/>
      <dgm:spPr/>
      <dgm:t>
        <a:bodyPr/>
        <a:lstStyle/>
        <a:p>
          <a:pPr algn="just" rtl="1"/>
          <a:r>
            <a:rPr lang="fa-IR" b="1" dirty="0" smtClean="0">
              <a:cs typeface="B Nazanin" pitchFamily="2" charset="-78"/>
            </a:rPr>
            <a:t>یک شرکت چند ملیتی که نرخ های ارز را پیش بینی کرده است،  بایستی بر عملکرد  خود در طول نطارت کامل داشته باشد تا میزان رضایت خود را از روندهای پیش بینی مورد سنجش قرار دهد. </a:t>
          </a:r>
        </a:p>
      </dgm:t>
    </dgm:pt>
    <dgm:pt modelId="{F56F3C8D-04FF-4B4A-9B12-DC85741E5C23}" type="parTrans" cxnId="{E50B47EB-6282-4650-A979-6893B66A215B}">
      <dgm:prSet/>
      <dgm:spPr/>
      <dgm:t>
        <a:bodyPr/>
        <a:lstStyle/>
        <a:p>
          <a:pPr algn="justLow" rtl="1"/>
          <a:endParaRPr lang="fa-IR">
            <a:cs typeface="B Zar" pitchFamily="2" charset="-78"/>
          </a:endParaRPr>
        </a:p>
      </dgm:t>
    </dgm:pt>
    <dgm:pt modelId="{BC2C3EB8-0B1B-4003-94AA-A096D0E42AE7}" type="sibTrans" cxnId="{E50B47EB-6282-4650-A979-6893B66A215B}">
      <dgm:prSet/>
      <dgm:spPr/>
      <dgm:t>
        <a:bodyPr/>
        <a:lstStyle/>
        <a:p>
          <a:pPr algn="justLow" rtl="1"/>
          <a:endParaRPr lang="fa-IR">
            <a:cs typeface="B Zar" pitchFamily="2" charset="-78"/>
          </a:endParaRPr>
        </a:p>
      </dgm:t>
    </dgm:pt>
    <dgm:pt modelId="{C98FEB12-F882-4E62-B4AB-A1B3756EC5AA}">
      <dgm:prSet custT="1"/>
      <dgm:spPr/>
      <dgm:t>
        <a:bodyPr/>
        <a:lstStyle/>
        <a:p>
          <a:pPr algn="ctr" rtl="1"/>
          <a:r>
            <a:rPr lang="fa-IR" sz="1800" dirty="0" smtClean="0">
              <a:cs typeface="B Titr" pitchFamily="2" charset="-78"/>
            </a:rPr>
            <a:t>دقت پیش بینی میان ارزهای مختلف</a:t>
          </a:r>
          <a:endParaRPr lang="fa-IR" sz="1800" dirty="0">
            <a:cs typeface="B Titr" pitchFamily="2" charset="-78"/>
          </a:endParaRPr>
        </a:p>
      </dgm:t>
    </dgm:pt>
    <dgm:pt modelId="{267B9FE2-E55B-4E1F-92A0-95B34B8EE447}" type="parTrans" cxnId="{9938EA82-6F49-440B-BA1A-4F619C43EA97}">
      <dgm:prSet/>
      <dgm:spPr/>
      <dgm:t>
        <a:bodyPr/>
        <a:lstStyle/>
        <a:p>
          <a:pPr algn="justLow" rtl="1"/>
          <a:endParaRPr lang="fa-IR">
            <a:cs typeface="B Zar" pitchFamily="2" charset="-78"/>
          </a:endParaRPr>
        </a:p>
      </dgm:t>
    </dgm:pt>
    <dgm:pt modelId="{17A300C2-54E0-4275-9D47-0B0BDE184ABC}" type="sibTrans" cxnId="{9938EA82-6F49-440B-BA1A-4F619C43EA97}">
      <dgm:prSet/>
      <dgm:spPr/>
      <dgm:t>
        <a:bodyPr/>
        <a:lstStyle/>
        <a:p>
          <a:pPr algn="justLow" rtl="1"/>
          <a:endParaRPr lang="fa-IR">
            <a:cs typeface="B Zar" pitchFamily="2" charset="-78"/>
          </a:endParaRPr>
        </a:p>
      </dgm:t>
    </dgm:pt>
    <dgm:pt modelId="{BEDDCC04-4269-47BC-88DC-A0D80E9E53B5}">
      <dgm:prSet/>
      <dgm:spPr/>
      <dgm:t>
        <a:bodyPr/>
        <a:lstStyle/>
        <a:p>
          <a:pPr algn="justLow" rtl="1"/>
          <a:r>
            <a:rPr lang="fa-IR" b="1" dirty="0" smtClean="0">
              <a:cs typeface="B Nazanin" pitchFamily="2" charset="-78"/>
            </a:rPr>
            <a:t>ممکن است توانایی پیش بینی ارزش ارز برای ارزهای مختلف متفاوت باشد. دلار کانادا به عنوان ارزی که با بیشترین دقت پیش بینی می شود شناخته شده است. بدین معنی که خطای میانگین آن معمولا کمتر از قدرمطلق میانگین خطاها برای سایر ارزهای عمده است زیرا ارزش آن درطول زمان از بیشترین ثبات برخوردار بوده است. این اطلاعات مهم است زیرا بدین معنی است که مدیر مالی یک شرکت امریکایی می تواند احساس اطمینان بیشتری در ارتباط با تعداد دلارهای دریافت شده(یا مورد احتیاج) در طی مبادلات با کانادا خواهد داشت</a:t>
          </a:r>
          <a:r>
            <a:rPr lang="fa-IR" dirty="0" smtClean="0"/>
            <a:t>. </a:t>
          </a:r>
          <a:endParaRPr lang="fa-IR" b="1" dirty="0">
            <a:cs typeface="B Nazanin" pitchFamily="2" charset="-78"/>
          </a:endParaRPr>
        </a:p>
      </dgm:t>
    </dgm:pt>
    <dgm:pt modelId="{133610E2-F960-410E-9945-814B65A087D6}" type="parTrans" cxnId="{F6BA0E0B-F709-40A1-9AA2-F1DAB327F58A}">
      <dgm:prSet/>
      <dgm:spPr/>
      <dgm:t>
        <a:bodyPr/>
        <a:lstStyle/>
        <a:p>
          <a:endParaRPr lang="en-US"/>
        </a:p>
      </dgm:t>
    </dgm:pt>
    <dgm:pt modelId="{104FB8AB-EE7A-416F-81B9-1F01CCB214A5}" type="sibTrans" cxnId="{F6BA0E0B-F709-40A1-9AA2-F1DAB327F58A}">
      <dgm:prSet/>
      <dgm:spPr/>
      <dgm:t>
        <a:bodyPr/>
        <a:lstStyle/>
        <a:p>
          <a:endParaRPr lang="en-US"/>
        </a:p>
      </dgm:t>
    </dgm:pt>
    <dgm:pt modelId="{3742C828-27B8-4B00-A347-6708BEB9FBED}">
      <dgm:prSet/>
      <dgm:spPr/>
      <dgm:t>
        <a:bodyPr/>
        <a:lstStyle/>
        <a:p>
          <a:pPr algn="just" rtl="1"/>
          <a:endParaRPr lang="fa-IR" b="1" dirty="0" smtClean="0">
            <a:cs typeface="B Nazanin" pitchFamily="2" charset="-78"/>
          </a:endParaRPr>
        </a:p>
      </dgm:t>
    </dgm:pt>
    <dgm:pt modelId="{123720EE-85C2-411F-B309-AE3D03EE83F4}" type="parTrans" cxnId="{BEDC8E61-E346-45B7-8550-05B4B5DDE1A5}">
      <dgm:prSet/>
      <dgm:spPr/>
      <dgm:t>
        <a:bodyPr/>
        <a:lstStyle/>
        <a:p>
          <a:endParaRPr lang="en-US"/>
        </a:p>
      </dgm:t>
    </dgm:pt>
    <dgm:pt modelId="{16C6302E-BAC6-4392-94B0-622A07D78610}" type="sibTrans" cxnId="{BEDC8E61-E346-45B7-8550-05B4B5DDE1A5}">
      <dgm:prSet/>
      <dgm:spPr/>
      <dgm:t>
        <a:bodyPr/>
        <a:lstStyle/>
        <a:p>
          <a:endParaRPr lang="en-US"/>
        </a:p>
      </dgm:t>
    </dgm:pt>
    <dgm:pt modelId="{BDE3BE60-43CB-4F22-B32C-9323CF3A6366}" type="pres">
      <dgm:prSet presAssocID="{A2D61597-CE12-458C-A928-4EE994C34E3F}" presName="Name0" presStyleCnt="0">
        <dgm:presLayoutVars>
          <dgm:dir/>
          <dgm:animLvl val="lvl"/>
          <dgm:resizeHandles val="exact"/>
        </dgm:presLayoutVars>
      </dgm:prSet>
      <dgm:spPr/>
      <dgm:t>
        <a:bodyPr/>
        <a:lstStyle/>
        <a:p>
          <a:pPr rtl="1"/>
          <a:endParaRPr lang="fa-IR"/>
        </a:p>
      </dgm:t>
    </dgm:pt>
    <dgm:pt modelId="{219D5A7C-92EC-416A-B843-BA6FF36B4C4A}" type="pres">
      <dgm:prSet presAssocID="{DD709C3D-18C9-4C74-BAFA-766C5C0C1C68}" presName="linNode" presStyleCnt="0"/>
      <dgm:spPr/>
    </dgm:pt>
    <dgm:pt modelId="{27D5FB3B-A583-481C-BE2D-417D69EDE5FB}" type="pres">
      <dgm:prSet presAssocID="{DD709C3D-18C9-4C74-BAFA-766C5C0C1C68}" presName="parentText" presStyleLbl="node1" presStyleIdx="0" presStyleCnt="2" custScaleX="120266" custScaleY="38457">
        <dgm:presLayoutVars>
          <dgm:chMax val="1"/>
          <dgm:bulletEnabled val="1"/>
        </dgm:presLayoutVars>
      </dgm:prSet>
      <dgm:spPr/>
      <dgm:t>
        <a:bodyPr/>
        <a:lstStyle/>
        <a:p>
          <a:pPr rtl="1"/>
          <a:endParaRPr lang="fa-IR"/>
        </a:p>
      </dgm:t>
    </dgm:pt>
    <dgm:pt modelId="{B8D43BF7-C7BF-43AA-9FAF-D55FE64FF9B0}" type="pres">
      <dgm:prSet presAssocID="{DD709C3D-18C9-4C74-BAFA-766C5C0C1C68}" presName="descendantText" presStyleLbl="alignAccFollowNode1" presStyleIdx="0" presStyleCnt="2" custScaleX="182886" custScaleY="105878" custLinFactNeighborX="394" custLinFactNeighborY="-2333">
        <dgm:presLayoutVars>
          <dgm:bulletEnabled val="1"/>
        </dgm:presLayoutVars>
      </dgm:prSet>
      <dgm:spPr/>
      <dgm:t>
        <a:bodyPr/>
        <a:lstStyle/>
        <a:p>
          <a:pPr rtl="1"/>
          <a:endParaRPr lang="fa-IR"/>
        </a:p>
      </dgm:t>
    </dgm:pt>
    <dgm:pt modelId="{A740001A-AD85-485A-8979-A650ED67D600}" type="pres">
      <dgm:prSet presAssocID="{40035F30-F1BF-4F95-97A7-EEF7F64D1CE3}" presName="sp" presStyleCnt="0"/>
      <dgm:spPr/>
    </dgm:pt>
    <dgm:pt modelId="{DC5EF0B5-7CC5-4371-8979-3588FBE91F2D}" type="pres">
      <dgm:prSet presAssocID="{C98FEB12-F882-4E62-B4AB-A1B3756EC5AA}" presName="linNode" presStyleCnt="0"/>
      <dgm:spPr/>
    </dgm:pt>
    <dgm:pt modelId="{63851A01-EE12-44EF-822C-FB78F7CD7507}" type="pres">
      <dgm:prSet presAssocID="{C98FEB12-F882-4E62-B4AB-A1B3756EC5AA}" presName="parentText" presStyleLbl="node1" presStyleIdx="1" presStyleCnt="2" custScaleY="42574" custLinFactNeighborY="2877">
        <dgm:presLayoutVars>
          <dgm:chMax val="1"/>
          <dgm:bulletEnabled val="1"/>
        </dgm:presLayoutVars>
      </dgm:prSet>
      <dgm:spPr/>
      <dgm:t>
        <a:bodyPr/>
        <a:lstStyle/>
        <a:p>
          <a:pPr rtl="1"/>
          <a:endParaRPr lang="fa-IR"/>
        </a:p>
      </dgm:t>
    </dgm:pt>
    <dgm:pt modelId="{2EC5861A-2FEF-446D-8CF9-9F531C38C90F}" type="pres">
      <dgm:prSet presAssocID="{C98FEB12-F882-4E62-B4AB-A1B3756EC5AA}" presName="descendantText" presStyleLbl="alignAccFollowNode1" presStyleIdx="1" presStyleCnt="2" custScaleX="166544" custLinFactNeighborX="-1111" custLinFactNeighborY="-443">
        <dgm:presLayoutVars>
          <dgm:bulletEnabled val="1"/>
        </dgm:presLayoutVars>
      </dgm:prSet>
      <dgm:spPr/>
      <dgm:t>
        <a:bodyPr/>
        <a:lstStyle/>
        <a:p>
          <a:pPr rtl="1"/>
          <a:endParaRPr lang="fa-IR"/>
        </a:p>
      </dgm:t>
    </dgm:pt>
  </dgm:ptLst>
  <dgm:cxnLst>
    <dgm:cxn modelId="{8D09ECE7-31ED-4924-B4DD-845C9D3B263B}" type="presOf" srcId="{CCF9CB05-7E73-49FF-8851-F551BCFE1857}" destId="{B8D43BF7-C7BF-43AA-9FAF-D55FE64FF9B0}" srcOrd="0" destOrd="0" presId="urn:microsoft.com/office/officeart/2005/8/layout/vList5"/>
    <dgm:cxn modelId="{4053BDD9-FD40-4772-8049-FE688D2378AC}" type="presOf" srcId="{BEDDCC04-4269-47BC-88DC-A0D80E9E53B5}" destId="{2EC5861A-2FEF-446D-8CF9-9F531C38C90F}" srcOrd="0" destOrd="0" presId="urn:microsoft.com/office/officeart/2005/8/layout/vList5"/>
    <dgm:cxn modelId="{130D2FF2-8FE6-4255-AD10-5DC068D874A8}" srcId="{A2D61597-CE12-458C-A928-4EE994C34E3F}" destId="{DD709C3D-18C9-4C74-BAFA-766C5C0C1C68}" srcOrd="0" destOrd="0" parTransId="{604D9C43-5DD6-4D5F-BE7D-E6257EC3E105}" sibTransId="{40035F30-F1BF-4F95-97A7-EEF7F64D1CE3}"/>
    <dgm:cxn modelId="{F6BA0E0B-F709-40A1-9AA2-F1DAB327F58A}" srcId="{C98FEB12-F882-4E62-B4AB-A1B3756EC5AA}" destId="{BEDDCC04-4269-47BC-88DC-A0D80E9E53B5}" srcOrd="0" destOrd="0" parTransId="{133610E2-F960-410E-9945-814B65A087D6}" sibTransId="{104FB8AB-EE7A-416F-81B9-1F01CCB214A5}"/>
    <dgm:cxn modelId="{58030922-BD48-4C5E-A969-6064094C1273}" type="presOf" srcId="{A2D61597-CE12-458C-A928-4EE994C34E3F}" destId="{BDE3BE60-43CB-4F22-B32C-9323CF3A6366}" srcOrd="0" destOrd="0" presId="urn:microsoft.com/office/officeart/2005/8/layout/vList5"/>
    <dgm:cxn modelId="{4163334E-80A4-4EEE-AEE9-C33AEB97ED8E}" type="presOf" srcId="{3742C828-27B8-4B00-A347-6708BEB9FBED}" destId="{B8D43BF7-C7BF-43AA-9FAF-D55FE64FF9B0}" srcOrd="0" destOrd="1" presId="urn:microsoft.com/office/officeart/2005/8/layout/vList5"/>
    <dgm:cxn modelId="{E50B47EB-6282-4650-A979-6893B66A215B}" srcId="{DD709C3D-18C9-4C74-BAFA-766C5C0C1C68}" destId="{CCF9CB05-7E73-49FF-8851-F551BCFE1857}" srcOrd="0" destOrd="0" parTransId="{F56F3C8D-04FF-4B4A-9B12-DC85741E5C23}" sibTransId="{BC2C3EB8-0B1B-4003-94AA-A096D0E42AE7}"/>
    <dgm:cxn modelId="{EF90C9DE-BDB5-45D2-B6C1-3FC24914A01C}" type="presOf" srcId="{C98FEB12-F882-4E62-B4AB-A1B3756EC5AA}" destId="{63851A01-EE12-44EF-822C-FB78F7CD7507}" srcOrd="0" destOrd="0" presId="urn:microsoft.com/office/officeart/2005/8/layout/vList5"/>
    <dgm:cxn modelId="{BEDC8E61-E346-45B7-8550-05B4B5DDE1A5}" srcId="{DD709C3D-18C9-4C74-BAFA-766C5C0C1C68}" destId="{3742C828-27B8-4B00-A347-6708BEB9FBED}" srcOrd="1" destOrd="0" parTransId="{123720EE-85C2-411F-B309-AE3D03EE83F4}" sibTransId="{16C6302E-BAC6-4392-94B0-622A07D78610}"/>
    <dgm:cxn modelId="{EE7E18ED-3FCE-4952-8083-DEAD92423377}" type="presOf" srcId="{DD709C3D-18C9-4C74-BAFA-766C5C0C1C68}" destId="{27D5FB3B-A583-481C-BE2D-417D69EDE5FB}" srcOrd="0" destOrd="0" presId="urn:microsoft.com/office/officeart/2005/8/layout/vList5"/>
    <dgm:cxn modelId="{9938EA82-6F49-440B-BA1A-4F619C43EA97}" srcId="{A2D61597-CE12-458C-A928-4EE994C34E3F}" destId="{C98FEB12-F882-4E62-B4AB-A1B3756EC5AA}" srcOrd="1" destOrd="0" parTransId="{267B9FE2-E55B-4E1F-92A0-95B34B8EE447}" sibTransId="{17A300C2-54E0-4275-9D47-0B0BDE184ABC}"/>
    <dgm:cxn modelId="{670F6954-E45C-4A15-8E0C-B0FA85F08F9C}" type="presParOf" srcId="{BDE3BE60-43CB-4F22-B32C-9323CF3A6366}" destId="{219D5A7C-92EC-416A-B843-BA6FF36B4C4A}" srcOrd="0" destOrd="0" presId="urn:microsoft.com/office/officeart/2005/8/layout/vList5"/>
    <dgm:cxn modelId="{6F702024-7BC1-49CF-8EDA-770FEA72B3EE}" type="presParOf" srcId="{219D5A7C-92EC-416A-B843-BA6FF36B4C4A}" destId="{27D5FB3B-A583-481C-BE2D-417D69EDE5FB}" srcOrd="0" destOrd="0" presId="urn:microsoft.com/office/officeart/2005/8/layout/vList5"/>
    <dgm:cxn modelId="{888A6736-E983-4F60-9A42-B2B6EAFF98F5}" type="presParOf" srcId="{219D5A7C-92EC-416A-B843-BA6FF36B4C4A}" destId="{B8D43BF7-C7BF-43AA-9FAF-D55FE64FF9B0}" srcOrd="1" destOrd="0" presId="urn:microsoft.com/office/officeart/2005/8/layout/vList5"/>
    <dgm:cxn modelId="{FB230C5A-74E4-4CD2-BB7E-FB263921830A}" type="presParOf" srcId="{BDE3BE60-43CB-4F22-B32C-9323CF3A6366}" destId="{A740001A-AD85-485A-8979-A650ED67D600}" srcOrd="1" destOrd="0" presId="urn:microsoft.com/office/officeart/2005/8/layout/vList5"/>
    <dgm:cxn modelId="{DEDB91A0-CDB9-4E93-9456-C21911523AB0}" type="presParOf" srcId="{BDE3BE60-43CB-4F22-B32C-9323CF3A6366}" destId="{DC5EF0B5-7CC5-4371-8979-3588FBE91F2D}" srcOrd="2" destOrd="0" presId="urn:microsoft.com/office/officeart/2005/8/layout/vList5"/>
    <dgm:cxn modelId="{E7FC01B9-C1D4-4C32-A118-CD1B6597D371}" type="presParOf" srcId="{DC5EF0B5-7CC5-4371-8979-3588FBE91F2D}" destId="{63851A01-EE12-44EF-822C-FB78F7CD7507}" srcOrd="0" destOrd="0" presId="urn:microsoft.com/office/officeart/2005/8/layout/vList5"/>
    <dgm:cxn modelId="{BC72DDC4-D9D3-48D4-A171-D4CF0305804A}" type="presParOf" srcId="{DC5EF0B5-7CC5-4371-8979-3588FBE91F2D}" destId="{2EC5861A-2FEF-446D-8CF9-9F531C38C90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D61597-CE12-458C-A928-4EE994C34E3F}" type="doc">
      <dgm:prSet loTypeId="urn:microsoft.com/office/officeart/2005/8/layout/vList5" loCatId="list" qsTypeId="urn:microsoft.com/office/officeart/2005/8/quickstyle/3d2#2" qsCatId="3D" csTypeId="urn:microsoft.com/office/officeart/2005/8/colors/colorful5" csCatId="colorful" phldr="1"/>
      <dgm:spPr/>
      <dgm:t>
        <a:bodyPr/>
        <a:lstStyle/>
        <a:p>
          <a:pPr rtl="1"/>
          <a:endParaRPr lang="fa-IR"/>
        </a:p>
      </dgm:t>
    </dgm:pt>
    <dgm:pt modelId="{DD709C3D-18C9-4C74-BAFA-766C5C0C1C68}">
      <dgm:prSet custT="1"/>
      <dgm:spPr/>
      <dgm:t>
        <a:bodyPr/>
        <a:lstStyle/>
        <a:p>
          <a:pPr algn="ctr" rtl="1"/>
          <a:r>
            <a:rPr lang="fa-IR" sz="1800" dirty="0" smtClean="0">
              <a:cs typeface="B Titr" pitchFamily="2" charset="-78"/>
            </a:rPr>
            <a:t>تورش در پیش بینی</a:t>
          </a:r>
          <a:endParaRPr lang="fa-IR" sz="1800" dirty="0">
            <a:cs typeface="B Titr" pitchFamily="2" charset="-78"/>
          </a:endParaRPr>
        </a:p>
      </dgm:t>
    </dgm:pt>
    <dgm:pt modelId="{604D9C43-5DD6-4D5F-BE7D-E6257EC3E105}" type="parTrans" cxnId="{130D2FF2-8FE6-4255-AD10-5DC068D874A8}">
      <dgm:prSet/>
      <dgm:spPr/>
      <dgm:t>
        <a:bodyPr/>
        <a:lstStyle/>
        <a:p>
          <a:pPr algn="justLow" rtl="1"/>
          <a:endParaRPr lang="fa-IR">
            <a:cs typeface="B Zar" pitchFamily="2" charset="-78"/>
          </a:endParaRPr>
        </a:p>
      </dgm:t>
    </dgm:pt>
    <dgm:pt modelId="{40035F30-F1BF-4F95-97A7-EEF7F64D1CE3}" type="sibTrans" cxnId="{130D2FF2-8FE6-4255-AD10-5DC068D874A8}">
      <dgm:prSet/>
      <dgm:spPr/>
      <dgm:t>
        <a:bodyPr/>
        <a:lstStyle/>
        <a:p>
          <a:pPr algn="justLow" rtl="1"/>
          <a:endParaRPr lang="fa-IR">
            <a:cs typeface="B Zar" pitchFamily="2" charset="-78"/>
          </a:endParaRPr>
        </a:p>
      </dgm:t>
    </dgm:pt>
    <dgm:pt modelId="{CCF9CB05-7E73-49FF-8851-F551BCFE1857}">
      <dgm:prSet/>
      <dgm:spPr/>
      <dgm:t>
        <a:bodyPr/>
        <a:lstStyle/>
        <a:p>
          <a:pPr algn="just" rtl="1"/>
          <a:r>
            <a:rPr lang="fa-IR" b="1" dirty="0" smtClean="0">
              <a:cs typeface="B Nazanin" pitchFamily="2" charset="-78"/>
            </a:rPr>
            <a:t>تفاوت بین نرخ ارز پیش بینی شده و نرخ ارز تحقق یافته در هر مقطع از زمان خطای پیش بینی نامیده می شود. خطاهای منفی در طول زمان نشان دهنده دست کم گرفتن و خطاهای مثبت نشان دهنده دست بالا گرفتن است. اگر خطاها در طول زمان به طور مستمر مثبت یا منفی باشد، نشان دهنده یک تورش در روند پیش بینی است. در دوره های زمانی که پوند قوی است، پیش بینی ها دست کم و در دوره هایی که پوند ضعیف است،  پیش بینی ها دست بالا برآورد می شود. </a:t>
          </a:r>
        </a:p>
      </dgm:t>
    </dgm:pt>
    <dgm:pt modelId="{F56F3C8D-04FF-4B4A-9B12-DC85741E5C23}" type="parTrans" cxnId="{E50B47EB-6282-4650-A979-6893B66A215B}">
      <dgm:prSet/>
      <dgm:spPr/>
      <dgm:t>
        <a:bodyPr/>
        <a:lstStyle/>
        <a:p>
          <a:pPr algn="justLow" rtl="1"/>
          <a:endParaRPr lang="fa-IR">
            <a:cs typeface="B Zar" pitchFamily="2" charset="-78"/>
          </a:endParaRPr>
        </a:p>
      </dgm:t>
    </dgm:pt>
    <dgm:pt modelId="{BC2C3EB8-0B1B-4003-94AA-A096D0E42AE7}" type="sibTrans" cxnId="{E50B47EB-6282-4650-A979-6893B66A215B}">
      <dgm:prSet/>
      <dgm:spPr/>
      <dgm:t>
        <a:bodyPr/>
        <a:lstStyle/>
        <a:p>
          <a:pPr algn="justLow" rtl="1"/>
          <a:endParaRPr lang="fa-IR">
            <a:cs typeface="B Zar" pitchFamily="2" charset="-78"/>
          </a:endParaRPr>
        </a:p>
      </dgm:t>
    </dgm:pt>
    <dgm:pt modelId="{C98FEB12-F882-4E62-B4AB-A1B3756EC5AA}">
      <dgm:prSet custT="1"/>
      <dgm:spPr/>
      <dgm:t>
        <a:bodyPr/>
        <a:lstStyle/>
        <a:p>
          <a:pPr algn="ctr" rtl="1"/>
          <a:r>
            <a:rPr lang="fa-IR" sz="1800" dirty="0" smtClean="0">
              <a:cs typeface="B Titr" pitchFamily="2" charset="-78"/>
            </a:rPr>
            <a:t>دقت پیش بینی میان ارزهای مختلف</a:t>
          </a:r>
          <a:endParaRPr lang="fa-IR" sz="1800" dirty="0">
            <a:cs typeface="B Titr" pitchFamily="2" charset="-78"/>
          </a:endParaRPr>
        </a:p>
      </dgm:t>
    </dgm:pt>
    <dgm:pt modelId="{267B9FE2-E55B-4E1F-92A0-95B34B8EE447}" type="parTrans" cxnId="{9938EA82-6F49-440B-BA1A-4F619C43EA97}">
      <dgm:prSet/>
      <dgm:spPr/>
      <dgm:t>
        <a:bodyPr/>
        <a:lstStyle/>
        <a:p>
          <a:pPr algn="justLow" rtl="1"/>
          <a:endParaRPr lang="fa-IR">
            <a:cs typeface="B Zar" pitchFamily="2" charset="-78"/>
          </a:endParaRPr>
        </a:p>
      </dgm:t>
    </dgm:pt>
    <dgm:pt modelId="{17A300C2-54E0-4275-9D47-0B0BDE184ABC}" type="sibTrans" cxnId="{9938EA82-6F49-440B-BA1A-4F619C43EA97}">
      <dgm:prSet/>
      <dgm:spPr/>
      <dgm:t>
        <a:bodyPr/>
        <a:lstStyle/>
        <a:p>
          <a:pPr algn="justLow" rtl="1"/>
          <a:endParaRPr lang="fa-IR">
            <a:cs typeface="B Zar" pitchFamily="2" charset="-78"/>
          </a:endParaRPr>
        </a:p>
      </dgm:t>
    </dgm:pt>
    <dgm:pt modelId="{BEDDCC04-4269-47BC-88DC-A0D80E9E53B5}">
      <dgm:prSet/>
      <dgm:spPr/>
      <dgm:t>
        <a:bodyPr/>
        <a:lstStyle/>
        <a:p>
          <a:pPr algn="justLow" rtl="1"/>
          <a:r>
            <a:rPr lang="fa-IR" b="1" dirty="0" smtClean="0">
              <a:cs typeface="B Nazanin" pitchFamily="2" charset="-78"/>
            </a:rPr>
            <a:t>ممکن است توانایی پیش بینی ارزش ارز برای ارزهای مختلف متفاوت باشد. دلار کانادا به عنوان ارزی که با بیشترین دقت پیش بینی می شود شناخته شده است. بدین معنی که خطای میانگین آن معمولا کمتر از قدرمطلق میانگین خطاها برای سایر ارزهای عمده است زیرا ارزش آن درطول زمان از بیشترین ثبات برخوردار بوده است. این اطلاعات مهم است زیرا بدین معنی است که مدیر مالی یک شرکت امریکایی می تواند احساس اطمینان بیشتری در ارتباط با تعداد دلارهای دریافت شده(یا مورد احتیاج) در طی مبادلات با کانادا خواهد داشت</a:t>
          </a:r>
          <a:r>
            <a:rPr lang="fa-IR" dirty="0" smtClean="0"/>
            <a:t>. </a:t>
          </a:r>
          <a:endParaRPr lang="fa-IR" b="1" dirty="0">
            <a:cs typeface="B Nazanin" pitchFamily="2" charset="-78"/>
          </a:endParaRPr>
        </a:p>
      </dgm:t>
    </dgm:pt>
    <dgm:pt modelId="{133610E2-F960-410E-9945-814B65A087D6}" type="parTrans" cxnId="{F6BA0E0B-F709-40A1-9AA2-F1DAB327F58A}">
      <dgm:prSet/>
      <dgm:spPr/>
      <dgm:t>
        <a:bodyPr/>
        <a:lstStyle/>
        <a:p>
          <a:endParaRPr lang="en-US"/>
        </a:p>
      </dgm:t>
    </dgm:pt>
    <dgm:pt modelId="{104FB8AB-EE7A-416F-81B9-1F01CCB214A5}" type="sibTrans" cxnId="{F6BA0E0B-F709-40A1-9AA2-F1DAB327F58A}">
      <dgm:prSet/>
      <dgm:spPr/>
      <dgm:t>
        <a:bodyPr/>
        <a:lstStyle/>
        <a:p>
          <a:endParaRPr lang="en-US"/>
        </a:p>
      </dgm:t>
    </dgm:pt>
    <dgm:pt modelId="{3742C828-27B8-4B00-A347-6708BEB9FBED}">
      <dgm:prSet/>
      <dgm:spPr/>
      <dgm:t>
        <a:bodyPr/>
        <a:lstStyle/>
        <a:p>
          <a:pPr algn="just" rtl="1"/>
          <a:endParaRPr lang="fa-IR" b="1" dirty="0" smtClean="0">
            <a:cs typeface="B Nazanin" pitchFamily="2" charset="-78"/>
          </a:endParaRPr>
        </a:p>
      </dgm:t>
    </dgm:pt>
    <dgm:pt modelId="{123720EE-85C2-411F-B309-AE3D03EE83F4}" type="parTrans" cxnId="{BEDC8E61-E346-45B7-8550-05B4B5DDE1A5}">
      <dgm:prSet/>
      <dgm:spPr/>
      <dgm:t>
        <a:bodyPr/>
        <a:lstStyle/>
        <a:p>
          <a:endParaRPr lang="en-US"/>
        </a:p>
      </dgm:t>
    </dgm:pt>
    <dgm:pt modelId="{16C6302E-BAC6-4392-94B0-622A07D78610}" type="sibTrans" cxnId="{BEDC8E61-E346-45B7-8550-05B4B5DDE1A5}">
      <dgm:prSet/>
      <dgm:spPr/>
      <dgm:t>
        <a:bodyPr/>
        <a:lstStyle/>
        <a:p>
          <a:endParaRPr lang="en-US"/>
        </a:p>
      </dgm:t>
    </dgm:pt>
    <dgm:pt modelId="{BDE3BE60-43CB-4F22-B32C-9323CF3A6366}" type="pres">
      <dgm:prSet presAssocID="{A2D61597-CE12-458C-A928-4EE994C34E3F}" presName="Name0" presStyleCnt="0">
        <dgm:presLayoutVars>
          <dgm:dir/>
          <dgm:animLvl val="lvl"/>
          <dgm:resizeHandles val="exact"/>
        </dgm:presLayoutVars>
      </dgm:prSet>
      <dgm:spPr/>
      <dgm:t>
        <a:bodyPr/>
        <a:lstStyle/>
        <a:p>
          <a:pPr rtl="1"/>
          <a:endParaRPr lang="fa-IR"/>
        </a:p>
      </dgm:t>
    </dgm:pt>
    <dgm:pt modelId="{219D5A7C-92EC-416A-B843-BA6FF36B4C4A}" type="pres">
      <dgm:prSet presAssocID="{DD709C3D-18C9-4C74-BAFA-766C5C0C1C68}" presName="linNode" presStyleCnt="0"/>
      <dgm:spPr/>
    </dgm:pt>
    <dgm:pt modelId="{27D5FB3B-A583-481C-BE2D-417D69EDE5FB}" type="pres">
      <dgm:prSet presAssocID="{DD709C3D-18C9-4C74-BAFA-766C5C0C1C68}" presName="parentText" presStyleLbl="node1" presStyleIdx="0" presStyleCnt="2" custScaleX="120266" custScaleY="38457">
        <dgm:presLayoutVars>
          <dgm:chMax val="1"/>
          <dgm:bulletEnabled val="1"/>
        </dgm:presLayoutVars>
      </dgm:prSet>
      <dgm:spPr/>
      <dgm:t>
        <a:bodyPr/>
        <a:lstStyle/>
        <a:p>
          <a:pPr rtl="1"/>
          <a:endParaRPr lang="fa-IR"/>
        </a:p>
      </dgm:t>
    </dgm:pt>
    <dgm:pt modelId="{B8D43BF7-C7BF-43AA-9FAF-D55FE64FF9B0}" type="pres">
      <dgm:prSet presAssocID="{DD709C3D-18C9-4C74-BAFA-766C5C0C1C68}" presName="descendantText" presStyleLbl="alignAccFollowNode1" presStyleIdx="0" presStyleCnt="2" custScaleX="182886" custScaleY="103904" custLinFactNeighborX="2540" custLinFactNeighborY="-13">
        <dgm:presLayoutVars>
          <dgm:bulletEnabled val="1"/>
        </dgm:presLayoutVars>
      </dgm:prSet>
      <dgm:spPr/>
      <dgm:t>
        <a:bodyPr/>
        <a:lstStyle/>
        <a:p>
          <a:pPr rtl="1"/>
          <a:endParaRPr lang="fa-IR"/>
        </a:p>
      </dgm:t>
    </dgm:pt>
    <dgm:pt modelId="{A740001A-AD85-485A-8979-A650ED67D600}" type="pres">
      <dgm:prSet presAssocID="{40035F30-F1BF-4F95-97A7-EEF7F64D1CE3}" presName="sp" presStyleCnt="0"/>
      <dgm:spPr/>
    </dgm:pt>
    <dgm:pt modelId="{DC5EF0B5-7CC5-4371-8979-3588FBE91F2D}" type="pres">
      <dgm:prSet presAssocID="{C98FEB12-F882-4E62-B4AB-A1B3756EC5AA}" presName="linNode" presStyleCnt="0"/>
      <dgm:spPr/>
    </dgm:pt>
    <dgm:pt modelId="{63851A01-EE12-44EF-822C-FB78F7CD7507}" type="pres">
      <dgm:prSet presAssocID="{C98FEB12-F882-4E62-B4AB-A1B3756EC5AA}" presName="parentText" presStyleLbl="node1" presStyleIdx="1" presStyleCnt="2" custScaleY="42574" custLinFactNeighborY="2877">
        <dgm:presLayoutVars>
          <dgm:chMax val="1"/>
          <dgm:bulletEnabled val="1"/>
        </dgm:presLayoutVars>
      </dgm:prSet>
      <dgm:spPr/>
      <dgm:t>
        <a:bodyPr/>
        <a:lstStyle/>
        <a:p>
          <a:pPr rtl="1"/>
          <a:endParaRPr lang="fa-IR"/>
        </a:p>
      </dgm:t>
    </dgm:pt>
    <dgm:pt modelId="{2EC5861A-2FEF-446D-8CF9-9F531C38C90F}" type="pres">
      <dgm:prSet presAssocID="{C98FEB12-F882-4E62-B4AB-A1B3756EC5AA}" presName="descendantText" presStyleLbl="alignAccFollowNode1" presStyleIdx="1" presStyleCnt="2" custScaleX="166544" custLinFactNeighborX="-1111" custLinFactNeighborY="-443">
        <dgm:presLayoutVars>
          <dgm:bulletEnabled val="1"/>
        </dgm:presLayoutVars>
      </dgm:prSet>
      <dgm:spPr/>
      <dgm:t>
        <a:bodyPr/>
        <a:lstStyle/>
        <a:p>
          <a:pPr rtl="1"/>
          <a:endParaRPr lang="fa-IR"/>
        </a:p>
      </dgm:t>
    </dgm:pt>
  </dgm:ptLst>
  <dgm:cxnLst>
    <dgm:cxn modelId="{130D2FF2-8FE6-4255-AD10-5DC068D874A8}" srcId="{A2D61597-CE12-458C-A928-4EE994C34E3F}" destId="{DD709C3D-18C9-4C74-BAFA-766C5C0C1C68}" srcOrd="0" destOrd="0" parTransId="{604D9C43-5DD6-4D5F-BE7D-E6257EC3E105}" sibTransId="{40035F30-F1BF-4F95-97A7-EEF7F64D1CE3}"/>
    <dgm:cxn modelId="{83951774-2F1A-4967-BCC0-075CFCE0DF92}" type="presOf" srcId="{CCF9CB05-7E73-49FF-8851-F551BCFE1857}" destId="{B8D43BF7-C7BF-43AA-9FAF-D55FE64FF9B0}" srcOrd="0" destOrd="0" presId="urn:microsoft.com/office/officeart/2005/8/layout/vList5"/>
    <dgm:cxn modelId="{F6BA0E0B-F709-40A1-9AA2-F1DAB327F58A}" srcId="{C98FEB12-F882-4E62-B4AB-A1B3756EC5AA}" destId="{BEDDCC04-4269-47BC-88DC-A0D80E9E53B5}" srcOrd="0" destOrd="0" parTransId="{133610E2-F960-410E-9945-814B65A087D6}" sibTransId="{104FB8AB-EE7A-416F-81B9-1F01CCB214A5}"/>
    <dgm:cxn modelId="{A40DEA15-4636-402F-A423-7FE3CBAC1403}" type="presOf" srcId="{3742C828-27B8-4B00-A347-6708BEB9FBED}" destId="{B8D43BF7-C7BF-43AA-9FAF-D55FE64FF9B0}" srcOrd="0" destOrd="1" presId="urn:microsoft.com/office/officeart/2005/8/layout/vList5"/>
    <dgm:cxn modelId="{B74954EC-39A7-4F74-9894-68705279FB58}" type="presOf" srcId="{BEDDCC04-4269-47BC-88DC-A0D80E9E53B5}" destId="{2EC5861A-2FEF-446D-8CF9-9F531C38C90F}" srcOrd="0" destOrd="0" presId="urn:microsoft.com/office/officeart/2005/8/layout/vList5"/>
    <dgm:cxn modelId="{B44F2769-6204-4A8D-94F6-431636810E80}" type="presOf" srcId="{C98FEB12-F882-4E62-B4AB-A1B3756EC5AA}" destId="{63851A01-EE12-44EF-822C-FB78F7CD7507}" srcOrd="0" destOrd="0" presId="urn:microsoft.com/office/officeart/2005/8/layout/vList5"/>
    <dgm:cxn modelId="{E50B47EB-6282-4650-A979-6893B66A215B}" srcId="{DD709C3D-18C9-4C74-BAFA-766C5C0C1C68}" destId="{CCF9CB05-7E73-49FF-8851-F551BCFE1857}" srcOrd="0" destOrd="0" parTransId="{F56F3C8D-04FF-4B4A-9B12-DC85741E5C23}" sibTransId="{BC2C3EB8-0B1B-4003-94AA-A096D0E42AE7}"/>
    <dgm:cxn modelId="{25C9B765-47A9-4E06-A459-0BB63A1C54C4}" type="presOf" srcId="{A2D61597-CE12-458C-A928-4EE994C34E3F}" destId="{BDE3BE60-43CB-4F22-B32C-9323CF3A6366}" srcOrd="0" destOrd="0" presId="urn:microsoft.com/office/officeart/2005/8/layout/vList5"/>
    <dgm:cxn modelId="{6384FC97-AD38-43BD-9F02-81FD433B337E}" type="presOf" srcId="{DD709C3D-18C9-4C74-BAFA-766C5C0C1C68}" destId="{27D5FB3B-A583-481C-BE2D-417D69EDE5FB}" srcOrd="0" destOrd="0" presId="urn:microsoft.com/office/officeart/2005/8/layout/vList5"/>
    <dgm:cxn modelId="{BEDC8E61-E346-45B7-8550-05B4B5DDE1A5}" srcId="{DD709C3D-18C9-4C74-BAFA-766C5C0C1C68}" destId="{3742C828-27B8-4B00-A347-6708BEB9FBED}" srcOrd="1" destOrd="0" parTransId="{123720EE-85C2-411F-B309-AE3D03EE83F4}" sibTransId="{16C6302E-BAC6-4392-94B0-622A07D78610}"/>
    <dgm:cxn modelId="{9938EA82-6F49-440B-BA1A-4F619C43EA97}" srcId="{A2D61597-CE12-458C-A928-4EE994C34E3F}" destId="{C98FEB12-F882-4E62-B4AB-A1B3756EC5AA}" srcOrd="1" destOrd="0" parTransId="{267B9FE2-E55B-4E1F-92A0-95B34B8EE447}" sibTransId="{17A300C2-54E0-4275-9D47-0B0BDE184ABC}"/>
    <dgm:cxn modelId="{67E56B55-A9D3-45F2-91C3-EFB3A3FAD64E}" type="presParOf" srcId="{BDE3BE60-43CB-4F22-B32C-9323CF3A6366}" destId="{219D5A7C-92EC-416A-B843-BA6FF36B4C4A}" srcOrd="0" destOrd="0" presId="urn:microsoft.com/office/officeart/2005/8/layout/vList5"/>
    <dgm:cxn modelId="{A603B2E6-F51E-4764-A760-99B68B35ADF6}" type="presParOf" srcId="{219D5A7C-92EC-416A-B843-BA6FF36B4C4A}" destId="{27D5FB3B-A583-481C-BE2D-417D69EDE5FB}" srcOrd="0" destOrd="0" presId="urn:microsoft.com/office/officeart/2005/8/layout/vList5"/>
    <dgm:cxn modelId="{42CF8677-208A-48F6-BF0F-5AD96F0539BC}" type="presParOf" srcId="{219D5A7C-92EC-416A-B843-BA6FF36B4C4A}" destId="{B8D43BF7-C7BF-43AA-9FAF-D55FE64FF9B0}" srcOrd="1" destOrd="0" presId="urn:microsoft.com/office/officeart/2005/8/layout/vList5"/>
    <dgm:cxn modelId="{40814E98-C955-4A10-A76F-6E29D870480E}" type="presParOf" srcId="{BDE3BE60-43CB-4F22-B32C-9323CF3A6366}" destId="{A740001A-AD85-485A-8979-A650ED67D600}" srcOrd="1" destOrd="0" presId="urn:microsoft.com/office/officeart/2005/8/layout/vList5"/>
    <dgm:cxn modelId="{AB5744BA-A90D-4C0C-AAF6-DAACEAF10099}" type="presParOf" srcId="{BDE3BE60-43CB-4F22-B32C-9323CF3A6366}" destId="{DC5EF0B5-7CC5-4371-8979-3588FBE91F2D}" srcOrd="2" destOrd="0" presId="urn:microsoft.com/office/officeart/2005/8/layout/vList5"/>
    <dgm:cxn modelId="{78AD5DEE-670B-410F-8351-C0E5BB3DA599}" type="presParOf" srcId="{DC5EF0B5-7CC5-4371-8979-3588FBE91F2D}" destId="{63851A01-EE12-44EF-822C-FB78F7CD7507}" srcOrd="0" destOrd="0" presId="urn:microsoft.com/office/officeart/2005/8/layout/vList5"/>
    <dgm:cxn modelId="{81D73E89-263F-4BE4-A781-431ADB2969B6}" type="presParOf" srcId="{DC5EF0B5-7CC5-4371-8979-3588FBE91F2D}" destId="{2EC5861A-2FEF-446D-8CF9-9F531C38C90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8AA846-B15D-4F95-9848-7F790CB1263D}" type="doc">
      <dgm:prSet loTypeId="urn:microsoft.com/office/officeart/2005/8/layout/radial4" loCatId="relationship" qsTypeId="urn:microsoft.com/office/officeart/2005/8/quickstyle/3d1" qsCatId="3D" csTypeId="urn:microsoft.com/office/officeart/2005/8/colors/accent0_2" csCatId="mainScheme" phldr="1"/>
      <dgm:spPr/>
      <dgm:t>
        <a:bodyPr/>
        <a:lstStyle/>
        <a:p>
          <a:endParaRPr lang="en-US"/>
        </a:p>
      </dgm:t>
    </dgm:pt>
    <dgm:pt modelId="{B566AC21-66E3-47FB-AFFE-DC3911C9A2E6}">
      <dgm:prSet custT="1"/>
      <dgm:spPr/>
      <dgm:t>
        <a:bodyPr/>
        <a:lstStyle/>
        <a:p>
          <a:pPr rtl="1">
            <a:lnSpc>
              <a:spcPct val="200000"/>
            </a:lnSpc>
          </a:pPr>
          <a:r>
            <a:rPr lang="en-US" sz="1400" b="1" dirty="0" smtClean="0">
              <a:solidFill>
                <a:srgbClr val="FF0000"/>
              </a:solidFill>
              <a:latin typeface="Arial" pitchFamily="34" charset="0"/>
              <a:cs typeface="Arial" pitchFamily="34" charset="0"/>
            </a:rPr>
            <a:t>RELEVANCE OF</a:t>
          </a:r>
          <a:r>
            <a:rPr lang="fa-IR" sz="1400" b="1" dirty="0" smtClean="0">
              <a:solidFill>
                <a:srgbClr val="FF0000"/>
              </a:solidFill>
              <a:latin typeface="Arial" pitchFamily="34" charset="0"/>
              <a:cs typeface="Arial" pitchFamily="34" charset="0"/>
            </a:rPr>
            <a:t>  </a:t>
          </a:r>
          <a:r>
            <a:rPr lang="en-US" sz="1400" b="1" dirty="0" smtClean="0">
              <a:solidFill>
                <a:srgbClr val="FF0000"/>
              </a:solidFill>
              <a:latin typeface="Arial" pitchFamily="34" charset="0"/>
              <a:cs typeface="Arial" pitchFamily="34" charset="0"/>
            </a:rPr>
            <a:t>EXCHANGE</a:t>
          </a:r>
          <a:r>
            <a:rPr lang="fa-IR" sz="1400" b="1" dirty="0" smtClean="0">
              <a:solidFill>
                <a:srgbClr val="FF0000"/>
              </a:solidFill>
              <a:latin typeface="Arial" pitchFamily="34" charset="0"/>
              <a:cs typeface="Arial" pitchFamily="34" charset="0"/>
            </a:rPr>
            <a:t> </a:t>
          </a:r>
          <a:r>
            <a:rPr lang="en-US" sz="1400" b="1" dirty="0" smtClean="0">
              <a:solidFill>
                <a:srgbClr val="FF0000"/>
              </a:solidFill>
              <a:latin typeface="Arial" pitchFamily="34" charset="0"/>
              <a:cs typeface="Arial" pitchFamily="34" charset="0"/>
            </a:rPr>
            <a:t>RATE</a:t>
          </a:r>
          <a:r>
            <a:rPr lang="fa-IR" sz="1400" b="1" dirty="0" smtClean="0">
              <a:solidFill>
                <a:srgbClr val="FF0000"/>
              </a:solidFill>
              <a:latin typeface="Arial" pitchFamily="34" charset="0"/>
              <a:cs typeface="Arial" pitchFamily="34" charset="0"/>
            </a:rPr>
            <a:t> </a:t>
          </a:r>
          <a:r>
            <a:rPr lang="en-US" sz="1400" b="1" dirty="0" smtClean="0">
              <a:solidFill>
                <a:srgbClr val="FF0000"/>
              </a:solidFill>
              <a:latin typeface="Arial" pitchFamily="34" charset="0"/>
              <a:cs typeface="Arial" pitchFamily="34" charset="0"/>
            </a:rPr>
            <a:t>RISK</a:t>
          </a:r>
          <a:endParaRPr lang="en-US" sz="1400" b="1" dirty="0">
            <a:solidFill>
              <a:srgbClr val="FF0000"/>
            </a:solidFill>
            <a:latin typeface="Arial" pitchFamily="34" charset="0"/>
            <a:cs typeface="Arial" pitchFamily="34" charset="0"/>
          </a:endParaRPr>
        </a:p>
      </dgm:t>
    </dgm:pt>
    <dgm:pt modelId="{ECA98BA9-235A-4074-A2F2-9D892C7C051B}" type="parTrans" cxnId="{2B131F3F-0379-4162-B134-97FB7ED066C6}">
      <dgm:prSet/>
      <dgm:spPr/>
      <dgm:t>
        <a:bodyPr/>
        <a:lstStyle/>
        <a:p>
          <a:endParaRPr lang="en-US">
            <a:cs typeface="B Zar" pitchFamily="2" charset="-78"/>
          </a:endParaRPr>
        </a:p>
      </dgm:t>
    </dgm:pt>
    <dgm:pt modelId="{B7BD97D2-F248-4C5A-BB8F-DF0657D8782E}" type="sibTrans" cxnId="{2B131F3F-0379-4162-B134-97FB7ED066C6}">
      <dgm:prSet/>
      <dgm:spPr/>
      <dgm:t>
        <a:bodyPr/>
        <a:lstStyle/>
        <a:p>
          <a:endParaRPr lang="en-US">
            <a:cs typeface="B Zar" pitchFamily="2" charset="-78"/>
          </a:endParaRPr>
        </a:p>
      </dgm:t>
    </dgm:pt>
    <dgm:pt modelId="{8BE9400D-5B8C-44B3-97F8-6AE995FA2A1D}">
      <dgm:prSet custT="1"/>
      <dgm:spPr/>
      <dgm:t>
        <a:bodyPr/>
        <a:lstStyle/>
        <a:p>
          <a:r>
            <a:rPr lang="en-US" sz="1800" b="1" dirty="0" smtClean="0">
              <a:latin typeface="Arial" pitchFamily="34" charset="0"/>
              <a:cs typeface="Arial" pitchFamily="34" charset="0"/>
            </a:rPr>
            <a:t>Stakeholder Diversification Argument</a:t>
          </a:r>
        </a:p>
      </dgm:t>
    </dgm:pt>
    <dgm:pt modelId="{E6B6B266-3637-4509-B0DB-5643A0C170DD}" type="parTrans" cxnId="{CC253D5F-4AA2-450A-B7B3-0C02433A7B74}">
      <dgm:prSet/>
      <dgm:spPr/>
      <dgm:t>
        <a:bodyPr/>
        <a:lstStyle/>
        <a:p>
          <a:endParaRPr lang="en-US"/>
        </a:p>
      </dgm:t>
    </dgm:pt>
    <dgm:pt modelId="{508E810A-28B8-4C93-AF28-2F8432BA9E41}" type="sibTrans" cxnId="{CC253D5F-4AA2-450A-B7B3-0C02433A7B74}">
      <dgm:prSet/>
      <dgm:spPr/>
      <dgm:t>
        <a:bodyPr/>
        <a:lstStyle/>
        <a:p>
          <a:endParaRPr lang="en-US"/>
        </a:p>
      </dgm:t>
    </dgm:pt>
    <dgm:pt modelId="{8B9B06C0-8D24-47F4-8A2A-329F1A70E832}">
      <dgm:prSet custT="1"/>
      <dgm:spPr/>
      <dgm:t>
        <a:bodyPr/>
        <a:lstStyle/>
        <a:p>
          <a:r>
            <a:rPr lang="en-US" sz="1800" b="1" dirty="0" smtClean="0">
              <a:latin typeface="Arial" pitchFamily="34" charset="0"/>
              <a:cs typeface="Arial" pitchFamily="34" charset="0"/>
            </a:rPr>
            <a:t>The Investor Hedge Argument</a:t>
          </a:r>
        </a:p>
      </dgm:t>
    </dgm:pt>
    <dgm:pt modelId="{804B0A6E-1BC0-4290-9895-B21D7BE1957B}" type="parTrans" cxnId="{1C7BDCE2-96B4-4F87-85DE-7330E6817FC1}">
      <dgm:prSet/>
      <dgm:spPr/>
      <dgm:t>
        <a:bodyPr/>
        <a:lstStyle/>
        <a:p>
          <a:endParaRPr lang="en-US"/>
        </a:p>
      </dgm:t>
    </dgm:pt>
    <dgm:pt modelId="{BCDAF4B7-3BB1-4C1E-A0ED-0EF8F33CFE54}" type="sibTrans" cxnId="{1C7BDCE2-96B4-4F87-85DE-7330E6817FC1}">
      <dgm:prSet/>
      <dgm:spPr/>
      <dgm:t>
        <a:bodyPr/>
        <a:lstStyle/>
        <a:p>
          <a:endParaRPr lang="en-US"/>
        </a:p>
      </dgm:t>
    </dgm:pt>
    <dgm:pt modelId="{DFA96DB6-7C2D-4507-923B-07324B6280E2}">
      <dgm:prSet custT="1"/>
      <dgm:spPr/>
      <dgm:t>
        <a:bodyPr/>
        <a:lstStyle/>
        <a:p>
          <a:r>
            <a:rPr lang="en-US" sz="1800" b="1" dirty="0" smtClean="0">
              <a:latin typeface="Arial" pitchFamily="34" charset="0"/>
              <a:cs typeface="Arial" pitchFamily="34" charset="0"/>
            </a:rPr>
            <a:t>Currency Diversification A</a:t>
          </a:r>
          <a:r>
            <a:rPr lang="en-US" sz="2100" b="1" dirty="0" smtClean="0">
              <a:cs typeface="B Titr" pitchFamily="2" charset="-78"/>
            </a:rPr>
            <a:t>rgument</a:t>
          </a:r>
        </a:p>
      </dgm:t>
    </dgm:pt>
    <dgm:pt modelId="{4F1AB5D1-DF76-4B69-9CF0-6B96571F5FC4}" type="parTrans" cxnId="{2018125A-46B3-41C4-98B8-C0488ACC886F}">
      <dgm:prSet/>
      <dgm:spPr/>
      <dgm:t>
        <a:bodyPr/>
        <a:lstStyle/>
        <a:p>
          <a:endParaRPr lang="en-US"/>
        </a:p>
      </dgm:t>
    </dgm:pt>
    <dgm:pt modelId="{74AFD50C-705F-4717-BA14-92B1EFCBA843}" type="sibTrans" cxnId="{2018125A-46B3-41C4-98B8-C0488ACC886F}">
      <dgm:prSet/>
      <dgm:spPr/>
      <dgm:t>
        <a:bodyPr/>
        <a:lstStyle/>
        <a:p>
          <a:endParaRPr lang="en-US"/>
        </a:p>
      </dgm:t>
    </dgm:pt>
    <dgm:pt modelId="{A854D40D-49CA-4EFA-83FD-C19D5209CCFA}">
      <dgm:prSet custT="1"/>
      <dgm:spPr/>
      <dgm:t>
        <a:bodyPr/>
        <a:lstStyle/>
        <a:p>
          <a:r>
            <a:rPr lang="en-US" sz="1800" b="1" dirty="0" smtClean="0">
              <a:latin typeface="Arial" pitchFamily="34" charset="0"/>
              <a:cs typeface="Arial" pitchFamily="34" charset="0"/>
            </a:rPr>
            <a:t>Response from MNCs</a:t>
          </a:r>
        </a:p>
      </dgm:t>
    </dgm:pt>
    <dgm:pt modelId="{2D2CF008-6B74-42D2-80B6-EF40B3323E61}" type="parTrans" cxnId="{7F740949-D6E1-48F7-A92A-CA3F54C67AC4}">
      <dgm:prSet/>
      <dgm:spPr/>
      <dgm:t>
        <a:bodyPr/>
        <a:lstStyle/>
        <a:p>
          <a:endParaRPr lang="en-US"/>
        </a:p>
      </dgm:t>
    </dgm:pt>
    <dgm:pt modelId="{A3460EA1-42C9-480E-A7A5-80B188DF3948}" type="sibTrans" cxnId="{7F740949-D6E1-48F7-A92A-CA3F54C67AC4}">
      <dgm:prSet/>
      <dgm:spPr/>
      <dgm:t>
        <a:bodyPr/>
        <a:lstStyle/>
        <a:p>
          <a:endParaRPr lang="en-US"/>
        </a:p>
      </dgm:t>
    </dgm:pt>
    <dgm:pt modelId="{524BCE84-A40B-4473-876E-BB0E4B677F49}" type="pres">
      <dgm:prSet presAssocID="{E58AA846-B15D-4F95-9848-7F790CB1263D}" presName="cycle" presStyleCnt="0">
        <dgm:presLayoutVars>
          <dgm:chMax val="1"/>
          <dgm:dir/>
          <dgm:animLvl val="ctr"/>
          <dgm:resizeHandles val="exact"/>
        </dgm:presLayoutVars>
      </dgm:prSet>
      <dgm:spPr/>
      <dgm:t>
        <a:bodyPr/>
        <a:lstStyle/>
        <a:p>
          <a:endParaRPr lang="en-US"/>
        </a:p>
      </dgm:t>
    </dgm:pt>
    <dgm:pt modelId="{983434FC-BBFC-41EA-A6C6-A3070E623296}" type="pres">
      <dgm:prSet presAssocID="{B566AC21-66E3-47FB-AFFE-DC3911C9A2E6}" presName="centerShape" presStyleLbl="node0" presStyleIdx="0" presStyleCnt="1" custScaleY="151630" custLinFactNeighborX="1836" custLinFactNeighborY="-5642"/>
      <dgm:spPr/>
      <dgm:t>
        <a:bodyPr/>
        <a:lstStyle/>
        <a:p>
          <a:endParaRPr lang="en-US"/>
        </a:p>
      </dgm:t>
    </dgm:pt>
    <dgm:pt modelId="{13DF6EAB-0C21-42A6-8611-C3BFF8E529D7}" type="pres">
      <dgm:prSet presAssocID="{E6B6B266-3637-4509-B0DB-5643A0C170DD}" presName="parTrans" presStyleLbl="bgSibTrans2D1" presStyleIdx="0" presStyleCnt="4" custAng="677705" custScaleX="51711" custScaleY="91866" custLinFactNeighborX="26465" custLinFactNeighborY="-64602"/>
      <dgm:spPr/>
      <dgm:t>
        <a:bodyPr/>
        <a:lstStyle/>
        <a:p>
          <a:endParaRPr lang="en-US"/>
        </a:p>
      </dgm:t>
    </dgm:pt>
    <dgm:pt modelId="{838EC6EB-AA2A-48FC-B627-9858FD0D4EA2}" type="pres">
      <dgm:prSet presAssocID="{8BE9400D-5B8C-44B3-97F8-6AE995FA2A1D}" presName="node" presStyleLbl="node1" presStyleIdx="0" presStyleCnt="4" custRadScaleRad="102966" custRadScaleInc="-86151">
        <dgm:presLayoutVars>
          <dgm:bulletEnabled val="1"/>
        </dgm:presLayoutVars>
      </dgm:prSet>
      <dgm:spPr/>
      <dgm:t>
        <a:bodyPr/>
        <a:lstStyle/>
        <a:p>
          <a:endParaRPr lang="en-US"/>
        </a:p>
      </dgm:t>
    </dgm:pt>
    <dgm:pt modelId="{B96E015A-3794-4BE5-848B-FDDFFB826F5C}" type="pres">
      <dgm:prSet presAssocID="{804B0A6E-1BC0-4290-9895-B21D7BE1957B}" presName="parTrans" presStyleLbl="bgSibTrans2D1" presStyleIdx="1" presStyleCnt="4" custScaleX="51548" custLinFactNeighborX="21515" custLinFactNeighborY="41456"/>
      <dgm:spPr/>
      <dgm:t>
        <a:bodyPr/>
        <a:lstStyle/>
        <a:p>
          <a:endParaRPr lang="en-US"/>
        </a:p>
      </dgm:t>
    </dgm:pt>
    <dgm:pt modelId="{5B62CB9A-B9AD-4663-A160-9869E14937CE}" type="pres">
      <dgm:prSet presAssocID="{8B9B06C0-8D24-47F4-8A2A-329F1A70E832}" presName="node" presStyleLbl="node1" presStyleIdx="1" presStyleCnt="4" custRadScaleRad="144575" custRadScaleInc="-37655">
        <dgm:presLayoutVars>
          <dgm:bulletEnabled val="1"/>
        </dgm:presLayoutVars>
      </dgm:prSet>
      <dgm:spPr/>
      <dgm:t>
        <a:bodyPr/>
        <a:lstStyle/>
        <a:p>
          <a:endParaRPr lang="en-US"/>
        </a:p>
      </dgm:t>
    </dgm:pt>
    <dgm:pt modelId="{4B2E35D9-6F94-47DD-840B-17CF33F3177B}" type="pres">
      <dgm:prSet presAssocID="{4F1AB5D1-DF76-4B69-9CF0-6B96571F5FC4}" presName="parTrans" presStyleLbl="bgSibTrans2D1" presStyleIdx="2" presStyleCnt="4" custScaleX="52448" custLinFactNeighborX="-25221" custLinFactNeighborY="47434"/>
      <dgm:spPr/>
      <dgm:t>
        <a:bodyPr/>
        <a:lstStyle/>
        <a:p>
          <a:endParaRPr lang="en-US"/>
        </a:p>
      </dgm:t>
    </dgm:pt>
    <dgm:pt modelId="{EEEF7357-D9E6-4A52-93F5-0955407B176C}" type="pres">
      <dgm:prSet presAssocID="{DFA96DB6-7C2D-4507-923B-07324B6280E2}" presName="node" presStyleLbl="node1" presStyleIdx="2" presStyleCnt="4" custRadScaleRad="142140" custRadScaleInc="38446">
        <dgm:presLayoutVars>
          <dgm:bulletEnabled val="1"/>
        </dgm:presLayoutVars>
      </dgm:prSet>
      <dgm:spPr/>
      <dgm:t>
        <a:bodyPr/>
        <a:lstStyle/>
        <a:p>
          <a:endParaRPr lang="en-US"/>
        </a:p>
      </dgm:t>
    </dgm:pt>
    <dgm:pt modelId="{C27A9692-BAB0-40AF-B2D2-2B5F9B46E07E}" type="pres">
      <dgm:prSet presAssocID="{2D2CF008-6B74-42D2-80B6-EF40B3323E61}" presName="parTrans" presStyleLbl="bgSibTrans2D1" presStyleIdx="3" presStyleCnt="4" custScaleX="43741" custLinFactNeighborX="-29408" custLinFactNeighborY="-76389"/>
      <dgm:spPr/>
      <dgm:t>
        <a:bodyPr/>
        <a:lstStyle/>
        <a:p>
          <a:endParaRPr lang="en-US"/>
        </a:p>
      </dgm:t>
    </dgm:pt>
    <dgm:pt modelId="{9AFD78E7-70BA-420B-80B4-7A2CCEED8F20}" type="pres">
      <dgm:prSet presAssocID="{A854D40D-49CA-4EFA-83FD-C19D5209CCFA}" presName="node" presStyleLbl="node1" presStyleIdx="3" presStyleCnt="4" custRadScaleRad="105256" custRadScaleInc="88115">
        <dgm:presLayoutVars>
          <dgm:bulletEnabled val="1"/>
        </dgm:presLayoutVars>
      </dgm:prSet>
      <dgm:spPr/>
      <dgm:t>
        <a:bodyPr/>
        <a:lstStyle/>
        <a:p>
          <a:endParaRPr lang="en-US"/>
        </a:p>
      </dgm:t>
    </dgm:pt>
  </dgm:ptLst>
  <dgm:cxnLst>
    <dgm:cxn modelId="{A08E2597-02BB-4519-BC1A-33B822C064E1}" type="presOf" srcId="{E6B6B266-3637-4509-B0DB-5643A0C170DD}" destId="{13DF6EAB-0C21-42A6-8611-C3BFF8E529D7}" srcOrd="0" destOrd="0" presId="urn:microsoft.com/office/officeart/2005/8/layout/radial4"/>
    <dgm:cxn modelId="{1C7BDCE2-96B4-4F87-85DE-7330E6817FC1}" srcId="{B566AC21-66E3-47FB-AFFE-DC3911C9A2E6}" destId="{8B9B06C0-8D24-47F4-8A2A-329F1A70E832}" srcOrd="1" destOrd="0" parTransId="{804B0A6E-1BC0-4290-9895-B21D7BE1957B}" sibTransId="{BCDAF4B7-3BB1-4C1E-A0ED-0EF8F33CFE54}"/>
    <dgm:cxn modelId="{8564F80D-9005-4ABE-BFE3-54A01DC959F2}" type="presOf" srcId="{2D2CF008-6B74-42D2-80B6-EF40B3323E61}" destId="{C27A9692-BAB0-40AF-B2D2-2B5F9B46E07E}" srcOrd="0" destOrd="0" presId="urn:microsoft.com/office/officeart/2005/8/layout/radial4"/>
    <dgm:cxn modelId="{7F740949-D6E1-48F7-A92A-CA3F54C67AC4}" srcId="{B566AC21-66E3-47FB-AFFE-DC3911C9A2E6}" destId="{A854D40D-49CA-4EFA-83FD-C19D5209CCFA}" srcOrd="3" destOrd="0" parTransId="{2D2CF008-6B74-42D2-80B6-EF40B3323E61}" sibTransId="{A3460EA1-42C9-480E-A7A5-80B188DF3948}"/>
    <dgm:cxn modelId="{E2173F64-A537-4F8D-8CD7-BA9B6B0582BB}" type="presOf" srcId="{B566AC21-66E3-47FB-AFFE-DC3911C9A2E6}" destId="{983434FC-BBFC-41EA-A6C6-A3070E623296}" srcOrd="0" destOrd="0" presId="urn:microsoft.com/office/officeart/2005/8/layout/radial4"/>
    <dgm:cxn modelId="{D99B6C6A-DC25-4BFC-9BBD-39ED45F08466}" type="presOf" srcId="{8B9B06C0-8D24-47F4-8A2A-329F1A70E832}" destId="{5B62CB9A-B9AD-4663-A160-9869E14937CE}" srcOrd="0" destOrd="0" presId="urn:microsoft.com/office/officeart/2005/8/layout/radial4"/>
    <dgm:cxn modelId="{2018125A-46B3-41C4-98B8-C0488ACC886F}" srcId="{B566AC21-66E3-47FB-AFFE-DC3911C9A2E6}" destId="{DFA96DB6-7C2D-4507-923B-07324B6280E2}" srcOrd="2" destOrd="0" parTransId="{4F1AB5D1-DF76-4B69-9CF0-6B96571F5FC4}" sibTransId="{74AFD50C-705F-4717-BA14-92B1EFCBA843}"/>
    <dgm:cxn modelId="{8B65EDD9-C86D-412F-BA98-991C5258BBAE}" type="presOf" srcId="{8BE9400D-5B8C-44B3-97F8-6AE995FA2A1D}" destId="{838EC6EB-AA2A-48FC-B627-9858FD0D4EA2}" srcOrd="0" destOrd="0" presId="urn:microsoft.com/office/officeart/2005/8/layout/radial4"/>
    <dgm:cxn modelId="{162DB1A7-99DA-49C5-8ED2-50DAB32A627C}" type="presOf" srcId="{4F1AB5D1-DF76-4B69-9CF0-6B96571F5FC4}" destId="{4B2E35D9-6F94-47DD-840B-17CF33F3177B}" srcOrd="0" destOrd="0" presId="urn:microsoft.com/office/officeart/2005/8/layout/radial4"/>
    <dgm:cxn modelId="{035045B1-1E81-4B92-BEA8-2C65F21D28EE}" type="presOf" srcId="{A854D40D-49CA-4EFA-83FD-C19D5209CCFA}" destId="{9AFD78E7-70BA-420B-80B4-7A2CCEED8F20}" srcOrd="0" destOrd="0" presId="urn:microsoft.com/office/officeart/2005/8/layout/radial4"/>
    <dgm:cxn modelId="{2B131F3F-0379-4162-B134-97FB7ED066C6}" srcId="{E58AA846-B15D-4F95-9848-7F790CB1263D}" destId="{B566AC21-66E3-47FB-AFFE-DC3911C9A2E6}" srcOrd="0" destOrd="0" parTransId="{ECA98BA9-235A-4074-A2F2-9D892C7C051B}" sibTransId="{B7BD97D2-F248-4C5A-BB8F-DF0657D8782E}"/>
    <dgm:cxn modelId="{4C6C1048-E4A2-4112-9CFC-DD76B7116308}" type="presOf" srcId="{DFA96DB6-7C2D-4507-923B-07324B6280E2}" destId="{EEEF7357-D9E6-4A52-93F5-0955407B176C}" srcOrd="0" destOrd="0" presId="urn:microsoft.com/office/officeart/2005/8/layout/radial4"/>
    <dgm:cxn modelId="{CC253D5F-4AA2-450A-B7B3-0C02433A7B74}" srcId="{B566AC21-66E3-47FB-AFFE-DC3911C9A2E6}" destId="{8BE9400D-5B8C-44B3-97F8-6AE995FA2A1D}" srcOrd="0" destOrd="0" parTransId="{E6B6B266-3637-4509-B0DB-5643A0C170DD}" sibTransId="{508E810A-28B8-4C93-AF28-2F8432BA9E41}"/>
    <dgm:cxn modelId="{AA9AF112-6599-4DBD-9134-50FF9CFF6FED}" type="presOf" srcId="{E58AA846-B15D-4F95-9848-7F790CB1263D}" destId="{524BCE84-A40B-4473-876E-BB0E4B677F49}" srcOrd="0" destOrd="0" presId="urn:microsoft.com/office/officeart/2005/8/layout/radial4"/>
    <dgm:cxn modelId="{A45A761A-6B20-411B-BE6A-3C915E240E03}" type="presOf" srcId="{804B0A6E-1BC0-4290-9895-B21D7BE1957B}" destId="{B96E015A-3794-4BE5-848B-FDDFFB826F5C}" srcOrd="0" destOrd="0" presId="urn:microsoft.com/office/officeart/2005/8/layout/radial4"/>
    <dgm:cxn modelId="{6E6B981D-8063-4C0E-8D83-80BCB13C0BF2}" type="presParOf" srcId="{524BCE84-A40B-4473-876E-BB0E4B677F49}" destId="{983434FC-BBFC-41EA-A6C6-A3070E623296}" srcOrd="0" destOrd="0" presId="urn:microsoft.com/office/officeart/2005/8/layout/radial4"/>
    <dgm:cxn modelId="{D5FEC4E1-7825-4A07-B0C4-8DA25104E358}" type="presParOf" srcId="{524BCE84-A40B-4473-876E-BB0E4B677F49}" destId="{13DF6EAB-0C21-42A6-8611-C3BFF8E529D7}" srcOrd="1" destOrd="0" presId="urn:microsoft.com/office/officeart/2005/8/layout/radial4"/>
    <dgm:cxn modelId="{158113C3-E465-44A2-99FB-823FCC730289}" type="presParOf" srcId="{524BCE84-A40B-4473-876E-BB0E4B677F49}" destId="{838EC6EB-AA2A-48FC-B627-9858FD0D4EA2}" srcOrd="2" destOrd="0" presId="urn:microsoft.com/office/officeart/2005/8/layout/radial4"/>
    <dgm:cxn modelId="{87FE56B8-AB41-437F-80FB-C59546A5508D}" type="presParOf" srcId="{524BCE84-A40B-4473-876E-BB0E4B677F49}" destId="{B96E015A-3794-4BE5-848B-FDDFFB826F5C}" srcOrd="3" destOrd="0" presId="urn:microsoft.com/office/officeart/2005/8/layout/radial4"/>
    <dgm:cxn modelId="{C397C088-05A0-4B23-A467-A18046A8268D}" type="presParOf" srcId="{524BCE84-A40B-4473-876E-BB0E4B677F49}" destId="{5B62CB9A-B9AD-4663-A160-9869E14937CE}" srcOrd="4" destOrd="0" presId="urn:microsoft.com/office/officeart/2005/8/layout/radial4"/>
    <dgm:cxn modelId="{BD8695C2-A53A-4CB5-B60E-C099144FEF20}" type="presParOf" srcId="{524BCE84-A40B-4473-876E-BB0E4B677F49}" destId="{4B2E35D9-6F94-47DD-840B-17CF33F3177B}" srcOrd="5" destOrd="0" presId="urn:microsoft.com/office/officeart/2005/8/layout/radial4"/>
    <dgm:cxn modelId="{82F5C88B-B057-4F53-9A33-11CB62435140}" type="presParOf" srcId="{524BCE84-A40B-4473-876E-BB0E4B677F49}" destId="{EEEF7357-D9E6-4A52-93F5-0955407B176C}" srcOrd="6" destOrd="0" presId="urn:microsoft.com/office/officeart/2005/8/layout/radial4"/>
    <dgm:cxn modelId="{FA19E70F-CEE0-48E4-829A-58C6936F4B7C}" type="presParOf" srcId="{524BCE84-A40B-4473-876E-BB0E4B677F49}" destId="{C27A9692-BAB0-40AF-B2D2-2B5F9B46E07E}" srcOrd="7" destOrd="0" presId="urn:microsoft.com/office/officeart/2005/8/layout/radial4"/>
    <dgm:cxn modelId="{D18CF38E-4F77-4CAB-8E25-8FAE588685A5}" type="presParOf" srcId="{524BCE84-A40B-4473-876E-BB0E4B677F49}" destId="{9AFD78E7-70BA-420B-80B4-7A2CCEED8F20}"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8AA846-B15D-4F95-9848-7F790CB1263D}" type="doc">
      <dgm:prSet loTypeId="urn:microsoft.com/office/officeart/2005/8/layout/radial4" loCatId="relationship" qsTypeId="urn:microsoft.com/office/officeart/2005/8/quickstyle/3d1" qsCatId="3D" csTypeId="urn:microsoft.com/office/officeart/2005/8/colors/accent0_2" csCatId="mainScheme" phldr="1"/>
      <dgm:spPr/>
      <dgm:t>
        <a:bodyPr/>
        <a:lstStyle/>
        <a:p>
          <a:endParaRPr lang="en-US"/>
        </a:p>
      </dgm:t>
    </dgm:pt>
    <dgm:pt modelId="{B566AC21-66E3-47FB-AFFE-DC3911C9A2E6}">
      <dgm:prSet custT="1"/>
      <dgm:spPr/>
      <dgm:t>
        <a:bodyPr/>
        <a:lstStyle/>
        <a:p>
          <a:pPr rtl="1">
            <a:lnSpc>
              <a:spcPct val="200000"/>
            </a:lnSpc>
          </a:pPr>
          <a:r>
            <a:rPr lang="en-US" sz="1400" b="1" dirty="0" smtClean="0">
              <a:solidFill>
                <a:srgbClr val="FF0000"/>
              </a:solidFill>
              <a:latin typeface="Arial" pitchFamily="34" charset="0"/>
              <a:cs typeface="Arial" pitchFamily="34" charset="0"/>
            </a:rPr>
            <a:t>HEDGING EXPOSURE TO PAYABLES </a:t>
          </a:r>
          <a:endParaRPr lang="en-US" sz="1400" b="1" dirty="0">
            <a:solidFill>
              <a:srgbClr val="FF0000"/>
            </a:solidFill>
            <a:latin typeface="Arial" pitchFamily="34" charset="0"/>
            <a:cs typeface="Arial" pitchFamily="34" charset="0"/>
          </a:endParaRPr>
        </a:p>
      </dgm:t>
    </dgm:pt>
    <dgm:pt modelId="{ECA98BA9-235A-4074-A2F2-9D892C7C051B}" type="parTrans" cxnId="{2B131F3F-0379-4162-B134-97FB7ED066C6}">
      <dgm:prSet/>
      <dgm:spPr/>
      <dgm:t>
        <a:bodyPr/>
        <a:lstStyle/>
        <a:p>
          <a:endParaRPr lang="en-US">
            <a:cs typeface="B Zar" pitchFamily="2" charset="-78"/>
          </a:endParaRPr>
        </a:p>
      </dgm:t>
    </dgm:pt>
    <dgm:pt modelId="{B7BD97D2-F248-4C5A-BB8F-DF0657D8782E}" type="sibTrans" cxnId="{2B131F3F-0379-4162-B134-97FB7ED066C6}">
      <dgm:prSet/>
      <dgm:spPr/>
      <dgm:t>
        <a:bodyPr/>
        <a:lstStyle/>
        <a:p>
          <a:endParaRPr lang="en-US">
            <a:cs typeface="B Zar" pitchFamily="2" charset="-78"/>
          </a:endParaRPr>
        </a:p>
      </dgm:t>
    </dgm:pt>
    <dgm:pt modelId="{8BE9400D-5B8C-44B3-97F8-6AE995FA2A1D}">
      <dgm:prSet/>
      <dgm:spPr/>
      <dgm:t>
        <a:bodyPr/>
        <a:lstStyle/>
        <a:p>
          <a:r>
            <a:rPr lang="en-US" b="1" dirty="0" smtClean="0">
              <a:cs typeface="B Titr" pitchFamily="2" charset="-78"/>
            </a:rPr>
            <a:t>Currency option hedge</a:t>
          </a:r>
        </a:p>
      </dgm:t>
    </dgm:pt>
    <dgm:pt modelId="{E6B6B266-3637-4509-B0DB-5643A0C170DD}" type="parTrans" cxnId="{CC253D5F-4AA2-450A-B7B3-0C02433A7B74}">
      <dgm:prSet/>
      <dgm:spPr/>
      <dgm:t>
        <a:bodyPr/>
        <a:lstStyle/>
        <a:p>
          <a:endParaRPr lang="en-US"/>
        </a:p>
      </dgm:t>
    </dgm:pt>
    <dgm:pt modelId="{508E810A-28B8-4C93-AF28-2F8432BA9E41}" type="sibTrans" cxnId="{CC253D5F-4AA2-450A-B7B3-0C02433A7B74}">
      <dgm:prSet/>
      <dgm:spPr/>
      <dgm:t>
        <a:bodyPr/>
        <a:lstStyle/>
        <a:p>
          <a:endParaRPr lang="en-US"/>
        </a:p>
      </dgm:t>
    </dgm:pt>
    <dgm:pt modelId="{8B9B06C0-8D24-47F4-8A2A-329F1A70E832}">
      <dgm:prSet/>
      <dgm:spPr/>
      <dgm:t>
        <a:bodyPr/>
        <a:lstStyle/>
        <a:p>
          <a:r>
            <a:rPr lang="en-US" b="1" dirty="0" smtClean="0">
              <a:cs typeface="B Titr" pitchFamily="2" charset="-78"/>
            </a:rPr>
            <a:t>Futures hedge</a:t>
          </a:r>
        </a:p>
      </dgm:t>
    </dgm:pt>
    <dgm:pt modelId="{804B0A6E-1BC0-4290-9895-B21D7BE1957B}" type="parTrans" cxnId="{1C7BDCE2-96B4-4F87-85DE-7330E6817FC1}">
      <dgm:prSet/>
      <dgm:spPr/>
      <dgm:t>
        <a:bodyPr/>
        <a:lstStyle/>
        <a:p>
          <a:endParaRPr lang="en-US"/>
        </a:p>
      </dgm:t>
    </dgm:pt>
    <dgm:pt modelId="{BCDAF4B7-3BB1-4C1E-A0ED-0EF8F33CFE54}" type="sibTrans" cxnId="{1C7BDCE2-96B4-4F87-85DE-7330E6817FC1}">
      <dgm:prSet/>
      <dgm:spPr/>
      <dgm:t>
        <a:bodyPr/>
        <a:lstStyle/>
        <a:p>
          <a:endParaRPr lang="en-US"/>
        </a:p>
      </dgm:t>
    </dgm:pt>
    <dgm:pt modelId="{DFA96DB6-7C2D-4507-923B-07324B6280E2}">
      <dgm:prSet/>
      <dgm:spPr/>
      <dgm:t>
        <a:bodyPr/>
        <a:lstStyle/>
        <a:p>
          <a:r>
            <a:rPr lang="en-US" b="1" dirty="0" smtClean="0">
              <a:cs typeface="B Titr" pitchFamily="2" charset="-78"/>
            </a:rPr>
            <a:t>Forward hedge</a:t>
          </a:r>
        </a:p>
      </dgm:t>
    </dgm:pt>
    <dgm:pt modelId="{4F1AB5D1-DF76-4B69-9CF0-6B96571F5FC4}" type="parTrans" cxnId="{2018125A-46B3-41C4-98B8-C0488ACC886F}">
      <dgm:prSet/>
      <dgm:spPr/>
      <dgm:t>
        <a:bodyPr/>
        <a:lstStyle/>
        <a:p>
          <a:endParaRPr lang="en-US"/>
        </a:p>
      </dgm:t>
    </dgm:pt>
    <dgm:pt modelId="{74AFD50C-705F-4717-BA14-92B1EFCBA843}" type="sibTrans" cxnId="{2018125A-46B3-41C4-98B8-C0488ACC886F}">
      <dgm:prSet/>
      <dgm:spPr/>
      <dgm:t>
        <a:bodyPr/>
        <a:lstStyle/>
        <a:p>
          <a:endParaRPr lang="en-US"/>
        </a:p>
      </dgm:t>
    </dgm:pt>
    <dgm:pt modelId="{A854D40D-49CA-4EFA-83FD-C19D5209CCFA}">
      <dgm:prSet/>
      <dgm:spPr/>
      <dgm:t>
        <a:bodyPr/>
        <a:lstStyle/>
        <a:p>
          <a:r>
            <a:rPr lang="en-US" b="1" dirty="0" smtClean="0">
              <a:cs typeface="B Titr" pitchFamily="2" charset="-78"/>
            </a:rPr>
            <a:t>Money market hedge</a:t>
          </a:r>
        </a:p>
      </dgm:t>
    </dgm:pt>
    <dgm:pt modelId="{2D2CF008-6B74-42D2-80B6-EF40B3323E61}" type="parTrans" cxnId="{7F740949-D6E1-48F7-A92A-CA3F54C67AC4}">
      <dgm:prSet/>
      <dgm:spPr/>
      <dgm:t>
        <a:bodyPr/>
        <a:lstStyle/>
        <a:p>
          <a:endParaRPr lang="en-US"/>
        </a:p>
      </dgm:t>
    </dgm:pt>
    <dgm:pt modelId="{A3460EA1-42C9-480E-A7A5-80B188DF3948}" type="sibTrans" cxnId="{7F740949-D6E1-48F7-A92A-CA3F54C67AC4}">
      <dgm:prSet/>
      <dgm:spPr/>
      <dgm:t>
        <a:bodyPr/>
        <a:lstStyle/>
        <a:p>
          <a:endParaRPr lang="en-US"/>
        </a:p>
      </dgm:t>
    </dgm:pt>
    <dgm:pt modelId="{524BCE84-A40B-4473-876E-BB0E4B677F49}" type="pres">
      <dgm:prSet presAssocID="{E58AA846-B15D-4F95-9848-7F790CB1263D}" presName="cycle" presStyleCnt="0">
        <dgm:presLayoutVars>
          <dgm:chMax val="1"/>
          <dgm:dir/>
          <dgm:animLvl val="ctr"/>
          <dgm:resizeHandles val="exact"/>
        </dgm:presLayoutVars>
      </dgm:prSet>
      <dgm:spPr/>
      <dgm:t>
        <a:bodyPr/>
        <a:lstStyle/>
        <a:p>
          <a:endParaRPr lang="en-US"/>
        </a:p>
      </dgm:t>
    </dgm:pt>
    <dgm:pt modelId="{983434FC-BBFC-41EA-A6C6-A3070E623296}" type="pres">
      <dgm:prSet presAssocID="{B566AC21-66E3-47FB-AFFE-DC3911C9A2E6}" presName="centerShape" presStyleLbl="node0" presStyleIdx="0" presStyleCnt="1" custScaleY="151630" custLinFactNeighborX="1836" custLinFactNeighborY="-5642"/>
      <dgm:spPr/>
      <dgm:t>
        <a:bodyPr/>
        <a:lstStyle/>
        <a:p>
          <a:endParaRPr lang="en-US"/>
        </a:p>
      </dgm:t>
    </dgm:pt>
    <dgm:pt modelId="{13DF6EAB-0C21-42A6-8611-C3BFF8E529D7}" type="pres">
      <dgm:prSet presAssocID="{E6B6B266-3637-4509-B0DB-5643A0C170DD}" presName="parTrans" presStyleLbl="bgSibTrans2D1" presStyleIdx="0" presStyleCnt="4" custAng="677705" custScaleX="114738" custScaleY="126445" custLinFactNeighborX="16956" custLinFactNeighborY="68210"/>
      <dgm:spPr/>
      <dgm:t>
        <a:bodyPr/>
        <a:lstStyle/>
        <a:p>
          <a:endParaRPr lang="en-US"/>
        </a:p>
      </dgm:t>
    </dgm:pt>
    <dgm:pt modelId="{838EC6EB-AA2A-48FC-B627-9858FD0D4EA2}" type="pres">
      <dgm:prSet presAssocID="{8BE9400D-5B8C-44B3-97F8-6AE995FA2A1D}" presName="node" presStyleLbl="node1" presStyleIdx="0" presStyleCnt="4" custRadScaleRad="100531" custRadScaleInc="-86700">
        <dgm:presLayoutVars>
          <dgm:bulletEnabled val="1"/>
        </dgm:presLayoutVars>
      </dgm:prSet>
      <dgm:spPr/>
      <dgm:t>
        <a:bodyPr/>
        <a:lstStyle/>
        <a:p>
          <a:endParaRPr lang="en-US"/>
        </a:p>
      </dgm:t>
    </dgm:pt>
    <dgm:pt modelId="{B96E015A-3794-4BE5-848B-FDDFFB826F5C}" type="pres">
      <dgm:prSet presAssocID="{804B0A6E-1BC0-4290-9895-B21D7BE1957B}" presName="parTrans" presStyleLbl="bgSibTrans2D1" presStyleIdx="1" presStyleCnt="4" custScaleX="65120" custLinFactNeighborX="16199" custLinFactNeighborY="65182"/>
      <dgm:spPr/>
      <dgm:t>
        <a:bodyPr/>
        <a:lstStyle/>
        <a:p>
          <a:endParaRPr lang="en-US"/>
        </a:p>
      </dgm:t>
    </dgm:pt>
    <dgm:pt modelId="{5B62CB9A-B9AD-4663-A160-9869E14937CE}" type="pres">
      <dgm:prSet presAssocID="{8B9B06C0-8D24-47F4-8A2A-329F1A70E832}" presName="node" presStyleLbl="node1" presStyleIdx="1" presStyleCnt="4" custRadScaleRad="142796" custRadScaleInc="-39088">
        <dgm:presLayoutVars>
          <dgm:bulletEnabled val="1"/>
        </dgm:presLayoutVars>
      </dgm:prSet>
      <dgm:spPr/>
      <dgm:t>
        <a:bodyPr/>
        <a:lstStyle/>
        <a:p>
          <a:endParaRPr lang="en-US"/>
        </a:p>
      </dgm:t>
    </dgm:pt>
    <dgm:pt modelId="{4B2E35D9-6F94-47DD-840B-17CF33F3177B}" type="pres">
      <dgm:prSet presAssocID="{4F1AB5D1-DF76-4B69-9CF0-6B96571F5FC4}" presName="parTrans" presStyleLbl="bgSibTrans2D1" presStyleIdx="2" presStyleCnt="4" custScaleX="52448" custLinFactNeighborX="-25221" custLinFactNeighborY="47434"/>
      <dgm:spPr/>
      <dgm:t>
        <a:bodyPr/>
        <a:lstStyle/>
        <a:p>
          <a:endParaRPr lang="en-US"/>
        </a:p>
      </dgm:t>
    </dgm:pt>
    <dgm:pt modelId="{EEEF7357-D9E6-4A52-93F5-0955407B176C}" type="pres">
      <dgm:prSet presAssocID="{DFA96DB6-7C2D-4507-923B-07324B6280E2}" presName="node" presStyleLbl="node1" presStyleIdx="2" presStyleCnt="4" custRadScaleRad="146358" custRadScaleInc="42412">
        <dgm:presLayoutVars>
          <dgm:bulletEnabled val="1"/>
        </dgm:presLayoutVars>
      </dgm:prSet>
      <dgm:spPr/>
      <dgm:t>
        <a:bodyPr/>
        <a:lstStyle/>
        <a:p>
          <a:endParaRPr lang="en-US"/>
        </a:p>
      </dgm:t>
    </dgm:pt>
    <dgm:pt modelId="{C27A9692-BAB0-40AF-B2D2-2B5F9B46E07E}" type="pres">
      <dgm:prSet presAssocID="{2D2CF008-6B74-42D2-80B6-EF40B3323E61}" presName="parTrans" presStyleLbl="bgSibTrans2D1" presStyleIdx="3" presStyleCnt="4" custScaleX="70960" custLinFactNeighborX="-33528" custLinFactNeighborY="35298"/>
      <dgm:spPr/>
      <dgm:t>
        <a:bodyPr/>
        <a:lstStyle/>
        <a:p>
          <a:endParaRPr lang="en-US"/>
        </a:p>
      </dgm:t>
    </dgm:pt>
    <dgm:pt modelId="{9AFD78E7-70BA-420B-80B4-7A2CCEED8F20}" type="pres">
      <dgm:prSet presAssocID="{A854D40D-49CA-4EFA-83FD-C19D5209CCFA}" presName="node" presStyleLbl="node1" presStyleIdx="3" presStyleCnt="4" custRadScaleRad="102696" custRadScaleInc="85507">
        <dgm:presLayoutVars>
          <dgm:bulletEnabled val="1"/>
        </dgm:presLayoutVars>
      </dgm:prSet>
      <dgm:spPr/>
      <dgm:t>
        <a:bodyPr/>
        <a:lstStyle/>
        <a:p>
          <a:endParaRPr lang="en-US"/>
        </a:p>
      </dgm:t>
    </dgm:pt>
  </dgm:ptLst>
  <dgm:cxnLst>
    <dgm:cxn modelId="{3D41CED6-A25D-4420-88C9-11011CC7AB8E}" type="presOf" srcId="{A854D40D-49CA-4EFA-83FD-C19D5209CCFA}" destId="{9AFD78E7-70BA-420B-80B4-7A2CCEED8F20}" srcOrd="0" destOrd="0" presId="urn:microsoft.com/office/officeart/2005/8/layout/radial4"/>
    <dgm:cxn modelId="{40A31AAF-6566-4C12-BEE5-5FE3F2EE70E4}" type="presOf" srcId="{804B0A6E-1BC0-4290-9895-B21D7BE1957B}" destId="{B96E015A-3794-4BE5-848B-FDDFFB826F5C}" srcOrd="0" destOrd="0" presId="urn:microsoft.com/office/officeart/2005/8/layout/radial4"/>
    <dgm:cxn modelId="{4850D126-A3D9-4406-B6D9-4D4CB8A8C2E6}" type="presOf" srcId="{E58AA846-B15D-4F95-9848-7F790CB1263D}" destId="{524BCE84-A40B-4473-876E-BB0E4B677F49}" srcOrd="0" destOrd="0" presId="urn:microsoft.com/office/officeart/2005/8/layout/radial4"/>
    <dgm:cxn modelId="{1C7BDCE2-96B4-4F87-85DE-7330E6817FC1}" srcId="{B566AC21-66E3-47FB-AFFE-DC3911C9A2E6}" destId="{8B9B06C0-8D24-47F4-8A2A-329F1A70E832}" srcOrd="1" destOrd="0" parTransId="{804B0A6E-1BC0-4290-9895-B21D7BE1957B}" sibTransId="{BCDAF4B7-3BB1-4C1E-A0ED-0EF8F33CFE54}"/>
    <dgm:cxn modelId="{CCCEBACC-8D15-42FC-99C6-45C3547716F9}" type="presOf" srcId="{8BE9400D-5B8C-44B3-97F8-6AE995FA2A1D}" destId="{838EC6EB-AA2A-48FC-B627-9858FD0D4EA2}" srcOrd="0" destOrd="0" presId="urn:microsoft.com/office/officeart/2005/8/layout/radial4"/>
    <dgm:cxn modelId="{7F740949-D6E1-48F7-A92A-CA3F54C67AC4}" srcId="{B566AC21-66E3-47FB-AFFE-DC3911C9A2E6}" destId="{A854D40D-49CA-4EFA-83FD-C19D5209CCFA}" srcOrd="3" destOrd="0" parTransId="{2D2CF008-6B74-42D2-80B6-EF40B3323E61}" sibTransId="{A3460EA1-42C9-480E-A7A5-80B188DF3948}"/>
    <dgm:cxn modelId="{1D4C6BF7-4C1A-46B9-AD4C-1623DDA6883A}" type="presOf" srcId="{B566AC21-66E3-47FB-AFFE-DC3911C9A2E6}" destId="{983434FC-BBFC-41EA-A6C6-A3070E623296}" srcOrd="0" destOrd="0" presId="urn:microsoft.com/office/officeart/2005/8/layout/radial4"/>
    <dgm:cxn modelId="{2018125A-46B3-41C4-98B8-C0488ACC886F}" srcId="{B566AC21-66E3-47FB-AFFE-DC3911C9A2E6}" destId="{DFA96DB6-7C2D-4507-923B-07324B6280E2}" srcOrd="2" destOrd="0" parTransId="{4F1AB5D1-DF76-4B69-9CF0-6B96571F5FC4}" sibTransId="{74AFD50C-705F-4717-BA14-92B1EFCBA843}"/>
    <dgm:cxn modelId="{004B6DF7-3004-4253-85CB-FE18DFE1A30F}" type="presOf" srcId="{4F1AB5D1-DF76-4B69-9CF0-6B96571F5FC4}" destId="{4B2E35D9-6F94-47DD-840B-17CF33F3177B}" srcOrd="0" destOrd="0" presId="urn:microsoft.com/office/officeart/2005/8/layout/radial4"/>
    <dgm:cxn modelId="{E5233BA3-1B85-46F8-B35C-CB983FB84839}" type="presOf" srcId="{DFA96DB6-7C2D-4507-923B-07324B6280E2}" destId="{EEEF7357-D9E6-4A52-93F5-0955407B176C}" srcOrd="0" destOrd="0" presId="urn:microsoft.com/office/officeart/2005/8/layout/radial4"/>
    <dgm:cxn modelId="{2B131F3F-0379-4162-B134-97FB7ED066C6}" srcId="{E58AA846-B15D-4F95-9848-7F790CB1263D}" destId="{B566AC21-66E3-47FB-AFFE-DC3911C9A2E6}" srcOrd="0" destOrd="0" parTransId="{ECA98BA9-235A-4074-A2F2-9D892C7C051B}" sibTransId="{B7BD97D2-F248-4C5A-BB8F-DF0657D8782E}"/>
    <dgm:cxn modelId="{AAB69366-0309-4B1C-AD7B-7573B236B9A6}" type="presOf" srcId="{8B9B06C0-8D24-47F4-8A2A-329F1A70E832}" destId="{5B62CB9A-B9AD-4663-A160-9869E14937CE}" srcOrd="0" destOrd="0" presId="urn:microsoft.com/office/officeart/2005/8/layout/radial4"/>
    <dgm:cxn modelId="{CC253D5F-4AA2-450A-B7B3-0C02433A7B74}" srcId="{B566AC21-66E3-47FB-AFFE-DC3911C9A2E6}" destId="{8BE9400D-5B8C-44B3-97F8-6AE995FA2A1D}" srcOrd="0" destOrd="0" parTransId="{E6B6B266-3637-4509-B0DB-5643A0C170DD}" sibTransId="{508E810A-28B8-4C93-AF28-2F8432BA9E41}"/>
    <dgm:cxn modelId="{E4AE37A0-3D87-4FF4-81AA-314DAFBD4CCD}" type="presOf" srcId="{2D2CF008-6B74-42D2-80B6-EF40B3323E61}" destId="{C27A9692-BAB0-40AF-B2D2-2B5F9B46E07E}" srcOrd="0" destOrd="0" presId="urn:microsoft.com/office/officeart/2005/8/layout/radial4"/>
    <dgm:cxn modelId="{ABA98661-E6EB-4293-A12C-810DBD2B1227}" type="presOf" srcId="{E6B6B266-3637-4509-B0DB-5643A0C170DD}" destId="{13DF6EAB-0C21-42A6-8611-C3BFF8E529D7}" srcOrd="0" destOrd="0" presId="urn:microsoft.com/office/officeart/2005/8/layout/radial4"/>
    <dgm:cxn modelId="{E2C30F27-FE31-47F7-B3CA-93015B064C5C}" type="presParOf" srcId="{524BCE84-A40B-4473-876E-BB0E4B677F49}" destId="{983434FC-BBFC-41EA-A6C6-A3070E623296}" srcOrd="0" destOrd="0" presId="urn:microsoft.com/office/officeart/2005/8/layout/radial4"/>
    <dgm:cxn modelId="{5F80D072-0D89-4830-814F-04402CF5522D}" type="presParOf" srcId="{524BCE84-A40B-4473-876E-BB0E4B677F49}" destId="{13DF6EAB-0C21-42A6-8611-C3BFF8E529D7}" srcOrd="1" destOrd="0" presId="urn:microsoft.com/office/officeart/2005/8/layout/radial4"/>
    <dgm:cxn modelId="{79C87E12-4510-463E-86A3-DF4AFD055BEF}" type="presParOf" srcId="{524BCE84-A40B-4473-876E-BB0E4B677F49}" destId="{838EC6EB-AA2A-48FC-B627-9858FD0D4EA2}" srcOrd="2" destOrd="0" presId="urn:microsoft.com/office/officeart/2005/8/layout/radial4"/>
    <dgm:cxn modelId="{3763F28E-200C-4C72-94CC-395397E03104}" type="presParOf" srcId="{524BCE84-A40B-4473-876E-BB0E4B677F49}" destId="{B96E015A-3794-4BE5-848B-FDDFFB826F5C}" srcOrd="3" destOrd="0" presId="urn:microsoft.com/office/officeart/2005/8/layout/radial4"/>
    <dgm:cxn modelId="{7B6FDCA2-B2B2-4A2C-8005-DA1C8412D069}" type="presParOf" srcId="{524BCE84-A40B-4473-876E-BB0E4B677F49}" destId="{5B62CB9A-B9AD-4663-A160-9869E14937CE}" srcOrd="4" destOrd="0" presId="urn:microsoft.com/office/officeart/2005/8/layout/radial4"/>
    <dgm:cxn modelId="{BFC88E3F-A9A7-4A94-95FD-D50A94302974}" type="presParOf" srcId="{524BCE84-A40B-4473-876E-BB0E4B677F49}" destId="{4B2E35D9-6F94-47DD-840B-17CF33F3177B}" srcOrd="5" destOrd="0" presId="urn:microsoft.com/office/officeart/2005/8/layout/radial4"/>
    <dgm:cxn modelId="{80066160-4564-425C-A700-16399E14FC68}" type="presParOf" srcId="{524BCE84-A40B-4473-876E-BB0E4B677F49}" destId="{EEEF7357-D9E6-4A52-93F5-0955407B176C}" srcOrd="6" destOrd="0" presId="urn:microsoft.com/office/officeart/2005/8/layout/radial4"/>
    <dgm:cxn modelId="{9C17A962-0DFF-4537-B403-4396EE35D730}" type="presParOf" srcId="{524BCE84-A40B-4473-876E-BB0E4B677F49}" destId="{C27A9692-BAB0-40AF-B2D2-2B5F9B46E07E}" srcOrd="7" destOrd="0" presId="urn:microsoft.com/office/officeart/2005/8/layout/radial4"/>
    <dgm:cxn modelId="{2BE0B985-95C4-4FB9-A327-F458E6B9B7E0}" type="presParOf" srcId="{524BCE84-A40B-4473-876E-BB0E4B677F49}" destId="{9AFD78E7-70BA-420B-80B4-7A2CCEED8F20}"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66C9D4-4639-4D99-A88F-577B34DEDF20}" type="doc">
      <dgm:prSet loTypeId="urn:microsoft.com/office/officeart/2005/8/layout/hList6" loCatId="list" qsTypeId="urn:microsoft.com/office/officeart/2005/8/quickstyle/simple5" qsCatId="simple" csTypeId="urn:microsoft.com/office/officeart/2005/8/colors/accent3_2" csCatId="accent3" phldr="1"/>
      <dgm:spPr/>
      <dgm:t>
        <a:bodyPr/>
        <a:lstStyle/>
        <a:p>
          <a:pPr rtl="1"/>
          <a:endParaRPr lang="fa-IR"/>
        </a:p>
      </dgm:t>
    </dgm:pt>
    <dgm:pt modelId="{62E54ED8-F8FC-47F1-AB53-06FE1E0EAF7D}">
      <dgm:prSet phldrT="[Text]" custT="1"/>
      <dgm:spPr/>
      <dgm:t>
        <a:bodyPr/>
        <a:lstStyle/>
        <a:p>
          <a:pPr rtl="1"/>
          <a:r>
            <a:rPr lang="fa-IR" sz="4000" dirty="0" smtClean="0">
              <a:latin typeface="Arabic Typesetting" pitchFamily="66" charset="-78"/>
              <a:cs typeface="Arabic Typesetting" pitchFamily="66" charset="-78"/>
            </a:rPr>
            <a:t>خرید و فروش کالا و خدماتی که بهای آن به ارز دریافت یا پرداخت می شود</a:t>
          </a:r>
          <a:endParaRPr lang="fa-IR" sz="4000" dirty="0">
            <a:latin typeface="Arabic Typesetting" pitchFamily="66" charset="-78"/>
            <a:cs typeface="Arabic Typesetting" pitchFamily="66" charset="-78"/>
          </a:endParaRPr>
        </a:p>
      </dgm:t>
    </dgm:pt>
    <dgm:pt modelId="{A56A4934-B6C1-423E-9F88-2863463B3EF5}" type="parTrans" cxnId="{5837C0E4-C481-443C-AC50-52828D157501}">
      <dgm:prSet/>
      <dgm:spPr/>
      <dgm:t>
        <a:bodyPr/>
        <a:lstStyle/>
        <a:p>
          <a:pPr rtl="1"/>
          <a:endParaRPr lang="fa-IR"/>
        </a:p>
      </dgm:t>
    </dgm:pt>
    <dgm:pt modelId="{C61444D4-AEE9-459D-A6C1-2321B2E586BF}" type="sibTrans" cxnId="{5837C0E4-C481-443C-AC50-52828D157501}">
      <dgm:prSet/>
      <dgm:spPr/>
      <dgm:t>
        <a:bodyPr/>
        <a:lstStyle/>
        <a:p>
          <a:pPr rtl="1"/>
          <a:endParaRPr lang="fa-IR"/>
        </a:p>
      </dgm:t>
    </dgm:pt>
    <dgm:pt modelId="{9FB45401-1917-470E-A7DF-2F3DB6896E74}">
      <dgm:prSet phldrT="[Text]" custT="1"/>
      <dgm:spPr/>
      <dgm:t>
        <a:bodyPr/>
        <a:lstStyle/>
        <a:p>
          <a:pPr rtl="1"/>
          <a:r>
            <a:rPr lang="fa-IR" sz="4000" dirty="0" smtClean="0">
              <a:latin typeface="Arabic Typesetting" pitchFamily="66" charset="-78"/>
              <a:cs typeface="Arabic Typesetting" pitchFamily="66" charset="-78"/>
            </a:rPr>
            <a:t>استقراض یا اعطای تسهیلاتی که قرار است تسویه آنها به ارز صورت گیرد</a:t>
          </a:r>
          <a:endParaRPr lang="fa-IR" sz="4000" dirty="0">
            <a:latin typeface="Arabic Typesetting" pitchFamily="66" charset="-78"/>
            <a:cs typeface="Arabic Typesetting" pitchFamily="66" charset="-78"/>
          </a:endParaRPr>
        </a:p>
      </dgm:t>
    </dgm:pt>
    <dgm:pt modelId="{5F84A6D1-E652-476B-AFD6-994ABD812EFB}" type="parTrans" cxnId="{43407A57-30F1-4587-B8AC-1C766EABB604}">
      <dgm:prSet/>
      <dgm:spPr/>
      <dgm:t>
        <a:bodyPr/>
        <a:lstStyle/>
        <a:p>
          <a:pPr rtl="1"/>
          <a:endParaRPr lang="fa-IR"/>
        </a:p>
      </dgm:t>
    </dgm:pt>
    <dgm:pt modelId="{2E3252D9-171D-45A8-9333-810D0DA277BE}" type="sibTrans" cxnId="{43407A57-30F1-4587-B8AC-1C766EABB604}">
      <dgm:prSet/>
      <dgm:spPr/>
      <dgm:t>
        <a:bodyPr/>
        <a:lstStyle/>
        <a:p>
          <a:pPr rtl="1"/>
          <a:endParaRPr lang="fa-IR"/>
        </a:p>
      </dgm:t>
    </dgm:pt>
    <dgm:pt modelId="{D901448C-630A-4D6E-8B53-F474365D6BC2}" type="pres">
      <dgm:prSet presAssocID="{0066C9D4-4639-4D99-A88F-577B34DEDF20}" presName="Name0" presStyleCnt="0">
        <dgm:presLayoutVars>
          <dgm:dir/>
          <dgm:resizeHandles val="exact"/>
        </dgm:presLayoutVars>
      </dgm:prSet>
      <dgm:spPr/>
      <dgm:t>
        <a:bodyPr/>
        <a:lstStyle/>
        <a:p>
          <a:pPr rtl="1"/>
          <a:endParaRPr lang="fa-IR"/>
        </a:p>
      </dgm:t>
    </dgm:pt>
    <dgm:pt modelId="{D92AC956-7294-4CE6-BBAD-8DD5F27C823C}" type="pres">
      <dgm:prSet presAssocID="{62E54ED8-F8FC-47F1-AB53-06FE1E0EAF7D}" presName="node" presStyleLbl="node1" presStyleIdx="0" presStyleCnt="2">
        <dgm:presLayoutVars>
          <dgm:bulletEnabled val="1"/>
        </dgm:presLayoutVars>
      </dgm:prSet>
      <dgm:spPr/>
      <dgm:t>
        <a:bodyPr/>
        <a:lstStyle/>
        <a:p>
          <a:pPr rtl="1"/>
          <a:endParaRPr lang="fa-IR"/>
        </a:p>
      </dgm:t>
    </dgm:pt>
    <dgm:pt modelId="{640BCAE8-0B84-486E-9CA9-5F1D2DAD0DE6}" type="pres">
      <dgm:prSet presAssocID="{C61444D4-AEE9-459D-A6C1-2321B2E586BF}" presName="sibTrans" presStyleCnt="0"/>
      <dgm:spPr/>
    </dgm:pt>
    <dgm:pt modelId="{5C36E1D6-B2D7-44AC-94A4-6A63BEFDA180}" type="pres">
      <dgm:prSet presAssocID="{9FB45401-1917-470E-A7DF-2F3DB6896E74}" presName="node" presStyleLbl="node1" presStyleIdx="1" presStyleCnt="2">
        <dgm:presLayoutVars>
          <dgm:bulletEnabled val="1"/>
        </dgm:presLayoutVars>
      </dgm:prSet>
      <dgm:spPr/>
      <dgm:t>
        <a:bodyPr/>
        <a:lstStyle/>
        <a:p>
          <a:pPr rtl="1"/>
          <a:endParaRPr lang="fa-IR"/>
        </a:p>
      </dgm:t>
    </dgm:pt>
  </dgm:ptLst>
  <dgm:cxnLst>
    <dgm:cxn modelId="{43407A57-30F1-4587-B8AC-1C766EABB604}" srcId="{0066C9D4-4639-4D99-A88F-577B34DEDF20}" destId="{9FB45401-1917-470E-A7DF-2F3DB6896E74}" srcOrd="1" destOrd="0" parTransId="{5F84A6D1-E652-476B-AFD6-994ABD812EFB}" sibTransId="{2E3252D9-171D-45A8-9333-810D0DA277BE}"/>
    <dgm:cxn modelId="{CD35590C-6DDD-495B-9BBB-E7DF318331A9}" type="presOf" srcId="{62E54ED8-F8FC-47F1-AB53-06FE1E0EAF7D}" destId="{D92AC956-7294-4CE6-BBAD-8DD5F27C823C}" srcOrd="0" destOrd="0" presId="urn:microsoft.com/office/officeart/2005/8/layout/hList6"/>
    <dgm:cxn modelId="{279AD05B-B7A1-49EB-90BD-0CAD3444C50D}" type="presOf" srcId="{9FB45401-1917-470E-A7DF-2F3DB6896E74}" destId="{5C36E1D6-B2D7-44AC-94A4-6A63BEFDA180}" srcOrd="0" destOrd="0" presId="urn:microsoft.com/office/officeart/2005/8/layout/hList6"/>
    <dgm:cxn modelId="{5837C0E4-C481-443C-AC50-52828D157501}" srcId="{0066C9D4-4639-4D99-A88F-577B34DEDF20}" destId="{62E54ED8-F8FC-47F1-AB53-06FE1E0EAF7D}" srcOrd="0" destOrd="0" parTransId="{A56A4934-B6C1-423E-9F88-2863463B3EF5}" sibTransId="{C61444D4-AEE9-459D-A6C1-2321B2E586BF}"/>
    <dgm:cxn modelId="{1F77D883-1CFA-4E2D-A2EE-8FD1386A2D35}" type="presOf" srcId="{0066C9D4-4639-4D99-A88F-577B34DEDF20}" destId="{D901448C-630A-4D6E-8B53-F474365D6BC2}" srcOrd="0" destOrd="0" presId="urn:microsoft.com/office/officeart/2005/8/layout/hList6"/>
    <dgm:cxn modelId="{D2A454F5-A4ED-4C73-B397-7EDE2927BBA7}" type="presParOf" srcId="{D901448C-630A-4D6E-8B53-F474365D6BC2}" destId="{D92AC956-7294-4CE6-BBAD-8DD5F27C823C}" srcOrd="0" destOrd="0" presId="urn:microsoft.com/office/officeart/2005/8/layout/hList6"/>
    <dgm:cxn modelId="{0C1A8267-8BE8-40CD-8A4B-B950F9B5C726}" type="presParOf" srcId="{D901448C-630A-4D6E-8B53-F474365D6BC2}" destId="{640BCAE8-0B84-486E-9CA9-5F1D2DAD0DE6}" srcOrd="1" destOrd="0" presId="urn:microsoft.com/office/officeart/2005/8/layout/hList6"/>
    <dgm:cxn modelId="{A21938C6-884A-4A1C-BA0A-6A65D5D253E3}" type="presParOf" srcId="{D901448C-630A-4D6E-8B53-F474365D6BC2}" destId="{5C36E1D6-B2D7-44AC-94A4-6A63BEFDA180}"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F0C78A-0230-4194-8F31-3EC9E2E4AF31}"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pPr rtl="1"/>
          <a:endParaRPr lang="fa-IR"/>
        </a:p>
      </dgm:t>
    </dgm:pt>
    <dgm:pt modelId="{C0B41EA2-9488-408D-8D3D-6030DB2670FA}">
      <dgm:prSet phldrT="[Text]" custT="1"/>
      <dgm:spPr/>
      <dgm:t>
        <a:bodyPr/>
        <a:lstStyle/>
        <a:p>
          <a:pPr algn="ctr" rtl="1"/>
          <a:r>
            <a:rPr lang="fa-IR" sz="1800" b="1" dirty="0" smtClean="0">
              <a:solidFill>
                <a:schemeClr val="tx1"/>
              </a:solidFill>
              <a:latin typeface="Arabic Typesetting" pitchFamily="66" charset="-78"/>
              <a:cs typeface="B Zar" panose="00000400000000000000" pitchFamily="2" charset="-78"/>
            </a:rPr>
            <a:t>معامله ارزی در زمان شناخت اولیه باید به واحد پول عملیاتی وبراساس نرخ ارز در تاریخ معامله ثبت شود</a:t>
          </a:r>
          <a:endParaRPr lang="fa-IR" sz="1800" b="1" dirty="0">
            <a:solidFill>
              <a:schemeClr val="tx1"/>
            </a:solidFill>
            <a:latin typeface="Arabic Typesetting" pitchFamily="66" charset="-78"/>
            <a:cs typeface="B Zar" panose="00000400000000000000" pitchFamily="2" charset="-78"/>
          </a:endParaRPr>
        </a:p>
      </dgm:t>
    </dgm:pt>
    <dgm:pt modelId="{60D31841-3993-472F-969B-90F77E85DEC2}" type="parTrans" cxnId="{9830F80D-EA9A-4C38-B89D-51D6DB415288}">
      <dgm:prSet/>
      <dgm:spPr/>
      <dgm:t>
        <a:bodyPr/>
        <a:lstStyle/>
        <a:p>
          <a:pPr rtl="1"/>
          <a:endParaRPr lang="fa-IR" sz="1050">
            <a:solidFill>
              <a:schemeClr val="tx1"/>
            </a:solidFill>
            <a:cs typeface="B Zar" panose="00000400000000000000" pitchFamily="2" charset="-78"/>
          </a:endParaRPr>
        </a:p>
      </dgm:t>
    </dgm:pt>
    <dgm:pt modelId="{6894804F-4F47-4FBC-ABC2-8DDD9BC73D61}" type="sibTrans" cxnId="{9830F80D-EA9A-4C38-B89D-51D6DB415288}">
      <dgm:prSet/>
      <dgm:spPr/>
      <dgm:t>
        <a:bodyPr/>
        <a:lstStyle/>
        <a:p>
          <a:pPr rtl="1"/>
          <a:endParaRPr lang="fa-IR" sz="1050">
            <a:solidFill>
              <a:schemeClr val="tx1"/>
            </a:solidFill>
            <a:cs typeface="B Zar" panose="00000400000000000000" pitchFamily="2" charset="-78"/>
          </a:endParaRPr>
        </a:p>
      </dgm:t>
    </dgm:pt>
    <dgm:pt modelId="{DB7A9EF1-47B3-42BB-A0AB-0DE4BC011C6C}">
      <dgm:prSet phldrT="[Text]" custT="1"/>
      <dgm:spPr/>
      <dgm:t>
        <a:bodyPr/>
        <a:lstStyle/>
        <a:p>
          <a:pPr algn="ctr" rtl="1"/>
          <a:r>
            <a:rPr lang="fa-IR" sz="1800" b="1" dirty="0" smtClean="0">
              <a:solidFill>
                <a:schemeClr val="tx1"/>
              </a:solidFill>
              <a:latin typeface="Arabic Typesetting" pitchFamily="66" charset="-78"/>
              <a:cs typeface="B Zar" panose="00000400000000000000" pitchFamily="2" charset="-78"/>
            </a:rPr>
            <a:t>تاریخ معامله تاریخی است که معامله برای اولین بار در آن تاریخ شرایط شناخت را احراز می کند</a:t>
          </a:r>
          <a:endParaRPr lang="fa-IR" sz="1800" b="1" dirty="0">
            <a:solidFill>
              <a:schemeClr val="tx1"/>
            </a:solidFill>
            <a:latin typeface="Arabic Typesetting" pitchFamily="66" charset="-78"/>
            <a:cs typeface="B Zar" panose="00000400000000000000" pitchFamily="2" charset="-78"/>
          </a:endParaRPr>
        </a:p>
      </dgm:t>
    </dgm:pt>
    <dgm:pt modelId="{E17EE890-2BA3-4BE7-93CB-E4B94B77F694}" type="parTrans" cxnId="{5A55F8F1-9944-4234-96D7-F883D8E17A8A}">
      <dgm:prSet/>
      <dgm:spPr/>
      <dgm:t>
        <a:bodyPr/>
        <a:lstStyle/>
        <a:p>
          <a:pPr rtl="1"/>
          <a:endParaRPr lang="fa-IR" sz="1050">
            <a:solidFill>
              <a:schemeClr val="tx1"/>
            </a:solidFill>
            <a:cs typeface="B Zar" panose="00000400000000000000" pitchFamily="2" charset="-78"/>
          </a:endParaRPr>
        </a:p>
      </dgm:t>
    </dgm:pt>
    <dgm:pt modelId="{8896DAE3-FE87-447A-98BD-EEB5206EA597}" type="sibTrans" cxnId="{5A55F8F1-9944-4234-96D7-F883D8E17A8A}">
      <dgm:prSet/>
      <dgm:spPr/>
      <dgm:t>
        <a:bodyPr/>
        <a:lstStyle/>
        <a:p>
          <a:pPr rtl="1"/>
          <a:endParaRPr lang="fa-IR" sz="1050">
            <a:solidFill>
              <a:schemeClr val="tx1"/>
            </a:solidFill>
            <a:cs typeface="B Zar" panose="00000400000000000000" pitchFamily="2" charset="-78"/>
          </a:endParaRPr>
        </a:p>
      </dgm:t>
    </dgm:pt>
    <dgm:pt modelId="{2FB650DB-BB48-4F48-8A1B-04A4C9318691}">
      <dgm:prSet phldrT="[Text]" custT="1"/>
      <dgm:spPr>
        <a:solidFill>
          <a:schemeClr val="accent6">
            <a:lumMod val="75000"/>
          </a:schemeClr>
        </a:solidFill>
      </dgm:spPr>
      <dgm:t>
        <a:bodyPr/>
        <a:lstStyle/>
        <a:p>
          <a:pPr algn="ctr" rtl="1"/>
          <a:r>
            <a:rPr lang="fa-IR" sz="1800" b="1" dirty="0" smtClean="0">
              <a:solidFill>
                <a:schemeClr val="tx1"/>
              </a:solidFill>
              <a:latin typeface="Arabic Typesetting" pitchFamily="66" charset="-78"/>
              <a:cs typeface="B Zar" panose="00000400000000000000" pitchFamily="2" charset="-78"/>
            </a:rPr>
            <a:t>در صورت وجود نرخ های متعدد برای یک ارز از نرخی برای تسعیر استفاده می شود که جریان های نقدی آتی ناشی از معامله یا مانده حساب مربوط برحسب آن تسویه می شود</a:t>
          </a:r>
          <a:endParaRPr lang="fa-IR" sz="1800" b="1" dirty="0">
            <a:solidFill>
              <a:schemeClr val="tx1"/>
            </a:solidFill>
            <a:latin typeface="Arabic Typesetting" pitchFamily="66" charset="-78"/>
            <a:cs typeface="B Zar" panose="00000400000000000000" pitchFamily="2" charset="-78"/>
          </a:endParaRPr>
        </a:p>
      </dgm:t>
    </dgm:pt>
    <dgm:pt modelId="{4853433D-CAF4-4BB7-A76A-94F594BCDBB0}" type="parTrans" cxnId="{3FD00A84-1730-433F-9FAB-0A664E35D116}">
      <dgm:prSet/>
      <dgm:spPr/>
      <dgm:t>
        <a:bodyPr/>
        <a:lstStyle/>
        <a:p>
          <a:pPr rtl="1"/>
          <a:endParaRPr lang="fa-IR" sz="1050">
            <a:solidFill>
              <a:schemeClr val="tx1"/>
            </a:solidFill>
            <a:cs typeface="B Zar" panose="00000400000000000000" pitchFamily="2" charset="-78"/>
          </a:endParaRPr>
        </a:p>
      </dgm:t>
    </dgm:pt>
    <dgm:pt modelId="{F8A7020B-0EAC-4099-BE5C-B801193B6210}" type="sibTrans" cxnId="{3FD00A84-1730-433F-9FAB-0A664E35D116}">
      <dgm:prSet/>
      <dgm:spPr/>
      <dgm:t>
        <a:bodyPr/>
        <a:lstStyle/>
        <a:p>
          <a:pPr rtl="1"/>
          <a:endParaRPr lang="fa-IR" sz="1050">
            <a:solidFill>
              <a:schemeClr val="tx1"/>
            </a:solidFill>
            <a:cs typeface="B Zar" panose="00000400000000000000" pitchFamily="2" charset="-78"/>
          </a:endParaRPr>
        </a:p>
      </dgm:t>
    </dgm:pt>
    <dgm:pt modelId="{64D06C06-8228-40F9-BCDA-ACD250D16C60}">
      <dgm:prSet phldrT="[Text]" custT="1"/>
      <dgm:spPr>
        <a:solidFill>
          <a:srgbClr val="EC660D"/>
        </a:solidFill>
      </dgm:spPr>
      <dgm:t>
        <a:bodyPr/>
        <a:lstStyle/>
        <a:p>
          <a:pPr algn="ctr" rtl="1"/>
          <a:r>
            <a:rPr lang="fa-IR" sz="1800" b="1" dirty="0" smtClean="0">
              <a:solidFill>
                <a:schemeClr val="tx1"/>
              </a:solidFill>
              <a:latin typeface="Arabic Typesetting" pitchFamily="66" charset="-78"/>
              <a:cs typeface="B Zar" panose="00000400000000000000" pitchFamily="2" charset="-78"/>
            </a:rPr>
            <a:t>اگر تبدیل دو واحد پول به یکدیگر به صورت موقت ممکن نباشد نرخ مورد استفاده؛نرخ اولین تاریخی است که درآن تبدیل امکان پذیر می شود</a:t>
          </a:r>
          <a:endParaRPr lang="fa-IR" sz="1800" b="1" dirty="0">
            <a:solidFill>
              <a:schemeClr val="tx1"/>
            </a:solidFill>
            <a:latin typeface="Arabic Typesetting" pitchFamily="66" charset="-78"/>
            <a:cs typeface="B Zar" panose="00000400000000000000" pitchFamily="2" charset="-78"/>
          </a:endParaRPr>
        </a:p>
      </dgm:t>
    </dgm:pt>
    <dgm:pt modelId="{A2E4E08F-AB57-4722-B08C-9EBFB5D38D35}" type="parTrans" cxnId="{821ADBC2-FDA4-4026-923C-9C5CD9D65663}">
      <dgm:prSet/>
      <dgm:spPr/>
      <dgm:t>
        <a:bodyPr/>
        <a:lstStyle/>
        <a:p>
          <a:pPr rtl="1"/>
          <a:endParaRPr lang="fa-IR" sz="1050">
            <a:solidFill>
              <a:schemeClr val="tx1"/>
            </a:solidFill>
            <a:cs typeface="B Zar" panose="00000400000000000000" pitchFamily="2" charset="-78"/>
          </a:endParaRPr>
        </a:p>
      </dgm:t>
    </dgm:pt>
    <dgm:pt modelId="{313B8749-1170-48E8-B7BC-6A0EB66F39A0}" type="sibTrans" cxnId="{821ADBC2-FDA4-4026-923C-9C5CD9D65663}">
      <dgm:prSet/>
      <dgm:spPr/>
      <dgm:t>
        <a:bodyPr/>
        <a:lstStyle/>
        <a:p>
          <a:pPr rtl="1"/>
          <a:endParaRPr lang="fa-IR" sz="1050">
            <a:solidFill>
              <a:schemeClr val="tx1"/>
            </a:solidFill>
            <a:cs typeface="B Zar" panose="00000400000000000000" pitchFamily="2" charset="-78"/>
          </a:endParaRPr>
        </a:p>
      </dgm:t>
    </dgm:pt>
    <dgm:pt modelId="{1718B759-FB13-4B4D-88F0-B91EDAA65C2E}" type="pres">
      <dgm:prSet presAssocID="{B6F0C78A-0230-4194-8F31-3EC9E2E4AF31}" presName="Name0" presStyleCnt="0">
        <dgm:presLayoutVars>
          <dgm:chMax val="7"/>
          <dgm:chPref val="7"/>
          <dgm:dir/>
        </dgm:presLayoutVars>
      </dgm:prSet>
      <dgm:spPr/>
      <dgm:t>
        <a:bodyPr/>
        <a:lstStyle/>
        <a:p>
          <a:pPr rtl="1"/>
          <a:endParaRPr lang="fa-IR"/>
        </a:p>
      </dgm:t>
    </dgm:pt>
    <dgm:pt modelId="{8DD89735-C771-417A-81BD-4069EE94E2B2}" type="pres">
      <dgm:prSet presAssocID="{B6F0C78A-0230-4194-8F31-3EC9E2E4AF31}" presName="Name1" presStyleCnt="0"/>
      <dgm:spPr/>
    </dgm:pt>
    <dgm:pt modelId="{DB1B1AEF-89A1-4D8B-ADBB-7B3F4E034FDB}" type="pres">
      <dgm:prSet presAssocID="{B6F0C78A-0230-4194-8F31-3EC9E2E4AF31}" presName="cycle" presStyleCnt="0"/>
      <dgm:spPr/>
    </dgm:pt>
    <dgm:pt modelId="{8F4468F2-6BDC-485A-874A-E308A4F9AB8E}" type="pres">
      <dgm:prSet presAssocID="{B6F0C78A-0230-4194-8F31-3EC9E2E4AF31}" presName="srcNode" presStyleLbl="node1" presStyleIdx="0" presStyleCnt="4"/>
      <dgm:spPr/>
    </dgm:pt>
    <dgm:pt modelId="{86620280-BFD1-4A76-AA22-11B67CE070E4}" type="pres">
      <dgm:prSet presAssocID="{B6F0C78A-0230-4194-8F31-3EC9E2E4AF31}" presName="conn" presStyleLbl="parChTrans1D2" presStyleIdx="0" presStyleCnt="1"/>
      <dgm:spPr/>
      <dgm:t>
        <a:bodyPr/>
        <a:lstStyle/>
        <a:p>
          <a:pPr rtl="1"/>
          <a:endParaRPr lang="fa-IR"/>
        </a:p>
      </dgm:t>
    </dgm:pt>
    <dgm:pt modelId="{B7E98BD3-D093-440F-9381-D25AAE58DFD5}" type="pres">
      <dgm:prSet presAssocID="{B6F0C78A-0230-4194-8F31-3EC9E2E4AF31}" presName="extraNode" presStyleLbl="node1" presStyleIdx="0" presStyleCnt="4"/>
      <dgm:spPr/>
    </dgm:pt>
    <dgm:pt modelId="{A7963A85-90B6-41B4-94A9-73661FDEACD4}" type="pres">
      <dgm:prSet presAssocID="{B6F0C78A-0230-4194-8F31-3EC9E2E4AF31}" presName="dstNode" presStyleLbl="node1" presStyleIdx="0" presStyleCnt="4"/>
      <dgm:spPr/>
    </dgm:pt>
    <dgm:pt modelId="{DEAEB92F-0CF0-44DD-9166-9B00D624E937}" type="pres">
      <dgm:prSet presAssocID="{C0B41EA2-9488-408D-8D3D-6030DB2670FA}" presName="text_1" presStyleLbl="node1" presStyleIdx="0" presStyleCnt="4" custScaleX="101899" custScaleY="151192" custLinFactNeighborX="-227" custLinFactNeighborY="-9435">
        <dgm:presLayoutVars>
          <dgm:bulletEnabled val="1"/>
        </dgm:presLayoutVars>
      </dgm:prSet>
      <dgm:spPr/>
      <dgm:t>
        <a:bodyPr/>
        <a:lstStyle/>
        <a:p>
          <a:pPr rtl="1"/>
          <a:endParaRPr lang="fa-IR"/>
        </a:p>
      </dgm:t>
    </dgm:pt>
    <dgm:pt modelId="{B86ABA0E-854D-4846-9F7D-4BD59047622A}" type="pres">
      <dgm:prSet presAssocID="{C0B41EA2-9488-408D-8D3D-6030DB2670FA}" presName="accent_1" presStyleCnt="0"/>
      <dgm:spPr/>
    </dgm:pt>
    <dgm:pt modelId="{DF1BEDB1-2DC3-4E1D-A2FE-145D9F98453C}" type="pres">
      <dgm:prSet presAssocID="{C0B41EA2-9488-408D-8D3D-6030DB2670FA}" presName="accentRepeatNode" presStyleLbl="solidFgAcc1" presStyleIdx="0" presStyleCnt="4" custLinFactNeighborX="569" custLinFactNeighborY="-6070"/>
      <dgm:spPr/>
    </dgm:pt>
    <dgm:pt modelId="{1E6FD647-B50D-4C04-B389-094C179B8122}" type="pres">
      <dgm:prSet presAssocID="{DB7A9EF1-47B3-42BB-A0AB-0DE4BC011C6C}" presName="text_2" presStyleLbl="node1" presStyleIdx="1" presStyleCnt="4" custScaleX="101129" custScaleY="142456" custLinFactNeighborX="-376" custLinFactNeighborY="-6926">
        <dgm:presLayoutVars>
          <dgm:bulletEnabled val="1"/>
        </dgm:presLayoutVars>
      </dgm:prSet>
      <dgm:spPr/>
      <dgm:t>
        <a:bodyPr/>
        <a:lstStyle/>
        <a:p>
          <a:pPr rtl="1"/>
          <a:endParaRPr lang="fa-IR"/>
        </a:p>
      </dgm:t>
    </dgm:pt>
    <dgm:pt modelId="{196C41F9-B667-49E5-AEC1-4DDFBC47D19D}" type="pres">
      <dgm:prSet presAssocID="{DB7A9EF1-47B3-42BB-A0AB-0DE4BC011C6C}" presName="accent_2" presStyleCnt="0"/>
      <dgm:spPr/>
    </dgm:pt>
    <dgm:pt modelId="{C1264808-09F8-48D3-BB07-947FAFCB3BAE}" type="pres">
      <dgm:prSet presAssocID="{DB7A9EF1-47B3-42BB-A0AB-0DE4BC011C6C}" presName="accentRepeatNode" presStyleLbl="solidFgAcc1" presStyleIdx="1" presStyleCnt="4" custLinFactNeighborX="-9434" custLinFactNeighborY="-6546"/>
      <dgm:spPr/>
    </dgm:pt>
    <dgm:pt modelId="{9CA79CC3-175C-4071-AD46-69B26A5507A6}" type="pres">
      <dgm:prSet presAssocID="{2FB650DB-BB48-4F48-8A1B-04A4C9318691}" presName="text_3" presStyleLbl="node1" presStyleIdx="2" presStyleCnt="4" custScaleX="101129" custScaleY="142563">
        <dgm:presLayoutVars>
          <dgm:bulletEnabled val="1"/>
        </dgm:presLayoutVars>
      </dgm:prSet>
      <dgm:spPr/>
      <dgm:t>
        <a:bodyPr/>
        <a:lstStyle/>
        <a:p>
          <a:pPr rtl="1"/>
          <a:endParaRPr lang="fa-IR"/>
        </a:p>
      </dgm:t>
    </dgm:pt>
    <dgm:pt modelId="{7F68B571-EC97-46F3-96F9-1221CF963B29}" type="pres">
      <dgm:prSet presAssocID="{2FB650DB-BB48-4F48-8A1B-04A4C9318691}" presName="accent_3" presStyleCnt="0"/>
      <dgm:spPr/>
    </dgm:pt>
    <dgm:pt modelId="{FDAA962C-1D87-4458-9514-0C7D4402C7C1}" type="pres">
      <dgm:prSet presAssocID="{2FB650DB-BB48-4F48-8A1B-04A4C9318691}" presName="accentRepeatNode" presStyleLbl="solidFgAcc1" presStyleIdx="2" presStyleCnt="4" custScaleX="118867"/>
      <dgm:spPr/>
    </dgm:pt>
    <dgm:pt modelId="{4EEF3A31-F086-4412-9009-4A5C46E5E76A}" type="pres">
      <dgm:prSet presAssocID="{64D06C06-8228-40F9-BCDA-ACD250D16C60}" presName="text_4" presStyleLbl="node1" presStyleIdx="3" presStyleCnt="4" custScaleX="100499" custScaleY="170063" custLinFactNeighborX="456" custLinFactNeighborY="20631">
        <dgm:presLayoutVars>
          <dgm:bulletEnabled val="1"/>
        </dgm:presLayoutVars>
      </dgm:prSet>
      <dgm:spPr/>
      <dgm:t>
        <a:bodyPr/>
        <a:lstStyle/>
        <a:p>
          <a:pPr rtl="1"/>
          <a:endParaRPr lang="fa-IR"/>
        </a:p>
      </dgm:t>
    </dgm:pt>
    <dgm:pt modelId="{6702D5B2-284A-46EC-8FA2-9B32745D8A4D}" type="pres">
      <dgm:prSet presAssocID="{64D06C06-8228-40F9-BCDA-ACD250D16C60}" presName="accent_4" presStyleCnt="0"/>
      <dgm:spPr/>
    </dgm:pt>
    <dgm:pt modelId="{A48BB9BB-EF3B-4006-B7B3-355AF5CC5C65}" type="pres">
      <dgm:prSet presAssocID="{64D06C06-8228-40F9-BCDA-ACD250D16C60}" presName="accentRepeatNode" presStyleLbl="solidFgAcc1" presStyleIdx="3" presStyleCnt="4" custLinFactNeighborX="-5409" custLinFactNeighborY="16411"/>
      <dgm:spPr/>
    </dgm:pt>
  </dgm:ptLst>
  <dgm:cxnLst>
    <dgm:cxn modelId="{3FD00A84-1730-433F-9FAB-0A664E35D116}" srcId="{B6F0C78A-0230-4194-8F31-3EC9E2E4AF31}" destId="{2FB650DB-BB48-4F48-8A1B-04A4C9318691}" srcOrd="2" destOrd="0" parTransId="{4853433D-CAF4-4BB7-A76A-94F594BCDBB0}" sibTransId="{F8A7020B-0EAC-4099-BE5C-B801193B6210}"/>
    <dgm:cxn modelId="{5A55F8F1-9944-4234-96D7-F883D8E17A8A}" srcId="{B6F0C78A-0230-4194-8F31-3EC9E2E4AF31}" destId="{DB7A9EF1-47B3-42BB-A0AB-0DE4BC011C6C}" srcOrd="1" destOrd="0" parTransId="{E17EE890-2BA3-4BE7-93CB-E4B94B77F694}" sibTransId="{8896DAE3-FE87-447A-98BD-EEB5206EA597}"/>
    <dgm:cxn modelId="{22263974-4965-43F3-9B97-03F9ADF4E72B}" type="presOf" srcId="{6894804F-4F47-4FBC-ABC2-8DDD9BC73D61}" destId="{86620280-BFD1-4A76-AA22-11B67CE070E4}" srcOrd="0" destOrd="0" presId="urn:microsoft.com/office/officeart/2008/layout/VerticalCurvedList"/>
    <dgm:cxn modelId="{56FB1B88-E032-4766-925E-0FAD883B32FD}" type="presOf" srcId="{64D06C06-8228-40F9-BCDA-ACD250D16C60}" destId="{4EEF3A31-F086-4412-9009-4A5C46E5E76A}" srcOrd="0" destOrd="0" presId="urn:microsoft.com/office/officeart/2008/layout/VerticalCurvedList"/>
    <dgm:cxn modelId="{065A4638-6A7B-432D-B38A-8D594B6F787E}" type="presOf" srcId="{DB7A9EF1-47B3-42BB-A0AB-0DE4BC011C6C}" destId="{1E6FD647-B50D-4C04-B389-094C179B8122}" srcOrd="0" destOrd="0" presId="urn:microsoft.com/office/officeart/2008/layout/VerticalCurvedList"/>
    <dgm:cxn modelId="{EE41F90D-D912-4754-97D1-DE555B5286B2}" type="presOf" srcId="{C0B41EA2-9488-408D-8D3D-6030DB2670FA}" destId="{DEAEB92F-0CF0-44DD-9166-9B00D624E937}" srcOrd="0" destOrd="0" presId="urn:microsoft.com/office/officeart/2008/layout/VerticalCurvedList"/>
    <dgm:cxn modelId="{34CFF8EB-4067-4C0E-BAD4-16F7359EA88E}" type="presOf" srcId="{2FB650DB-BB48-4F48-8A1B-04A4C9318691}" destId="{9CA79CC3-175C-4071-AD46-69B26A5507A6}" srcOrd="0" destOrd="0" presId="urn:microsoft.com/office/officeart/2008/layout/VerticalCurvedList"/>
    <dgm:cxn modelId="{FD2DA381-A335-47B5-9BBF-F43E4BCB2CB8}" type="presOf" srcId="{B6F0C78A-0230-4194-8F31-3EC9E2E4AF31}" destId="{1718B759-FB13-4B4D-88F0-B91EDAA65C2E}" srcOrd="0" destOrd="0" presId="urn:microsoft.com/office/officeart/2008/layout/VerticalCurvedList"/>
    <dgm:cxn modelId="{821ADBC2-FDA4-4026-923C-9C5CD9D65663}" srcId="{B6F0C78A-0230-4194-8F31-3EC9E2E4AF31}" destId="{64D06C06-8228-40F9-BCDA-ACD250D16C60}" srcOrd="3" destOrd="0" parTransId="{A2E4E08F-AB57-4722-B08C-9EBFB5D38D35}" sibTransId="{313B8749-1170-48E8-B7BC-6A0EB66F39A0}"/>
    <dgm:cxn modelId="{9830F80D-EA9A-4C38-B89D-51D6DB415288}" srcId="{B6F0C78A-0230-4194-8F31-3EC9E2E4AF31}" destId="{C0B41EA2-9488-408D-8D3D-6030DB2670FA}" srcOrd="0" destOrd="0" parTransId="{60D31841-3993-472F-969B-90F77E85DEC2}" sibTransId="{6894804F-4F47-4FBC-ABC2-8DDD9BC73D61}"/>
    <dgm:cxn modelId="{BFC57323-6C96-4A42-8169-5AE86B3AB211}" type="presParOf" srcId="{1718B759-FB13-4B4D-88F0-B91EDAA65C2E}" destId="{8DD89735-C771-417A-81BD-4069EE94E2B2}" srcOrd="0" destOrd="0" presId="urn:microsoft.com/office/officeart/2008/layout/VerticalCurvedList"/>
    <dgm:cxn modelId="{3560DDAC-2443-44EA-8D3A-51CD57B8BB5A}" type="presParOf" srcId="{8DD89735-C771-417A-81BD-4069EE94E2B2}" destId="{DB1B1AEF-89A1-4D8B-ADBB-7B3F4E034FDB}" srcOrd="0" destOrd="0" presId="urn:microsoft.com/office/officeart/2008/layout/VerticalCurvedList"/>
    <dgm:cxn modelId="{05FF9E7A-D8C5-4964-812F-CB5E2B0BA269}" type="presParOf" srcId="{DB1B1AEF-89A1-4D8B-ADBB-7B3F4E034FDB}" destId="{8F4468F2-6BDC-485A-874A-E308A4F9AB8E}" srcOrd="0" destOrd="0" presId="urn:microsoft.com/office/officeart/2008/layout/VerticalCurvedList"/>
    <dgm:cxn modelId="{6DA4A7E3-5D1A-4FD1-8AEC-283366789495}" type="presParOf" srcId="{DB1B1AEF-89A1-4D8B-ADBB-7B3F4E034FDB}" destId="{86620280-BFD1-4A76-AA22-11B67CE070E4}" srcOrd="1" destOrd="0" presId="urn:microsoft.com/office/officeart/2008/layout/VerticalCurvedList"/>
    <dgm:cxn modelId="{EE8A869A-5212-44B6-A065-D795143B3710}" type="presParOf" srcId="{DB1B1AEF-89A1-4D8B-ADBB-7B3F4E034FDB}" destId="{B7E98BD3-D093-440F-9381-D25AAE58DFD5}" srcOrd="2" destOrd="0" presId="urn:microsoft.com/office/officeart/2008/layout/VerticalCurvedList"/>
    <dgm:cxn modelId="{FB6C0534-F938-4636-8E07-51F20BCE30F4}" type="presParOf" srcId="{DB1B1AEF-89A1-4D8B-ADBB-7B3F4E034FDB}" destId="{A7963A85-90B6-41B4-94A9-73661FDEACD4}" srcOrd="3" destOrd="0" presId="urn:microsoft.com/office/officeart/2008/layout/VerticalCurvedList"/>
    <dgm:cxn modelId="{23204046-9BF4-41E5-AE07-3285D2326720}" type="presParOf" srcId="{8DD89735-C771-417A-81BD-4069EE94E2B2}" destId="{DEAEB92F-0CF0-44DD-9166-9B00D624E937}" srcOrd="1" destOrd="0" presId="urn:microsoft.com/office/officeart/2008/layout/VerticalCurvedList"/>
    <dgm:cxn modelId="{EFA4E747-CDD6-4D1C-AC2A-B3D1B3347655}" type="presParOf" srcId="{8DD89735-C771-417A-81BD-4069EE94E2B2}" destId="{B86ABA0E-854D-4846-9F7D-4BD59047622A}" srcOrd="2" destOrd="0" presId="urn:microsoft.com/office/officeart/2008/layout/VerticalCurvedList"/>
    <dgm:cxn modelId="{DB46D287-E3A5-4FDD-BB51-EF97D707072C}" type="presParOf" srcId="{B86ABA0E-854D-4846-9F7D-4BD59047622A}" destId="{DF1BEDB1-2DC3-4E1D-A2FE-145D9F98453C}" srcOrd="0" destOrd="0" presId="urn:microsoft.com/office/officeart/2008/layout/VerticalCurvedList"/>
    <dgm:cxn modelId="{0AB7EAAD-8721-431D-AD5A-547540C76ED7}" type="presParOf" srcId="{8DD89735-C771-417A-81BD-4069EE94E2B2}" destId="{1E6FD647-B50D-4C04-B389-094C179B8122}" srcOrd="3" destOrd="0" presId="urn:microsoft.com/office/officeart/2008/layout/VerticalCurvedList"/>
    <dgm:cxn modelId="{F7947554-8D68-4C42-9F65-256A7EC1375A}" type="presParOf" srcId="{8DD89735-C771-417A-81BD-4069EE94E2B2}" destId="{196C41F9-B667-49E5-AEC1-4DDFBC47D19D}" srcOrd="4" destOrd="0" presId="urn:microsoft.com/office/officeart/2008/layout/VerticalCurvedList"/>
    <dgm:cxn modelId="{2DCA8D33-CED5-43DC-8E76-F59B1069A858}" type="presParOf" srcId="{196C41F9-B667-49E5-AEC1-4DDFBC47D19D}" destId="{C1264808-09F8-48D3-BB07-947FAFCB3BAE}" srcOrd="0" destOrd="0" presId="urn:microsoft.com/office/officeart/2008/layout/VerticalCurvedList"/>
    <dgm:cxn modelId="{EB76CE52-9A08-4339-AC37-012D75FF1D73}" type="presParOf" srcId="{8DD89735-C771-417A-81BD-4069EE94E2B2}" destId="{9CA79CC3-175C-4071-AD46-69B26A5507A6}" srcOrd="5" destOrd="0" presId="urn:microsoft.com/office/officeart/2008/layout/VerticalCurvedList"/>
    <dgm:cxn modelId="{2CF4CFD1-A586-4F00-8AFC-1918FD397B04}" type="presParOf" srcId="{8DD89735-C771-417A-81BD-4069EE94E2B2}" destId="{7F68B571-EC97-46F3-96F9-1221CF963B29}" srcOrd="6" destOrd="0" presId="urn:microsoft.com/office/officeart/2008/layout/VerticalCurvedList"/>
    <dgm:cxn modelId="{D1E73585-46D9-4950-BE3B-E5CAB4F7371F}" type="presParOf" srcId="{7F68B571-EC97-46F3-96F9-1221CF963B29}" destId="{FDAA962C-1D87-4458-9514-0C7D4402C7C1}" srcOrd="0" destOrd="0" presId="urn:microsoft.com/office/officeart/2008/layout/VerticalCurvedList"/>
    <dgm:cxn modelId="{32275311-D708-486E-A8EE-9D2EBA7012D4}" type="presParOf" srcId="{8DD89735-C771-417A-81BD-4069EE94E2B2}" destId="{4EEF3A31-F086-4412-9009-4A5C46E5E76A}" srcOrd="7" destOrd="0" presId="urn:microsoft.com/office/officeart/2008/layout/VerticalCurvedList"/>
    <dgm:cxn modelId="{0C794DBB-7D2F-4E78-86B4-CE50D817793E}" type="presParOf" srcId="{8DD89735-C771-417A-81BD-4069EE94E2B2}" destId="{6702D5B2-284A-46EC-8FA2-9B32745D8A4D}" srcOrd="8" destOrd="0" presId="urn:microsoft.com/office/officeart/2008/layout/VerticalCurvedList"/>
    <dgm:cxn modelId="{5A829367-D396-4E0C-89A5-756D50DA65C1}" type="presParOf" srcId="{6702D5B2-284A-46EC-8FA2-9B32745D8A4D}" destId="{A48BB9BB-EF3B-4006-B7B3-355AF5CC5C6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66F34-6DCF-4BC6-9DE2-889EF0F6BFF5}">
      <dsp:nvSpPr>
        <dsp:cNvPr id="0" name=""/>
        <dsp:cNvSpPr/>
      </dsp:nvSpPr>
      <dsp:spPr>
        <a:xfrm>
          <a:off x="3633824" y="2557759"/>
          <a:ext cx="504750" cy="2170427"/>
        </a:xfrm>
        <a:custGeom>
          <a:avLst/>
          <a:gdLst/>
          <a:ahLst/>
          <a:cxnLst/>
          <a:rect l="0" t="0" r="0" b="0"/>
          <a:pathLst>
            <a:path>
              <a:moveTo>
                <a:pt x="0" y="0"/>
              </a:moveTo>
              <a:lnTo>
                <a:pt x="252375" y="0"/>
              </a:lnTo>
              <a:lnTo>
                <a:pt x="252375" y="2170427"/>
              </a:lnTo>
              <a:lnTo>
                <a:pt x="504750" y="217042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4F5269-6455-4168-9A13-79B6608ECEFE}">
      <dsp:nvSpPr>
        <dsp:cNvPr id="0" name=""/>
        <dsp:cNvSpPr/>
      </dsp:nvSpPr>
      <dsp:spPr>
        <a:xfrm>
          <a:off x="3633824" y="2557759"/>
          <a:ext cx="504750" cy="1085213"/>
        </a:xfrm>
        <a:custGeom>
          <a:avLst/>
          <a:gdLst/>
          <a:ahLst/>
          <a:cxnLst/>
          <a:rect l="0" t="0" r="0" b="0"/>
          <a:pathLst>
            <a:path>
              <a:moveTo>
                <a:pt x="0" y="0"/>
              </a:moveTo>
              <a:lnTo>
                <a:pt x="252375" y="0"/>
              </a:lnTo>
              <a:lnTo>
                <a:pt x="252375" y="1085213"/>
              </a:lnTo>
              <a:lnTo>
                <a:pt x="504750" y="108521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ADA009-269F-4A84-A4C1-C5FAEAB3F326}">
      <dsp:nvSpPr>
        <dsp:cNvPr id="0" name=""/>
        <dsp:cNvSpPr/>
      </dsp:nvSpPr>
      <dsp:spPr>
        <a:xfrm>
          <a:off x="3633824" y="2512040"/>
          <a:ext cx="504750" cy="91440"/>
        </a:xfrm>
        <a:custGeom>
          <a:avLst/>
          <a:gdLst/>
          <a:ahLst/>
          <a:cxnLst/>
          <a:rect l="0" t="0" r="0" b="0"/>
          <a:pathLst>
            <a:path>
              <a:moveTo>
                <a:pt x="0" y="45720"/>
              </a:moveTo>
              <a:lnTo>
                <a:pt x="504750" y="4572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45B3C9-BC90-4FA4-A719-C98BC5EC2131}">
      <dsp:nvSpPr>
        <dsp:cNvPr id="0" name=""/>
        <dsp:cNvSpPr/>
      </dsp:nvSpPr>
      <dsp:spPr>
        <a:xfrm>
          <a:off x="3633824" y="1472546"/>
          <a:ext cx="504750" cy="1085213"/>
        </a:xfrm>
        <a:custGeom>
          <a:avLst/>
          <a:gdLst/>
          <a:ahLst/>
          <a:cxnLst/>
          <a:rect l="0" t="0" r="0" b="0"/>
          <a:pathLst>
            <a:path>
              <a:moveTo>
                <a:pt x="0" y="1085213"/>
              </a:moveTo>
              <a:lnTo>
                <a:pt x="252375" y="1085213"/>
              </a:lnTo>
              <a:lnTo>
                <a:pt x="252375" y="0"/>
              </a:lnTo>
              <a:lnTo>
                <a:pt x="504750"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82F095-3EF8-4CA8-ABFA-DD12E27BE346}">
      <dsp:nvSpPr>
        <dsp:cNvPr id="0" name=""/>
        <dsp:cNvSpPr/>
      </dsp:nvSpPr>
      <dsp:spPr>
        <a:xfrm>
          <a:off x="3633824" y="387332"/>
          <a:ext cx="504750" cy="2170427"/>
        </a:xfrm>
        <a:custGeom>
          <a:avLst/>
          <a:gdLst/>
          <a:ahLst/>
          <a:cxnLst/>
          <a:rect l="0" t="0" r="0" b="0"/>
          <a:pathLst>
            <a:path>
              <a:moveTo>
                <a:pt x="0" y="2170427"/>
              </a:moveTo>
              <a:lnTo>
                <a:pt x="252375" y="2170427"/>
              </a:lnTo>
              <a:lnTo>
                <a:pt x="252375" y="0"/>
              </a:lnTo>
              <a:lnTo>
                <a:pt x="504750"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C4BABF-6F52-498F-8748-913D52D6A6B3}">
      <dsp:nvSpPr>
        <dsp:cNvPr id="0" name=""/>
        <dsp:cNvSpPr/>
      </dsp:nvSpPr>
      <dsp:spPr>
        <a:xfrm>
          <a:off x="1110071" y="2172887"/>
          <a:ext cx="2523752" cy="76974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US" sz="1400" b="1" kern="1200" smtClean="0">
              <a:effectLst>
                <a:outerShdw blurRad="38100" dist="38100" dir="2700000" algn="tl">
                  <a:srgbClr val="000000">
                    <a:alpha val="43137"/>
                  </a:srgbClr>
                </a:outerShdw>
              </a:effectLst>
              <a:cs typeface="B Zar" panose="00000400000000000000" pitchFamily="2" charset="-78"/>
            </a:rPr>
            <a:t>Risk management</a:t>
          </a:r>
          <a:endParaRPr lang="en-US" sz="1400" b="1" kern="1200" dirty="0">
            <a:effectLst>
              <a:outerShdw blurRad="38100" dist="38100" dir="2700000" algn="tl">
                <a:srgbClr val="000000">
                  <a:alpha val="43137"/>
                </a:srgbClr>
              </a:outerShdw>
            </a:effectLst>
            <a:cs typeface="B Zar" panose="00000400000000000000" pitchFamily="2" charset="-78"/>
          </a:endParaRPr>
        </a:p>
      </dsp:txBody>
      <dsp:txXfrm>
        <a:off x="1110071" y="2172887"/>
        <a:ext cx="2523752" cy="769744"/>
      </dsp:txXfrm>
    </dsp:sp>
    <dsp:sp modelId="{4EF2C3F7-04C6-48FF-9670-9AF6EB5F5141}">
      <dsp:nvSpPr>
        <dsp:cNvPr id="0" name=""/>
        <dsp:cNvSpPr/>
      </dsp:nvSpPr>
      <dsp:spPr>
        <a:xfrm>
          <a:off x="4138575" y="2460"/>
          <a:ext cx="2523752" cy="76974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smtClean="0">
              <a:cs typeface="B Zar" panose="00000400000000000000" pitchFamily="2" charset="-78"/>
            </a:rPr>
            <a:t>پیش بینی نرخ ارز</a:t>
          </a:r>
          <a:endParaRPr lang="en-US" sz="1400" b="1" kern="1200" dirty="0">
            <a:cs typeface="B Zar" panose="00000400000000000000" pitchFamily="2" charset="-78"/>
          </a:endParaRPr>
        </a:p>
      </dsp:txBody>
      <dsp:txXfrm>
        <a:off x="4138575" y="2460"/>
        <a:ext cx="2523752" cy="769744"/>
      </dsp:txXfrm>
    </dsp:sp>
    <dsp:sp modelId="{B39327AC-A6CC-41DD-825D-5856E3B19E2E}">
      <dsp:nvSpPr>
        <dsp:cNvPr id="0" name=""/>
        <dsp:cNvSpPr/>
      </dsp:nvSpPr>
      <dsp:spPr>
        <a:xfrm>
          <a:off x="4138575" y="1087673"/>
          <a:ext cx="2523752" cy="76974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smtClean="0">
              <a:cs typeface="B Zar" panose="00000400000000000000" pitchFamily="2" charset="-78"/>
            </a:rPr>
            <a:t>برنامه </a:t>
          </a:r>
          <a:r>
            <a:rPr lang="en-US" sz="1400" b="1" kern="1200" smtClean="0">
              <a:cs typeface="B Zar" panose="00000400000000000000" pitchFamily="2" charset="-78"/>
            </a:rPr>
            <a:t>FERM</a:t>
          </a:r>
          <a:endParaRPr lang="en-US" sz="1400" b="1" kern="1200" dirty="0">
            <a:cs typeface="B Zar" panose="00000400000000000000" pitchFamily="2" charset="-78"/>
          </a:endParaRPr>
        </a:p>
      </dsp:txBody>
      <dsp:txXfrm>
        <a:off x="4138575" y="1087673"/>
        <a:ext cx="2523752" cy="769744"/>
      </dsp:txXfrm>
    </dsp:sp>
    <dsp:sp modelId="{BCC7058C-834C-4834-A65C-81FAFCFE6BB7}">
      <dsp:nvSpPr>
        <dsp:cNvPr id="0" name=""/>
        <dsp:cNvSpPr/>
      </dsp:nvSpPr>
      <dsp:spPr>
        <a:xfrm>
          <a:off x="4138575" y="2172887"/>
          <a:ext cx="2523752" cy="76974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smtClean="0">
              <a:cs typeface="B Zar" panose="00000400000000000000" pitchFamily="2" charset="-78"/>
            </a:rPr>
            <a:t>مدیریت ریسک مبادلات و تراکنشهای ارزی</a:t>
          </a:r>
          <a:endParaRPr lang="en-US" sz="1400" b="1" kern="1200" dirty="0">
            <a:cs typeface="B Zar" panose="00000400000000000000" pitchFamily="2" charset="-78"/>
          </a:endParaRPr>
        </a:p>
      </dsp:txBody>
      <dsp:txXfrm>
        <a:off x="4138575" y="2172887"/>
        <a:ext cx="2523752" cy="769744"/>
      </dsp:txXfrm>
    </dsp:sp>
    <dsp:sp modelId="{1298A097-FC54-43EF-8784-9FE81B982C08}">
      <dsp:nvSpPr>
        <dsp:cNvPr id="0" name=""/>
        <dsp:cNvSpPr/>
      </dsp:nvSpPr>
      <dsp:spPr>
        <a:xfrm>
          <a:off x="4138575" y="3258101"/>
          <a:ext cx="2523752" cy="76974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smtClean="0">
              <a:cs typeface="B Zar" panose="00000400000000000000" pitchFamily="2" charset="-78"/>
            </a:rPr>
            <a:t>مدیریت ریسک تسعیر و صورتهای مالی ارزی</a:t>
          </a:r>
          <a:endParaRPr lang="en-US" sz="1400" b="1" kern="1200" dirty="0">
            <a:cs typeface="B Zar" panose="00000400000000000000" pitchFamily="2" charset="-78"/>
          </a:endParaRPr>
        </a:p>
      </dsp:txBody>
      <dsp:txXfrm>
        <a:off x="4138575" y="3258101"/>
        <a:ext cx="2523752" cy="769744"/>
      </dsp:txXfrm>
    </dsp:sp>
    <dsp:sp modelId="{40B410A1-549A-4FEF-9060-D8B1FE14040C}">
      <dsp:nvSpPr>
        <dsp:cNvPr id="0" name=""/>
        <dsp:cNvSpPr/>
      </dsp:nvSpPr>
      <dsp:spPr>
        <a:xfrm>
          <a:off x="4138575" y="4343315"/>
          <a:ext cx="2523752" cy="76974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cs typeface="B Zar" panose="00000400000000000000" pitchFamily="2" charset="-78"/>
            </a:rPr>
            <a:t>مدیریت ریسک اقتصادی و عملیات ارزی</a:t>
          </a:r>
          <a:endParaRPr lang="en-US" sz="1400" b="1" kern="1200" dirty="0">
            <a:cs typeface="B Zar" panose="00000400000000000000" pitchFamily="2" charset="-78"/>
          </a:endParaRPr>
        </a:p>
      </dsp:txBody>
      <dsp:txXfrm>
        <a:off x="4138575" y="4343315"/>
        <a:ext cx="2523752" cy="7697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6D179-E37C-46AB-8BF8-F83A54589CFD}">
      <dsp:nvSpPr>
        <dsp:cNvPr id="0" name=""/>
        <dsp:cNvSpPr/>
      </dsp:nvSpPr>
      <dsp:spPr>
        <a:xfrm>
          <a:off x="0" y="0"/>
          <a:ext cx="4319587" cy="4319587"/>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1B1614-6BD0-4F08-98F5-6F5DAC96F176}">
      <dsp:nvSpPr>
        <dsp:cNvPr id="0" name=""/>
        <dsp:cNvSpPr/>
      </dsp:nvSpPr>
      <dsp:spPr>
        <a:xfrm>
          <a:off x="2159793" y="0"/>
          <a:ext cx="6047581" cy="4319587"/>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fa-IR" sz="4000" b="1" kern="1200" dirty="0" smtClean="0">
              <a:latin typeface="Arabic Typesetting" pitchFamily="66" charset="-78"/>
              <a:cs typeface="Arabic Typesetting" pitchFamily="66" charset="-78"/>
            </a:rPr>
            <a:t>دارایی ها و بدهی ها(ازجمله ارقام مقایسه ای)باید با استفاده ازنرخ ارز در تاریخ ترازنامه تسعیر شود</a:t>
          </a:r>
          <a:endParaRPr lang="fa-IR" sz="4000" b="1" kern="1200" dirty="0">
            <a:latin typeface="Arabic Typesetting" pitchFamily="66" charset="-78"/>
            <a:cs typeface="Arabic Typesetting" pitchFamily="66" charset="-78"/>
          </a:endParaRPr>
        </a:p>
      </dsp:txBody>
      <dsp:txXfrm>
        <a:off x="2159793" y="0"/>
        <a:ext cx="6047581" cy="1295878"/>
      </dsp:txXfrm>
    </dsp:sp>
    <dsp:sp modelId="{FE309FA9-0585-49FC-AD11-C24CD4D85B08}">
      <dsp:nvSpPr>
        <dsp:cNvPr id="0" name=""/>
        <dsp:cNvSpPr/>
      </dsp:nvSpPr>
      <dsp:spPr>
        <a:xfrm>
          <a:off x="755929" y="1295878"/>
          <a:ext cx="2807728" cy="2807728"/>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F9614F-415F-4E91-86FA-DEA900F94F76}">
      <dsp:nvSpPr>
        <dsp:cNvPr id="0" name=""/>
        <dsp:cNvSpPr/>
      </dsp:nvSpPr>
      <dsp:spPr>
        <a:xfrm>
          <a:off x="2159793" y="1295878"/>
          <a:ext cx="6047581" cy="2807728"/>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fa-IR" sz="4000" b="1" kern="1200" dirty="0" smtClean="0">
              <a:latin typeface="Arabic Typesetting" pitchFamily="66" charset="-78"/>
              <a:cs typeface="Arabic Typesetting" pitchFamily="66" charset="-78"/>
            </a:rPr>
            <a:t>درامدها و هزینه ها(ازجمله ارقام مقایسه ای)باید با استفاده ازنرخ ارز در تاریخ معاملات تسعیر شود</a:t>
          </a:r>
          <a:endParaRPr lang="fa-IR" sz="4000" b="1" kern="1200" dirty="0">
            <a:latin typeface="Arabic Typesetting" pitchFamily="66" charset="-78"/>
            <a:cs typeface="Arabic Typesetting" pitchFamily="66" charset="-78"/>
          </a:endParaRPr>
        </a:p>
      </dsp:txBody>
      <dsp:txXfrm>
        <a:off x="2159793" y="1295878"/>
        <a:ext cx="6047581" cy="1295874"/>
      </dsp:txXfrm>
    </dsp:sp>
    <dsp:sp modelId="{CF3DA03E-C919-4E89-B0CA-2901E200E881}">
      <dsp:nvSpPr>
        <dsp:cNvPr id="0" name=""/>
        <dsp:cNvSpPr/>
      </dsp:nvSpPr>
      <dsp:spPr>
        <a:xfrm>
          <a:off x="1511856" y="2591753"/>
          <a:ext cx="1295874" cy="1295874"/>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EC8AA0-BCD8-4C17-9209-3AC724E407BD}">
      <dsp:nvSpPr>
        <dsp:cNvPr id="0" name=""/>
        <dsp:cNvSpPr/>
      </dsp:nvSpPr>
      <dsp:spPr>
        <a:xfrm>
          <a:off x="2159793" y="2591753"/>
          <a:ext cx="6047581" cy="1295874"/>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fa-IR" sz="4000" b="1" kern="1200" dirty="0" smtClean="0">
              <a:latin typeface="Arabic Typesetting" pitchFamily="66" charset="-78"/>
              <a:cs typeface="Arabic Typesetting" pitchFamily="66" charset="-78"/>
            </a:rPr>
            <a:t>تمام تفاوت های تسعیر حاصل؛باید در صورت سود و زیان جامع شناسایی شود</a:t>
          </a:r>
          <a:endParaRPr lang="fa-IR" sz="4000" b="1" kern="1200" dirty="0">
            <a:latin typeface="Arabic Typesetting" pitchFamily="66" charset="-78"/>
            <a:cs typeface="Arabic Typesetting" pitchFamily="66" charset="-78"/>
          </a:endParaRPr>
        </a:p>
      </dsp:txBody>
      <dsp:txXfrm>
        <a:off x="2159793" y="2591753"/>
        <a:ext cx="6047581" cy="12958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E182D-74FE-4692-B74C-B8458FC75B63}">
      <dsp:nvSpPr>
        <dsp:cNvPr id="0" name=""/>
        <dsp:cNvSpPr/>
      </dsp:nvSpPr>
      <dsp:spPr>
        <a:xfrm>
          <a:off x="93444" y="0"/>
          <a:ext cx="4319587" cy="4319587"/>
        </a:xfrm>
        <a:prstGeom prst="triangl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006E47-0585-495B-AAF6-643239DE938F}">
      <dsp:nvSpPr>
        <dsp:cNvPr id="0" name=""/>
        <dsp:cNvSpPr/>
      </dsp:nvSpPr>
      <dsp:spPr>
        <a:xfrm>
          <a:off x="2118201" y="433236"/>
          <a:ext cx="5023087" cy="3223214"/>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kern="1200" dirty="0" smtClean="0">
              <a:latin typeface="Arabic Typesetting" pitchFamily="66" charset="-78"/>
              <a:cs typeface="Arabic Typesetting" pitchFamily="66" charset="-78"/>
            </a:rPr>
            <a:t>کلیه مبالغ (یعنی داراییها، بدهیها، اقلام حقوق صاحبان سرمایه، درآمدها و هزینه‌ها، از جمله ارقام مقایسه‌ای) باید با استفاده از نرخ ارز در تاریخ آخرین ترازنامه تسعیر شود</a:t>
          </a:r>
          <a:endParaRPr lang="fa-IR" sz="4400" kern="1200" dirty="0">
            <a:latin typeface="Arabic Typesetting" pitchFamily="66" charset="-78"/>
            <a:cs typeface="Arabic Typesetting" pitchFamily="66" charset="-78"/>
          </a:endParaRPr>
        </a:p>
      </dsp:txBody>
      <dsp:txXfrm>
        <a:off x="2275545" y="590580"/>
        <a:ext cx="4708399" cy="29085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CF4AA-62A4-49AA-8B4A-3799FC4D5884}">
      <dsp:nvSpPr>
        <dsp:cNvPr id="0" name=""/>
        <dsp:cNvSpPr/>
      </dsp:nvSpPr>
      <dsp:spPr>
        <a:xfrm>
          <a:off x="0" y="676"/>
          <a:ext cx="8207375" cy="125871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r" defTabSz="2000250" rtl="1">
            <a:lnSpc>
              <a:spcPct val="90000"/>
            </a:lnSpc>
            <a:spcBef>
              <a:spcPct val="0"/>
            </a:spcBef>
            <a:spcAft>
              <a:spcPct val="35000"/>
            </a:spcAft>
          </a:pPr>
          <a:r>
            <a:rPr lang="fa-IR" sz="4500" b="1" kern="1200" dirty="0" smtClean="0">
              <a:latin typeface="Arabic Typesetting" pitchFamily="66" charset="-78"/>
              <a:cs typeface="Arabic Typesetting" pitchFamily="66" charset="-78"/>
            </a:rPr>
            <a:t>اقلام پولی ارزی باید به نرخ ارز در تاریخ ترازنامه تسعیر شود</a:t>
          </a:r>
          <a:endParaRPr lang="fa-IR" sz="4500" b="1" kern="1200" dirty="0">
            <a:latin typeface="Arabic Typesetting" pitchFamily="66" charset="-78"/>
            <a:cs typeface="Arabic Typesetting" pitchFamily="66" charset="-78"/>
          </a:endParaRPr>
        </a:p>
      </dsp:txBody>
      <dsp:txXfrm>
        <a:off x="61446" y="62122"/>
        <a:ext cx="8084483" cy="1135827"/>
      </dsp:txXfrm>
    </dsp:sp>
    <dsp:sp modelId="{A7977282-3189-4E0D-A5BE-65C4E6B1D50F}">
      <dsp:nvSpPr>
        <dsp:cNvPr id="0" name=""/>
        <dsp:cNvSpPr/>
      </dsp:nvSpPr>
      <dsp:spPr>
        <a:xfrm>
          <a:off x="0" y="1410450"/>
          <a:ext cx="8207375" cy="125871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r" defTabSz="2000250" rtl="1">
            <a:lnSpc>
              <a:spcPct val="90000"/>
            </a:lnSpc>
            <a:spcBef>
              <a:spcPct val="0"/>
            </a:spcBef>
            <a:spcAft>
              <a:spcPct val="35000"/>
            </a:spcAft>
          </a:pPr>
          <a:r>
            <a:rPr lang="fa-IR" sz="4500" b="1" kern="1200" dirty="0" smtClean="0">
              <a:latin typeface="Arabic Typesetting" pitchFamily="66" charset="-78"/>
              <a:cs typeface="Arabic Typesetting" pitchFamily="66" charset="-78"/>
            </a:rPr>
            <a:t>اقلام غیرپولی که به بهای تمام شده ارزی اندازه گیری شده است باید به نرخ ارز در تاریخ معامله تسعیر شود</a:t>
          </a:r>
          <a:endParaRPr lang="fa-IR" sz="4500" b="1" kern="1200" dirty="0">
            <a:latin typeface="Arabic Typesetting" pitchFamily="66" charset="-78"/>
            <a:cs typeface="Arabic Typesetting" pitchFamily="66" charset="-78"/>
          </a:endParaRPr>
        </a:p>
      </dsp:txBody>
      <dsp:txXfrm>
        <a:off x="61446" y="1471896"/>
        <a:ext cx="8084483" cy="1135827"/>
      </dsp:txXfrm>
    </dsp:sp>
    <dsp:sp modelId="{ED5B7B95-D632-4271-81FB-8C5D67696544}">
      <dsp:nvSpPr>
        <dsp:cNvPr id="0" name=""/>
        <dsp:cNvSpPr/>
      </dsp:nvSpPr>
      <dsp:spPr>
        <a:xfrm>
          <a:off x="10502" y="2672853"/>
          <a:ext cx="8196872" cy="1385484"/>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r" defTabSz="2000250" rtl="1">
            <a:lnSpc>
              <a:spcPct val="90000"/>
            </a:lnSpc>
            <a:spcBef>
              <a:spcPct val="0"/>
            </a:spcBef>
            <a:spcAft>
              <a:spcPct val="35000"/>
            </a:spcAft>
          </a:pPr>
          <a:r>
            <a:rPr lang="fa-IR" sz="4500" b="1" kern="1200" dirty="0" smtClean="0">
              <a:latin typeface="Arabic Typesetting" pitchFamily="66" charset="-78"/>
              <a:cs typeface="Arabic Typesetting" pitchFamily="66" charset="-78"/>
            </a:rPr>
            <a:t>اقلام غیر پولی که به ارزش منصفانه برحسب ارز اندازه گیری شده است باید به نرخ ارز در تاریخ تعیین ارزش منصفانه تسعیر شود</a:t>
          </a:r>
          <a:endParaRPr lang="fa-IR" sz="4500" b="1" kern="1200" dirty="0">
            <a:latin typeface="Arabic Typesetting" pitchFamily="66" charset="-78"/>
            <a:cs typeface="Arabic Typesetting" pitchFamily="66" charset="-78"/>
          </a:endParaRPr>
        </a:p>
      </dsp:txBody>
      <dsp:txXfrm>
        <a:off x="78136" y="2740487"/>
        <a:ext cx="8061604" cy="12502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F0183-C888-4C5D-A3FF-2D6A95C15D2C}">
      <dsp:nvSpPr>
        <dsp:cNvPr id="0" name=""/>
        <dsp:cNvSpPr/>
      </dsp:nvSpPr>
      <dsp:spPr>
        <a:xfrm>
          <a:off x="-5679775" y="-872376"/>
          <a:ext cx="6785312" cy="6785312"/>
        </a:xfrm>
        <a:prstGeom prst="blockArc">
          <a:avLst>
            <a:gd name="adj1" fmla="val 18900000"/>
            <a:gd name="adj2" fmla="val 2700000"/>
            <a:gd name="adj3" fmla="val 318"/>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95466D-2771-4084-9DF2-2A70C11715E4}">
      <dsp:nvSpPr>
        <dsp:cNvPr id="0" name=""/>
        <dsp:cNvSpPr/>
      </dsp:nvSpPr>
      <dsp:spPr>
        <a:xfrm>
          <a:off x="875402" y="360040"/>
          <a:ext cx="7668940" cy="2160095"/>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2990" tIns="114300" rIns="114300" bIns="114300" numCol="1" spcCol="1270" anchor="ctr" anchorCtr="0">
          <a:noAutofit/>
        </a:bodyPr>
        <a:lstStyle/>
        <a:p>
          <a:pPr lvl="0" algn="ctr" defTabSz="2000250" rtl="1">
            <a:lnSpc>
              <a:spcPct val="90000"/>
            </a:lnSpc>
            <a:spcBef>
              <a:spcPct val="0"/>
            </a:spcBef>
            <a:spcAft>
              <a:spcPct val="35000"/>
            </a:spcAft>
          </a:pPr>
          <a:r>
            <a:rPr lang="fa-IR" sz="4500" b="1" kern="1200" dirty="0" smtClean="0">
              <a:latin typeface="Arabic Typesetting" pitchFamily="66" charset="-78"/>
              <a:cs typeface="Arabic Typesetting" pitchFamily="66" charset="-78"/>
            </a:rPr>
            <a:t>تفاوتهای تسعیر در سرفصل حقوق صاحبان سهام طبقه بندی و در صورت سود و زیان جامع منعکس می شود</a:t>
          </a:r>
          <a:endParaRPr lang="fa-IR" sz="4500" b="1" kern="1200" dirty="0">
            <a:latin typeface="Arabic Typesetting" pitchFamily="66" charset="-78"/>
            <a:cs typeface="Arabic Typesetting" pitchFamily="66" charset="-78"/>
          </a:endParaRPr>
        </a:p>
      </dsp:txBody>
      <dsp:txXfrm>
        <a:off x="875402" y="360040"/>
        <a:ext cx="7668940" cy="2160095"/>
      </dsp:txXfrm>
    </dsp:sp>
    <dsp:sp modelId="{CA4D95F6-B663-4F24-8029-8BFA236B6F36}">
      <dsp:nvSpPr>
        <dsp:cNvPr id="0" name=""/>
        <dsp:cNvSpPr/>
      </dsp:nvSpPr>
      <dsp:spPr>
        <a:xfrm>
          <a:off x="1989" y="540096"/>
          <a:ext cx="1799983" cy="179998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D7B1EE-C212-4FE9-85A7-904574B88D32}">
      <dsp:nvSpPr>
        <dsp:cNvPr id="0" name=""/>
        <dsp:cNvSpPr/>
      </dsp:nvSpPr>
      <dsp:spPr>
        <a:xfrm>
          <a:off x="852784" y="2664437"/>
          <a:ext cx="7714178" cy="1872069"/>
        </a:xfrm>
        <a:prstGeom prst="rect">
          <a:avLst/>
        </a:prstGeom>
        <a:solidFill>
          <a:schemeClr val="accent5">
            <a:hueOff val="10638099"/>
            <a:satOff val="-460"/>
            <a:lumOff val="-20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2990" tIns="114300" rIns="114300" bIns="114300" numCol="1" spcCol="1270" anchor="ctr" anchorCtr="0">
          <a:noAutofit/>
        </a:bodyPr>
        <a:lstStyle/>
        <a:p>
          <a:pPr lvl="0" algn="ctr" defTabSz="2000250" rtl="1">
            <a:lnSpc>
              <a:spcPct val="90000"/>
            </a:lnSpc>
            <a:spcBef>
              <a:spcPct val="0"/>
            </a:spcBef>
            <a:spcAft>
              <a:spcPct val="35000"/>
            </a:spcAft>
          </a:pPr>
          <a:r>
            <a:rPr lang="fa-IR" sz="4500" b="1" kern="1200" dirty="0" smtClean="0">
              <a:latin typeface="Arabic Typesetting" pitchFamily="66" charset="-78"/>
              <a:cs typeface="Arabic Typesetting" pitchFamily="66" charset="-78"/>
            </a:rPr>
            <a:t>برای تسعیر درآمدها و هزینه ها در عمل از نرخ میانگین استفاده می شود</a:t>
          </a:r>
          <a:endParaRPr lang="fa-IR" sz="4500" b="1" kern="1200" dirty="0">
            <a:latin typeface="Arabic Typesetting" pitchFamily="66" charset="-78"/>
            <a:cs typeface="Arabic Typesetting" pitchFamily="66" charset="-78"/>
          </a:endParaRPr>
        </a:p>
      </dsp:txBody>
      <dsp:txXfrm>
        <a:off x="852784" y="2664437"/>
        <a:ext cx="7714178" cy="1872069"/>
      </dsp:txXfrm>
    </dsp:sp>
    <dsp:sp modelId="{9D7E610B-E366-4961-893C-6D4917C4DD3B}">
      <dsp:nvSpPr>
        <dsp:cNvPr id="0" name=""/>
        <dsp:cNvSpPr/>
      </dsp:nvSpPr>
      <dsp:spPr>
        <a:xfrm>
          <a:off x="1989" y="2700480"/>
          <a:ext cx="1799983" cy="1799983"/>
        </a:xfrm>
        <a:prstGeom prst="ellipse">
          <a:avLst/>
        </a:prstGeom>
        <a:solidFill>
          <a:schemeClr val="lt1">
            <a:hueOff val="0"/>
            <a:satOff val="0"/>
            <a:lumOff val="0"/>
            <a:alphaOff val="0"/>
          </a:schemeClr>
        </a:solidFill>
        <a:ln w="25400" cap="flat" cmpd="sng" algn="ctr">
          <a:solidFill>
            <a:schemeClr val="accent5">
              <a:hueOff val="10638099"/>
              <a:satOff val="-460"/>
              <a:lumOff val="-2098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434FC-BBFC-41EA-A6C6-A3070E623296}">
      <dsp:nvSpPr>
        <dsp:cNvPr id="0" name=""/>
        <dsp:cNvSpPr/>
      </dsp:nvSpPr>
      <dsp:spPr>
        <a:xfrm>
          <a:off x="2891609" y="2271969"/>
          <a:ext cx="2003989" cy="3038648"/>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150000"/>
            </a:lnSpc>
            <a:spcBef>
              <a:spcPct val="0"/>
            </a:spcBef>
            <a:spcAft>
              <a:spcPct val="35000"/>
            </a:spcAft>
          </a:pPr>
          <a:r>
            <a:rPr lang="fa-IR" sz="1400" b="1" kern="1200" smtClean="0">
              <a:solidFill>
                <a:schemeClr val="tx1"/>
              </a:solidFill>
              <a:latin typeface="Arial" pitchFamily="34" charset="0"/>
              <a:cs typeface="B Zar" panose="00000400000000000000" pitchFamily="2" charset="-78"/>
            </a:rPr>
            <a:t>چرا شرکتها نرخ ارز را پیش بینی میکنند؟</a:t>
          </a:r>
          <a:endParaRPr lang="en-US" sz="1400" b="1" kern="1200" dirty="0">
            <a:solidFill>
              <a:schemeClr val="tx1"/>
            </a:solidFill>
            <a:latin typeface="Arial" pitchFamily="34" charset="0"/>
            <a:cs typeface="B Zar" panose="00000400000000000000" pitchFamily="2" charset="-78"/>
          </a:endParaRPr>
        </a:p>
      </dsp:txBody>
      <dsp:txXfrm>
        <a:off x="3185086" y="2716969"/>
        <a:ext cx="1417035" cy="2148648"/>
      </dsp:txXfrm>
    </dsp:sp>
    <dsp:sp modelId="{1E61B89A-B88B-4A14-8A37-0DA3FFA719C1}">
      <dsp:nvSpPr>
        <dsp:cNvPr id="0" name=""/>
        <dsp:cNvSpPr/>
      </dsp:nvSpPr>
      <dsp:spPr>
        <a:xfrm rot="10380490">
          <a:off x="1758595" y="3957706"/>
          <a:ext cx="1173067" cy="571136"/>
        </a:xfrm>
        <a:prstGeom prst="lef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49D0633-BCD2-4755-A92F-25EDC9FC8E7B}">
      <dsp:nvSpPr>
        <dsp:cNvPr id="0" name=""/>
        <dsp:cNvSpPr/>
      </dsp:nvSpPr>
      <dsp:spPr>
        <a:xfrm>
          <a:off x="596" y="3390475"/>
          <a:ext cx="1903789" cy="1523031"/>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rtl="1">
            <a:lnSpc>
              <a:spcPct val="90000"/>
            </a:lnSpc>
            <a:spcBef>
              <a:spcPct val="0"/>
            </a:spcBef>
            <a:spcAft>
              <a:spcPct val="35000"/>
            </a:spcAft>
          </a:pPr>
          <a:r>
            <a:rPr lang="fa-IR" sz="2300" b="1" kern="1200" dirty="0" smtClean="0">
              <a:solidFill>
                <a:schemeClr val="tx1"/>
              </a:solidFill>
              <a:cs typeface="B Titr" pitchFamily="2" charset="-78"/>
            </a:rPr>
            <a:t>تصمیمات </a:t>
          </a:r>
          <a:r>
            <a:rPr lang="fa-IR" sz="2300" b="1" kern="1200" dirty="0" err="1" smtClean="0">
              <a:solidFill>
                <a:schemeClr val="tx1"/>
              </a:solidFill>
              <a:cs typeface="B Titr" pitchFamily="2" charset="-78"/>
            </a:rPr>
            <a:t>هجینگ</a:t>
          </a:r>
          <a:endParaRPr lang="en-US" sz="2300" b="1" kern="1200" dirty="0">
            <a:solidFill>
              <a:schemeClr val="tx1"/>
            </a:solidFill>
            <a:cs typeface="B Titr" pitchFamily="2" charset="-78"/>
          </a:endParaRPr>
        </a:p>
      </dsp:txBody>
      <dsp:txXfrm>
        <a:off x="45204" y="3435083"/>
        <a:ext cx="1814573" cy="1433815"/>
      </dsp:txXfrm>
    </dsp:sp>
    <dsp:sp modelId="{420F33A5-EE0B-4B00-BAA4-73B01A4F69EF}">
      <dsp:nvSpPr>
        <dsp:cNvPr id="0" name=""/>
        <dsp:cNvSpPr/>
      </dsp:nvSpPr>
      <dsp:spPr>
        <a:xfrm rot="13051739">
          <a:off x="1992073" y="2403738"/>
          <a:ext cx="1204195" cy="571136"/>
        </a:xfrm>
        <a:prstGeom prst="leftArrow">
          <a:avLst>
            <a:gd name="adj1" fmla="val 60000"/>
            <a:gd name="adj2" fmla="val 50000"/>
          </a:avLst>
        </a:prstGeom>
        <a:solidFill>
          <a:schemeClr val="accent2">
            <a:hueOff val="2620882"/>
            <a:satOff val="-497"/>
            <a:lumOff val="-250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91AFA91-0A7D-4B5F-9448-D70F4588FD7A}">
      <dsp:nvSpPr>
        <dsp:cNvPr id="0" name=""/>
        <dsp:cNvSpPr/>
      </dsp:nvSpPr>
      <dsp:spPr>
        <a:xfrm>
          <a:off x="216038" y="936105"/>
          <a:ext cx="1903789" cy="1523031"/>
        </a:xfrm>
        <a:prstGeom prst="roundRect">
          <a:avLst>
            <a:gd name="adj" fmla="val 10000"/>
          </a:avLst>
        </a:prstGeom>
        <a:solidFill>
          <a:schemeClr val="accent2">
            <a:hueOff val="2620882"/>
            <a:satOff val="-497"/>
            <a:lumOff val="-250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rtl="1">
            <a:lnSpc>
              <a:spcPct val="90000"/>
            </a:lnSpc>
            <a:spcBef>
              <a:spcPct val="0"/>
            </a:spcBef>
            <a:spcAft>
              <a:spcPct val="35000"/>
            </a:spcAft>
          </a:pPr>
          <a:r>
            <a:rPr lang="fa-IR" sz="2300" b="1" kern="1200" dirty="0" smtClean="0">
              <a:solidFill>
                <a:schemeClr val="tx1"/>
              </a:solidFill>
              <a:cs typeface="B Titr" pitchFamily="2" charset="-78"/>
            </a:rPr>
            <a:t>تصمیمات سرمایه گذاری </a:t>
          </a:r>
          <a:r>
            <a:rPr lang="fa-IR" sz="2300" b="1" kern="1200" dirty="0" err="1" smtClean="0">
              <a:solidFill>
                <a:schemeClr val="tx1"/>
              </a:solidFill>
              <a:cs typeface="B Titr" pitchFamily="2" charset="-78"/>
            </a:rPr>
            <a:t>بلندمدت</a:t>
          </a:r>
          <a:endParaRPr lang="en-US" sz="2300" b="1" kern="1200" dirty="0">
            <a:solidFill>
              <a:schemeClr val="tx1"/>
            </a:solidFill>
            <a:cs typeface="B Titr" pitchFamily="2" charset="-78"/>
          </a:endParaRPr>
        </a:p>
      </dsp:txBody>
      <dsp:txXfrm>
        <a:off x="260646" y="980713"/>
        <a:ext cx="1814573" cy="1433815"/>
      </dsp:txXfrm>
    </dsp:sp>
    <dsp:sp modelId="{13DF6EAB-0C21-42A6-8611-C3BFF8E529D7}">
      <dsp:nvSpPr>
        <dsp:cNvPr id="0" name=""/>
        <dsp:cNvSpPr/>
      </dsp:nvSpPr>
      <dsp:spPr>
        <a:xfrm rot="16045069">
          <a:off x="3101203" y="1335155"/>
          <a:ext cx="1358714" cy="571136"/>
        </a:xfrm>
        <a:prstGeom prst="leftArrow">
          <a:avLst>
            <a:gd name="adj1" fmla="val 60000"/>
            <a:gd name="adj2" fmla="val 50000"/>
          </a:avLst>
        </a:prstGeom>
        <a:solidFill>
          <a:schemeClr val="accent2">
            <a:hueOff val="5241764"/>
            <a:satOff val="-994"/>
            <a:lumOff val="-500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38EC6EB-AA2A-48FC-B627-9858FD0D4EA2}">
      <dsp:nvSpPr>
        <dsp:cNvPr id="0" name=""/>
        <dsp:cNvSpPr/>
      </dsp:nvSpPr>
      <dsp:spPr>
        <a:xfrm>
          <a:off x="2808319" y="72021"/>
          <a:ext cx="1903789" cy="1523031"/>
        </a:xfrm>
        <a:prstGeom prst="roundRect">
          <a:avLst>
            <a:gd name="adj" fmla="val 10000"/>
          </a:avLst>
        </a:prstGeom>
        <a:solidFill>
          <a:schemeClr val="accent2">
            <a:hueOff val="5241764"/>
            <a:satOff val="-994"/>
            <a:lumOff val="-500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fa-IR" sz="2300" b="1" kern="1200" dirty="0" smtClean="0">
              <a:solidFill>
                <a:schemeClr val="tx1"/>
              </a:solidFill>
              <a:cs typeface="B Titr" pitchFamily="2" charset="-78"/>
            </a:rPr>
            <a:t>تصمیمات بودجه بندی</a:t>
          </a:r>
          <a:endParaRPr lang="en-US" sz="2300" b="1" kern="1200" dirty="0" smtClean="0">
            <a:solidFill>
              <a:schemeClr val="tx1"/>
            </a:solidFill>
            <a:cs typeface="B Titr" pitchFamily="2" charset="-78"/>
          </a:endParaRPr>
        </a:p>
      </dsp:txBody>
      <dsp:txXfrm>
        <a:off x="2852927" y="116629"/>
        <a:ext cx="1814573" cy="1433815"/>
      </dsp:txXfrm>
    </dsp:sp>
    <dsp:sp modelId="{B96E015A-3794-4BE5-848B-FDDFFB826F5C}">
      <dsp:nvSpPr>
        <dsp:cNvPr id="0" name=""/>
        <dsp:cNvSpPr/>
      </dsp:nvSpPr>
      <dsp:spPr>
        <a:xfrm rot="19389721">
          <a:off x="4666062" y="2372540"/>
          <a:ext cx="1138606" cy="571136"/>
        </a:xfrm>
        <a:prstGeom prst="leftArrow">
          <a:avLst>
            <a:gd name="adj1" fmla="val 60000"/>
            <a:gd name="adj2" fmla="val 50000"/>
          </a:avLst>
        </a:prstGeom>
        <a:solidFill>
          <a:schemeClr val="accent2">
            <a:hueOff val="7862647"/>
            <a:satOff val="-1491"/>
            <a:lumOff val="-749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B62CB9A-B9AD-4663-A160-9869E14937CE}">
      <dsp:nvSpPr>
        <dsp:cNvPr id="0" name=""/>
        <dsp:cNvSpPr/>
      </dsp:nvSpPr>
      <dsp:spPr>
        <a:xfrm>
          <a:off x="5832653" y="864083"/>
          <a:ext cx="1903789" cy="1523031"/>
        </a:xfrm>
        <a:prstGeom prst="roundRect">
          <a:avLst>
            <a:gd name="adj" fmla="val 10000"/>
          </a:avLst>
        </a:prstGeom>
        <a:solidFill>
          <a:schemeClr val="accent2">
            <a:hueOff val="7862647"/>
            <a:satOff val="-1491"/>
            <a:lumOff val="-749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fa-IR" sz="2300" b="1" kern="1200" dirty="0" smtClean="0">
              <a:solidFill>
                <a:schemeClr val="tx1"/>
              </a:solidFill>
              <a:cs typeface="B Titr" pitchFamily="2" charset="-78"/>
            </a:rPr>
            <a:t>ارزیابی سود</a:t>
          </a:r>
          <a:endParaRPr lang="en-US" sz="2300" b="1" kern="1200" dirty="0" smtClean="0">
            <a:solidFill>
              <a:schemeClr val="tx1"/>
            </a:solidFill>
            <a:cs typeface="B Titr" pitchFamily="2" charset="-78"/>
          </a:endParaRPr>
        </a:p>
      </dsp:txBody>
      <dsp:txXfrm>
        <a:off x="5877261" y="908691"/>
        <a:ext cx="1814573" cy="1433815"/>
      </dsp:txXfrm>
    </dsp:sp>
    <dsp:sp modelId="{4B2E35D9-6F94-47DD-840B-17CF33F3177B}">
      <dsp:nvSpPr>
        <dsp:cNvPr id="0" name=""/>
        <dsp:cNvSpPr/>
      </dsp:nvSpPr>
      <dsp:spPr>
        <a:xfrm rot="419510">
          <a:off x="4822331" y="3944552"/>
          <a:ext cx="1167815" cy="571136"/>
        </a:xfrm>
        <a:prstGeom prst="leftArrow">
          <a:avLst>
            <a:gd name="adj1" fmla="val 60000"/>
            <a:gd name="adj2" fmla="val 50000"/>
          </a:avLst>
        </a:prstGeom>
        <a:solidFill>
          <a:schemeClr val="accent2">
            <a:hueOff val="10483529"/>
            <a:satOff val="-1988"/>
            <a:lumOff val="-999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EEF7357-D9E6-4A52-93F5-0955407B176C}">
      <dsp:nvSpPr>
        <dsp:cNvPr id="0" name=""/>
        <dsp:cNvSpPr/>
      </dsp:nvSpPr>
      <dsp:spPr>
        <a:xfrm>
          <a:off x="5882821" y="3390475"/>
          <a:ext cx="1903789" cy="1523031"/>
        </a:xfrm>
        <a:prstGeom prst="roundRect">
          <a:avLst>
            <a:gd name="adj" fmla="val 10000"/>
          </a:avLst>
        </a:prstGeom>
        <a:solidFill>
          <a:schemeClr val="accent2">
            <a:hueOff val="10483529"/>
            <a:satOff val="-1988"/>
            <a:lumOff val="-999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fa-IR" sz="2300" b="1" kern="1200" dirty="0" smtClean="0">
              <a:solidFill>
                <a:schemeClr val="tx1"/>
              </a:solidFill>
              <a:cs typeface="B Titr" pitchFamily="2" charset="-78"/>
            </a:rPr>
            <a:t>تصمیمات تامین مالی </a:t>
          </a:r>
          <a:r>
            <a:rPr lang="fa-IR" sz="2300" b="1" kern="1200" dirty="0" err="1" smtClean="0">
              <a:solidFill>
                <a:schemeClr val="tx1"/>
              </a:solidFill>
              <a:cs typeface="B Titr" pitchFamily="2" charset="-78"/>
            </a:rPr>
            <a:t>بلندمدت</a:t>
          </a:r>
          <a:endParaRPr lang="en-US" sz="2300" b="1" kern="1200" dirty="0" smtClean="0">
            <a:solidFill>
              <a:schemeClr val="tx1"/>
            </a:solidFill>
            <a:cs typeface="B Titr" pitchFamily="2" charset="-78"/>
          </a:endParaRPr>
        </a:p>
      </dsp:txBody>
      <dsp:txXfrm>
        <a:off x="5927429" y="3435083"/>
        <a:ext cx="1814573" cy="1433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434FC-BBFC-41EA-A6C6-A3070E623296}">
      <dsp:nvSpPr>
        <dsp:cNvPr id="0" name=""/>
        <dsp:cNvSpPr/>
      </dsp:nvSpPr>
      <dsp:spPr>
        <a:xfrm>
          <a:off x="2952331" y="1602656"/>
          <a:ext cx="2102546" cy="318809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200000"/>
            </a:lnSpc>
            <a:spcBef>
              <a:spcPct val="0"/>
            </a:spcBef>
            <a:spcAft>
              <a:spcPct val="35000"/>
            </a:spcAft>
          </a:pPr>
          <a:r>
            <a:rPr lang="en-US" sz="1400" b="1" kern="1200" smtClean="0">
              <a:latin typeface="Arial" pitchFamily="34" charset="0"/>
              <a:cs typeface="Arial" pitchFamily="34" charset="0"/>
            </a:rPr>
            <a:t>FORECASTING TECHNIQUES</a:t>
          </a:r>
          <a:endParaRPr lang="en-US" sz="1400" b="1" kern="1200" dirty="0">
            <a:latin typeface="Arial" pitchFamily="34" charset="0"/>
            <a:cs typeface="Arial" pitchFamily="34" charset="0"/>
          </a:endParaRPr>
        </a:p>
      </dsp:txBody>
      <dsp:txXfrm>
        <a:off x="3260242" y="2069541"/>
        <a:ext cx="1486724" cy="2254320"/>
      </dsp:txXfrm>
    </dsp:sp>
    <dsp:sp modelId="{13DF6EAB-0C21-42A6-8611-C3BFF8E529D7}">
      <dsp:nvSpPr>
        <dsp:cNvPr id="0" name=""/>
        <dsp:cNvSpPr/>
      </dsp:nvSpPr>
      <dsp:spPr>
        <a:xfrm rot="10159761">
          <a:off x="1254715" y="4028874"/>
          <a:ext cx="2157000" cy="757690"/>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38EC6EB-AA2A-48FC-B627-9858FD0D4EA2}">
      <dsp:nvSpPr>
        <dsp:cNvPr id="0" name=""/>
        <dsp:cNvSpPr/>
      </dsp:nvSpPr>
      <dsp:spPr>
        <a:xfrm>
          <a:off x="144010" y="3551616"/>
          <a:ext cx="1997418" cy="159793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b="1" kern="1200" dirty="0" smtClean="0">
              <a:cs typeface="B Titr" pitchFamily="2" charset="-78"/>
            </a:rPr>
            <a:t>Technical Forecasting</a:t>
          </a:r>
        </a:p>
      </dsp:txBody>
      <dsp:txXfrm>
        <a:off x="190812" y="3598418"/>
        <a:ext cx="1903814" cy="1504331"/>
      </dsp:txXfrm>
    </dsp:sp>
    <dsp:sp modelId="{B96E015A-3794-4BE5-848B-FDDFFB826F5C}">
      <dsp:nvSpPr>
        <dsp:cNvPr id="0" name=""/>
        <dsp:cNvSpPr/>
      </dsp:nvSpPr>
      <dsp:spPr>
        <a:xfrm rot="13115274">
          <a:off x="1568597" y="1672115"/>
          <a:ext cx="1633282" cy="599225"/>
        </a:xfrm>
        <a:prstGeom prst="leftArrow">
          <a:avLst>
            <a:gd name="adj1" fmla="val 60000"/>
            <a:gd name="adj2" fmla="val 50000"/>
          </a:avLst>
        </a:prstGeom>
        <a:gradFill rotWithShape="0">
          <a:gsLst>
            <a:gs pos="0">
              <a:schemeClr val="accent3">
                <a:hueOff val="-2290779"/>
                <a:satOff val="-19457"/>
                <a:lumOff val="65"/>
                <a:alphaOff val="0"/>
                <a:shade val="51000"/>
                <a:satMod val="130000"/>
              </a:schemeClr>
            </a:gs>
            <a:gs pos="80000">
              <a:schemeClr val="accent3">
                <a:hueOff val="-2290779"/>
                <a:satOff val="-19457"/>
                <a:lumOff val="65"/>
                <a:alphaOff val="0"/>
                <a:shade val="93000"/>
                <a:satMod val="130000"/>
              </a:schemeClr>
            </a:gs>
            <a:gs pos="100000">
              <a:schemeClr val="accent3">
                <a:hueOff val="-2290779"/>
                <a:satOff val="-19457"/>
                <a:lumOff val="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B62CB9A-B9AD-4663-A160-9869E14937CE}">
      <dsp:nvSpPr>
        <dsp:cNvPr id="0" name=""/>
        <dsp:cNvSpPr/>
      </dsp:nvSpPr>
      <dsp:spPr>
        <a:xfrm>
          <a:off x="4" y="0"/>
          <a:ext cx="1997418" cy="1597935"/>
        </a:xfrm>
        <a:prstGeom prst="roundRect">
          <a:avLst>
            <a:gd name="adj" fmla="val 10000"/>
          </a:avLst>
        </a:prstGeom>
        <a:gradFill rotWithShape="0">
          <a:gsLst>
            <a:gs pos="0">
              <a:schemeClr val="accent3">
                <a:hueOff val="-2290779"/>
                <a:satOff val="-19457"/>
                <a:lumOff val="65"/>
                <a:alphaOff val="0"/>
                <a:shade val="51000"/>
                <a:satMod val="130000"/>
              </a:schemeClr>
            </a:gs>
            <a:gs pos="80000">
              <a:schemeClr val="accent3">
                <a:hueOff val="-2290779"/>
                <a:satOff val="-19457"/>
                <a:lumOff val="65"/>
                <a:alphaOff val="0"/>
                <a:shade val="93000"/>
                <a:satMod val="130000"/>
              </a:schemeClr>
            </a:gs>
            <a:gs pos="100000">
              <a:schemeClr val="accent3">
                <a:hueOff val="-2290779"/>
                <a:satOff val="-19457"/>
                <a:lumOff val="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b="1" kern="1200" dirty="0" smtClean="0">
              <a:cs typeface="B Titr" pitchFamily="2" charset="-78"/>
            </a:rPr>
            <a:t>Fundamental Forecasting</a:t>
          </a:r>
        </a:p>
      </dsp:txBody>
      <dsp:txXfrm>
        <a:off x="46806" y="46802"/>
        <a:ext cx="1903814" cy="1504331"/>
      </dsp:txXfrm>
    </dsp:sp>
    <dsp:sp modelId="{4B2E35D9-6F94-47DD-840B-17CF33F3177B}">
      <dsp:nvSpPr>
        <dsp:cNvPr id="0" name=""/>
        <dsp:cNvSpPr/>
      </dsp:nvSpPr>
      <dsp:spPr>
        <a:xfrm rot="19156335">
          <a:off x="4704486" y="1544621"/>
          <a:ext cx="1223497" cy="599225"/>
        </a:xfrm>
        <a:prstGeom prst="leftArrow">
          <a:avLst>
            <a:gd name="adj1" fmla="val 60000"/>
            <a:gd name="adj2" fmla="val 50000"/>
          </a:avLst>
        </a:prstGeom>
        <a:gradFill rotWithShape="0">
          <a:gsLst>
            <a:gs pos="0">
              <a:schemeClr val="accent3">
                <a:hueOff val="-4581557"/>
                <a:satOff val="-38914"/>
                <a:lumOff val="130"/>
                <a:alphaOff val="0"/>
                <a:shade val="51000"/>
                <a:satMod val="130000"/>
              </a:schemeClr>
            </a:gs>
            <a:gs pos="80000">
              <a:schemeClr val="accent3">
                <a:hueOff val="-4581557"/>
                <a:satOff val="-38914"/>
                <a:lumOff val="130"/>
                <a:alphaOff val="0"/>
                <a:shade val="93000"/>
                <a:satMod val="130000"/>
              </a:schemeClr>
            </a:gs>
            <a:gs pos="100000">
              <a:schemeClr val="accent3">
                <a:hueOff val="-4581557"/>
                <a:satOff val="-38914"/>
                <a:lumOff val="1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EEF7357-D9E6-4A52-93F5-0955407B176C}">
      <dsp:nvSpPr>
        <dsp:cNvPr id="0" name=""/>
        <dsp:cNvSpPr/>
      </dsp:nvSpPr>
      <dsp:spPr>
        <a:xfrm>
          <a:off x="5789789" y="0"/>
          <a:ext cx="1997418" cy="1597935"/>
        </a:xfrm>
        <a:prstGeom prst="roundRect">
          <a:avLst>
            <a:gd name="adj" fmla="val 10000"/>
          </a:avLst>
        </a:prstGeom>
        <a:gradFill rotWithShape="0">
          <a:gsLst>
            <a:gs pos="0">
              <a:schemeClr val="accent3">
                <a:hueOff val="-4581557"/>
                <a:satOff val="-38914"/>
                <a:lumOff val="130"/>
                <a:alphaOff val="0"/>
                <a:shade val="51000"/>
                <a:satMod val="130000"/>
              </a:schemeClr>
            </a:gs>
            <a:gs pos="80000">
              <a:schemeClr val="accent3">
                <a:hueOff val="-4581557"/>
                <a:satOff val="-38914"/>
                <a:lumOff val="130"/>
                <a:alphaOff val="0"/>
                <a:shade val="93000"/>
                <a:satMod val="130000"/>
              </a:schemeClr>
            </a:gs>
            <a:gs pos="100000">
              <a:schemeClr val="accent3">
                <a:hueOff val="-4581557"/>
                <a:satOff val="-38914"/>
                <a:lumOff val="1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b="1" kern="1200" dirty="0" smtClean="0">
              <a:cs typeface="B Titr" pitchFamily="2" charset="-78"/>
            </a:rPr>
            <a:t>Market-Based Forecasting</a:t>
          </a:r>
        </a:p>
      </dsp:txBody>
      <dsp:txXfrm>
        <a:off x="5836591" y="46802"/>
        <a:ext cx="1903814" cy="1504331"/>
      </dsp:txXfrm>
    </dsp:sp>
    <dsp:sp modelId="{C27A9692-BAB0-40AF-B2D2-2B5F9B46E07E}">
      <dsp:nvSpPr>
        <dsp:cNvPr id="0" name=""/>
        <dsp:cNvSpPr/>
      </dsp:nvSpPr>
      <dsp:spPr>
        <a:xfrm rot="1383028">
          <a:off x="4707802" y="3920780"/>
          <a:ext cx="1238563" cy="599225"/>
        </a:xfrm>
        <a:prstGeom prst="leftArrow">
          <a:avLst>
            <a:gd name="adj1" fmla="val 60000"/>
            <a:gd name="adj2" fmla="val 50000"/>
          </a:avLst>
        </a:prstGeom>
        <a:gradFill rotWithShape="0">
          <a:gsLst>
            <a:gs pos="0">
              <a:schemeClr val="accent3">
                <a:hueOff val="-6872335"/>
                <a:satOff val="-58371"/>
                <a:lumOff val="195"/>
                <a:alphaOff val="0"/>
                <a:shade val="51000"/>
                <a:satMod val="130000"/>
              </a:schemeClr>
            </a:gs>
            <a:gs pos="80000">
              <a:schemeClr val="accent3">
                <a:hueOff val="-6872335"/>
                <a:satOff val="-58371"/>
                <a:lumOff val="195"/>
                <a:alphaOff val="0"/>
                <a:shade val="93000"/>
                <a:satMod val="130000"/>
              </a:schemeClr>
            </a:gs>
            <a:gs pos="100000">
              <a:schemeClr val="accent3">
                <a:hueOff val="-6872335"/>
                <a:satOff val="-58371"/>
                <a:lumOff val="1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AFD78E7-70BA-420B-80B4-7A2CCEED8F20}">
      <dsp:nvSpPr>
        <dsp:cNvPr id="0" name=""/>
        <dsp:cNvSpPr/>
      </dsp:nvSpPr>
      <dsp:spPr>
        <a:xfrm>
          <a:off x="5716628" y="3551616"/>
          <a:ext cx="1997418" cy="1597935"/>
        </a:xfrm>
        <a:prstGeom prst="roundRect">
          <a:avLst>
            <a:gd name="adj" fmla="val 10000"/>
          </a:avLst>
        </a:prstGeom>
        <a:gradFill rotWithShape="0">
          <a:gsLst>
            <a:gs pos="0">
              <a:schemeClr val="accent3">
                <a:hueOff val="-6872335"/>
                <a:satOff val="-58371"/>
                <a:lumOff val="195"/>
                <a:alphaOff val="0"/>
                <a:shade val="51000"/>
                <a:satMod val="130000"/>
              </a:schemeClr>
            </a:gs>
            <a:gs pos="80000">
              <a:schemeClr val="accent3">
                <a:hueOff val="-6872335"/>
                <a:satOff val="-58371"/>
                <a:lumOff val="195"/>
                <a:alphaOff val="0"/>
                <a:shade val="93000"/>
                <a:satMod val="130000"/>
              </a:schemeClr>
            </a:gs>
            <a:gs pos="100000">
              <a:schemeClr val="accent3">
                <a:hueOff val="-6872335"/>
                <a:satOff val="-58371"/>
                <a:lumOff val="1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b="1" kern="1200" dirty="0" smtClean="0">
              <a:cs typeface="B Titr" pitchFamily="2" charset="-78"/>
            </a:rPr>
            <a:t>Mixed Forecasting</a:t>
          </a:r>
        </a:p>
      </dsp:txBody>
      <dsp:txXfrm>
        <a:off x="5763430" y="3598418"/>
        <a:ext cx="1903814" cy="15043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43BF7-C7BF-43AA-9FAF-D55FE64FF9B0}">
      <dsp:nvSpPr>
        <dsp:cNvPr id="0" name=""/>
        <dsp:cNvSpPr/>
      </dsp:nvSpPr>
      <dsp:spPr>
        <a:xfrm rot="5400000">
          <a:off x="3685705" y="-1421701"/>
          <a:ext cx="3254808" cy="6098211"/>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just" defTabSz="800100" rtl="1">
            <a:lnSpc>
              <a:spcPct val="90000"/>
            </a:lnSpc>
            <a:spcBef>
              <a:spcPct val="0"/>
            </a:spcBef>
            <a:spcAft>
              <a:spcPct val="15000"/>
            </a:spcAft>
            <a:buChar char="••"/>
          </a:pPr>
          <a:r>
            <a:rPr lang="fa-IR" sz="1800" b="1" kern="1200" dirty="0" smtClean="0">
              <a:cs typeface="B Nazanin" pitchFamily="2" charset="-78"/>
            </a:rPr>
            <a:t>یک شرکت چند ملیتی که نرخ های ارز را پیش بینی کرده است،  بایستی بر عملکرد  خود در طول نطارت کامل داشته باشد تا میزان رضایت خود را از روندهای پیش بینی مورد سنجش قرار دهد. </a:t>
          </a:r>
        </a:p>
        <a:p>
          <a:pPr marL="171450" lvl="1" indent="-171450" algn="just" defTabSz="800100" rtl="1">
            <a:lnSpc>
              <a:spcPct val="90000"/>
            </a:lnSpc>
            <a:spcBef>
              <a:spcPct val="0"/>
            </a:spcBef>
            <a:spcAft>
              <a:spcPct val="15000"/>
            </a:spcAft>
            <a:buChar char="••"/>
          </a:pPr>
          <a:endParaRPr lang="fa-IR" sz="1800" b="1" kern="1200" dirty="0" smtClean="0">
            <a:cs typeface="B Nazanin" pitchFamily="2" charset="-78"/>
          </a:endParaRPr>
        </a:p>
      </dsp:txBody>
      <dsp:txXfrm rot="-5400000">
        <a:off x="2264004" y="158887"/>
        <a:ext cx="5939324" cy="2937034"/>
      </dsp:txXfrm>
    </dsp:sp>
    <dsp:sp modelId="{27D5FB3B-A583-481C-BE2D-417D69EDE5FB}">
      <dsp:nvSpPr>
        <dsp:cNvPr id="0" name=""/>
        <dsp:cNvSpPr/>
      </dsp:nvSpPr>
      <dsp:spPr>
        <a:xfrm>
          <a:off x="886" y="890735"/>
          <a:ext cx="2255731" cy="147776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cs typeface="B Titr" pitchFamily="2" charset="-78"/>
            </a:rPr>
            <a:t>اندازه گیری خطای پیش بینی</a:t>
          </a:r>
          <a:endParaRPr lang="fa-IR" sz="2400" kern="1200" dirty="0">
            <a:cs typeface="B Titr" pitchFamily="2" charset="-78"/>
          </a:endParaRPr>
        </a:p>
      </dsp:txBody>
      <dsp:txXfrm>
        <a:off x="73024" y="962873"/>
        <a:ext cx="2111455" cy="1333488"/>
      </dsp:txXfrm>
    </dsp:sp>
    <dsp:sp modelId="{2EC5861A-2FEF-446D-8CF9-9F531C38C90F}">
      <dsp:nvSpPr>
        <dsp:cNvPr id="0" name=""/>
        <dsp:cNvSpPr/>
      </dsp:nvSpPr>
      <dsp:spPr>
        <a:xfrm rot="5400000">
          <a:off x="3676003" y="1847772"/>
          <a:ext cx="3074111" cy="6249636"/>
        </a:xfrm>
        <a:prstGeom prst="round2SameRect">
          <a:avLst/>
        </a:prstGeom>
        <a:solidFill>
          <a:schemeClr val="accent5">
            <a:tint val="40000"/>
            <a:alpha val="90000"/>
            <a:hueOff val="11072333"/>
            <a:satOff val="-9762"/>
            <a:lumOff val="-4567"/>
            <a:alphaOff val="0"/>
          </a:schemeClr>
        </a:solidFill>
        <a:ln w="9525" cap="flat" cmpd="sng" algn="ctr">
          <a:solidFill>
            <a:schemeClr val="accent5">
              <a:tint val="40000"/>
              <a:alpha val="90000"/>
              <a:hueOff val="11072333"/>
              <a:satOff val="-9762"/>
              <a:lumOff val="-456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justLow" defTabSz="800100" rtl="1">
            <a:lnSpc>
              <a:spcPct val="90000"/>
            </a:lnSpc>
            <a:spcBef>
              <a:spcPct val="0"/>
            </a:spcBef>
            <a:spcAft>
              <a:spcPct val="15000"/>
            </a:spcAft>
            <a:buChar char="••"/>
          </a:pPr>
          <a:r>
            <a:rPr lang="fa-IR" sz="1800" b="1" kern="1200" dirty="0" smtClean="0">
              <a:cs typeface="B Nazanin" pitchFamily="2" charset="-78"/>
            </a:rPr>
            <a:t>ممکن است توانایی پیش بینی ارزش ارز برای ارزهای مختلف متفاوت باشد. دلار کانادا به عنوان ارزی که با بیشترین دقت پیش بینی می شود شناخته شده است. بدین معنی که خطای میانگین آن معمولا کمتر از قدرمطلق میانگین خطاها برای سایر ارزهای عمده است زیرا ارزش آن درطول زمان از بیشترین ثبات برخوردار بوده است. این اطلاعات مهم است زیرا بدین معنی است که مدیر مالی یک شرکت امریکایی می تواند احساس اطمینان بیشتری در ارتباط با تعداد دلارهای دریافت شده(یا مورد احتیاج) در طی مبادلات با کانادا خواهد داشت</a:t>
          </a:r>
          <a:r>
            <a:rPr lang="fa-IR" sz="1800" kern="1200" dirty="0" smtClean="0"/>
            <a:t>. </a:t>
          </a:r>
          <a:endParaRPr lang="fa-IR" sz="1800" b="1" kern="1200" dirty="0">
            <a:cs typeface="B Nazanin" pitchFamily="2" charset="-78"/>
          </a:endParaRPr>
        </a:p>
      </dsp:txBody>
      <dsp:txXfrm rot="-5400000">
        <a:off x="2088241" y="3585600"/>
        <a:ext cx="6099570" cy="2773979"/>
      </dsp:txXfrm>
    </dsp:sp>
    <dsp:sp modelId="{63851A01-EE12-44EF-822C-FB78F7CD7507}">
      <dsp:nvSpPr>
        <dsp:cNvPr id="0" name=""/>
        <dsp:cNvSpPr/>
      </dsp:nvSpPr>
      <dsp:spPr>
        <a:xfrm>
          <a:off x="886" y="4278779"/>
          <a:ext cx="2110805" cy="1635965"/>
        </a:xfrm>
        <a:prstGeom prst="roundRect">
          <a:avLst/>
        </a:prstGeom>
        <a:gradFill rotWithShape="0">
          <a:gsLst>
            <a:gs pos="0">
              <a:schemeClr val="accent5">
                <a:hueOff val="10638099"/>
                <a:satOff val="-460"/>
                <a:lumOff val="-20981"/>
                <a:alphaOff val="0"/>
                <a:shade val="51000"/>
                <a:satMod val="130000"/>
              </a:schemeClr>
            </a:gs>
            <a:gs pos="80000">
              <a:schemeClr val="accent5">
                <a:hueOff val="10638099"/>
                <a:satOff val="-460"/>
                <a:lumOff val="-20981"/>
                <a:alphaOff val="0"/>
                <a:shade val="93000"/>
                <a:satMod val="130000"/>
              </a:schemeClr>
            </a:gs>
            <a:gs pos="100000">
              <a:schemeClr val="accent5">
                <a:hueOff val="10638099"/>
                <a:satOff val="-460"/>
                <a:lumOff val="-20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1">
            <a:lnSpc>
              <a:spcPct val="90000"/>
            </a:lnSpc>
            <a:spcBef>
              <a:spcPct val="0"/>
            </a:spcBef>
            <a:spcAft>
              <a:spcPct val="35000"/>
            </a:spcAft>
          </a:pPr>
          <a:r>
            <a:rPr lang="fa-IR" sz="1800" kern="1200" dirty="0" smtClean="0">
              <a:cs typeface="B Titr" pitchFamily="2" charset="-78"/>
            </a:rPr>
            <a:t>دقت پیش بینی میان ارزهای مختلف</a:t>
          </a:r>
          <a:endParaRPr lang="fa-IR" sz="1800" kern="1200" dirty="0">
            <a:cs typeface="B Titr" pitchFamily="2" charset="-78"/>
          </a:endParaRPr>
        </a:p>
      </dsp:txBody>
      <dsp:txXfrm>
        <a:off x="80747" y="4358640"/>
        <a:ext cx="1951083" cy="14762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43BF7-C7BF-43AA-9FAF-D55FE64FF9B0}">
      <dsp:nvSpPr>
        <dsp:cNvPr id="0" name=""/>
        <dsp:cNvSpPr/>
      </dsp:nvSpPr>
      <dsp:spPr>
        <a:xfrm rot="5400000">
          <a:off x="3717954" y="-1453941"/>
          <a:ext cx="3190310" cy="6098211"/>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just" defTabSz="800100" rtl="1">
            <a:lnSpc>
              <a:spcPct val="90000"/>
            </a:lnSpc>
            <a:spcBef>
              <a:spcPct val="0"/>
            </a:spcBef>
            <a:spcAft>
              <a:spcPct val="15000"/>
            </a:spcAft>
            <a:buChar char="••"/>
          </a:pPr>
          <a:r>
            <a:rPr lang="fa-IR" sz="1800" b="1" kern="1200" dirty="0" smtClean="0">
              <a:cs typeface="B Nazanin" pitchFamily="2" charset="-78"/>
            </a:rPr>
            <a:t>تفاوت بین نرخ ارز پیش بینی شده و نرخ ارز تحقق یافته در هر مقطع از زمان خطای پیش بینی نامیده می شود. خطاهای منفی در طول زمان نشان دهنده دست کم گرفتن و خطاهای مثبت نشان دهنده دست بالا گرفتن است. اگر خطاها در طول زمان به طور مستمر مثبت یا منفی باشد، نشان دهنده یک تورش در روند پیش بینی است. در دوره های زمانی که پوند قوی است، پیش بینی ها دست کم و در دوره هایی که پوند ضعیف است،  پیش بینی ها دست بالا برآورد می شود. </a:t>
          </a:r>
        </a:p>
        <a:p>
          <a:pPr marL="171450" lvl="1" indent="-171450" algn="just" defTabSz="800100" rtl="1">
            <a:lnSpc>
              <a:spcPct val="90000"/>
            </a:lnSpc>
            <a:spcBef>
              <a:spcPct val="0"/>
            </a:spcBef>
            <a:spcAft>
              <a:spcPct val="15000"/>
            </a:spcAft>
            <a:buChar char="••"/>
          </a:pPr>
          <a:endParaRPr lang="fa-IR" sz="1800" b="1" kern="1200" dirty="0" smtClean="0">
            <a:cs typeface="B Nazanin" pitchFamily="2" charset="-78"/>
          </a:endParaRPr>
        </a:p>
      </dsp:txBody>
      <dsp:txXfrm rot="-5400000">
        <a:off x="2264004" y="155747"/>
        <a:ext cx="5942473" cy="2878834"/>
      </dsp:txXfrm>
    </dsp:sp>
    <dsp:sp modelId="{27D5FB3B-A583-481C-BE2D-417D69EDE5FB}">
      <dsp:nvSpPr>
        <dsp:cNvPr id="0" name=""/>
        <dsp:cNvSpPr/>
      </dsp:nvSpPr>
      <dsp:spPr>
        <a:xfrm>
          <a:off x="886" y="857564"/>
          <a:ext cx="2255731" cy="147599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1">
            <a:lnSpc>
              <a:spcPct val="90000"/>
            </a:lnSpc>
            <a:spcBef>
              <a:spcPct val="0"/>
            </a:spcBef>
            <a:spcAft>
              <a:spcPct val="35000"/>
            </a:spcAft>
          </a:pPr>
          <a:r>
            <a:rPr lang="fa-IR" sz="1800" kern="1200" dirty="0" smtClean="0">
              <a:cs typeface="B Titr" pitchFamily="2" charset="-78"/>
            </a:rPr>
            <a:t>تورش در پیش بینی</a:t>
          </a:r>
          <a:endParaRPr lang="fa-IR" sz="1800" kern="1200" dirty="0">
            <a:cs typeface="B Titr" pitchFamily="2" charset="-78"/>
          </a:endParaRPr>
        </a:p>
      </dsp:txBody>
      <dsp:txXfrm>
        <a:off x="72938" y="929616"/>
        <a:ext cx="2111627" cy="1331894"/>
      </dsp:txXfrm>
    </dsp:sp>
    <dsp:sp modelId="{2EC5861A-2FEF-446D-8CF9-9F531C38C90F}">
      <dsp:nvSpPr>
        <dsp:cNvPr id="0" name=""/>
        <dsp:cNvSpPr/>
      </dsp:nvSpPr>
      <dsp:spPr>
        <a:xfrm rot="5400000">
          <a:off x="3677839" y="1779420"/>
          <a:ext cx="3070440" cy="6249636"/>
        </a:xfrm>
        <a:prstGeom prst="round2SameRect">
          <a:avLst/>
        </a:prstGeom>
        <a:solidFill>
          <a:schemeClr val="accent5">
            <a:tint val="40000"/>
            <a:alpha val="90000"/>
            <a:hueOff val="11072333"/>
            <a:satOff val="-9762"/>
            <a:lumOff val="-4567"/>
            <a:alphaOff val="0"/>
          </a:schemeClr>
        </a:solidFill>
        <a:ln w="9525" cap="flat" cmpd="sng" algn="ctr">
          <a:solidFill>
            <a:schemeClr val="accent5">
              <a:tint val="40000"/>
              <a:alpha val="90000"/>
              <a:hueOff val="11072333"/>
              <a:satOff val="-9762"/>
              <a:lumOff val="-456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justLow" defTabSz="800100" rtl="1">
            <a:lnSpc>
              <a:spcPct val="90000"/>
            </a:lnSpc>
            <a:spcBef>
              <a:spcPct val="0"/>
            </a:spcBef>
            <a:spcAft>
              <a:spcPct val="15000"/>
            </a:spcAft>
            <a:buChar char="••"/>
          </a:pPr>
          <a:r>
            <a:rPr lang="fa-IR" sz="1800" b="1" kern="1200" dirty="0" smtClean="0">
              <a:cs typeface="B Nazanin" pitchFamily="2" charset="-78"/>
            </a:rPr>
            <a:t>ممکن است توانایی پیش بینی ارزش ارز برای ارزهای مختلف متفاوت باشد. دلار کانادا به عنوان ارزی که با بیشترین دقت پیش بینی می شود شناخته شده است. بدین معنی که خطای میانگین آن معمولا کمتر از قدرمطلق میانگین خطاها برای سایر ارزهای عمده است زیرا ارزش آن درطول زمان از بیشترین ثبات برخوردار بوده است. این اطلاعات مهم است زیرا بدین معنی است که مدیر مالی یک شرکت امریکایی می تواند احساس اطمینان بیشتری در ارتباط با تعداد دلارهای دریافت شده(یا مورد احتیاج) در طی مبادلات با کانادا خواهد داشت</a:t>
          </a:r>
          <a:r>
            <a:rPr lang="fa-IR" sz="1800" kern="1200" dirty="0" smtClean="0"/>
            <a:t>. </a:t>
          </a:r>
          <a:endParaRPr lang="fa-IR" sz="1800" b="1" kern="1200" dirty="0">
            <a:cs typeface="B Nazanin" pitchFamily="2" charset="-78"/>
          </a:endParaRPr>
        </a:p>
      </dsp:txBody>
      <dsp:txXfrm rot="-5400000">
        <a:off x="2088242" y="3518905"/>
        <a:ext cx="6099749" cy="2770666"/>
      </dsp:txXfrm>
    </dsp:sp>
    <dsp:sp modelId="{63851A01-EE12-44EF-822C-FB78F7CD7507}">
      <dsp:nvSpPr>
        <dsp:cNvPr id="0" name=""/>
        <dsp:cNvSpPr/>
      </dsp:nvSpPr>
      <dsp:spPr>
        <a:xfrm>
          <a:off x="886" y="4211256"/>
          <a:ext cx="2110805" cy="1634011"/>
        </a:xfrm>
        <a:prstGeom prst="roundRect">
          <a:avLst/>
        </a:prstGeom>
        <a:gradFill rotWithShape="0">
          <a:gsLst>
            <a:gs pos="0">
              <a:schemeClr val="accent5">
                <a:hueOff val="10638099"/>
                <a:satOff val="-460"/>
                <a:lumOff val="-20981"/>
                <a:alphaOff val="0"/>
                <a:shade val="51000"/>
                <a:satMod val="130000"/>
              </a:schemeClr>
            </a:gs>
            <a:gs pos="80000">
              <a:schemeClr val="accent5">
                <a:hueOff val="10638099"/>
                <a:satOff val="-460"/>
                <a:lumOff val="-20981"/>
                <a:alphaOff val="0"/>
                <a:shade val="93000"/>
                <a:satMod val="130000"/>
              </a:schemeClr>
            </a:gs>
            <a:gs pos="100000">
              <a:schemeClr val="accent5">
                <a:hueOff val="10638099"/>
                <a:satOff val="-460"/>
                <a:lumOff val="-20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1">
            <a:lnSpc>
              <a:spcPct val="90000"/>
            </a:lnSpc>
            <a:spcBef>
              <a:spcPct val="0"/>
            </a:spcBef>
            <a:spcAft>
              <a:spcPct val="35000"/>
            </a:spcAft>
          </a:pPr>
          <a:r>
            <a:rPr lang="fa-IR" sz="1800" kern="1200" dirty="0" smtClean="0">
              <a:cs typeface="B Titr" pitchFamily="2" charset="-78"/>
            </a:rPr>
            <a:t>دقت پیش بینی میان ارزهای مختلف</a:t>
          </a:r>
          <a:endParaRPr lang="fa-IR" sz="1800" kern="1200" dirty="0">
            <a:cs typeface="B Titr" pitchFamily="2" charset="-78"/>
          </a:endParaRPr>
        </a:p>
      </dsp:txBody>
      <dsp:txXfrm>
        <a:off x="80652" y="4291022"/>
        <a:ext cx="1951273" cy="14744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434FC-BBFC-41EA-A6C6-A3070E623296}">
      <dsp:nvSpPr>
        <dsp:cNvPr id="0" name=""/>
        <dsp:cNvSpPr/>
      </dsp:nvSpPr>
      <dsp:spPr>
        <a:xfrm>
          <a:off x="2952331" y="2088220"/>
          <a:ext cx="2102546" cy="318809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200000"/>
            </a:lnSpc>
            <a:spcBef>
              <a:spcPct val="0"/>
            </a:spcBef>
            <a:spcAft>
              <a:spcPct val="35000"/>
            </a:spcAft>
          </a:pPr>
          <a:r>
            <a:rPr lang="en-US" sz="1400" b="1" kern="1200" dirty="0" smtClean="0">
              <a:solidFill>
                <a:srgbClr val="FF0000"/>
              </a:solidFill>
              <a:latin typeface="Arial" pitchFamily="34" charset="0"/>
              <a:cs typeface="Arial" pitchFamily="34" charset="0"/>
            </a:rPr>
            <a:t>RELEVANCE OF</a:t>
          </a:r>
          <a:r>
            <a:rPr lang="fa-IR" sz="1400" b="1" kern="1200" dirty="0" smtClean="0">
              <a:solidFill>
                <a:srgbClr val="FF0000"/>
              </a:solidFill>
              <a:latin typeface="Arial" pitchFamily="34" charset="0"/>
              <a:cs typeface="Arial" pitchFamily="34" charset="0"/>
            </a:rPr>
            <a:t>  </a:t>
          </a:r>
          <a:r>
            <a:rPr lang="en-US" sz="1400" b="1" kern="1200" dirty="0" smtClean="0">
              <a:solidFill>
                <a:srgbClr val="FF0000"/>
              </a:solidFill>
              <a:latin typeface="Arial" pitchFamily="34" charset="0"/>
              <a:cs typeface="Arial" pitchFamily="34" charset="0"/>
            </a:rPr>
            <a:t>EXCHANGE</a:t>
          </a:r>
          <a:r>
            <a:rPr lang="fa-IR" sz="1400" b="1" kern="1200" dirty="0" smtClean="0">
              <a:solidFill>
                <a:srgbClr val="FF0000"/>
              </a:solidFill>
              <a:latin typeface="Arial" pitchFamily="34" charset="0"/>
              <a:cs typeface="Arial" pitchFamily="34" charset="0"/>
            </a:rPr>
            <a:t> </a:t>
          </a:r>
          <a:r>
            <a:rPr lang="en-US" sz="1400" b="1" kern="1200" dirty="0" smtClean="0">
              <a:solidFill>
                <a:srgbClr val="FF0000"/>
              </a:solidFill>
              <a:latin typeface="Arial" pitchFamily="34" charset="0"/>
              <a:cs typeface="Arial" pitchFamily="34" charset="0"/>
            </a:rPr>
            <a:t>RATE</a:t>
          </a:r>
          <a:r>
            <a:rPr lang="fa-IR" sz="1400" b="1" kern="1200" dirty="0" smtClean="0">
              <a:solidFill>
                <a:srgbClr val="FF0000"/>
              </a:solidFill>
              <a:latin typeface="Arial" pitchFamily="34" charset="0"/>
              <a:cs typeface="Arial" pitchFamily="34" charset="0"/>
            </a:rPr>
            <a:t> </a:t>
          </a:r>
          <a:r>
            <a:rPr lang="en-US" sz="1400" b="1" kern="1200" dirty="0" smtClean="0">
              <a:solidFill>
                <a:srgbClr val="FF0000"/>
              </a:solidFill>
              <a:latin typeface="Arial" pitchFamily="34" charset="0"/>
              <a:cs typeface="Arial" pitchFamily="34" charset="0"/>
            </a:rPr>
            <a:t>RISK</a:t>
          </a:r>
          <a:endParaRPr lang="en-US" sz="1400" b="1" kern="1200" dirty="0">
            <a:solidFill>
              <a:srgbClr val="FF0000"/>
            </a:solidFill>
            <a:latin typeface="Arial" pitchFamily="34" charset="0"/>
            <a:cs typeface="Arial" pitchFamily="34" charset="0"/>
          </a:endParaRPr>
        </a:p>
      </dsp:txBody>
      <dsp:txXfrm>
        <a:off x="3260242" y="2555105"/>
        <a:ext cx="1486724" cy="2254320"/>
      </dsp:txXfrm>
    </dsp:sp>
    <dsp:sp modelId="{13DF6EAB-0C21-42A6-8611-C3BFF8E529D7}">
      <dsp:nvSpPr>
        <dsp:cNvPr id="0" name=""/>
        <dsp:cNvSpPr/>
      </dsp:nvSpPr>
      <dsp:spPr>
        <a:xfrm rot="9777899">
          <a:off x="2001185" y="4106312"/>
          <a:ext cx="1078331" cy="550484"/>
        </a:xfrm>
        <a:prstGeom prst="lef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38EC6EB-AA2A-48FC-B627-9858FD0D4EA2}">
      <dsp:nvSpPr>
        <dsp:cNvPr id="0" name=""/>
        <dsp:cNvSpPr/>
      </dsp:nvSpPr>
      <dsp:spPr>
        <a:xfrm>
          <a:off x="71994" y="4464490"/>
          <a:ext cx="1997418" cy="159793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itchFamily="34" charset="0"/>
              <a:cs typeface="Arial" pitchFamily="34" charset="0"/>
            </a:rPr>
            <a:t>Stakeholder Diversification Argument</a:t>
          </a:r>
        </a:p>
      </dsp:txBody>
      <dsp:txXfrm>
        <a:off x="118796" y="4511292"/>
        <a:ext cx="1903814" cy="1504331"/>
      </dsp:txXfrm>
    </dsp:sp>
    <dsp:sp modelId="{B96E015A-3794-4BE5-848B-FDDFFB826F5C}">
      <dsp:nvSpPr>
        <dsp:cNvPr id="0" name=""/>
        <dsp:cNvSpPr/>
      </dsp:nvSpPr>
      <dsp:spPr>
        <a:xfrm rot="13429023">
          <a:off x="1880726" y="1707369"/>
          <a:ext cx="1428898" cy="599225"/>
        </a:xfrm>
        <a:prstGeom prst="lef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B62CB9A-B9AD-4663-A160-9869E14937CE}">
      <dsp:nvSpPr>
        <dsp:cNvPr id="0" name=""/>
        <dsp:cNvSpPr/>
      </dsp:nvSpPr>
      <dsp:spPr>
        <a:xfrm>
          <a:off x="10" y="0"/>
          <a:ext cx="1997418" cy="159793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itchFamily="34" charset="0"/>
              <a:cs typeface="Arial" pitchFamily="34" charset="0"/>
            </a:rPr>
            <a:t>The Investor Hedge Argument</a:t>
          </a:r>
        </a:p>
      </dsp:txBody>
      <dsp:txXfrm>
        <a:off x="46812" y="46802"/>
        <a:ext cx="1903814" cy="1504331"/>
      </dsp:txXfrm>
    </dsp:sp>
    <dsp:sp modelId="{4B2E35D9-6F94-47DD-840B-17CF33F3177B}">
      <dsp:nvSpPr>
        <dsp:cNvPr id="0" name=""/>
        <dsp:cNvSpPr/>
      </dsp:nvSpPr>
      <dsp:spPr>
        <a:xfrm rot="18865691">
          <a:off x="4561308" y="1763483"/>
          <a:ext cx="1333587" cy="599225"/>
        </a:xfrm>
        <a:prstGeom prst="lef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EEF7357-D9E6-4A52-93F5-0955407B176C}">
      <dsp:nvSpPr>
        <dsp:cNvPr id="0" name=""/>
        <dsp:cNvSpPr/>
      </dsp:nvSpPr>
      <dsp:spPr>
        <a:xfrm>
          <a:off x="5760642" y="71990"/>
          <a:ext cx="1997418" cy="159793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itchFamily="34" charset="0"/>
              <a:cs typeface="Arial" pitchFamily="34" charset="0"/>
            </a:rPr>
            <a:t>Currency Diversification A</a:t>
          </a:r>
          <a:r>
            <a:rPr lang="en-US" sz="2100" b="1" kern="1200" dirty="0" smtClean="0">
              <a:cs typeface="B Titr" pitchFamily="2" charset="-78"/>
            </a:rPr>
            <a:t>rgument</a:t>
          </a:r>
        </a:p>
      </dsp:txBody>
      <dsp:txXfrm>
        <a:off x="5807444" y="118792"/>
        <a:ext cx="1903814" cy="1504331"/>
      </dsp:txXfrm>
    </dsp:sp>
    <dsp:sp modelId="{C27A9692-BAB0-40AF-B2D2-2B5F9B46E07E}">
      <dsp:nvSpPr>
        <dsp:cNvPr id="0" name=""/>
        <dsp:cNvSpPr/>
      </dsp:nvSpPr>
      <dsp:spPr>
        <a:xfrm rot="1844958">
          <a:off x="4917645" y="4064814"/>
          <a:ext cx="854730" cy="599225"/>
        </a:xfrm>
        <a:prstGeom prst="lef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AFD78E7-70BA-420B-80B4-7A2CCEED8F20}">
      <dsp:nvSpPr>
        <dsp:cNvPr id="0" name=""/>
        <dsp:cNvSpPr/>
      </dsp:nvSpPr>
      <dsp:spPr>
        <a:xfrm>
          <a:off x="5760632" y="4522743"/>
          <a:ext cx="1997418" cy="159793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itchFamily="34" charset="0"/>
              <a:cs typeface="Arial" pitchFamily="34" charset="0"/>
            </a:rPr>
            <a:t>Response from MNCs</a:t>
          </a:r>
        </a:p>
      </dsp:txBody>
      <dsp:txXfrm>
        <a:off x="5807434" y="4569545"/>
        <a:ext cx="1903814" cy="15043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434FC-BBFC-41EA-A6C6-A3070E623296}">
      <dsp:nvSpPr>
        <dsp:cNvPr id="0" name=""/>
        <dsp:cNvSpPr/>
      </dsp:nvSpPr>
      <dsp:spPr>
        <a:xfrm>
          <a:off x="2952331" y="2088220"/>
          <a:ext cx="2102546" cy="318809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200000"/>
            </a:lnSpc>
            <a:spcBef>
              <a:spcPct val="0"/>
            </a:spcBef>
            <a:spcAft>
              <a:spcPct val="35000"/>
            </a:spcAft>
          </a:pPr>
          <a:r>
            <a:rPr lang="en-US" sz="1400" b="1" kern="1200" dirty="0" smtClean="0">
              <a:solidFill>
                <a:srgbClr val="FF0000"/>
              </a:solidFill>
              <a:latin typeface="Arial" pitchFamily="34" charset="0"/>
              <a:cs typeface="Arial" pitchFamily="34" charset="0"/>
            </a:rPr>
            <a:t>HEDGING EXPOSURE TO PAYABLES </a:t>
          </a:r>
          <a:endParaRPr lang="en-US" sz="1400" b="1" kern="1200" dirty="0">
            <a:solidFill>
              <a:srgbClr val="FF0000"/>
            </a:solidFill>
            <a:latin typeface="Arial" pitchFamily="34" charset="0"/>
            <a:cs typeface="Arial" pitchFamily="34" charset="0"/>
          </a:endParaRPr>
        </a:p>
      </dsp:txBody>
      <dsp:txXfrm>
        <a:off x="3260242" y="2555105"/>
        <a:ext cx="1486724" cy="2254320"/>
      </dsp:txXfrm>
    </dsp:sp>
    <dsp:sp modelId="{13DF6EAB-0C21-42A6-8611-C3BFF8E529D7}">
      <dsp:nvSpPr>
        <dsp:cNvPr id="0" name=""/>
        <dsp:cNvSpPr/>
      </dsp:nvSpPr>
      <dsp:spPr>
        <a:xfrm rot="9758131">
          <a:off x="1212496" y="4792393"/>
          <a:ext cx="2313034" cy="757690"/>
        </a:xfrm>
        <a:prstGeom prst="lef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38EC6EB-AA2A-48FC-B627-9858FD0D4EA2}">
      <dsp:nvSpPr>
        <dsp:cNvPr id="0" name=""/>
        <dsp:cNvSpPr/>
      </dsp:nvSpPr>
      <dsp:spPr>
        <a:xfrm>
          <a:off x="144010" y="4446963"/>
          <a:ext cx="1997418" cy="159793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675" tIns="66675" rIns="66675" bIns="66675" numCol="1" spcCol="1270" anchor="ctr" anchorCtr="0">
          <a:noAutofit/>
        </a:bodyPr>
        <a:lstStyle/>
        <a:p>
          <a:pPr lvl="0" algn="ctr" defTabSz="1555750">
            <a:lnSpc>
              <a:spcPct val="90000"/>
            </a:lnSpc>
            <a:spcBef>
              <a:spcPct val="0"/>
            </a:spcBef>
            <a:spcAft>
              <a:spcPct val="35000"/>
            </a:spcAft>
          </a:pPr>
          <a:r>
            <a:rPr lang="en-US" sz="3500" b="1" kern="1200" dirty="0" smtClean="0">
              <a:cs typeface="B Titr" pitchFamily="2" charset="-78"/>
            </a:rPr>
            <a:t>Currency option hedge</a:t>
          </a:r>
        </a:p>
      </dsp:txBody>
      <dsp:txXfrm>
        <a:off x="190812" y="4493765"/>
        <a:ext cx="1903814" cy="1504331"/>
      </dsp:txXfrm>
    </dsp:sp>
    <dsp:sp modelId="{B96E015A-3794-4BE5-848B-FDDFFB826F5C}">
      <dsp:nvSpPr>
        <dsp:cNvPr id="0" name=""/>
        <dsp:cNvSpPr/>
      </dsp:nvSpPr>
      <dsp:spPr>
        <a:xfrm rot="13385609">
          <a:off x="1549000" y="1894788"/>
          <a:ext cx="1778308" cy="599225"/>
        </a:xfrm>
        <a:prstGeom prst="lef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B62CB9A-B9AD-4663-A160-9869E14937CE}">
      <dsp:nvSpPr>
        <dsp:cNvPr id="0" name=""/>
        <dsp:cNvSpPr/>
      </dsp:nvSpPr>
      <dsp:spPr>
        <a:xfrm>
          <a:off x="4" y="72012"/>
          <a:ext cx="1997418" cy="159793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675" tIns="66675" rIns="66675" bIns="66675" numCol="1" spcCol="1270" anchor="ctr" anchorCtr="0">
          <a:noAutofit/>
        </a:bodyPr>
        <a:lstStyle/>
        <a:p>
          <a:pPr lvl="0" algn="ctr" defTabSz="1555750">
            <a:lnSpc>
              <a:spcPct val="90000"/>
            </a:lnSpc>
            <a:spcBef>
              <a:spcPct val="0"/>
            </a:spcBef>
            <a:spcAft>
              <a:spcPct val="35000"/>
            </a:spcAft>
          </a:pPr>
          <a:r>
            <a:rPr lang="en-US" sz="3500" b="1" kern="1200" dirty="0" smtClean="0">
              <a:cs typeface="B Titr" pitchFamily="2" charset="-78"/>
            </a:rPr>
            <a:t>Futures hedge</a:t>
          </a:r>
        </a:p>
      </dsp:txBody>
      <dsp:txXfrm>
        <a:off x="46806" y="118814"/>
        <a:ext cx="1903814" cy="1504331"/>
      </dsp:txXfrm>
    </dsp:sp>
    <dsp:sp modelId="{4B2E35D9-6F94-47DD-840B-17CF33F3177B}">
      <dsp:nvSpPr>
        <dsp:cNvPr id="0" name=""/>
        <dsp:cNvSpPr/>
      </dsp:nvSpPr>
      <dsp:spPr>
        <a:xfrm rot="18883783">
          <a:off x="4566825" y="1766537"/>
          <a:ext cx="1345007" cy="599225"/>
        </a:xfrm>
        <a:prstGeom prst="lef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EEF7357-D9E6-4A52-93F5-0955407B176C}">
      <dsp:nvSpPr>
        <dsp:cNvPr id="0" name=""/>
        <dsp:cNvSpPr/>
      </dsp:nvSpPr>
      <dsp:spPr>
        <a:xfrm>
          <a:off x="5789789" y="72005"/>
          <a:ext cx="1997418" cy="159793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675" tIns="66675" rIns="66675" bIns="66675" numCol="1" spcCol="1270" anchor="ctr" anchorCtr="0">
          <a:noAutofit/>
        </a:bodyPr>
        <a:lstStyle/>
        <a:p>
          <a:pPr lvl="0" algn="ctr" defTabSz="1555750">
            <a:lnSpc>
              <a:spcPct val="90000"/>
            </a:lnSpc>
            <a:spcBef>
              <a:spcPct val="0"/>
            </a:spcBef>
            <a:spcAft>
              <a:spcPct val="35000"/>
            </a:spcAft>
          </a:pPr>
          <a:r>
            <a:rPr lang="en-US" sz="3500" b="1" kern="1200" dirty="0" smtClean="0">
              <a:cs typeface="B Titr" pitchFamily="2" charset="-78"/>
            </a:rPr>
            <a:t>Forward hedge</a:t>
          </a:r>
        </a:p>
      </dsp:txBody>
      <dsp:txXfrm>
        <a:off x="5836591" y="118807"/>
        <a:ext cx="1903814" cy="1504331"/>
      </dsp:txXfrm>
    </dsp:sp>
    <dsp:sp modelId="{C27A9692-BAB0-40AF-B2D2-2B5F9B46E07E}">
      <dsp:nvSpPr>
        <dsp:cNvPr id="0" name=""/>
        <dsp:cNvSpPr/>
      </dsp:nvSpPr>
      <dsp:spPr>
        <a:xfrm rot="1798151">
          <a:off x="4596694" y="4686729"/>
          <a:ext cx="1338455" cy="599225"/>
        </a:xfrm>
        <a:prstGeom prst="lef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AFD78E7-70BA-420B-80B4-7A2CCEED8F20}">
      <dsp:nvSpPr>
        <dsp:cNvPr id="0" name=""/>
        <dsp:cNvSpPr/>
      </dsp:nvSpPr>
      <dsp:spPr>
        <a:xfrm>
          <a:off x="5716628" y="4446973"/>
          <a:ext cx="1997418" cy="159793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675" tIns="66675" rIns="66675" bIns="66675" numCol="1" spcCol="1270" anchor="ctr" anchorCtr="0">
          <a:noAutofit/>
        </a:bodyPr>
        <a:lstStyle/>
        <a:p>
          <a:pPr lvl="0" algn="ctr" defTabSz="1555750">
            <a:lnSpc>
              <a:spcPct val="90000"/>
            </a:lnSpc>
            <a:spcBef>
              <a:spcPct val="0"/>
            </a:spcBef>
            <a:spcAft>
              <a:spcPct val="35000"/>
            </a:spcAft>
          </a:pPr>
          <a:r>
            <a:rPr lang="en-US" sz="3500" b="1" kern="1200" dirty="0" smtClean="0">
              <a:cs typeface="B Titr" pitchFamily="2" charset="-78"/>
            </a:rPr>
            <a:t>Money market hedge</a:t>
          </a:r>
        </a:p>
      </dsp:txBody>
      <dsp:txXfrm>
        <a:off x="5763430" y="4493775"/>
        <a:ext cx="1903814" cy="15043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AC956-7294-4CE6-BBAD-8DD5F27C823C}">
      <dsp:nvSpPr>
        <dsp:cNvPr id="0" name=""/>
        <dsp:cNvSpPr/>
      </dsp:nvSpPr>
      <dsp:spPr>
        <a:xfrm rot="16200000">
          <a:off x="-561503" y="564554"/>
          <a:ext cx="4064000" cy="2934890"/>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0" tIns="0" rIns="254000" bIns="0" numCol="1" spcCol="1270" anchor="ctr" anchorCtr="0">
          <a:noAutofit/>
        </a:bodyPr>
        <a:lstStyle/>
        <a:p>
          <a:pPr lvl="0" algn="ctr" defTabSz="1778000" rtl="1">
            <a:lnSpc>
              <a:spcPct val="90000"/>
            </a:lnSpc>
            <a:spcBef>
              <a:spcPct val="0"/>
            </a:spcBef>
            <a:spcAft>
              <a:spcPct val="35000"/>
            </a:spcAft>
          </a:pPr>
          <a:r>
            <a:rPr lang="fa-IR" sz="4000" kern="1200" dirty="0" smtClean="0">
              <a:latin typeface="Arabic Typesetting" pitchFamily="66" charset="-78"/>
              <a:cs typeface="Arabic Typesetting" pitchFamily="66" charset="-78"/>
            </a:rPr>
            <a:t>خرید و فروش کالا و خدماتی که بهای آن به ارز دریافت یا پرداخت می شود</a:t>
          </a:r>
          <a:endParaRPr lang="fa-IR" sz="4000" kern="1200" dirty="0">
            <a:latin typeface="Arabic Typesetting" pitchFamily="66" charset="-78"/>
            <a:cs typeface="Arabic Typesetting" pitchFamily="66" charset="-78"/>
          </a:endParaRPr>
        </a:p>
      </dsp:txBody>
      <dsp:txXfrm rot="5400000">
        <a:off x="3052" y="812799"/>
        <a:ext cx="2934890" cy="2438400"/>
      </dsp:txXfrm>
    </dsp:sp>
    <dsp:sp modelId="{5C36E1D6-B2D7-44AC-94A4-6A63BEFDA180}">
      <dsp:nvSpPr>
        <dsp:cNvPr id="0" name=""/>
        <dsp:cNvSpPr/>
      </dsp:nvSpPr>
      <dsp:spPr>
        <a:xfrm rot="16200000">
          <a:off x="2593503" y="564554"/>
          <a:ext cx="4064000" cy="2934890"/>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0" tIns="0" rIns="254000" bIns="0" numCol="1" spcCol="1270" anchor="ctr" anchorCtr="0">
          <a:noAutofit/>
        </a:bodyPr>
        <a:lstStyle/>
        <a:p>
          <a:pPr lvl="0" algn="ctr" defTabSz="1778000" rtl="1">
            <a:lnSpc>
              <a:spcPct val="90000"/>
            </a:lnSpc>
            <a:spcBef>
              <a:spcPct val="0"/>
            </a:spcBef>
            <a:spcAft>
              <a:spcPct val="35000"/>
            </a:spcAft>
          </a:pPr>
          <a:r>
            <a:rPr lang="fa-IR" sz="4000" kern="1200" dirty="0" smtClean="0">
              <a:latin typeface="Arabic Typesetting" pitchFamily="66" charset="-78"/>
              <a:cs typeface="Arabic Typesetting" pitchFamily="66" charset="-78"/>
            </a:rPr>
            <a:t>استقراض یا اعطای تسهیلاتی که قرار است تسویه آنها به ارز صورت گیرد</a:t>
          </a:r>
          <a:endParaRPr lang="fa-IR" sz="4000" kern="1200" dirty="0">
            <a:latin typeface="Arabic Typesetting" pitchFamily="66" charset="-78"/>
            <a:cs typeface="Arabic Typesetting" pitchFamily="66" charset="-78"/>
          </a:endParaRPr>
        </a:p>
      </dsp:txBody>
      <dsp:txXfrm rot="5400000">
        <a:off x="3158058" y="812799"/>
        <a:ext cx="2934890" cy="2438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20280-BFD1-4A76-AA22-11B67CE070E4}">
      <dsp:nvSpPr>
        <dsp:cNvPr id="0" name=""/>
        <dsp:cNvSpPr/>
      </dsp:nvSpPr>
      <dsp:spPr>
        <a:xfrm>
          <a:off x="-4919866" y="-748368"/>
          <a:ext cx="5816324" cy="5816324"/>
        </a:xfrm>
        <a:prstGeom prst="blockArc">
          <a:avLst>
            <a:gd name="adj1" fmla="val 18900000"/>
            <a:gd name="adj2" fmla="val 2700000"/>
            <a:gd name="adj3" fmla="val 371"/>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AEB92F-0CF0-44DD-9166-9B00D624E937}">
      <dsp:nvSpPr>
        <dsp:cNvPr id="0" name=""/>
        <dsp:cNvSpPr/>
      </dsp:nvSpPr>
      <dsp:spPr>
        <a:xfrm>
          <a:off x="362020" y="99300"/>
          <a:ext cx="7805108" cy="100470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467" tIns="45720" rIns="45720" bIns="45720" numCol="1" spcCol="1270" anchor="ctr" anchorCtr="0">
          <a:noAutofit/>
        </a:bodyPr>
        <a:lstStyle/>
        <a:p>
          <a:pPr lvl="0" algn="ctr" defTabSz="800100" rtl="1">
            <a:lnSpc>
              <a:spcPct val="90000"/>
            </a:lnSpc>
            <a:spcBef>
              <a:spcPct val="0"/>
            </a:spcBef>
            <a:spcAft>
              <a:spcPct val="35000"/>
            </a:spcAft>
          </a:pPr>
          <a:r>
            <a:rPr lang="fa-IR" sz="1800" b="1" kern="1200" dirty="0" smtClean="0">
              <a:solidFill>
                <a:schemeClr val="tx1"/>
              </a:solidFill>
              <a:latin typeface="Arabic Typesetting" pitchFamily="66" charset="-78"/>
              <a:cs typeface="B Zar" panose="00000400000000000000" pitchFamily="2" charset="-78"/>
            </a:rPr>
            <a:t>معامله ارزی در زمان شناخت اولیه باید به واحد پول عملیاتی وبراساس نرخ ارز در تاریخ معامله ثبت شود</a:t>
          </a:r>
          <a:endParaRPr lang="fa-IR" sz="1800" b="1" kern="1200" dirty="0">
            <a:solidFill>
              <a:schemeClr val="tx1"/>
            </a:solidFill>
            <a:latin typeface="Arabic Typesetting" pitchFamily="66" charset="-78"/>
            <a:cs typeface="B Zar" panose="00000400000000000000" pitchFamily="2" charset="-78"/>
          </a:endParaRPr>
        </a:p>
      </dsp:txBody>
      <dsp:txXfrm>
        <a:off x="362020" y="99300"/>
        <a:ext cx="7805108" cy="1004709"/>
      </dsp:txXfrm>
    </dsp:sp>
    <dsp:sp modelId="{DF1BEDB1-2DC3-4E1D-A2FE-145D9F98453C}">
      <dsp:nvSpPr>
        <dsp:cNvPr id="0" name=""/>
        <dsp:cNvSpPr/>
      </dsp:nvSpPr>
      <dsp:spPr>
        <a:xfrm>
          <a:off x="41534" y="198603"/>
          <a:ext cx="830656" cy="83065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6FD647-B50D-4C04-B389-094C179B8122}">
      <dsp:nvSpPr>
        <dsp:cNvPr id="0" name=""/>
        <dsp:cNvSpPr/>
      </dsp:nvSpPr>
      <dsp:spPr>
        <a:xfrm>
          <a:off x="764667" y="1141960"/>
          <a:ext cx="7360839" cy="94665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467" tIns="45720" rIns="45720" bIns="45720" numCol="1" spcCol="1270" anchor="ctr" anchorCtr="0">
          <a:noAutofit/>
        </a:bodyPr>
        <a:lstStyle/>
        <a:p>
          <a:pPr lvl="0" algn="ctr" defTabSz="800100" rtl="1">
            <a:lnSpc>
              <a:spcPct val="90000"/>
            </a:lnSpc>
            <a:spcBef>
              <a:spcPct val="0"/>
            </a:spcBef>
            <a:spcAft>
              <a:spcPct val="35000"/>
            </a:spcAft>
          </a:pPr>
          <a:r>
            <a:rPr lang="fa-IR" sz="1800" b="1" kern="1200" dirty="0" smtClean="0">
              <a:solidFill>
                <a:schemeClr val="tx1"/>
              </a:solidFill>
              <a:latin typeface="Arabic Typesetting" pitchFamily="66" charset="-78"/>
              <a:cs typeface="B Zar" panose="00000400000000000000" pitchFamily="2" charset="-78"/>
            </a:rPr>
            <a:t>تاریخ معامله تاریخی است که معامله برای اولین بار در آن تاریخ شرایط شناخت را احراز می کند</a:t>
          </a:r>
          <a:endParaRPr lang="fa-IR" sz="1800" b="1" kern="1200" dirty="0">
            <a:solidFill>
              <a:schemeClr val="tx1"/>
            </a:solidFill>
            <a:latin typeface="Arabic Typesetting" pitchFamily="66" charset="-78"/>
            <a:cs typeface="B Zar" panose="00000400000000000000" pitchFamily="2" charset="-78"/>
          </a:endParaRPr>
        </a:p>
      </dsp:txBody>
      <dsp:txXfrm>
        <a:off x="764667" y="1141960"/>
        <a:ext cx="7360839" cy="946656"/>
      </dsp:txXfrm>
    </dsp:sp>
    <dsp:sp modelId="{C1264808-09F8-48D3-BB07-947FAFCB3BAE}">
      <dsp:nvSpPr>
        <dsp:cNvPr id="0" name=""/>
        <dsp:cNvSpPr/>
      </dsp:nvSpPr>
      <dsp:spPr>
        <a:xfrm>
          <a:off x="339431" y="1191610"/>
          <a:ext cx="830656" cy="83065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A79CC3-175C-4071-AD46-69B26A5507A6}">
      <dsp:nvSpPr>
        <dsp:cNvPr id="0" name=""/>
        <dsp:cNvSpPr/>
      </dsp:nvSpPr>
      <dsp:spPr>
        <a:xfrm>
          <a:off x="792035" y="2184590"/>
          <a:ext cx="7360839" cy="947367"/>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467" tIns="45720" rIns="45720" bIns="45720" numCol="1" spcCol="1270" anchor="ctr" anchorCtr="0">
          <a:noAutofit/>
        </a:bodyPr>
        <a:lstStyle/>
        <a:p>
          <a:pPr lvl="0" algn="ctr" defTabSz="800100" rtl="1">
            <a:lnSpc>
              <a:spcPct val="90000"/>
            </a:lnSpc>
            <a:spcBef>
              <a:spcPct val="0"/>
            </a:spcBef>
            <a:spcAft>
              <a:spcPct val="35000"/>
            </a:spcAft>
          </a:pPr>
          <a:r>
            <a:rPr lang="fa-IR" sz="1800" b="1" kern="1200" dirty="0" smtClean="0">
              <a:solidFill>
                <a:schemeClr val="tx1"/>
              </a:solidFill>
              <a:latin typeface="Arabic Typesetting" pitchFamily="66" charset="-78"/>
              <a:cs typeface="B Zar" panose="00000400000000000000" pitchFamily="2" charset="-78"/>
            </a:rPr>
            <a:t>در صورت وجود نرخ های متعدد برای یک ارز از نرخی برای تسعیر استفاده می شود که جریان های نقدی آتی ناشی از معامله یا مانده حساب مربوط برحسب آن تسویه می شود</a:t>
          </a:r>
          <a:endParaRPr lang="fa-IR" sz="1800" b="1" kern="1200" dirty="0">
            <a:solidFill>
              <a:schemeClr val="tx1"/>
            </a:solidFill>
            <a:latin typeface="Arabic Typesetting" pitchFamily="66" charset="-78"/>
            <a:cs typeface="B Zar" panose="00000400000000000000" pitchFamily="2" charset="-78"/>
          </a:endParaRPr>
        </a:p>
      </dsp:txBody>
      <dsp:txXfrm>
        <a:off x="792035" y="2184590"/>
        <a:ext cx="7360839" cy="947367"/>
      </dsp:txXfrm>
    </dsp:sp>
    <dsp:sp modelId="{FDAA962C-1D87-4458-9514-0C7D4402C7C1}">
      <dsp:nvSpPr>
        <dsp:cNvPr id="0" name=""/>
        <dsp:cNvSpPr/>
      </dsp:nvSpPr>
      <dsp:spPr>
        <a:xfrm>
          <a:off x="339435" y="2242945"/>
          <a:ext cx="987376" cy="830656"/>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EF3A31-F086-4412-9009-4A5C46E5E76A}">
      <dsp:nvSpPr>
        <dsp:cNvPr id="0" name=""/>
        <dsp:cNvSpPr/>
      </dsp:nvSpPr>
      <dsp:spPr>
        <a:xfrm>
          <a:off x="467953" y="3189475"/>
          <a:ext cx="7697873" cy="1130111"/>
        </a:xfrm>
        <a:prstGeom prst="rect">
          <a:avLst/>
        </a:prstGeom>
        <a:solidFill>
          <a:srgbClr val="EC660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467" tIns="45720" rIns="45720" bIns="45720" numCol="1" spcCol="1270" anchor="ctr" anchorCtr="0">
          <a:noAutofit/>
        </a:bodyPr>
        <a:lstStyle/>
        <a:p>
          <a:pPr lvl="0" algn="ctr" defTabSz="800100" rtl="1">
            <a:lnSpc>
              <a:spcPct val="90000"/>
            </a:lnSpc>
            <a:spcBef>
              <a:spcPct val="0"/>
            </a:spcBef>
            <a:spcAft>
              <a:spcPct val="35000"/>
            </a:spcAft>
          </a:pPr>
          <a:r>
            <a:rPr lang="fa-IR" sz="1800" b="1" kern="1200" dirty="0" smtClean="0">
              <a:solidFill>
                <a:schemeClr val="tx1"/>
              </a:solidFill>
              <a:latin typeface="Arabic Typesetting" pitchFamily="66" charset="-78"/>
              <a:cs typeface="B Zar" panose="00000400000000000000" pitchFamily="2" charset="-78"/>
            </a:rPr>
            <a:t>اگر تبدیل دو واحد پول به یکدیگر به صورت موقت ممکن نباشد نرخ مورد استفاده؛نرخ اولین تاریخی است که درآن تبدیل امکان پذیر می شود</a:t>
          </a:r>
          <a:endParaRPr lang="fa-IR" sz="1800" b="1" kern="1200" dirty="0">
            <a:solidFill>
              <a:schemeClr val="tx1"/>
            </a:solidFill>
            <a:latin typeface="Arabic Typesetting" pitchFamily="66" charset="-78"/>
            <a:cs typeface="B Zar" panose="00000400000000000000" pitchFamily="2" charset="-78"/>
          </a:endParaRPr>
        </a:p>
      </dsp:txBody>
      <dsp:txXfrm>
        <a:off x="467953" y="3189475"/>
        <a:ext cx="7697873" cy="1130111"/>
      </dsp:txXfrm>
    </dsp:sp>
    <dsp:sp modelId="{A48BB9BB-EF3B-4006-B7B3-355AF5CC5C65}">
      <dsp:nvSpPr>
        <dsp:cNvPr id="0" name=""/>
        <dsp:cNvSpPr/>
      </dsp:nvSpPr>
      <dsp:spPr>
        <a:xfrm>
          <a:off x="0" y="3376225"/>
          <a:ext cx="830656" cy="830656"/>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263410-86E5-462B-BCB8-FB2B36D38238}" type="datetimeFigureOut">
              <a:rPr lang="en-US" smtClean="0"/>
              <a:pPr/>
              <a:t>12/9/2018</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D34331-3349-4CB9-ADAD-3906E4AE5FC7}" type="slidenum">
              <a:rPr lang="en-US" smtClean="0"/>
              <a:pPr/>
              <a:t>‹#›</a:t>
            </a:fld>
            <a:endParaRPr lang="en-US"/>
          </a:p>
        </p:txBody>
      </p:sp>
    </p:spTree>
    <p:extLst>
      <p:ext uri="{BB962C8B-B14F-4D97-AF65-F5344CB8AC3E}">
        <p14:creationId xmlns:p14="http://schemas.microsoft.com/office/powerpoint/2010/main" val="696118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0DCEF-045C-42B7-89CC-EDCDFEBFF217}" type="datetimeFigureOut">
              <a:rPr lang="en-US" smtClean="0"/>
              <a:pPr/>
              <a:t>12/9/2018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D3D2E5-C4C8-4F7F-8693-537702E942B8}" type="slidenum">
              <a:rPr lang="en-US" smtClean="0"/>
              <a:pPr/>
              <a:t>‹#›</a:t>
            </a:fld>
            <a:endParaRPr lang="en-US"/>
          </a:p>
        </p:txBody>
      </p:sp>
    </p:spTree>
    <p:extLst>
      <p:ext uri="{BB962C8B-B14F-4D97-AF65-F5344CB8AC3E}">
        <p14:creationId xmlns:p14="http://schemas.microsoft.com/office/powerpoint/2010/main" val="36684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FCE5CDC9-E984-4EEB-8D91-3C37E99C3EC4}" type="slidenum">
              <a:rPr lang="en-US" smtClean="0"/>
              <a:pPr/>
              <a:t>36</a:t>
            </a:fld>
            <a:endParaRPr lang="en-US"/>
          </a:p>
        </p:txBody>
      </p:sp>
    </p:spTree>
    <p:extLst>
      <p:ext uri="{BB962C8B-B14F-4D97-AF65-F5344CB8AC3E}">
        <p14:creationId xmlns:p14="http://schemas.microsoft.com/office/powerpoint/2010/main" val="4170144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57</a:t>
            </a:fld>
            <a:endParaRPr lang="fa-IR"/>
          </a:p>
        </p:txBody>
      </p:sp>
    </p:spTree>
    <p:extLst>
      <p:ext uri="{BB962C8B-B14F-4D97-AF65-F5344CB8AC3E}">
        <p14:creationId xmlns:p14="http://schemas.microsoft.com/office/powerpoint/2010/main" val="339247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58</a:t>
            </a:fld>
            <a:endParaRPr lang="fa-IR"/>
          </a:p>
        </p:txBody>
      </p:sp>
    </p:spTree>
    <p:extLst>
      <p:ext uri="{BB962C8B-B14F-4D97-AF65-F5344CB8AC3E}">
        <p14:creationId xmlns:p14="http://schemas.microsoft.com/office/powerpoint/2010/main" val="2475340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59</a:t>
            </a:fld>
            <a:endParaRPr lang="fa-IR"/>
          </a:p>
        </p:txBody>
      </p:sp>
    </p:spTree>
    <p:extLst>
      <p:ext uri="{BB962C8B-B14F-4D97-AF65-F5344CB8AC3E}">
        <p14:creationId xmlns:p14="http://schemas.microsoft.com/office/powerpoint/2010/main" val="2475340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60</a:t>
            </a:fld>
            <a:endParaRPr lang="fa-IR"/>
          </a:p>
        </p:txBody>
      </p:sp>
    </p:spTree>
    <p:extLst>
      <p:ext uri="{BB962C8B-B14F-4D97-AF65-F5344CB8AC3E}">
        <p14:creationId xmlns:p14="http://schemas.microsoft.com/office/powerpoint/2010/main" val="339247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61</a:t>
            </a:fld>
            <a:endParaRPr lang="fa-IR"/>
          </a:p>
        </p:txBody>
      </p:sp>
    </p:spTree>
    <p:extLst>
      <p:ext uri="{BB962C8B-B14F-4D97-AF65-F5344CB8AC3E}">
        <p14:creationId xmlns:p14="http://schemas.microsoft.com/office/powerpoint/2010/main" val="339247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62</a:t>
            </a:fld>
            <a:endParaRPr lang="fa-IR"/>
          </a:p>
        </p:txBody>
      </p:sp>
    </p:spTree>
    <p:extLst>
      <p:ext uri="{BB962C8B-B14F-4D97-AF65-F5344CB8AC3E}">
        <p14:creationId xmlns:p14="http://schemas.microsoft.com/office/powerpoint/2010/main" val="339247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65</a:t>
            </a:fld>
            <a:endParaRPr lang="fa-IR"/>
          </a:p>
        </p:txBody>
      </p:sp>
    </p:spTree>
    <p:extLst>
      <p:ext uri="{BB962C8B-B14F-4D97-AF65-F5344CB8AC3E}">
        <p14:creationId xmlns:p14="http://schemas.microsoft.com/office/powerpoint/2010/main" val="339247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67</a:t>
            </a:fld>
            <a:endParaRPr lang="fa-IR"/>
          </a:p>
        </p:txBody>
      </p:sp>
    </p:spTree>
    <p:extLst>
      <p:ext uri="{BB962C8B-B14F-4D97-AF65-F5344CB8AC3E}">
        <p14:creationId xmlns:p14="http://schemas.microsoft.com/office/powerpoint/2010/main" val="992669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68</a:t>
            </a:fld>
            <a:endParaRPr lang="fa-IR"/>
          </a:p>
        </p:txBody>
      </p:sp>
    </p:spTree>
    <p:extLst>
      <p:ext uri="{BB962C8B-B14F-4D97-AF65-F5344CB8AC3E}">
        <p14:creationId xmlns:p14="http://schemas.microsoft.com/office/powerpoint/2010/main" val="2949013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71</a:t>
            </a:fld>
            <a:endParaRPr lang="fa-IR"/>
          </a:p>
        </p:txBody>
      </p:sp>
    </p:spTree>
    <p:extLst>
      <p:ext uri="{BB962C8B-B14F-4D97-AF65-F5344CB8AC3E}">
        <p14:creationId xmlns:p14="http://schemas.microsoft.com/office/powerpoint/2010/main" val="95353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FCE5CDC9-E984-4EEB-8D91-3C37E99C3EC4}" type="slidenum">
              <a:rPr lang="en-US" smtClean="0"/>
              <a:pPr/>
              <a:t>39</a:t>
            </a:fld>
            <a:endParaRPr lang="en-US"/>
          </a:p>
        </p:txBody>
      </p:sp>
    </p:spTree>
    <p:extLst>
      <p:ext uri="{BB962C8B-B14F-4D97-AF65-F5344CB8AC3E}">
        <p14:creationId xmlns:p14="http://schemas.microsoft.com/office/powerpoint/2010/main" val="4170144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72</a:t>
            </a:fld>
            <a:endParaRPr lang="fa-IR"/>
          </a:p>
        </p:txBody>
      </p:sp>
    </p:spTree>
    <p:extLst>
      <p:ext uri="{BB962C8B-B14F-4D97-AF65-F5344CB8AC3E}">
        <p14:creationId xmlns:p14="http://schemas.microsoft.com/office/powerpoint/2010/main" val="2959906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73</a:t>
            </a:fld>
            <a:endParaRPr lang="fa-IR"/>
          </a:p>
        </p:txBody>
      </p:sp>
    </p:spTree>
    <p:extLst>
      <p:ext uri="{BB962C8B-B14F-4D97-AF65-F5344CB8AC3E}">
        <p14:creationId xmlns:p14="http://schemas.microsoft.com/office/powerpoint/2010/main" val="339247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74</a:t>
            </a:fld>
            <a:endParaRPr lang="fa-IR"/>
          </a:p>
        </p:txBody>
      </p:sp>
    </p:spTree>
    <p:extLst>
      <p:ext uri="{BB962C8B-B14F-4D97-AF65-F5344CB8AC3E}">
        <p14:creationId xmlns:p14="http://schemas.microsoft.com/office/powerpoint/2010/main" val="339247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78</a:t>
            </a:fld>
            <a:endParaRPr lang="fa-IR"/>
          </a:p>
        </p:txBody>
      </p:sp>
    </p:spTree>
    <p:extLst>
      <p:ext uri="{BB962C8B-B14F-4D97-AF65-F5344CB8AC3E}">
        <p14:creationId xmlns:p14="http://schemas.microsoft.com/office/powerpoint/2010/main" val="339247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79</a:t>
            </a:fld>
            <a:endParaRPr lang="fa-IR"/>
          </a:p>
        </p:txBody>
      </p:sp>
    </p:spTree>
    <p:extLst>
      <p:ext uri="{BB962C8B-B14F-4D97-AF65-F5344CB8AC3E}">
        <p14:creationId xmlns:p14="http://schemas.microsoft.com/office/powerpoint/2010/main" val="339247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80</a:t>
            </a:fld>
            <a:endParaRPr lang="fa-IR"/>
          </a:p>
        </p:txBody>
      </p:sp>
    </p:spTree>
    <p:extLst>
      <p:ext uri="{BB962C8B-B14F-4D97-AF65-F5344CB8AC3E}">
        <p14:creationId xmlns:p14="http://schemas.microsoft.com/office/powerpoint/2010/main" val="3458212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82</a:t>
            </a:fld>
            <a:endParaRPr lang="fa-IR"/>
          </a:p>
        </p:txBody>
      </p:sp>
    </p:spTree>
    <p:extLst>
      <p:ext uri="{BB962C8B-B14F-4D97-AF65-F5344CB8AC3E}">
        <p14:creationId xmlns:p14="http://schemas.microsoft.com/office/powerpoint/2010/main" val="3458212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85</a:t>
            </a:fld>
            <a:endParaRPr lang="fa-IR"/>
          </a:p>
        </p:txBody>
      </p:sp>
    </p:spTree>
    <p:extLst>
      <p:ext uri="{BB962C8B-B14F-4D97-AF65-F5344CB8AC3E}">
        <p14:creationId xmlns:p14="http://schemas.microsoft.com/office/powerpoint/2010/main" val="2632753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86</a:t>
            </a:fld>
            <a:endParaRPr lang="fa-IR"/>
          </a:p>
        </p:txBody>
      </p:sp>
    </p:spTree>
    <p:extLst>
      <p:ext uri="{BB962C8B-B14F-4D97-AF65-F5344CB8AC3E}">
        <p14:creationId xmlns:p14="http://schemas.microsoft.com/office/powerpoint/2010/main" val="1714380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89</a:t>
            </a:fld>
            <a:endParaRPr lang="fa-IR"/>
          </a:p>
        </p:txBody>
      </p:sp>
    </p:spTree>
    <p:extLst>
      <p:ext uri="{BB962C8B-B14F-4D97-AF65-F5344CB8AC3E}">
        <p14:creationId xmlns:p14="http://schemas.microsoft.com/office/powerpoint/2010/main" val="218075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50</a:t>
            </a:fld>
            <a:endParaRPr lang="fa-IR"/>
          </a:p>
        </p:txBody>
      </p:sp>
    </p:spTree>
    <p:extLst>
      <p:ext uri="{BB962C8B-B14F-4D97-AF65-F5344CB8AC3E}">
        <p14:creationId xmlns:p14="http://schemas.microsoft.com/office/powerpoint/2010/main" val="3458212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F0D57A68-B95A-498B-8FA1-D6E958C41C58}" type="slidenum">
              <a:rPr lang="en-US" smtClean="0"/>
              <a:t>94</a:t>
            </a:fld>
            <a:endParaRPr lang="en-US" dirty="0"/>
          </a:p>
        </p:txBody>
      </p:sp>
    </p:spTree>
    <p:extLst>
      <p:ext uri="{BB962C8B-B14F-4D97-AF65-F5344CB8AC3E}">
        <p14:creationId xmlns:p14="http://schemas.microsoft.com/office/powerpoint/2010/main" val="3126147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F0D57A68-B95A-498B-8FA1-D6E958C41C58}" type="slidenum">
              <a:rPr lang="en-US" smtClean="0"/>
              <a:t>96</a:t>
            </a:fld>
            <a:endParaRPr lang="en-US" dirty="0"/>
          </a:p>
        </p:txBody>
      </p:sp>
    </p:spTree>
    <p:extLst>
      <p:ext uri="{BB962C8B-B14F-4D97-AF65-F5344CB8AC3E}">
        <p14:creationId xmlns:p14="http://schemas.microsoft.com/office/powerpoint/2010/main" val="4125888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51</a:t>
            </a:fld>
            <a:endParaRPr lang="fa-IR"/>
          </a:p>
        </p:txBody>
      </p:sp>
    </p:spTree>
    <p:extLst>
      <p:ext uri="{BB962C8B-B14F-4D97-AF65-F5344CB8AC3E}">
        <p14:creationId xmlns:p14="http://schemas.microsoft.com/office/powerpoint/2010/main" val="3458212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52</a:t>
            </a:fld>
            <a:endParaRPr lang="fa-IR"/>
          </a:p>
        </p:txBody>
      </p:sp>
    </p:spTree>
    <p:extLst>
      <p:ext uri="{BB962C8B-B14F-4D97-AF65-F5344CB8AC3E}">
        <p14:creationId xmlns:p14="http://schemas.microsoft.com/office/powerpoint/2010/main" val="3458212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53</a:t>
            </a:fld>
            <a:endParaRPr lang="fa-IR"/>
          </a:p>
        </p:txBody>
      </p:sp>
    </p:spTree>
    <p:extLst>
      <p:ext uri="{BB962C8B-B14F-4D97-AF65-F5344CB8AC3E}">
        <p14:creationId xmlns:p14="http://schemas.microsoft.com/office/powerpoint/2010/main" val="3458212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54</a:t>
            </a:fld>
            <a:endParaRPr lang="fa-IR"/>
          </a:p>
        </p:txBody>
      </p:sp>
    </p:spTree>
    <p:extLst>
      <p:ext uri="{BB962C8B-B14F-4D97-AF65-F5344CB8AC3E}">
        <p14:creationId xmlns:p14="http://schemas.microsoft.com/office/powerpoint/2010/main" val="257649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55</a:t>
            </a:fld>
            <a:endParaRPr lang="fa-IR"/>
          </a:p>
        </p:txBody>
      </p:sp>
    </p:spTree>
    <p:extLst>
      <p:ext uri="{BB962C8B-B14F-4D97-AF65-F5344CB8AC3E}">
        <p14:creationId xmlns:p14="http://schemas.microsoft.com/office/powerpoint/2010/main" val="33924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56</a:t>
            </a:fld>
            <a:endParaRPr lang="fa-IR"/>
          </a:p>
        </p:txBody>
      </p:sp>
    </p:spTree>
    <p:extLst>
      <p:ext uri="{BB962C8B-B14F-4D97-AF65-F5344CB8AC3E}">
        <p14:creationId xmlns:p14="http://schemas.microsoft.com/office/powerpoint/2010/main" val="3062467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9446329">
            <a:off x="201168" y="5870448"/>
            <a:ext cx="2176272" cy="201168"/>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fa-IR" smtClean="0"/>
              <a:t>مالي بين الملل</a:t>
            </a:r>
            <a:endParaRPr lang="en-US"/>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C47D4E3-CD3B-414A-B715-93A53098628A}" type="slidenum">
              <a:rPr lang="en-US" smtClean="0"/>
              <a:pPr/>
              <a:t>‹#›</a:t>
            </a:fld>
            <a:endParaRPr lang="en-US"/>
          </a:p>
        </p:txBody>
      </p:sp>
    </p:spTree>
    <p:extLst>
      <p:ext uri="{BB962C8B-B14F-4D97-AF65-F5344CB8AC3E}">
        <p14:creationId xmlns:p14="http://schemas.microsoft.com/office/powerpoint/2010/main" val="1169951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6491064" cy="1143000"/>
          </a:xfrm>
        </p:spPr>
        <p:txBody>
          <a:bodyPr>
            <a:noAutofit/>
          </a:bodyPr>
          <a:lstStyle>
            <a:lvl1pPr algn="l">
              <a:defRPr sz="3200">
                <a:latin typeface="Verdana" pitchFamily="34" charset="0"/>
                <a:ea typeface="Verdana" pitchFamily="34" charset="0"/>
                <a:cs typeface="Verdana" pitchFamily="34" charset="0"/>
              </a:defRPr>
            </a:lvl1pPr>
          </a:lstStyle>
          <a:p>
            <a:r>
              <a:rPr lang="en-US" noProof="0" dirty="0" smtClean="0"/>
              <a:t>Click to edit Master title style</a:t>
            </a:r>
            <a:endParaRPr lang="en-US" noProof="0" dirty="0"/>
          </a:p>
        </p:txBody>
      </p:sp>
      <p:sp>
        <p:nvSpPr>
          <p:cNvPr id="4" name="Espace réservé du pied de page 3"/>
          <p:cNvSpPr>
            <a:spLocks noGrp="1"/>
          </p:cNvSpPr>
          <p:nvPr>
            <p:ph type="ftr" sz="quarter" idx="11"/>
          </p:nvPr>
        </p:nvSpPr>
        <p:spPr/>
        <p:txBody>
          <a:bodyPr/>
          <a:lstStyle>
            <a:lvl1pPr>
              <a:defRPr>
                <a:solidFill>
                  <a:srgbClr val="E52C50"/>
                </a:solidFill>
              </a:defRPr>
            </a:lvl1pPr>
          </a:lstStyle>
          <a:p>
            <a:r>
              <a:rPr lang="en-US" dirty="0" smtClean="0"/>
              <a:t>Your footer here</a:t>
            </a:r>
          </a:p>
        </p:txBody>
      </p:sp>
      <p:sp>
        <p:nvSpPr>
          <p:cNvPr id="5" name="Espace réservé du numéro de diapositive 4"/>
          <p:cNvSpPr>
            <a:spLocks noGrp="1"/>
          </p:cNvSpPr>
          <p:nvPr>
            <p:ph type="sldNum" sz="quarter" idx="12"/>
          </p:nvPr>
        </p:nvSpPr>
        <p:spPr/>
        <p:txBody>
          <a:bodyPr/>
          <a:lstStyle>
            <a:lvl1pPr>
              <a:defRPr>
                <a:solidFill>
                  <a:srgbClr val="E52C50"/>
                </a:solidFill>
              </a:defRPr>
            </a:lvl1pPr>
          </a:lstStyle>
          <a:p>
            <a:fld id="{AE199FAC-4B86-4121-B622-50028D35B744}" type="slidenum">
              <a:rPr lang="fr-FR" smtClean="0"/>
              <a:pPr/>
              <a:t>‹#›</a:t>
            </a:fld>
            <a:endParaRPr lang="fr-FR" dirty="0"/>
          </a:p>
        </p:txBody>
      </p:sp>
      <p:sp>
        <p:nvSpPr>
          <p:cNvPr id="7" name="Espace réservé du contenu 6"/>
          <p:cNvSpPr>
            <a:spLocks noGrp="1"/>
          </p:cNvSpPr>
          <p:nvPr>
            <p:ph sz="quarter" idx="13" hasCustomPrompt="1"/>
          </p:nvPr>
        </p:nvSpPr>
        <p:spPr>
          <a:xfrm>
            <a:off x="467544" y="1772816"/>
            <a:ext cx="8208912" cy="4320480"/>
          </a:xfrm>
        </p:spPr>
        <p:txBody>
          <a:bodyPr>
            <a:normAutofit/>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Tree>
    <p:extLst>
      <p:ext uri="{BB962C8B-B14F-4D97-AF65-F5344CB8AC3E}">
        <p14:creationId xmlns:p14="http://schemas.microsoft.com/office/powerpoint/2010/main" val="30326915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363923"/>
            <a:ext cx="6934200" cy="548640"/>
          </a:xfrm>
        </p:spPr>
        <p:txBody>
          <a:bodyPr/>
          <a:lstStyle>
            <a:lvl1pPr algn="r" rtl="1">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
        <p:nvSpPr>
          <p:cNvPr id="8" name="Right Arrow 7">
            <a:hlinkClick r:id="rId2" action="ppaction://hlinksldjump"/>
          </p:cNvPr>
          <p:cNvSpPr/>
          <p:nvPr userDrawn="1"/>
        </p:nvSpPr>
        <p:spPr>
          <a:xfrm>
            <a:off x="381000" y="6019800"/>
            <a:ext cx="1371600" cy="533400"/>
          </a:xfrm>
          <a:prstGeom prst="rightArrow">
            <a:avLst>
              <a:gd name="adj1" fmla="val 76667"/>
              <a:gd name="adj2" fmla="val 5571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b="1" dirty="0" smtClean="0">
                <a:cs typeface="B Zar" panose="00000400000000000000" pitchFamily="2" charset="-78"/>
              </a:rPr>
              <a:t>بازگشت</a:t>
            </a:r>
            <a:endParaRPr lang="en-US" b="1" dirty="0">
              <a:cs typeface="B Zar" panose="00000400000000000000" pitchFamily="2" charset="-7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fa-IR" b="1" dirty="0" smtClean="0">
                <a:solidFill>
                  <a:srgbClr val="002060"/>
                </a:solidFill>
              </a:rPr>
              <a:t>مالي بين الملل</a:t>
            </a:r>
          </a:p>
        </p:txBody>
      </p:sp>
      <p:sp>
        <p:nvSpPr>
          <p:cNvPr id="5" name="Slide Number Placeholder 4"/>
          <p:cNvSpPr>
            <a:spLocks noGrp="1"/>
          </p:cNvSpPr>
          <p:nvPr>
            <p:ph type="sldNum" sz="quarter" idx="12"/>
          </p:nvPr>
        </p:nvSpPr>
        <p:spPr/>
        <p:txBody>
          <a:bodyPr/>
          <a:lstStyle/>
          <a:p>
            <a:fld id="{910D3704-EB78-46B9-AB15-D23119C7FC1D}" type="slidenum">
              <a:rPr lang="en-US" smtClean="0"/>
              <a:pPr/>
              <a:t>‹#›</a:t>
            </a:fld>
            <a:endParaRPr lang="en-US" dirty="0"/>
          </a:p>
        </p:txBody>
      </p:sp>
    </p:spTree>
    <p:extLst>
      <p:ext uri="{BB962C8B-B14F-4D97-AF65-F5344CB8AC3E}">
        <p14:creationId xmlns:p14="http://schemas.microsoft.com/office/powerpoint/2010/main" val="362277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910D3704-EB78-46B9-AB15-D23119C7FC1D}"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10D3704-EB78-46B9-AB15-D23119C7FC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19446329">
            <a:off x="201168" y="5870448"/>
            <a:ext cx="2176272" cy="201168"/>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953987"/>
            <a:ext cx="3574257" cy="90401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954317"/>
            <a:ext cx="914638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447800" y="365760"/>
            <a:ext cx="6896100"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cs typeface="B Nazanin" panose="00000400000000000000" pitchFamily="2" charset="-78"/>
              </a:defRPr>
            </a:lvl1pPr>
          </a:lstStyle>
          <a:p>
            <a:r>
              <a:rPr lang="fa-IR" dirty="0" smtClean="0"/>
              <a:t>مالي بين الملل</a:t>
            </a:r>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10D3704-EB78-46B9-AB15-D23119C7FC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50" r:id="rId3"/>
    <p:sldLayoutId id="2147483738" r:id="rId4"/>
    <p:sldLayoutId id="2147483739" r:id="rId5"/>
    <p:sldLayoutId id="2147483741" r:id="rId6"/>
    <p:sldLayoutId id="2147483742" r:id="rId7"/>
    <p:sldLayoutId id="2147483743" r:id="rId8"/>
    <p:sldLayoutId id="2147483744" r:id="rId9"/>
    <p:sldLayoutId id="2147483745" r:id="rId10"/>
    <p:sldLayoutId id="2147483746" r:id="rId11"/>
    <p:sldLayoutId id="2147483751" r:id="rId12"/>
    <p:sldLayoutId id="2147483752" r:id="rId13"/>
  </p:sldLayoutIdLst>
  <p:hf hdr="0" dt="0"/>
  <p:txStyles>
    <p:titleStyle>
      <a:lvl1pPr algn="r"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4200" y="2590800"/>
            <a:ext cx="6096000" cy="4555093"/>
          </a:xfrm>
          <a:prstGeom prst="rect">
            <a:avLst/>
          </a:prstGeom>
          <a:noFill/>
        </p:spPr>
        <p:txBody>
          <a:bodyPr wrap="square" rtlCol="0">
            <a:spAutoFit/>
          </a:bodyPr>
          <a:lstStyle/>
          <a:p>
            <a:pPr algn="ctr" rtl="1"/>
            <a:r>
              <a:rPr lang="fa-IR" sz="5800" b="1" dirty="0" smtClean="0">
                <a:solidFill>
                  <a:srgbClr val="002060"/>
                </a:solidFill>
                <a:cs typeface="B Nazanin" panose="00000400000000000000" pitchFamily="2" charset="-78"/>
              </a:rPr>
              <a:t>مدیریت مالي</a:t>
            </a:r>
          </a:p>
          <a:p>
            <a:pPr algn="ctr" rtl="1"/>
            <a:r>
              <a:rPr lang="fa-IR" sz="5800" b="1" dirty="0" smtClean="0">
                <a:solidFill>
                  <a:srgbClr val="002060"/>
                </a:solidFill>
                <a:cs typeface="B Nazanin" panose="00000400000000000000" pitchFamily="2" charset="-78"/>
              </a:rPr>
              <a:t> بين الملل</a:t>
            </a:r>
          </a:p>
          <a:p>
            <a:pPr algn="ctr" rtl="1"/>
            <a:r>
              <a:rPr lang="fa-IR" sz="5800" b="1" dirty="0" smtClean="0">
                <a:solidFill>
                  <a:srgbClr val="002060"/>
                </a:solidFill>
                <a:cs typeface="B Nazanin" panose="00000400000000000000" pitchFamily="2" charset="-78"/>
              </a:rPr>
              <a:t> برای</a:t>
            </a:r>
          </a:p>
          <a:p>
            <a:pPr algn="ctr" rtl="1"/>
            <a:r>
              <a:rPr lang="fa-IR" sz="5800" b="1" dirty="0" smtClean="0">
                <a:solidFill>
                  <a:srgbClr val="002060"/>
                </a:solidFill>
                <a:cs typeface="B Nazanin" panose="00000400000000000000" pitchFamily="2" charset="-78"/>
              </a:rPr>
              <a:t> بنگاه های اقتصادی</a:t>
            </a:r>
            <a:endParaRPr lang="fa-IR" sz="5800" b="1" dirty="0">
              <a:solidFill>
                <a:srgbClr val="002060"/>
              </a:solidFill>
              <a:cs typeface="B Nazanin" panose="00000400000000000000" pitchFamily="2" charset="-78"/>
            </a:endParaRPr>
          </a:p>
          <a:p>
            <a:pPr algn="ctr" rtl="1"/>
            <a:endParaRPr lang="en-US" sz="5800" b="1" dirty="0">
              <a:solidFill>
                <a:srgbClr val="002060"/>
              </a:solidFill>
              <a:cs typeface="B Nazanin" panose="00000400000000000000" pitchFamily="2" charset="-78"/>
            </a:endParaRPr>
          </a:p>
        </p:txBody>
      </p:sp>
      <p:sp>
        <p:nvSpPr>
          <p:cNvPr id="4" name="Title 3"/>
          <p:cNvSpPr>
            <a:spLocks noGrp="1"/>
          </p:cNvSpPr>
          <p:nvPr>
            <p:ph type="title"/>
          </p:nvPr>
        </p:nvSpPr>
        <p:spPr/>
        <p:txBody>
          <a:bodyPr/>
          <a:lstStyle/>
          <a:p>
            <a:endParaRPr lang="en-US" dirty="0"/>
          </a:p>
        </p:txBody>
      </p:sp>
      <p:sp>
        <p:nvSpPr>
          <p:cNvPr id="6" name="Text Placeholder 5"/>
          <p:cNvSpPr>
            <a:spLocks noGrp="1"/>
          </p:cNvSpPr>
          <p:nvPr>
            <p:ph type="body" idx="1"/>
          </p:nvPr>
        </p:nvSpPr>
        <p:spPr/>
        <p:txBody>
          <a:bodyPr/>
          <a:lstStyle/>
          <a:p>
            <a:endParaRPr lang="en-US" dirty="0"/>
          </a:p>
        </p:txBody>
      </p:sp>
      <p:sp>
        <p:nvSpPr>
          <p:cNvPr id="2" name="Footer Placeholder 1"/>
          <p:cNvSpPr>
            <a:spLocks noGrp="1"/>
          </p:cNvSpPr>
          <p:nvPr>
            <p:ph type="ftr" sz="quarter" idx="11"/>
          </p:nvPr>
        </p:nvSpPr>
        <p:spPr/>
        <p:txBody>
          <a:bodyPr/>
          <a:lstStyle/>
          <a:p>
            <a:r>
              <a:rPr lang="fa-IR" b="1" dirty="0">
                <a:solidFill>
                  <a:srgbClr val="002060"/>
                </a:solidFill>
              </a:rPr>
              <a:t>مالي بين </a:t>
            </a:r>
            <a:r>
              <a:rPr lang="fa-IR" b="1" dirty="0" smtClean="0">
                <a:solidFill>
                  <a:srgbClr val="002060"/>
                </a:solidFill>
              </a:rPr>
              <a:t>الملل</a:t>
            </a:r>
            <a:endParaRPr lang="fa-IR" b="1" dirty="0">
              <a:solidFill>
                <a:srgbClr val="002060"/>
              </a:solidFill>
            </a:endParaRPr>
          </a:p>
        </p:txBody>
      </p:sp>
      <p:sp>
        <p:nvSpPr>
          <p:cNvPr id="3" name="Slide Number Placeholder 2"/>
          <p:cNvSpPr>
            <a:spLocks noGrp="1"/>
          </p:cNvSpPr>
          <p:nvPr>
            <p:ph type="sldNum" sz="quarter" idx="12"/>
          </p:nvPr>
        </p:nvSpPr>
        <p:spPr/>
        <p:txBody>
          <a:bodyPr/>
          <a:lstStyle/>
          <a:p>
            <a:fld id="{910D3704-EB78-46B9-AB15-D23119C7FC1D}" type="slidenum">
              <a:rPr lang="en-US" smtClean="0"/>
              <a:pPr/>
              <a:t>1</a:t>
            </a:fld>
            <a:endParaRPr lang="en-US" dirty="0"/>
          </a:p>
        </p:txBody>
      </p:sp>
    </p:spTree>
    <p:extLst>
      <p:ext uri="{BB962C8B-B14F-4D97-AF65-F5344CB8AC3E}">
        <p14:creationId xmlns:p14="http://schemas.microsoft.com/office/powerpoint/2010/main" val="246604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oAutofit/>
          </a:bodyPr>
          <a:lstStyle/>
          <a:p>
            <a:pPr algn="just">
              <a:lnSpc>
                <a:spcPct val="160000"/>
              </a:lnSpc>
              <a:spcBef>
                <a:spcPts val="800"/>
              </a:spcBef>
            </a:pPr>
            <a:r>
              <a:rPr lang="fa-IR" sz="2400" b="1" dirty="0">
                <a:latin typeface="+mn-lt"/>
                <a:ea typeface="+mn-ea"/>
                <a:cs typeface="B Zar" panose="00000400000000000000" pitchFamily="2" charset="-78"/>
              </a:rPr>
              <a:t>تعریف احتمال</a:t>
            </a:r>
            <a:endParaRPr lang="en-US" sz="2400" b="1" dirty="0">
              <a:latin typeface="+mn-lt"/>
              <a:ea typeface="+mn-ea"/>
              <a:cs typeface="B Zar" panose="00000400000000000000" pitchFamily="2" charset="-78"/>
            </a:endParaRPr>
          </a:p>
        </p:txBody>
      </p:sp>
      <p:sp>
        <p:nvSpPr>
          <p:cNvPr id="3" name="Content Placeholder 2"/>
          <p:cNvSpPr>
            <a:spLocks noGrp="1"/>
          </p:cNvSpPr>
          <p:nvPr>
            <p:ph idx="1"/>
          </p:nvPr>
        </p:nvSpPr>
        <p:spPr>
          <a:xfrm>
            <a:off x="880098" y="1066800"/>
            <a:ext cx="7520940" cy="3579849"/>
          </a:xfrm>
        </p:spPr>
        <p:txBody>
          <a:bodyPr vert="horz" lIns="91440" tIns="45720" rIns="91440" bIns="45720" rtlCol="0">
            <a:noAutofit/>
          </a:bodyPr>
          <a:lstStyle/>
          <a:p>
            <a:pPr marL="457200" indent="-457200" algn="just" rtl="1">
              <a:lnSpc>
                <a:spcPct val="160000"/>
              </a:lnSpc>
              <a:buFont typeface="Wingdings" panose="05000000000000000000" pitchFamily="2" charset="2"/>
              <a:buChar char="q"/>
            </a:pPr>
            <a:r>
              <a:rPr lang="fa-IR" sz="2400" b="0" dirty="0">
                <a:cs typeface="B Zar" panose="00000400000000000000" pitchFamily="2" charset="-78"/>
              </a:rPr>
              <a:t>تعریف کلاسیک(</a:t>
            </a:r>
            <a:r>
              <a:rPr lang="fa-IR" sz="2400" b="0" dirty="0" err="1">
                <a:cs typeface="B Zar" panose="00000400000000000000" pitchFamily="2" charset="-78"/>
              </a:rPr>
              <a:t>پاسکال</a:t>
            </a:r>
            <a:r>
              <a:rPr lang="fa-IR" sz="2400" b="0" dirty="0" smtClean="0">
                <a:cs typeface="B Zar" panose="00000400000000000000" pitchFamily="2" charset="-78"/>
              </a:rPr>
              <a:t>): تعداد مطلوب به ممکن</a:t>
            </a:r>
          </a:p>
          <a:p>
            <a:pPr marL="457200" indent="-457200" algn="just" rtl="1">
              <a:lnSpc>
                <a:spcPct val="160000"/>
              </a:lnSpc>
              <a:buFont typeface="Wingdings" panose="05000000000000000000" pitchFamily="2" charset="2"/>
              <a:buChar char="q"/>
            </a:pPr>
            <a:r>
              <a:rPr lang="fa-IR" sz="2400" b="0" dirty="0" smtClean="0">
                <a:cs typeface="B Zar" panose="00000400000000000000" pitchFamily="2" charset="-78"/>
              </a:rPr>
              <a:t>تعریف منطقی: منطقی بودن و گزاره ها بر حسب اطلاعات(دیدگاه </a:t>
            </a:r>
            <a:r>
              <a:rPr lang="fa-IR" sz="2400" b="0" dirty="0" err="1" smtClean="0">
                <a:cs typeface="B Zar" panose="00000400000000000000" pitchFamily="2" charset="-78"/>
              </a:rPr>
              <a:t>کینز</a:t>
            </a:r>
            <a:r>
              <a:rPr lang="fa-IR" sz="2400" b="0" dirty="0" smtClean="0">
                <a:cs typeface="B Zar" panose="00000400000000000000" pitchFamily="2" charset="-78"/>
              </a:rPr>
              <a:t>)</a:t>
            </a:r>
          </a:p>
          <a:p>
            <a:pPr marL="457200" indent="-457200" algn="just" rtl="1">
              <a:lnSpc>
                <a:spcPct val="160000"/>
              </a:lnSpc>
              <a:buFont typeface="Wingdings" panose="05000000000000000000" pitchFamily="2" charset="2"/>
              <a:buChar char="q"/>
            </a:pPr>
            <a:r>
              <a:rPr lang="fa-IR" sz="2400" b="0" dirty="0" smtClean="0">
                <a:cs typeface="B Zar" panose="00000400000000000000" pitchFamily="2" charset="-78"/>
              </a:rPr>
              <a:t>نظریه بسامدی: </a:t>
            </a:r>
            <a:r>
              <a:rPr lang="fa-IR" sz="2400" b="0" dirty="0" err="1" smtClean="0">
                <a:cs typeface="B Zar" panose="00000400000000000000" pitchFamily="2" charset="-78"/>
              </a:rPr>
              <a:t>پیشامدهای</a:t>
            </a:r>
            <a:r>
              <a:rPr lang="fa-IR" sz="2400" b="0" dirty="0" smtClean="0">
                <a:cs typeface="B Zar" panose="00000400000000000000" pitchFamily="2" charset="-78"/>
              </a:rPr>
              <a:t> تکراری و متوالی</a:t>
            </a:r>
          </a:p>
          <a:p>
            <a:pPr marL="457200" indent="-457200" algn="just" rtl="1">
              <a:lnSpc>
                <a:spcPct val="160000"/>
              </a:lnSpc>
              <a:buFont typeface="Wingdings" panose="05000000000000000000" pitchFamily="2" charset="2"/>
              <a:buChar char="q"/>
            </a:pPr>
            <a:r>
              <a:rPr lang="fa-IR" sz="2400" b="0" dirty="0" smtClean="0">
                <a:cs typeface="B Zar" panose="00000400000000000000" pitchFamily="2" charset="-78"/>
              </a:rPr>
              <a:t>مکتب تعابیر ذهنی یا </a:t>
            </a:r>
            <a:r>
              <a:rPr lang="en-US" sz="2400" b="0" dirty="0" smtClean="0">
                <a:cs typeface="B Zar" panose="00000400000000000000" pitchFamily="2" charset="-78"/>
              </a:rPr>
              <a:t>subjective</a:t>
            </a:r>
            <a:r>
              <a:rPr lang="fa-IR" sz="2400" b="0" dirty="0" smtClean="0">
                <a:cs typeface="B Zar" panose="00000400000000000000" pitchFamily="2" charset="-78"/>
              </a:rPr>
              <a:t> مثل </a:t>
            </a:r>
            <a:r>
              <a:rPr lang="fa-IR" sz="2400" b="0" dirty="0" err="1" smtClean="0">
                <a:cs typeface="B Zar" panose="00000400000000000000" pitchFamily="2" charset="-78"/>
              </a:rPr>
              <a:t>دوفیتی</a:t>
            </a:r>
            <a:r>
              <a:rPr lang="fa-IR" sz="2400" b="0" dirty="0" smtClean="0">
                <a:cs typeface="B Zar" panose="00000400000000000000" pitchFamily="2" charset="-78"/>
              </a:rPr>
              <a:t> و رمزی( </a:t>
            </a:r>
            <a:r>
              <a:rPr lang="fa-IR" sz="2400" b="0" dirty="0" err="1" smtClean="0">
                <a:cs typeface="B Zar" panose="00000400000000000000" pitchFamily="2" charset="-78"/>
              </a:rPr>
              <a:t>پوپر.احتمال</a:t>
            </a:r>
            <a:r>
              <a:rPr lang="fa-IR" sz="2400" b="0" dirty="0" smtClean="0">
                <a:cs typeface="B Zar" panose="00000400000000000000" pitchFamily="2" charset="-78"/>
              </a:rPr>
              <a:t> زاییده جهل است.)</a:t>
            </a:r>
            <a:endParaRPr lang="en-US" sz="2400" b="0" dirty="0" smtClean="0">
              <a:cs typeface="B Zar" panose="00000400000000000000" pitchFamily="2" charset="-78"/>
            </a:endParaRPr>
          </a:p>
          <a:p>
            <a:pPr marL="457200" indent="-457200" algn="just" rtl="1">
              <a:lnSpc>
                <a:spcPct val="160000"/>
              </a:lnSpc>
              <a:buFont typeface="Wingdings" panose="05000000000000000000" pitchFamily="2" charset="2"/>
              <a:buChar char="q"/>
            </a:pPr>
            <a:r>
              <a:rPr lang="fa-IR" sz="2400" b="0" dirty="0">
                <a:cs typeface="B Zar" panose="00000400000000000000" pitchFamily="2" charset="-78"/>
              </a:rPr>
              <a:t>مکتب تعابیر </a:t>
            </a:r>
            <a:r>
              <a:rPr lang="fa-IR" sz="2400" b="0" dirty="0" smtClean="0">
                <a:cs typeface="B Zar" panose="00000400000000000000" pitchFamily="2" charset="-78"/>
              </a:rPr>
              <a:t>عینی یا </a:t>
            </a:r>
            <a:r>
              <a:rPr lang="en-US" sz="2400" b="0" dirty="0" smtClean="0">
                <a:cs typeface="B Zar" panose="00000400000000000000" pitchFamily="2" charset="-78"/>
              </a:rPr>
              <a:t>objective</a:t>
            </a:r>
            <a:r>
              <a:rPr lang="fa-IR" sz="2400" b="0" dirty="0" smtClean="0">
                <a:cs typeface="B Zar" panose="00000400000000000000" pitchFamily="2" charset="-78"/>
              </a:rPr>
              <a:t>. احتمال خارج از ذهن است</a:t>
            </a:r>
            <a:endParaRPr lang="en-US" sz="2400" b="0" dirty="0" smtClean="0">
              <a:cs typeface="B Zar" panose="00000400000000000000" pitchFamily="2" charset="-78"/>
            </a:endParaRPr>
          </a:p>
          <a:p>
            <a:r>
              <a:rPr lang="fa-IR" b="0" dirty="0"/>
              <a:t/>
            </a:r>
            <a:br>
              <a:rPr lang="fa-IR" b="0" dirty="0"/>
            </a:br>
            <a:endParaRPr lang="en-US" sz="24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10</a:t>
            </a:fld>
            <a:endParaRPr lang="en-US"/>
          </a:p>
        </p:txBody>
      </p:sp>
      <p:sp>
        <p:nvSpPr>
          <p:cNvPr id="6" name="Rectangle 5"/>
          <p:cNvSpPr/>
          <p:nvPr/>
        </p:nvSpPr>
        <p:spPr>
          <a:xfrm>
            <a:off x="1143000" y="4782621"/>
            <a:ext cx="6832263" cy="683264"/>
          </a:xfrm>
          <a:prstGeom prst="rect">
            <a:avLst/>
          </a:prstGeom>
        </p:spPr>
        <p:txBody>
          <a:bodyPr vert="horz" lIns="91440" tIns="45720" rIns="91440" bIns="45720" rtlCol="0">
            <a:noAutofit/>
          </a:bodyPr>
          <a:lstStyle/>
          <a:p>
            <a:pPr algn="just" rtl="1">
              <a:lnSpc>
                <a:spcPct val="160000"/>
              </a:lnSpc>
              <a:spcBef>
                <a:spcPts val="800"/>
              </a:spcBef>
            </a:pPr>
            <a:r>
              <a:rPr lang="fa-IR" sz="2400" dirty="0">
                <a:cs typeface="B Zar" panose="00000400000000000000" pitchFamily="2" charset="-78"/>
              </a:rPr>
              <a:t>به کتاب  </a:t>
            </a:r>
            <a:r>
              <a:rPr lang="fa-IR" sz="2400" dirty="0" err="1">
                <a:cs typeface="B Zar" panose="00000400000000000000" pitchFamily="2" charset="-78"/>
              </a:rPr>
              <a:t>دانلد</a:t>
            </a:r>
            <a:r>
              <a:rPr lang="fa-IR" sz="2400" dirty="0">
                <a:cs typeface="B Zar" panose="00000400000000000000" pitchFamily="2" charset="-78"/>
              </a:rPr>
              <a:t> </a:t>
            </a:r>
            <a:r>
              <a:rPr lang="fa-IR" sz="2400" dirty="0" err="1">
                <a:cs typeface="B Zar" panose="00000400000000000000" pitchFamily="2" charset="-78"/>
              </a:rPr>
              <a:t>گلینز</a:t>
            </a:r>
            <a:r>
              <a:rPr lang="fa-IR" sz="2400" dirty="0">
                <a:cs typeface="B Zar" panose="00000400000000000000" pitchFamily="2" charset="-78"/>
              </a:rPr>
              <a:t> مراجعه </a:t>
            </a:r>
            <a:r>
              <a:rPr lang="fa-IR" sz="2400" dirty="0" err="1" smtClean="0">
                <a:cs typeface="B Zar" panose="00000400000000000000" pitchFamily="2" charset="-78"/>
              </a:rPr>
              <a:t>شود:نظریه</a:t>
            </a:r>
            <a:r>
              <a:rPr lang="fa-IR" sz="2400" dirty="0" smtClean="0">
                <a:cs typeface="B Zar" panose="00000400000000000000" pitchFamily="2" charset="-78"/>
              </a:rPr>
              <a:t> </a:t>
            </a:r>
            <a:r>
              <a:rPr lang="fa-IR" sz="2400" dirty="0">
                <a:cs typeface="B Zar" panose="00000400000000000000" pitchFamily="2" charset="-78"/>
              </a:rPr>
              <a:t>های فلسفی احتمال</a:t>
            </a:r>
          </a:p>
        </p:txBody>
      </p:sp>
    </p:spTree>
    <p:extLst>
      <p:ext uri="{BB962C8B-B14F-4D97-AF65-F5344CB8AC3E}">
        <p14:creationId xmlns:p14="http://schemas.microsoft.com/office/powerpoint/2010/main" val="36512354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ctr"/>
            <a:r>
              <a:rPr lang="fa-IR" sz="2400" b="1" dirty="0">
                <a:solidFill>
                  <a:srgbClr val="FF0000"/>
                </a:solidFill>
                <a:latin typeface="Arabic Typesetting" pitchFamily="66" charset="-78"/>
                <a:cs typeface="B Zar" panose="00000400000000000000" pitchFamily="2" charset="-78"/>
              </a:rPr>
              <a:t>اقلام پولی</a:t>
            </a:r>
            <a:endParaRPr lang="fa-IR" sz="2400" b="1" dirty="0">
              <a:solidFill>
                <a:srgbClr val="FF0000"/>
              </a:solidFill>
              <a:latin typeface="Arabic Typesetting" pitchFamily="66" charset="-78"/>
              <a:cs typeface="B Zar" panose="00000400000000000000" pitchFamily="2" charset="-78"/>
            </a:endParaRPr>
          </a:p>
        </p:txBody>
      </p:sp>
      <p:sp>
        <p:nvSpPr>
          <p:cNvPr id="3" name="Footer Placeholder 2"/>
          <p:cNvSpPr>
            <a:spLocks noGrp="1"/>
          </p:cNvSpPr>
          <p:nvPr>
            <p:ph type="ftr" sz="quarter" idx="11"/>
          </p:nvPr>
        </p:nvSpPr>
        <p:spPr/>
        <p:txBody>
          <a:bodyPr/>
          <a:lstStyle/>
          <a:p>
            <a:r>
              <a:rPr lang="en-US" smtClean="0"/>
              <a:t>Your footer here</a:t>
            </a:r>
            <a:endParaRPr lang="en-US" dirty="0" smtClean="0"/>
          </a:p>
        </p:txBody>
      </p:sp>
      <p:sp>
        <p:nvSpPr>
          <p:cNvPr id="4" name="Slide Number Placeholder 3"/>
          <p:cNvSpPr>
            <a:spLocks noGrp="1"/>
          </p:cNvSpPr>
          <p:nvPr>
            <p:ph type="sldNum" sz="quarter" idx="12"/>
          </p:nvPr>
        </p:nvSpPr>
        <p:spPr/>
        <p:txBody>
          <a:bodyPr>
            <a:normAutofit fontScale="92500"/>
          </a:bodyPr>
          <a:lstStyle/>
          <a:p>
            <a:fld id="{AE199FAC-4B86-4121-B622-50028D35B744}" type="slidenum">
              <a:rPr lang="fr-FR" smtClean="0"/>
              <a:pPr/>
              <a:t>100</a:t>
            </a:fld>
            <a:endParaRPr lang="fr-FR" dirty="0"/>
          </a:p>
        </p:txBody>
      </p:sp>
      <p:sp>
        <p:nvSpPr>
          <p:cNvPr id="5" name="Content Placeholder 4"/>
          <p:cNvSpPr>
            <a:spLocks noGrp="1"/>
          </p:cNvSpPr>
          <p:nvPr>
            <p:ph sz="quarter" idx="13"/>
          </p:nvPr>
        </p:nvSpPr>
        <p:spPr/>
        <p:txBody>
          <a:bodyPr vert="horz" lIns="91440" tIns="45720" rIns="91440" bIns="45720" rtlCol="0">
            <a:noAutofit/>
          </a:bodyPr>
          <a:lstStyle/>
          <a:p>
            <a:pPr marL="0" indent="0" algn="just" rtl="1">
              <a:buNone/>
            </a:pPr>
            <a:r>
              <a:rPr lang="fa-IR" sz="3200" dirty="0">
                <a:latin typeface="Arabic Typesetting" pitchFamily="66" charset="-78"/>
                <a:cs typeface="B Zar" panose="00000400000000000000" pitchFamily="2" charset="-78"/>
              </a:rPr>
              <a:t>	عبارت است از وجه نقد و داراییها و بدهیهایی که قرار است به صورت مبلغ ثابت یاقابل تعیینی از وجه نقد دریافت یا پرداخت شود.</a:t>
            </a:r>
          </a:p>
          <a:p>
            <a:pPr marL="0" indent="0" algn="just" rtl="1">
              <a:buNone/>
            </a:pPr>
            <a:r>
              <a:rPr lang="fa-IR" sz="3200" dirty="0">
                <a:latin typeface="Arabic Typesetting" pitchFamily="66" charset="-78"/>
                <a:cs typeface="B Zar" panose="00000400000000000000" pitchFamily="2" charset="-78"/>
              </a:rPr>
              <a:t> حسابهای دریافتنی و پرداختنی تجاری و سود سهام پرداختنی، نمونه‌هایی از اقلام پولی است. </a:t>
            </a:r>
          </a:p>
          <a:p>
            <a:pPr marL="0" indent="0" algn="just" rtl="1">
              <a:buNone/>
            </a:pPr>
            <a:r>
              <a:rPr lang="fa-IR" sz="3200" dirty="0">
                <a:latin typeface="Arabic Typesetting" pitchFamily="66" charset="-78"/>
                <a:cs typeface="B Zar" panose="00000400000000000000" pitchFamily="2" charset="-78"/>
              </a:rPr>
              <a:t>مطالبات و بدهیهایی که به صورت غیرنقدی و برمبنای ارزش منصفانه کالا و خدمات درآینده تسویه می‌شود (مانند پیش‌دریافت بابت فروش کالاهایی که قیمت آن در زمان تحویل مشخص می‌شود) نیز جزء اقلام پولی محسوب می‌گردد.</a:t>
            </a:r>
            <a:endParaRPr lang="en-US" sz="3200" dirty="0">
              <a:latin typeface="Arabic Typesetting" pitchFamily="66" charset="-78"/>
              <a:cs typeface="B Zar" panose="00000400000000000000" pitchFamily="2" charset="-78"/>
            </a:endParaRPr>
          </a:p>
          <a:p>
            <a:pPr marL="0" indent="0" algn="just" rtl="1">
              <a:buNone/>
            </a:pPr>
            <a:endParaRPr lang="fa-IR" sz="3200" dirty="0">
              <a:latin typeface="Arabic Typesetting" pitchFamily="66" charset="-78"/>
              <a:cs typeface="B Zar" panose="00000400000000000000" pitchFamily="2" charset="-78"/>
            </a:endParaRPr>
          </a:p>
          <a:p>
            <a:pPr marL="0" indent="0" algn="just" rtl="1">
              <a:buNone/>
            </a:pPr>
            <a:endParaRPr lang="fa-IR" sz="3200" dirty="0">
              <a:latin typeface="Arabic Typesetting" pitchFamily="66" charset="-78"/>
              <a:cs typeface="B Zar" panose="00000400000000000000" pitchFamily="2" charset="-78"/>
            </a:endParaRPr>
          </a:p>
        </p:txBody>
      </p:sp>
    </p:spTree>
    <p:extLst>
      <p:ext uri="{BB962C8B-B14F-4D97-AF65-F5344CB8AC3E}">
        <p14:creationId xmlns:p14="http://schemas.microsoft.com/office/powerpoint/2010/main" val="26225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heel(1)">
                                      <p:cBhvr>
                                        <p:cTn id="25"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ctr"/>
            <a:r>
              <a:rPr lang="fa-IR" sz="2400" b="1" dirty="0">
                <a:solidFill>
                  <a:srgbClr val="FF0000"/>
                </a:solidFill>
                <a:latin typeface="Arabic Typesetting" pitchFamily="66" charset="-78"/>
                <a:cs typeface="B Zar" panose="00000400000000000000" pitchFamily="2" charset="-78"/>
              </a:rPr>
              <a:t>اقلام غیر پولی</a:t>
            </a:r>
            <a:endParaRPr lang="fa-IR" sz="2400" b="1" dirty="0">
              <a:solidFill>
                <a:srgbClr val="FF0000"/>
              </a:solidFill>
              <a:latin typeface="Arabic Typesetting" pitchFamily="66" charset="-78"/>
              <a:cs typeface="B Zar" panose="00000400000000000000" pitchFamily="2" charset="-78"/>
            </a:endParaRPr>
          </a:p>
        </p:txBody>
      </p:sp>
      <p:sp>
        <p:nvSpPr>
          <p:cNvPr id="3" name="Footer Placeholder 2"/>
          <p:cNvSpPr>
            <a:spLocks noGrp="1"/>
          </p:cNvSpPr>
          <p:nvPr>
            <p:ph type="ftr" sz="quarter" idx="11"/>
          </p:nvPr>
        </p:nvSpPr>
        <p:spPr/>
        <p:txBody>
          <a:bodyPr/>
          <a:lstStyle/>
          <a:p>
            <a:r>
              <a:rPr lang="en-US" smtClean="0"/>
              <a:t>Your footer here</a:t>
            </a:r>
            <a:endParaRPr lang="en-US" dirty="0" smtClean="0"/>
          </a:p>
        </p:txBody>
      </p:sp>
      <p:sp>
        <p:nvSpPr>
          <p:cNvPr id="4" name="Slide Number Placeholder 3"/>
          <p:cNvSpPr>
            <a:spLocks noGrp="1"/>
          </p:cNvSpPr>
          <p:nvPr>
            <p:ph type="sldNum" sz="quarter" idx="12"/>
          </p:nvPr>
        </p:nvSpPr>
        <p:spPr/>
        <p:txBody>
          <a:bodyPr>
            <a:normAutofit fontScale="92500"/>
          </a:bodyPr>
          <a:lstStyle/>
          <a:p>
            <a:fld id="{AE199FAC-4B86-4121-B622-50028D35B744}" type="slidenum">
              <a:rPr lang="fr-FR" smtClean="0"/>
              <a:pPr/>
              <a:t>101</a:t>
            </a:fld>
            <a:endParaRPr lang="fr-FR" dirty="0"/>
          </a:p>
        </p:txBody>
      </p:sp>
      <p:sp>
        <p:nvSpPr>
          <p:cNvPr id="5" name="Content Placeholder 4"/>
          <p:cNvSpPr>
            <a:spLocks noGrp="1"/>
          </p:cNvSpPr>
          <p:nvPr>
            <p:ph sz="quarter" idx="13"/>
          </p:nvPr>
        </p:nvSpPr>
        <p:spPr/>
        <p:txBody>
          <a:bodyPr vert="horz" lIns="91440" tIns="45720" rIns="91440" bIns="45720" rtlCol="0">
            <a:noAutofit/>
          </a:bodyPr>
          <a:lstStyle/>
          <a:p>
            <a:pPr marL="0" indent="0" algn="just" rtl="1">
              <a:buNone/>
            </a:pPr>
            <a:r>
              <a:rPr lang="fa-IR" sz="3200" dirty="0">
                <a:latin typeface="Arabic Typesetting" pitchFamily="66" charset="-78"/>
                <a:cs typeface="B Zar" panose="00000400000000000000" pitchFamily="2" charset="-78"/>
              </a:rPr>
              <a:t>برعکس، ویژگی اصلی اقلام غیر پولی، نبود حق دریافت (یا تعهد پرداخت) مبلغ ثابت یا قابل تعیینی از وجه نقد می‌باشد.</a:t>
            </a:r>
          </a:p>
          <a:p>
            <a:pPr marL="0" indent="0" algn="just" rtl="1">
              <a:buNone/>
            </a:pPr>
            <a:r>
              <a:rPr lang="fa-IR" sz="3200" dirty="0">
                <a:latin typeface="Arabic Typesetting" pitchFamily="66" charset="-78"/>
                <a:cs typeface="B Zar" panose="00000400000000000000" pitchFamily="2" charset="-78"/>
              </a:rPr>
              <a:t> پیش‌پرداخت خرید کالا و خدمات به قیمت ثابت (مانند پیش‌پرداخت اجاره)، سرقفلی، داراییهای نامشهود، موجودیهای مواد و کالا، داراییهای ثابت مشهود و بدهی هایی که از طریق تحویل دارایی غیر پولی تسویه می شود نمونه هایی از اقلام غیر پولی است.</a:t>
            </a:r>
          </a:p>
        </p:txBody>
      </p:sp>
    </p:spTree>
    <p:extLst>
      <p:ext uri="{BB962C8B-B14F-4D97-AF65-F5344CB8AC3E}">
        <p14:creationId xmlns:p14="http://schemas.microsoft.com/office/powerpoint/2010/main" val="151260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5">
                                            <p:txEl>
                                              <p:pRg st="1" end="1"/>
                                            </p:txEl>
                                          </p:spTgt>
                                        </p:tgtEl>
                                      </p:cBhvr>
                                    </p:animEffect>
                                    <p:anim calcmode="lin" valueType="num">
                                      <p:cBhvr>
                                        <p:cTn id="20" dur="500" fill="hold"/>
                                        <p:tgtEl>
                                          <p:spTgt spid="5">
                                            <p:txEl>
                                              <p:pRg st="1" end="1"/>
                                            </p:txEl>
                                          </p:spTgt>
                                        </p:tgtEl>
                                        <p:attrNameLst>
                                          <p:attrName>ppt_x</p:attrName>
                                        </p:attrNameLst>
                                      </p:cBhvr>
                                      <p:tavLst>
                                        <p:tav tm="0">
                                          <p:val>
                                            <p:fltVal val="0.5"/>
                                          </p:val>
                                        </p:tav>
                                        <p:tav tm="100000">
                                          <p:val>
                                            <p:strVal val="#ppt_x"/>
                                          </p:val>
                                        </p:tav>
                                      </p:tavLst>
                                    </p:anim>
                                    <p:anim calcmode="lin" valueType="num">
                                      <p:cBhvr>
                                        <p:cTn id="21" dur="500" fill="hold"/>
                                        <p:tgtEl>
                                          <p:spTgt spid="5">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052736"/>
            <a:ext cx="6491064" cy="1143000"/>
          </a:xfrm>
        </p:spPr>
        <p:txBody>
          <a:bodyPr vert="horz" lIns="91440" tIns="45720" rIns="91440" bIns="45720" rtlCol="0">
            <a:noAutofit/>
          </a:bodyPr>
          <a:lstStyle/>
          <a:p>
            <a:pPr algn="just" rtl="1">
              <a:spcBef>
                <a:spcPct val="20000"/>
              </a:spcBef>
              <a:buFont typeface="Arial" pitchFamily="34" charset="0"/>
            </a:pPr>
            <a:r>
              <a:rPr lang="fa-IR" dirty="0">
                <a:latin typeface="Arabic Typesetting" pitchFamily="66" charset="-78"/>
                <a:cs typeface="B Zar" panose="00000400000000000000" pitchFamily="2" charset="-78"/>
              </a:rPr>
              <a:t>اگر واحد پول عملیاتی واحد تجاری، واحد پول یک اقتصاد با تورم حاد باشد صورت های مالی آن براساس الزامات گزارشگری مالی در اقتصاد های با تورم حاد تجدید ارئه شود.</a:t>
            </a:r>
          </a:p>
        </p:txBody>
      </p:sp>
      <p:sp>
        <p:nvSpPr>
          <p:cNvPr id="3" name="Footer Placeholder 2"/>
          <p:cNvSpPr>
            <a:spLocks noGrp="1"/>
          </p:cNvSpPr>
          <p:nvPr>
            <p:ph type="ftr" sz="quarter" idx="11"/>
          </p:nvPr>
        </p:nvSpPr>
        <p:spPr/>
        <p:txBody>
          <a:bodyPr/>
          <a:lstStyle/>
          <a:p>
            <a:r>
              <a:rPr lang="en-US" smtClean="0"/>
              <a:t>Your footer here</a:t>
            </a:r>
            <a:endParaRPr lang="en-US" dirty="0" smtClean="0"/>
          </a:p>
        </p:txBody>
      </p:sp>
      <p:sp>
        <p:nvSpPr>
          <p:cNvPr id="4" name="Slide Number Placeholder 3"/>
          <p:cNvSpPr>
            <a:spLocks noGrp="1"/>
          </p:cNvSpPr>
          <p:nvPr>
            <p:ph type="sldNum" sz="quarter" idx="12"/>
          </p:nvPr>
        </p:nvSpPr>
        <p:spPr/>
        <p:txBody>
          <a:bodyPr>
            <a:normAutofit fontScale="92500"/>
          </a:bodyPr>
          <a:lstStyle/>
          <a:p>
            <a:fld id="{AE199FAC-4B86-4121-B622-50028D35B744}" type="slidenum">
              <a:rPr lang="fr-FR" smtClean="0"/>
              <a:pPr/>
              <a:t>102</a:t>
            </a:fld>
            <a:endParaRPr lang="fr-FR" dirty="0"/>
          </a:p>
        </p:txBody>
      </p:sp>
      <p:pic>
        <p:nvPicPr>
          <p:cNvPr id="10" name="Content Placeholder 9"/>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029501" y="3289956"/>
            <a:ext cx="1084998" cy="1286150"/>
          </a:xfrm>
        </p:spPr>
      </p:pic>
    </p:spTree>
    <p:extLst>
      <p:ext uri="{BB962C8B-B14F-4D97-AF65-F5344CB8AC3E}">
        <p14:creationId xmlns:p14="http://schemas.microsoft.com/office/powerpoint/2010/main" val="260553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ctr"/>
            <a:r>
              <a:rPr lang="fa-IR" sz="2400" b="1" dirty="0">
                <a:solidFill>
                  <a:srgbClr val="FF0000"/>
                </a:solidFill>
                <a:latin typeface="Arabic Typesetting" pitchFamily="66" charset="-78"/>
                <a:cs typeface="B Zar" panose="00000400000000000000" pitchFamily="2" charset="-78"/>
              </a:rPr>
              <a:t>اگر واحد پول یک اقتصاد با تورم حاد نباشد باید باروش های زیر تسعیر شود</a:t>
            </a:r>
            <a:endParaRPr lang="fa-IR" sz="2400" b="1" dirty="0">
              <a:solidFill>
                <a:srgbClr val="FF0000"/>
              </a:solidFill>
              <a:latin typeface="Arabic Typesetting" pitchFamily="66" charset="-78"/>
              <a:cs typeface="B Zar" panose="00000400000000000000" pitchFamily="2" charset="-78"/>
            </a:endParaRPr>
          </a:p>
        </p:txBody>
      </p:sp>
      <p:sp>
        <p:nvSpPr>
          <p:cNvPr id="3" name="Footer Placeholder 2"/>
          <p:cNvSpPr>
            <a:spLocks noGrp="1"/>
          </p:cNvSpPr>
          <p:nvPr>
            <p:ph type="ftr" sz="quarter" idx="11"/>
          </p:nvPr>
        </p:nvSpPr>
        <p:spPr/>
        <p:txBody>
          <a:bodyPr/>
          <a:lstStyle/>
          <a:p>
            <a:r>
              <a:rPr lang="en-US" smtClean="0"/>
              <a:t>Your footer here</a:t>
            </a:r>
            <a:endParaRPr lang="en-US" dirty="0" smtClean="0"/>
          </a:p>
        </p:txBody>
      </p:sp>
      <p:sp>
        <p:nvSpPr>
          <p:cNvPr id="4" name="Slide Number Placeholder 3"/>
          <p:cNvSpPr>
            <a:spLocks noGrp="1"/>
          </p:cNvSpPr>
          <p:nvPr>
            <p:ph type="sldNum" sz="quarter" idx="12"/>
          </p:nvPr>
        </p:nvSpPr>
        <p:spPr/>
        <p:txBody>
          <a:bodyPr>
            <a:normAutofit fontScale="92500"/>
          </a:bodyPr>
          <a:lstStyle/>
          <a:p>
            <a:fld id="{AE199FAC-4B86-4121-B622-50028D35B744}" type="slidenum">
              <a:rPr lang="fr-FR" smtClean="0"/>
              <a:pPr/>
              <a:t>103</a:t>
            </a:fld>
            <a:endParaRPr lang="fr-FR" dirty="0"/>
          </a:p>
        </p:txBody>
      </p:sp>
      <p:graphicFrame>
        <p:nvGraphicFramePr>
          <p:cNvPr id="6" name="Content Placeholder 5"/>
          <p:cNvGraphicFramePr>
            <a:graphicFrameLocks noGrp="1"/>
          </p:cNvGraphicFramePr>
          <p:nvPr>
            <p:ph sz="quarter" idx="13"/>
            <p:extLst/>
          </p:nvPr>
        </p:nvGraphicFramePr>
        <p:xfrm>
          <a:off x="468313" y="1773238"/>
          <a:ext cx="8207375" cy="431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189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graphicEl>
                                              <a:dgm id="{0E26D179-E37C-46AB-8BF8-F83A54589CFD}"/>
                                            </p:graphicEl>
                                          </p:spTgt>
                                        </p:tgtEl>
                                        <p:attrNameLst>
                                          <p:attrName>style.visibility</p:attrName>
                                        </p:attrNameLst>
                                      </p:cBhvr>
                                      <p:to>
                                        <p:strVal val="visible"/>
                                      </p:to>
                                    </p:set>
                                    <p:animEffect transition="in" filter="fade">
                                      <p:cBhvr>
                                        <p:cTn id="14" dur="2000"/>
                                        <p:tgtEl>
                                          <p:spTgt spid="6">
                                            <p:graphicEl>
                                              <a:dgm id="{0E26D179-E37C-46AB-8BF8-F83A54589CFD}"/>
                                            </p:graphicEl>
                                          </p:spTgt>
                                        </p:tgtEl>
                                      </p:cBhvr>
                                    </p:animEffect>
                                    <p:anim calcmode="lin" valueType="num">
                                      <p:cBhvr>
                                        <p:cTn id="15" dur="2000" fill="hold"/>
                                        <p:tgtEl>
                                          <p:spTgt spid="6">
                                            <p:graphicEl>
                                              <a:dgm id="{0E26D179-E37C-46AB-8BF8-F83A54589CFD}"/>
                                            </p:graphicEl>
                                          </p:spTgt>
                                        </p:tgtEl>
                                        <p:attrNameLst>
                                          <p:attrName>ppt_w</p:attrName>
                                        </p:attrNameLst>
                                      </p:cBhvr>
                                      <p:tavLst>
                                        <p:tav tm="0" fmla="#ppt_w*sin(2.5*pi*$)">
                                          <p:val>
                                            <p:fltVal val="0"/>
                                          </p:val>
                                        </p:tav>
                                        <p:tav tm="100000">
                                          <p:val>
                                            <p:fltVal val="1"/>
                                          </p:val>
                                        </p:tav>
                                      </p:tavLst>
                                    </p:anim>
                                    <p:anim calcmode="lin" valueType="num">
                                      <p:cBhvr>
                                        <p:cTn id="16" dur="2000" fill="hold"/>
                                        <p:tgtEl>
                                          <p:spTgt spid="6">
                                            <p:graphicEl>
                                              <a:dgm id="{0E26D179-E37C-46AB-8BF8-F83A54589CFD}"/>
                                            </p:graphicEl>
                                          </p:spTgt>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6">
                                            <p:graphicEl>
                                              <a:dgm id="{C31B1614-6BD0-4F08-98F5-6F5DAC96F176}"/>
                                            </p:graphicEl>
                                          </p:spTgt>
                                        </p:tgtEl>
                                        <p:attrNameLst>
                                          <p:attrName>style.visibility</p:attrName>
                                        </p:attrNameLst>
                                      </p:cBhvr>
                                      <p:to>
                                        <p:strVal val="visible"/>
                                      </p:to>
                                    </p:set>
                                    <p:animEffect transition="in" filter="fade">
                                      <p:cBhvr>
                                        <p:cTn id="19" dur="2000"/>
                                        <p:tgtEl>
                                          <p:spTgt spid="6">
                                            <p:graphicEl>
                                              <a:dgm id="{C31B1614-6BD0-4F08-98F5-6F5DAC96F176}"/>
                                            </p:graphicEl>
                                          </p:spTgt>
                                        </p:tgtEl>
                                      </p:cBhvr>
                                    </p:animEffect>
                                    <p:anim calcmode="lin" valueType="num">
                                      <p:cBhvr>
                                        <p:cTn id="20" dur="2000" fill="hold"/>
                                        <p:tgtEl>
                                          <p:spTgt spid="6">
                                            <p:graphicEl>
                                              <a:dgm id="{C31B1614-6BD0-4F08-98F5-6F5DAC96F176}"/>
                                            </p:graphicEl>
                                          </p:spTgt>
                                        </p:tgtEl>
                                        <p:attrNameLst>
                                          <p:attrName>ppt_w</p:attrName>
                                        </p:attrNameLst>
                                      </p:cBhvr>
                                      <p:tavLst>
                                        <p:tav tm="0" fmla="#ppt_w*sin(2.5*pi*$)">
                                          <p:val>
                                            <p:fltVal val="0"/>
                                          </p:val>
                                        </p:tav>
                                        <p:tav tm="100000">
                                          <p:val>
                                            <p:fltVal val="1"/>
                                          </p:val>
                                        </p:tav>
                                      </p:tavLst>
                                    </p:anim>
                                    <p:anim calcmode="lin" valueType="num">
                                      <p:cBhvr>
                                        <p:cTn id="21" dur="2000" fill="hold"/>
                                        <p:tgtEl>
                                          <p:spTgt spid="6">
                                            <p:graphicEl>
                                              <a:dgm id="{C31B1614-6BD0-4F08-98F5-6F5DAC96F176}"/>
                                            </p:graphic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6">
                                            <p:graphicEl>
                                              <a:dgm id="{FE309FA9-0585-49FC-AD11-C24CD4D85B08}"/>
                                            </p:graphicEl>
                                          </p:spTgt>
                                        </p:tgtEl>
                                        <p:attrNameLst>
                                          <p:attrName>style.visibility</p:attrName>
                                        </p:attrNameLst>
                                      </p:cBhvr>
                                      <p:to>
                                        <p:strVal val="visible"/>
                                      </p:to>
                                    </p:set>
                                    <p:animEffect transition="in" filter="fade">
                                      <p:cBhvr>
                                        <p:cTn id="26" dur="2000"/>
                                        <p:tgtEl>
                                          <p:spTgt spid="6">
                                            <p:graphicEl>
                                              <a:dgm id="{FE309FA9-0585-49FC-AD11-C24CD4D85B08}"/>
                                            </p:graphicEl>
                                          </p:spTgt>
                                        </p:tgtEl>
                                      </p:cBhvr>
                                    </p:animEffect>
                                    <p:anim calcmode="lin" valueType="num">
                                      <p:cBhvr>
                                        <p:cTn id="27" dur="2000" fill="hold"/>
                                        <p:tgtEl>
                                          <p:spTgt spid="6">
                                            <p:graphicEl>
                                              <a:dgm id="{FE309FA9-0585-49FC-AD11-C24CD4D85B08}"/>
                                            </p:graphicEl>
                                          </p:spTgt>
                                        </p:tgtEl>
                                        <p:attrNameLst>
                                          <p:attrName>ppt_w</p:attrName>
                                        </p:attrNameLst>
                                      </p:cBhvr>
                                      <p:tavLst>
                                        <p:tav tm="0" fmla="#ppt_w*sin(2.5*pi*$)">
                                          <p:val>
                                            <p:fltVal val="0"/>
                                          </p:val>
                                        </p:tav>
                                        <p:tav tm="100000">
                                          <p:val>
                                            <p:fltVal val="1"/>
                                          </p:val>
                                        </p:tav>
                                      </p:tavLst>
                                    </p:anim>
                                    <p:anim calcmode="lin" valueType="num">
                                      <p:cBhvr>
                                        <p:cTn id="28" dur="2000" fill="hold"/>
                                        <p:tgtEl>
                                          <p:spTgt spid="6">
                                            <p:graphicEl>
                                              <a:dgm id="{FE309FA9-0585-49FC-AD11-C24CD4D85B08}"/>
                                            </p:graphicEl>
                                          </p:spTgt>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6">
                                            <p:graphicEl>
                                              <a:dgm id="{6AF9614F-415F-4E91-86FA-DEA900F94F76}"/>
                                            </p:graphicEl>
                                          </p:spTgt>
                                        </p:tgtEl>
                                        <p:attrNameLst>
                                          <p:attrName>style.visibility</p:attrName>
                                        </p:attrNameLst>
                                      </p:cBhvr>
                                      <p:to>
                                        <p:strVal val="visible"/>
                                      </p:to>
                                    </p:set>
                                    <p:animEffect transition="in" filter="fade">
                                      <p:cBhvr>
                                        <p:cTn id="31" dur="2000"/>
                                        <p:tgtEl>
                                          <p:spTgt spid="6">
                                            <p:graphicEl>
                                              <a:dgm id="{6AF9614F-415F-4E91-86FA-DEA900F94F76}"/>
                                            </p:graphicEl>
                                          </p:spTgt>
                                        </p:tgtEl>
                                      </p:cBhvr>
                                    </p:animEffect>
                                    <p:anim calcmode="lin" valueType="num">
                                      <p:cBhvr>
                                        <p:cTn id="32" dur="2000" fill="hold"/>
                                        <p:tgtEl>
                                          <p:spTgt spid="6">
                                            <p:graphicEl>
                                              <a:dgm id="{6AF9614F-415F-4E91-86FA-DEA900F94F76}"/>
                                            </p:graphicEl>
                                          </p:spTgt>
                                        </p:tgtEl>
                                        <p:attrNameLst>
                                          <p:attrName>ppt_w</p:attrName>
                                        </p:attrNameLst>
                                      </p:cBhvr>
                                      <p:tavLst>
                                        <p:tav tm="0" fmla="#ppt_w*sin(2.5*pi*$)">
                                          <p:val>
                                            <p:fltVal val="0"/>
                                          </p:val>
                                        </p:tav>
                                        <p:tav tm="100000">
                                          <p:val>
                                            <p:fltVal val="1"/>
                                          </p:val>
                                        </p:tav>
                                      </p:tavLst>
                                    </p:anim>
                                    <p:anim calcmode="lin" valueType="num">
                                      <p:cBhvr>
                                        <p:cTn id="33" dur="2000" fill="hold"/>
                                        <p:tgtEl>
                                          <p:spTgt spid="6">
                                            <p:graphicEl>
                                              <a:dgm id="{6AF9614F-415F-4E91-86FA-DEA900F94F76}"/>
                                            </p:graphic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childTnLst>
                                    <p:set>
                                      <p:cBhvr>
                                        <p:cTn id="37" dur="1" fill="hold">
                                          <p:stCondLst>
                                            <p:cond delay="0"/>
                                          </p:stCondLst>
                                        </p:cTn>
                                        <p:tgtEl>
                                          <p:spTgt spid="6">
                                            <p:graphicEl>
                                              <a:dgm id="{CF3DA03E-C919-4E89-B0CA-2901E200E881}"/>
                                            </p:graphicEl>
                                          </p:spTgt>
                                        </p:tgtEl>
                                        <p:attrNameLst>
                                          <p:attrName>style.visibility</p:attrName>
                                        </p:attrNameLst>
                                      </p:cBhvr>
                                      <p:to>
                                        <p:strVal val="visible"/>
                                      </p:to>
                                    </p:set>
                                    <p:animEffect transition="in" filter="fade">
                                      <p:cBhvr>
                                        <p:cTn id="38" dur="2000"/>
                                        <p:tgtEl>
                                          <p:spTgt spid="6">
                                            <p:graphicEl>
                                              <a:dgm id="{CF3DA03E-C919-4E89-B0CA-2901E200E881}"/>
                                            </p:graphicEl>
                                          </p:spTgt>
                                        </p:tgtEl>
                                      </p:cBhvr>
                                    </p:animEffect>
                                    <p:anim calcmode="lin" valueType="num">
                                      <p:cBhvr>
                                        <p:cTn id="39" dur="2000" fill="hold"/>
                                        <p:tgtEl>
                                          <p:spTgt spid="6">
                                            <p:graphicEl>
                                              <a:dgm id="{CF3DA03E-C919-4E89-B0CA-2901E200E881}"/>
                                            </p:graphicEl>
                                          </p:spTgt>
                                        </p:tgtEl>
                                        <p:attrNameLst>
                                          <p:attrName>ppt_w</p:attrName>
                                        </p:attrNameLst>
                                      </p:cBhvr>
                                      <p:tavLst>
                                        <p:tav tm="0" fmla="#ppt_w*sin(2.5*pi*$)">
                                          <p:val>
                                            <p:fltVal val="0"/>
                                          </p:val>
                                        </p:tav>
                                        <p:tav tm="100000">
                                          <p:val>
                                            <p:fltVal val="1"/>
                                          </p:val>
                                        </p:tav>
                                      </p:tavLst>
                                    </p:anim>
                                    <p:anim calcmode="lin" valueType="num">
                                      <p:cBhvr>
                                        <p:cTn id="40" dur="2000" fill="hold"/>
                                        <p:tgtEl>
                                          <p:spTgt spid="6">
                                            <p:graphicEl>
                                              <a:dgm id="{CF3DA03E-C919-4E89-B0CA-2901E200E881}"/>
                                            </p:graphicEl>
                                          </p:spTgt>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6">
                                            <p:graphicEl>
                                              <a:dgm id="{38EC8AA0-BCD8-4C17-9209-3AC724E407BD}"/>
                                            </p:graphicEl>
                                          </p:spTgt>
                                        </p:tgtEl>
                                        <p:attrNameLst>
                                          <p:attrName>style.visibility</p:attrName>
                                        </p:attrNameLst>
                                      </p:cBhvr>
                                      <p:to>
                                        <p:strVal val="visible"/>
                                      </p:to>
                                    </p:set>
                                    <p:animEffect transition="in" filter="fade">
                                      <p:cBhvr>
                                        <p:cTn id="43" dur="2000"/>
                                        <p:tgtEl>
                                          <p:spTgt spid="6">
                                            <p:graphicEl>
                                              <a:dgm id="{38EC8AA0-BCD8-4C17-9209-3AC724E407BD}"/>
                                            </p:graphicEl>
                                          </p:spTgt>
                                        </p:tgtEl>
                                      </p:cBhvr>
                                    </p:animEffect>
                                    <p:anim calcmode="lin" valueType="num">
                                      <p:cBhvr>
                                        <p:cTn id="44" dur="2000" fill="hold"/>
                                        <p:tgtEl>
                                          <p:spTgt spid="6">
                                            <p:graphicEl>
                                              <a:dgm id="{38EC8AA0-BCD8-4C17-9209-3AC724E407BD}"/>
                                            </p:graphicEl>
                                          </p:spTgt>
                                        </p:tgtEl>
                                        <p:attrNameLst>
                                          <p:attrName>ppt_w</p:attrName>
                                        </p:attrNameLst>
                                      </p:cBhvr>
                                      <p:tavLst>
                                        <p:tav tm="0" fmla="#ppt_w*sin(2.5*pi*$)">
                                          <p:val>
                                            <p:fltVal val="0"/>
                                          </p:val>
                                        </p:tav>
                                        <p:tav tm="100000">
                                          <p:val>
                                            <p:fltVal val="1"/>
                                          </p:val>
                                        </p:tav>
                                      </p:tavLst>
                                    </p:anim>
                                    <p:anim calcmode="lin" valueType="num">
                                      <p:cBhvr>
                                        <p:cTn id="45" dur="2000" fill="hold"/>
                                        <p:tgtEl>
                                          <p:spTgt spid="6">
                                            <p:graphicEl>
                                              <a:dgm id="{38EC8AA0-BCD8-4C17-9209-3AC724E407BD}"/>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ctr"/>
            <a:r>
              <a:rPr lang="fa-IR" sz="2400" b="1" dirty="0">
                <a:solidFill>
                  <a:srgbClr val="FF0000"/>
                </a:solidFill>
                <a:latin typeface="Arabic Typesetting" pitchFamily="66" charset="-78"/>
                <a:cs typeface="B Zar" panose="00000400000000000000" pitchFamily="2" charset="-78"/>
              </a:rPr>
              <a:t>اگر واحد پول یک اقتصاد با تورم حاد باشد باید با روش های زیر تسعیر شود</a:t>
            </a:r>
          </a:p>
        </p:txBody>
      </p:sp>
      <p:sp>
        <p:nvSpPr>
          <p:cNvPr id="3" name="Footer Placeholder 2"/>
          <p:cNvSpPr>
            <a:spLocks noGrp="1"/>
          </p:cNvSpPr>
          <p:nvPr>
            <p:ph type="ftr" sz="quarter" idx="11"/>
          </p:nvPr>
        </p:nvSpPr>
        <p:spPr/>
        <p:txBody>
          <a:bodyPr/>
          <a:lstStyle/>
          <a:p>
            <a:r>
              <a:rPr lang="en-US" smtClean="0"/>
              <a:t>Your footer here</a:t>
            </a:r>
            <a:endParaRPr lang="en-US" dirty="0" smtClean="0"/>
          </a:p>
        </p:txBody>
      </p:sp>
      <p:sp>
        <p:nvSpPr>
          <p:cNvPr id="4" name="Slide Number Placeholder 3"/>
          <p:cNvSpPr>
            <a:spLocks noGrp="1"/>
          </p:cNvSpPr>
          <p:nvPr>
            <p:ph type="sldNum" sz="quarter" idx="12"/>
          </p:nvPr>
        </p:nvSpPr>
        <p:spPr/>
        <p:txBody>
          <a:bodyPr>
            <a:normAutofit fontScale="92500"/>
          </a:bodyPr>
          <a:lstStyle/>
          <a:p>
            <a:fld id="{AE199FAC-4B86-4121-B622-50028D35B744}" type="slidenum">
              <a:rPr lang="fr-FR" smtClean="0"/>
              <a:pPr/>
              <a:t>104</a:t>
            </a:fld>
            <a:endParaRPr lang="fr-FR" dirty="0"/>
          </a:p>
        </p:txBody>
      </p:sp>
      <p:graphicFrame>
        <p:nvGraphicFramePr>
          <p:cNvPr id="6" name="Content Placeholder 5"/>
          <p:cNvGraphicFramePr>
            <a:graphicFrameLocks noGrp="1"/>
          </p:cNvGraphicFramePr>
          <p:nvPr>
            <p:ph sz="quarter" idx="13"/>
            <p:extLst/>
          </p:nvPr>
        </p:nvGraphicFramePr>
        <p:xfrm>
          <a:off x="468313" y="1773238"/>
          <a:ext cx="8207375" cy="431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515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500" b="1" dirty="0" smtClean="0">
                <a:latin typeface="Arabic Typesetting" pitchFamily="66" charset="-78"/>
                <a:cs typeface="Arabic Typesetting" pitchFamily="66" charset="-78"/>
              </a:rPr>
              <a:t>در صورتی که واحد تجاری دفاتر ثبت های خود را به واحد پولی غیر از واحد پول عملیاتی خود نگهداری نماید.هنگام تهیه صورت های مالی تمام مبالغ برحسب واحد پول عملیاتی؛واحد تجاری تسعیر می شود.و در نتیجه به مبالغی منجر می شود که اگر این اقلام از ابتدا به واحد پول عملیاتی ثبت شده بود؛ایجاد می شد.</a:t>
            </a:r>
            <a:endParaRPr lang="fa-IR" sz="4500" b="1" dirty="0">
              <a:latin typeface="Arabic Typesetting" pitchFamily="66" charset="-78"/>
              <a:cs typeface="Arabic Typesetting" pitchFamily="66" charset="-78"/>
            </a:endParaRPr>
          </a:p>
        </p:txBody>
      </p:sp>
      <p:sp>
        <p:nvSpPr>
          <p:cNvPr id="3" name="Footer Placeholder 2"/>
          <p:cNvSpPr>
            <a:spLocks noGrp="1"/>
          </p:cNvSpPr>
          <p:nvPr>
            <p:ph type="ftr" sz="quarter" idx="11"/>
          </p:nvPr>
        </p:nvSpPr>
        <p:spPr/>
        <p:txBody>
          <a:bodyPr/>
          <a:lstStyle/>
          <a:p>
            <a:r>
              <a:rPr lang="en-US" smtClean="0"/>
              <a:t>Your footer here</a:t>
            </a:r>
            <a:endParaRPr lang="en-US" dirty="0" smtClean="0"/>
          </a:p>
        </p:txBody>
      </p:sp>
      <p:sp>
        <p:nvSpPr>
          <p:cNvPr id="4" name="Slide Number Placeholder 3"/>
          <p:cNvSpPr>
            <a:spLocks noGrp="1"/>
          </p:cNvSpPr>
          <p:nvPr>
            <p:ph type="sldNum" sz="quarter" idx="12"/>
          </p:nvPr>
        </p:nvSpPr>
        <p:spPr/>
        <p:txBody>
          <a:bodyPr>
            <a:normAutofit fontScale="92500"/>
          </a:bodyPr>
          <a:lstStyle/>
          <a:p>
            <a:fld id="{AE199FAC-4B86-4121-B622-50028D35B744}" type="slidenum">
              <a:rPr lang="fr-FR" smtClean="0"/>
              <a:pPr/>
              <a:t>105</a:t>
            </a:fld>
            <a:endParaRPr lang="fr-FR"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029501" y="3289956"/>
            <a:ext cx="1084998" cy="1286150"/>
          </a:xfrm>
        </p:spPr>
      </p:pic>
    </p:spTree>
    <p:extLst>
      <p:ext uri="{BB962C8B-B14F-4D97-AF65-F5344CB8AC3E}">
        <p14:creationId xmlns:p14="http://schemas.microsoft.com/office/powerpoint/2010/main" val="266143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Your footer here</a:t>
            </a:r>
            <a:endParaRPr lang="en-US" dirty="0" smtClean="0"/>
          </a:p>
        </p:txBody>
      </p:sp>
      <p:sp>
        <p:nvSpPr>
          <p:cNvPr id="4" name="Slide Number Placeholder 3"/>
          <p:cNvSpPr>
            <a:spLocks noGrp="1"/>
          </p:cNvSpPr>
          <p:nvPr>
            <p:ph type="sldNum" sz="quarter" idx="12"/>
          </p:nvPr>
        </p:nvSpPr>
        <p:spPr/>
        <p:txBody>
          <a:bodyPr>
            <a:normAutofit fontScale="92500"/>
          </a:bodyPr>
          <a:lstStyle/>
          <a:p>
            <a:fld id="{AE199FAC-4B86-4121-B622-50028D35B744}" type="slidenum">
              <a:rPr lang="fr-FR" smtClean="0"/>
              <a:pPr/>
              <a:t>106</a:t>
            </a:fld>
            <a:endParaRPr lang="fr-FR" dirty="0"/>
          </a:p>
        </p:txBody>
      </p:sp>
      <p:sp>
        <p:nvSpPr>
          <p:cNvPr id="5" name="Content Placeholder 4"/>
          <p:cNvSpPr>
            <a:spLocks noGrp="1"/>
          </p:cNvSpPr>
          <p:nvPr>
            <p:ph sz="quarter" idx="13"/>
          </p:nvPr>
        </p:nvSpPr>
        <p:spPr/>
        <p:txBody>
          <a:bodyPr>
            <a:noAutofit/>
          </a:bodyPr>
          <a:lstStyle/>
          <a:p>
            <a:pPr marL="0" indent="0">
              <a:buNone/>
            </a:pPr>
            <a:endParaRPr lang="fa-IR" sz="5000" b="1" dirty="0" smtClean="0">
              <a:latin typeface="Arabic Typesetting" pitchFamily="66" charset="-78"/>
              <a:cs typeface="Arabic Typesetting" pitchFamily="66" charset="-78"/>
            </a:endParaRPr>
          </a:p>
          <a:p>
            <a:pPr marL="0" indent="0">
              <a:buNone/>
            </a:pPr>
            <a:r>
              <a:rPr lang="fa-IR" sz="5000" b="1" dirty="0" smtClean="0">
                <a:latin typeface="Arabic Typesetting" pitchFamily="66" charset="-78"/>
                <a:cs typeface="Arabic Typesetting" pitchFamily="66" charset="-78"/>
              </a:rPr>
              <a:t>نرخ تسعیر در تاریخ ترازنامه    </a:t>
            </a:r>
          </a:p>
          <a:p>
            <a:pPr marL="0" indent="0">
              <a:buNone/>
            </a:pPr>
            <a:endParaRPr lang="fa-IR" sz="5000" b="1" dirty="0">
              <a:latin typeface="Arabic Typesetting" pitchFamily="66" charset="-78"/>
              <a:cs typeface="Arabic Typesetting" pitchFamily="66" charset="-78"/>
            </a:endParaRPr>
          </a:p>
          <a:p>
            <a:pPr marL="0" indent="0">
              <a:buNone/>
            </a:pPr>
            <a:r>
              <a:rPr lang="fa-IR" sz="5000" b="1" dirty="0" smtClean="0">
                <a:latin typeface="Arabic Typesetting" pitchFamily="66" charset="-78"/>
                <a:cs typeface="Arabic Typesetting" pitchFamily="66" charset="-78"/>
              </a:rPr>
              <a:t>نرخ تسعیر در تاریخ انجام معامله</a:t>
            </a:r>
          </a:p>
          <a:p>
            <a:pPr marL="0" indent="0">
              <a:buNone/>
            </a:pPr>
            <a:endParaRPr lang="fa-IR" sz="5000" b="1" dirty="0" smtClean="0">
              <a:latin typeface="Arabic Typesetting" pitchFamily="66" charset="-78"/>
              <a:cs typeface="Arabic Typesetting" pitchFamily="66" charset="-78"/>
            </a:endParaRPr>
          </a:p>
          <a:p>
            <a:pPr marL="0" indent="0">
              <a:buNone/>
            </a:pPr>
            <a:endParaRPr lang="fa-IR" sz="5000" b="1" dirty="0" smtClean="0">
              <a:latin typeface="Arabic Typesetting" pitchFamily="66" charset="-78"/>
              <a:cs typeface="Arabic Typesetting" pitchFamily="66" charset="-78"/>
            </a:endParaRPr>
          </a:p>
          <a:p>
            <a:pPr marL="0" indent="0">
              <a:buNone/>
            </a:pPr>
            <a:endParaRPr lang="fa-IR" sz="5000" b="1" dirty="0">
              <a:latin typeface="Arabic Typesetting" pitchFamily="66" charset="-78"/>
              <a:cs typeface="Arabic Typesetting" pitchFamily="66" charset="-78"/>
            </a:endParaRPr>
          </a:p>
          <a:p>
            <a:pPr marL="0" indent="0">
              <a:buNone/>
            </a:pPr>
            <a:endParaRPr lang="fa-IR" sz="5000" b="1" dirty="0" smtClean="0">
              <a:latin typeface="Arabic Typesetting" pitchFamily="66" charset="-78"/>
              <a:cs typeface="Arabic Typesetting" pitchFamily="66" charset="-78"/>
            </a:endParaRPr>
          </a:p>
          <a:p>
            <a:endParaRPr lang="fa-IR" sz="5000" b="1" dirty="0">
              <a:latin typeface="Arabic Typesetting" pitchFamily="66" charset="-78"/>
              <a:cs typeface="Arabic Typesetting" pitchFamily="66" charset="-78"/>
            </a:endParaRPr>
          </a:p>
          <a:p>
            <a:endParaRPr lang="fa-IR" sz="5000" b="1" dirty="0" smtClean="0">
              <a:latin typeface="Arabic Typesetting" pitchFamily="66" charset="-78"/>
              <a:cs typeface="Arabic Typesetting" pitchFamily="66" charset="-78"/>
            </a:endParaRPr>
          </a:p>
        </p:txBody>
      </p:sp>
      <p:sp>
        <p:nvSpPr>
          <p:cNvPr id="6" name="Titre 1"/>
          <p:cNvSpPr txBox="1">
            <a:spLocks/>
          </p:cNvSpPr>
          <p:nvPr/>
        </p:nvSpPr>
        <p:spPr>
          <a:xfrm>
            <a:off x="609600" y="228600"/>
            <a:ext cx="6491064" cy="1143000"/>
          </a:xfrm>
          <a:prstGeom prst="rect">
            <a:avLst/>
          </a:prstGeom>
        </p:spPr>
        <p:txBody>
          <a:bodyPr vert="horz" lIns="91440" tIns="45720" rIns="91440" bIns="45720" rtlCol="0" anchor="ctr">
            <a:noAutofit/>
          </a:bodyPr>
          <a:lstStyle>
            <a:lvl1pPr algn="ctr" rtl="1">
              <a:spcBef>
                <a:spcPct val="0"/>
              </a:spcBef>
              <a:buNone/>
              <a:defRPr sz="2400" b="1" cap="all" baseline="0">
                <a:solidFill>
                  <a:srgbClr val="FF0000"/>
                </a:solidFill>
                <a:latin typeface="Arabic Typesetting" pitchFamily="66" charset="-78"/>
                <a:ea typeface="Verdana" pitchFamily="34" charset="0"/>
                <a:cs typeface="B Zar" panose="00000400000000000000" pitchFamily="2" charset="-78"/>
              </a:defRPr>
            </a:lvl1pPr>
          </a:lstStyle>
          <a:p>
            <a:r>
              <a:rPr lang="fa-IR" dirty="0"/>
              <a:t>تسعیراقلام ارزی در تاریخ ترازنامه</a:t>
            </a:r>
            <a:endParaRPr lang="fr-FR" dirty="0"/>
          </a:p>
        </p:txBody>
      </p:sp>
      <p:sp>
        <p:nvSpPr>
          <p:cNvPr id="8" name="Freeform 10"/>
          <p:cNvSpPr>
            <a:spLocks/>
          </p:cNvSpPr>
          <p:nvPr/>
        </p:nvSpPr>
        <p:spPr bwMode="auto">
          <a:xfrm>
            <a:off x="7795468" y="1412776"/>
            <a:ext cx="855138" cy="1089283"/>
          </a:xfrm>
          <a:custGeom>
            <a:avLst/>
            <a:gdLst>
              <a:gd name="T0" fmla="*/ 0 w 336"/>
              <a:gd name="T1" fmla="*/ 0 h 428"/>
              <a:gd name="T2" fmla="*/ 0 w 336"/>
              <a:gd name="T3" fmla="*/ 0 h 428"/>
              <a:gd name="T4" fmla="*/ 36 w 336"/>
              <a:gd name="T5" fmla="*/ 48 h 428"/>
              <a:gd name="T6" fmla="*/ 52 w 336"/>
              <a:gd name="T7" fmla="*/ 68 h 428"/>
              <a:gd name="T8" fmla="*/ 68 w 336"/>
              <a:gd name="T9" fmla="*/ 86 h 428"/>
              <a:gd name="T10" fmla="*/ 68 w 336"/>
              <a:gd name="T11" fmla="*/ 86 h 428"/>
              <a:gd name="T12" fmla="*/ 84 w 336"/>
              <a:gd name="T13" fmla="*/ 98 h 428"/>
              <a:gd name="T14" fmla="*/ 98 w 336"/>
              <a:gd name="T15" fmla="*/ 110 h 428"/>
              <a:gd name="T16" fmla="*/ 114 w 336"/>
              <a:gd name="T17" fmla="*/ 120 h 428"/>
              <a:gd name="T18" fmla="*/ 130 w 336"/>
              <a:gd name="T19" fmla="*/ 128 h 428"/>
              <a:gd name="T20" fmla="*/ 146 w 336"/>
              <a:gd name="T21" fmla="*/ 136 h 428"/>
              <a:gd name="T22" fmla="*/ 164 w 336"/>
              <a:gd name="T23" fmla="*/ 142 h 428"/>
              <a:gd name="T24" fmla="*/ 182 w 336"/>
              <a:gd name="T25" fmla="*/ 146 h 428"/>
              <a:gd name="T26" fmla="*/ 200 w 336"/>
              <a:gd name="T27" fmla="*/ 150 h 428"/>
              <a:gd name="T28" fmla="*/ 200 w 336"/>
              <a:gd name="T29" fmla="*/ 150 h 428"/>
              <a:gd name="T30" fmla="*/ 226 w 336"/>
              <a:gd name="T31" fmla="*/ 156 h 428"/>
              <a:gd name="T32" fmla="*/ 250 w 336"/>
              <a:gd name="T33" fmla="*/ 162 h 428"/>
              <a:gd name="T34" fmla="*/ 274 w 336"/>
              <a:gd name="T35" fmla="*/ 172 h 428"/>
              <a:gd name="T36" fmla="*/ 294 w 336"/>
              <a:gd name="T37" fmla="*/ 182 h 428"/>
              <a:gd name="T38" fmla="*/ 302 w 336"/>
              <a:gd name="T39" fmla="*/ 190 h 428"/>
              <a:gd name="T40" fmla="*/ 310 w 336"/>
              <a:gd name="T41" fmla="*/ 196 h 428"/>
              <a:gd name="T42" fmla="*/ 318 w 336"/>
              <a:gd name="T43" fmla="*/ 206 h 428"/>
              <a:gd name="T44" fmla="*/ 324 w 336"/>
              <a:gd name="T45" fmla="*/ 216 h 428"/>
              <a:gd name="T46" fmla="*/ 328 w 336"/>
              <a:gd name="T47" fmla="*/ 226 h 428"/>
              <a:gd name="T48" fmla="*/ 332 w 336"/>
              <a:gd name="T49" fmla="*/ 240 h 428"/>
              <a:gd name="T50" fmla="*/ 334 w 336"/>
              <a:gd name="T51" fmla="*/ 254 h 428"/>
              <a:gd name="T52" fmla="*/ 336 w 336"/>
              <a:gd name="T53" fmla="*/ 268 h 428"/>
              <a:gd name="T54" fmla="*/ 336 w 336"/>
              <a:gd name="T55" fmla="*/ 268 h 428"/>
              <a:gd name="T56" fmla="*/ 336 w 336"/>
              <a:gd name="T57" fmla="*/ 286 h 428"/>
              <a:gd name="T58" fmla="*/ 334 w 336"/>
              <a:gd name="T59" fmla="*/ 302 h 428"/>
              <a:gd name="T60" fmla="*/ 328 w 336"/>
              <a:gd name="T61" fmla="*/ 320 h 428"/>
              <a:gd name="T62" fmla="*/ 322 w 336"/>
              <a:gd name="T63" fmla="*/ 334 h 428"/>
              <a:gd name="T64" fmla="*/ 316 w 336"/>
              <a:gd name="T65" fmla="*/ 350 h 428"/>
              <a:gd name="T66" fmla="*/ 306 w 336"/>
              <a:gd name="T67" fmla="*/ 364 h 428"/>
              <a:gd name="T68" fmla="*/ 296 w 336"/>
              <a:gd name="T69" fmla="*/ 376 h 428"/>
              <a:gd name="T70" fmla="*/ 284 w 336"/>
              <a:gd name="T71" fmla="*/ 388 h 428"/>
              <a:gd name="T72" fmla="*/ 272 w 336"/>
              <a:gd name="T73" fmla="*/ 398 h 428"/>
              <a:gd name="T74" fmla="*/ 258 w 336"/>
              <a:gd name="T75" fmla="*/ 408 h 428"/>
              <a:gd name="T76" fmla="*/ 244 w 336"/>
              <a:gd name="T77" fmla="*/ 414 h 428"/>
              <a:gd name="T78" fmla="*/ 230 w 336"/>
              <a:gd name="T79" fmla="*/ 420 h 428"/>
              <a:gd name="T80" fmla="*/ 214 w 336"/>
              <a:gd name="T81" fmla="*/ 424 h 428"/>
              <a:gd name="T82" fmla="*/ 198 w 336"/>
              <a:gd name="T83" fmla="*/ 426 h 428"/>
              <a:gd name="T84" fmla="*/ 180 w 336"/>
              <a:gd name="T85" fmla="*/ 428 h 428"/>
              <a:gd name="T86" fmla="*/ 164 w 336"/>
              <a:gd name="T87" fmla="*/ 426 h 428"/>
              <a:gd name="T88" fmla="*/ 164 w 336"/>
              <a:gd name="T89" fmla="*/ 426 h 428"/>
              <a:gd name="T90" fmla="*/ 146 w 336"/>
              <a:gd name="T91" fmla="*/ 422 h 428"/>
              <a:gd name="T92" fmla="*/ 130 w 336"/>
              <a:gd name="T93" fmla="*/ 416 h 428"/>
              <a:gd name="T94" fmla="*/ 114 w 336"/>
              <a:gd name="T95" fmla="*/ 410 h 428"/>
              <a:gd name="T96" fmla="*/ 100 w 336"/>
              <a:gd name="T97" fmla="*/ 404 h 428"/>
              <a:gd name="T98" fmla="*/ 88 w 336"/>
              <a:gd name="T99" fmla="*/ 396 h 428"/>
              <a:gd name="T100" fmla="*/ 76 w 336"/>
              <a:gd name="T101" fmla="*/ 386 h 428"/>
              <a:gd name="T102" fmla="*/ 66 w 336"/>
              <a:gd name="T103" fmla="*/ 376 h 428"/>
              <a:gd name="T104" fmla="*/ 56 w 336"/>
              <a:gd name="T105" fmla="*/ 366 h 428"/>
              <a:gd name="T106" fmla="*/ 40 w 336"/>
              <a:gd name="T107" fmla="*/ 340 h 428"/>
              <a:gd name="T108" fmla="*/ 26 w 336"/>
              <a:gd name="T109" fmla="*/ 314 h 428"/>
              <a:gd name="T110" fmla="*/ 16 w 336"/>
              <a:gd name="T111" fmla="*/ 284 h 428"/>
              <a:gd name="T112" fmla="*/ 10 w 336"/>
              <a:gd name="T113" fmla="*/ 254 h 428"/>
              <a:gd name="T114" fmla="*/ 4 w 336"/>
              <a:gd name="T115" fmla="*/ 222 h 428"/>
              <a:gd name="T116" fmla="*/ 2 w 336"/>
              <a:gd name="T117" fmla="*/ 188 h 428"/>
              <a:gd name="T118" fmla="*/ 0 w 336"/>
              <a:gd name="T119" fmla="*/ 154 h 428"/>
              <a:gd name="T120" fmla="*/ 0 w 336"/>
              <a:gd name="T121" fmla="*/ 122 h 428"/>
              <a:gd name="T122" fmla="*/ 0 w 336"/>
              <a:gd name="T123"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6" h="428">
                <a:moveTo>
                  <a:pt x="0" y="0"/>
                </a:moveTo>
                <a:lnTo>
                  <a:pt x="0" y="0"/>
                </a:lnTo>
                <a:lnTo>
                  <a:pt x="36" y="48"/>
                </a:lnTo>
                <a:lnTo>
                  <a:pt x="52" y="68"/>
                </a:lnTo>
                <a:lnTo>
                  <a:pt x="68" y="86"/>
                </a:lnTo>
                <a:lnTo>
                  <a:pt x="68" y="86"/>
                </a:lnTo>
                <a:lnTo>
                  <a:pt x="84" y="98"/>
                </a:lnTo>
                <a:lnTo>
                  <a:pt x="98" y="110"/>
                </a:lnTo>
                <a:lnTo>
                  <a:pt x="114" y="120"/>
                </a:lnTo>
                <a:lnTo>
                  <a:pt x="130" y="128"/>
                </a:lnTo>
                <a:lnTo>
                  <a:pt x="146" y="136"/>
                </a:lnTo>
                <a:lnTo>
                  <a:pt x="164" y="142"/>
                </a:lnTo>
                <a:lnTo>
                  <a:pt x="182" y="146"/>
                </a:lnTo>
                <a:lnTo>
                  <a:pt x="200" y="150"/>
                </a:lnTo>
                <a:lnTo>
                  <a:pt x="200" y="150"/>
                </a:lnTo>
                <a:lnTo>
                  <a:pt x="226" y="156"/>
                </a:lnTo>
                <a:lnTo>
                  <a:pt x="250" y="162"/>
                </a:lnTo>
                <a:lnTo>
                  <a:pt x="274" y="172"/>
                </a:lnTo>
                <a:lnTo>
                  <a:pt x="294" y="182"/>
                </a:lnTo>
                <a:lnTo>
                  <a:pt x="302" y="190"/>
                </a:lnTo>
                <a:lnTo>
                  <a:pt x="310" y="196"/>
                </a:lnTo>
                <a:lnTo>
                  <a:pt x="318" y="206"/>
                </a:lnTo>
                <a:lnTo>
                  <a:pt x="324" y="216"/>
                </a:lnTo>
                <a:lnTo>
                  <a:pt x="328" y="226"/>
                </a:lnTo>
                <a:lnTo>
                  <a:pt x="332" y="240"/>
                </a:lnTo>
                <a:lnTo>
                  <a:pt x="334" y="254"/>
                </a:lnTo>
                <a:lnTo>
                  <a:pt x="336" y="268"/>
                </a:lnTo>
                <a:lnTo>
                  <a:pt x="336" y="268"/>
                </a:lnTo>
                <a:lnTo>
                  <a:pt x="336" y="286"/>
                </a:lnTo>
                <a:lnTo>
                  <a:pt x="334" y="302"/>
                </a:lnTo>
                <a:lnTo>
                  <a:pt x="328" y="320"/>
                </a:lnTo>
                <a:lnTo>
                  <a:pt x="322" y="334"/>
                </a:lnTo>
                <a:lnTo>
                  <a:pt x="316" y="350"/>
                </a:lnTo>
                <a:lnTo>
                  <a:pt x="306" y="364"/>
                </a:lnTo>
                <a:lnTo>
                  <a:pt x="296" y="376"/>
                </a:lnTo>
                <a:lnTo>
                  <a:pt x="284" y="388"/>
                </a:lnTo>
                <a:lnTo>
                  <a:pt x="272" y="398"/>
                </a:lnTo>
                <a:lnTo>
                  <a:pt x="258" y="408"/>
                </a:lnTo>
                <a:lnTo>
                  <a:pt x="244" y="414"/>
                </a:lnTo>
                <a:lnTo>
                  <a:pt x="230" y="420"/>
                </a:lnTo>
                <a:lnTo>
                  <a:pt x="214" y="424"/>
                </a:lnTo>
                <a:lnTo>
                  <a:pt x="198" y="426"/>
                </a:lnTo>
                <a:lnTo>
                  <a:pt x="180" y="428"/>
                </a:lnTo>
                <a:lnTo>
                  <a:pt x="164" y="426"/>
                </a:lnTo>
                <a:lnTo>
                  <a:pt x="164" y="426"/>
                </a:lnTo>
                <a:lnTo>
                  <a:pt x="146" y="422"/>
                </a:lnTo>
                <a:lnTo>
                  <a:pt x="130" y="416"/>
                </a:lnTo>
                <a:lnTo>
                  <a:pt x="114" y="410"/>
                </a:lnTo>
                <a:lnTo>
                  <a:pt x="100" y="404"/>
                </a:lnTo>
                <a:lnTo>
                  <a:pt x="88" y="396"/>
                </a:lnTo>
                <a:lnTo>
                  <a:pt x="76" y="386"/>
                </a:lnTo>
                <a:lnTo>
                  <a:pt x="66" y="376"/>
                </a:lnTo>
                <a:lnTo>
                  <a:pt x="56" y="366"/>
                </a:lnTo>
                <a:lnTo>
                  <a:pt x="40" y="340"/>
                </a:lnTo>
                <a:lnTo>
                  <a:pt x="26" y="314"/>
                </a:lnTo>
                <a:lnTo>
                  <a:pt x="16" y="284"/>
                </a:lnTo>
                <a:lnTo>
                  <a:pt x="10" y="254"/>
                </a:lnTo>
                <a:lnTo>
                  <a:pt x="4" y="222"/>
                </a:lnTo>
                <a:lnTo>
                  <a:pt x="2" y="188"/>
                </a:lnTo>
                <a:lnTo>
                  <a:pt x="0" y="154"/>
                </a:lnTo>
                <a:lnTo>
                  <a:pt x="0" y="122"/>
                </a:lnTo>
                <a:lnTo>
                  <a:pt x="0" y="0"/>
                </a:lnTo>
                <a:close/>
              </a:path>
            </a:pathLst>
          </a:custGeom>
          <a:ln/>
        </p:spPr>
        <p:style>
          <a:lnRef idx="1">
            <a:schemeClr val="accent2"/>
          </a:lnRef>
          <a:fillRef idx="3">
            <a:schemeClr val="accent2"/>
          </a:fillRef>
          <a:effectRef idx="2">
            <a:schemeClr val="accent2"/>
          </a:effectRef>
          <a:fontRef idx="minor">
            <a:schemeClr val="lt1"/>
          </a:fontRef>
        </p:style>
        <p:txBody>
          <a:bodyPr vert="horz" wrap="square" lIns="91440" tIns="45720" rIns="91440" bIns="144000" numCol="1" anchor="b" anchorCtr="0" compatLnSpc="1">
            <a:prstTxWarp prst="textNoShape">
              <a:avLst/>
            </a:prstTxWarp>
          </a:bodyPr>
          <a:lstStyle/>
          <a:p>
            <a:pPr algn="ctr"/>
            <a:r>
              <a:rPr lang="fr-FR" sz="2800"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1</a:t>
            </a:r>
            <a:endParaRPr lang="fr-FR" sz="28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9" name="Freeform 10"/>
          <p:cNvSpPr>
            <a:spLocks/>
          </p:cNvSpPr>
          <p:nvPr/>
        </p:nvSpPr>
        <p:spPr bwMode="auto">
          <a:xfrm>
            <a:off x="7973346" y="3562692"/>
            <a:ext cx="855138" cy="1089283"/>
          </a:xfrm>
          <a:custGeom>
            <a:avLst/>
            <a:gdLst>
              <a:gd name="T0" fmla="*/ 0 w 336"/>
              <a:gd name="T1" fmla="*/ 0 h 428"/>
              <a:gd name="T2" fmla="*/ 0 w 336"/>
              <a:gd name="T3" fmla="*/ 0 h 428"/>
              <a:gd name="T4" fmla="*/ 36 w 336"/>
              <a:gd name="T5" fmla="*/ 48 h 428"/>
              <a:gd name="T6" fmla="*/ 52 w 336"/>
              <a:gd name="T7" fmla="*/ 68 h 428"/>
              <a:gd name="T8" fmla="*/ 68 w 336"/>
              <a:gd name="T9" fmla="*/ 86 h 428"/>
              <a:gd name="T10" fmla="*/ 68 w 336"/>
              <a:gd name="T11" fmla="*/ 86 h 428"/>
              <a:gd name="T12" fmla="*/ 84 w 336"/>
              <a:gd name="T13" fmla="*/ 98 h 428"/>
              <a:gd name="T14" fmla="*/ 98 w 336"/>
              <a:gd name="T15" fmla="*/ 110 h 428"/>
              <a:gd name="T16" fmla="*/ 114 w 336"/>
              <a:gd name="T17" fmla="*/ 120 h 428"/>
              <a:gd name="T18" fmla="*/ 130 w 336"/>
              <a:gd name="T19" fmla="*/ 128 h 428"/>
              <a:gd name="T20" fmla="*/ 146 w 336"/>
              <a:gd name="T21" fmla="*/ 136 h 428"/>
              <a:gd name="T22" fmla="*/ 164 w 336"/>
              <a:gd name="T23" fmla="*/ 142 h 428"/>
              <a:gd name="T24" fmla="*/ 182 w 336"/>
              <a:gd name="T25" fmla="*/ 146 h 428"/>
              <a:gd name="T26" fmla="*/ 200 w 336"/>
              <a:gd name="T27" fmla="*/ 150 h 428"/>
              <a:gd name="T28" fmla="*/ 200 w 336"/>
              <a:gd name="T29" fmla="*/ 150 h 428"/>
              <a:gd name="T30" fmla="*/ 226 w 336"/>
              <a:gd name="T31" fmla="*/ 156 h 428"/>
              <a:gd name="T32" fmla="*/ 250 w 336"/>
              <a:gd name="T33" fmla="*/ 162 h 428"/>
              <a:gd name="T34" fmla="*/ 274 w 336"/>
              <a:gd name="T35" fmla="*/ 172 h 428"/>
              <a:gd name="T36" fmla="*/ 294 w 336"/>
              <a:gd name="T37" fmla="*/ 182 h 428"/>
              <a:gd name="T38" fmla="*/ 302 w 336"/>
              <a:gd name="T39" fmla="*/ 190 h 428"/>
              <a:gd name="T40" fmla="*/ 310 w 336"/>
              <a:gd name="T41" fmla="*/ 196 h 428"/>
              <a:gd name="T42" fmla="*/ 318 w 336"/>
              <a:gd name="T43" fmla="*/ 206 h 428"/>
              <a:gd name="T44" fmla="*/ 324 w 336"/>
              <a:gd name="T45" fmla="*/ 216 h 428"/>
              <a:gd name="T46" fmla="*/ 328 w 336"/>
              <a:gd name="T47" fmla="*/ 226 h 428"/>
              <a:gd name="T48" fmla="*/ 332 w 336"/>
              <a:gd name="T49" fmla="*/ 240 h 428"/>
              <a:gd name="T50" fmla="*/ 334 w 336"/>
              <a:gd name="T51" fmla="*/ 254 h 428"/>
              <a:gd name="T52" fmla="*/ 336 w 336"/>
              <a:gd name="T53" fmla="*/ 268 h 428"/>
              <a:gd name="T54" fmla="*/ 336 w 336"/>
              <a:gd name="T55" fmla="*/ 268 h 428"/>
              <a:gd name="T56" fmla="*/ 336 w 336"/>
              <a:gd name="T57" fmla="*/ 286 h 428"/>
              <a:gd name="T58" fmla="*/ 334 w 336"/>
              <a:gd name="T59" fmla="*/ 302 h 428"/>
              <a:gd name="T60" fmla="*/ 328 w 336"/>
              <a:gd name="T61" fmla="*/ 320 h 428"/>
              <a:gd name="T62" fmla="*/ 322 w 336"/>
              <a:gd name="T63" fmla="*/ 334 h 428"/>
              <a:gd name="T64" fmla="*/ 316 w 336"/>
              <a:gd name="T65" fmla="*/ 350 h 428"/>
              <a:gd name="T66" fmla="*/ 306 w 336"/>
              <a:gd name="T67" fmla="*/ 364 h 428"/>
              <a:gd name="T68" fmla="*/ 296 w 336"/>
              <a:gd name="T69" fmla="*/ 376 h 428"/>
              <a:gd name="T70" fmla="*/ 284 w 336"/>
              <a:gd name="T71" fmla="*/ 388 h 428"/>
              <a:gd name="T72" fmla="*/ 272 w 336"/>
              <a:gd name="T73" fmla="*/ 398 h 428"/>
              <a:gd name="T74" fmla="*/ 258 w 336"/>
              <a:gd name="T75" fmla="*/ 408 h 428"/>
              <a:gd name="T76" fmla="*/ 244 w 336"/>
              <a:gd name="T77" fmla="*/ 414 h 428"/>
              <a:gd name="T78" fmla="*/ 230 w 336"/>
              <a:gd name="T79" fmla="*/ 420 h 428"/>
              <a:gd name="T80" fmla="*/ 214 w 336"/>
              <a:gd name="T81" fmla="*/ 424 h 428"/>
              <a:gd name="T82" fmla="*/ 198 w 336"/>
              <a:gd name="T83" fmla="*/ 426 h 428"/>
              <a:gd name="T84" fmla="*/ 180 w 336"/>
              <a:gd name="T85" fmla="*/ 428 h 428"/>
              <a:gd name="T86" fmla="*/ 164 w 336"/>
              <a:gd name="T87" fmla="*/ 426 h 428"/>
              <a:gd name="T88" fmla="*/ 164 w 336"/>
              <a:gd name="T89" fmla="*/ 426 h 428"/>
              <a:gd name="T90" fmla="*/ 146 w 336"/>
              <a:gd name="T91" fmla="*/ 422 h 428"/>
              <a:gd name="T92" fmla="*/ 130 w 336"/>
              <a:gd name="T93" fmla="*/ 416 h 428"/>
              <a:gd name="T94" fmla="*/ 114 w 336"/>
              <a:gd name="T95" fmla="*/ 410 h 428"/>
              <a:gd name="T96" fmla="*/ 100 w 336"/>
              <a:gd name="T97" fmla="*/ 404 h 428"/>
              <a:gd name="T98" fmla="*/ 88 w 336"/>
              <a:gd name="T99" fmla="*/ 396 h 428"/>
              <a:gd name="T100" fmla="*/ 76 w 336"/>
              <a:gd name="T101" fmla="*/ 386 h 428"/>
              <a:gd name="T102" fmla="*/ 66 w 336"/>
              <a:gd name="T103" fmla="*/ 376 h 428"/>
              <a:gd name="T104" fmla="*/ 56 w 336"/>
              <a:gd name="T105" fmla="*/ 366 h 428"/>
              <a:gd name="T106" fmla="*/ 40 w 336"/>
              <a:gd name="T107" fmla="*/ 340 h 428"/>
              <a:gd name="T108" fmla="*/ 26 w 336"/>
              <a:gd name="T109" fmla="*/ 314 h 428"/>
              <a:gd name="T110" fmla="*/ 16 w 336"/>
              <a:gd name="T111" fmla="*/ 284 h 428"/>
              <a:gd name="T112" fmla="*/ 10 w 336"/>
              <a:gd name="T113" fmla="*/ 254 h 428"/>
              <a:gd name="T114" fmla="*/ 4 w 336"/>
              <a:gd name="T115" fmla="*/ 222 h 428"/>
              <a:gd name="T116" fmla="*/ 2 w 336"/>
              <a:gd name="T117" fmla="*/ 188 h 428"/>
              <a:gd name="T118" fmla="*/ 0 w 336"/>
              <a:gd name="T119" fmla="*/ 154 h 428"/>
              <a:gd name="T120" fmla="*/ 0 w 336"/>
              <a:gd name="T121" fmla="*/ 122 h 428"/>
              <a:gd name="T122" fmla="*/ 0 w 336"/>
              <a:gd name="T123"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6" h="428">
                <a:moveTo>
                  <a:pt x="0" y="0"/>
                </a:moveTo>
                <a:lnTo>
                  <a:pt x="0" y="0"/>
                </a:lnTo>
                <a:lnTo>
                  <a:pt x="36" y="48"/>
                </a:lnTo>
                <a:lnTo>
                  <a:pt x="52" y="68"/>
                </a:lnTo>
                <a:lnTo>
                  <a:pt x="68" y="86"/>
                </a:lnTo>
                <a:lnTo>
                  <a:pt x="68" y="86"/>
                </a:lnTo>
                <a:lnTo>
                  <a:pt x="84" y="98"/>
                </a:lnTo>
                <a:lnTo>
                  <a:pt x="98" y="110"/>
                </a:lnTo>
                <a:lnTo>
                  <a:pt x="114" y="120"/>
                </a:lnTo>
                <a:lnTo>
                  <a:pt x="130" y="128"/>
                </a:lnTo>
                <a:lnTo>
                  <a:pt x="146" y="136"/>
                </a:lnTo>
                <a:lnTo>
                  <a:pt x="164" y="142"/>
                </a:lnTo>
                <a:lnTo>
                  <a:pt x="182" y="146"/>
                </a:lnTo>
                <a:lnTo>
                  <a:pt x="200" y="150"/>
                </a:lnTo>
                <a:lnTo>
                  <a:pt x="200" y="150"/>
                </a:lnTo>
                <a:lnTo>
                  <a:pt x="226" y="156"/>
                </a:lnTo>
                <a:lnTo>
                  <a:pt x="250" y="162"/>
                </a:lnTo>
                <a:lnTo>
                  <a:pt x="274" y="172"/>
                </a:lnTo>
                <a:lnTo>
                  <a:pt x="294" y="182"/>
                </a:lnTo>
                <a:lnTo>
                  <a:pt x="302" y="190"/>
                </a:lnTo>
                <a:lnTo>
                  <a:pt x="310" y="196"/>
                </a:lnTo>
                <a:lnTo>
                  <a:pt x="318" y="206"/>
                </a:lnTo>
                <a:lnTo>
                  <a:pt x="324" y="216"/>
                </a:lnTo>
                <a:lnTo>
                  <a:pt x="328" y="226"/>
                </a:lnTo>
                <a:lnTo>
                  <a:pt x="332" y="240"/>
                </a:lnTo>
                <a:lnTo>
                  <a:pt x="334" y="254"/>
                </a:lnTo>
                <a:lnTo>
                  <a:pt x="336" y="268"/>
                </a:lnTo>
                <a:lnTo>
                  <a:pt x="336" y="268"/>
                </a:lnTo>
                <a:lnTo>
                  <a:pt x="336" y="286"/>
                </a:lnTo>
                <a:lnTo>
                  <a:pt x="334" y="302"/>
                </a:lnTo>
                <a:lnTo>
                  <a:pt x="328" y="320"/>
                </a:lnTo>
                <a:lnTo>
                  <a:pt x="322" y="334"/>
                </a:lnTo>
                <a:lnTo>
                  <a:pt x="316" y="350"/>
                </a:lnTo>
                <a:lnTo>
                  <a:pt x="306" y="364"/>
                </a:lnTo>
                <a:lnTo>
                  <a:pt x="296" y="376"/>
                </a:lnTo>
                <a:lnTo>
                  <a:pt x="284" y="388"/>
                </a:lnTo>
                <a:lnTo>
                  <a:pt x="272" y="398"/>
                </a:lnTo>
                <a:lnTo>
                  <a:pt x="258" y="408"/>
                </a:lnTo>
                <a:lnTo>
                  <a:pt x="244" y="414"/>
                </a:lnTo>
                <a:lnTo>
                  <a:pt x="230" y="420"/>
                </a:lnTo>
                <a:lnTo>
                  <a:pt x="214" y="424"/>
                </a:lnTo>
                <a:lnTo>
                  <a:pt x="198" y="426"/>
                </a:lnTo>
                <a:lnTo>
                  <a:pt x="180" y="428"/>
                </a:lnTo>
                <a:lnTo>
                  <a:pt x="164" y="426"/>
                </a:lnTo>
                <a:lnTo>
                  <a:pt x="164" y="426"/>
                </a:lnTo>
                <a:lnTo>
                  <a:pt x="146" y="422"/>
                </a:lnTo>
                <a:lnTo>
                  <a:pt x="130" y="416"/>
                </a:lnTo>
                <a:lnTo>
                  <a:pt x="114" y="410"/>
                </a:lnTo>
                <a:lnTo>
                  <a:pt x="100" y="404"/>
                </a:lnTo>
                <a:lnTo>
                  <a:pt x="88" y="396"/>
                </a:lnTo>
                <a:lnTo>
                  <a:pt x="76" y="386"/>
                </a:lnTo>
                <a:lnTo>
                  <a:pt x="66" y="376"/>
                </a:lnTo>
                <a:lnTo>
                  <a:pt x="56" y="366"/>
                </a:lnTo>
                <a:lnTo>
                  <a:pt x="40" y="340"/>
                </a:lnTo>
                <a:lnTo>
                  <a:pt x="26" y="314"/>
                </a:lnTo>
                <a:lnTo>
                  <a:pt x="16" y="284"/>
                </a:lnTo>
                <a:lnTo>
                  <a:pt x="10" y="254"/>
                </a:lnTo>
                <a:lnTo>
                  <a:pt x="4" y="222"/>
                </a:lnTo>
                <a:lnTo>
                  <a:pt x="2" y="188"/>
                </a:lnTo>
                <a:lnTo>
                  <a:pt x="0" y="154"/>
                </a:lnTo>
                <a:lnTo>
                  <a:pt x="0" y="122"/>
                </a:lnTo>
                <a:lnTo>
                  <a:pt x="0" y="0"/>
                </a:lnTo>
                <a:close/>
              </a:path>
            </a:pathLst>
          </a:custGeom>
          <a:ln/>
        </p:spPr>
        <p:style>
          <a:lnRef idx="1">
            <a:schemeClr val="accent3"/>
          </a:lnRef>
          <a:fillRef idx="3">
            <a:schemeClr val="accent3"/>
          </a:fillRef>
          <a:effectRef idx="2">
            <a:schemeClr val="accent3"/>
          </a:effectRef>
          <a:fontRef idx="minor">
            <a:schemeClr val="lt1"/>
          </a:fontRef>
        </p:style>
        <p:txBody>
          <a:bodyPr vert="horz" wrap="square" lIns="91440" tIns="45720" rIns="91440" bIns="144000" numCol="1" anchor="b" anchorCtr="0" compatLnSpc="1">
            <a:prstTxWarp prst="textNoShape">
              <a:avLst/>
            </a:prstTxWarp>
          </a:bodyPr>
          <a:lstStyle/>
          <a:p>
            <a:pPr algn="ctr"/>
            <a:r>
              <a:rPr lang="fr-FR" sz="2800"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2</a:t>
            </a:r>
            <a:endParaRPr lang="fr-FR" sz="28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2" name="ZoneTexte 19"/>
          <p:cNvSpPr txBox="1"/>
          <p:nvPr/>
        </p:nvSpPr>
        <p:spPr>
          <a:xfrm>
            <a:off x="5941759" y="1822876"/>
            <a:ext cx="1790953" cy="861774"/>
          </a:xfrm>
          <a:prstGeom prst="rect">
            <a:avLst/>
          </a:prstGeom>
          <a:noFill/>
        </p:spPr>
        <p:txBody>
          <a:bodyPr wrap="square" rtlCol="0" anchor="ctr">
            <a:spAutoFit/>
          </a:bodyPr>
          <a:lstStyle/>
          <a:p>
            <a:r>
              <a:rPr lang="fa-IR" sz="5000" b="1" cap="small" dirty="0" smtClean="0">
                <a:solidFill>
                  <a:srgbClr val="E52C50"/>
                </a:solidFill>
                <a:latin typeface="Arabic Typesetting" pitchFamily="66" charset="-78"/>
                <a:ea typeface="Verdana" pitchFamily="34" charset="0"/>
                <a:cs typeface="Arabic Typesetting" pitchFamily="66" charset="-78"/>
              </a:rPr>
              <a:t>اقلام پولی</a:t>
            </a:r>
            <a:endParaRPr lang="en-US" sz="5000" b="1" cap="small" dirty="0">
              <a:latin typeface="Arabic Typesetting" pitchFamily="66" charset="-78"/>
              <a:ea typeface="Verdana" pitchFamily="34" charset="0"/>
              <a:cs typeface="Arabic Typesetting" pitchFamily="66" charset="-78"/>
            </a:endParaRPr>
          </a:p>
        </p:txBody>
      </p:sp>
      <p:sp>
        <p:nvSpPr>
          <p:cNvPr id="13" name="ZoneTexte 20"/>
          <p:cNvSpPr txBox="1"/>
          <p:nvPr/>
        </p:nvSpPr>
        <p:spPr>
          <a:xfrm>
            <a:off x="5414725" y="4005064"/>
            <a:ext cx="2808312" cy="861774"/>
          </a:xfrm>
          <a:prstGeom prst="rect">
            <a:avLst/>
          </a:prstGeom>
          <a:noFill/>
        </p:spPr>
        <p:txBody>
          <a:bodyPr wrap="square" rtlCol="0" anchor="ctr">
            <a:spAutoFit/>
          </a:bodyPr>
          <a:lstStyle/>
          <a:p>
            <a:r>
              <a:rPr lang="fa-IR" sz="5000" b="1" cap="small" dirty="0" smtClean="0">
                <a:solidFill>
                  <a:srgbClr val="0086AC"/>
                </a:solidFill>
                <a:latin typeface="Arabic Typesetting" pitchFamily="66" charset="-78"/>
                <a:ea typeface="Verdana" pitchFamily="34" charset="0"/>
                <a:cs typeface="Arabic Typesetting" pitchFamily="66" charset="-78"/>
              </a:rPr>
              <a:t>اقلام غیر پولی </a:t>
            </a:r>
            <a:endParaRPr lang="en-US" sz="5000" b="1" cap="small" dirty="0">
              <a:solidFill>
                <a:srgbClr val="0086AC"/>
              </a:solidFill>
              <a:latin typeface="Arabic Typesetting" pitchFamily="66" charset="-78"/>
              <a:ea typeface="Verdana" pitchFamily="34" charset="0"/>
              <a:cs typeface="Arabic Typesetting" pitchFamily="66" charset="-78"/>
            </a:endParaRPr>
          </a:p>
        </p:txBody>
      </p:sp>
      <p:cxnSp>
        <p:nvCxnSpPr>
          <p:cNvPr id="27" name="Elbow Connector 26"/>
          <p:cNvCxnSpPr/>
          <p:nvPr/>
        </p:nvCxnSpPr>
        <p:spPr>
          <a:xfrm rot="5400000">
            <a:off x="5334999" y="2384831"/>
            <a:ext cx="680106" cy="43204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rot="5400000">
            <a:off x="4970036" y="4538483"/>
            <a:ext cx="639400" cy="36004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44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wipe(down)">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ipe(down)">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down)">
                                      <p:cBhvr>
                                        <p:cTn id="39" dur="500"/>
                                        <p:tgtEl>
                                          <p:spTgt spid="1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Effect transition="in" filter="wipe(down)">
                                      <p:cBhvr>
                                        <p:cTn id="4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ctr"/>
            <a:r>
              <a:rPr lang="fa-IR" sz="2400" b="1" dirty="0">
                <a:solidFill>
                  <a:srgbClr val="FF0000"/>
                </a:solidFill>
                <a:latin typeface="Arabic Typesetting" pitchFamily="66" charset="-78"/>
                <a:cs typeface="B Zar" panose="00000400000000000000" pitchFamily="2" charset="-78"/>
              </a:rPr>
              <a:t>در پایان هر دوره گزارشگری</a:t>
            </a:r>
            <a:endParaRPr lang="fa-IR" sz="2400" b="1" dirty="0">
              <a:solidFill>
                <a:srgbClr val="FF0000"/>
              </a:solidFill>
              <a:latin typeface="Arabic Typesetting" pitchFamily="66" charset="-78"/>
              <a:cs typeface="B Zar" panose="00000400000000000000" pitchFamily="2" charset="-78"/>
            </a:endParaRPr>
          </a:p>
        </p:txBody>
      </p:sp>
      <p:sp>
        <p:nvSpPr>
          <p:cNvPr id="4" name="Slide Number Placeholder 3"/>
          <p:cNvSpPr>
            <a:spLocks noGrp="1"/>
          </p:cNvSpPr>
          <p:nvPr>
            <p:ph type="sldNum" sz="quarter" idx="12"/>
          </p:nvPr>
        </p:nvSpPr>
        <p:spPr/>
        <p:txBody>
          <a:bodyPr>
            <a:normAutofit fontScale="92500"/>
          </a:bodyPr>
          <a:lstStyle/>
          <a:p>
            <a:fld id="{AE199FAC-4B86-4121-B622-50028D35B744}" type="slidenum">
              <a:rPr lang="fr-FR" smtClean="0"/>
              <a:pPr/>
              <a:t>107</a:t>
            </a:fld>
            <a:endParaRPr lang="fr-FR" dirty="0"/>
          </a:p>
        </p:txBody>
      </p:sp>
      <p:graphicFrame>
        <p:nvGraphicFramePr>
          <p:cNvPr id="6" name="Content Placeholder 5"/>
          <p:cNvGraphicFramePr>
            <a:graphicFrameLocks noGrp="1"/>
          </p:cNvGraphicFramePr>
          <p:nvPr>
            <p:ph sz="quarter" idx="13"/>
            <p:extLst/>
          </p:nvPr>
        </p:nvGraphicFramePr>
        <p:xfrm>
          <a:off x="468313" y="1773238"/>
          <a:ext cx="8207375" cy="431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671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graphicEl>
                                              <a:dgm id="{C5ECF4AA-62A4-49AA-8B4A-3799FC4D5884}"/>
                                            </p:graphicEl>
                                          </p:spTgt>
                                        </p:tgtEl>
                                        <p:attrNameLst>
                                          <p:attrName>style.visibility</p:attrName>
                                        </p:attrNameLst>
                                      </p:cBhvr>
                                      <p:to>
                                        <p:strVal val="visible"/>
                                      </p:to>
                                    </p:set>
                                    <p:anim calcmode="lin" valueType="num">
                                      <p:cBhvr>
                                        <p:cTn id="14" dur="1000" fill="hold"/>
                                        <p:tgtEl>
                                          <p:spTgt spid="6">
                                            <p:graphicEl>
                                              <a:dgm id="{C5ECF4AA-62A4-49AA-8B4A-3799FC4D5884}"/>
                                            </p:graphicEl>
                                          </p:spTgt>
                                        </p:tgtEl>
                                        <p:attrNameLst>
                                          <p:attrName>ppt_w</p:attrName>
                                        </p:attrNameLst>
                                      </p:cBhvr>
                                      <p:tavLst>
                                        <p:tav tm="0">
                                          <p:val>
                                            <p:fltVal val="0"/>
                                          </p:val>
                                        </p:tav>
                                        <p:tav tm="100000">
                                          <p:val>
                                            <p:strVal val="#ppt_w"/>
                                          </p:val>
                                        </p:tav>
                                      </p:tavLst>
                                    </p:anim>
                                    <p:anim calcmode="lin" valueType="num">
                                      <p:cBhvr>
                                        <p:cTn id="15" dur="1000" fill="hold"/>
                                        <p:tgtEl>
                                          <p:spTgt spid="6">
                                            <p:graphicEl>
                                              <a:dgm id="{C5ECF4AA-62A4-49AA-8B4A-3799FC4D5884}"/>
                                            </p:graphicEl>
                                          </p:spTgt>
                                        </p:tgtEl>
                                        <p:attrNameLst>
                                          <p:attrName>ppt_h</p:attrName>
                                        </p:attrNameLst>
                                      </p:cBhvr>
                                      <p:tavLst>
                                        <p:tav tm="0">
                                          <p:val>
                                            <p:fltVal val="0"/>
                                          </p:val>
                                        </p:tav>
                                        <p:tav tm="100000">
                                          <p:val>
                                            <p:strVal val="#ppt_h"/>
                                          </p:val>
                                        </p:tav>
                                      </p:tavLst>
                                    </p:anim>
                                    <p:anim calcmode="lin" valueType="num">
                                      <p:cBhvr>
                                        <p:cTn id="16" dur="1000" fill="hold"/>
                                        <p:tgtEl>
                                          <p:spTgt spid="6">
                                            <p:graphicEl>
                                              <a:dgm id="{C5ECF4AA-62A4-49AA-8B4A-3799FC4D5884}"/>
                                            </p:graphicEl>
                                          </p:spTgt>
                                        </p:tgtEl>
                                        <p:attrNameLst>
                                          <p:attrName>style.rotation</p:attrName>
                                        </p:attrNameLst>
                                      </p:cBhvr>
                                      <p:tavLst>
                                        <p:tav tm="0">
                                          <p:val>
                                            <p:fltVal val="90"/>
                                          </p:val>
                                        </p:tav>
                                        <p:tav tm="100000">
                                          <p:val>
                                            <p:fltVal val="0"/>
                                          </p:val>
                                        </p:tav>
                                      </p:tavLst>
                                    </p:anim>
                                    <p:animEffect transition="in" filter="fade">
                                      <p:cBhvr>
                                        <p:cTn id="17" dur="1000"/>
                                        <p:tgtEl>
                                          <p:spTgt spid="6">
                                            <p:graphicEl>
                                              <a:dgm id="{C5ECF4AA-62A4-49AA-8B4A-3799FC4D588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6">
                                            <p:graphicEl>
                                              <a:dgm id="{A7977282-3189-4E0D-A5BE-65C4E6B1D50F}"/>
                                            </p:graphicEl>
                                          </p:spTgt>
                                        </p:tgtEl>
                                        <p:attrNameLst>
                                          <p:attrName>style.visibility</p:attrName>
                                        </p:attrNameLst>
                                      </p:cBhvr>
                                      <p:to>
                                        <p:strVal val="visible"/>
                                      </p:to>
                                    </p:set>
                                    <p:anim calcmode="lin" valueType="num">
                                      <p:cBhvr>
                                        <p:cTn id="22" dur="1000" fill="hold"/>
                                        <p:tgtEl>
                                          <p:spTgt spid="6">
                                            <p:graphicEl>
                                              <a:dgm id="{A7977282-3189-4E0D-A5BE-65C4E6B1D50F}"/>
                                            </p:graphicEl>
                                          </p:spTgt>
                                        </p:tgtEl>
                                        <p:attrNameLst>
                                          <p:attrName>ppt_w</p:attrName>
                                        </p:attrNameLst>
                                      </p:cBhvr>
                                      <p:tavLst>
                                        <p:tav tm="0">
                                          <p:val>
                                            <p:fltVal val="0"/>
                                          </p:val>
                                        </p:tav>
                                        <p:tav tm="100000">
                                          <p:val>
                                            <p:strVal val="#ppt_w"/>
                                          </p:val>
                                        </p:tav>
                                      </p:tavLst>
                                    </p:anim>
                                    <p:anim calcmode="lin" valueType="num">
                                      <p:cBhvr>
                                        <p:cTn id="23" dur="1000" fill="hold"/>
                                        <p:tgtEl>
                                          <p:spTgt spid="6">
                                            <p:graphicEl>
                                              <a:dgm id="{A7977282-3189-4E0D-A5BE-65C4E6B1D50F}"/>
                                            </p:graphicEl>
                                          </p:spTgt>
                                        </p:tgtEl>
                                        <p:attrNameLst>
                                          <p:attrName>ppt_h</p:attrName>
                                        </p:attrNameLst>
                                      </p:cBhvr>
                                      <p:tavLst>
                                        <p:tav tm="0">
                                          <p:val>
                                            <p:fltVal val="0"/>
                                          </p:val>
                                        </p:tav>
                                        <p:tav tm="100000">
                                          <p:val>
                                            <p:strVal val="#ppt_h"/>
                                          </p:val>
                                        </p:tav>
                                      </p:tavLst>
                                    </p:anim>
                                    <p:anim calcmode="lin" valueType="num">
                                      <p:cBhvr>
                                        <p:cTn id="24" dur="1000" fill="hold"/>
                                        <p:tgtEl>
                                          <p:spTgt spid="6">
                                            <p:graphicEl>
                                              <a:dgm id="{A7977282-3189-4E0D-A5BE-65C4E6B1D50F}"/>
                                            </p:graphicEl>
                                          </p:spTgt>
                                        </p:tgtEl>
                                        <p:attrNameLst>
                                          <p:attrName>style.rotation</p:attrName>
                                        </p:attrNameLst>
                                      </p:cBhvr>
                                      <p:tavLst>
                                        <p:tav tm="0">
                                          <p:val>
                                            <p:fltVal val="90"/>
                                          </p:val>
                                        </p:tav>
                                        <p:tav tm="100000">
                                          <p:val>
                                            <p:fltVal val="0"/>
                                          </p:val>
                                        </p:tav>
                                      </p:tavLst>
                                    </p:anim>
                                    <p:animEffect transition="in" filter="fade">
                                      <p:cBhvr>
                                        <p:cTn id="25" dur="1000"/>
                                        <p:tgtEl>
                                          <p:spTgt spid="6">
                                            <p:graphicEl>
                                              <a:dgm id="{A7977282-3189-4E0D-A5BE-65C4E6B1D50F}"/>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6">
                                            <p:graphicEl>
                                              <a:dgm id="{ED5B7B95-D632-4271-81FB-8C5D67696544}"/>
                                            </p:graphicEl>
                                          </p:spTgt>
                                        </p:tgtEl>
                                        <p:attrNameLst>
                                          <p:attrName>style.visibility</p:attrName>
                                        </p:attrNameLst>
                                      </p:cBhvr>
                                      <p:to>
                                        <p:strVal val="visible"/>
                                      </p:to>
                                    </p:set>
                                    <p:anim calcmode="lin" valueType="num">
                                      <p:cBhvr>
                                        <p:cTn id="30" dur="1000" fill="hold"/>
                                        <p:tgtEl>
                                          <p:spTgt spid="6">
                                            <p:graphicEl>
                                              <a:dgm id="{ED5B7B95-D632-4271-81FB-8C5D67696544}"/>
                                            </p:graphicEl>
                                          </p:spTgt>
                                        </p:tgtEl>
                                        <p:attrNameLst>
                                          <p:attrName>ppt_w</p:attrName>
                                        </p:attrNameLst>
                                      </p:cBhvr>
                                      <p:tavLst>
                                        <p:tav tm="0">
                                          <p:val>
                                            <p:fltVal val="0"/>
                                          </p:val>
                                        </p:tav>
                                        <p:tav tm="100000">
                                          <p:val>
                                            <p:strVal val="#ppt_w"/>
                                          </p:val>
                                        </p:tav>
                                      </p:tavLst>
                                    </p:anim>
                                    <p:anim calcmode="lin" valueType="num">
                                      <p:cBhvr>
                                        <p:cTn id="31" dur="1000" fill="hold"/>
                                        <p:tgtEl>
                                          <p:spTgt spid="6">
                                            <p:graphicEl>
                                              <a:dgm id="{ED5B7B95-D632-4271-81FB-8C5D67696544}"/>
                                            </p:graphicEl>
                                          </p:spTgt>
                                        </p:tgtEl>
                                        <p:attrNameLst>
                                          <p:attrName>ppt_h</p:attrName>
                                        </p:attrNameLst>
                                      </p:cBhvr>
                                      <p:tavLst>
                                        <p:tav tm="0">
                                          <p:val>
                                            <p:fltVal val="0"/>
                                          </p:val>
                                        </p:tav>
                                        <p:tav tm="100000">
                                          <p:val>
                                            <p:strVal val="#ppt_h"/>
                                          </p:val>
                                        </p:tav>
                                      </p:tavLst>
                                    </p:anim>
                                    <p:anim calcmode="lin" valueType="num">
                                      <p:cBhvr>
                                        <p:cTn id="32" dur="1000" fill="hold"/>
                                        <p:tgtEl>
                                          <p:spTgt spid="6">
                                            <p:graphicEl>
                                              <a:dgm id="{ED5B7B95-D632-4271-81FB-8C5D67696544}"/>
                                            </p:graphicEl>
                                          </p:spTgt>
                                        </p:tgtEl>
                                        <p:attrNameLst>
                                          <p:attrName>style.rotation</p:attrName>
                                        </p:attrNameLst>
                                      </p:cBhvr>
                                      <p:tavLst>
                                        <p:tav tm="0">
                                          <p:val>
                                            <p:fltVal val="90"/>
                                          </p:val>
                                        </p:tav>
                                        <p:tav tm="100000">
                                          <p:val>
                                            <p:fltVal val="0"/>
                                          </p:val>
                                        </p:tav>
                                      </p:tavLst>
                                    </p:anim>
                                    <p:animEffect transition="in" filter="fade">
                                      <p:cBhvr>
                                        <p:cTn id="33" dur="1000"/>
                                        <p:tgtEl>
                                          <p:spTgt spid="6">
                                            <p:graphicEl>
                                              <a:dgm id="{ED5B7B95-D632-4271-81FB-8C5D6769654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Your footer here</a:t>
            </a:r>
            <a:endParaRPr lang="en-US" dirty="0" smtClean="0"/>
          </a:p>
        </p:txBody>
      </p:sp>
      <p:sp>
        <p:nvSpPr>
          <p:cNvPr id="4" name="Slide Number Placeholder 3"/>
          <p:cNvSpPr>
            <a:spLocks noGrp="1"/>
          </p:cNvSpPr>
          <p:nvPr>
            <p:ph type="sldNum" sz="quarter" idx="12"/>
          </p:nvPr>
        </p:nvSpPr>
        <p:spPr/>
        <p:txBody>
          <a:bodyPr>
            <a:normAutofit fontScale="92500"/>
          </a:bodyPr>
          <a:lstStyle/>
          <a:p>
            <a:fld id="{AE199FAC-4B86-4121-B622-50028D35B744}" type="slidenum">
              <a:rPr lang="fr-FR" smtClean="0"/>
              <a:pPr/>
              <a:t>108</a:t>
            </a:fld>
            <a:endParaRPr lang="fr-FR" dirty="0"/>
          </a:p>
        </p:txBody>
      </p:sp>
      <p:sp>
        <p:nvSpPr>
          <p:cNvPr id="5" name="Content Placeholder 4"/>
          <p:cNvSpPr>
            <a:spLocks noGrp="1"/>
          </p:cNvSpPr>
          <p:nvPr>
            <p:ph sz="quarter" idx="13"/>
          </p:nvPr>
        </p:nvSpPr>
        <p:spPr/>
        <p:txBody>
          <a:bodyPr>
            <a:noAutofit/>
          </a:bodyPr>
          <a:lstStyle/>
          <a:p>
            <a:pPr marL="0" indent="0" algn="ctr">
              <a:spcBef>
                <a:spcPct val="50000"/>
              </a:spcBef>
              <a:buNone/>
            </a:pPr>
            <a:r>
              <a:rPr lang="fa-IR" sz="4000" b="1" dirty="0">
                <a:solidFill>
                  <a:schemeClr val="tx2"/>
                </a:solidFill>
                <a:latin typeface="Arabic Typesetting" pitchFamily="66" charset="-78"/>
                <a:cs typeface="Arabic Typesetting" pitchFamily="66" charset="-78"/>
              </a:rPr>
              <a:t>شناخت تفاوت تسعير معاملات ارزي </a:t>
            </a:r>
          </a:p>
          <a:p>
            <a:pPr algn="r">
              <a:spcBef>
                <a:spcPct val="50000"/>
              </a:spcBef>
            </a:pPr>
            <a:endParaRPr lang="fa-IR" sz="4000" b="1" dirty="0">
              <a:solidFill>
                <a:schemeClr val="tx2"/>
              </a:solidFill>
              <a:latin typeface="Arabic Typesetting" pitchFamily="66" charset="-78"/>
              <a:cs typeface="Arabic Typesetting" pitchFamily="66" charset="-78"/>
            </a:endParaRPr>
          </a:p>
          <a:p>
            <a:pPr marL="0" indent="0" algn="r">
              <a:spcBef>
                <a:spcPct val="50000"/>
              </a:spcBef>
              <a:buNone/>
            </a:pPr>
            <a:r>
              <a:rPr lang="fa-IR" sz="4000" b="1" dirty="0" smtClean="0">
                <a:solidFill>
                  <a:schemeClr val="tx2"/>
                </a:solidFill>
                <a:latin typeface="Arabic Typesetting" pitchFamily="66" charset="-78"/>
                <a:cs typeface="Arabic Typesetting" pitchFamily="66" charset="-78"/>
              </a:rPr>
              <a:t>   شرکتهاي دولتی                                        شرکتهاي غيردولتی</a:t>
            </a:r>
            <a:endParaRPr lang="fa-IR" sz="4000" b="1" dirty="0">
              <a:solidFill>
                <a:schemeClr val="tx2"/>
              </a:solidFill>
              <a:latin typeface="Arabic Typesetting" pitchFamily="66" charset="-78"/>
              <a:cs typeface="Arabic Typesetting" pitchFamily="66" charset="-78"/>
            </a:endParaRPr>
          </a:p>
          <a:p>
            <a:pPr algn="r">
              <a:spcBef>
                <a:spcPct val="50000"/>
              </a:spcBef>
            </a:pPr>
            <a:endParaRPr lang="fa-IR" sz="4000" b="1" dirty="0">
              <a:solidFill>
                <a:schemeClr val="tx2"/>
              </a:solidFill>
              <a:latin typeface="Arabic Typesetting" pitchFamily="66" charset="-78"/>
              <a:cs typeface="Arabic Typesetting" pitchFamily="66" charset="-78"/>
            </a:endParaRPr>
          </a:p>
          <a:p>
            <a:pPr algn="r">
              <a:spcBef>
                <a:spcPct val="50000"/>
              </a:spcBef>
            </a:pPr>
            <a:endParaRPr lang="fa-IR" sz="4000" b="1" dirty="0">
              <a:solidFill>
                <a:schemeClr val="tx2"/>
              </a:solidFill>
              <a:latin typeface="Arabic Typesetting" pitchFamily="66" charset="-78"/>
              <a:cs typeface="Arabic Typesetting" pitchFamily="66" charset="-78"/>
            </a:endParaRPr>
          </a:p>
          <a:p>
            <a:pPr marL="0" indent="0" algn="r">
              <a:spcBef>
                <a:spcPct val="50000"/>
              </a:spcBef>
              <a:buNone/>
            </a:pPr>
            <a:r>
              <a:rPr lang="fa-IR" sz="4000" b="1" dirty="0">
                <a:solidFill>
                  <a:schemeClr val="tx2"/>
                </a:solidFill>
                <a:latin typeface="Arabic Typesetting" pitchFamily="66" charset="-78"/>
                <a:cs typeface="Arabic Typesetting" pitchFamily="66" charset="-78"/>
              </a:rPr>
              <a:t>طبق ماده 136 </a:t>
            </a:r>
            <a:r>
              <a:rPr lang="fa-IR" sz="4000" b="1" dirty="0" smtClean="0">
                <a:solidFill>
                  <a:schemeClr val="tx2"/>
                </a:solidFill>
                <a:latin typeface="Arabic Typesetting" pitchFamily="66" charset="-78"/>
                <a:cs typeface="Arabic Typesetting" pitchFamily="66" charset="-78"/>
              </a:rPr>
              <a:t>قانون محاسبات عمومی          حساب سود و زیان دوره                     </a:t>
            </a:r>
            <a:endParaRPr lang="en-US" sz="4000" b="1" dirty="0">
              <a:solidFill>
                <a:schemeClr val="tx2"/>
              </a:solidFill>
              <a:latin typeface="Arabic Typesetting" pitchFamily="66" charset="-78"/>
              <a:cs typeface="Arabic Typesetting" pitchFamily="66" charset="-78"/>
            </a:endParaRPr>
          </a:p>
          <a:p>
            <a:endParaRPr lang="fa-IR" sz="4000" dirty="0">
              <a:latin typeface="Arabic Typesetting" pitchFamily="66" charset="-78"/>
              <a:cs typeface="Arabic Typesetting" pitchFamily="66" charset="-78"/>
            </a:endParaRPr>
          </a:p>
        </p:txBody>
      </p:sp>
      <p:cxnSp>
        <p:nvCxnSpPr>
          <p:cNvPr id="16" name="Straight Connector 15"/>
          <p:cNvCxnSpPr/>
          <p:nvPr/>
        </p:nvCxnSpPr>
        <p:spPr>
          <a:xfrm>
            <a:off x="4427984" y="764704"/>
            <a:ext cx="0"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835696" y="1700808"/>
            <a:ext cx="2592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35696" y="1700808"/>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27984" y="1700808"/>
            <a:ext cx="28803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308304" y="1700808"/>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35696" y="2636912"/>
            <a:ext cx="0" cy="201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308304" y="2636912"/>
            <a:ext cx="0" cy="20162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70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heel(3)">
                                      <p:cBhvr>
                                        <p:cTn id="17"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ctr"/>
            <a:r>
              <a:rPr lang="fa-IR" sz="2400" b="1" dirty="0">
                <a:solidFill>
                  <a:srgbClr val="FF0000"/>
                </a:solidFill>
                <a:latin typeface="Arabic Typesetting" pitchFamily="66" charset="-78"/>
                <a:cs typeface="B Zar" panose="00000400000000000000" pitchFamily="2" charset="-78"/>
              </a:rPr>
              <a:t>ماده136قانون محاسبات عمومی کشور</a:t>
            </a:r>
            <a:endParaRPr lang="fa-IR" sz="2400" b="1" dirty="0">
              <a:solidFill>
                <a:srgbClr val="FF0000"/>
              </a:solidFill>
              <a:latin typeface="Arabic Typesetting" pitchFamily="66" charset="-78"/>
              <a:cs typeface="B Zar" panose="00000400000000000000" pitchFamily="2" charset="-78"/>
            </a:endParaRPr>
          </a:p>
        </p:txBody>
      </p:sp>
      <p:sp>
        <p:nvSpPr>
          <p:cNvPr id="3" name="Footer Placeholder 2"/>
          <p:cNvSpPr>
            <a:spLocks noGrp="1"/>
          </p:cNvSpPr>
          <p:nvPr>
            <p:ph type="ftr" sz="quarter" idx="11"/>
          </p:nvPr>
        </p:nvSpPr>
        <p:spPr/>
        <p:txBody>
          <a:bodyPr/>
          <a:lstStyle/>
          <a:p>
            <a:r>
              <a:rPr lang="en-US" smtClean="0"/>
              <a:t>Your footer here</a:t>
            </a:r>
            <a:endParaRPr lang="en-US" dirty="0" smtClean="0"/>
          </a:p>
        </p:txBody>
      </p:sp>
      <p:sp>
        <p:nvSpPr>
          <p:cNvPr id="4" name="Slide Number Placeholder 3"/>
          <p:cNvSpPr>
            <a:spLocks noGrp="1"/>
          </p:cNvSpPr>
          <p:nvPr>
            <p:ph type="sldNum" sz="quarter" idx="12"/>
          </p:nvPr>
        </p:nvSpPr>
        <p:spPr/>
        <p:txBody>
          <a:bodyPr>
            <a:normAutofit fontScale="92500"/>
          </a:bodyPr>
          <a:lstStyle/>
          <a:p>
            <a:fld id="{AE199FAC-4B86-4121-B622-50028D35B744}" type="slidenum">
              <a:rPr lang="fr-FR" smtClean="0"/>
              <a:pPr/>
              <a:t>109</a:t>
            </a:fld>
            <a:endParaRPr lang="fr-FR" dirty="0"/>
          </a:p>
        </p:txBody>
      </p:sp>
      <p:sp>
        <p:nvSpPr>
          <p:cNvPr id="5" name="Content Placeholder 4"/>
          <p:cNvSpPr>
            <a:spLocks noGrp="1"/>
          </p:cNvSpPr>
          <p:nvPr>
            <p:ph sz="quarter" idx="13"/>
          </p:nvPr>
        </p:nvSpPr>
        <p:spPr/>
        <p:txBody>
          <a:bodyPr>
            <a:noAutofit/>
          </a:bodyPr>
          <a:lstStyle/>
          <a:p>
            <a:pPr marL="92075" indent="17463" algn="r">
              <a:buNone/>
            </a:pPr>
            <a:r>
              <a:rPr lang="fa-IR" sz="5000" b="1" dirty="0">
                <a:latin typeface="Arabic Typesetting" pitchFamily="66" charset="-78"/>
                <a:cs typeface="Arabic Typesetting" pitchFamily="66" charset="-78"/>
              </a:rPr>
              <a:t>سود و زيان‌ حاصل‌ از تسعير داراييها و </a:t>
            </a:r>
            <a:r>
              <a:rPr lang="fa-IR" sz="5000" b="1" dirty="0" smtClean="0">
                <a:latin typeface="Arabic Typesetting" pitchFamily="66" charset="-78"/>
                <a:cs typeface="Arabic Typesetting" pitchFamily="66" charset="-78"/>
              </a:rPr>
              <a:t>بدهيهای ارزی شركتهای دولتی ‌</a:t>
            </a:r>
            <a:r>
              <a:rPr lang="fa-IR" sz="5000" b="1" dirty="0">
                <a:latin typeface="Arabic Typesetting" pitchFamily="66" charset="-78"/>
                <a:cs typeface="Arabic Typesetting" pitchFamily="66" charset="-78"/>
              </a:rPr>
              <a:t>، درآمد يا هزينه‌ </a:t>
            </a:r>
            <a:r>
              <a:rPr lang="fa-IR" sz="5000" b="1" dirty="0" smtClean="0">
                <a:latin typeface="Arabic Typesetting" pitchFamily="66" charset="-78"/>
                <a:cs typeface="Arabic Typesetting" pitchFamily="66" charset="-78"/>
              </a:rPr>
              <a:t>تلقی‌ نمی</a:t>
            </a:r>
            <a:r>
              <a:rPr lang="fa-IR" sz="5000" b="1" dirty="0">
                <a:latin typeface="Arabic Typesetting" pitchFamily="66" charset="-78"/>
                <a:cs typeface="Arabic Typesetting" pitchFamily="66" charset="-78"/>
              </a:rPr>
              <a:t> گردد. مابه‌التفاوت‌ حاصل‌ از تسعير داراييها و </a:t>
            </a:r>
            <a:r>
              <a:rPr lang="fa-IR" sz="5000" b="1" dirty="0" smtClean="0">
                <a:latin typeface="Arabic Typesetting" pitchFamily="66" charset="-78"/>
                <a:cs typeface="Arabic Typesetting" pitchFamily="66" charset="-78"/>
              </a:rPr>
              <a:t>بدهيهای </a:t>
            </a:r>
            <a:r>
              <a:rPr lang="fa-IR" sz="5000" b="1" dirty="0">
                <a:latin typeface="Arabic Typesetting" pitchFamily="66" charset="-78"/>
                <a:cs typeface="Arabic Typesetting" pitchFamily="66" charset="-78"/>
              </a:rPr>
              <a:t>مذكور بايد در حساب‌ ذخيره‌ تسعير داراييها و </a:t>
            </a:r>
            <a:r>
              <a:rPr lang="fa-IR" sz="5000" b="1" dirty="0" smtClean="0">
                <a:latin typeface="Arabic Typesetting" pitchFamily="66" charset="-78"/>
                <a:cs typeface="Arabic Typesetting" pitchFamily="66" charset="-78"/>
              </a:rPr>
              <a:t>بدهيهای ارزی منظور شود.</a:t>
            </a:r>
          </a:p>
          <a:p>
            <a:pPr marL="92075" indent="17463" algn="r">
              <a:buNone/>
            </a:pPr>
            <a:r>
              <a:rPr lang="fa-IR" sz="5000" b="1" dirty="0" smtClean="0">
                <a:latin typeface="Arabic Typesetting" pitchFamily="66" charset="-78"/>
                <a:cs typeface="Arabic Typesetting" pitchFamily="66" charset="-78"/>
              </a:rPr>
              <a:t>در صورتی که در پایان سال مالی مانده حساب ذخیره بدهکار باشد این مبلغ به حساب سود و زیان</a:t>
            </a:r>
            <a:r>
              <a:rPr lang="fa-IR" sz="5000" b="1" dirty="0">
                <a:latin typeface="Arabic Typesetting" pitchFamily="66" charset="-78"/>
                <a:cs typeface="Arabic Typesetting" pitchFamily="66" charset="-78"/>
              </a:rPr>
              <a:t> </a:t>
            </a:r>
            <a:r>
              <a:rPr lang="fa-IR" sz="5000" b="1" dirty="0" smtClean="0">
                <a:latin typeface="Arabic Typesetting" pitchFamily="66" charset="-78"/>
                <a:cs typeface="Arabic Typesetting" pitchFamily="66" charset="-78"/>
              </a:rPr>
              <a:t>همان سال منظور خواهد شد.</a:t>
            </a:r>
            <a:endParaRPr lang="fa-IR" sz="5000" b="1" dirty="0">
              <a:latin typeface="Arabic Typesetting" pitchFamily="66" charset="-78"/>
              <a:cs typeface="Arabic Typesetting" pitchFamily="66" charset="-78"/>
            </a:endParaRPr>
          </a:p>
        </p:txBody>
      </p:sp>
    </p:spTree>
    <p:extLst>
      <p:ext uri="{BB962C8B-B14F-4D97-AF65-F5344CB8AC3E}">
        <p14:creationId xmlns:p14="http://schemas.microsoft.com/office/powerpoint/2010/main" val="271226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heel(8)">
                                      <p:cBhvr>
                                        <p:cTn id="14" dur="2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Zar" panose="00000400000000000000" pitchFamily="2" charset="-78"/>
              </a:rPr>
              <a:t>تعریف مدیریت ریسک</a:t>
            </a:r>
            <a:endParaRPr lang="en-US" b="1" dirty="0">
              <a:cs typeface="B Zar" panose="00000400000000000000" pitchFamily="2" charset="-78"/>
            </a:endParaRPr>
          </a:p>
        </p:txBody>
      </p:sp>
      <p:sp>
        <p:nvSpPr>
          <p:cNvPr id="3" name="Content Placeholder 2"/>
          <p:cNvSpPr>
            <a:spLocks noGrp="1"/>
          </p:cNvSpPr>
          <p:nvPr>
            <p:ph idx="1"/>
          </p:nvPr>
        </p:nvSpPr>
        <p:spPr/>
        <p:txBody>
          <a:bodyPr vert="horz" lIns="91440" tIns="45720" rIns="91440" bIns="45720" rtlCol="0">
            <a:noAutofit/>
          </a:bodyPr>
          <a:lstStyle/>
          <a:p>
            <a:pPr marL="457200" indent="-457200" algn="just" rtl="1">
              <a:lnSpc>
                <a:spcPct val="160000"/>
              </a:lnSpc>
              <a:buFont typeface="Wingdings" panose="05000000000000000000" pitchFamily="2" charset="2"/>
              <a:buChar char="q"/>
            </a:pPr>
            <a:r>
              <a:rPr lang="fa-IR" sz="2400" b="0" dirty="0" err="1">
                <a:cs typeface="B Zar" panose="00000400000000000000" pitchFamily="2" charset="-78"/>
              </a:rPr>
              <a:t>مدبربت</a:t>
            </a:r>
            <a:r>
              <a:rPr lang="fa-IR" sz="2400" b="0" dirty="0">
                <a:cs typeface="B Zar" panose="00000400000000000000" pitchFamily="2" charset="-78"/>
              </a:rPr>
              <a:t> ریسک </a:t>
            </a:r>
            <a:r>
              <a:rPr lang="fa-IR" sz="2400" b="0" dirty="0" err="1">
                <a:cs typeface="B Zar" panose="00000400000000000000" pitchFamily="2" charset="-78"/>
              </a:rPr>
              <a:t>فرایندی</a:t>
            </a:r>
            <a:r>
              <a:rPr lang="fa-IR" sz="2400" b="0" dirty="0">
                <a:cs typeface="B Zar" panose="00000400000000000000" pitchFamily="2" charset="-78"/>
              </a:rPr>
              <a:t> است که در آن </a:t>
            </a:r>
            <a:r>
              <a:rPr lang="fa-IR" sz="2400" b="0" dirty="0" err="1" smtClean="0">
                <a:cs typeface="B Zar" panose="00000400000000000000" pitchFamily="2" charset="-78"/>
              </a:rPr>
              <a:t>ریسکها</a:t>
            </a:r>
            <a:r>
              <a:rPr lang="fa-IR" sz="2400" b="0" dirty="0" smtClean="0">
                <a:cs typeface="B Zar" panose="00000400000000000000" pitchFamily="2" charset="-78"/>
              </a:rPr>
              <a:t>  شناسایی ،ارزیابی  </a:t>
            </a:r>
            <a:r>
              <a:rPr lang="fa-IR" sz="2400" b="0" dirty="0">
                <a:cs typeface="B Zar" panose="00000400000000000000" pitchFamily="2" charset="-78"/>
              </a:rPr>
              <a:t>و اندازه گیری شده و با هدف ایجاد </a:t>
            </a:r>
            <a:r>
              <a:rPr lang="fa-IR" sz="2400" b="0" dirty="0">
                <a:solidFill>
                  <a:srgbClr val="FF0000"/>
                </a:solidFill>
                <a:cs typeface="B Zar" panose="00000400000000000000" pitchFamily="2" charset="-78"/>
              </a:rPr>
              <a:t>ارزش افزوده اقتصادی </a:t>
            </a:r>
            <a:r>
              <a:rPr lang="fa-IR" sz="2400" b="0" dirty="0" smtClean="0">
                <a:cs typeface="B Zar" panose="00000400000000000000" pitchFamily="2" charset="-78"/>
              </a:rPr>
              <a:t>مدیریت </a:t>
            </a:r>
            <a:r>
              <a:rPr lang="fa-IR" sz="2400" b="0" dirty="0">
                <a:cs typeface="B Zar" panose="00000400000000000000" pitchFamily="2" charset="-78"/>
              </a:rPr>
              <a:t>میشود.</a:t>
            </a:r>
          </a:p>
          <a:p>
            <a:pPr marL="457200" indent="-457200" algn="just" rtl="1">
              <a:lnSpc>
                <a:spcPct val="160000"/>
              </a:lnSpc>
              <a:buFont typeface="Wingdings" panose="05000000000000000000" pitchFamily="2" charset="2"/>
              <a:buChar char="q"/>
            </a:pPr>
            <a:r>
              <a:rPr lang="fa-IR" sz="2400" b="0" dirty="0">
                <a:cs typeface="B Zar" panose="00000400000000000000" pitchFamily="2" charset="-78"/>
              </a:rPr>
              <a:t>هدف </a:t>
            </a:r>
            <a:r>
              <a:rPr lang="fa-IR" sz="2400" b="0" dirty="0" err="1">
                <a:cs typeface="B Zar" panose="00000400000000000000" pitchFamily="2" charset="-78"/>
              </a:rPr>
              <a:t>مدبربت</a:t>
            </a:r>
            <a:r>
              <a:rPr lang="fa-IR" sz="2400" b="0" dirty="0">
                <a:cs typeface="B Zar" panose="00000400000000000000" pitchFamily="2" charset="-78"/>
              </a:rPr>
              <a:t> </a:t>
            </a:r>
            <a:r>
              <a:rPr lang="fa-IR" sz="2400" b="0" dirty="0" smtClean="0">
                <a:cs typeface="B Zar" panose="00000400000000000000" pitchFamily="2" charset="-78"/>
              </a:rPr>
              <a:t>ریسک </a:t>
            </a:r>
            <a:r>
              <a:rPr lang="fa-IR" sz="2400" b="0" dirty="0">
                <a:cs typeface="B Zar" panose="00000400000000000000" pitchFamily="2" charset="-78"/>
              </a:rPr>
              <a:t>اجتناب از ریسک یا حداقل کردن </a:t>
            </a:r>
            <a:r>
              <a:rPr lang="fa-IR" sz="2400" b="0" dirty="0" err="1">
                <a:cs typeface="B Zar" panose="00000400000000000000" pitchFamily="2" charset="-78"/>
              </a:rPr>
              <a:t>ریسکهای</a:t>
            </a:r>
            <a:r>
              <a:rPr lang="fa-IR" sz="2400" b="0" dirty="0">
                <a:cs typeface="B Zar" panose="00000400000000000000" pitchFamily="2" charset="-78"/>
              </a:rPr>
              <a:t> در معرض ، نیست </a:t>
            </a:r>
            <a:r>
              <a:rPr lang="fa-IR" sz="2400" b="0" dirty="0" smtClean="0">
                <a:cs typeface="B Zar" panose="00000400000000000000" pitchFamily="2" charset="-78"/>
              </a:rPr>
              <a:t>بلکه </a:t>
            </a:r>
            <a:r>
              <a:rPr lang="fa-IR" sz="2400" b="0" dirty="0">
                <a:cs typeface="B Zar" panose="00000400000000000000" pitchFamily="2" charset="-78"/>
              </a:rPr>
              <a:t>پاسخ هوشمندانه به </a:t>
            </a:r>
            <a:r>
              <a:rPr lang="fa-IR" sz="2400" b="0" dirty="0" err="1">
                <a:cs typeface="B Zar" panose="00000400000000000000" pitchFamily="2" charset="-78"/>
              </a:rPr>
              <a:t>ریسکهای</a:t>
            </a:r>
            <a:r>
              <a:rPr lang="fa-IR" sz="2400" b="0" dirty="0">
                <a:cs typeface="B Zar" panose="00000400000000000000" pitchFamily="2" charset="-78"/>
              </a:rPr>
              <a:t> موجود است</a:t>
            </a:r>
            <a:r>
              <a:rPr lang="fa-IR" sz="2400" b="0" dirty="0" smtClean="0">
                <a:cs typeface="B Zar" panose="00000400000000000000" pitchFamily="2" charset="-78"/>
              </a:rPr>
              <a:t>. در </a:t>
            </a:r>
            <a:r>
              <a:rPr lang="fa-IR" sz="2400" b="0" dirty="0">
                <a:cs typeface="B Zar" panose="00000400000000000000" pitchFamily="2" charset="-78"/>
              </a:rPr>
              <a:t>واقع آرزوی </a:t>
            </a:r>
            <a:r>
              <a:rPr lang="fa-IR" sz="2400" b="0" dirty="0" smtClean="0">
                <a:cs typeface="B Zar" panose="00000400000000000000" pitchFamily="2" charset="-78"/>
              </a:rPr>
              <a:t>مدیران </a:t>
            </a:r>
            <a:r>
              <a:rPr lang="fa-IR" sz="2400" b="0" dirty="0">
                <a:cs typeface="B Zar" panose="00000400000000000000" pitchFamily="2" charset="-78"/>
              </a:rPr>
              <a:t>ریسک ،اندازه گیری و مدیریت بهتر است.</a:t>
            </a:r>
            <a:endParaRPr lang="en-US" sz="24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11</a:t>
            </a:fld>
            <a:endParaRPr lang="en-US"/>
          </a:p>
        </p:txBody>
      </p:sp>
    </p:spTree>
    <p:extLst>
      <p:ext uri="{BB962C8B-B14F-4D97-AF65-F5344CB8AC3E}">
        <p14:creationId xmlns:p14="http://schemas.microsoft.com/office/powerpoint/2010/main" val="176840146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Your footer here</a:t>
            </a:r>
            <a:endParaRPr lang="en-US" dirty="0" smtClean="0"/>
          </a:p>
        </p:txBody>
      </p:sp>
      <p:sp>
        <p:nvSpPr>
          <p:cNvPr id="4" name="Slide Number Placeholder 3"/>
          <p:cNvSpPr>
            <a:spLocks noGrp="1"/>
          </p:cNvSpPr>
          <p:nvPr>
            <p:ph type="sldNum" sz="quarter" idx="12"/>
          </p:nvPr>
        </p:nvSpPr>
        <p:spPr/>
        <p:txBody>
          <a:bodyPr>
            <a:normAutofit fontScale="92500"/>
          </a:bodyPr>
          <a:lstStyle/>
          <a:p>
            <a:fld id="{AE199FAC-4B86-4121-B622-50028D35B744}" type="slidenum">
              <a:rPr lang="fr-FR" smtClean="0"/>
              <a:pPr/>
              <a:t>110</a:t>
            </a:fld>
            <a:endParaRPr lang="fr-FR" dirty="0"/>
          </a:p>
        </p:txBody>
      </p:sp>
      <p:sp>
        <p:nvSpPr>
          <p:cNvPr id="5" name="Content Placeholder 4"/>
          <p:cNvSpPr>
            <a:spLocks noGrp="1"/>
          </p:cNvSpPr>
          <p:nvPr>
            <p:ph sz="quarter" idx="13"/>
          </p:nvPr>
        </p:nvSpPr>
        <p:spPr/>
        <p:txBody>
          <a:bodyPr>
            <a:noAutofit/>
          </a:bodyPr>
          <a:lstStyle/>
          <a:p>
            <a:pPr marL="92075" indent="17463" algn="r">
              <a:buNone/>
            </a:pPr>
            <a:endParaRPr lang="fa-IR" sz="5000" b="1" dirty="0">
              <a:latin typeface="Arabic Typesetting" pitchFamily="66" charset="-78"/>
              <a:cs typeface="Arabic Typesetting" pitchFamily="66" charset="-78"/>
            </a:endParaRPr>
          </a:p>
          <a:p>
            <a:pPr marL="92075" indent="17463" algn="r">
              <a:buNone/>
            </a:pPr>
            <a:r>
              <a:rPr lang="fa-IR" sz="5000" b="1" dirty="0" smtClean="0">
                <a:latin typeface="Arabic Typesetting" pitchFamily="66" charset="-78"/>
                <a:cs typeface="Arabic Typesetting" pitchFamily="66" charset="-78"/>
              </a:rPr>
              <a:t>در</a:t>
            </a:r>
            <a:r>
              <a:rPr lang="fa-IR" sz="5000" b="1" dirty="0">
                <a:latin typeface="Arabic Typesetting" pitchFamily="66" charset="-78"/>
                <a:cs typeface="Arabic Typesetting" pitchFamily="66" charset="-78"/>
              </a:rPr>
              <a:t> </a:t>
            </a:r>
            <a:r>
              <a:rPr lang="fa-IR" sz="5000" b="1" dirty="0" smtClean="0">
                <a:latin typeface="Arabic Typesetting" pitchFamily="66" charset="-78"/>
                <a:cs typeface="Arabic Typesetting" pitchFamily="66" charset="-78"/>
              </a:rPr>
              <a:t>صورتی </a:t>
            </a:r>
            <a:r>
              <a:rPr lang="fa-IR" sz="5000" b="1" dirty="0">
                <a:latin typeface="Arabic Typesetting" pitchFamily="66" charset="-78"/>
                <a:cs typeface="Arabic Typesetting" pitchFamily="66" charset="-78"/>
              </a:rPr>
              <a:t>كه‌ مانده‌ حساب‌ ذخيره‌ تسعير داراييها و </a:t>
            </a:r>
            <a:r>
              <a:rPr lang="fa-IR" sz="5000" b="1" dirty="0" smtClean="0">
                <a:latin typeface="Arabic Typesetting" pitchFamily="66" charset="-78"/>
                <a:cs typeface="Arabic Typesetting" pitchFamily="66" charset="-78"/>
              </a:rPr>
              <a:t>بدهيهای ارزی </a:t>
            </a:r>
            <a:r>
              <a:rPr lang="fa-IR" sz="5000" b="1" dirty="0">
                <a:latin typeface="Arabic Typesetting" pitchFamily="66" charset="-78"/>
                <a:cs typeface="Arabic Typesetting" pitchFamily="66" charset="-78"/>
              </a:rPr>
              <a:t>در پايان‌ سال‌ </a:t>
            </a:r>
            <a:r>
              <a:rPr lang="fa-IR" sz="5000" b="1" dirty="0" smtClean="0">
                <a:latin typeface="Arabic Typesetting" pitchFamily="66" charset="-78"/>
                <a:cs typeface="Arabic Typesetting" pitchFamily="66" charset="-78"/>
              </a:rPr>
              <a:t>مالی‌ </a:t>
            </a:r>
            <a:r>
              <a:rPr lang="fa-IR" sz="5000" b="1" dirty="0">
                <a:latin typeface="Arabic Typesetting" pitchFamily="66" charset="-78"/>
                <a:cs typeface="Arabic Typesetting" pitchFamily="66" charset="-78"/>
              </a:rPr>
              <a:t>از مبلغ‌ سرمايه‌ ثبت‌ شده‌ شركت‌ تجاوز نمايد، مبلغ‌ مازاد پس‌ از </a:t>
            </a:r>
            <a:r>
              <a:rPr lang="fa-IR" sz="5000" b="1" dirty="0" smtClean="0">
                <a:latin typeface="Arabic Typesetting" pitchFamily="66" charset="-78"/>
                <a:cs typeface="Arabic Typesetting" pitchFamily="66" charset="-78"/>
              </a:rPr>
              <a:t>طی </a:t>
            </a:r>
            <a:r>
              <a:rPr lang="fa-IR" sz="5000" b="1" dirty="0">
                <a:latin typeface="Arabic Typesetting" pitchFamily="66" charset="-78"/>
                <a:cs typeface="Arabic Typesetting" pitchFamily="66" charset="-78"/>
              </a:rPr>
              <a:t>مراحل‌ </a:t>
            </a:r>
            <a:r>
              <a:rPr lang="fa-IR" sz="5000" b="1" dirty="0" smtClean="0">
                <a:latin typeface="Arabic Typesetting" pitchFamily="66" charset="-78"/>
                <a:cs typeface="Arabic Typesetting" pitchFamily="66" charset="-78"/>
              </a:rPr>
              <a:t>قانونی </a:t>
            </a:r>
            <a:r>
              <a:rPr lang="fa-IR" sz="5000" b="1" dirty="0">
                <a:latin typeface="Arabic Typesetting" pitchFamily="66" charset="-78"/>
                <a:cs typeface="Arabic Typesetting" pitchFamily="66" charset="-78"/>
              </a:rPr>
              <a:t>قابل‌ انتقال‌ به‌ حساب‌ سرمايه‌ شركت‌ </a:t>
            </a:r>
            <a:r>
              <a:rPr lang="fa-IR" sz="5000" b="1" dirty="0" smtClean="0">
                <a:latin typeface="Arabic Typesetting" pitchFamily="66" charset="-78"/>
                <a:cs typeface="Arabic Typesetting" pitchFamily="66" charset="-78"/>
              </a:rPr>
              <a:t>می باشد</a:t>
            </a:r>
            <a:r>
              <a:rPr lang="fa-IR" sz="5000" b="1" dirty="0">
                <a:latin typeface="Arabic Typesetting" pitchFamily="66" charset="-78"/>
                <a:cs typeface="Arabic Typesetting" pitchFamily="66" charset="-78"/>
              </a:rPr>
              <a:t>.</a:t>
            </a:r>
          </a:p>
          <a:p>
            <a:pPr algn="r"/>
            <a:endParaRPr lang="fa-IR" sz="5000" b="1" dirty="0">
              <a:latin typeface="Arabic Typesetting" pitchFamily="66" charset="-78"/>
              <a:cs typeface="Arabic Typesetting" pitchFamily="66" charset="-78"/>
            </a:endParaRPr>
          </a:p>
          <a:p>
            <a:pPr algn="r"/>
            <a:endParaRPr lang="fa-IR" sz="5000" b="1" dirty="0">
              <a:latin typeface="Arabic Typesetting" pitchFamily="66" charset="-78"/>
              <a:cs typeface="Arabic Typesetting" pitchFamily="66" charset="-78"/>
            </a:endParaRPr>
          </a:p>
          <a:p>
            <a:pPr algn="r"/>
            <a:endParaRPr lang="fa-IR" sz="5000" b="1" dirty="0">
              <a:latin typeface="Arabic Typesetting" pitchFamily="66" charset="-78"/>
              <a:cs typeface="Arabic Typesetting" pitchFamily="66" charset="-78"/>
            </a:endParaRPr>
          </a:p>
        </p:txBody>
      </p:sp>
      <p:sp>
        <p:nvSpPr>
          <p:cNvPr id="8" name="Freeform 10"/>
          <p:cNvSpPr>
            <a:spLocks/>
          </p:cNvSpPr>
          <p:nvPr/>
        </p:nvSpPr>
        <p:spPr bwMode="auto">
          <a:xfrm>
            <a:off x="7077475" y="1496368"/>
            <a:ext cx="1389849" cy="1233299"/>
          </a:xfrm>
          <a:custGeom>
            <a:avLst/>
            <a:gdLst>
              <a:gd name="T0" fmla="*/ 0 w 336"/>
              <a:gd name="T1" fmla="*/ 0 h 428"/>
              <a:gd name="T2" fmla="*/ 0 w 336"/>
              <a:gd name="T3" fmla="*/ 0 h 428"/>
              <a:gd name="T4" fmla="*/ 36 w 336"/>
              <a:gd name="T5" fmla="*/ 48 h 428"/>
              <a:gd name="T6" fmla="*/ 52 w 336"/>
              <a:gd name="T7" fmla="*/ 68 h 428"/>
              <a:gd name="T8" fmla="*/ 68 w 336"/>
              <a:gd name="T9" fmla="*/ 86 h 428"/>
              <a:gd name="T10" fmla="*/ 68 w 336"/>
              <a:gd name="T11" fmla="*/ 86 h 428"/>
              <a:gd name="T12" fmla="*/ 84 w 336"/>
              <a:gd name="T13" fmla="*/ 98 h 428"/>
              <a:gd name="T14" fmla="*/ 98 w 336"/>
              <a:gd name="T15" fmla="*/ 110 h 428"/>
              <a:gd name="T16" fmla="*/ 114 w 336"/>
              <a:gd name="T17" fmla="*/ 120 h 428"/>
              <a:gd name="T18" fmla="*/ 130 w 336"/>
              <a:gd name="T19" fmla="*/ 128 h 428"/>
              <a:gd name="T20" fmla="*/ 146 w 336"/>
              <a:gd name="T21" fmla="*/ 136 h 428"/>
              <a:gd name="T22" fmla="*/ 164 w 336"/>
              <a:gd name="T23" fmla="*/ 142 h 428"/>
              <a:gd name="T24" fmla="*/ 182 w 336"/>
              <a:gd name="T25" fmla="*/ 146 h 428"/>
              <a:gd name="T26" fmla="*/ 200 w 336"/>
              <a:gd name="T27" fmla="*/ 150 h 428"/>
              <a:gd name="T28" fmla="*/ 200 w 336"/>
              <a:gd name="T29" fmla="*/ 150 h 428"/>
              <a:gd name="T30" fmla="*/ 226 w 336"/>
              <a:gd name="T31" fmla="*/ 156 h 428"/>
              <a:gd name="T32" fmla="*/ 250 w 336"/>
              <a:gd name="T33" fmla="*/ 162 h 428"/>
              <a:gd name="T34" fmla="*/ 274 w 336"/>
              <a:gd name="T35" fmla="*/ 172 h 428"/>
              <a:gd name="T36" fmla="*/ 294 w 336"/>
              <a:gd name="T37" fmla="*/ 182 h 428"/>
              <a:gd name="T38" fmla="*/ 302 w 336"/>
              <a:gd name="T39" fmla="*/ 190 h 428"/>
              <a:gd name="T40" fmla="*/ 310 w 336"/>
              <a:gd name="T41" fmla="*/ 196 h 428"/>
              <a:gd name="T42" fmla="*/ 318 w 336"/>
              <a:gd name="T43" fmla="*/ 206 h 428"/>
              <a:gd name="T44" fmla="*/ 324 w 336"/>
              <a:gd name="T45" fmla="*/ 216 h 428"/>
              <a:gd name="T46" fmla="*/ 328 w 336"/>
              <a:gd name="T47" fmla="*/ 226 h 428"/>
              <a:gd name="T48" fmla="*/ 332 w 336"/>
              <a:gd name="T49" fmla="*/ 240 h 428"/>
              <a:gd name="T50" fmla="*/ 334 w 336"/>
              <a:gd name="T51" fmla="*/ 254 h 428"/>
              <a:gd name="T52" fmla="*/ 336 w 336"/>
              <a:gd name="T53" fmla="*/ 268 h 428"/>
              <a:gd name="T54" fmla="*/ 336 w 336"/>
              <a:gd name="T55" fmla="*/ 268 h 428"/>
              <a:gd name="T56" fmla="*/ 336 w 336"/>
              <a:gd name="T57" fmla="*/ 286 h 428"/>
              <a:gd name="T58" fmla="*/ 334 w 336"/>
              <a:gd name="T59" fmla="*/ 302 h 428"/>
              <a:gd name="T60" fmla="*/ 328 w 336"/>
              <a:gd name="T61" fmla="*/ 320 h 428"/>
              <a:gd name="T62" fmla="*/ 322 w 336"/>
              <a:gd name="T63" fmla="*/ 334 h 428"/>
              <a:gd name="T64" fmla="*/ 316 w 336"/>
              <a:gd name="T65" fmla="*/ 350 h 428"/>
              <a:gd name="T66" fmla="*/ 306 w 336"/>
              <a:gd name="T67" fmla="*/ 364 h 428"/>
              <a:gd name="T68" fmla="*/ 296 w 336"/>
              <a:gd name="T69" fmla="*/ 376 h 428"/>
              <a:gd name="T70" fmla="*/ 284 w 336"/>
              <a:gd name="T71" fmla="*/ 388 h 428"/>
              <a:gd name="T72" fmla="*/ 272 w 336"/>
              <a:gd name="T73" fmla="*/ 398 h 428"/>
              <a:gd name="T74" fmla="*/ 258 w 336"/>
              <a:gd name="T75" fmla="*/ 408 h 428"/>
              <a:gd name="T76" fmla="*/ 244 w 336"/>
              <a:gd name="T77" fmla="*/ 414 h 428"/>
              <a:gd name="T78" fmla="*/ 230 w 336"/>
              <a:gd name="T79" fmla="*/ 420 h 428"/>
              <a:gd name="T80" fmla="*/ 214 w 336"/>
              <a:gd name="T81" fmla="*/ 424 h 428"/>
              <a:gd name="T82" fmla="*/ 198 w 336"/>
              <a:gd name="T83" fmla="*/ 426 h 428"/>
              <a:gd name="T84" fmla="*/ 180 w 336"/>
              <a:gd name="T85" fmla="*/ 428 h 428"/>
              <a:gd name="T86" fmla="*/ 164 w 336"/>
              <a:gd name="T87" fmla="*/ 426 h 428"/>
              <a:gd name="T88" fmla="*/ 164 w 336"/>
              <a:gd name="T89" fmla="*/ 426 h 428"/>
              <a:gd name="T90" fmla="*/ 146 w 336"/>
              <a:gd name="T91" fmla="*/ 422 h 428"/>
              <a:gd name="T92" fmla="*/ 130 w 336"/>
              <a:gd name="T93" fmla="*/ 416 h 428"/>
              <a:gd name="T94" fmla="*/ 114 w 336"/>
              <a:gd name="T95" fmla="*/ 410 h 428"/>
              <a:gd name="T96" fmla="*/ 100 w 336"/>
              <a:gd name="T97" fmla="*/ 404 h 428"/>
              <a:gd name="T98" fmla="*/ 88 w 336"/>
              <a:gd name="T99" fmla="*/ 396 h 428"/>
              <a:gd name="T100" fmla="*/ 76 w 336"/>
              <a:gd name="T101" fmla="*/ 386 h 428"/>
              <a:gd name="T102" fmla="*/ 66 w 336"/>
              <a:gd name="T103" fmla="*/ 376 h 428"/>
              <a:gd name="T104" fmla="*/ 56 w 336"/>
              <a:gd name="T105" fmla="*/ 366 h 428"/>
              <a:gd name="T106" fmla="*/ 40 w 336"/>
              <a:gd name="T107" fmla="*/ 340 h 428"/>
              <a:gd name="T108" fmla="*/ 26 w 336"/>
              <a:gd name="T109" fmla="*/ 314 h 428"/>
              <a:gd name="T110" fmla="*/ 16 w 336"/>
              <a:gd name="T111" fmla="*/ 284 h 428"/>
              <a:gd name="T112" fmla="*/ 10 w 336"/>
              <a:gd name="T113" fmla="*/ 254 h 428"/>
              <a:gd name="T114" fmla="*/ 4 w 336"/>
              <a:gd name="T115" fmla="*/ 222 h 428"/>
              <a:gd name="T116" fmla="*/ 2 w 336"/>
              <a:gd name="T117" fmla="*/ 188 h 428"/>
              <a:gd name="T118" fmla="*/ 0 w 336"/>
              <a:gd name="T119" fmla="*/ 154 h 428"/>
              <a:gd name="T120" fmla="*/ 0 w 336"/>
              <a:gd name="T121" fmla="*/ 122 h 428"/>
              <a:gd name="T122" fmla="*/ 0 w 336"/>
              <a:gd name="T123"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6" h="428">
                <a:moveTo>
                  <a:pt x="0" y="0"/>
                </a:moveTo>
                <a:lnTo>
                  <a:pt x="0" y="0"/>
                </a:lnTo>
                <a:lnTo>
                  <a:pt x="36" y="48"/>
                </a:lnTo>
                <a:lnTo>
                  <a:pt x="52" y="68"/>
                </a:lnTo>
                <a:lnTo>
                  <a:pt x="68" y="86"/>
                </a:lnTo>
                <a:lnTo>
                  <a:pt x="68" y="86"/>
                </a:lnTo>
                <a:lnTo>
                  <a:pt x="84" y="98"/>
                </a:lnTo>
                <a:lnTo>
                  <a:pt x="98" y="110"/>
                </a:lnTo>
                <a:lnTo>
                  <a:pt x="114" y="120"/>
                </a:lnTo>
                <a:lnTo>
                  <a:pt x="130" y="128"/>
                </a:lnTo>
                <a:lnTo>
                  <a:pt x="146" y="136"/>
                </a:lnTo>
                <a:lnTo>
                  <a:pt x="164" y="142"/>
                </a:lnTo>
                <a:lnTo>
                  <a:pt x="182" y="146"/>
                </a:lnTo>
                <a:lnTo>
                  <a:pt x="200" y="150"/>
                </a:lnTo>
                <a:lnTo>
                  <a:pt x="200" y="150"/>
                </a:lnTo>
                <a:lnTo>
                  <a:pt x="226" y="156"/>
                </a:lnTo>
                <a:lnTo>
                  <a:pt x="250" y="162"/>
                </a:lnTo>
                <a:lnTo>
                  <a:pt x="274" y="172"/>
                </a:lnTo>
                <a:lnTo>
                  <a:pt x="294" y="182"/>
                </a:lnTo>
                <a:lnTo>
                  <a:pt x="302" y="190"/>
                </a:lnTo>
                <a:lnTo>
                  <a:pt x="310" y="196"/>
                </a:lnTo>
                <a:lnTo>
                  <a:pt x="318" y="206"/>
                </a:lnTo>
                <a:lnTo>
                  <a:pt x="324" y="216"/>
                </a:lnTo>
                <a:lnTo>
                  <a:pt x="328" y="226"/>
                </a:lnTo>
                <a:lnTo>
                  <a:pt x="332" y="240"/>
                </a:lnTo>
                <a:lnTo>
                  <a:pt x="334" y="254"/>
                </a:lnTo>
                <a:lnTo>
                  <a:pt x="336" y="268"/>
                </a:lnTo>
                <a:lnTo>
                  <a:pt x="336" y="268"/>
                </a:lnTo>
                <a:lnTo>
                  <a:pt x="336" y="286"/>
                </a:lnTo>
                <a:lnTo>
                  <a:pt x="334" y="302"/>
                </a:lnTo>
                <a:lnTo>
                  <a:pt x="328" y="320"/>
                </a:lnTo>
                <a:lnTo>
                  <a:pt x="322" y="334"/>
                </a:lnTo>
                <a:lnTo>
                  <a:pt x="316" y="350"/>
                </a:lnTo>
                <a:lnTo>
                  <a:pt x="306" y="364"/>
                </a:lnTo>
                <a:lnTo>
                  <a:pt x="296" y="376"/>
                </a:lnTo>
                <a:lnTo>
                  <a:pt x="284" y="388"/>
                </a:lnTo>
                <a:lnTo>
                  <a:pt x="272" y="398"/>
                </a:lnTo>
                <a:lnTo>
                  <a:pt x="258" y="408"/>
                </a:lnTo>
                <a:lnTo>
                  <a:pt x="244" y="414"/>
                </a:lnTo>
                <a:lnTo>
                  <a:pt x="230" y="420"/>
                </a:lnTo>
                <a:lnTo>
                  <a:pt x="214" y="424"/>
                </a:lnTo>
                <a:lnTo>
                  <a:pt x="198" y="426"/>
                </a:lnTo>
                <a:lnTo>
                  <a:pt x="180" y="428"/>
                </a:lnTo>
                <a:lnTo>
                  <a:pt x="164" y="426"/>
                </a:lnTo>
                <a:lnTo>
                  <a:pt x="164" y="426"/>
                </a:lnTo>
                <a:lnTo>
                  <a:pt x="146" y="422"/>
                </a:lnTo>
                <a:lnTo>
                  <a:pt x="130" y="416"/>
                </a:lnTo>
                <a:lnTo>
                  <a:pt x="114" y="410"/>
                </a:lnTo>
                <a:lnTo>
                  <a:pt x="100" y="404"/>
                </a:lnTo>
                <a:lnTo>
                  <a:pt x="88" y="396"/>
                </a:lnTo>
                <a:lnTo>
                  <a:pt x="76" y="386"/>
                </a:lnTo>
                <a:lnTo>
                  <a:pt x="66" y="376"/>
                </a:lnTo>
                <a:lnTo>
                  <a:pt x="56" y="366"/>
                </a:lnTo>
                <a:lnTo>
                  <a:pt x="40" y="340"/>
                </a:lnTo>
                <a:lnTo>
                  <a:pt x="26" y="314"/>
                </a:lnTo>
                <a:lnTo>
                  <a:pt x="16" y="284"/>
                </a:lnTo>
                <a:lnTo>
                  <a:pt x="10" y="254"/>
                </a:lnTo>
                <a:lnTo>
                  <a:pt x="4" y="222"/>
                </a:lnTo>
                <a:lnTo>
                  <a:pt x="2" y="188"/>
                </a:lnTo>
                <a:lnTo>
                  <a:pt x="0" y="154"/>
                </a:lnTo>
                <a:lnTo>
                  <a:pt x="0" y="122"/>
                </a:lnTo>
                <a:lnTo>
                  <a:pt x="0" y="0"/>
                </a:lnTo>
                <a:close/>
              </a:path>
            </a:pathLst>
          </a:custGeom>
          <a:ln/>
        </p:spPr>
        <p:style>
          <a:lnRef idx="1">
            <a:schemeClr val="accent2"/>
          </a:lnRef>
          <a:fillRef idx="3">
            <a:schemeClr val="accent2"/>
          </a:fillRef>
          <a:effectRef idx="2">
            <a:schemeClr val="accent2"/>
          </a:effectRef>
          <a:fontRef idx="minor">
            <a:schemeClr val="lt1"/>
          </a:fontRef>
        </p:style>
        <p:txBody>
          <a:bodyPr vert="horz" wrap="square" lIns="91440" tIns="45720" rIns="91440" bIns="144000" numCol="1" anchor="b" anchorCtr="0" compatLnSpc="1">
            <a:prstTxWarp prst="textNoShape">
              <a:avLst/>
            </a:prstTxWarp>
          </a:bodyPr>
          <a:lstStyle/>
          <a:p>
            <a:pPr algn="ctr"/>
            <a:r>
              <a:rPr lang="fa-IR" sz="5000" b="1" dirty="0" smtClean="0">
                <a:solidFill>
                  <a:schemeClr val="bg1"/>
                </a:solidFill>
                <a:effectLst>
                  <a:outerShdw blurRad="38100" dist="38100" dir="2700000" algn="tl">
                    <a:srgbClr val="000000">
                      <a:alpha val="43137"/>
                    </a:srgbClr>
                  </a:outerShdw>
                </a:effectLst>
                <a:latin typeface="Arabic Typesetting" pitchFamily="66" charset="-78"/>
                <a:ea typeface="Verdana" pitchFamily="34" charset="0"/>
                <a:cs typeface="Arabic Typesetting" pitchFamily="66" charset="-78"/>
              </a:rPr>
              <a:t>تبصره</a:t>
            </a:r>
            <a:endParaRPr lang="fr-FR" sz="5000" b="1" dirty="0">
              <a:solidFill>
                <a:schemeClr val="bg1"/>
              </a:solidFill>
              <a:effectLst>
                <a:outerShdw blurRad="38100" dist="38100" dir="2700000" algn="tl">
                  <a:srgbClr val="000000">
                    <a:alpha val="43137"/>
                  </a:srgbClr>
                </a:outerShdw>
              </a:effectLst>
              <a:latin typeface="Arabic Typesetting" pitchFamily="66" charset="-78"/>
              <a:ea typeface="Verdana" pitchFamily="34" charset="0"/>
              <a:cs typeface="Arabic Typesetting" pitchFamily="66" charset="-78"/>
            </a:endParaRPr>
          </a:p>
        </p:txBody>
      </p:sp>
    </p:spTree>
    <p:extLst>
      <p:ext uri="{BB962C8B-B14F-4D97-AF65-F5344CB8AC3E}">
        <p14:creationId xmlns:p14="http://schemas.microsoft.com/office/powerpoint/2010/main" val="341330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anim calcmode="lin" valueType="num">
                                      <p:cBhvr>
                                        <p:cTn id="13"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dirty="0" smtClean="0"/>
              <a:t>Your footer here</a:t>
            </a:r>
          </a:p>
        </p:txBody>
      </p:sp>
      <p:sp>
        <p:nvSpPr>
          <p:cNvPr id="4" name="Slide Number Placeholder 3"/>
          <p:cNvSpPr>
            <a:spLocks noGrp="1"/>
          </p:cNvSpPr>
          <p:nvPr>
            <p:ph type="sldNum" sz="quarter" idx="12"/>
          </p:nvPr>
        </p:nvSpPr>
        <p:spPr/>
        <p:txBody>
          <a:bodyPr>
            <a:normAutofit fontScale="92500"/>
          </a:bodyPr>
          <a:lstStyle/>
          <a:p>
            <a:fld id="{AE199FAC-4B86-4121-B622-50028D35B744}" type="slidenum">
              <a:rPr lang="fr-FR" smtClean="0"/>
              <a:pPr/>
              <a:t>111</a:t>
            </a:fld>
            <a:endParaRPr lang="fr-FR" dirty="0"/>
          </a:p>
        </p:txBody>
      </p:sp>
      <p:sp>
        <p:nvSpPr>
          <p:cNvPr id="13" name="Content Placeholder 12"/>
          <p:cNvSpPr>
            <a:spLocks noGrp="1"/>
          </p:cNvSpPr>
          <p:nvPr>
            <p:ph sz="quarter" idx="13"/>
          </p:nvPr>
        </p:nvSpPr>
        <p:spPr/>
        <p:txBody>
          <a:bodyPr/>
          <a:lstStyle/>
          <a:p>
            <a:endParaRPr lang="en-US"/>
          </a:p>
        </p:txBody>
      </p:sp>
      <p:sp>
        <p:nvSpPr>
          <p:cNvPr id="6" name=" 74"/>
          <p:cNvSpPr>
            <a:spLocks noGrp="1"/>
          </p:cNvSpPr>
          <p:nvPr/>
        </p:nvSpPr>
        <p:spPr bwMode="auto">
          <a:xfrm>
            <a:off x="6972300" y="6286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r" defTabSz="914400" rtl="1" eaLnBrk="1" latinLnBrk="0" hangingPunct="1">
              <a:defRPr sz="2400" kern="1200">
                <a:solidFill>
                  <a:schemeClr val="tx1"/>
                </a:solidFill>
                <a:latin typeface="Times New Roman" charset="0"/>
                <a:ea typeface="+mn-ea"/>
                <a:cs typeface="Times New Roman" charset="0"/>
              </a:defRPr>
            </a:lvl6pPr>
            <a:lvl7pPr marL="2743200" algn="r" defTabSz="914400" rtl="1" eaLnBrk="1" latinLnBrk="0" hangingPunct="1">
              <a:defRPr sz="2400" kern="1200">
                <a:solidFill>
                  <a:schemeClr val="tx1"/>
                </a:solidFill>
                <a:latin typeface="Times New Roman" charset="0"/>
                <a:ea typeface="+mn-ea"/>
                <a:cs typeface="Times New Roman" charset="0"/>
              </a:defRPr>
            </a:lvl7pPr>
            <a:lvl8pPr marL="3200400" algn="r" defTabSz="914400" rtl="1" eaLnBrk="1" latinLnBrk="0" hangingPunct="1">
              <a:defRPr sz="2400" kern="1200">
                <a:solidFill>
                  <a:schemeClr val="tx1"/>
                </a:solidFill>
                <a:latin typeface="Times New Roman" charset="0"/>
                <a:ea typeface="+mn-ea"/>
                <a:cs typeface="Times New Roman" charset="0"/>
              </a:defRPr>
            </a:lvl8pPr>
            <a:lvl9pPr marL="3657600" algn="r" defTabSz="914400" rtl="1" eaLnBrk="1" latinLnBrk="0" hangingPunct="1">
              <a:defRPr sz="2400" kern="1200">
                <a:solidFill>
                  <a:schemeClr val="tx1"/>
                </a:solidFill>
                <a:latin typeface="Times New Roman" charset="0"/>
                <a:ea typeface="+mn-ea"/>
                <a:cs typeface="Times New Roman" charset="0"/>
              </a:defRPr>
            </a:lvl9pPr>
          </a:lstStyle>
          <a:p>
            <a:fld id="{AA2E9CA7-4F7A-43C1-BEA7-2591E94BA45E}" type="slidenum">
              <a:rPr lang="en-US"/>
              <a:pPr/>
              <a:t>111</a:t>
            </a:fld>
            <a:r>
              <a:rPr lang="en-US"/>
              <a:t>/26</a:t>
            </a:r>
          </a:p>
        </p:txBody>
      </p:sp>
      <p:pic>
        <p:nvPicPr>
          <p:cNvPr id="7" name="table"/>
          <p:cNvPicPr>
            <a:picLocks noChangeAspect="1"/>
          </p:cNvPicPr>
          <p:nvPr/>
        </p:nvPicPr>
        <p:blipFill>
          <a:blip r:embed="rId2">
            <a:duotone>
              <a:prstClr val="black"/>
              <a:srgbClr val="00B050">
                <a:tint val="45000"/>
                <a:satMod val="400000"/>
              </a:srgbClr>
            </a:duotone>
          </a:blip>
          <a:stretch>
            <a:fillRect/>
          </a:stretch>
        </p:blipFill>
        <p:spPr>
          <a:xfrm>
            <a:off x="266700" y="149324"/>
            <a:ext cx="8610600" cy="6400800"/>
          </a:xfrm>
          <a:prstGeom prst="rect">
            <a:avLst/>
          </a:prstGeom>
          <a:solidFill>
            <a:srgbClr val="FFFFFF">
              <a:shade val="85000"/>
            </a:srgbClr>
          </a:solidFill>
          <a:ln w="190500" cap="sq">
            <a:solidFill>
              <a:srgbClr val="FFFFFF"/>
            </a:solidFill>
            <a:miter lim="800000"/>
          </a:ln>
          <a:effectLst>
            <a:glow rad="228600">
              <a:schemeClr val="accent2">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0275786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ctr"/>
            <a:r>
              <a:rPr lang="fa-IR" sz="2400" b="1" dirty="0">
                <a:solidFill>
                  <a:srgbClr val="FF0000"/>
                </a:solidFill>
                <a:latin typeface="Arabic Typesetting" pitchFamily="66" charset="-78"/>
                <a:cs typeface="B Zar" panose="00000400000000000000" pitchFamily="2" charset="-78"/>
              </a:rPr>
              <a:t>صورت های مالی عملیات خارجی</a:t>
            </a:r>
            <a:endParaRPr lang="fa-IR" sz="2400" b="1" dirty="0">
              <a:solidFill>
                <a:srgbClr val="FF0000"/>
              </a:solidFill>
              <a:latin typeface="Arabic Typesetting" pitchFamily="66" charset="-78"/>
              <a:cs typeface="B Zar" panose="00000400000000000000" pitchFamily="2" charset="-78"/>
            </a:endParaRPr>
          </a:p>
        </p:txBody>
      </p:sp>
      <p:sp>
        <p:nvSpPr>
          <p:cNvPr id="3" name="Footer Placeholder 2"/>
          <p:cNvSpPr>
            <a:spLocks noGrp="1"/>
          </p:cNvSpPr>
          <p:nvPr>
            <p:ph type="ftr" sz="quarter" idx="11"/>
          </p:nvPr>
        </p:nvSpPr>
        <p:spPr/>
        <p:txBody>
          <a:bodyPr/>
          <a:lstStyle/>
          <a:p>
            <a:r>
              <a:rPr lang="en-US" smtClean="0"/>
              <a:t>Your footer here</a:t>
            </a:r>
            <a:endParaRPr lang="en-US" dirty="0" smtClean="0"/>
          </a:p>
        </p:txBody>
      </p:sp>
      <p:sp>
        <p:nvSpPr>
          <p:cNvPr id="4" name="Slide Number Placeholder 3"/>
          <p:cNvSpPr>
            <a:spLocks noGrp="1"/>
          </p:cNvSpPr>
          <p:nvPr>
            <p:ph type="sldNum" sz="quarter" idx="12"/>
          </p:nvPr>
        </p:nvSpPr>
        <p:spPr/>
        <p:txBody>
          <a:bodyPr>
            <a:normAutofit fontScale="92500"/>
          </a:bodyPr>
          <a:lstStyle/>
          <a:p>
            <a:fld id="{AE199FAC-4B86-4121-B622-50028D35B744}" type="slidenum">
              <a:rPr lang="fr-FR" smtClean="0"/>
              <a:pPr/>
              <a:t>112</a:t>
            </a:fld>
            <a:endParaRPr lang="fr-FR" dirty="0"/>
          </a:p>
        </p:txBody>
      </p:sp>
      <p:sp>
        <p:nvSpPr>
          <p:cNvPr id="5" name="Content Placeholder 4"/>
          <p:cNvSpPr>
            <a:spLocks noGrp="1"/>
          </p:cNvSpPr>
          <p:nvPr>
            <p:ph sz="quarter" idx="13"/>
          </p:nvPr>
        </p:nvSpPr>
        <p:spPr/>
        <p:txBody>
          <a:bodyPr>
            <a:normAutofit/>
          </a:bodyPr>
          <a:lstStyle/>
          <a:p>
            <a:pPr marL="0" indent="0" algn="r" rtl="1">
              <a:lnSpc>
                <a:spcPct val="120000"/>
              </a:lnSpc>
              <a:spcBef>
                <a:spcPct val="50000"/>
              </a:spcBef>
              <a:buNone/>
            </a:pPr>
            <a:r>
              <a:rPr lang="fa-IR" sz="5000" b="1" dirty="0">
                <a:solidFill>
                  <a:schemeClr val="tx2"/>
                </a:solidFill>
                <a:latin typeface="Arabic Typesetting" pitchFamily="66" charset="-78"/>
                <a:cs typeface="Arabic Typesetting" pitchFamily="66" charset="-78"/>
              </a:rPr>
              <a:t>روش مورد استفاده براي تسعير </a:t>
            </a:r>
            <a:r>
              <a:rPr lang="fa-IR" sz="5000" b="1" dirty="0" smtClean="0">
                <a:solidFill>
                  <a:schemeClr val="tx2"/>
                </a:solidFill>
                <a:latin typeface="Arabic Typesetting" pitchFamily="66" charset="-78"/>
                <a:cs typeface="Arabic Typesetting" pitchFamily="66" charset="-78"/>
              </a:rPr>
              <a:t>صورتهای مالی </a:t>
            </a:r>
            <a:r>
              <a:rPr lang="fa-IR" sz="5000" b="1" dirty="0">
                <a:solidFill>
                  <a:schemeClr val="tx2"/>
                </a:solidFill>
                <a:latin typeface="Arabic Typesetting" pitchFamily="66" charset="-78"/>
                <a:cs typeface="Arabic Typesetting" pitchFamily="66" charset="-78"/>
              </a:rPr>
              <a:t>عمليات </a:t>
            </a:r>
            <a:r>
              <a:rPr lang="fa-IR" sz="5000" b="1" dirty="0" smtClean="0">
                <a:solidFill>
                  <a:schemeClr val="tx2"/>
                </a:solidFill>
                <a:latin typeface="Arabic Typesetting" pitchFamily="66" charset="-78"/>
                <a:cs typeface="Arabic Typesetting" pitchFamily="66" charset="-78"/>
              </a:rPr>
              <a:t>خارجی، </a:t>
            </a:r>
            <a:r>
              <a:rPr lang="fa-IR" sz="5000" b="1" dirty="0">
                <a:solidFill>
                  <a:schemeClr val="tx2"/>
                </a:solidFill>
                <a:latin typeface="Arabic Typesetting" pitchFamily="66" charset="-78"/>
                <a:cs typeface="Arabic Typesetting" pitchFamily="66" charset="-78"/>
              </a:rPr>
              <a:t>به رابطه </a:t>
            </a:r>
            <a:r>
              <a:rPr lang="fa-IR" sz="5000" b="1" dirty="0" smtClean="0">
                <a:solidFill>
                  <a:schemeClr val="tx2"/>
                </a:solidFill>
                <a:latin typeface="Arabic Typesetting" pitchFamily="66" charset="-78"/>
                <a:cs typeface="Arabic Typesetting" pitchFamily="66" charset="-78"/>
              </a:rPr>
              <a:t>عملياتی </a:t>
            </a:r>
            <a:r>
              <a:rPr lang="fa-IR" sz="5000" b="1" dirty="0">
                <a:solidFill>
                  <a:schemeClr val="tx2"/>
                </a:solidFill>
                <a:latin typeface="Arabic Typesetting" pitchFamily="66" charset="-78"/>
                <a:cs typeface="Arabic Typesetting" pitchFamily="66" charset="-78"/>
              </a:rPr>
              <a:t>و تامين </a:t>
            </a:r>
            <a:r>
              <a:rPr lang="fa-IR" sz="5000" b="1" dirty="0" smtClean="0">
                <a:solidFill>
                  <a:schemeClr val="tx2"/>
                </a:solidFill>
                <a:latin typeface="Arabic Typesetting" pitchFamily="66" charset="-78"/>
                <a:cs typeface="Arabic Typesetting" pitchFamily="66" charset="-78"/>
              </a:rPr>
              <a:t>مالی </a:t>
            </a:r>
            <a:r>
              <a:rPr lang="fa-IR" sz="5000" b="1" dirty="0">
                <a:solidFill>
                  <a:schemeClr val="tx2"/>
                </a:solidFill>
                <a:latin typeface="Arabic Typesetting" pitchFamily="66" charset="-78"/>
                <a:cs typeface="Arabic Typesetting" pitchFamily="66" charset="-78"/>
              </a:rPr>
              <a:t>بين واحد </a:t>
            </a:r>
            <a:r>
              <a:rPr lang="fa-IR" sz="5000" b="1" dirty="0" smtClean="0">
                <a:solidFill>
                  <a:schemeClr val="tx2"/>
                </a:solidFill>
                <a:latin typeface="Arabic Typesetting" pitchFamily="66" charset="-78"/>
                <a:cs typeface="Arabic Typesetting" pitchFamily="66" charset="-78"/>
              </a:rPr>
              <a:t>تجاری </a:t>
            </a:r>
            <a:r>
              <a:rPr lang="fa-IR" sz="5000" b="1" dirty="0">
                <a:solidFill>
                  <a:schemeClr val="tx2"/>
                </a:solidFill>
                <a:latin typeface="Arabic Typesetting" pitchFamily="66" charset="-78"/>
                <a:cs typeface="Arabic Typesetting" pitchFamily="66" charset="-78"/>
              </a:rPr>
              <a:t>گزارشگر و عمليات </a:t>
            </a:r>
            <a:r>
              <a:rPr lang="fa-IR" sz="5000" b="1" dirty="0" smtClean="0">
                <a:solidFill>
                  <a:schemeClr val="tx2"/>
                </a:solidFill>
                <a:latin typeface="Arabic Typesetting" pitchFamily="66" charset="-78"/>
                <a:cs typeface="Arabic Typesetting" pitchFamily="66" charset="-78"/>
              </a:rPr>
              <a:t>خارجی بستگی </a:t>
            </a:r>
            <a:r>
              <a:rPr lang="fa-IR" sz="5000" b="1" dirty="0">
                <a:solidFill>
                  <a:schemeClr val="tx2"/>
                </a:solidFill>
                <a:latin typeface="Arabic Typesetting" pitchFamily="66" charset="-78"/>
                <a:cs typeface="Arabic Typesetting" pitchFamily="66" charset="-78"/>
              </a:rPr>
              <a:t>دارد.</a:t>
            </a:r>
          </a:p>
          <a:p>
            <a:pPr marL="0" indent="0" algn="r" rtl="1">
              <a:spcBef>
                <a:spcPct val="50000"/>
              </a:spcBef>
              <a:buNone/>
            </a:pPr>
            <a:endParaRPr lang="en-US" sz="5000" b="1" dirty="0">
              <a:solidFill>
                <a:schemeClr val="tx2"/>
              </a:solidFill>
              <a:latin typeface="Arabic Typesetting" pitchFamily="66" charset="-78"/>
              <a:cs typeface="Arabic Typesetting" pitchFamily="66" charset="-78"/>
            </a:endParaRPr>
          </a:p>
          <a:p>
            <a:pPr algn="r"/>
            <a:endParaRPr lang="fa-IR" sz="50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328285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Your footer here</a:t>
            </a:r>
            <a:endParaRPr lang="en-US" dirty="0" smtClean="0"/>
          </a:p>
        </p:txBody>
      </p:sp>
      <p:sp>
        <p:nvSpPr>
          <p:cNvPr id="4" name="Slide Number Placeholder 3"/>
          <p:cNvSpPr>
            <a:spLocks noGrp="1"/>
          </p:cNvSpPr>
          <p:nvPr>
            <p:ph type="sldNum" sz="quarter" idx="12"/>
          </p:nvPr>
        </p:nvSpPr>
        <p:spPr/>
        <p:txBody>
          <a:bodyPr>
            <a:normAutofit fontScale="92500"/>
          </a:bodyPr>
          <a:lstStyle/>
          <a:p>
            <a:fld id="{AE199FAC-4B86-4121-B622-50028D35B744}" type="slidenum">
              <a:rPr lang="fr-FR" smtClean="0"/>
              <a:pPr/>
              <a:t>113</a:t>
            </a:fld>
            <a:endParaRPr lang="fr-FR" dirty="0"/>
          </a:p>
        </p:txBody>
      </p:sp>
      <p:sp>
        <p:nvSpPr>
          <p:cNvPr id="14" name="Content Placeholder 13"/>
          <p:cNvSpPr>
            <a:spLocks noGrp="1"/>
          </p:cNvSpPr>
          <p:nvPr>
            <p:ph sz="quarter" idx="13"/>
          </p:nvPr>
        </p:nvSpPr>
        <p:spPr/>
        <p:txBody>
          <a:bodyPr/>
          <a:lstStyle/>
          <a:p>
            <a:endParaRPr lang="en-US"/>
          </a:p>
        </p:txBody>
      </p:sp>
      <p:sp>
        <p:nvSpPr>
          <p:cNvPr id="6" name="Rounded Rectangle 5"/>
          <p:cNvSpPr/>
          <p:nvPr/>
        </p:nvSpPr>
        <p:spPr>
          <a:xfrm>
            <a:off x="368400" y="1916832"/>
            <a:ext cx="2304256" cy="3456384"/>
          </a:xfrm>
          <a:prstGeom prst="roundRect">
            <a:avLst/>
          </a:prstGeom>
          <a:solidFill>
            <a:srgbClr val="FF0000"/>
          </a:solidFill>
        </p:spPr>
        <p:style>
          <a:lnRef idx="2">
            <a:schemeClr val="accent1"/>
          </a:lnRef>
          <a:fillRef idx="1">
            <a:schemeClr val="lt1"/>
          </a:fillRef>
          <a:effectRef idx="0">
            <a:schemeClr val="accent1"/>
          </a:effectRef>
          <a:fontRef idx="minor">
            <a:schemeClr val="dk1"/>
          </a:fontRef>
        </p:style>
        <p:txBody>
          <a:bodyPr rtlCol="1" anchor="ctr"/>
          <a:lstStyle/>
          <a:p>
            <a:pPr algn="ctr"/>
            <a:r>
              <a:rPr lang="fa-IR" sz="4500" b="1" dirty="0" smtClean="0">
                <a:latin typeface="Arabic Typesetting" pitchFamily="66" charset="-78"/>
                <a:cs typeface="Arabic Typesetting" pitchFamily="66" charset="-78"/>
              </a:rPr>
              <a:t>عملیات</a:t>
            </a:r>
          </a:p>
          <a:p>
            <a:pPr algn="ctr"/>
            <a:r>
              <a:rPr lang="fa-IR" sz="4500" b="1" dirty="0" smtClean="0">
                <a:latin typeface="Arabic Typesetting" pitchFamily="66" charset="-78"/>
                <a:cs typeface="Arabic Typesetting" pitchFamily="66" charset="-78"/>
              </a:rPr>
              <a:t>خارجی</a:t>
            </a:r>
            <a:endParaRPr lang="fa-IR" sz="4500" b="1" dirty="0">
              <a:latin typeface="Arabic Typesetting" pitchFamily="66" charset="-78"/>
              <a:cs typeface="Arabic Typesetting" pitchFamily="66" charset="-78"/>
            </a:endParaRPr>
          </a:p>
        </p:txBody>
      </p:sp>
      <p:sp>
        <p:nvSpPr>
          <p:cNvPr id="7" name="Striped Right Arrow 6"/>
          <p:cNvSpPr/>
          <p:nvPr/>
        </p:nvSpPr>
        <p:spPr>
          <a:xfrm>
            <a:off x="2843808" y="2600908"/>
            <a:ext cx="1368152" cy="576064"/>
          </a:xfrm>
          <a:prstGeom prst="stripedRightArrow">
            <a:avLst/>
          </a:prstGeom>
          <a:solidFill>
            <a:srgbClr val="92D050"/>
          </a:solidFill>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sp>
        <p:nvSpPr>
          <p:cNvPr id="8" name="Striped Right Arrow 7"/>
          <p:cNvSpPr/>
          <p:nvPr/>
        </p:nvSpPr>
        <p:spPr>
          <a:xfrm>
            <a:off x="2843808" y="4149080"/>
            <a:ext cx="1368152" cy="720080"/>
          </a:xfrm>
          <a:prstGeom prst="stripedRightArrow">
            <a:avLst/>
          </a:prstGeom>
          <a:solidFill>
            <a:srgbClr val="92D050"/>
          </a:solidFill>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sp>
        <p:nvSpPr>
          <p:cNvPr id="9" name="Rounded Rectangle 8"/>
          <p:cNvSpPr/>
          <p:nvPr/>
        </p:nvSpPr>
        <p:spPr>
          <a:xfrm>
            <a:off x="4614540" y="1981200"/>
            <a:ext cx="4338960" cy="1519808"/>
          </a:xfrm>
          <a:prstGeom prst="roundRect">
            <a:avLst/>
          </a:prstGeom>
          <a:solidFill>
            <a:schemeClr val="accent6">
              <a:lumMod val="75000"/>
            </a:schemeClr>
          </a:solidFill>
        </p:spPr>
        <p:style>
          <a:lnRef idx="2">
            <a:schemeClr val="accent1"/>
          </a:lnRef>
          <a:fillRef idx="1">
            <a:schemeClr val="lt1"/>
          </a:fillRef>
          <a:effectRef idx="0">
            <a:schemeClr val="accent1"/>
          </a:effectRef>
          <a:fontRef idx="minor">
            <a:schemeClr val="dk1"/>
          </a:fontRef>
        </p:style>
        <p:txBody>
          <a:bodyPr rtlCol="1" anchor="ctr"/>
          <a:lstStyle/>
          <a:p>
            <a:pPr algn="ctr"/>
            <a:r>
              <a:rPr lang="fa-IR" sz="4500" b="1" dirty="0" smtClean="0">
                <a:latin typeface="Arabic Typesetting" pitchFamily="66" charset="-78"/>
                <a:cs typeface="Arabic Typesetting" pitchFamily="66" charset="-78"/>
              </a:rPr>
              <a:t>عملیات خارجی لاینفک از عملیات تجاری گزارشگر</a:t>
            </a:r>
            <a:endParaRPr lang="fa-IR" sz="4500" b="1" dirty="0">
              <a:latin typeface="Arabic Typesetting" pitchFamily="66" charset="-78"/>
              <a:cs typeface="Arabic Typesetting" pitchFamily="66" charset="-78"/>
            </a:endParaRPr>
          </a:p>
        </p:txBody>
      </p:sp>
      <p:sp>
        <p:nvSpPr>
          <p:cNvPr id="10" name="Rounded Rectangle 9"/>
          <p:cNvSpPr/>
          <p:nvPr/>
        </p:nvSpPr>
        <p:spPr>
          <a:xfrm>
            <a:off x="4610720" y="3861048"/>
            <a:ext cx="4320480" cy="1512168"/>
          </a:xfrm>
          <a:prstGeom prst="roundRect">
            <a:avLst/>
          </a:prstGeom>
          <a:solidFill>
            <a:srgbClr val="7BC5D2"/>
          </a:solidFill>
        </p:spPr>
        <p:style>
          <a:lnRef idx="2">
            <a:schemeClr val="accent1"/>
          </a:lnRef>
          <a:fillRef idx="1">
            <a:schemeClr val="lt1"/>
          </a:fillRef>
          <a:effectRef idx="0">
            <a:schemeClr val="accent1"/>
          </a:effectRef>
          <a:fontRef idx="minor">
            <a:schemeClr val="dk1"/>
          </a:fontRef>
        </p:style>
        <p:txBody>
          <a:bodyPr rtlCol="1" anchor="ctr"/>
          <a:lstStyle/>
          <a:p>
            <a:pPr algn="ctr"/>
            <a:r>
              <a:rPr lang="fa-IR" sz="4500" b="1" dirty="0" smtClean="0">
                <a:latin typeface="Arabic Typesetting" pitchFamily="66" charset="-78"/>
                <a:cs typeface="Arabic Typesetting" pitchFamily="66" charset="-78"/>
              </a:rPr>
              <a:t>واحد مستقل خارجی</a:t>
            </a:r>
            <a:endParaRPr lang="fa-IR" sz="4500" b="1" dirty="0">
              <a:latin typeface="Arabic Typesetting" pitchFamily="66" charset="-78"/>
              <a:cs typeface="Arabic Typesetting" pitchFamily="66" charset="-78"/>
            </a:endParaRPr>
          </a:p>
        </p:txBody>
      </p:sp>
    </p:spTree>
    <p:extLst>
      <p:ext uri="{BB962C8B-B14F-4D97-AF65-F5344CB8AC3E}">
        <p14:creationId xmlns:p14="http://schemas.microsoft.com/office/powerpoint/2010/main" val="10043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z="3200" b="1" dirty="0" smtClean="0">
                <a:latin typeface="Arabic Typesetting" pitchFamily="66" charset="-78"/>
                <a:cs typeface="Arabic Typesetting" pitchFamily="66" charset="-78"/>
              </a:rPr>
              <a:t>با این وجود تشخیص عملیات خارجی مستقل مستلزم قضاوت است</a:t>
            </a:r>
            <a:endParaRPr lang="en-US" sz="3200" b="1" dirty="0" smtClean="0">
              <a:latin typeface="Arabic Typesetting" pitchFamily="66" charset="-78"/>
              <a:cs typeface="Arabic Typesetting" pitchFamily="66" charset="-78"/>
            </a:endParaRPr>
          </a:p>
        </p:txBody>
      </p:sp>
      <p:sp>
        <p:nvSpPr>
          <p:cNvPr id="6" name="Titre 1"/>
          <p:cNvSpPr txBox="1">
            <a:spLocks/>
          </p:cNvSpPr>
          <p:nvPr/>
        </p:nvSpPr>
        <p:spPr>
          <a:xfrm>
            <a:off x="609600" y="427038"/>
            <a:ext cx="6491064" cy="1143000"/>
          </a:xfrm>
          <a:prstGeom prst="rect">
            <a:avLst/>
          </a:prstGeom>
        </p:spPr>
        <p:txBody>
          <a:bodyPr vert="horz" lIns="91440" tIns="45720" rIns="91440" bIns="45720" rtlCol="0" anchor="ctr">
            <a:noAutofit/>
          </a:bodyPr>
          <a:lstStyle>
            <a:defPPr>
              <a:defRPr lang="en-US"/>
            </a:defPPr>
            <a:lvl1pPr algn="ctr" rtl="1">
              <a:spcBef>
                <a:spcPct val="0"/>
              </a:spcBef>
              <a:buNone/>
              <a:defRPr sz="2400" b="1" cap="all" baseline="0">
                <a:solidFill>
                  <a:srgbClr val="FF0000"/>
                </a:solidFill>
                <a:latin typeface="Arabic Typesetting" pitchFamily="66" charset="-78"/>
                <a:ea typeface="Verdana" pitchFamily="34" charset="0"/>
                <a:cs typeface="B Zar" panose="00000400000000000000" pitchFamily="2" charset="-78"/>
              </a:defRPr>
            </a:lvl1pPr>
          </a:lstStyle>
          <a:p>
            <a:r>
              <a:rPr lang="fa-IR" dirty="0"/>
              <a:t>نشانه های تشخیص عملیات خارجی مستقل</a:t>
            </a:r>
            <a:endParaRPr lang="fr-FR" dirty="0"/>
          </a:p>
        </p:txBody>
      </p:sp>
      <p:sp>
        <p:nvSpPr>
          <p:cNvPr id="7" name="Freeform 10"/>
          <p:cNvSpPr>
            <a:spLocks/>
          </p:cNvSpPr>
          <p:nvPr/>
        </p:nvSpPr>
        <p:spPr bwMode="auto">
          <a:xfrm>
            <a:off x="8082227" y="1438646"/>
            <a:ext cx="855138" cy="1089283"/>
          </a:xfrm>
          <a:custGeom>
            <a:avLst/>
            <a:gdLst>
              <a:gd name="T0" fmla="*/ 0 w 336"/>
              <a:gd name="T1" fmla="*/ 0 h 428"/>
              <a:gd name="T2" fmla="*/ 0 w 336"/>
              <a:gd name="T3" fmla="*/ 0 h 428"/>
              <a:gd name="T4" fmla="*/ 36 w 336"/>
              <a:gd name="T5" fmla="*/ 48 h 428"/>
              <a:gd name="T6" fmla="*/ 52 w 336"/>
              <a:gd name="T7" fmla="*/ 68 h 428"/>
              <a:gd name="T8" fmla="*/ 68 w 336"/>
              <a:gd name="T9" fmla="*/ 86 h 428"/>
              <a:gd name="T10" fmla="*/ 68 w 336"/>
              <a:gd name="T11" fmla="*/ 86 h 428"/>
              <a:gd name="T12" fmla="*/ 84 w 336"/>
              <a:gd name="T13" fmla="*/ 98 h 428"/>
              <a:gd name="T14" fmla="*/ 98 w 336"/>
              <a:gd name="T15" fmla="*/ 110 h 428"/>
              <a:gd name="T16" fmla="*/ 114 w 336"/>
              <a:gd name="T17" fmla="*/ 120 h 428"/>
              <a:gd name="T18" fmla="*/ 130 w 336"/>
              <a:gd name="T19" fmla="*/ 128 h 428"/>
              <a:gd name="T20" fmla="*/ 146 w 336"/>
              <a:gd name="T21" fmla="*/ 136 h 428"/>
              <a:gd name="T22" fmla="*/ 164 w 336"/>
              <a:gd name="T23" fmla="*/ 142 h 428"/>
              <a:gd name="T24" fmla="*/ 182 w 336"/>
              <a:gd name="T25" fmla="*/ 146 h 428"/>
              <a:gd name="T26" fmla="*/ 200 w 336"/>
              <a:gd name="T27" fmla="*/ 150 h 428"/>
              <a:gd name="T28" fmla="*/ 200 w 336"/>
              <a:gd name="T29" fmla="*/ 150 h 428"/>
              <a:gd name="T30" fmla="*/ 226 w 336"/>
              <a:gd name="T31" fmla="*/ 156 h 428"/>
              <a:gd name="T32" fmla="*/ 250 w 336"/>
              <a:gd name="T33" fmla="*/ 162 h 428"/>
              <a:gd name="T34" fmla="*/ 274 w 336"/>
              <a:gd name="T35" fmla="*/ 172 h 428"/>
              <a:gd name="T36" fmla="*/ 294 w 336"/>
              <a:gd name="T37" fmla="*/ 182 h 428"/>
              <a:gd name="T38" fmla="*/ 302 w 336"/>
              <a:gd name="T39" fmla="*/ 190 h 428"/>
              <a:gd name="T40" fmla="*/ 310 w 336"/>
              <a:gd name="T41" fmla="*/ 196 h 428"/>
              <a:gd name="T42" fmla="*/ 318 w 336"/>
              <a:gd name="T43" fmla="*/ 206 h 428"/>
              <a:gd name="T44" fmla="*/ 324 w 336"/>
              <a:gd name="T45" fmla="*/ 216 h 428"/>
              <a:gd name="T46" fmla="*/ 328 w 336"/>
              <a:gd name="T47" fmla="*/ 226 h 428"/>
              <a:gd name="T48" fmla="*/ 332 w 336"/>
              <a:gd name="T49" fmla="*/ 240 h 428"/>
              <a:gd name="T50" fmla="*/ 334 w 336"/>
              <a:gd name="T51" fmla="*/ 254 h 428"/>
              <a:gd name="T52" fmla="*/ 336 w 336"/>
              <a:gd name="T53" fmla="*/ 268 h 428"/>
              <a:gd name="T54" fmla="*/ 336 w 336"/>
              <a:gd name="T55" fmla="*/ 268 h 428"/>
              <a:gd name="T56" fmla="*/ 336 w 336"/>
              <a:gd name="T57" fmla="*/ 286 h 428"/>
              <a:gd name="T58" fmla="*/ 334 w 336"/>
              <a:gd name="T59" fmla="*/ 302 h 428"/>
              <a:gd name="T60" fmla="*/ 328 w 336"/>
              <a:gd name="T61" fmla="*/ 320 h 428"/>
              <a:gd name="T62" fmla="*/ 322 w 336"/>
              <a:gd name="T63" fmla="*/ 334 h 428"/>
              <a:gd name="T64" fmla="*/ 316 w 336"/>
              <a:gd name="T65" fmla="*/ 350 h 428"/>
              <a:gd name="T66" fmla="*/ 306 w 336"/>
              <a:gd name="T67" fmla="*/ 364 h 428"/>
              <a:gd name="T68" fmla="*/ 296 w 336"/>
              <a:gd name="T69" fmla="*/ 376 h 428"/>
              <a:gd name="T70" fmla="*/ 284 w 336"/>
              <a:gd name="T71" fmla="*/ 388 h 428"/>
              <a:gd name="T72" fmla="*/ 272 w 336"/>
              <a:gd name="T73" fmla="*/ 398 h 428"/>
              <a:gd name="T74" fmla="*/ 258 w 336"/>
              <a:gd name="T75" fmla="*/ 408 h 428"/>
              <a:gd name="T76" fmla="*/ 244 w 336"/>
              <a:gd name="T77" fmla="*/ 414 h 428"/>
              <a:gd name="T78" fmla="*/ 230 w 336"/>
              <a:gd name="T79" fmla="*/ 420 h 428"/>
              <a:gd name="T80" fmla="*/ 214 w 336"/>
              <a:gd name="T81" fmla="*/ 424 h 428"/>
              <a:gd name="T82" fmla="*/ 198 w 336"/>
              <a:gd name="T83" fmla="*/ 426 h 428"/>
              <a:gd name="T84" fmla="*/ 180 w 336"/>
              <a:gd name="T85" fmla="*/ 428 h 428"/>
              <a:gd name="T86" fmla="*/ 164 w 336"/>
              <a:gd name="T87" fmla="*/ 426 h 428"/>
              <a:gd name="T88" fmla="*/ 164 w 336"/>
              <a:gd name="T89" fmla="*/ 426 h 428"/>
              <a:gd name="T90" fmla="*/ 146 w 336"/>
              <a:gd name="T91" fmla="*/ 422 h 428"/>
              <a:gd name="T92" fmla="*/ 130 w 336"/>
              <a:gd name="T93" fmla="*/ 416 h 428"/>
              <a:gd name="T94" fmla="*/ 114 w 336"/>
              <a:gd name="T95" fmla="*/ 410 h 428"/>
              <a:gd name="T96" fmla="*/ 100 w 336"/>
              <a:gd name="T97" fmla="*/ 404 h 428"/>
              <a:gd name="T98" fmla="*/ 88 w 336"/>
              <a:gd name="T99" fmla="*/ 396 h 428"/>
              <a:gd name="T100" fmla="*/ 76 w 336"/>
              <a:gd name="T101" fmla="*/ 386 h 428"/>
              <a:gd name="T102" fmla="*/ 66 w 336"/>
              <a:gd name="T103" fmla="*/ 376 h 428"/>
              <a:gd name="T104" fmla="*/ 56 w 336"/>
              <a:gd name="T105" fmla="*/ 366 h 428"/>
              <a:gd name="T106" fmla="*/ 40 w 336"/>
              <a:gd name="T107" fmla="*/ 340 h 428"/>
              <a:gd name="T108" fmla="*/ 26 w 336"/>
              <a:gd name="T109" fmla="*/ 314 h 428"/>
              <a:gd name="T110" fmla="*/ 16 w 336"/>
              <a:gd name="T111" fmla="*/ 284 h 428"/>
              <a:gd name="T112" fmla="*/ 10 w 336"/>
              <a:gd name="T113" fmla="*/ 254 h 428"/>
              <a:gd name="T114" fmla="*/ 4 w 336"/>
              <a:gd name="T115" fmla="*/ 222 h 428"/>
              <a:gd name="T116" fmla="*/ 2 w 336"/>
              <a:gd name="T117" fmla="*/ 188 h 428"/>
              <a:gd name="T118" fmla="*/ 0 w 336"/>
              <a:gd name="T119" fmla="*/ 154 h 428"/>
              <a:gd name="T120" fmla="*/ 0 w 336"/>
              <a:gd name="T121" fmla="*/ 122 h 428"/>
              <a:gd name="T122" fmla="*/ 0 w 336"/>
              <a:gd name="T123"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6" h="428">
                <a:moveTo>
                  <a:pt x="0" y="0"/>
                </a:moveTo>
                <a:lnTo>
                  <a:pt x="0" y="0"/>
                </a:lnTo>
                <a:lnTo>
                  <a:pt x="36" y="48"/>
                </a:lnTo>
                <a:lnTo>
                  <a:pt x="52" y="68"/>
                </a:lnTo>
                <a:lnTo>
                  <a:pt x="68" y="86"/>
                </a:lnTo>
                <a:lnTo>
                  <a:pt x="68" y="86"/>
                </a:lnTo>
                <a:lnTo>
                  <a:pt x="84" y="98"/>
                </a:lnTo>
                <a:lnTo>
                  <a:pt x="98" y="110"/>
                </a:lnTo>
                <a:lnTo>
                  <a:pt x="114" y="120"/>
                </a:lnTo>
                <a:lnTo>
                  <a:pt x="130" y="128"/>
                </a:lnTo>
                <a:lnTo>
                  <a:pt x="146" y="136"/>
                </a:lnTo>
                <a:lnTo>
                  <a:pt x="164" y="142"/>
                </a:lnTo>
                <a:lnTo>
                  <a:pt x="182" y="146"/>
                </a:lnTo>
                <a:lnTo>
                  <a:pt x="200" y="150"/>
                </a:lnTo>
                <a:lnTo>
                  <a:pt x="200" y="150"/>
                </a:lnTo>
                <a:lnTo>
                  <a:pt x="226" y="156"/>
                </a:lnTo>
                <a:lnTo>
                  <a:pt x="250" y="162"/>
                </a:lnTo>
                <a:lnTo>
                  <a:pt x="274" y="172"/>
                </a:lnTo>
                <a:lnTo>
                  <a:pt x="294" y="182"/>
                </a:lnTo>
                <a:lnTo>
                  <a:pt x="302" y="190"/>
                </a:lnTo>
                <a:lnTo>
                  <a:pt x="310" y="196"/>
                </a:lnTo>
                <a:lnTo>
                  <a:pt x="318" y="206"/>
                </a:lnTo>
                <a:lnTo>
                  <a:pt x="324" y="216"/>
                </a:lnTo>
                <a:lnTo>
                  <a:pt x="328" y="226"/>
                </a:lnTo>
                <a:lnTo>
                  <a:pt x="332" y="240"/>
                </a:lnTo>
                <a:lnTo>
                  <a:pt x="334" y="254"/>
                </a:lnTo>
                <a:lnTo>
                  <a:pt x="336" y="268"/>
                </a:lnTo>
                <a:lnTo>
                  <a:pt x="336" y="268"/>
                </a:lnTo>
                <a:lnTo>
                  <a:pt x="336" y="286"/>
                </a:lnTo>
                <a:lnTo>
                  <a:pt x="334" y="302"/>
                </a:lnTo>
                <a:lnTo>
                  <a:pt x="328" y="320"/>
                </a:lnTo>
                <a:lnTo>
                  <a:pt x="322" y="334"/>
                </a:lnTo>
                <a:lnTo>
                  <a:pt x="316" y="350"/>
                </a:lnTo>
                <a:lnTo>
                  <a:pt x="306" y="364"/>
                </a:lnTo>
                <a:lnTo>
                  <a:pt x="296" y="376"/>
                </a:lnTo>
                <a:lnTo>
                  <a:pt x="284" y="388"/>
                </a:lnTo>
                <a:lnTo>
                  <a:pt x="272" y="398"/>
                </a:lnTo>
                <a:lnTo>
                  <a:pt x="258" y="408"/>
                </a:lnTo>
                <a:lnTo>
                  <a:pt x="244" y="414"/>
                </a:lnTo>
                <a:lnTo>
                  <a:pt x="230" y="420"/>
                </a:lnTo>
                <a:lnTo>
                  <a:pt x="214" y="424"/>
                </a:lnTo>
                <a:lnTo>
                  <a:pt x="198" y="426"/>
                </a:lnTo>
                <a:lnTo>
                  <a:pt x="180" y="428"/>
                </a:lnTo>
                <a:lnTo>
                  <a:pt x="164" y="426"/>
                </a:lnTo>
                <a:lnTo>
                  <a:pt x="164" y="426"/>
                </a:lnTo>
                <a:lnTo>
                  <a:pt x="146" y="422"/>
                </a:lnTo>
                <a:lnTo>
                  <a:pt x="130" y="416"/>
                </a:lnTo>
                <a:lnTo>
                  <a:pt x="114" y="410"/>
                </a:lnTo>
                <a:lnTo>
                  <a:pt x="100" y="404"/>
                </a:lnTo>
                <a:lnTo>
                  <a:pt x="88" y="396"/>
                </a:lnTo>
                <a:lnTo>
                  <a:pt x="76" y="386"/>
                </a:lnTo>
                <a:lnTo>
                  <a:pt x="66" y="376"/>
                </a:lnTo>
                <a:lnTo>
                  <a:pt x="56" y="366"/>
                </a:lnTo>
                <a:lnTo>
                  <a:pt x="40" y="340"/>
                </a:lnTo>
                <a:lnTo>
                  <a:pt x="26" y="314"/>
                </a:lnTo>
                <a:lnTo>
                  <a:pt x="16" y="284"/>
                </a:lnTo>
                <a:lnTo>
                  <a:pt x="10" y="254"/>
                </a:lnTo>
                <a:lnTo>
                  <a:pt x="4" y="222"/>
                </a:lnTo>
                <a:lnTo>
                  <a:pt x="2" y="188"/>
                </a:lnTo>
                <a:lnTo>
                  <a:pt x="0" y="154"/>
                </a:lnTo>
                <a:lnTo>
                  <a:pt x="0" y="122"/>
                </a:lnTo>
                <a:lnTo>
                  <a:pt x="0" y="0"/>
                </a:lnTo>
                <a:close/>
              </a:path>
            </a:pathLst>
          </a:custGeom>
          <a:ln/>
        </p:spPr>
        <p:style>
          <a:lnRef idx="1">
            <a:schemeClr val="dk1"/>
          </a:lnRef>
          <a:fillRef idx="3">
            <a:schemeClr val="dk1"/>
          </a:fillRef>
          <a:effectRef idx="2">
            <a:schemeClr val="dk1"/>
          </a:effectRef>
          <a:fontRef idx="minor">
            <a:schemeClr val="lt1"/>
          </a:fontRef>
        </p:style>
        <p:txBody>
          <a:bodyPr vert="horz" wrap="square" lIns="91440" tIns="45720" rIns="91440" bIns="144000" numCol="1" anchor="b" anchorCtr="0" compatLnSpc="1">
            <a:prstTxWarp prst="textNoShape">
              <a:avLst/>
            </a:prstTxWarp>
          </a:bodyPr>
          <a:lstStyle/>
          <a:p>
            <a:pPr algn="ctr"/>
            <a:r>
              <a:rPr lang="fa-IR" sz="4000" b="1" dirty="0" smtClean="0">
                <a:solidFill>
                  <a:schemeClr val="bg1"/>
                </a:solidFill>
                <a:effectLst>
                  <a:outerShdw blurRad="38100" dist="38100" dir="2700000" algn="tl">
                    <a:srgbClr val="000000">
                      <a:alpha val="43137"/>
                    </a:srgbClr>
                  </a:outerShdw>
                </a:effectLst>
                <a:latin typeface="Arabic Typesetting" pitchFamily="66" charset="-78"/>
                <a:ea typeface="Verdana" pitchFamily="34" charset="0"/>
                <a:cs typeface="Arabic Typesetting" pitchFamily="66" charset="-78"/>
              </a:rPr>
              <a:t>1</a:t>
            </a:r>
            <a:endParaRPr lang="fr-FR" sz="4000" b="1" dirty="0">
              <a:solidFill>
                <a:schemeClr val="bg1"/>
              </a:solidFill>
              <a:effectLst>
                <a:outerShdw blurRad="38100" dist="38100" dir="2700000" algn="tl">
                  <a:srgbClr val="000000">
                    <a:alpha val="43137"/>
                  </a:srgbClr>
                </a:outerShdw>
              </a:effectLst>
              <a:latin typeface="Arabic Typesetting" pitchFamily="66" charset="-78"/>
              <a:ea typeface="Verdana" pitchFamily="34" charset="0"/>
              <a:cs typeface="Arabic Typesetting" pitchFamily="66" charset="-78"/>
            </a:endParaRPr>
          </a:p>
        </p:txBody>
      </p:sp>
      <p:sp>
        <p:nvSpPr>
          <p:cNvPr id="8" name="Freeform 10"/>
          <p:cNvSpPr>
            <a:spLocks/>
          </p:cNvSpPr>
          <p:nvPr/>
        </p:nvSpPr>
        <p:spPr bwMode="auto">
          <a:xfrm>
            <a:off x="8116135" y="2269817"/>
            <a:ext cx="855138" cy="1089283"/>
          </a:xfrm>
          <a:custGeom>
            <a:avLst/>
            <a:gdLst>
              <a:gd name="T0" fmla="*/ 0 w 336"/>
              <a:gd name="T1" fmla="*/ 0 h 428"/>
              <a:gd name="T2" fmla="*/ 0 w 336"/>
              <a:gd name="T3" fmla="*/ 0 h 428"/>
              <a:gd name="T4" fmla="*/ 36 w 336"/>
              <a:gd name="T5" fmla="*/ 48 h 428"/>
              <a:gd name="T6" fmla="*/ 52 w 336"/>
              <a:gd name="T7" fmla="*/ 68 h 428"/>
              <a:gd name="T8" fmla="*/ 68 w 336"/>
              <a:gd name="T9" fmla="*/ 86 h 428"/>
              <a:gd name="T10" fmla="*/ 68 w 336"/>
              <a:gd name="T11" fmla="*/ 86 h 428"/>
              <a:gd name="T12" fmla="*/ 84 w 336"/>
              <a:gd name="T13" fmla="*/ 98 h 428"/>
              <a:gd name="T14" fmla="*/ 98 w 336"/>
              <a:gd name="T15" fmla="*/ 110 h 428"/>
              <a:gd name="T16" fmla="*/ 114 w 336"/>
              <a:gd name="T17" fmla="*/ 120 h 428"/>
              <a:gd name="T18" fmla="*/ 130 w 336"/>
              <a:gd name="T19" fmla="*/ 128 h 428"/>
              <a:gd name="T20" fmla="*/ 146 w 336"/>
              <a:gd name="T21" fmla="*/ 136 h 428"/>
              <a:gd name="T22" fmla="*/ 164 w 336"/>
              <a:gd name="T23" fmla="*/ 142 h 428"/>
              <a:gd name="T24" fmla="*/ 182 w 336"/>
              <a:gd name="T25" fmla="*/ 146 h 428"/>
              <a:gd name="T26" fmla="*/ 200 w 336"/>
              <a:gd name="T27" fmla="*/ 150 h 428"/>
              <a:gd name="T28" fmla="*/ 200 w 336"/>
              <a:gd name="T29" fmla="*/ 150 h 428"/>
              <a:gd name="T30" fmla="*/ 226 w 336"/>
              <a:gd name="T31" fmla="*/ 156 h 428"/>
              <a:gd name="T32" fmla="*/ 250 w 336"/>
              <a:gd name="T33" fmla="*/ 162 h 428"/>
              <a:gd name="T34" fmla="*/ 274 w 336"/>
              <a:gd name="T35" fmla="*/ 172 h 428"/>
              <a:gd name="T36" fmla="*/ 294 w 336"/>
              <a:gd name="T37" fmla="*/ 182 h 428"/>
              <a:gd name="T38" fmla="*/ 302 w 336"/>
              <a:gd name="T39" fmla="*/ 190 h 428"/>
              <a:gd name="T40" fmla="*/ 310 w 336"/>
              <a:gd name="T41" fmla="*/ 196 h 428"/>
              <a:gd name="T42" fmla="*/ 318 w 336"/>
              <a:gd name="T43" fmla="*/ 206 h 428"/>
              <a:gd name="T44" fmla="*/ 324 w 336"/>
              <a:gd name="T45" fmla="*/ 216 h 428"/>
              <a:gd name="T46" fmla="*/ 328 w 336"/>
              <a:gd name="T47" fmla="*/ 226 h 428"/>
              <a:gd name="T48" fmla="*/ 332 w 336"/>
              <a:gd name="T49" fmla="*/ 240 h 428"/>
              <a:gd name="T50" fmla="*/ 334 w 336"/>
              <a:gd name="T51" fmla="*/ 254 h 428"/>
              <a:gd name="T52" fmla="*/ 336 w 336"/>
              <a:gd name="T53" fmla="*/ 268 h 428"/>
              <a:gd name="T54" fmla="*/ 336 w 336"/>
              <a:gd name="T55" fmla="*/ 268 h 428"/>
              <a:gd name="T56" fmla="*/ 336 w 336"/>
              <a:gd name="T57" fmla="*/ 286 h 428"/>
              <a:gd name="T58" fmla="*/ 334 w 336"/>
              <a:gd name="T59" fmla="*/ 302 h 428"/>
              <a:gd name="T60" fmla="*/ 328 w 336"/>
              <a:gd name="T61" fmla="*/ 320 h 428"/>
              <a:gd name="T62" fmla="*/ 322 w 336"/>
              <a:gd name="T63" fmla="*/ 334 h 428"/>
              <a:gd name="T64" fmla="*/ 316 w 336"/>
              <a:gd name="T65" fmla="*/ 350 h 428"/>
              <a:gd name="T66" fmla="*/ 306 w 336"/>
              <a:gd name="T67" fmla="*/ 364 h 428"/>
              <a:gd name="T68" fmla="*/ 296 w 336"/>
              <a:gd name="T69" fmla="*/ 376 h 428"/>
              <a:gd name="T70" fmla="*/ 284 w 336"/>
              <a:gd name="T71" fmla="*/ 388 h 428"/>
              <a:gd name="T72" fmla="*/ 272 w 336"/>
              <a:gd name="T73" fmla="*/ 398 h 428"/>
              <a:gd name="T74" fmla="*/ 258 w 336"/>
              <a:gd name="T75" fmla="*/ 408 h 428"/>
              <a:gd name="T76" fmla="*/ 244 w 336"/>
              <a:gd name="T77" fmla="*/ 414 h 428"/>
              <a:gd name="T78" fmla="*/ 230 w 336"/>
              <a:gd name="T79" fmla="*/ 420 h 428"/>
              <a:gd name="T80" fmla="*/ 214 w 336"/>
              <a:gd name="T81" fmla="*/ 424 h 428"/>
              <a:gd name="T82" fmla="*/ 198 w 336"/>
              <a:gd name="T83" fmla="*/ 426 h 428"/>
              <a:gd name="T84" fmla="*/ 180 w 336"/>
              <a:gd name="T85" fmla="*/ 428 h 428"/>
              <a:gd name="T86" fmla="*/ 164 w 336"/>
              <a:gd name="T87" fmla="*/ 426 h 428"/>
              <a:gd name="T88" fmla="*/ 164 w 336"/>
              <a:gd name="T89" fmla="*/ 426 h 428"/>
              <a:gd name="T90" fmla="*/ 146 w 336"/>
              <a:gd name="T91" fmla="*/ 422 h 428"/>
              <a:gd name="T92" fmla="*/ 130 w 336"/>
              <a:gd name="T93" fmla="*/ 416 h 428"/>
              <a:gd name="T94" fmla="*/ 114 w 336"/>
              <a:gd name="T95" fmla="*/ 410 h 428"/>
              <a:gd name="T96" fmla="*/ 100 w 336"/>
              <a:gd name="T97" fmla="*/ 404 h 428"/>
              <a:gd name="T98" fmla="*/ 88 w 336"/>
              <a:gd name="T99" fmla="*/ 396 h 428"/>
              <a:gd name="T100" fmla="*/ 76 w 336"/>
              <a:gd name="T101" fmla="*/ 386 h 428"/>
              <a:gd name="T102" fmla="*/ 66 w 336"/>
              <a:gd name="T103" fmla="*/ 376 h 428"/>
              <a:gd name="T104" fmla="*/ 56 w 336"/>
              <a:gd name="T105" fmla="*/ 366 h 428"/>
              <a:gd name="T106" fmla="*/ 40 w 336"/>
              <a:gd name="T107" fmla="*/ 340 h 428"/>
              <a:gd name="T108" fmla="*/ 26 w 336"/>
              <a:gd name="T109" fmla="*/ 314 h 428"/>
              <a:gd name="T110" fmla="*/ 16 w 336"/>
              <a:gd name="T111" fmla="*/ 284 h 428"/>
              <a:gd name="T112" fmla="*/ 10 w 336"/>
              <a:gd name="T113" fmla="*/ 254 h 428"/>
              <a:gd name="T114" fmla="*/ 4 w 336"/>
              <a:gd name="T115" fmla="*/ 222 h 428"/>
              <a:gd name="T116" fmla="*/ 2 w 336"/>
              <a:gd name="T117" fmla="*/ 188 h 428"/>
              <a:gd name="T118" fmla="*/ 0 w 336"/>
              <a:gd name="T119" fmla="*/ 154 h 428"/>
              <a:gd name="T120" fmla="*/ 0 w 336"/>
              <a:gd name="T121" fmla="*/ 122 h 428"/>
              <a:gd name="T122" fmla="*/ 0 w 336"/>
              <a:gd name="T123"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6" h="428">
                <a:moveTo>
                  <a:pt x="0" y="0"/>
                </a:moveTo>
                <a:lnTo>
                  <a:pt x="0" y="0"/>
                </a:lnTo>
                <a:lnTo>
                  <a:pt x="36" y="48"/>
                </a:lnTo>
                <a:lnTo>
                  <a:pt x="52" y="68"/>
                </a:lnTo>
                <a:lnTo>
                  <a:pt x="68" y="86"/>
                </a:lnTo>
                <a:lnTo>
                  <a:pt x="68" y="86"/>
                </a:lnTo>
                <a:lnTo>
                  <a:pt x="84" y="98"/>
                </a:lnTo>
                <a:lnTo>
                  <a:pt x="98" y="110"/>
                </a:lnTo>
                <a:lnTo>
                  <a:pt x="114" y="120"/>
                </a:lnTo>
                <a:lnTo>
                  <a:pt x="130" y="128"/>
                </a:lnTo>
                <a:lnTo>
                  <a:pt x="146" y="136"/>
                </a:lnTo>
                <a:lnTo>
                  <a:pt x="164" y="142"/>
                </a:lnTo>
                <a:lnTo>
                  <a:pt x="182" y="146"/>
                </a:lnTo>
                <a:lnTo>
                  <a:pt x="200" y="150"/>
                </a:lnTo>
                <a:lnTo>
                  <a:pt x="200" y="150"/>
                </a:lnTo>
                <a:lnTo>
                  <a:pt x="226" y="156"/>
                </a:lnTo>
                <a:lnTo>
                  <a:pt x="250" y="162"/>
                </a:lnTo>
                <a:lnTo>
                  <a:pt x="274" y="172"/>
                </a:lnTo>
                <a:lnTo>
                  <a:pt x="294" y="182"/>
                </a:lnTo>
                <a:lnTo>
                  <a:pt x="302" y="190"/>
                </a:lnTo>
                <a:lnTo>
                  <a:pt x="310" y="196"/>
                </a:lnTo>
                <a:lnTo>
                  <a:pt x="318" y="206"/>
                </a:lnTo>
                <a:lnTo>
                  <a:pt x="324" y="216"/>
                </a:lnTo>
                <a:lnTo>
                  <a:pt x="328" y="226"/>
                </a:lnTo>
                <a:lnTo>
                  <a:pt x="332" y="240"/>
                </a:lnTo>
                <a:lnTo>
                  <a:pt x="334" y="254"/>
                </a:lnTo>
                <a:lnTo>
                  <a:pt x="336" y="268"/>
                </a:lnTo>
                <a:lnTo>
                  <a:pt x="336" y="268"/>
                </a:lnTo>
                <a:lnTo>
                  <a:pt x="336" y="286"/>
                </a:lnTo>
                <a:lnTo>
                  <a:pt x="334" y="302"/>
                </a:lnTo>
                <a:lnTo>
                  <a:pt x="328" y="320"/>
                </a:lnTo>
                <a:lnTo>
                  <a:pt x="322" y="334"/>
                </a:lnTo>
                <a:lnTo>
                  <a:pt x="316" y="350"/>
                </a:lnTo>
                <a:lnTo>
                  <a:pt x="306" y="364"/>
                </a:lnTo>
                <a:lnTo>
                  <a:pt x="296" y="376"/>
                </a:lnTo>
                <a:lnTo>
                  <a:pt x="284" y="388"/>
                </a:lnTo>
                <a:lnTo>
                  <a:pt x="272" y="398"/>
                </a:lnTo>
                <a:lnTo>
                  <a:pt x="258" y="408"/>
                </a:lnTo>
                <a:lnTo>
                  <a:pt x="244" y="414"/>
                </a:lnTo>
                <a:lnTo>
                  <a:pt x="230" y="420"/>
                </a:lnTo>
                <a:lnTo>
                  <a:pt x="214" y="424"/>
                </a:lnTo>
                <a:lnTo>
                  <a:pt x="198" y="426"/>
                </a:lnTo>
                <a:lnTo>
                  <a:pt x="180" y="428"/>
                </a:lnTo>
                <a:lnTo>
                  <a:pt x="164" y="426"/>
                </a:lnTo>
                <a:lnTo>
                  <a:pt x="164" y="426"/>
                </a:lnTo>
                <a:lnTo>
                  <a:pt x="146" y="422"/>
                </a:lnTo>
                <a:lnTo>
                  <a:pt x="130" y="416"/>
                </a:lnTo>
                <a:lnTo>
                  <a:pt x="114" y="410"/>
                </a:lnTo>
                <a:lnTo>
                  <a:pt x="100" y="404"/>
                </a:lnTo>
                <a:lnTo>
                  <a:pt x="88" y="396"/>
                </a:lnTo>
                <a:lnTo>
                  <a:pt x="76" y="386"/>
                </a:lnTo>
                <a:lnTo>
                  <a:pt x="66" y="376"/>
                </a:lnTo>
                <a:lnTo>
                  <a:pt x="56" y="366"/>
                </a:lnTo>
                <a:lnTo>
                  <a:pt x="40" y="340"/>
                </a:lnTo>
                <a:lnTo>
                  <a:pt x="26" y="314"/>
                </a:lnTo>
                <a:lnTo>
                  <a:pt x="16" y="284"/>
                </a:lnTo>
                <a:lnTo>
                  <a:pt x="10" y="254"/>
                </a:lnTo>
                <a:lnTo>
                  <a:pt x="4" y="222"/>
                </a:lnTo>
                <a:lnTo>
                  <a:pt x="2" y="188"/>
                </a:lnTo>
                <a:lnTo>
                  <a:pt x="0" y="154"/>
                </a:lnTo>
                <a:lnTo>
                  <a:pt x="0" y="122"/>
                </a:lnTo>
                <a:lnTo>
                  <a:pt x="0" y="0"/>
                </a:lnTo>
                <a:close/>
              </a:path>
            </a:pathLst>
          </a:custGeom>
          <a:ln/>
        </p:spPr>
        <p:style>
          <a:lnRef idx="1">
            <a:schemeClr val="accent2"/>
          </a:lnRef>
          <a:fillRef idx="3">
            <a:schemeClr val="accent2"/>
          </a:fillRef>
          <a:effectRef idx="2">
            <a:schemeClr val="accent2"/>
          </a:effectRef>
          <a:fontRef idx="minor">
            <a:schemeClr val="lt1"/>
          </a:fontRef>
        </p:style>
        <p:txBody>
          <a:bodyPr vert="horz" wrap="square" lIns="91440" tIns="45720" rIns="91440" bIns="144000" numCol="1" anchor="b" anchorCtr="0" compatLnSpc="1">
            <a:prstTxWarp prst="textNoShape">
              <a:avLst/>
            </a:prstTxWarp>
          </a:bodyPr>
          <a:lstStyle/>
          <a:p>
            <a:pPr algn="ctr"/>
            <a:r>
              <a:rPr lang="fa-IR" sz="4000" b="1" dirty="0" smtClean="0">
                <a:solidFill>
                  <a:schemeClr val="bg1"/>
                </a:solidFill>
                <a:effectLst>
                  <a:outerShdw blurRad="38100" dist="38100" dir="2700000" algn="tl">
                    <a:srgbClr val="000000">
                      <a:alpha val="43137"/>
                    </a:srgbClr>
                  </a:outerShdw>
                </a:effectLst>
                <a:latin typeface="Arabic Typesetting" pitchFamily="66" charset="-78"/>
                <a:ea typeface="Verdana" pitchFamily="34" charset="0"/>
                <a:cs typeface="Arabic Typesetting" pitchFamily="66" charset="-78"/>
              </a:rPr>
              <a:t>2</a:t>
            </a:r>
            <a:endParaRPr lang="fr-FR" sz="4000" b="1" dirty="0">
              <a:solidFill>
                <a:schemeClr val="bg1"/>
              </a:solidFill>
              <a:effectLst>
                <a:outerShdw blurRad="38100" dist="38100" dir="2700000" algn="tl">
                  <a:srgbClr val="000000">
                    <a:alpha val="43137"/>
                  </a:srgbClr>
                </a:outerShdw>
              </a:effectLst>
              <a:latin typeface="Arabic Typesetting" pitchFamily="66" charset="-78"/>
              <a:ea typeface="Verdana" pitchFamily="34" charset="0"/>
              <a:cs typeface="Arabic Typesetting" pitchFamily="66" charset="-78"/>
            </a:endParaRPr>
          </a:p>
        </p:txBody>
      </p:sp>
      <p:sp>
        <p:nvSpPr>
          <p:cNvPr id="9" name="Freeform 10"/>
          <p:cNvSpPr>
            <a:spLocks/>
          </p:cNvSpPr>
          <p:nvPr/>
        </p:nvSpPr>
        <p:spPr bwMode="auto">
          <a:xfrm>
            <a:off x="8133066" y="3103867"/>
            <a:ext cx="855138" cy="1089283"/>
          </a:xfrm>
          <a:custGeom>
            <a:avLst/>
            <a:gdLst>
              <a:gd name="T0" fmla="*/ 0 w 336"/>
              <a:gd name="T1" fmla="*/ 0 h 428"/>
              <a:gd name="T2" fmla="*/ 0 w 336"/>
              <a:gd name="T3" fmla="*/ 0 h 428"/>
              <a:gd name="T4" fmla="*/ 36 w 336"/>
              <a:gd name="T5" fmla="*/ 48 h 428"/>
              <a:gd name="T6" fmla="*/ 52 w 336"/>
              <a:gd name="T7" fmla="*/ 68 h 428"/>
              <a:gd name="T8" fmla="*/ 68 w 336"/>
              <a:gd name="T9" fmla="*/ 86 h 428"/>
              <a:gd name="T10" fmla="*/ 68 w 336"/>
              <a:gd name="T11" fmla="*/ 86 h 428"/>
              <a:gd name="T12" fmla="*/ 84 w 336"/>
              <a:gd name="T13" fmla="*/ 98 h 428"/>
              <a:gd name="T14" fmla="*/ 98 w 336"/>
              <a:gd name="T15" fmla="*/ 110 h 428"/>
              <a:gd name="T16" fmla="*/ 114 w 336"/>
              <a:gd name="T17" fmla="*/ 120 h 428"/>
              <a:gd name="T18" fmla="*/ 130 w 336"/>
              <a:gd name="T19" fmla="*/ 128 h 428"/>
              <a:gd name="T20" fmla="*/ 146 w 336"/>
              <a:gd name="T21" fmla="*/ 136 h 428"/>
              <a:gd name="T22" fmla="*/ 164 w 336"/>
              <a:gd name="T23" fmla="*/ 142 h 428"/>
              <a:gd name="T24" fmla="*/ 182 w 336"/>
              <a:gd name="T25" fmla="*/ 146 h 428"/>
              <a:gd name="T26" fmla="*/ 200 w 336"/>
              <a:gd name="T27" fmla="*/ 150 h 428"/>
              <a:gd name="T28" fmla="*/ 200 w 336"/>
              <a:gd name="T29" fmla="*/ 150 h 428"/>
              <a:gd name="T30" fmla="*/ 226 w 336"/>
              <a:gd name="T31" fmla="*/ 156 h 428"/>
              <a:gd name="T32" fmla="*/ 250 w 336"/>
              <a:gd name="T33" fmla="*/ 162 h 428"/>
              <a:gd name="T34" fmla="*/ 274 w 336"/>
              <a:gd name="T35" fmla="*/ 172 h 428"/>
              <a:gd name="T36" fmla="*/ 294 w 336"/>
              <a:gd name="T37" fmla="*/ 182 h 428"/>
              <a:gd name="T38" fmla="*/ 302 w 336"/>
              <a:gd name="T39" fmla="*/ 190 h 428"/>
              <a:gd name="T40" fmla="*/ 310 w 336"/>
              <a:gd name="T41" fmla="*/ 196 h 428"/>
              <a:gd name="T42" fmla="*/ 318 w 336"/>
              <a:gd name="T43" fmla="*/ 206 h 428"/>
              <a:gd name="T44" fmla="*/ 324 w 336"/>
              <a:gd name="T45" fmla="*/ 216 h 428"/>
              <a:gd name="T46" fmla="*/ 328 w 336"/>
              <a:gd name="T47" fmla="*/ 226 h 428"/>
              <a:gd name="T48" fmla="*/ 332 w 336"/>
              <a:gd name="T49" fmla="*/ 240 h 428"/>
              <a:gd name="T50" fmla="*/ 334 w 336"/>
              <a:gd name="T51" fmla="*/ 254 h 428"/>
              <a:gd name="T52" fmla="*/ 336 w 336"/>
              <a:gd name="T53" fmla="*/ 268 h 428"/>
              <a:gd name="T54" fmla="*/ 336 w 336"/>
              <a:gd name="T55" fmla="*/ 268 h 428"/>
              <a:gd name="T56" fmla="*/ 336 w 336"/>
              <a:gd name="T57" fmla="*/ 286 h 428"/>
              <a:gd name="T58" fmla="*/ 334 w 336"/>
              <a:gd name="T59" fmla="*/ 302 h 428"/>
              <a:gd name="T60" fmla="*/ 328 w 336"/>
              <a:gd name="T61" fmla="*/ 320 h 428"/>
              <a:gd name="T62" fmla="*/ 322 w 336"/>
              <a:gd name="T63" fmla="*/ 334 h 428"/>
              <a:gd name="T64" fmla="*/ 316 w 336"/>
              <a:gd name="T65" fmla="*/ 350 h 428"/>
              <a:gd name="T66" fmla="*/ 306 w 336"/>
              <a:gd name="T67" fmla="*/ 364 h 428"/>
              <a:gd name="T68" fmla="*/ 296 w 336"/>
              <a:gd name="T69" fmla="*/ 376 h 428"/>
              <a:gd name="T70" fmla="*/ 284 w 336"/>
              <a:gd name="T71" fmla="*/ 388 h 428"/>
              <a:gd name="T72" fmla="*/ 272 w 336"/>
              <a:gd name="T73" fmla="*/ 398 h 428"/>
              <a:gd name="T74" fmla="*/ 258 w 336"/>
              <a:gd name="T75" fmla="*/ 408 h 428"/>
              <a:gd name="T76" fmla="*/ 244 w 336"/>
              <a:gd name="T77" fmla="*/ 414 h 428"/>
              <a:gd name="T78" fmla="*/ 230 w 336"/>
              <a:gd name="T79" fmla="*/ 420 h 428"/>
              <a:gd name="T80" fmla="*/ 214 w 336"/>
              <a:gd name="T81" fmla="*/ 424 h 428"/>
              <a:gd name="T82" fmla="*/ 198 w 336"/>
              <a:gd name="T83" fmla="*/ 426 h 428"/>
              <a:gd name="T84" fmla="*/ 180 w 336"/>
              <a:gd name="T85" fmla="*/ 428 h 428"/>
              <a:gd name="T86" fmla="*/ 164 w 336"/>
              <a:gd name="T87" fmla="*/ 426 h 428"/>
              <a:gd name="T88" fmla="*/ 164 w 336"/>
              <a:gd name="T89" fmla="*/ 426 h 428"/>
              <a:gd name="T90" fmla="*/ 146 w 336"/>
              <a:gd name="T91" fmla="*/ 422 h 428"/>
              <a:gd name="T92" fmla="*/ 130 w 336"/>
              <a:gd name="T93" fmla="*/ 416 h 428"/>
              <a:gd name="T94" fmla="*/ 114 w 336"/>
              <a:gd name="T95" fmla="*/ 410 h 428"/>
              <a:gd name="T96" fmla="*/ 100 w 336"/>
              <a:gd name="T97" fmla="*/ 404 h 428"/>
              <a:gd name="T98" fmla="*/ 88 w 336"/>
              <a:gd name="T99" fmla="*/ 396 h 428"/>
              <a:gd name="T100" fmla="*/ 76 w 336"/>
              <a:gd name="T101" fmla="*/ 386 h 428"/>
              <a:gd name="T102" fmla="*/ 66 w 336"/>
              <a:gd name="T103" fmla="*/ 376 h 428"/>
              <a:gd name="T104" fmla="*/ 56 w 336"/>
              <a:gd name="T105" fmla="*/ 366 h 428"/>
              <a:gd name="T106" fmla="*/ 40 w 336"/>
              <a:gd name="T107" fmla="*/ 340 h 428"/>
              <a:gd name="T108" fmla="*/ 26 w 336"/>
              <a:gd name="T109" fmla="*/ 314 h 428"/>
              <a:gd name="T110" fmla="*/ 16 w 336"/>
              <a:gd name="T111" fmla="*/ 284 h 428"/>
              <a:gd name="T112" fmla="*/ 10 w 336"/>
              <a:gd name="T113" fmla="*/ 254 h 428"/>
              <a:gd name="T114" fmla="*/ 4 w 336"/>
              <a:gd name="T115" fmla="*/ 222 h 428"/>
              <a:gd name="T116" fmla="*/ 2 w 336"/>
              <a:gd name="T117" fmla="*/ 188 h 428"/>
              <a:gd name="T118" fmla="*/ 0 w 336"/>
              <a:gd name="T119" fmla="*/ 154 h 428"/>
              <a:gd name="T120" fmla="*/ 0 w 336"/>
              <a:gd name="T121" fmla="*/ 122 h 428"/>
              <a:gd name="T122" fmla="*/ 0 w 336"/>
              <a:gd name="T123"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6" h="428">
                <a:moveTo>
                  <a:pt x="0" y="0"/>
                </a:moveTo>
                <a:lnTo>
                  <a:pt x="0" y="0"/>
                </a:lnTo>
                <a:lnTo>
                  <a:pt x="36" y="48"/>
                </a:lnTo>
                <a:lnTo>
                  <a:pt x="52" y="68"/>
                </a:lnTo>
                <a:lnTo>
                  <a:pt x="68" y="86"/>
                </a:lnTo>
                <a:lnTo>
                  <a:pt x="68" y="86"/>
                </a:lnTo>
                <a:lnTo>
                  <a:pt x="84" y="98"/>
                </a:lnTo>
                <a:lnTo>
                  <a:pt x="98" y="110"/>
                </a:lnTo>
                <a:lnTo>
                  <a:pt x="114" y="120"/>
                </a:lnTo>
                <a:lnTo>
                  <a:pt x="130" y="128"/>
                </a:lnTo>
                <a:lnTo>
                  <a:pt x="146" y="136"/>
                </a:lnTo>
                <a:lnTo>
                  <a:pt x="164" y="142"/>
                </a:lnTo>
                <a:lnTo>
                  <a:pt x="182" y="146"/>
                </a:lnTo>
                <a:lnTo>
                  <a:pt x="200" y="150"/>
                </a:lnTo>
                <a:lnTo>
                  <a:pt x="200" y="150"/>
                </a:lnTo>
                <a:lnTo>
                  <a:pt x="226" y="156"/>
                </a:lnTo>
                <a:lnTo>
                  <a:pt x="250" y="162"/>
                </a:lnTo>
                <a:lnTo>
                  <a:pt x="274" y="172"/>
                </a:lnTo>
                <a:lnTo>
                  <a:pt x="294" y="182"/>
                </a:lnTo>
                <a:lnTo>
                  <a:pt x="302" y="190"/>
                </a:lnTo>
                <a:lnTo>
                  <a:pt x="310" y="196"/>
                </a:lnTo>
                <a:lnTo>
                  <a:pt x="318" y="206"/>
                </a:lnTo>
                <a:lnTo>
                  <a:pt x="324" y="216"/>
                </a:lnTo>
                <a:lnTo>
                  <a:pt x="328" y="226"/>
                </a:lnTo>
                <a:lnTo>
                  <a:pt x="332" y="240"/>
                </a:lnTo>
                <a:lnTo>
                  <a:pt x="334" y="254"/>
                </a:lnTo>
                <a:lnTo>
                  <a:pt x="336" y="268"/>
                </a:lnTo>
                <a:lnTo>
                  <a:pt x="336" y="268"/>
                </a:lnTo>
                <a:lnTo>
                  <a:pt x="336" y="286"/>
                </a:lnTo>
                <a:lnTo>
                  <a:pt x="334" y="302"/>
                </a:lnTo>
                <a:lnTo>
                  <a:pt x="328" y="320"/>
                </a:lnTo>
                <a:lnTo>
                  <a:pt x="322" y="334"/>
                </a:lnTo>
                <a:lnTo>
                  <a:pt x="316" y="350"/>
                </a:lnTo>
                <a:lnTo>
                  <a:pt x="306" y="364"/>
                </a:lnTo>
                <a:lnTo>
                  <a:pt x="296" y="376"/>
                </a:lnTo>
                <a:lnTo>
                  <a:pt x="284" y="388"/>
                </a:lnTo>
                <a:lnTo>
                  <a:pt x="272" y="398"/>
                </a:lnTo>
                <a:lnTo>
                  <a:pt x="258" y="408"/>
                </a:lnTo>
                <a:lnTo>
                  <a:pt x="244" y="414"/>
                </a:lnTo>
                <a:lnTo>
                  <a:pt x="230" y="420"/>
                </a:lnTo>
                <a:lnTo>
                  <a:pt x="214" y="424"/>
                </a:lnTo>
                <a:lnTo>
                  <a:pt x="198" y="426"/>
                </a:lnTo>
                <a:lnTo>
                  <a:pt x="180" y="428"/>
                </a:lnTo>
                <a:lnTo>
                  <a:pt x="164" y="426"/>
                </a:lnTo>
                <a:lnTo>
                  <a:pt x="164" y="426"/>
                </a:lnTo>
                <a:lnTo>
                  <a:pt x="146" y="422"/>
                </a:lnTo>
                <a:lnTo>
                  <a:pt x="130" y="416"/>
                </a:lnTo>
                <a:lnTo>
                  <a:pt x="114" y="410"/>
                </a:lnTo>
                <a:lnTo>
                  <a:pt x="100" y="404"/>
                </a:lnTo>
                <a:lnTo>
                  <a:pt x="88" y="396"/>
                </a:lnTo>
                <a:lnTo>
                  <a:pt x="76" y="386"/>
                </a:lnTo>
                <a:lnTo>
                  <a:pt x="66" y="376"/>
                </a:lnTo>
                <a:lnTo>
                  <a:pt x="56" y="366"/>
                </a:lnTo>
                <a:lnTo>
                  <a:pt x="40" y="340"/>
                </a:lnTo>
                <a:lnTo>
                  <a:pt x="26" y="314"/>
                </a:lnTo>
                <a:lnTo>
                  <a:pt x="16" y="284"/>
                </a:lnTo>
                <a:lnTo>
                  <a:pt x="10" y="254"/>
                </a:lnTo>
                <a:lnTo>
                  <a:pt x="4" y="222"/>
                </a:lnTo>
                <a:lnTo>
                  <a:pt x="2" y="188"/>
                </a:lnTo>
                <a:lnTo>
                  <a:pt x="0" y="154"/>
                </a:lnTo>
                <a:lnTo>
                  <a:pt x="0" y="122"/>
                </a:lnTo>
                <a:lnTo>
                  <a:pt x="0" y="0"/>
                </a:lnTo>
                <a:close/>
              </a:path>
            </a:pathLst>
          </a:custGeom>
          <a:ln/>
        </p:spPr>
        <p:style>
          <a:lnRef idx="1">
            <a:schemeClr val="accent3"/>
          </a:lnRef>
          <a:fillRef idx="3">
            <a:schemeClr val="accent3"/>
          </a:fillRef>
          <a:effectRef idx="2">
            <a:schemeClr val="accent3"/>
          </a:effectRef>
          <a:fontRef idx="minor">
            <a:schemeClr val="lt1"/>
          </a:fontRef>
        </p:style>
        <p:txBody>
          <a:bodyPr vert="horz" wrap="square" lIns="91440" tIns="45720" rIns="91440" bIns="144000" numCol="1" anchor="b" anchorCtr="0" compatLnSpc="1">
            <a:prstTxWarp prst="textNoShape">
              <a:avLst/>
            </a:prstTxWarp>
          </a:bodyPr>
          <a:lstStyle/>
          <a:p>
            <a:pPr algn="ctr"/>
            <a:r>
              <a:rPr lang="fa-IR" sz="4000" b="1" dirty="0" smtClean="0">
                <a:solidFill>
                  <a:schemeClr val="bg1"/>
                </a:solidFill>
                <a:effectLst>
                  <a:outerShdw blurRad="38100" dist="38100" dir="2700000" algn="tl">
                    <a:srgbClr val="000000">
                      <a:alpha val="43137"/>
                    </a:srgbClr>
                  </a:outerShdw>
                </a:effectLst>
                <a:latin typeface="Arabic Typesetting" pitchFamily="66" charset="-78"/>
                <a:ea typeface="Verdana" pitchFamily="34" charset="0"/>
                <a:cs typeface="Arabic Typesetting" pitchFamily="66" charset="-78"/>
              </a:rPr>
              <a:t>3</a:t>
            </a:r>
            <a:endParaRPr lang="fr-FR" sz="4000" b="1" dirty="0">
              <a:solidFill>
                <a:schemeClr val="bg1"/>
              </a:solidFill>
              <a:effectLst>
                <a:outerShdw blurRad="38100" dist="38100" dir="2700000" algn="tl">
                  <a:srgbClr val="000000">
                    <a:alpha val="43137"/>
                  </a:srgbClr>
                </a:outerShdw>
              </a:effectLst>
              <a:latin typeface="Arabic Typesetting" pitchFamily="66" charset="-78"/>
              <a:ea typeface="Verdana" pitchFamily="34" charset="0"/>
              <a:cs typeface="Arabic Typesetting" pitchFamily="66" charset="-78"/>
            </a:endParaRPr>
          </a:p>
        </p:txBody>
      </p:sp>
      <p:sp>
        <p:nvSpPr>
          <p:cNvPr id="10" name="Freeform 10"/>
          <p:cNvSpPr>
            <a:spLocks/>
          </p:cNvSpPr>
          <p:nvPr/>
        </p:nvSpPr>
        <p:spPr bwMode="auto">
          <a:xfrm>
            <a:off x="8114027" y="3930555"/>
            <a:ext cx="855138" cy="1089283"/>
          </a:xfrm>
          <a:custGeom>
            <a:avLst/>
            <a:gdLst>
              <a:gd name="T0" fmla="*/ 0 w 336"/>
              <a:gd name="T1" fmla="*/ 0 h 428"/>
              <a:gd name="T2" fmla="*/ 0 w 336"/>
              <a:gd name="T3" fmla="*/ 0 h 428"/>
              <a:gd name="T4" fmla="*/ 36 w 336"/>
              <a:gd name="T5" fmla="*/ 48 h 428"/>
              <a:gd name="T6" fmla="*/ 52 w 336"/>
              <a:gd name="T7" fmla="*/ 68 h 428"/>
              <a:gd name="T8" fmla="*/ 68 w 336"/>
              <a:gd name="T9" fmla="*/ 86 h 428"/>
              <a:gd name="T10" fmla="*/ 68 w 336"/>
              <a:gd name="T11" fmla="*/ 86 h 428"/>
              <a:gd name="T12" fmla="*/ 84 w 336"/>
              <a:gd name="T13" fmla="*/ 98 h 428"/>
              <a:gd name="T14" fmla="*/ 98 w 336"/>
              <a:gd name="T15" fmla="*/ 110 h 428"/>
              <a:gd name="T16" fmla="*/ 114 w 336"/>
              <a:gd name="T17" fmla="*/ 120 h 428"/>
              <a:gd name="T18" fmla="*/ 130 w 336"/>
              <a:gd name="T19" fmla="*/ 128 h 428"/>
              <a:gd name="T20" fmla="*/ 146 w 336"/>
              <a:gd name="T21" fmla="*/ 136 h 428"/>
              <a:gd name="T22" fmla="*/ 164 w 336"/>
              <a:gd name="T23" fmla="*/ 142 h 428"/>
              <a:gd name="T24" fmla="*/ 182 w 336"/>
              <a:gd name="T25" fmla="*/ 146 h 428"/>
              <a:gd name="T26" fmla="*/ 200 w 336"/>
              <a:gd name="T27" fmla="*/ 150 h 428"/>
              <a:gd name="T28" fmla="*/ 200 w 336"/>
              <a:gd name="T29" fmla="*/ 150 h 428"/>
              <a:gd name="T30" fmla="*/ 226 w 336"/>
              <a:gd name="T31" fmla="*/ 156 h 428"/>
              <a:gd name="T32" fmla="*/ 250 w 336"/>
              <a:gd name="T33" fmla="*/ 162 h 428"/>
              <a:gd name="T34" fmla="*/ 274 w 336"/>
              <a:gd name="T35" fmla="*/ 172 h 428"/>
              <a:gd name="T36" fmla="*/ 294 w 336"/>
              <a:gd name="T37" fmla="*/ 182 h 428"/>
              <a:gd name="T38" fmla="*/ 302 w 336"/>
              <a:gd name="T39" fmla="*/ 190 h 428"/>
              <a:gd name="T40" fmla="*/ 310 w 336"/>
              <a:gd name="T41" fmla="*/ 196 h 428"/>
              <a:gd name="T42" fmla="*/ 318 w 336"/>
              <a:gd name="T43" fmla="*/ 206 h 428"/>
              <a:gd name="T44" fmla="*/ 324 w 336"/>
              <a:gd name="T45" fmla="*/ 216 h 428"/>
              <a:gd name="T46" fmla="*/ 328 w 336"/>
              <a:gd name="T47" fmla="*/ 226 h 428"/>
              <a:gd name="T48" fmla="*/ 332 w 336"/>
              <a:gd name="T49" fmla="*/ 240 h 428"/>
              <a:gd name="T50" fmla="*/ 334 w 336"/>
              <a:gd name="T51" fmla="*/ 254 h 428"/>
              <a:gd name="T52" fmla="*/ 336 w 336"/>
              <a:gd name="T53" fmla="*/ 268 h 428"/>
              <a:gd name="T54" fmla="*/ 336 w 336"/>
              <a:gd name="T55" fmla="*/ 268 h 428"/>
              <a:gd name="T56" fmla="*/ 336 w 336"/>
              <a:gd name="T57" fmla="*/ 286 h 428"/>
              <a:gd name="T58" fmla="*/ 334 w 336"/>
              <a:gd name="T59" fmla="*/ 302 h 428"/>
              <a:gd name="T60" fmla="*/ 328 w 336"/>
              <a:gd name="T61" fmla="*/ 320 h 428"/>
              <a:gd name="T62" fmla="*/ 322 w 336"/>
              <a:gd name="T63" fmla="*/ 334 h 428"/>
              <a:gd name="T64" fmla="*/ 316 w 336"/>
              <a:gd name="T65" fmla="*/ 350 h 428"/>
              <a:gd name="T66" fmla="*/ 306 w 336"/>
              <a:gd name="T67" fmla="*/ 364 h 428"/>
              <a:gd name="T68" fmla="*/ 296 w 336"/>
              <a:gd name="T69" fmla="*/ 376 h 428"/>
              <a:gd name="T70" fmla="*/ 284 w 336"/>
              <a:gd name="T71" fmla="*/ 388 h 428"/>
              <a:gd name="T72" fmla="*/ 272 w 336"/>
              <a:gd name="T73" fmla="*/ 398 h 428"/>
              <a:gd name="T74" fmla="*/ 258 w 336"/>
              <a:gd name="T75" fmla="*/ 408 h 428"/>
              <a:gd name="T76" fmla="*/ 244 w 336"/>
              <a:gd name="T77" fmla="*/ 414 h 428"/>
              <a:gd name="T78" fmla="*/ 230 w 336"/>
              <a:gd name="T79" fmla="*/ 420 h 428"/>
              <a:gd name="T80" fmla="*/ 214 w 336"/>
              <a:gd name="T81" fmla="*/ 424 h 428"/>
              <a:gd name="T82" fmla="*/ 198 w 336"/>
              <a:gd name="T83" fmla="*/ 426 h 428"/>
              <a:gd name="T84" fmla="*/ 180 w 336"/>
              <a:gd name="T85" fmla="*/ 428 h 428"/>
              <a:gd name="T86" fmla="*/ 164 w 336"/>
              <a:gd name="T87" fmla="*/ 426 h 428"/>
              <a:gd name="T88" fmla="*/ 164 w 336"/>
              <a:gd name="T89" fmla="*/ 426 h 428"/>
              <a:gd name="T90" fmla="*/ 146 w 336"/>
              <a:gd name="T91" fmla="*/ 422 h 428"/>
              <a:gd name="T92" fmla="*/ 130 w 336"/>
              <a:gd name="T93" fmla="*/ 416 h 428"/>
              <a:gd name="T94" fmla="*/ 114 w 336"/>
              <a:gd name="T95" fmla="*/ 410 h 428"/>
              <a:gd name="T96" fmla="*/ 100 w 336"/>
              <a:gd name="T97" fmla="*/ 404 h 428"/>
              <a:gd name="T98" fmla="*/ 88 w 336"/>
              <a:gd name="T99" fmla="*/ 396 h 428"/>
              <a:gd name="T100" fmla="*/ 76 w 336"/>
              <a:gd name="T101" fmla="*/ 386 h 428"/>
              <a:gd name="T102" fmla="*/ 66 w 336"/>
              <a:gd name="T103" fmla="*/ 376 h 428"/>
              <a:gd name="T104" fmla="*/ 56 w 336"/>
              <a:gd name="T105" fmla="*/ 366 h 428"/>
              <a:gd name="T106" fmla="*/ 40 w 336"/>
              <a:gd name="T107" fmla="*/ 340 h 428"/>
              <a:gd name="T108" fmla="*/ 26 w 336"/>
              <a:gd name="T109" fmla="*/ 314 h 428"/>
              <a:gd name="T110" fmla="*/ 16 w 336"/>
              <a:gd name="T111" fmla="*/ 284 h 428"/>
              <a:gd name="T112" fmla="*/ 10 w 336"/>
              <a:gd name="T113" fmla="*/ 254 h 428"/>
              <a:gd name="T114" fmla="*/ 4 w 336"/>
              <a:gd name="T115" fmla="*/ 222 h 428"/>
              <a:gd name="T116" fmla="*/ 2 w 336"/>
              <a:gd name="T117" fmla="*/ 188 h 428"/>
              <a:gd name="T118" fmla="*/ 0 w 336"/>
              <a:gd name="T119" fmla="*/ 154 h 428"/>
              <a:gd name="T120" fmla="*/ 0 w 336"/>
              <a:gd name="T121" fmla="*/ 122 h 428"/>
              <a:gd name="T122" fmla="*/ 0 w 336"/>
              <a:gd name="T123"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6" h="428">
                <a:moveTo>
                  <a:pt x="0" y="0"/>
                </a:moveTo>
                <a:lnTo>
                  <a:pt x="0" y="0"/>
                </a:lnTo>
                <a:lnTo>
                  <a:pt x="36" y="48"/>
                </a:lnTo>
                <a:lnTo>
                  <a:pt x="52" y="68"/>
                </a:lnTo>
                <a:lnTo>
                  <a:pt x="68" y="86"/>
                </a:lnTo>
                <a:lnTo>
                  <a:pt x="68" y="86"/>
                </a:lnTo>
                <a:lnTo>
                  <a:pt x="84" y="98"/>
                </a:lnTo>
                <a:lnTo>
                  <a:pt x="98" y="110"/>
                </a:lnTo>
                <a:lnTo>
                  <a:pt x="114" y="120"/>
                </a:lnTo>
                <a:lnTo>
                  <a:pt x="130" y="128"/>
                </a:lnTo>
                <a:lnTo>
                  <a:pt x="146" y="136"/>
                </a:lnTo>
                <a:lnTo>
                  <a:pt x="164" y="142"/>
                </a:lnTo>
                <a:lnTo>
                  <a:pt x="182" y="146"/>
                </a:lnTo>
                <a:lnTo>
                  <a:pt x="200" y="150"/>
                </a:lnTo>
                <a:lnTo>
                  <a:pt x="200" y="150"/>
                </a:lnTo>
                <a:lnTo>
                  <a:pt x="226" y="156"/>
                </a:lnTo>
                <a:lnTo>
                  <a:pt x="250" y="162"/>
                </a:lnTo>
                <a:lnTo>
                  <a:pt x="274" y="172"/>
                </a:lnTo>
                <a:lnTo>
                  <a:pt x="294" y="182"/>
                </a:lnTo>
                <a:lnTo>
                  <a:pt x="302" y="190"/>
                </a:lnTo>
                <a:lnTo>
                  <a:pt x="310" y="196"/>
                </a:lnTo>
                <a:lnTo>
                  <a:pt x="318" y="206"/>
                </a:lnTo>
                <a:lnTo>
                  <a:pt x="324" y="216"/>
                </a:lnTo>
                <a:lnTo>
                  <a:pt x="328" y="226"/>
                </a:lnTo>
                <a:lnTo>
                  <a:pt x="332" y="240"/>
                </a:lnTo>
                <a:lnTo>
                  <a:pt x="334" y="254"/>
                </a:lnTo>
                <a:lnTo>
                  <a:pt x="336" y="268"/>
                </a:lnTo>
                <a:lnTo>
                  <a:pt x="336" y="268"/>
                </a:lnTo>
                <a:lnTo>
                  <a:pt x="336" y="286"/>
                </a:lnTo>
                <a:lnTo>
                  <a:pt x="334" y="302"/>
                </a:lnTo>
                <a:lnTo>
                  <a:pt x="328" y="320"/>
                </a:lnTo>
                <a:lnTo>
                  <a:pt x="322" y="334"/>
                </a:lnTo>
                <a:lnTo>
                  <a:pt x="316" y="350"/>
                </a:lnTo>
                <a:lnTo>
                  <a:pt x="306" y="364"/>
                </a:lnTo>
                <a:lnTo>
                  <a:pt x="296" y="376"/>
                </a:lnTo>
                <a:lnTo>
                  <a:pt x="284" y="388"/>
                </a:lnTo>
                <a:lnTo>
                  <a:pt x="272" y="398"/>
                </a:lnTo>
                <a:lnTo>
                  <a:pt x="258" y="408"/>
                </a:lnTo>
                <a:lnTo>
                  <a:pt x="244" y="414"/>
                </a:lnTo>
                <a:lnTo>
                  <a:pt x="230" y="420"/>
                </a:lnTo>
                <a:lnTo>
                  <a:pt x="214" y="424"/>
                </a:lnTo>
                <a:lnTo>
                  <a:pt x="198" y="426"/>
                </a:lnTo>
                <a:lnTo>
                  <a:pt x="180" y="428"/>
                </a:lnTo>
                <a:lnTo>
                  <a:pt x="164" y="426"/>
                </a:lnTo>
                <a:lnTo>
                  <a:pt x="164" y="426"/>
                </a:lnTo>
                <a:lnTo>
                  <a:pt x="146" y="422"/>
                </a:lnTo>
                <a:lnTo>
                  <a:pt x="130" y="416"/>
                </a:lnTo>
                <a:lnTo>
                  <a:pt x="114" y="410"/>
                </a:lnTo>
                <a:lnTo>
                  <a:pt x="100" y="404"/>
                </a:lnTo>
                <a:lnTo>
                  <a:pt x="88" y="396"/>
                </a:lnTo>
                <a:lnTo>
                  <a:pt x="76" y="386"/>
                </a:lnTo>
                <a:lnTo>
                  <a:pt x="66" y="376"/>
                </a:lnTo>
                <a:lnTo>
                  <a:pt x="56" y="366"/>
                </a:lnTo>
                <a:lnTo>
                  <a:pt x="40" y="340"/>
                </a:lnTo>
                <a:lnTo>
                  <a:pt x="26" y="314"/>
                </a:lnTo>
                <a:lnTo>
                  <a:pt x="16" y="284"/>
                </a:lnTo>
                <a:lnTo>
                  <a:pt x="10" y="254"/>
                </a:lnTo>
                <a:lnTo>
                  <a:pt x="4" y="222"/>
                </a:lnTo>
                <a:lnTo>
                  <a:pt x="2" y="188"/>
                </a:lnTo>
                <a:lnTo>
                  <a:pt x="0" y="154"/>
                </a:lnTo>
                <a:lnTo>
                  <a:pt x="0" y="122"/>
                </a:lnTo>
                <a:lnTo>
                  <a:pt x="0" y="0"/>
                </a:lnTo>
                <a:close/>
              </a:path>
            </a:pathLst>
          </a:custGeom>
          <a:ln/>
        </p:spPr>
        <p:style>
          <a:lnRef idx="1">
            <a:schemeClr val="accent4"/>
          </a:lnRef>
          <a:fillRef idx="3">
            <a:schemeClr val="accent4"/>
          </a:fillRef>
          <a:effectRef idx="2">
            <a:schemeClr val="accent4"/>
          </a:effectRef>
          <a:fontRef idx="minor">
            <a:schemeClr val="lt1"/>
          </a:fontRef>
        </p:style>
        <p:txBody>
          <a:bodyPr vert="horz" wrap="square" lIns="91440" tIns="45720" rIns="91440" bIns="144000" numCol="1" anchor="b" anchorCtr="0" compatLnSpc="1">
            <a:prstTxWarp prst="textNoShape">
              <a:avLst/>
            </a:prstTxWarp>
          </a:bodyPr>
          <a:lstStyle/>
          <a:p>
            <a:pPr algn="ctr"/>
            <a:r>
              <a:rPr lang="fa-IR" sz="4000" b="1" dirty="0" smtClean="0">
                <a:solidFill>
                  <a:schemeClr val="bg1"/>
                </a:solidFill>
                <a:effectLst>
                  <a:outerShdw blurRad="38100" dist="38100" dir="2700000" algn="tl">
                    <a:srgbClr val="000000">
                      <a:alpha val="43137"/>
                    </a:srgbClr>
                  </a:outerShdw>
                </a:effectLst>
                <a:latin typeface="Arabic Typesetting" pitchFamily="66" charset="-78"/>
                <a:ea typeface="Verdana" pitchFamily="34" charset="0"/>
                <a:cs typeface="Arabic Typesetting" pitchFamily="66" charset="-78"/>
              </a:rPr>
              <a:t>4</a:t>
            </a:r>
            <a:endParaRPr lang="fr-FR" sz="4000" b="1" dirty="0">
              <a:solidFill>
                <a:schemeClr val="bg1"/>
              </a:solidFill>
              <a:effectLst>
                <a:outerShdw blurRad="38100" dist="38100" dir="2700000" algn="tl">
                  <a:srgbClr val="000000">
                    <a:alpha val="43137"/>
                  </a:srgbClr>
                </a:outerShdw>
              </a:effectLst>
              <a:latin typeface="Arabic Typesetting" pitchFamily="66" charset="-78"/>
              <a:ea typeface="Verdana" pitchFamily="34" charset="0"/>
              <a:cs typeface="Arabic Typesetting" pitchFamily="66" charset="-78"/>
            </a:endParaRPr>
          </a:p>
        </p:txBody>
      </p:sp>
      <p:sp>
        <p:nvSpPr>
          <p:cNvPr id="11" name="ZoneTexte 18"/>
          <p:cNvSpPr txBox="1"/>
          <p:nvPr/>
        </p:nvSpPr>
        <p:spPr>
          <a:xfrm>
            <a:off x="3635896" y="1590872"/>
            <a:ext cx="4038245" cy="784830"/>
          </a:xfrm>
          <a:prstGeom prst="rect">
            <a:avLst/>
          </a:prstGeom>
          <a:noFill/>
        </p:spPr>
        <p:txBody>
          <a:bodyPr wrap="square" rtlCol="0" anchor="ctr">
            <a:spAutoFit/>
          </a:bodyPr>
          <a:lstStyle/>
          <a:p>
            <a:pPr algn="r"/>
            <a:r>
              <a:rPr lang="fa-IR" sz="4500" b="1" cap="small" dirty="0" smtClean="0">
                <a:latin typeface="Arabic Typesetting" pitchFamily="66" charset="-78"/>
                <a:ea typeface="Verdana" pitchFamily="34" charset="0"/>
                <a:cs typeface="Arabic Typesetting" pitchFamily="66" charset="-78"/>
              </a:rPr>
              <a:t>استقلال فعالیت</a:t>
            </a:r>
            <a:endParaRPr lang="en-US" sz="4500" b="1" cap="small" dirty="0">
              <a:latin typeface="Arabic Typesetting" pitchFamily="66" charset="-78"/>
              <a:ea typeface="Verdana" pitchFamily="34" charset="0"/>
              <a:cs typeface="Arabic Typesetting" pitchFamily="66" charset="-78"/>
            </a:endParaRPr>
          </a:p>
        </p:txBody>
      </p:sp>
      <p:sp>
        <p:nvSpPr>
          <p:cNvPr id="12" name="ZoneTexte 19"/>
          <p:cNvSpPr txBox="1"/>
          <p:nvPr/>
        </p:nvSpPr>
        <p:spPr>
          <a:xfrm>
            <a:off x="609601" y="2422043"/>
            <a:ext cx="7324760" cy="784830"/>
          </a:xfrm>
          <a:prstGeom prst="rect">
            <a:avLst/>
          </a:prstGeom>
          <a:noFill/>
        </p:spPr>
        <p:txBody>
          <a:bodyPr wrap="square" rtlCol="0" anchor="ctr">
            <a:spAutoFit/>
          </a:bodyPr>
          <a:lstStyle/>
          <a:p>
            <a:pPr algn="r"/>
            <a:r>
              <a:rPr lang="fa-IR" sz="4500" b="1" cap="small" dirty="0" smtClean="0">
                <a:latin typeface="Arabic Typesetting" pitchFamily="66" charset="-78"/>
                <a:ea typeface="Verdana" pitchFamily="34" charset="0"/>
                <a:cs typeface="Arabic Typesetting" pitchFamily="66" charset="-78"/>
              </a:rPr>
              <a:t>پایین بودن حجم معاملات واحد خارجی با واحد گزارشگر</a:t>
            </a:r>
            <a:endParaRPr lang="en-US" sz="4500" b="1" cap="small" dirty="0">
              <a:latin typeface="Arabic Typesetting" pitchFamily="66" charset="-78"/>
              <a:ea typeface="Verdana" pitchFamily="34" charset="0"/>
              <a:cs typeface="Arabic Typesetting" pitchFamily="66" charset="-78"/>
            </a:endParaRPr>
          </a:p>
        </p:txBody>
      </p:sp>
      <p:sp>
        <p:nvSpPr>
          <p:cNvPr id="13" name="ZoneTexte 20"/>
          <p:cNvSpPr txBox="1"/>
          <p:nvPr/>
        </p:nvSpPr>
        <p:spPr>
          <a:xfrm>
            <a:off x="1115616" y="3216190"/>
            <a:ext cx="6701994" cy="784830"/>
          </a:xfrm>
          <a:prstGeom prst="rect">
            <a:avLst/>
          </a:prstGeom>
          <a:noFill/>
        </p:spPr>
        <p:txBody>
          <a:bodyPr wrap="square" rtlCol="0" anchor="ctr">
            <a:spAutoFit/>
          </a:bodyPr>
          <a:lstStyle/>
          <a:p>
            <a:pPr algn="r"/>
            <a:r>
              <a:rPr lang="fa-IR" sz="4500" b="1" cap="small" dirty="0" smtClean="0">
                <a:latin typeface="Arabic Typesetting" pitchFamily="66" charset="-78"/>
                <a:ea typeface="Verdana" pitchFamily="34" charset="0"/>
                <a:cs typeface="Arabic Typesetting" pitchFamily="66" charset="-78"/>
              </a:rPr>
              <a:t>تامین مالی خارجی</a:t>
            </a:r>
            <a:endParaRPr lang="en-US" sz="4500" b="1" cap="small" dirty="0">
              <a:latin typeface="Arabic Typesetting" pitchFamily="66" charset="-78"/>
              <a:ea typeface="Verdana" pitchFamily="34" charset="0"/>
              <a:cs typeface="Arabic Typesetting" pitchFamily="66" charset="-78"/>
            </a:endParaRPr>
          </a:p>
        </p:txBody>
      </p:sp>
      <p:sp>
        <p:nvSpPr>
          <p:cNvPr id="14" name="ZoneTexte 21"/>
          <p:cNvSpPr txBox="1"/>
          <p:nvPr/>
        </p:nvSpPr>
        <p:spPr>
          <a:xfrm>
            <a:off x="609602" y="4028297"/>
            <a:ext cx="7262284" cy="784830"/>
          </a:xfrm>
          <a:prstGeom prst="rect">
            <a:avLst/>
          </a:prstGeom>
          <a:noFill/>
        </p:spPr>
        <p:txBody>
          <a:bodyPr wrap="square" rtlCol="0" anchor="ctr">
            <a:spAutoFit/>
          </a:bodyPr>
          <a:lstStyle/>
          <a:p>
            <a:pPr algn="r"/>
            <a:r>
              <a:rPr lang="fa-IR" sz="4500" b="1" cap="small" dirty="0" smtClean="0">
                <a:latin typeface="Arabic Typesetting" pitchFamily="66" charset="-78"/>
                <a:ea typeface="Verdana" pitchFamily="34" charset="0"/>
                <a:cs typeface="Arabic Typesetting" pitchFamily="66" charset="-78"/>
              </a:rPr>
              <a:t>پرداخت هزینه ها با استفاده از ارز</a:t>
            </a:r>
            <a:endParaRPr lang="en-US" sz="4500" b="1" cap="small" dirty="0">
              <a:latin typeface="Arabic Typesetting" pitchFamily="66" charset="-78"/>
              <a:ea typeface="Verdana" pitchFamily="34" charset="0"/>
              <a:cs typeface="Arabic Typesetting" pitchFamily="66" charset="-78"/>
            </a:endParaRPr>
          </a:p>
        </p:txBody>
      </p:sp>
      <p:sp>
        <p:nvSpPr>
          <p:cNvPr id="16" name="Freeform 10"/>
          <p:cNvSpPr>
            <a:spLocks/>
          </p:cNvSpPr>
          <p:nvPr/>
        </p:nvSpPr>
        <p:spPr bwMode="auto">
          <a:xfrm>
            <a:off x="8099197" y="4700989"/>
            <a:ext cx="855138" cy="1089283"/>
          </a:xfrm>
          <a:custGeom>
            <a:avLst/>
            <a:gdLst>
              <a:gd name="T0" fmla="*/ 0 w 336"/>
              <a:gd name="T1" fmla="*/ 0 h 428"/>
              <a:gd name="T2" fmla="*/ 0 w 336"/>
              <a:gd name="T3" fmla="*/ 0 h 428"/>
              <a:gd name="T4" fmla="*/ 36 w 336"/>
              <a:gd name="T5" fmla="*/ 48 h 428"/>
              <a:gd name="T6" fmla="*/ 52 w 336"/>
              <a:gd name="T7" fmla="*/ 68 h 428"/>
              <a:gd name="T8" fmla="*/ 68 w 336"/>
              <a:gd name="T9" fmla="*/ 86 h 428"/>
              <a:gd name="T10" fmla="*/ 68 w 336"/>
              <a:gd name="T11" fmla="*/ 86 h 428"/>
              <a:gd name="T12" fmla="*/ 84 w 336"/>
              <a:gd name="T13" fmla="*/ 98 h 428"/>
              <a:gd name="T14" fmla="*/ 98 w 336"/>
              <a:gd name="T15" fmla="*/ 110 h 428"/>
              <a:gd name="T16" fmla="*/ 114 w 336"/>
              <a:gd name="T17" fmla="*/ 120 h 428"/>
              <a:gd name="T18" fmla="*/ 130 w 336"/>
              <a:gd name="T19" fmla="*/ 128 h 428"/>
              <a:gd name="T20" fmla="*/ 146 w 336"/>
              <a:gd name="T21" fmla="*/ 136 h 428"/>
              <a:gd name="T22" fmla="*/ 164 w 336"/>
              <a:gd name="T23" fmla="*/ 142 h 428"/>
              <a:gd name="T24" fmla="*/ 182 w 336"/>
              <a:gd name="T25" fmla="*/ 146 h 428"/>
              <a:gd name="T26" fmla="*/ 200 w 336"/>
              <a:gd name="T27" fmla="*/ 150 h 428"/>
              <a:gd name="T28" fmla="*/ 200 w 336"/>
              <a:gd name="T29" fmla="*/ 150 h 428"/>
              <a:gd name="T30" fmla="*/ 226 w 336"/>
              <a:gd name="T31" fmla="*/ 156 h 428"/>
              <a:gd name="T32" fmla="*/ 250 w 336"/>
              <a:gd name="T33" fmla="*/ 162 h 428"/>
              <a:gd name="T34" fmla="*/ 274 w 336"/>
              <a:gd name="T35" fmla="*/ 172 h 428"/>
              <a:gd name="T36" fmla="*/ 294 w 336"/>
              <a:gd name="T37" fmla="*/ 182 h 428"/>
              <a:gd name="T38" fmla="*/ 302 w 336"/>
              <a:gd name="T39" fmla="*/ 190 h 428"/>
              <a:gd name="T40" fmla="*/ 310 w 336"/>
              <a:gd name="T41" fmla="*/ 196 h 428"/>
              <a:gd name="T42" fmla="*/ 318 w 336"/>
              <a:gd name="T43" fmla="*/ 206 h 428"/>
              <a:gd name="T44" fmla="*/ 324 w 336"/>
              <a:gd name="T45" fmla="*/ 216 h 428"/>
              <a:gd name="T46" fmla="*/ 328 w 336"/>
              <a:gd name="T47" fmla="*/ 226 h 428"/>
              <a:gd name="T48" fmla="*/ 332 w 336"/>
              <a:gd name="T49" fmla="*/ 240 h 428"/>
              <a:gd name="T50" fmla="*/ 334 w 336"/>
              <a:gd name="T51" fmla="*/ 254 h 428"/>
              <a:gd name="T52" fmla="*/ 336 w 336"/>
              <a:gd name="T53" fmla="*/ 268 h 428"/>
              <a:gd name="T54" fmla="*/ 336 w 336"/>
              <a:gd name="T55" fmla="*/ 268 h 428"/>
              <a:gd name="T56" fmla="*/ 336 w 336"/>
              <a:gd name="T57" fmla="*/ 286 h 428"/>
              <a:gd name="T58" fmla="*/ 334 w 336"/>
              <a:gd name="T59" fmla="*/ 302 h 428"/>
              <a:gd name="T60" fmla="*/ 328 w 336"/>
              <a:gd name="T61" fmla="*/ 320 h 428"/>
              <a:gd name="T62" fmla="*/ 322 w 336"/>
              <a:gd name="T63" fmla="*/ 334 h 428"/>
              <a:gd name="T64" fmla="*/ 316 w 336"/>
              <a:gd name="T65" fmla="*/ 350 h 428"/>
              <a:gd name="T66" fmla="*/ 306 w 336"/>
              <a:gd name="T67" fmla="*/ 364 h 428"/>
              <a:gd name="T68" fmla="*/ 296 w 336"/>
              <a:gd name="T69" fmla="*/ 376 h 428"/>
              <a:gd name="T70" fmla="*/ 284 w 336"/>
              <a:gd name="T71" fmla="*/ 388 h 428"/>
              <a:gd name="T72" fmla="*/ 272 w 336"/>
              <a:gd name="T73" fmla="*/ 398 h 428"/>
              <a:gd name="T74" fmla="*/ 258 w 336"/>
              <a:gd name="T75" fmla="*/ 408 h 428"/>
              <a:gd name="T76" fmla="*/ 244 w 336"/>
              <a:gd name="T77" fmla="*/ 414 h 428"/>
              <a:gd name="T78" fmla="*/ 230 w 336"/>
              <a:gd name="T79" fmla="*/ 420 h 428"/>
              <a:gd name="T80" fmla="*/ 214 w 336"/>
              <a:gd name="T81" fmla="*/ 424 h 428"/>
              <a:gd name="T82" fmla="*/ 198 w 336"/>
              <a:gd name="T83" fmla="*/ 426 h 428"/>
              <a:gd name="T84" fmla="*/ 180 w 336"/>
              <a:gd name="T85" fmla="*/ 428 h 428"/>
              <a:gd name="T86" fmla="*/ 164 w 336"/>
              <a:gd name="T87" fmla="*/ 426 h 428"/>
              <a:gd name="T88" fmla="*/ 164 w 336"/>
              <a:gd name="T89" fmla="*/ 426 h 428"/>
              <a:gd name="T90" fmla="*/ 146 w 336"/>
              <a:gd name="T91" fmla="*/ 422 h 428"/>
              <a:gd name="T92" fmla="*/ 130 w 336"/>
              <a:gd name="T93" fmla="*/ 416 h 428"/>
              <a:gd name="T94" fmla="*/ 114 w 336"/>
              <a:gd name="T95" fmla="*/ 410 h 428"/>
              <a:gd name="T96" fmla="*/ 100 w 336"/>
              <a:gd name="T97" fmla="*/ 404 h 428"/>
              <a:gd name="T98" fmla="*/ 88 w 336"/>
              <a:gd name="T99" fmla="*/ 396 h 428"/>
              <a:gd name="T100" fmla="*/ 76 w 336"/>
              <a:gd name="T101" fmla="*/ 386 h 428"/>
              <a:gd name="T102" fmla="*/ 66 w 336"/>
              <a:gd name="T103" fmla="*/ 376 h 428"/>
              <a:gd name="T104" fmla="*/ 56 w 336"/>
              <a:gd name="T105" fmla="*/ 366 h 428"/>
              <a:gd name="T106" fmla="*/ 40 w 336"/>
              <a:gd name="T107" fmla="*/ 340 h 428"/>
              <a:gd name="T108" fmla="*/ 26 w 336"/>
              <a:gd name="T109" fmla="*/ 314 h 428"/>
              <a:gd name="T110" fmla="*/ 16 w 336"/>
              <a:gd name="T111" fmla="*/ 284 h 428"/>
              <a:gd name="T112" fmla="*/ 10 w 336"/>
              <a:gd name="T113" fmla="*/ 254 h 428"/>
              <a:gd name="T114" fmla="*/ 4 w 336"/>
              <a:gd name="T115" fmla="*/ 222 h 428"/>
              <a:gd name="T116" fmla="*/ 2 w 336"/>
              <a:gd name="T117" fmla="*/ 188 h 428"/>
              <a:gd name="T118" fmla="*/ 0 w 336"/>
              <a:gd name="T119" fmla="*/ 154 h 428"/>
              <a:gd name="T120" fmla="*/ 0 w 336"/>
              <a:gd name="T121" fmla="*/ 122 h 428"/>
              <a:gd name="T122" fmla="*/ 0 w 336"/>
              <a:gd name="T123"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6" h="428">
                <a:moveTo>
                  <a:pt x="0" y="0"/>
                </a:moveTo>
                <a:lnTo>
                  <a:pt x="0" y="0"/>
                </a:lnTo>
                <a:lnTo>
                  <a:pt x="36" y="48"/>
                </a:lnTo>
                <a:lnTo>
                  <a:pt x="52" y="68"/>
                </a:lnTo>
                <a:lnTo>
                  <a:pt x="68" y="86"/>
                </a:lnTo>
                <a:lnTo>
                  <a:pt x="68" y="86"/>
                </a:lnTo>
                <a:lnTo>
                  <a:pt x="84" y="98"/>
                </a:lnTo>
                <a:lnTo>
                  <a:pt x="98" y="110"/>
                </a:lnTo>
                <a:lnTo>
                  <a:pt x="114" y="120"/>
                </a:lnTo>
                <a:lnTo>
                  <a:pt x="130" y="128"/>
                </a:lnTo>
                <a:lnTo>
                  <a:pt x="146" y="136"/>
                </a:lnTo>
                <a:lnTo>
                  <a:pt x="164" y="142"/>
                </a:lnTo>
                <a:lnTo>
                  <a:pt x="182" y="146"/>
                </a:lnTo>
                <a:lnTo>
                  <a:pt x="200" y="150"/>
                </a:lnTo>
                <a:lnTo>
                  <a:pt x="200" y="150"/>
                </a:lnTo>
                <a:lnTo>
                  <a:pt x="226" y="156"/>
                </a:lnTo>
                <a:lnTo>
                  <a:pt x="250" y="162"/>
                </a:lnTo>
                <a:lnTo>
                  <a:pt x="274" y="172"/>
                </a:lnTo>
                <a:lnTo>
                  <a:pt x="294" y="182"/>
                </a:lnTo>
                <a:lnTo>
                  <a:pt x="302" y="190"/>
                </a:lnTo>
                <a:lnTo>
                  <a:pt x="310" y="196"/>
                </a:lnTo>
                <a:lnTo>
                  <a:pt x="318" y="206"/>
                </a:lnTo>
                <a:lnTo>
                  <a:pt x="324" y="216"/>
                </a:lnTo>
                <a:lnTo>
                  <a:pt x="328" y="226"/>
                </a:lnTo>
                <a:lnTo>
                  <a:pt x="332" y="240"/>
                </a:lnTo>
                <a:lnTo>
                  <a:pt x="334" y="254"/>
                </a:lnTo>
                <a:lnTo>
                  <a:pt x="336" y="268"/>
                </a:lnTo>
                <a:lnTo>
                  <a:pt x="336" y="268"/>
                </a:lnTo>
                <a:lnTo>
                  <a:pt x="336" y="286"/>
                </a:lnTo>
                <a:lnTo>
                  <a:pt x="334" y="302"/>
                </a:lnTo>
                <a:lnTo>
                  <a:pt x="328" y="320"/>
                </a:lnTo>
                <a:lnTo>
                  <a:pt x="322" y="334"/>
                </a:lnTo>
                <a:lnTo>
                  <a:pt x="316" y="350"/>
                </a:lnTo>
                <a:lnTo>
                  <a:pt x="306" y="364"/>
                </a:lnTo>
                <a:lnTo>
                  <a:pt x="296" y="376"/>
                </a:lnTo>
                <a:lnTo>
                  <a:pt x="284" y="388"/>
                </a:lnTo>
                <a:lnTo>
                  <a:pt x="272" y="398"/>
                </a:lnTo>
                <a:lnTo>
                  <a:pt x="258" y="408"/>
                </a:lnTo>
                <a:lnTo>
                  <a:pt x="244" y="414"/>
                </a:lnTo>
                <a:lnTo>
                  <a:pt x="230" y="420"/>
                </a:lnTo>
                <a:lnTo>
                  <a:pt x="214" y="424"/>
                </a:lnTo>
                <a:lnTo>
                  <a:pt x="198" y="426"/>
                </a:lnTo>
                <a:lnTo>
                  <a:pt x="180" y="428"/>
                </a:lnTo>
                <a:lnTo>
                  <a:pt x="164" y="426"/>
                </a:lnTo>
                <a:lnTo>
                  <a:pt x="164" y="426"/>
                </a:lnTo>
                <a:lnTo>
                  <a:pt x="146" y="422"/>
                </a:lnTo>
                <a:lnTo>
                  <a:pt x="130" y="416"/>
                </a:lnTo>
                <a:lnTo>
                  <a:pt x="114" y="410"/>
                </a:lnTo>
                <a:lnTo>
                  <a:pt x="100" y="404"/>
                </a:lnTo>
                <a:lnTo>
                  <a:pt x="88" y="396"/>
                </a:lnTo>
                <a:lnTo>
                  <a:pt x="76" y="386"/>
                </a:lnTo>
                <a:lnTo>
                  <a:pt x="66" y="376"/>
                </a:lnTo>
                <a:lnTo>
                  <a:pt x="56" y="366"/>
                </a:lnTo>
                <a:lnTo>
                  <a:pt x="40" y="340"/>
                </a:lnTo>
                <a:lnTo>
                  <a:pt x="26" y="314"/>
                </a:lnTo>
                <a:lnTo>
                  <a:pt x="16" y="284"/>
                </a:lnTo>
                <a:lnTo>
                  <a:pt x="10" y="254"/>
                </a:lnTo>
                <a:lnTo>
                  <a:pt x="4" y="222"/>
                </a:lnTo>
                <a:lnTo>
                  <a:pt x="2" y="188"/>
                </a:lnTo>
                <a:lnTo>
                  <a:pt x="0" y="154"/>
                </a:lnTo>
                <a:lnTo>
                  <a:pt x="0" y="122"/>
                </a:lnTo>
                <a:lnTo>
                  <a:pt x="0" y="0"/>
                </a:lnTo>
                <a:close/>
              </a:path>
            </a:pathLst>
          </a:custGeom>
          <a:ln/>
        </p:spPr>
        <p:style>
          <a:lnRef idx="1">
            <a:schemeClr val="accent2"/>
          </a:lnRef>
          <a:fillRef idx="3">
            <a:schemeClr val="accent2"/>
          </a:fillRef>
          <a:effectRef idx="2">
            <a:schemeClr val="accent2"/>
          </a:effectRef>
          <a:fontRef idx="minor">
            <a:schemeClr val="lt1"/>
          </a:fontRef>
        </p:style>
        <p:txBody>
          <a:bodyPr vert="horz" wrap="square" lIns="91440" tIns="45720" rIns="91440" bIns="144000" numCol="1" anchor="b" anchorCtr="0" compatLnSpc="1">
            <a:prstTxWarp prst="textNoShape">
              <a:avLst/>
            </a:prstTxWarp>
          </a:bodyPr>
          <a:lstStyle/>
          <a:p>
            <a:pPr algn="ctr"/>
            <a:r>
              <a:rPr lang="fa-IR" sz="4000" b="1" dirty="0" smtClean="0">
                <a:solidFill>
                  <a:schemeClr val="bg1"/>
                </a:solidFill>
                <a:effectLst>
                  <a:outerShdw blurRad="38100" dist="38100" dir="2700000" algn="tl">
                    <a:srgbClr val="000000">
                      <a:alpha val="43137"/>
                    </a:srgbClr>
                  </a:outerShdw>
                </a:effectLst>
                <a:latin typeface="Arabic Typesetting" pitchFamily="66" charset="-78"/>
                <a:ea typeface="Verdana" pitchFamily="34" charset="0"/>
                <a:cs typeface="Arabic Typesetting" pitchFamily="66" charset="-78"/>
              </a:rPr>
              <a:t>5</a:t>
            </a:r>
            <a:endParaRPr lang="fr-FR" sz="4000" b="1" dirty="0">
              <a:solidFill>
                <a:schemeClr val="bg1"/>
              </a:solidFill>
              <a:effectLst>
                <a:outerShdw blurRad="38100" dist="38100" dir="2700000" algn="tl">
                  <a:srgbClr val="000000">
                    <a:alpha val="43137"/>
                  </a:srgbClr>
                </a:outerShdw>
              </a:effectLst>
              <a:latin typeface="Arabic Typesetting" pitchFamily="66" charset="-78"/>
              <a:ea typeface="Verdana" pitchFamily="34" charset="0"/>
              <a:cs typeface="Arabic Typesetting" pitchFamily="66" charset="-78"/>
            </a:endParaRPr>
          </a:p>
        </p:txBody>
      </p:sp>
      <p:sp>
        <p:nvSpPr>
          <p:cNvPr id="17" name="Freeform 10"/>
          <p:cNvSpPr>
            <a:spLocks/>
          </p:cNvSpPr>
          <p:nvPr/>
        </p:nvSpPr>
        <p:spPr bwMode="auto">
          <a:xfrm>
            <a:off x="8099197" y="5420939"/>
            <a:ext cx="855138" cy="1089283"/>
          </a:xfrm>
          <a:custGeom>
            <a:avLst/>
            <a:gdLst>
              <a:gd name="T0" fmla="*/ 0 w 336"/>
              <a:gd name="T1" fmla="*/ 0 h 428"/>
              <a:gd name="T2" fmla="*/ 0 w 336"/>
              <a:gd name="T3" fmla="*/ 0 h 428"/>
              <a:gd name="T4" fmla="*/ 36 w 336"/>
              <a:gd name="T5" fmla="*/ 48 h 428"/>
              <a:gd name="T6" fmla="*/ 52 w 336"/>
              <a:gd name="T7" fmla="*/ 68 h 428"/>
              <a:gd name="T8" fmla="*/ 68 w 336"/>
              <a:gd name="T9" fmla="*/ 86 h 428"/>
              <a:gd name="T10" fmla="*/ 68 w 336"/>
              <a:gd name="T11" fmla="*/ 86 h 428"/>
              <a:gd name="T12" fmla="*/ 84 w 336"/>
              <a:gd name="T13" fmla="*/ 98 h 428"/>
              <a:gd name="T14" fmla="*/ 98 w 336"/>
              <a:gd name="T15" fmla="*/ 110 h 428"/>
              <a:gd name="T16" fmla="*/ 114 w 336"/>
              <a:gd name="T17" fmla="*/ 120 h 428"/>
              <a:gd name="T18" fmla="*/ 130 w 336"/>
              <a:gd name="T19" fmla="*/ 128 h 428"/>
              <a:gd name="T20" fmla="*/ 146 w 336"/>
              <a:gd name="T21" fmla="*/ 136 h 428"/>
              <a:gd name="T22" fmla="*/ 164 w 336"/>
              <a:gd name="T23" fmla="*/ 142 h 428"/>
              <a:gd name="T24" fmla="*/ 182 w 336"/>
              <a:gd name="T25" fmla="*/ 146 h 428"/>
              <a:gd name="T26" fmla="*/ 200 w 336"/>
              <a:gd name="T27" fmla="*/ 150 h 428"/>
              <a:gd name="T28" fmla="*/ 200 w 336"/>
              <a:gd name="T29" fmla="*/ 150 h 428"/>
              <a:gd name="T30" fmla="*/ 226 w 336"/>
              <a:gd name="T31" fmla="*/ 156 h 428"/>
              <a:gd name="T32" fmla="*/ 250 w 336"/>
              <a:gd name="T33" fmla="*/ 162 h 428"/>
              <a:gd name="T34" fmla="*/ 274 w 336"/>
              <a:gd name="T35" fmla="*/ 172 h 428"/>
              <a:gd name="T36" fmla="*/ 294 w 336"/>
              <a:gd name="T37" fmla="*/ 182 h 428"/>
              <a:gd name="T38" fmla="*/ 302 w 336"/>
              <a:gd name="T39" fmla="*/ 190 h 428"/>
              <a:gd name="T40" fmla="*/ 310 w 336"/>
              <a:gd name="T41" fmla="*/ 196 h 428"/>
              <a:gd name="T42" fmla="*/ 318 w 336"/>
              <a:gd name="T43" fmla="*/ 206 h 428"/>
              <a:gd name="T44" fmla="*/ 324 w 336"/>
              <a:gd name="T45" fmla="*/ 216 h 428"/>
              <a:gd name="T46" fmla="*/ 328 w 336"/>
              <a:gd name="T47" fmla="*/ 226 h 428"/>
              <a:gd name="T48" fmla="*/ 332 w 336"/>
              <a:gd name="T49" fmla="*/ 240 h 428"/>
              <a:gd name="T50" fmla="*/ 334 w 336"/>
              <a:gd name="T51" fmla="*/ 254 h 428"/>
              <a:gd name="T52" fmla="*/ 336 w 336"/>
              <a:gd name="T53" fmla="*/ 268 h 428"/>
              <a:gd name="T54" fmla="*/ 336 w 336"/>
              <a:gd name="T55" fmla="*/ 268 h 428"/>
              <a:gd name="T56" fmla="*/ 336 w 336"/>
              <a:gd name="T57" fmla="*/ 286 h 428"/>
              <a:gd name="T58" fmla="*/ 334 w 336"/>
              <a:gd name="T59" fmla="*/ 302 h 428"/>
              <a:gd name="T60" fmla="*/ 328 w 336"/>
              <a:gd name="T61" fmla="*/ 320 h 428"/>
              <a:gd name="T62" fmla="*/ 322 w 336"/>
              <a:gd name="T63" fmla="*/ 334 h 428"/>
              <a:gd name="T64" fmla="*/ 316 w 336"/>
              <a:gd name="T65" fmla="*/ 350 h 428"/>
              <a:gd name="T66" fmla="*/ 306 w 336"/>
              <a:gd name="T67" fmla="*/ 364 h 428"/>
              <a:gd name="T68" fmla="*/ 296 w 336"/>
              <a:gd name="T69" fmla="*/ 376 h 428"/>
              <a:gd name="T70" fmla="*/ 284 w 336"/>
              <a:gd name="T71" fmla="*/ 388 h 428"/>
              <a:gd name="T72" fmla="*/ 272 w 336"/>
              <a:gd name="T73" fmla="*/ 398 h 428"/>
              <a:gd name="T74" fmla="*/ 258 w 336"/>
              <a:gd name="T75" fmla="*/ 408 h 428"/>
              <a:gd name="T76" fmla="*/ 244 w 336"/>
              <a:gd name="T77" fmla="*/ 414 h 428"/>
              <a:gd name="T78" fmla="*/ 230 w 336"/>
              <a:gd name="T79" fmla="*/ 420 h 428"/>
              <a:gd name="T80" fmla="*/ 214 w 336"/>
              <a:gd name="T81" fmla="*/ 424 h 428"/>
              <a:gd name="T82" fmla="*/ 198 w 336"/>
              <a:gd name="T83" fmla="*/ 426 h 428"/>
              <a:gd name="T84" fmla="*/ 180 w 336"/>
              <a:gd name="T85" fmla="*/ 428 h 428"/>
              <a:gd name="T86" fmla="*/ 164 w 336"/>
              <a:gd name="T87" fmla="*/ 426 h 428"/>
              <a:gd name="T88" fmla="*/ 164 w 336"/>
              <a:gd name="T89" fmla="*/ 426 h 428"/>
              <a:gd name="T90" fmla="*/ 146 w 336"/>
              <a:gd name="T91" fmla="*/ 422 h 428"/>
              <a:gd name="T92" fmla="*/ 130 w 336"/>
              <a:gd name="T93" fmla="*/ 416 h 428"/>
              <a:gd name="T94" fmla="*/ 114 w 336"/>
              <a:gd name="T95" fmla="*/ 410 h 428"/>
              <a:gd name="T96" fmla="*/ 100 w 336"/>
              <a:gd name="T97" fmla="*/ 404 h 428"/>
              <a:gd name="T98" fmla="*/ 88 w 336"/>
              <a:gd name="T99" fmla="*/ 396 h 428"/>
              <a:gd name="T100" fmla="*/ 76 w 336"/>
              <a:gd name="T101" fmla="*/ 386 h 428"/>
              <a:gd name="T102" fmla="*/ 66 w 336"/>
              <a:gd name="T103" fmla="*/ 376 h 428"/>
              <a:gd name="T104" fmla="*/ 56 w 336"/>
              <a:gd name="T105" fmla="*/ 366 h 428"/>
              <a:gd name="T106" fmla="*/ 40 w 336"/>
              <a:gd name="T107" fmla="*/ 340 h 428"/>
              <a:gd name="T108" fmla="*/ 26 w 336"/>
              <a:gd name="T109" fmla="*/ 314 h 428"/>
              <a:gd name="T110" fmla="*/ 16 w 336"/>
              <a:gd name="T111" fmla="*/ 284 h 428"/>
              <a:gd name="T112" fmla="*/ 10 w 336"/>
              <a:gd name="T113" fmla="*/ 254 h 428"/>
              <a:gd name="T114" fmla="*/ 4 w 336"/>
              <a:gd name="T115" fmla="*/ 222 h 428"/>
              <a:gd name="T116" fmla="*/ 2 w 336"/>
              <a:gd name="T117" fmla="*/ 188 h 428"/>
              <a:gd name="T118" fmla="*/ 0 w 336"/>
              <a:gd name="T119" fmla="*/ 154 h 428"/>
              <a:gd name="T120" fmla="*/ 0 w 336"/>
              <a:gd name="T121" fmla="*/ 122 h 428"/>
              <a:gd name="T122" fmla="*/ 0 w 336"/>
              <a:gd name="T123"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6" h="428">
                <a:moveTo>
                  <a:pt x="0" y="0"/>
                </a:moveTo>
                <a:lnTo>
                  <a:pt x="0" y="0"/>
                </a:lnTo>
                <a:lnTo>
                  <a:pt x="36" y="48"/>
                </a:lnTo>
                <a:lnTo>
                  <a:pt x="52" y="68"/>
                </a:lnTo>
                <a:lnTo>
                  <a:pt x="68" y="86"/>
                </a:lnTo>
                <a:lnTo>
                  <a:pt x="68" y="86"/>
                </a:lnTo>
                <a:lnTo>
                  <a:pt x="84" y="98"/>
                </a:lnTo>
                <a:lnTo>
                  <a:pt x="98" y="110"/>
                </a:lnTo>
                <a:lnTo>
                  <a:pt x="114" y="120"/>
                </a:lnTo>
                <a:lnTo>
                  <a:pt x="130" y="128"/>
                </a:lnTo>
                <a:lnTo>
                  <a:pt x="146" y="136"/>
                </a:lnTo>
                <a:lnTo>
                  <a:pt x="164" y="142"/>
                </a:lnTo>
                <a:lnTo>
                  <a:pt x="182" y="146"/>
                </a:lnTo>
                <a:lnTo>
                  <a:pt x="200" y="150"/>
                </a:lnTo>
                <a:lnTo>
                  <a:pt x="200" y="150"/>
                </a:lnTo>
                <a:lnTo>
                  <a:pt x="226" y="156"/>
                </a:lnTo>
                <a:lnTo>
                  <a:pt x="250" y="162"/>
                </a:lnTo>
                <a:lnTo>
                  <a:pt x="274" y="172"/>
                </a:lnTo>
                <a:lnTo>
                  <a:pt x="294" y="182"/>
                </a:lnTo>
                <a:lnTo>
                  <a:pt x="302" y="190"/>
                </a:lnTo>
                <a:lnTo>
                  <a:pt x="310" y="196"/>
                </a:lnTo>
                <a:lnTo>
                  <a:pt x="318" y="206"/>
                </a:lnTo>
                <a:lnTo>
                  <a:pt x="324" y="216"/>
                </a:lnTo>
                <a:lnTo>
                  <a:pt x="328" y="226"/>
                </a:lnTo>
                <a:lnTo>
                  <a:pt x="332" y="240"/>
                </a:lnTo>
                <a:lnTo>
                  <a:pt x="334" y="254"/>
                </a:lnTo>
                <a:lnTo>
                  <a:pt x="336" y="268"/>
                </a:lnTo>
                <a:lnTo>
                  <a:pt x="336" y="268"/>
                </a:lnTo>
                <a:lnTo>
                  <a:pt x="336" y="286"/>
                </a:lnTo>
                <a:lnTo>
                  <a:pt x="334" y="302"/>
                </a:lnTo>
                <a:lnTo>
                  <a:pt x="328" y="320"/>
                </a:lnTo>
                <a:lnTo>
                  <a:pt x="322" y="334"/>
                </a:lnTo>
                <a:lnTo>
                  <a:pt x="316" y="350"/>
                </a:lnTo>
                <a:lnTo>
                  <a:pt x="306" y="364"/>
                </a:lnTo>
                <a:lnTo>
                  <a:pt x="296" y="376"/>
                </a:lnTo>
                <a:lnTo>
                  <a:pt x="284" y="388"/>
                </a:lnTo>
                <a:lnTo>
                  <a:pt x="272" y="398"/>
                </a:lnTo>
                <a:lnTo>
                  <a:pt x="258" y="408"/>
                </a:lnTo>
                <a:lnTo>
                  <a:pt x="244" y="414"/>
                </a:lnTo>
                <a:lnTo>
                  <a:pt x="230" y="420"/>
                </a:lnTo>
                <a:lnTo>
                  <a:pt x="214" y="424"/>
                </a:lnTo>
                <a:lnTo>
                  <a:pt x="198" y="426"/>
                </a:lnTo>
                <a:lnTo>
                  <a:pt x="180" y="428"/>
                </a:lnTo>
                <a:lnTo>
                  <a:pt x="164" y="426"/>
                </a:lnTo>
                <a:lnTo>
                  <a:pt x="164" y="426"/>
                </a:lnTo>
                <a:lnTo>
                  <a:pt x="146" y="422"/>
                </a:lnTo>
                <a:lnTo>
                  <a:pt x="130" y="416"/>
                </a:lnTo>
                <a:lnTo>
                  <a:pt x="114" y="410"/>
                </a:lnTo>
                <a:lnTo>
                  <a:pt x="100" y="404"/>
                </a:lnTo>
                <a:lnTo>
                  <a:pt x="88" y="396"/>
                </a:lnTo>
                <a:lnTo>
                  <a:pt x="76" y="386"/>
                </a:lnTo>
                <a:lnTo>
                  <a:pt x="66" y="376"/>
                </a:lnTo>
                <a:lnTo>
                  <a:pt x="56" y="366"/>
                </a:lnTo>
                <a:lnTo>
                  <a:pt x="40" y="340"/>
                </a:lnTo>
                <a:lnTo>
                  <a:pt x="26" y="314"/>
                </a:lnTo>
                <a:lnTo>
                  <a:pt x="16" y="284"/>
                </a:lnTo>
                <a:lnTo>
                  <a:pt x="10" y="254"/>
                </a:lnTo>
                <a:lnTo>
                  <a:pt x="4" y="222"/>
                </a:lnTo>
                <a:lnTo>
                  <a:pt x="2" y="188"/>
                </a:lnTo>
                <a:lnTo>
                  <a:pt x="0" y="154"/>
                </a:lnTo>
                <a:lnTo>
                  <a:pt x="0" y="122"/>
                </a:lnTo>
                <a:lnTo>
                  <a:pt x="0" y="0"/>
                </a:lnTo>
                <a:close/>
              </a:path>
            </a:pathLst>
          </a:custGeom>
          <a:ln/>
        </p:spPr>
        <p:style>
          <a:lnRef idx="1">
            <a:schemeClr val="accent3"/>
          </a:lnRef>
          <a:fillRef idx="3">
            <a:schemeClr val="accent3"/>
          </a:fillRef>
          <a:effectRef idx="2">
            <a:schemeClr val="accent3"/>
          </a:effectRef>
          <a:fontRef idx="minor">
            <a:schemeClr val="lt1"/>
          </a:fontRef>
        </p:style>
        <p:txBody>
          <a:bodyPr vert="horz" wrap="square" lIns="91440" tIns="45720" rIns="91440" bIns="144000" numCol="1" anchor="b" anchorCtr="0" compatLnSpc="1">
            <a:prstTxWarp prst="textNoShape">
              <a:avLst/>
            </a:prstTxWarp>
          </a:bodyPr>
          <a:lstStyle/>
          <a:p>
            <a:pPr algn="ctr"/>
            <a:r>
              <a:rPr lang="fa-IR" sz="4000" b="1" dirty="0" smtClean="0">
                <a:solidFill>
                  <a:schemeClr val="bg1"/>
                </a:solidFill>
                <a:effectLst>
                  <a:outerShdw blurRad="38100" dist="38100" dir="2700000" algn="tl">
                    <a:srgbClr val="000000">
                      <a:alpha val="43137"/>
                    </a:srgbClr>
                  </a:outerShdw>
                </a:effectLst>
                <a:latin typeface="Arabic Typesetting" pitchFamily="66" charset="-78"/>
                <a:ea typeface="Verdana" pitchFamily="34" charset="0"/>
                <a:cs typeface="Arabic Typesetting" pitchFamily="66" charset="-78"/>
              </a:rPr>
              <a:t>6</a:t>
            </a:r>
            <a:endParaRPr lang="fr-FR" sz="4000" b="1" dirty="0">
              <a:solidFill>
                <a:schemeClr val="bg1"/>
              </a:solidFill>
              <a:effectLst>
                <a:outerShdw blurRad="38100" dist="38100" dir="2700000" algn="tl">
                  <a:srgbClr val="000000">
                    <a:alpha val="43137"/>
                  </a:srgbClr>
                </a:outerShdw>
              </a:effectLst>
              <a:latin typeface="Arabic Typesetting" pitchFamily="66" charset="-78"/>
              <a:ea typeface="Verdana" pitchFamily="34" charset="0"/>
              <a:cs typeface="Arabic Typesetting" pitchFamily="66" charset="-78"/>
            </a:endParaRPr>
          </a:p>
        </p:txBody>
      </p:sp>
      <p:sp>
        <p:nvSpPr>
          <p:cNvPr id="19" name="ZoneTexte 28"/>
          <p:cNvSpPr txBox="1"/>
          <p:nvPr/>
        </p:nvSpPr>
        <p:spPr>
          <a:xfrm>
            <a:off x="971601" y="4675336"/>
            <a:ext cx="6763004" cy="784830"/>
          </a:xfrm>
          <a:prstGeom prst="rect">
            <a:avLst/>
          </a:prstGeom>
          <a:noFill/>
        </p:spPr>
        <p:txBody>
          <a:bodyPr wrap="square" rtlCol="0" anchor="ctr">
            <a:spAutoFit/>
          </a:bodyPr>
          <a:lstStyle/>
          <a:p>
            <a:pPr algn="r"/>
            <a:r>
              <a:rPr lang="fa-IR" sz="4500" b="1" cap="small" dirty="0" smtClean="0">
                <a:latin typeface="Arabic Typesetting" pitchFamily="66" charset="-78"/>
                <a:ea typeface="Verdana" pitchFamily="34" charset="0"/>
                <a:cs typeface="Arabic Typesetting" pitchFamily="66" charset="-78"/>
              </a:rPr>
              <a:t>فروش براساس ارز</a:t>
            </a:r>
            <a:endParaRPr lang="en-US" sz="4500" b="1" cap="small" dirty="0">
              <a:latin typeface="Arabic Typesetting" pitchFamily="66" charset="-78"/>
              <a:ea typeface="Verdana" pitchFamily="34" charset="0"/>
              <a:cs typeface="Arabic Typesetting" pitchFamily="66" charset="-78"/>
            </a:endParaRPr>
          </a:p>
        </p:txBody>
      </p:sp>
      <p:sp>
        <p:nvSpPr>
          <p:cNvPr id="20" name="ZoneTexte 29"/>
          <p:cNvSpPr txBox="1"/>
          <p:nvPr/>
        </p:nvSpPr>
        <p:spPr>
          <a:xfrm>
            <a:off x="1619673" y="5569747"/>
            <a:ext cx="6338476" cy="784830"/>
          </a:xfrm>
          <a:prstGeom prst="rect">
            <a:avLst/>
          </a:prstGeom>
          <a:noFill/>
        </p:spPr>
        <p:txBody>
          <a:bodyPr wrap="square" rtlCol="0" anchor="ctr">
            <a:spAutoFit/>
          </a:bodyPr>
          <a:lstStyle/>
          <a:p>
            <a:pPr algn="r"/>
            <a:r>
              <a:rPr lang="fa-IR" sz="4500" b="1" cap="small" dirty="0" smtClean="0">
                <a:latin typeface="Arabic Typesetting" pitchFamily="66" charset="-78"/>
                <a:ea typeface="Verdana" pitchFamily="34" charset="0"/>
                <a:cs typeface="Arabic Typesetting" pitchFamily="66" charset="-78"/>
              </a:rPr>
              <a:t>استقلال جریان های نقدی</a:t>
            </a:r>
            <a:endParaRPr lang="en-US" sz="4500" b="1" cap="small" dirty="0">
              <a:latin typeface="Arabic Typesetting" pitchFamily="66" charset="-78"/>
              <a:ea typeface="Verdana" pitchFamily="34" charset="0"/>
              <a:cs typeface="Arabic Typesetting" pitchFamily="66" charset="-78"/>
            </a:endParaRPr>
          </a:p>
        </p:txBody>
      </p:sp>
      <p:sp>
        <p:nvSpPr>
          <p:cNvPr id="24" name="Espace réservé du numéro de diapositive 3"/>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E52C5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199FAC-4B86-4121-B622-50028D35B744}" type="slidenum">
              <a:rPr lang="fr-FR" smtClean="0"/>
              <a:pPr/>
              <a:t>114</a:t>
            </a:fld>
            <a:endParaRPr lang="fr-FR" dirty="0"/>
          </a:p>
        </p:txBody>
      </p:sp>
    </p:spTree>
    <p:extLst>
      <p:ext uri="{BB962C8B-B14F-4D97-AF65-F5344CB8AC3E}">
        <p14:creationId xmlns:p14="http://schemas.microsoft.com/office/powerpoint/2010/main" val="231876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1000"/>
                                        <p:tgtEl>
                                          <p:spTgt spid="11">
                                            <p:txEl>
                                              <p:pRg st="0" end="0"/>
                                            </p:txEl>
                                          </p:spTgt>
                                        </p:tgtEl>
                                      </p:cBhvr>
                                    </p:animEffect>
                                    <p:anim calcmode="lin" valueType="num">
                                      <p:cBhvr>
                                        <p:cTn id="1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fade">
                                      <p:cBhvr>
                                        <p:cTn id="29" dur="1000"/>
                                        <p:tgtEl>
                                          <p:spTgt spid="12">
                                            <p:txEl>
                                              <p:pRg st="0" end="0"/>
                                            </p:txEl>
                                          </p:spTgt>
                                        </p:tgtEl>
                                      </p:cBhvr>
                                    </p:animEffect>
                                    <p:anim calcmode="lin" valueType="num">
                                      <p:cBhvr>
                                        <p:cTn id="3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fade">
                                      <p:cBhvr>
                                        <p:cTn id="41" dur="1000"/>
                                        <p:tgtEl>
                                          <p:spTgt spid="13">
                                            <p:txEl>
                                              <p:pRg st="0" end="0"/>
                                            </p:txEl>
                                          </p:spTgt>
                                        </p:tgtEl>
                                      </p:cBhvr>
                                    </p:animEffect>
                                    <p:anim calcmode="lin" valueType="num">
                                      <p:cBhvr>
                                        <p:cTn id="4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4">
                                            <p:txEl>
                                              <p:pRg st="0" end="0"/>
                                            </p:txEl>
                                          </p:spTgt>
                                        </p:tgtEl>
                                        <p:attrNameLst>
                                          <p:attrName>style.visibility</p:attrName>
                                        </p:attrNameLst>
                                      </p:cBhvr>
                                      <p:to>
                                        <p:strVal val="visible"/>
                                      </p:to>
                                    </p:set>
                                    <p:animEffect transition="in" filter="fade">
                                      <p:cBhvr>
                                        <p:cTn id="53" dur="1000"/>
                                        <p:tgtEl>
                                          <p:spTgt spid="14">
                                            <p:txEl>
                                              <p:pRg st="0" end="0"/>
                                            </p:txEl>
                                          </p:spTgt>
                                        </p:tgtEl>
                                      </p:cBhvr>
                                    </p:animEffect>
                                    <p:anim calcmode="lin" valueType="num">
                                      <p:cBhvr>
                                        <p:cTn id="5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Effect transition="in" filter="fade">
                                      <p:cBhvr>
                                        <p:cTn id="65" dur="1000"/>
                                        <p:tgtEl>
                                          <p:spTgt spid="19">
                                            <p:txEl>
                                              <p:pRg st="0" end="0"/>
                                            </p:txEl>
                                          </p:spTgt>
                                        </p:tgtEl>
                                      </p:cBhvr>
                                    </p:animEffect>
                                    <p:anim calcmode="lin" valueType="num">
                                      <p:cBhvr>
                                        <p:cTn id="66"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0">
                                            <p:txEl>
                                              <p:pRg st="0" end="0"/>
                                            </p:txEl>
                                          </p:spTgt>
                                        </p:tgtEl>
                                        <p:attrNameLst>
                                          <p:attrName>style.visibility</p:attrName>
                                        </p:attrNameLst>
                                      </p:cBhvr>
                                      <p:to>
                                        <p:strVal val="visible"/>
                                      </p:to>
                                    </p:set>
                                    <p:animEffect transition="in" filter="fade">
                                      <p:cBhvr>
                                        <p:cTn id="77" dur="1000"/>
                                        <p:tgtEl>
                                          <p:spTgt spid="20">
                                            <p:txEl>
                                              <p:pRg st="0" end="0"/>
                                            </p:txEl>
                                          </p:spTgt>
                                        </p:tgtEl>
                                      </p:cBhvr>
                                    </p:animEffect>
                                    <p:anim calcmode="lin" valueType="num">
                                      <p:cBhvr>
                                        <p:cTn id="7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3">
                                            <p:txEl>
                                              <p:pRg st="0" end="0"/>
                                            </p:txEl>
                                          </p:spTgt>
                                        </p:tgtEl>
                                        <p:attrNameLst>
                                          <p:attrName>style.visibility</p:attrName>
                                        </p:attrNameLst>
                                      </p:cBhvr>
                                      <p:to>
                                        <p:strVal val="visible"/>
                                      </p:to>
                                    </p:set>
                                    <p:animEffect transition="in" filter="wipe(down)">
                                      <p:cBhvr>
                                        <p:cTn id="84" dur="580">
                                          <p:stCondLst>
                                            <p:cond delay="0"/>
                                          </p:stCondLst>
                                        </p:cTn>
                                        <p:tgtEl>
                                          <p:spTgt spid="3">
                                            <p:txEl>
                                              <p:pRg st="0" end="0"/>
                                            </p:txEl>
                                          </p:spTgt>
                                        </p:tgtEl>
                                      </p:cBhvr>
                                    </p:animEffect>
                                    <p:anim calcmode="lin" valueType="num">
                                      <p:cBhvr>
                                        <p:cTn id="8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0" end="0"/>
                                            </p:txEl>
                                          </p:spTgt>
                                        </p:tgtEl>
                                      </p:cBhvr>
                                      <p:to x="100000" y="60000"/>
                                    </p:animScale>
                                    <p:animScale>
                                      <p:cBhvr>
                                        <p:cTn id="91" dur="166" decel="50000">
                                          <p:stCondLst>
                                            <p:cond delay="676"/>
                                          </p:stCondLst>
                                        </p:cTn>
                                        <p:tgtEl>
                                          <p:spTgt spid="3">
                                            <p:txEl>
                                              <p:pRg st="0" end="0"/>
                                            </p:txEl>
                                          </p:spTgt>
                                        </p:tgtEl>
                                      </p:cBhvr>
                                      <p:to x="100000" y="100000"/>
                                    </p:animScale>
                                    <p:animScale>
                                      <p:cBhvr>
                                        <p:cTn id="92" dur="26">
                                          <p:stCondLst>
                                            <p:cond delay="1312"/>
                                          </p:stCondLst>
                                        </p:cTn>
                                        <p:tgtEl>
                                          <p:spTgt spid="3">
                                            <p:txEl>
                                              <p:pRg st="0" end="0"/>
                                            </p:txEl>
                                          </p:spTgt>
                                        </p:tgtEl>
                                      </p:cBhvr>
                                      <p:to x="100000" y="80000"/>
                                    </p:animScale>
                                    <p:animScale>
                                      <p:cBhvr>
                                        <p:cTn id="93" dur="166" decel="50000">
                                          <p:stCondLst>
                                            <p:cond delay="1338"/>
                                          </p:stCondLst>
                                        </p:cTn>
                                        <p:tgtEl>
                                          <p:spTgt spid="3">
                                            <p:txEl>
                                              <p:pRg st="0" end="0"/>
                                            </p:txEl>
                                          </p:spTgt>
                                        </p:tgtEl>
                                      </p:cBhvr>
                                      <p:to x="100000" y="100000"/>
                                    </p:animScale>
                                    <p:animScale>
                                      <p:cBhvr>
                                        <p:cTn id="94" dur="26">
                                          <p:stCondLst>
                                            <p:cond delay="1642"/>
                                          </p:stCondLst>
                                        </p:cTn>
                                        <p:tgtEl>
                                          <p:spTgt spid="3">
                                            <p:txEl>
                                              <p:pRg st="0" end="0"/>
                                            </p:txEl>
                                          </p:spTgt>
                                        </p:tgtEl>
                                      </p:cBhvr>
                                      <p:to x="100000" y="90000"/>
                                    </p:animScale>
                                    <p:animScale>
                                      <p:cBhvr>
                                        <p:cTn id="95" dur="166" decel="50000">
                                          <p:stCondLst>
                                            <p:cond delay="1668"/>
                                          </p:stCondLst>
                                        </p:cTn>
                                        <p:tgtEl>
                                          <p:spTgt spid="3">
                                            <p:txEl>
                                              <p:pRg st="0" end="0"/>
                                            </p:txEl>
                                          </p:spTgt>
                                        </p:tgtEl>
                                      </p:cBhvr>
                                      <p:to x="100000" y="100000"/>
                                    </p:animScale>
                                    <p:animScale>
                                      <p:cBhvr>
                                        <p:cTn id="96" dur="26">
                                          <p:stCondLst>
                                            <p:cond delay="1808"/>
                                          </p:stCondLst>
                                        </p:cTn>
                                        <p:tgtEl>
                                          <p:spTgt spid="3">
                                            <p:txEl>
                                              <p:pRg st="0" end="0"/>
                                            </p:txEl>
                                          </p:spTgt>
                                        </p:tgtEl>
                                      </p:cBhvr>
                                      <p:to x="100000" y="95000"/>
                                    </p:animScale>
                                    <p:animScale>
                                      <p:cBhvr>
                                        <p:cTn id="97"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6" grpId="0" animBg="1"/>
      <p:bldP spid="17"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2400" b="1" dirty="0" smtClean="0">
                <a:solidFill>
                  <a:srgbClr val="FF0000"/>
                </a:solidFill>
                <a:latin typeface="Arabic Typesetting" pitchFamily="66" charset="-78"/>
                <a:cs typeface="B Zar" panose="00000400000000000000" pitchFamily="2" charset="-78"/>
              </a:rPr>
              <a:t>عملیات خارجی لاینفک از عملیات واحد تجاری گزارشگر</a:t>
            </a:r>
            <a:endParaRPr lang="fa-IR" sz="2400" b="1" dirty="0">
              <a:solidFill>
                <a:srgbClr val="FF0000"/>
              </a:solidFill>
              <a:latin typeface="Arabic Typesetting" pitchFamily="66" charset="-78"/>
              <a:cs typeface="B Zar" panose="00000400000000000000" pitchFamily="2" charset="-78"/>
            </a:endParaRPr>
          </a:p>
        </p:txBody>
      </p:sp>
      <p:sp>
        <p:nvSpPr>
          <p:cNvPr id="3" name="Footer Placeholder 2"/>
          <p:cNvSpPr>
            <a:spLocks noGrp="1"/>
          </p:cNvSpPr>
          <p:nvPr>
            <p:ph type="ftr" sz="quarter" idx="11"/>
          </p:nvPr>
        </p:nvSpPr>
        <p:spPr/>
        <p:txBody>
          <a:bodyPr/>
          <a:lstStyle/>
          <a:p>
            <a:r>
              <a:rPr lang="en-US" smtClean="0"/>
              <a:t>Your footer here</a:t>
            </a:r>
            <a:endParaRPr lang="en-US" dirty="0" smtClean="0"/>
          </a:p>
        </p:txBody>
      </p:sp>
      <p:sp>
        <p:nvSpPr>
          <p:cNvPr id="4" name="Slide Number Placeholder 3"/>
          <p:cNvSpPr>
            <a:spLocks noGrp="1"/>
          </p:cNvSpPr>
          <p:nvPr>
            <p:ph type="sldNum" sz="quarter" idx="12"/>
          </p:nvPr>
        </p:nvSpPr>
        <p:spPr/>
        <p:txBody>
          <a:bodyPr>
            <a:normAutofit fontScale="92500"/>
          </a:bodyPr>
          <a:lstStyle/>
          <a:p>
            <a:fld id="{AE199FAC-4B86-4121-B622-50028D35B744}" type="slidenum">
              <a:rPr lang="fr-FR" smtClean="0"/>
              <a:pPr/>
              <a:t>115</a:t>
            </a:fld>
            <a:endParaRPr lang="fr-FR" dirty="0"/>
          </a:p>
        </p:txBody>
      </p:sp>
      <p:sp>
        <p:nvSpPr>
          <p:cNvPr id="5" name="Content Placeholder 4"/>
          <p:cNvSpPr>
            <a:spLocks noGrp="1"/>
          </p:cNvSpPr>
          <p:nvPr>
            <p:ph sz="quarter" idx="13"/>
          </p:nvPr>
        </p:nvSpPr>
        <p:spPr/>
        <p:txBody>
          <a:bodyPr>
            <a:noAutofit/>
          </a:bodyPr>
          <a:lstStyle/>
          <a:p>
            <a:pPr marL="0" indent="0" algn="r">
              <a:buNone/>
            </a:pPr>
            <a:r>
              <a:rPr lang="fa-IR" sz="5000" b="1" dirty="0" smtClean="0">
                <a:solidFill>
                  <a:schemeClr val="tx2"/>
                </a:solidFill>
                <a:latin typeface="Arabic Typesetting" pitchFamily="66" charset="-78"/>
                <a:cs typeface="Arabic Typesetting" pitchFamily="66" charset="-78"/>
              </a:rPr>
              <a:t>صورتهای مالی </a:t>
            </a:r>
            <a:r>
              <a:rPr lang="fa-IR" sz="5000" b="1" dirty="0">
                <a:solidFill>
                  <a:schemeClr val="tx2"/>
                </a:solidFill>
                <a:latin typeface="Arabic Typesetting" pitchFamily="66" charset="-78"/>
                <a:cs typeface="Arabic Typesetting" pitchFamily="66" charset="-78"/>
              </a:rPr>
              <a:t>اين دسته از عمليات با استفاده از </a:t>
            </a:r>
            <a:r>
              <a:rPr lang="fa-IR" sz="5000" b="1" dirty="0" smtClean="0">
                <a:solidFill>
                  <a:schemeClr val="tx2"/>
                </a:solidFill>
                <a:latin typeface="Arabic Typesetting" pitchFamily="66" charset="-78"/>
                <a:cs typeface="Arabic Typesetting" pitchFamily="66" charset="-78"/>
              </a:rPr>
              <a:t>روشهای </a:t>
            </a:r>
            <a:r>
              <a:rPr lang="fa-IR" sz="5000" b="1" dirty="0">
                <a:solidFill>
                  <a:schemeClr val="tx2"/>
                </a:solidFill>
                <a:latin typeface="Arabic Typesetting" pitchFamily="66" charset="-78"/>
                <a:cs typeface="Arabic Typesetting" pitchFamily="66" charset="-78"/>
              </a:rPr>
              <a:t>مورد استفاده </a:t>
            </a:r>
            <a:r>
              <a:rPr lang="fa-IR" sz="5000" b="1" dirty="0" smtClean="0">
                <a:solidFill>
                  <a:schemeClr val="tx2"/>
                </a:solidFill>
                <a:latin typeface="Arabic Typesetting" pitchFamily="66" charset="-78"/>
                <a:cs typeface="Arabic Typesetting" pitchFamily="66" charset="-78"/>
              </a:rPr>
              <a:t>برای </a:t>
            </a:r>
            <a:r>
              <a:rPr lang="fa-IR" sz="5000" b="1" dirty="0">
                <a:solidFill>
                  <a:schemeClr val="tx2"/>
                </a:solidFill>
                <a:latin typeface="Arabic Typesetting" pitchFamily="66" charset="-78"/>
                <a:cs typeface="Arabic Typesetting" pitchFamily="66" charset="-78"/>
              </a:rPr>
              <a:t>معاملات </a:t>
            </a:r>
            <a:r>
              <a:rPr lang="fa-IR" sz="5000" b="1" dirty="0" smtClean="0">
                <a:solidFill>
                  <a:schemeClr val="tx2"/>
                </a:solidFill>
                <a:latin typeface="Arabic Typesetting" pitchFamily="66" charset="-78"/>
                <a:cs typeface="Arabic Typesetting" pitchFamily="66" charset="-78"/>
              </a:rPr>
              <a:t>ارزی تسعير      می </a:t>
            </a:r>
            <a:r>
              <a:rPr lang="fa-IR" sz="5000" b="1" dirty="0">
                <a:solidFill>
                  <a:schemeClr val="tx2"/>
                </a:solidFill>
                <a:latin typeface="Arabic Typesetting" pitchFamily="66" charset="-78"/>
                <a:cs typeface="Arabic Typesetting" pitchFamily="66" charset="-78"/>
              </a:rPr>
              <a:t>شود. عمليات تسعير </a:t>
            </a:r>
            <a:r>
              <a:rPr lang="fa-IR" sz="5000" b="1" dirty="0" smtClean="0">
                <a:solidFill>
                  <a:schemeClr val="tx2"/>
                </a:solidFill>
                <a:latin typeface="Arabic Typesetting" pitchFamily="66" charset="-78"/>
                <a:cs typeface="Arabic Typesetting" pitchFamily="66" charset="-78"/>
              </a:rPr>
              <a:t>مبتنی </a:t>
            </a:r>
            <a:r>
              <a:rPr lang="fa-IR" sz="5000" b="1" dirty="0">
                <a:solidFill>
                  <a:schemeClr val="tx2"/>
                </a:solidFill>
                <a:latin typeface="Arabic Typesetting" pitchFamily="66" charset="-78"/>
                <a:cs typeface="Arabic Typesetting" pitchFamily="66" charset="-78"/>
              </a:rPr>
              <a:t>بر اين فرض است که معاملات انجام شده توسط عمليات </a:t>
            </a:r>
            <a:r>
              <a:rPr lang="fa-IR" sz="5000" b="1" dirty="0" smtClean="0">
                <a:solidFill>
                  <a:schemeClr val="tx2"/>
                </a:solidFill>
                <a:latin typeface="Arabic Typesetting" pitchFamily="66" charset="-78"/>
                <a:cs typeface="Arabic Typesetting" pitchFamily="66" charset="-78"/>
              </a:rPr>
              <a:t>خارجی </a:t>
            </a:r>
            <a:r>
              <a:rPr lang="fa-IR" sz="5000" b="1" dirty="0">
                <a:solidFill>
                  <a:schemeClr val="tx2"/>
                </a:solidFill>
                <a:latin typeface="Arabic Typesetting" pitchFamily="66" charset="-78"/>
                <a:cs typeface="Arabic Typesetting" pitchFamily="66" charset="-78"/>
              </a:rPr>
              <a:t>عملا به وسيله واحد </a:t>
            </a:r>
            <a:r>
              <a:rPr lang="fa-IR" sz="5000" b="1" dirty="0" smtClean="0">
                <a:solidFill>
                  <a:schemeClr val="tx2"/>
                </a:solidFill>
                <a:latin typeface="Arabic Typesetting" pitchFamily="66" charset="-78"/>
                <a:cs typeface="Arabic Typesetting" pitchFamily="66" charset="-78"/>
              </a:rPr>
              <a:t>تجاری </a:t>
            </a:r>
            <a:r>
              <a:rPr lang="fa-IR" sz="5000" b="1" dirty="0">
                <a:solidFill>
                  <a:schemeClr val="tx2"/>
                </a:solidFill>
                <a:latin typeface="Arabic Typesetting" pitchFamily="66" charset="-78"/>
                <a:cs typeface="Arabic Typesetting" pitchFamily="66" charset="-78"/>
              </a:rPr>
              <a:t>گزارشگر صورت گرفته است.</a:t>
            </a:r>
            <a:endParaRPr lang="en-US" sz="5000" b="1" dirty="0">
              <a:solidFill>
                <a:schemeClr val="tx2"/>
              </a:solidFill>
              <a:latin typeface="Arabic Typesetting" pitchFamily="66" charset="-78"/>
              <a:cs typeface="Arabic Typesetting" pitchFamily="66" charset="-78"/>
            </a:endParaRPr>
          </a:p>
          <a:p>
            <a:pPr algn="r"/>
            <a:endParaRPr lang="fa-IR" sz="50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84072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Horizontal)">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Your footer here</a:t>
            </a:r>
            <a:endParaRPr lang="en-US" dirty="0" smtClean="0"/>
          </a:p>
        </p:txBody>
      </p:sp>
      <p:sp>
        <p:nvSpPr>
          <p:cNvPr id="4" name="Slide Number Placeholder 3"/>
          <p:cNvSpPr>
            <a:spLocks noGrp="1"/>
          </p:cNvSpPr>
          <p:nvPr>
            <p:ph type="sldNum" sz="quarter" idx="12"/>
          </p:nvPr>
        </p:nvSpPr>
        <p:spPr/>
        <p:txBody>
          <a:bodyPr>
            <a:normAutofit fontScale="92500"/>
          </a:bodyPr>
          <a:lstStyle/>
          <a:p>
            <a:fld id="{AE199FAC-4B86-4121-B622-50028D35B744}" type="slidenum">
              <a:rPr lang="fr-FR" smtClean="0"/>
              <a:pPr/>
              <a:t>116</a:t>
            </a:fld>
            <a:endParaRPr lang="fr-FR" dirty="0"/>
          </a:p>
        </p:txBody>
      </p:sp>
      <p:sp>
        <p:nvSpPr>
          <p:cNvPr id="16" name="Content Placeholder 15"/>
          <p:cNvSpPr>
            <a:spLocks noGrp="1"/>
          </p:cNvSpPr>
          <p:nvPr>
            <p:ph sz="quarter" idx="13"/>
          </p:nvPr>
        </p:nvSpPr>
        <p:spPr/>
        <p:txBody>
          <a:bodyPr/>
          <a:lstStyle/>
          <a:p>
            <a:endParaRPr lang="en-US"/>
          </a:p>
        </p:txBody>
      </p:sp>
      <p:sp>
        <p:nvSpPr>
          <p:cNvPr id="6" name=" 100"/>
          <p:cNvSpPr>
            <a:spLocks noGrp="1"/>
          </p:cNvSpPr>
          <p:nvPr/>
        </p:nvSpPr>
        <p:spPr bwMode="auto">
          <a:xfrm>
            <a:off x="7048500" y="63627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r" defTabSz="914400" rtl="1" eaLnBrk="1" latinLnBrk="0" hangingPunct="1">
              <a:defRPr sz="2400" kern="1200">
                <a:solidFill>
                  <a:schemeClr val="tx1"/>
                </a:solidFill>
                <a:latin typeface="Times New Roman" charset="0"/>
                <a:ea typeface="+mn-ea"/>
                <a:cs typeface="Times New Roman" charset="0"/>
              </a:defRPr>
            </a:lvl6pPr>
            <a:lvl7pPr marL="2743200" algn="r" defTabSz="914400" rtl="1" eaLnBrk="1" latinLnBrk="0" hangingPunct="1">
              <a:defRPr sz="2400" kern="1200">
                <a:solidFill>
                  <a:schemeClr val="tx1"/>
                </a:solidFill>
                <a:latin typeface="Times New Roman" charset="0"/>
                <a:ea typeface="+mn-ea"/>
                <a:cs typeface="Times New Roman" charset="0"/>
              </a:defRPr>
            </a:lvl7pPr>
            <a:lvl8pPr marL="3200400" algn="r" defTabSz="914400" rtl="1" eaLnBrk="1" latinLnBrk="0" hangingPunct="1">
              <a:defRPr sz="2400" kern="1200">
                <a:solidFill>
                  <a:schemeClr val="tx1"/>
                </a:solidFill>
                <a:latin typeface="Times New Roman" charset="0"/>
                <a:ea typeface="+mn-ea"/>
                <a:cs typeface="Times New Roman" charset="0"/>
              </a:defRPr>
            </a:lvl8pPr>
            <a:lvl9pPr marL="3657600" algn="r" defTabSz="914400" rtl="1" eaLnBrk="1" latinLnBrk="0" hangingPunct="1">
              <a:defRPr sz="2400" kern="1200">
                <a:solidFill>
                  <a:schemeClr val="tx1"/>
                </a:solidFill>
                <a:latin typeface="Times New Roman" charset="0"/>
                <a:ea typeface="+mn-ea"/>
                <a:cs typeface="Times New Roman" charset="0"/>
              </a:defRPr>
            </a:lvl9pPr>
          </a:lstStyle>
          <a:p>
            <a:fld id="{2DD3E4CD-28C5-47F2-A46B-BD4E22E640C7}" type="slidenum">
              <a:rPr lang="en-US"/>
              <a:pPr/>
              <a:t>116</a:t>
            </a:fld>
            <a:r>
              <a:rPr lang="en-US"/>
              <a:t>/26</a:t>
            </a:r>
          </a:p>
        </p:txBody>
      </p:sp>
      <p:sp>
        <p:nvSpPr>
          <p:cNvPr id="7" name="Text Box 3"/>
          <p:cNvSpPr txBox="1">
            <a:spLocks noChangeArrowheads="1"/>
          </p:cNvSpPr>
          <p:nvPr/>
        </p:nvSpPr>
        <p:spPr bwMode="auto">
          <a:xfrm>
            <a:off x="2857500" y="7239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r" defTabSz="914400" rtl="1" eaLnBrk="1" latinLnBrk="0" hangingPunct="1">
              <a:defRPr sz="2400" kern="1200">
                <a:solidFill>
                  <a:schemeClr val="tx1"/>
                </a:solidFill>
                <a:latin typeface="Times New Roman" charset="0"/>
                <a:ea typeface="+mn-ea"/>
                <a:cs typeface="Times New Roman" charset="0"/>
              </a:defRPr>
            </a:lvl6pPr>
            <a:lvl7pPr marL="2743200" algn="r" defTabSz="914400" rtl="1" eaLnBrk="1" latinLnBrk="0" hangingPunct="1">
              <a:defRPr sz="2400" kern="1200">
                <a:solidFill>
                  <a:schemeClr val="tx1"/>
                </a:solidFill>
                <a:latin typeface="Times New Roman" charset="0"/>
                <a:ea typeface="+mn-ea"/>
                <a:cs typeface="Times New Roman" charset="0"/>
              </a:defRPr>
            </a:lvl7pPr>
            <a:lvl8pPr marL="3200400" algn="r" defTabSz="914400" rtl="1" eaLnBrk="1" latinLnBrk="0" hangingPunct="1">
              <a:defRPr sz="2400" kern="1200">
                <a:solidFill>
                  <a:schemeClr val="tx1"/>
                </a:solidFill>
                <a:latin typeface="Times New Roman" charset="0"/>
                <a:ea typeface="+mn-ea"/>
                <a:cs typeface="Times New Roman" charset="0"/>
              </a:defRPr>
            </a:lvl8pPr>
            <a:lvl9pPr marL="3657600" algn="r" defTabSz="914400" rtl="1" eaLnBrk="1" latinLnBrk="0" hangingPunct="1">
              <a:defRPr sz="2400" kern="1200">
                <a:solidFill>
                  <a:schemeClr val="tx1"/>
                </a:solidFill>
                <a:latin typeface="Times New Roman" charset="0"/>
                <a:ea typeface="+mn-ea"/>
                <a:cs typeface="Times New Roman" charset="0"/>
              </a:defRPr>
            </a:lvl9pPr>
          </a:lstStyle>
          <a:p>
            <a:pPr>
              <a:spcBef>
                <a:spcPct val="50000"/>
              </a:spcBef>
            </a:pPr>
            <a:endParaRPr lang="fa-IR"/>
          </a:p>
        </p:txBody>
      </p:sp>
      <p:pic>
        <p:nvPicPr>
          <p:cNvPr id="8" name="table"/>
          <p:cNvPicPr>
            <a:picLocks noChangeAspect="1"/>
          </p:cNvPicPr>
          <p:nvPr/>
        </p:nvPicPr>
        <p:blipFill>
          <a:blip r:embed="rId2"/>
          <a:stretch>
            <a:fillRect/>
          </a:stretch>
        </p:blipFill>
        <p:spPr>
          <a:xfrm>
            <a:off x="190500" y="38100"/>
            <a:ext cx="8763000" cy="6881300"/>
          </a:xfrm>
          <a:prstGeom prst="rect">
            <a:avLst/>
          </a:prstGeom>
          <a:solidFill>
            <a:srgbClr val="FFFFFF">
              <a:shade val="85000"/>
            </a:srgbClr>
          </a:solidFill>
          <a:ln w="190500" cap="sq">
            <a:solidFill>
              <a:srgbClr val="7BC5D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Line 165"/>
          <p:cNvSpPr>
            <a:spLocks noChangeShapeType="1"/>
          </p:cNvSpPr>
          <p:nvPr/>
        </p:nvSpPr>
        <p:spPr bwMode="auto">
          <a:xfrm>
            <a:off x="190500" y="38481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r" defTabSz="914400" rtl="1" eaLnBrk="1" latinLnBrk="0" hangingPunct="1">
              <a:defRPr sz="2400" kern="1200">
                <a:solidFill>
                  <a:schemeClr val="tx1"/>
                </a:solidFill>
                <a:latin typeface="Times New Roman" charset="0"/>
                <a:ea typeface="+mn-ea"/>
                <a:cs typeface="Times New Roman" charset="0"/>
              </a:defRPr>
            </a:lvl6pPr>
            <a:lvl7pPr marL="2743200" algn="r" defTabSz="914400" rtl="1" eaLnBrk="1" latinLnBrk="0" hangingPunct="1">
              <a:defRPr sz="2400" kern="1200">
                <a:solidFill>
                  <a:schemeClr val="tx1"/>
                </a:solidFill>
                <a:latin typeface="Times New Roman" charset="0"/>
                <a:ea typeface="+mn-ea"/>
                <a:cs typeface="Times New Roman" charset="0"/>
              </a:defRPr>
            </a:lvl7pPr>
            <a:lvl8pPr marL="3200400" algn="r" defTabSz="914400" rtl="1" eaLnBrk="1" latinLnBrk="0" hangingPunct="1">
              <a:defRPr sz="2400" kern="1200">
                <a:solidFill>
                  <a:schemeClr val="tx1"/>
                </a:solidFill>
                <a:latin typeface="Times New Roman" charset="0"/>
                <a:ea typeface="+mn-ea"/>
                <a:cs typeface="Times New Roman" charset="0"/>
              </a:defRPr>
            </a:lvl8pPr>
            <a:lvl9pPr marL="3657600" algn="r" defTabSz="914400" rtl="1" eaLnBrk="1" latinLnBrk="0" hangingPunct="1">
              <a:defRPr sz="2400" kern="1200">
                <a:solidFill>
                  <a:schemeClr val="tx1"/>
                </a:solidFill>
                <a:latin typeface="Times New Roman" charset="0"/>
                <a:ea typeface="+mn-ea"/>
                <a:cs typeface="Times New Roman" charset="0"/>
              </a:defRPr>
            </a:lvl9pPr>
          </a:lstStyle>
          <a:p>
            <a:endParaRPr lang="fa-IR"/>
          </a:p>
        </p:txBody>
      </p:sp>
      <p:sp>
        <p:nvSpPr>
          <p:cNvPr id="10" name="Line 444"/>
          <p:cNvSpPr>
            <a:spLocks noChangeShapeType="1"/>
          </p:cNvSpPr>
          <p:nvPr/>
        </p:nvSpPr>
        <p:spPr bwMode="auto">
          <a:xfrm>
            <a:off x="190500" y="65151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r" defTabSz="914400" rtl="1" eaLnBrk="1" latinLnBrk="0" hangingPunct="1">
              <a:defRPr sz="2400" kern="1200">
                <a:solidFill>
                  <a:schemeClr val="tx1"/>
                </a:solidFill>
                <a:latin typeface="Times New Roman" charset="0"/>
                <a:ea typeface="+mn-ea"/>
                <a:cs typeface="Times New Roman" charset="0"/>
              </a:defRPr>
            </a:lvl6pPr>
            <a:lvl7pPr marL="2743200" algn="r" defTabSz="914400" rtl="1" eaLnBrk="1" latinLnBrk="0" hangingPunct="1">
              <a:defRPr sz="2400" kern="1200">
                <a:solidFill>
                  <a:schemeClr val="tx1"/>
                </a:solidFill>
                <a:latin typeface="Times New Roman" charset="0"/>
                <a:ea typeface="+mn-ea"/>
                <a:cs typeface="Times New Roman" charset="0"/>
              </a:defRPr>
            </a:lvl7pPr>
            <a:lvl8pPr marL="3200400" algn="r" defTabSz="914400" rtl="1" eaLnBrk="1" latinLnBrk="0" hangingPunct="1">
              <a:defRPr sz="2400" kern="1200">
                <a:solidFill>
                  <a:schemeClr val="tx1"/>
                </a:solidFill>
                <a:latin typeface="Times New Roman" charset="0"/>
                <a:ea typeface="+mn-ea"/>
                <a:cs typeface="Times New Roman" charset="0"/>
              </a:defRPr>
            </a:lvl8pPr>
            <a:lvl9pPr marL="3657600" algn="r" defTabSz="914400" rtl="1" eaLnBrk="1" latinLnBrk="0" hangingPunct="1">
              <a:defRPr sz="2400" kern="1200">
                <a:solidFill>
                  <a:schemeClr val="tx1"/>
                </a:solidFill>
                <a:latin typeface="Times New Roman" charset="0"/>
                <a:ea typeface="+mn-ea"/>
                <a:cs typeface="Times New Roman" charset="0"/>
              </a:defRPr>
            </a:lvl9pPr>
          </a:lstStyle>
          <a:p>
            <a:endParaRPr lang="fa-IR"/>
          </a:p>
        </p:txBody>
      </p:sp>
    </p:spTree>
    <p:extLst>
      <p:ext uri="{BB962C8B-B14F-4D97-AF65-F5344CB8AC3E}">
        <p14:creationId xmlns:p14="http://schemas.microsoft.com/office/powerpoint/2010/main" val="293575425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ctr"/>
            <a:r>
              <a:rPr lang="fa-IR" sz="2400" b="1" dirty="0">
                <a:solidFill>
                  <a:srgbClr val="FF0000"/>
                </a:solidFill>
                <a:latin typeface="Arabic Typesetting" pitchFamily="66" charset="-78"/>
                <a:cs typeface="B Zar" panose="00000400000000000000" pitchFamily="2" charset="-78"/>
              </a:rPr>
              <a:t>واحد های مستقل خارجی</a:t>
            </a:r>
            <a:endParaRPr lang="fa-IR" sz="2400" b="1" dirty="0">
              <a:solidFill>
                <a:srgbClr val="FF0000"/>
              </a:solidFill>
              <a:latin typeface="Arabic Typesetting" pitchFamily="66" charset="-78"/>
              <a:cs typeface="B Zar" panose="00000400000000000000" pitchFamily="2" charset="-78"/>
            </a:endParaRPr>
          </a:p>
        </p:txBody>
      </p:sp>
      <p:sp>
        <p:nvSpPr>
          <p:cNvPr id="3" name="Footer Placeholder 2"/>
          <p:cNvSpPr>
            <a:spLocks noGrp="1"/>
          </p:cNvSpPr>
          <p:nvPr>
            <p:ph type="ftr" sz="quarter" idx="11"/>
          </p:nvPr>
        </p:nvSpPr>
        <p:spPr/>
        <p:txBody>
          <a:bodyPr/>
          <a:lstStyle/>
          <a:p>
            <a:r>
              <a:rPr lang="en-US" smtClean="0"/>
              <a:t>Your footer here</a:t>
            </a:r>
            <a:endParaRPr lang="en-US" dirty="0" smtClean="0"/>
          </a:p>
        </p:txBody>
      </p:sp>
      <p:sp>
        <p:nvSpPr>
          <p:cNvPr id="4" name="Slide Number Placeholder 3"/>
          <p:cNvSpPr>
            <a:spLocks noGrp="1"/>
          </p:cNvSpPr>
          <p:nvPr>
            <p:ph type="sldNum" sz="quarter" idx="12"/>
          </p:nvPr>
        </p:nvSpPr>
        <p:spPr/>
        <p:txBody>
          <a:bodyPr>
            <a:normAutofit fontScale="92500"/>
          </a:bodyPr>
          <a:lstStyle/>
          <a:p>
            <a:fld id="{AE199FAC-4B86-4121-B622-50028D35B744}" type="slidenum">
              <a:rPr lang="fr-FR" smtClean="0"/>
              <a:pPr/>
              <a:t>117</a:t>
            </a:fld>
            <a:endParaRPr lang="fr-FR" dirty="0"/>
          </a:p>
        </p:txBody>
      </p:sp>
      <p:sp>
        <p:nvSpPr>
          <p:cNvPr id="5" name="Content Placeholder 4"/>
          <p:cNvSpPr>
            <a:spLocks noGrp="1"/>
          </p:cNvSpPr>
          <p:nvPr>
            <p:ph sz="quarter" idx="13"/>
          </p:nvPr>
        </p:nvSpPr>
        <p:spPr/>
        <p:txBody>
          <a:bodyPr>
            <a:noAutofit/>
          </a:bodyPr>
          <a:lstStyle/>
          <a:p>
            <a:pPr marL="0" indent="0" algn="r" rtl="1">
              <a:spcBef>
                <a:spcPct val="50000"/>
              </a:spcBef>
              <a:buNone/>
            </a:pPr>
            <a:r>
              <a:rPr lang="fa-IR" sz="3600" b="1" dirty="0">
                <a:solidFill>
                  <a:schemeClr val="tx2"/>
                </a:solidFill>
                <a:latin typeface="Arabic Typesetting" pitchFamily="66" charset="-78"/>
                <a:cs typeface="Arabic Typesetting" pitchFamily="66" charset="-78"/>
              </a:rPr>
              <a:t>صورتهاي مالي اين واحدها به شرح زير تسعير مي شود:</a:t>
            </a:r>
          </a:p>
          <a:p>
            <a:pPr marL="0" indent="0" algn="r" rtl="1">
              <a:spcBef>
                <a:spcPct val="50000"/>
              </a:spcBef>
              <a:buNone/>
            </a:pPr>
            <a:r>
              <a:rPr lang="fa-IR" sz="3600" b="1" dirty="0" smtClean="0">
                <a:solidFill>
                  <a:schemeClr val="tx2"/>
                </a:solidFill>
                <a:latin typeface="Arabic Typesetting" pitchFamily="66" charset="-78"/>
                <a:cs typeface="Arabic Typesetting" pitchFamily="66" charset="-78"/>
              </a:rPr>
              <a:t>1-داراييها </a:t>
            </a:r>
            <a:r>
              <a:rPr lang="fa-IR" sz="3600" b="1" dirty="0">
                <a:solidFill>
                  <a:schemeClr val="tx2"/>
                </a:solidFill>
                <a:latin typeface="Arabic Typesetting" pitchFamily="66" charset="-78"/>
                <a:cs typeface="Arabic Typesetting" pitchFamily="66" charset="-78"/>
              </a:rPr>
              <a:t>و بدهيها اعم از </a:t>
            </a:r>
            <a:r>
              <a:rPr lang="fa-IR" sz="3600" b="1" dirty="0" smtClean="0">
                <a:solidFill>
                  <a:schemeClr val="tx2"/>
                </a:solidFill>
                <a:latin typeface="Arabic Typesetting" pitchFamily="66" charset="-78"/>
                <a:cs typeface="Arabic Typesetting" pitchFamily="66" charset="-78"/>
              </a:rPr>
              <a:t>پولی </a:t>
            </a:r>
            <a:r>
              <a:rPr lang="fa-IR" sz="3600" b="1" dirty="0">
                <a:solidFill>
                  <a:schemeClr val="tx2"/>
                </a:solidFill>
                <a:latin typeface="Arabic Typesetting" pitchFamily="66" charset="-78"/>
                <a:cs typeface="Arabic Typesetting" pitchFamily="66" charset="-78"/>
              </a:rPr>
              <a:t>و غير </a:t>
            </a:r>
            <a:r>
              <a:rPr lang="fa-IR" sz="3600" b="1" dirty="0" smtClean="0">
                <a:solidFill>
                  <a:schemeClr val="tx2"/>
                </a:solidFill>
                <a:latin typeface="Arabic Typesetting" pitchFamily="66" charset="-78"/>
                <a:cs typeface="Arabic Typesetting" pitchFamily="66" charset="-78"/>
              </a:rPr>
              <a:t>پولی، </a:t>
            </a:r>
            <a:r>
              <a:rPr lang="fa-IR" sz="3600" b="1" dirty="0">
                <a:solidFill>
                  <a:schemeClr val="tx2"/>
                </a:solidFill>
                <a:latin typeface="Arabic Typesetting" pitchFamily="66" charset="-78"/>
                <a:cs typeface="Arabic Typesetting" pitchFamily="66" charset="-78"/>
              </a:rPr>
              <a:t>با نرخ تسعير در </a:t>
            </a:r>
            <a:r>
              <a:rPr lang="fa-IR" sz="3600" b="1" dirty="0" smtClean="0">
                <a:solidFill>
                  <a:schemeClr val="tx2"/>
                </a:solidFill>
                <a:latin typeface="Arabic Typesetting" pitchFamily="66" charset="-78"/>
                <a:cs typeface="Arabic Typesetting" pitchFamily="66" charset="-78"/>
              </a:rPr>
              <a:t>تاريخ  ترازنامه </a:t>
            </a:r>
          </a:p>
          <a:p>
            <a:pPr marL="0" indent="0" algn="r" rtl="1">
              <a:spcBef>
                <a:spcPct val="50000"/>
              </a:spcBef>
              <a:buNone/>
            </a:pPr>
            <a:r>
              <a:rPr lang="fa-IR" sz="3600" b="1" dirty="0" smtClean="0">
                <a:solidFill>
                  <a:schemeClr val="tx2"/>
                </a:solidFill>
                <a:latin typeface="Arabic Typesetting" pitchFamily="66" charset="-78"/>
                <a:cs typeface="Arabic Typesetting" pitchFamily="66" charset="-78"/>
              </a:rPr>
              <a:t>2-درآمدها </a:t>
            </a:r>
            <a:r>
              <a:rPr lang="fa-IR" sz="3600" b="1" dirty="0">
                <a:solidFill>
                  <a:schemeClr val="tx2"/>
                </a:solidFill>
                <a:latin typeface="Arabic Typesetting" pitchFamily="66" charset="-78"/>
                <a:cs typeface="Arabic Typesetting" pitchFamily="66" charset="-78"/>
              </a:rPr>
              <a:t>و هزينه ها با نرخ تسعير در تاريخ انجام معاملات( به </a:t>
            </a:r>
            <a:r>
              <a:rPr lang="fa-IR" sz="3600" b="1" dirty="0" smtClean="0">
                <a:solidFill>
                  <a:schemeClr val="tx2"/>
                </a:solidFill>
                <a:latin typeface="Arabic Typesetting" pitchFamily="66" charset="-78"/>
                <a:cs typeface="Arabic Typesetting" pitchFamily="66" charset="-78"/>
              </a:rPr>
              <a:t>استثنای صورتهای مالی </a:t>
            </a:r>
            <a:r>
              <a:rPr lang="fa-IR" sz="3600" b="1" dirty="0">
                <a:solidFill>
                  <a:schemeClr val="tx2"/>
                </a:solidFill>
                <a:latin typeface="Arabic Typesetting" pitchFamily="66" charset="-78"/>
                <a:cs typeface="Arabic Typesetting" pitchFamily="66" charset="-78"/>
              </a:rPr>
              <a:t>که واحد پول آن مربوط به </a:t>
            </a:r>
            <a:r>
              <a:rPr lang="fa-IR" sz="3600" b="1" dirty="0" smtClean="0">
                <a:solidFill>
                  <a:schemeClr val="tx2"/>
                </a:solidFill>
                <a:latin typeface="Arabic Typesetting" pitchFamily="66" charset="-78"/>
                <a:cs typeface="Arabic Typesetting" pitchFamily="66" charset="-78"/>
              </a:rPr>
              <a:t>اقتصادهای </a:t>
            </a:r>
            <a:r>
              <a:rPr lang="fa-IR" sz="3600" b="1" dirty="0">
                <a:solidFill>
                  <a:schemeClr val="tx2"/>
                </a:solidFill>
                <a:latin typeface="Arabic Typesetting" pitchFamily="66" charset="-78"/>
                <a:cs typeface="Arabic Typesetting" pitchFamily="66" charset="-78"/>
              </a:rPr>
              <a:t>با تورم حاد است که در اين صورت پس از ارائه مجدد، از نرخ تسعير در تاريخ ترازنامه استفاده مي شود</a:t>
            </a:r>
            <a:r>
              <a:rPr lang="fa-IR" sz="3600" b="1" dirty="0" smtClean="0">
                <a:solidFill>
                  <a:schemeClr val="tx2"/>
                </a:solidFill>
                <a:latin typeface="Arabic Typesetting" pitchFamily="66" charset="-78"/>
                <a:cs typeface="Arabic Typesetting" pitchFamily="66" charset="-78"/>
              </a:rPr>
              <a:t>).</a:t>
            </a:r>
            <a:endParaRPr lang="fa-IR" sz="3600" b="1" dirty="0">
              <a:solidFill>
                <a:schemeClr val="tx2"/>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225978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ircle(in)">
                                      <p:cBhvr>
                                        <p:cTn id="14" dur="2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ctr"/>
            <a:r>
              <a:rPr lang="fa-IR" sz="2400" b="1" dirty="0">
                <a:solidFill>
                  <a:srgbClr val="FF0000"/>
                </a:solidFill>
                <a:latin typeface="Arabic Typesetting" pitchFamily="66" charset="-78"/>
                <a:cs typeface="B Zar" panose="00000400000000000000" pitchFamily="2" charset="-78"/>
              </a:rPr>
              <a:t>واحد های مستقل خارجی</a:t>
            </a:r>
            <a:endParaRPr lang="fa-IR" sz="2400" b="1" dirty="0">
              <a:solidFill>
                <a:srgbClr val="FF0000"/>
              </a:solidFill>
              <a:latin typeface="Arabic Typesetting" pitchFamily="66" charset="-78"/>
              <a:cs typeface="B Zar" panose="00000400000000000000" pitchFamily="2" charset="-78"/>
            </a:endParaRPr>
          </a:p>
        </p:txBody>
      </p:sp>
      <p:sp>
        <p:nvSpPr>
          <p:cNvPr id="3" name="Footer Placeholder 2"/>
          <p:cNvSpPr>
            <a:spLocks noGrp="1"/>
          </p:cNvSpPr>
          <p:nvPr>
            <p:ph type="ftr" sz="quarter" idx="11"/>
          </p:nvPr>
        </p:nvSpPr>
        <p:spPr/>
        <p:txBody>
          <a:bodyPr/>
          <a:lstStyle/>
          <a:p>
            <a:r>
              <a:rPr lang="fa-IR" sz="5000" dirty="0" smtClean="0">
                <a:latin typeface="Arabic Typesetting" pitchFamily="66" charset="-78"/>
                <a:cs typeface="Arabic Typesetting" pitchFamily="66" charset="-78"/>
              </a:rPr>
              <a:t>نکات:</a:t>
            </a:r>
            <a:endParaRPr lang="en-US" sz="5000" dirty="0" smtClean="0">
              <a:latin typeface="Arabic Typesetting" pitchFamily="66" charset="-78"/>
              <a:cs typeface="Arabic Typesetting" pitchFamily="66" charset="-78"/>
            </a:endParaRPr>
          </a:p>
        </p:txBody>
      </p:sp>
      <p:sp>
        <p:nvSpPr>
          <p:cNvPr id="4" name="Slide Number Placeholder 3"/>
          <p:cNvSpPr>
            <a:spLocks noGrp="1"/>
          </p:cNvSpPr>
          <p:nvPr>
            <p:ph type="sldNum" sz="quarter" idx="12"/>
          </p:nvPr>
        </p:nvSpPr>
        <p:spPr/>
        <p:txBody>
          <a:bodyPr>
            <a:normAutofit fontScale="92500"/>
          </a:bodyPr>
          <a:lstStyle/>
          <a:p>
            <a:fld id="{AE199FAC-4B86-4121-B622-50028D35B744}" type="slidenum">
              <a:rPr lang="fr-FR" smtClean="0"/>
              <a:pPr/>
              <a:t>118</a:t>
            </a:fld>
            <a:endParaRPr lang="fr-FR" dirty="0"/>
          </a:p>
        </p:txBody>
      </p:sp>
      <p:sp>
        <p:nvSpPr>
          <p:cNvPr id="5" name="Content Placeholder 4"/>
          <p:cNvSpPr>
            <a:spLocks noGrp="1"/>
          </p:cNvSpPr>
          <p:nvPr>
            <p:ph sz="quarter" idx="13"/>
          </p:nvPr>
        </p:nvSpPr>
        <p:spPr/>
        <p:txBody>
          <a:bodyPr/>
          <a:lstStyle/>
          <a:p>
            <a:pPr algn="r"/>
            <a:endParaRPr lang="fa-IR" dirty="0">
              <a:latin typeface="Arabic Typesetting" pitchFamily="66" charset="-78"/>
              <a:cs typeface="Arabic Typesetting" pitchFamily="66" charset="-78"/>
            </a:endParaRPr>
          </a:p>
          <a:p>
            <a:endParaRPr lang="fa-IR" dirty="0"/>
          </a:p>
        </p:txBody>
      </p:sp>
      <p:graphicFrame>
        <p:nvGraphicFramePr>
          <p:cNvPr id="6" name="Diagram 5"/>
          <p:cNvGraphicFramePr/>
          <p:nvPr>
            <p:extLst/>
          </p:nvPr>
        </p:nvGraphicFramePr>
        <p:xfrm>
          <a:off x="323528" y="1700808"/>
          <a:ext cx="856895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03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graphicEl>
                                              <a:dgm id="{119F0183-C888-4C5D-A3FF-2D6A95C15D2C}"/>
                                            </p:graphicEl>
                                          </p:spTgt>
                                        </p:tgtEl>
                                        <p:attrNameLst>
                                          <p:attrName>style.visibility</p:attrName>
                                        </p:attrNameLst>
                                      </p:cBhvr>
                                      <p:to>
                                        <p:strVal val="visible"/>
                                      </p:to>
                                    </p:set>
                                    <p:animEffect transition="in" filter="randombar(horizontal)">
                                      <p:cBhvr>
                                        <p:cTn id="19" dur="500"/>
                                        <p:tgtEl>
                                          <p:spTgt spid="6">
                                            <p:graphicEl>
                                              <a:dgm id="{119F0183-C888-4C5D-A3FF-2D6A95C15D2C}"/>
                                            </p:graphic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
                                            <p:graphicEl>
                                              <a:dgm id="{CA4D95F6-B663-4F24-8029-8BFA236B6F36}"/>
                                            </p:graphicEl>
                                          </p:spTgt>
                                        </p:tgtEl>
                                        <p:attrNameLst>
                                          <p:attrName>style.visibility</p:attrName>
                                        </p:attrNameLst>
                                      </p:cBhvr>
                                      <p:to>
                                        <p:strVal val="visible"/>
                                      </p:to>
                                    </p:set>
                                    <p:animEffect transition="in" filter="randombar(horizontal)">
                                      <p:cBhvr>
                                        <p:cTn id="22" dur="500"/>
                                        <p:tgtEl>
                                          <p:spTgt spid="6">
                                            <p:graphicEl>
                                              <a:dgm id="{CA4D95F6-B663-4F24-8029-8BFA236B6F36}"/>
                                            </p:graphic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graphicEl>
                                              <a:dgm id="{0D95466D-2771-4084-9DF2-2A70C11715E4}"/>
                                            </p:graphicEl>
                                          </p:spTgt>
                                        </p:tgtEl>
                                        <p:attrNameLst>
                                          <p:attrName>style.visibility</p:attrName>
                                        </p:attrNameLst>
                                      </p:cBhvr>
                                      <p:to>
                                        <p:strVal val="visible"/>
                                      </p:to>
                                    </p:set>
                                    <p:animEffect transition="in" filter="randombar(horizontal)">
                                      <p:cBhvr>
                                        <p:cTn id="25" dur="500"/>
                                        <p:tgtEl>
                                          <p:spTgt spid="6">
                                            <p:graphicEl>
                                              <a:dgm id="{0D95466D-2771-4084-9DF2-2A70C11715E4}"/>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graphicEl>
                                              <a:dgm id="{9D7E610B-E366-4961-893C-6D4917C4DD3B}"/>
                                            </p:graphicEl>
                                          </p:spTgt>
                                        </p:tgtEl>
                                        <p:attrNameLst>
                                          <p:attrName>style.visibility</p:attrName>
                                        </p:attrNameLst>
                                      </p:cBhvr>
                                      <p:to>
                                        <p:strVal val="visible"/>
                                      </p:to>
                                    </p:set>
                                    <p:animEffect transition="in" filter="randombar(horizontal)">
                                      <p:cBhvr>
                                        <p:cTn id="30" dur="500"/>
                                        <p:tgtEl>
                                          <p:spTgt spid="6">
                                            <p:graphicEl>
                                              <a:dgm id="{9D7E610B-E366-4961-893C-6D4917C4DD3B}"/>
                                            </p:graphic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6">
                                            <p:graphicEl>
                                              <a:dgm id="{47D7B1EE-C212-4FE9-85A7-904574B88D32}"/>
                                            </p:graphicEl>
                                          </p:spTgt>
                                        </p:tgtEl>
                                        <p:attrNameLst>
                                          <p:attrName>style.visibility</p:attrName>
                                        </p:attrNameLst>
                                      </p:cBhvr>
                                      <p:to>
                                        <p:strVal val="visible"/>
                                      </p:to>
                                    </p:set>
                                    <p:animEffect transition="in" filter="randombar(horizontal)">
                                      <p:cBhvr>
                                        <p:cTn id="33" dur="500"/>
                                        <p:tgtEl>
                                          <p:spTgt spid="6">
                                            <p:graphicEl>
                                              <a:dgm id="{47D7B1EE-C212-4FE9-85A7-904574B88D3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491064" cy="1143000"/>
          </a:xfrm>
        </p:spPr>
        <p:txBody>
          <a:bodyPr vert="horz" lIns="91440" tIns="45720" rIns="91440" bIns="45720" rtlCol="0" anchor="ctr">
            <a:noAutofit/>
          </a:bodyPr>
          <a:lstStyle/>
          <a:p>
            <a:pPr algn="ctr"/>
            <a:r>
              <a:rPr lang="fa-IR" sz="2400" b="1" dirty="0">
                <a:solidFill>
                  <a:srgbClr val="FF0000"/>
                </a:solidFill>
                <a:latin typeface="Arabic Typesetting" pitchFamily="66" charset="-78"/>
                <a:cs typeface="B Zar" panose="00000400000000000000" pitchFamily="2" charset="-78"/>
              </a:rPr>
              <a:t>واحد تجاري‌ بايد موارد زير را افشا كند</a:t>
            </a:r>
          </a:p>
        </p:txBody>
      </p:sp>
      <p:sp>
        <p:nvSpPr>
          <p:cNvPr id="3" name="Footer Placeholder 2"/>
          <p:cNvSpPr>
            <a:spLocks noGrp="1"/>
          </p:cNvSpPr>
          <p:nvPr>
            <p:ph type="ftr" sz="quarter" idx="11"/>
          </p:nvPr>
        </p:nvSpPr>
        <p:spPr/>
        <p:txBody>
          <a:bodyPr/>
          <a:lstStyle/>
          <a:p>
            <a:r>
              <a:rPr lang="en-US" smtClean="0"/>
              <a:t>Your footer here</a:t>
            </a:r>
            <a:endParaRPr lang="en-US" dirty="0" smtClean="0"/>
          </a:p>
        </p:txBody>
      </p:sp>
      <p:sp>
        <p:nvSpPr>
          <p:cNvPr id="4" name="Slide Number Placeholder 3"/>
          <p:cNvSpPr>
            <a:spLocks noGrp="1"/>
          </p:cNvSpPr>
          <p:nvPr>
            <p:ph type="sldNum" sz="quarter" idx="12"/>
          </p:nvPr>
        </p:nvSpPr>
        <p:spPr/>
        <p:txBody>
          <a:bodyPr>
            <a:normAutofit fontScale="92500"/>
          </a:bodyPr>
          <a:lstStyle/>
          <a:p>
            <a:fld id="{AE199FAC-4B86-4121-B622-50028D35B744}" type="slidenum">
              <a:rPr lang="fr-FR" smtClean="0"/>
              <a:pPr/>
              <a:t>119</a:t>
            </a:fld>
            <a:endParaRPr lang="fr-FR" dirty="0"/>
          </a:p>
        </p:txBody>
      </p:sp>
      <p:sp>
        <p:nvSpPr>
          <p:cNvPr id="5" name="Content Placeholder 4"/>
          <p:cNvSpPr>
            <a:spLocks noGrp="1"/>
          </p:cNvSpPr>
          <p:nvPr>
            <p:ph sz="quarter" idx="13"/>
          </p:nvPr>
        </p:nvSpPr>
        <p:spPr/>
        <p:txBody>
          <a:bodyPr>
            <a:noAutofit/>
          </a:bodyPr>
          <a:lstStyle/>
          <a:p>
            <a:pPr algn="r">
              <a:buFont typeface="Wingdings 3" pitchFamily="18" charset="2"/>
              <a:buNone/>
            </a:pPr>
            <a:r>
              <a:rPr lang="fa-IR" sz="4400" b="1" dirty="0" smtClean="0">
                <a:latin typeface="Arabic Typesetting" pitchFamily="66" charset="-78"/>
                <a:cs typeface="Arabic Typesetting" pitchFamily="66" charset="-78"/>
              </a:rPr>
              <a:t> 1-مبلغ‌ تفاوتهای </a:t>
            </a:r>
            <a:r>
              <a:rPr lang="fa-IR" sz="4400" b="1" dirty="0">
                <a:latin typeface="Arabic Typesetting" pitchFamily="66" charset="-78"/>
                <a:cs typeface="Arabic Typesetting" pitchFamily="66" charset="-78"/>
              </a:rPr>
              <a:t>تسعير </a:t>
            </a:r>
            <a:r>
              <a:rPr lang="fa-IR" sz="4400" b="1" dirty="0" smtClean="0">
                <a:latin typeface="Arabic Typesetting" pitchFamily="66" charset="-78"/>
                <a:cs typeface="Arabic Typesetting" pitchFamily="66" charset="-78"/>
              </a:rPr>
              <a:t>شناسایی</a:t>
            </a:r>
            <a:r>
              <a:rPr lang="fa-IR" sz="4400" b="1" dirty="0">
                <a:latin typeface="Arabic Typesetting" pitchFamily="66" charset="-78"/>
                <a:cs typeface="Arabic Typesetting" pitchFamily="66" charset="-78"/>
              </a:rPr>
              <a:t> شده‌ در سود و زيان‌ دوره‌</a:t>
            </a:r>
            <a:endParaRPr lang="en-US" sz="4400" b="1" dirty="0">
              <a:latin typeface="Arabic Typesetting" pitchFamily="66" charset="-78"/>
              <a:cs typeface="Arabic Typesetting" pitchFamily="66" charset="-78"/>
            </a:endParaRPr>
          </a:p>
          <a:p>
            <a:pPr marL="0" indent="0" algn="r">
              <a:buNone/>
            </a:pPr>
            <a:r>
              <a:rPr lang="fa-IR" sz="4400" b="1" dirty="0">
                <a:latin typeface="Arabic Typesetting" pitchFamily="66" charset="-78"/>
                <a:cs typeface="Arabic Typesetting" pitchFamily="66" charset="-78"/>
              </a:rPr>
              <a:t> </a:t>
            </a:r>
            <a:r>
              <a:rPr lang="fa-IR" sz="4400" b="1" dirty="0" smtClean="0">
                <a:latin typeface="Arabic Typesetting" pitchFamily="66" charset="-78"/>
                <a:cs typeface="Arabic Typesetting" pitchFamily="66" charset="-78"/>
              </a:rPr>
              <a:t>2-خالص‌ تفاوتهای‌ </a:t>
            </a:r>
            <a:r>
              <a:rPr lang="fa-IR" sz="4400" b="1" dirty="0">
                <a:latin typeface="Arabic Typesetting" pitchFamily="66" charset="-78"/>
                <a:cs typeface="Arabic Typesetting" pitchFamily="66" charset="-78"/>
              </a:rPr>
              <a:t>تسعير </a:t>
            </a:r>
            <a:r>
              <a:rPr lang="fa-IR" sz="4400" b="1" dirty="0" smtClean="0">
                <a:latin typeface="Arabic Typesetting" pitchFamily="66" charset="-78"/>
                <a:cs typeface="Arabic Typesetting" pitchFamily="66" charset="-78"/>
              </a:rPr>
              <a:t>طبقه‌بندی </a:t>
            </a:r>
            <a:r>
              <a:rPr lang="fa-IR" sz="4400" b="1" dirty="0">
                <a:latin typeface="Arabic Typesetting" pitchFamily="66" charset="-78"/>
                <a:cs typeface="Arabic Typesetting" pitchFamily="66" charset="-78"/>
              </a:rPr>
              <a:t>شده‌ به عنوان‌ يك‌ قلم‌ جداگانه‌ در سرفصل‌ حقوق‌ صاحبان‌ سرمايه‌ و صورت‌ تطبيق‌ مانده‌ آن‌ در آغاز و پايان‌ </a:t>
            </a:r>
            <a:r>
              <a:rPr lang="fa-IR" sz="4400" b="1" dirty="0" smtClean="0">
                <a:latin typeface="Arabic Typesetting" pitchFamily="66" charset="-78"/>
                <a:cs typeface="Arabic Typesetting" pitchFamily="66" charset="-78"/>
              </a:rPr>
              <a:t>دوره‌</a:t>
            </a:r>
          </a:p>
          <a:p>
            <a:pPr marL="0" indent="0" algn="r">
              <a:buNone/>
            </a:pPr>
            <a:r>
              <a:rPr lang="fa-IR" sz="4400" b="1" dirty="0" smtClean="0">
                <a:latin typeface="Arabic Typesetting" pitchFamily="66" charset="-78"/>
                <a:cs typeface="Arabic Typesetting" pitchFamily="66" charset="-78"/>
              </a:rPr>
              <a:t>3- </a:t>
            </a:r>
            <a:r>
              <a:rPr lang="fa-IR" sz="4400" b="1" dirty="0">
                <a:latin typeface="Arabic Typesetting" pitchFamily="66" charset="-78"/>
                <a:cs typeface="Arabic Typesetting" pitchFamily="66" charset="-78"/>
              </a:rPr>
              <a:t>مبلغ‌ </a:t>
            </a:r>
            <a:r>
              <a:rPr lang="fa-IR" sz="4400" b="1" dirty="0" smtClean="0">
                <a:latin typeface="Arabic Typesetting" pitchFamily="66" charset="-78"/>
                <a:cs typeface="Arabic Typesetting" pitchFamily="66" charset="-78"/>
              </a:rPr>
              <a:t>تفاوتهای تسعيری </a:t>
            </a:r>
            <a:r>
              <a:rPr lang="fa-IR" sz="4400" b="1" dirty="0">
                <a:latin typeface="Arabic Typesetting" pitchFamily="66" charset="-78"/>
                <a:cs typeface="Arabic Typesetting" pitchFamily="66" charset="-78"/>
              </a:rPr>
              <a:t>كه‌ </a:t>
            </a:r>
            <a:r>
              <a:rPr lang="fa-IR" sz="4400" b="1" dirty="0" smtClean="0">
                <a:latin typeface="Arabic Typesetting" pitchFamily="66" charset="-78"/>
                <a:cs typeface="Arabic Typesetting" pitchFamily="66" charset="-78"/>
              </a:rPr>
              <a:t>طی </a:t>
            </a:r>
            <a:r>
              <a:rPr lang="fa-IR" sz="4400" b="1" dirty="0">
                <a:latin typeface="Arabic Typesetting" pitchFamily="66" charset="-78"/>
                <a:cs typeface="Arabic Typesetting" pitchFamily="66" charset="-78"/>
              </a:rPr>
              <a:t>دوره‌ به عنوان‌ </a:t>
            </a:r>
            <a:r>
              <a:rPr lang="fa-IR" sz="4400" b="1" dirty="0" smtClean="0">
                <a:latin typeface="Arabic Typesetting" pitchFamily="66" charset="-78"/>
                <a:cs typeface="Arabic Typesetting" pitchFamily="66" charset="-78"/>
              </a:rPr>
              <a:t>بخشی</a:t>
            </a:r>
            <a:r>
              <a:rPr lang="fa-IR" sz="4400" b="1" dirty="0">
                <a:latin typeface="Arabic Typesetting" pitchFamily="66" charset="-78"/>
                <a:cs typeface="Arabic Typesetting" pitchFamily="66" charset="-78"/>
              </a:rPr>
              <a:t> از مبلغ‌ </a:t>
            </a:r>
            <a:r>
              <a:rPr lang="fa-IR" sz="4400" b="1" dirty="0" smtClean="0">
                <a:latin typeface="Arabic Typesetting" pitchFamily="66" charset="-78"/>
                <a:cs typeface="Arabic Typesetting" pitchFamily="66" charset="-78"/>
              </a:rPr>
              <a:t>دفتری </a:t>
            </a:r>
            <a:r>
              <a:rPr lang="fa-IR" sz="4400" b="1" dirty="0">
                <a:latin typeface="Arabic Typesetting" pitchFamily="66" charset="-78"/>
                <a:cs typeface="Arabic Typesetting" pitchFamily="66" charset="-78"/>
              </a:rPr>
              <a:t>يك‌ </a:t>
            </a:r>
            <a:r>
              <a:rPr lang="fa-IR" sz="4400" b="1" dirty="0" smtClean="0">
                <a:latin typeface="Arabic Typesetting" pitchFamily="66" charset="-78"/>
                <a:cs typeface="Arabic Typesetting" pitchFamily="66" charset="-78"/>
              </a:rPr>
              <a:t>دارايی </a:t>
            </a:r>
            <a:r>
              <a:rPr lang="fa-IR" sz="4400" b="1" dirty="0">
                <a:latin typeface="Arabic Typesetting" pitchFamily="66" charset="-78"/>
                <a:cs typeface="Arabic Typesetting" pitchFamily="66" charset="-78"/>
              </a:rPr>
              <a:t>منظور شده‌ است‌.</a:t>
            </a:r>
            <a:endParaRPr lang="en-US" sz="4400" b="1" dirty="0">
              <a:latin typeface="Arabic Typesetting" pitchFamily="66" charset="-78"/>
              <a:cs typeface="Arabic Typesetting" pitchFamily="66" charset="-78"/>
            </a:endParaRPr>
          </a:p>
          <a:p>
            <a:pPr algn="r">
              <a:buFont typeface="Wingdings 3" pitchFamily="18" charset="2"/>
              <a:buNone/>
            </a:pPr>
            <a:endParaRPr lang="fa-IR" sz="4400" b="1" dirty="0">
              <a:latin typeface="Arabic Typesetting" pitchFamily="66" charset="-78"/>
              <a:cs typeface="Arabic Typesetting" pitchFamily="66" charset="-78"/>
            </a:endParaRPr>
          </a:p>
          <a:p>
            <a:pPr algn="r"/>
            <a:endParaRPr lang="fa-IR" sz="4400" b="1" dirty="0">
              <a:latin typeface="Arabic Typesetting" pitchFamily="66" charset="-78"/>
              <a:cs typeface="Arabic Typesetting" pitchFamily="66" charset="-78"/>
            </a:endParaRPr>
          </a:p>
        </p:txBody>
      </p:sp>
    </p:spTree>
    <p:extLst>
      <p:ext uri="{BB962C8B-B14F-4D97-AF65-F5344CB8AC3E}">
        <p14:creationId xmlns:p14="http://schemas.microsoft.com/office/powerpoint/2010/main" val="419363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oAutofit/>
          </a:bodyPr>
          <a:lstStyle/>
          <a:p>
            <a:pPr algn="just">
              <a:lnSpc>
                <a:spcPct val="160000"/>
              </a:lnSpc>
              <a:spcBef>
                <a:spcPts val="800"/>
              </a:spcBef>
            </a:pPr>
            <a:r>
              <a:rPr lang="fa-IR" sz="3600" b="1" dirty="0">
                <a:solidFill>
                  <a:srgbClr val="FF0000"/>
                </a:solidFill>
                <a:latin typeface="+mn-lt"/>
                <a:ea typeface="+mn-ea"/>
                <a:cs typeface="B Zar" panose="00000400000000000000" pitchFamily="2" charset="-78"/>
              </a:rPr>
              <a:t>سوال:</a:t>
            </a:r>
            <a:endParaRPr lang="en-US" sz="3600" b="1" dirty="0">
              <a:solidFill>
                <a:srgbClr val="FF0000"/>
              </a:solidFill>
              <a:latin typeface="+mn-lt"/>
              <a:ea typeface="+mn-ea"/>
              <a:cs typeface="B Zar" panose="00000400000000000000" pitchFamily="2" charset="-78"/>
            </a:endParaRPr>
          </a:p>
        </p:txBody>
      </p:sp>
      <p:sp>
        <p:nvSpPr>
          <p:cNvPr id="3" name="Content Placeholder 2"/>
          <p:cNvSpPr>
            <a:spLocks noGrp="1"/>
          </p:cNvSpPr>
          <p:nvPr>
            <p:ph idx="1"/>
          </p:nvPr>
        </p:nvSpPr>
        <p:spPr/>
        <p:txBody>
          <a:bodyPr vert="horz" lIns="91440" tIns="45720" rIns="91440" bIns="45720" rtlCol="0">
            <a:noAutofit/>
          </a:bodyPr>
          <a:lstStyle/>
          <a:p>
            <a:pPr marL="0" indent="0" algn="just" rtl="1">
              <a:lnSpc>
                <a:spcPct val="160000"/>
              </a:lnSpc>
            </a:pPr>
            <a:r>
              <a:rPr lang="fa-IR" sz="2800" dirty="0">
                <a:cs typeface="B Zar" panose="00000400000000000000" pitchFamily="2" charset="-78"/>
              </a:rPr>
              <a:t>چگونه </a:t>
            </a:r>
            <a:r>
              <a:rPr lang="fa-IR" sz="2400" dirty="0">
                <a:cs typeface="B Zar" panose="00000400000000000000" pitchFamily="2" charset="-78"/>
              </a:rPr>
              <a:t>زیانهای</a:t>
            </a:r>
            <a:r>
              <a:rPr lang="fa-IR" sz="2800" dirty="0">
                <a:cs typeface="B Zar" panose="00000400000000000000" pitchFamily="2" charset="-78"/>
              </a:rPr>
              <a:t> بزرگی مانند بحران 1931(زیان 30%) و 1987(زیان 22%)ناشی از </a:t>
            </a:r>
            <a:r>
              <a:rPr lang="fa-IR" sz="2800" dirty="0" err="1">
                <a:cs typeface="B Zar" panose="00000400000000000000" pitchFamily="2" charset="-78"/>
              </a:rPr>
              <a:t>بدشانسی</a:t>
            </a:r>
            <a:r>
              <a:rPr lang="fa-IR" sz="2800" dirty="0">
                <a:cs typeface="B Zar" panose="00000400000000000000" pitchFamily="2" charset="-78"/>
              </a:rPr>
              <a:t> است یا به دلیل خطای ناشی از مدلهای ریسک</a:t>
            </a:r>
            <a:r>
              <a:rPr lang="fa-IR" sz="2800" dirty="0" smtClean="0">
                <a:cs typeface="B Zar" panose="00000400000000000000" pitchFamily="2" charset="-78"/>
              </a:rPr>
              <a:t>؟</a:t>
            </a:r>
          </a:p>
          <a:p>
            <a:pPr marL="0" indent="0" algn="just" rtl="1">
              <a:lnSpc>
                <a:spcPct val="160000"/>
              </a:lnSpc>
            </a:pPr>
            <a:r>
              <a:rPr lang="fa-IR" sz="2800" dirty="0">
                <a:cs typeface="B Zar" panose="00000400000000000000" pitchFamily="2" charset="-78"/>
              </a:rPr>
              <a:t>چطور می توانیم بگوییم آیا این </a:t>
            </a:r>
            <a:r>
              <a:rPr lang="fa-IR" sz="2800" dirty="0" smtClean="0">
                <a:cs typeface="B Zar" panose="00000400000000000000" pitchFamily="2" charset="-78"/>
              </a:rPr>
              <a:t>زیانها به </a:t>
            </a:r>
            <a:r>
              <a:rPr lang="fa-IR" sz="2800" dirty="0">
                <a:cs typeface="B Zar" panose="00000400000000000000" pitchFamily="2" charset="-78"/>
              </a:rPr>
              <a:t>خاطر عدم موفقیت است یا </a:t>
            </a:r>
            <a:r>
              <a:rPr lang="fa-IR" sz="2800" dirty="0" smtClean="0">
                <a:cs typeface="B Zar" panose="00000400000000000000" pitchFamily="2" charset="-78"/>
              </a:rPr>
              <a:t>به </a:t>
            </a:r>
            <a:r>
              <a:rPr lang="fa-IR" sz="2800" dirty="0">
                <a:cs typeface="B Zar" panose="00000400000000000000" pitchFamily="2" charset="-78"/>
              </a:rPr>
              <a:t>مدل </a:t>
            </a:r>
            <a:r>
              <a:rPr lang="fa-IR" sz="2800" dirty="0" smtClean="0">
                <a:cs typeface="B Zar" panose="00000400000000000000" pitchFamily="2" charset="-78"/>
              </a:rPr>
              <a:t>ریسک است؟</a:t>
            </a:r>
            <a:endParaRPr lang="en-US" sz="2800" dirty="0">
              <a:cs typeface="B Zar" panose="00000400000000000000" pitchFamily="2" charset="-78"/>
            </a:endParaRPr>
          </a:p>
          <a:p>
            <a:pPr marL="0" indent="0" algn="just" rtl="1">
              <a:lnSpc>
                <a:spcPct val="160000"/>
              </a:lnSpc>
            </a:pPr>
            <a:endParaRPr lang="fa-IR" sz="2800" dirty="0" smtClean="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12</a:t>
            </a:fld>
            <a:endParaRPr lang="en-US"/>
          </a:p>
        </p:txBody>
      </p:sp>
    </p:spTree>
    <p:extLst>
      <p:ext uri="{BB962C8B-B14F-4D97-AF65-F5344CB8AC3E}">
        <p14:creationId xmlns:p14="http://schemas.microsoft.com/office/powerpoint/2010/main" val="22637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Zar" panose="00000400000000000000" pitchFamily="2" charset="-78"/>
              </a:rPr>
              <a:t/>
            </a:r>
            <a:br>
              <a:rPr lang="fa-IR" b="1" dirty="0" smtClean="0">
                <a:cs typeface="B Zar" panose="00000400000000000000" pitchFamily="2" charset="-78"/>
              </a:rPr>
            </a:br>
            <a:r>
              <a:rPr lang="fa-IR" b="1" dirty="0" smtClean="0">
                <a:cs typeface="B Zar" panose="00000400000000000000" pitchFamily="2" charset="-78"/>
              </a:rPr>
              <a:t>ریسک </a:t>
            </a:r>
            <a:r>
              <a:rPr lang="fa-IR" b="1" dirty="0">
                <a:cs typeface="B Zar" panose="00000400000000000000" pitchFamily="2" charset="-78"/>
              </a:rPr>
              <a:t>شناسایی شناخته شده ها(</a:t>
            </a:r>
            <a:r>
              <a:rPr lang="en-US" b="1" dirty="0">
                <a:cs typeface="B Zar" panose="00000400000000000000" pitchFamily="2" charset="-78"/>
              </a:rPr>
              <a:t>known knowns</a:t>
            </a:r>
            <a:r>
              <a:rPr lang="fa-IR" b="1" dirty="0">
                <a:cs typeface="B Zar" panose="00000400000000000000" pitchFamily="2" charset="-78"/>
              </a:rPr>
              <a:t>)</a:t>
            </a:r>
            <a:r>
              <a:rPr lang="en-US" b="1" dirty="0">
                <a:cs typeface="B Zar" panose="00000400000000000000" pitchFamily="2" charset="-78"/>
              </a:rPr>
              <a:t/>
            </a:r>
            <a:br>
              <a:rPr lang="en-US" b="1" dirty="0">
                <a:cs typeface="B Zar" panose="00000400000000000000" pitchFamily="2" charset="-78"/>
              </a:rPr>
            </a:br>
            <a:endParaRPr lang="en-US" b="1" dirty="0"/>
          </a:p>
        </p:txBody>
      </p:sp>
      <p:sp>
        <p:nvSpPr>
          <p:cNvPr id="3" name="Content Placeholder 2"/>
          <p:cNvSpPr>
            <a:spLocks noGrp="1"/>
          </p:cNvSpPr>
          <p:nvPr>
            <p:ph idx="1"/>
          </p:nvPr>
        </p:nvSpPr>
        <p:spPr/>
        <p:txBody>
          <a:bodyPr vert="horz" lIns="91440" tIns="45720" rIns="91440" bIns="45720" rtlCol="0">
            <a:noAutofit/>
          </a:bodyPr>
          <a:lstStyle/>
          <a:p>
            <a:pPr algn="just" rtl="1">
              <a:lnSpc>
                <a:spcPct val="160000"/>
              </a:lnSpc>
              <a:buFont typeface="Arial" panose="020B0604020202020204" pitchFamily="34" charset="0"/>
              <a:buChar char="•"/>
            </a:pPr>
            <a:r>
              <a:rPr lang="fa-IR" sz="2400" b="0" dirty="0" smtClean="0">
                <a:cs typeface="B Zar" panose="00000400000000000000" pitchFamily="2" charset="-78"/>
              </a:rPr>
              <a:t>دسته </a:t>
            </a:r>
            <a:r>
              <a:rPr lang="fa-IR" sz="2400" b="0" dirty="0">
                <a:cs typeface="B Zar" panose="00000400000000000000" pitchFamily="2" charset="-78"/>
              </a:rPr>
              <a:t>اول شامل </a:t>
            </a:r>
            <a:r>
              <a:rPr lang="fa-IR" sz="2400" b="0" dirty="0" err="1" smtClean="0">
                <a:cs typeface="B Zar" panose="00000400000000000000" pitchFamily="2" charset="-78"/>
              </a:rPr>
              <a:t>ریسکهایی</a:t>
            </a:r>
            <a:r>
              <a:rPr lang="fa-IR" sz="2400" b="0" dirty="0" smtClean="0">
                <a:cs typeface="B Zar" panose="00000400000000000000" pitchFamily="2" charset="-78"/>
              </a:rPr>
              <a:t> </a:t>
            </a:r>
            <a:r>
              <a:rPr lang="fa-IR" sz="2400" b="0" dirty="0">
                <a:cs typeface="B Zar" panose="00000400000000000000" pitchFamily="2" charset="-78"/>
              </a:rPr>
              <a:t>است که به درستی شناسایی و اندازه گیری می شوند، مانند مثال موقعیت موجود در سهام</a:t>
            </a:r>
            <a:r>
              <a:rPr lang="fa-IR" sz="2400" b="0" dirty="0" smtClean="0">
                <a:cs typeface="B Zar" panose="00000400000000000000" pitchFamily="2" charset="-78"/>
              </a:rPr>
              <a:t>.</a:t>
            </a:r>
          </a:p>
          <a:p>
            <a:pPr algn="just" rtl="1">
              <a:lnSpc>
                <a:spcPct val="160000"/>
              </a:lnSpc>
              <a:buFont typeface="Arial" panose="020B0604020202020204" pitchFamily="34" charset="0"/>
              <a:buChar char="•"/>
            </a:pPr>
            <a:r>
              <a:rPr lang="fa-IR" sz="2400" b="0" dirty="0" smtClean="0">
                <a:cs typeface="B Zar" panose="00000400000000000000" pitchFamily="2" charset="-78"/>
              </a:rPr>
              <a:t> زیانها </a:t>
            </a:r>
            <a:r>
              <a:rPr lang="fa-IR" sz="2400" b="0" dirty="0">
                <a:cs typeface="B Zar" panose="00000400000000000000" pitchFamily="2" charset="-78"/>
              </a:rPr>
              <a:t>با توجه به ترکیبی از </a:t>
            </a:r>
            <a:r>
              <a:rPr lang="fa-IR" sz="2400" b="0" dirty="0" err="1" smtClean="0">
                <a:cs typeface="B Zar" panose="00000400000000000000" pitchFamily="2" charset="-78"/>
              </a:rPr>
              <a:t>بدشانسی</a:t>
            </a:r>
            <a:r>
              <a:rPr lang="fa-IR" sz="2400" b="0" dirty="0" smtClean="0">
                <a:cs typeface="B Zar" panose="00000400000000000000" pitchFamily="2" charset="-78"/>
              </a:rPr>
              <a:t> و </a:t>
            </a:r>
            <a:r>
              <a:rPr lang="fa-IR" sz="2400" b="0" dirty="0">
                <a:cs typeface="B Zar" panose="00000400000000000000" pitchFamily="2" charset="-78"/>
              </a:rPr>
              <a:t>تصمیم گیری </a:t>
            </a:r>
            <a:r>
              <a:rPr lang="fa-IR" sz="2400" b="0" dirty="0" smtClean="0">
                <a:cs typeface="B Zar" panose="00000400000000000000" pitchFamily="2" charset="-78"/>
              </a:rPr>
              <a:t>غلط </a:t>
            </a:r>
            <a:r>
              <a:rPr lang="fa-IR" sz="2400" b="0" dirty="0" err="1" smtClean="0">
                <a:cs typeface="B Zar" panose="00000400000000000000" pitchFamily="2" charset="-78"/>
              </a:rPr>
              <a:t>پرتفوی</a:t>
            </a:r>
            <a:r>
              <a:rPr lang="fa-IR" sz="2400" b="0" dirty="0" smtClean="0">
                <a:cs typeface="B Zar" panose="00000400000000000000" pitchFamily="2" charset="-78"/>
              </a:rPr>
              <a:t> ایجاد میشود.</a:t>
            </a:r>
            <a:endParaRPr lang="fa-IR" sz="2400" b="0" dirty="0">
              <a:cs typeface="B Zar" panose="00000400000000000000" pitchFamily="2" charset="-78"/>
            </a:endParaRPr>
          </a:p>
          <a:p>
            <a:pPr algn="just" rtl="1">
              <a:lnSpc>
                <a:spcPct val="160000"/>
              </a:lnSpc>
              <a:buFont typeface="Arial" panose="020B0604020202020204" pitchFamily="34" charset="0"/>
              <a:buChar char="•"/>
            </a:pPr>
            <a:endParaRPr lang="en-US" sz="24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13</a:t>
            </a:fld>
            <a:endParaRPr lang="en-US"/>
          </a:p>
        </p:txBody>
      </p:sp>
    </p:spTree>
    <p:extLst>
      <p:ext uri="{BB962C8B-B14F-4D97-AF65-F5344CB8AC3E}">
        <p14:creationId xmlns:p14="http://schemas.microsoft.com/office/powerpoint/2010/main" val="1280556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Zar" panose="00000400000000000000" pitchFamily="2" charset="-78"/>
              </a:rPr>
              <a:t/>
            </a:r>
            <a:br>
              <a:rPr lang="fa-IR" b="1" dirty="0" smtClean="0">
                <a:cs typeface="B Zar" panose="00000400000000000000" pitchFamily="2" charset="-78"/>
              </a:rPr>
            </a:br>
            <a:r>
              <a:rPr lang="fa-IR" b="1" dirty="0" smtClean="0">
                <a:cs typeface="B Zar" panose="00000400000000000000" pitchFamily="2" charset="-78"/>
              </a:rPr>
              <a:t>ریسک </a:t>
            </a:r>
            <a:r>
              <a:rPr lang="fa-IR" b="1" dirty="0">
                <a:cs typeface="B Zar" panose="00000400000000000000" pitchFamily="2" charset="-78"/>
              </a:rPr>
              <a:t>شناسایی ناشناخته ها(</a:t>
            </a:r>
            <a:r>
              <a:rPr lang="en-US" b="1" dirty="0">
                <a:cs typeface="B Zar" panose="00000400000000000000" pitchFamily="2" charset="-78"/>
              </a:rPr>
              <a:t>known unknowns</a:t>
            </a:r>
            <a:r>
              <a:rPr lang="fa-IR" b="1" dirty="0">
                <a:cs typeface="B Zar" panose="00000400000000000000" pitchFamily="2" charset="-78"/>
              </a:rPr>
              <a:t>)</a:t>
            </a:r>
            <a:br>
              <a:rPr lang="fa-IR" b="1" dirty="0">
                <a:cs typeface="B Zar" panose="00000400000000000000" pitchFamily="2" charset="-78"/>
              </a:rPr>
            </a:br>
            <a:endParaRPr lang="en-US" b="1" dirty="0"/>
          </a:p>
        </p:txBody>
      </p:sp>
      <p:sp>
        <p:nvSpPr>
          <p:cNvPr id="3" name="Content Placeholder 2"/>
          <p:cNvSpPr>
            <a:spLocks noGrp="1"/>
          </p:cNvSpPr>
          <p:nvPr>
            <p:ph idx="1"/>
          </p:nvPr>
        </p:nvSpPr>
        <p:spPr>
          <a:xfrm>
            <a:off x="822960" y="1100628"/>
            <a:ext cx="7520940" cy="3852372"/>
          </a:xfrm>
        </p:spPr>
        <p:txBody>
          <a:bodyPr vert="horz" lIns="91440" tIns="45720" rIns="91440" bIns="45720" rtlCol="0">
            <a:noAutofit/>
          </a:bodyPr>
          <a:lstStyle/>
          <a:p>
            <a:pPr algn="just" rtl="1">
              <a:lnSpc>
                <a:spcPct val="160000"/>
              </a:lnSpc>
              <a:buFont typeface="Arial" pitchFamily="34" charset="0"/>
              <a:buChar char="•"/>
            </a:pPr>
            <a:r>
              <a:rPr lang="fa-IR" sz="2000" b="0" dirty="0">
                <a:cs typeface="B Zar" panose="00000400000000000000" pitchFamily="2" charset="-78"/>
              </a:rPr>
              <a:t>مدل در شناسایی ریسک های ناشناخته ضعف دارد یعنی فقط میتواند وضع موجود را بشناسد ولی برای مدیریت ریسک نامناسب است</a:t>
            </a:r>
            <a:r>
              <a:rPr lang="fa-IR" sz="2000" b="0" dirty="0" smtClean="0">
                <a:cs typeface="B Zar" panose="00000400000000000000" pitchFamily="2" charset="-78"/>
              </a:rPr>
              <a:t>.</a:t>
            </a:r>
            <a:r>
              <a:rPr lang="fa-IR" sz="2000" b="0" dirty="0">
                <a:cs typeface="B Zar" panose="00000400000000000000" pitchFamily="2" charset="-78"/>
              </a:rPr>
              <a:t> یعنی مدیران ریسک باید </a:t>
            </a:r>
            <a:r>
              <a:rPr lang="fa-IR" sz="2000" b="0" dirty="0" err="1">
                <a:cs typeface="B Zar" panose="00000400000000000000" pitchFamily="2" charset="-78"/>
              </a:rPr>
              <a:t>ریسکهای</a:t>
            </a:r>
            <a:r>
              <a:rPr lang="fa-IR" sz="2000" b="0" dirty="0">
                <a:cs typeface="B Zar" panose="00000400000000000000" pitchFamily="2" charset="-78"/>
              </a:rPr>
              <a:t> با اهمیت شناخته شده را نادیده بگیرند.</a:t>
            </a:r>
          </a:p>
          <a:p>
            <a:pPr algn="just" rtl="1">
              <a:lnSpc>
                <a:spcPct val="160000"/>
              </a:lnSpc>
              <a:buChar char="•"/>
            </a:pPr>
            <a:r>
              <a:rPr lang="fa-IR" sz="2000" b="0" dirty="0" smtClean="0">
                <a:cs typeface="B Zar" panose="00000400000000000000" pitchFamily="2" charset="-78"/>
              </a:rPr>
              <a:t>دوم</a:t>
            </a:r>
            <a:r>
              <a:rPr lang="fa-IR" sz="2000" b="0" dirty="0">
                <a:cs typeface="B Zar" panose="00000400000000000000" pitchFamily="2" charset="-78"/>
              </a:rPr>
              <a:t>، توزیع عوامل </a:t>
            </a:r>
            <a:r>
              <a:rPr lang="fa-IR" sz="2000" b="0" dirty="0" smtClean="0">
                <a:cs typeface="B Zar" panose="00000400000000000000" pitchFamily="2" charset="-78"/>
              </a:rPr>
              <a:t>ریسک، </a:t>
            </a:r>
            <a:r>
              <a:rPr lang="fa-IR" sz="2000" b="0" dirty="0">
                <a:cs typeface="B Zar" panose="00000400000000000000" pitchFamily="2" charset="-78"/>
              </a:rPr>
              <a:t>از جمله </a:t>
            </a:r>
            <a:r>
              <a:rPr lang="fa-IR" sz="2000" b="0" dirty="0" smtClean="0">
                <a:cs typeface="B Zar" panose="00000400000000000000" pitchFamily="2" charset="-78"/>
              </a:rPr>
              <a:t> تلاطم </a:t>
            </a:r>
            <a:r>
              <a:rPr lang="fa-IR" sz="2000" b="0" dirty="0">
                <a:cs typeface="B Zar" panose="00000400000000000000" pitchFamily="2" charset="-78"/>
              </a:rPr>
              <a:t>و همبستگی، </a:t>
            </a:r>
            <a:r>
              <a:rPr lang="fa-IR" sz="2000" b="0" dirty="0" smtClean="0">
                <a:cs typeface="B Zar" panose="00000400000000000000" pitchFamily="2" charset="-78"/>
              </a:rPr>
              <a:t>بطور </a:t>
            </a:r>
            <a:r>
              <a:rPr lang="fa-IR" sz="2000" b="0" dirty="0">
                <a:cs typeface="B Zar" panose="00000400000000000000" pitchFamily="2" charset="-78"/>
              </a:rPr>
              <a:t>دقیق </a:t>
            </a:r>
            <a:r>
              <a:rPr lang="fa-IR" sz="2000" b="0" dirty="0" smtClean="0">
                <a:cs typeface="B Zar" panose="00000400000000000000" pitchFamily="2" charset="-78"/>
              </a:rPr>
              <a:t>محاسبه </a:t>
            </a:r>
            <a:r>
              <a:rPr lang="fa-IR" sz="2000" b="0" dirty="0" err="1" smtClean="0">
                <a:cs typeface="B Zar" panose="00000400000000000000" pitchFamily="2" charset="-78"/>
              </a:rPr>
              <a:t>نمی</a:t>
            </a:r>
            <a:r>
              <a:rPr lang="fa-IR" sz="2000" b="0" dirty="0" smtClean="0">
                <a:cs typeface="B Zar" panose="00000400000000000000" pitchFamily="2" charset="-78"/>
              </a:rPr>
              <a:t> شود.</a:t>
            </a:r>
          </a:p>
          <a:p>
            <a:pPr algn="just" rtl="1">
              <a:lnSpc>
                <a:spcPct val="160000"/>
              </a:lnSpc>
              <a:buChar char="•"/>
            </a:pPr>
            <a:r>
              <a:rPr lang="fa-IR" sz="2000" b="0" dirty="0" smtClean="0">
                <a:cs typeface="B Zar" panose="00000400000000000000" pitchFamily="2" charset="-78"/>
              </a:rPr>
              <a:t>سوم</a:t>
            </a:r>
            <a:r>
              <a:rPr lang="fa-IR" sz="2000" b="0" dirty="0">
                <a:cs typeface="B Zar" panose="00000400000000000000" pitchFamily="2" charset="-78"/>
              </a:rPr>
              <a:t>، پردازش آنها، که شامل </a:t>
            </a:r>
            <a:r>
              <a:rPr lang="fa-IR" sz="2000" b="0" dirty="0" smtClean="0">
                <a:cs typeface="B Zar" panose="00000400000000000000" pitchFamily="2" charset="-78"/>
              </a:rPr>
              <a:t>تغییر </a:t>
            </a:r>
            <a:r>
              <a:rPr lang="fa-IR" sz="2000" b="0" dirty="0">
                <a:cs typeface="B Zar" panose="00000400000000000000" pitchFamily="2" charset="-78"/>
              </a:rPr>
              <a:t>موقعیت با قرار گرفتن در معرض عوامل خطر می باشد، می تواند نادرست باشد</a:t>
            </a:r>
            <a:r>
              <a:rPr lang="fa-IR" sz="2000" b="0" dirty="0" smtClean="0">
                <a:cs typeface="B Zar" panose="00000400000000000000" pitchFamily="2" charset="-78"/>
              </a:rPr>
              <a:t>.. </a:t>
            </a:r>
            <a:r>
              <a:rPr lang="fa-IR" sz="2000" b="0" dirty="0">
                <a:cs typeface="B Zar" panose="00000400000000000000" pitchFamily="2" charset="-78"/>
              </a:rPr>
              <a:t>چنین خطراتی را می توان با استفاده از آزمون های استرس، که شواهد مالی یا مدل </a:t>
            </a:r>
            <a:r>
              <a:rPr lang="fa-IR" sz="2000" b="0" dirty="0" err="1">
                <a:cs typeface="B Zar" panose="00000400000000000000" pitchFamily="2" charset="-78"/>
              </a:rPr>
              <a:t>هایی</a:t>
            </a:r>
            <a:r>
              <a:rPr lang="fa-IR" sz="2000" b="0" dirty="0">
                <a:cs typeface="B Zar" panose="00000400000000000000" pitchFamily="2" charset="-78"/>
              </a:rPr>
              <a:t> را که فراتر از دامنه های معمول هستند، مورد ارزیابی قرار می </a:t>
            </a:r>
            <a:r>
              <a:rPr lang="fa-IR" sz="2000" b="0" dirty="0" smtClean="0">
                <a:cs typeface="B Zar" panose="00000400000000000000" pitchFamily="2" charset="-78"/>
              </a:rPr>
              <a:t>دهد.</a:t>
            </a:r>
          </a:p>
          <a:p>
            <a:pPr algn="just" rtl="1">
              <a:lnSpc>
                <a:spcPct val="160000"/>
              </a:lnSpc>
              <a:buChar char="•"/>
            </a:pPr>
            <a:r>
              <a:rPr lang="fa-IR" sz="2000" b="0" dirty="0" smtClean="0">
                <a:cs typeface="B Zar" panose="00000400000000000000" pitchFamily="2" charset="-78"/>
              </a:rPr>
              <a:t>معمولا ریسک بازار و ریسک </a:t>
            </a:r>
            <a:r>
              <a:rPr lang="fa-IR" sz="2000" b="0" dirty="0" err="1" smtClean="0">
                <a:cs typeface="B Zar" panose="00000400000000000000" pitchFamily="2" charset="-78"/>
              </a:rPr>
              <a:t>نقدشوندگی</a:t>
            </a:r>
            <a:r>
              <a:rPr lang="fa-IR" sz="2000" b="0" dirty="0" smtClean="0">
                <a:cs typeface="B Zar" panose="00000400000000000000" pitchFamily="2" charset="-78"/>
              </a:rPr>
              <a:t> در این دسته قرار دارند.</a:t>
            </a:r>
            <a:endParaRPr lang="en-US" sz="20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14</a:t>
            </a:fld>
            <a:endParaRPr lang="en-US"/>
          </a:p>
        </p:txBody>
      </p:sp>
    </p:spTree>
    <p:extLst>
      <p:ext uri="{BB962C8B-B14F-4D97-AF65-F5344CB8AC3E}">
        <p14:creationId xmlns:p14="http://schemas.microsoft.com/office/powerpoint/2010/main" val="3867667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3923"/>
            <a:ext cx="7482840" cy="548640"/>
          </a:xfrm>
        </p:spPr>
        <p:txBody>
          <a:bodyPr/>
          <a:lstStyle/>
          <a:p>
            <a:r>
              <a:rPr lang="fa-IR" sz="2400" b="1" dirty="0" smtClean="0">
                <a:cs typeface="B Zar" panose="00000400000000000000" pitchFamily="2" charset="-78"/>
              </a:rPr>
              <a:t/>
            </a:r>
            <a:br>
              <a:rPr lang="fa-IR" sz="2400" b="1" dirty="0" smtClean="0">
                <a:cs typeface="B Zar" panose="00000400000000000000" pitchFamily="2" charset="-78"/>
              </a:rPr>
            </a:br>
            <a:r>
              <a:rPr lang="fa-IR" sz="2400" b="1" dirty="0" smtClean="0">
                <a:cs typeface="B Zar" panose="00000400000000000000" pitchFamily="2" charset="-78"/>
              </a:rPr>
              <a:t>ریسک </a:t>
            </a:r>
            <a:r>
              <a:rPr lang="fa-IR" sz="2400" b="1" dirty="0">
                <a:cs typeface="B Zar" panose="00000400000000000000" pitchFamily="2" charset="-78"/>
              </a:rPr>
              <a:t>عدم شناسایی ناشناخته ها(</a:t>
            </a:r>
            <a:r>
              <a:rPr lang="en-US" sz="2400" b="1" dirty="0">
                <a:cs typeface="B Zar" panose="00000400000000000000" pitchFamily="2" charset="-78"/>
              </a:rPr>
              <a:t>unknown knowns</a:t>
            </a:r>
            <a:r>
              <a:rPr lang="fa-IR" sz="2400" b="1" dirty="0">
                <a:cs typeface="B Zar" panose="00000400000000000000" pitchFamily="2" charset="-78"/>
              </a:rPr>
              <a:t>)</a:t>
            </a:r>
            <a:br>
              <a:rPr lang="fa-IR" sz="2400" b="1" dirty="0">
                <a:cs typeface="B Zar" panose="00000400000000000000" pitchFamily="2" charset="-78"/>
              </a:rPr>
            </a:br>
            <a:endParaRPr lang="en-US" sz="2400" b="1" dirty="0"/>
          </a:p>
        </p:txBody>
      </p:sp>
      <p:sp>
        <p:nvSpPr>
          <p:cNvPr id="3" name="Content Placeholder 2"/>
          <p:cNvSpPr>
            <a:spLocks noGrp="1"/>
          </p:cNvSpPr>
          <p:nvPr>
            <p:ph idx="1"/>
          </p:nvPr>
        </p:nvSpPr>
        <p:spPr/>
        <p:txBody>
          <a:bodyPr vert="horz" lIns="91440" tIns="45720" rIns="91440" bIns="45720" rtlCol="0">
            <a:noAutofit/>
          </a:bodyPr>
          <a:lstStyle/>
          <a:p>
            <a:pPr algn="just" rtl="1">
              <a:lnSpc>
                <a:spcPct val="160000"/>
              </a:lnSpc>
              <a:buChar char="•"/>
            </a:pPr>
            <a:r>
              <a:rPr lang="fa-IR" sz="2000" b="0" dirty="0">
                <a:cs typeface="B Zar" panose="00000400000000000000" pitchFamily="2" charset="-78"/>
              </a:rPr>
              <a:t>این ریسک در خارج از دامنه </a:t>
            </a:r>
            <a:r>
              <a:rPr lang="fa-IR" sz="2000" b="0" dirty="0" err="1">
                <a:cs typeface="B Zar" panose="00000400000000000000" pitchFamily="2" charset="-78"/>
              </a:rPr>
              <a:t>سناریوهای</a:t>
            </a:r>
            <a:r>
              <a:rPr lang="fa-IR" sz="2000" b="0" dirty="0">
                <a:cs typeface="B Zar" panose="00000400000000000000" pitchFamily="2" charset="-78"/>
              </a:rPr>
              <a:t> احتمالی </a:t>
            </a:r>
            <a:r>
              <a:rPr lang="fa-IR" sz="2000" b="0" dirty="0" err="1">
                <a:cs typeface="B Zar" panose="00000400000000000000" pitchFamily="2" charset="-78"/>
              </a:rPr>
              <a:t>است.مثل</a:t>
            </a:r>
            <a:r>
              <a:rPr lang="fa-IR" sz="2000" b="0" dirty="0">
                <a:cs typeface="B Zar" panose="00000400000000000000" pitchFamily="2" charset="-78"/>
              </a:rPr>
              <a:t> ریسک قوانین و مقررات .</a:t>
            </a:r>
          </a:p>
          <a:p>
            <a:pPr algn="just" rtl="1">
              <a:lnSpc>
                <a:spcPct val="160000"/>
              </a:lnSpc>
              <a:buChar char="•"/>
            </a:pPr>
            <a:r>
              <a:rPr lang="fa-IR" sz="2000" b="0" dirty="0">
                <a:cs typeface="B Zar" panose="00000400000000000000" pitchFamily="2" charset="-78"/>
              </a:rPr>
              <a:t>به این ریسک </a:t>
            </a:r>
            <a:r>
              <a:rPr lang="en-US" sz="2000" b="0" dirty="0">
                <a:cs typeface="B Zar" panose="00000400000000000000" pitchFamily="2" charset="-78"/>
              </a:rPr>
              <a:t> </a:t>
            </a:r>
            <a:r>
              <a:rPr lang="en-US" sz="2000" b="0" dirty="0" err="1">
                <a:cs typeface="B Zar" panose="00000400000000000000" pitchFamily="2" charset="-78"/>
              </a:rPr>
              <a:t>Knightian</a:t>
            </a:r>
            <a:r>
              <a:rPr lang="en-US" sz="2000" b="0" dirty="0">
                <a:cs typeface="B Zar" panose="00000400000000000000" pitchFamily="2" charset="-78"/>
              </a:rPr>
              <a:t> uncertainty</a:t>
            </a:r>
            <a:r>
              <a:rPr lang="fa-IR" sz="2000" b="0" dirty="0">
                <a:cs typeface="B Zar" panose="00000400000000000000" pitchFamily="2" charset="-78"/>
              </a:rPr>
              <a:t>هم گفته میشود. نوعی از خطر است که قابل اندازه گیری نیست. مؤسسات مالی </a:t>
            </a:r>
            <a:r>
              <a:rPr lang="fa-IR" sz="2000" b="0" dirty="0" err="1">
                <a:cs typeface="B Zar" panose="00000400000000000000" pitchFamily="2" charset="-78"/>
              </a:rPr>
              <a:t>نمی</a:t>
            </a:r>
            <a:r>
              <a:rPr lang="fa-IR" sz="2000" b="0" dirty="0">
                <a:cs typeface="B Zar" panose="00000400000000000000" pitchFamily="2" charset="-78"/>
              </a:rPr>
              <a:t> توانند سرمایه کافی برای جلوگیری از شکست های عظیم طرف مقابل یا خطر </a:t>
            </a:r>
            <a:r>
              <a:rPr lang="fa-IR" sz="2000" b="0" dirty="0" smtClean="0">
                <a:cs typeface="B Zar" panose="00000400000000000000" pitchFamily="2" charset="-78"/>
              </a:rPr>
              <a:t>سیستمیک را داشته باشند</a:t>
            </a:r>
            <a:r>
              <a:rPr lang="fa-IR" sz="2000" b="0" dirty="0">
                <a:cs typeface="B Zar" panose="00000400000000000000" pitchFamily="2" charset="-78"/>
              </a:rPr>
              <a:t>.</a:t>
            </a:r>
            <a:endParaRPr lang="fa-IR" sz="2000" b="0" dirty="0" smtClean="0">
              <a:cs typeface="B Zar" panose="00000400000000000000" pitchFamily="2" charset="-78"/>
            </a:endParaRPr>
          </a:p>
          <a:p>
            <a:pPr algn="just" rtl="1">
              <a:lnSpc>
                <a:spcPct val="160000"/>
              </a:lnSpc>
              <a:buChar char="•"/>
            </a:pPr>
            <a:r>
              <a:rPr lang="fa-IR" sz="2000" b="0" dirty="0" smtClean="0">
                <a:cs typeface="B Zar" panose="00000400000000000000" pitchFamily="2" charset="-78"/>
              </a:rPr>
              <a:t>برای مطالعه </a:t>
            </a:r>
            <a:r>
              <a:rPr lang="fa-IR" sz="2000" b="0" dirty="0" err="1" smtClean="0">
                <a:cs typeface="B Zar" panose="00000400000000000000" pitchFamily="2" charset="-78"/>
              </a:rPr>
              <a:t>بشتر</a:t>
            </a:r>
            <a:r>
              <a:rPr lang="fa-IR" sz="2000" b="0" dirty="0" smtClean="0">
                <a:cs typeface="B Zar" panose="00000400000000000000" pitchFamily="2" charset="-78"/>
              </a:rPr>
              <a:t> به عدم اطمینان فرانک </a:t>
            </a:r>
            <a:r>
              <a:rPr lang="fa-IR" sz="2000" b="0" dirty="0" err="1" smtClean="0">
                <a:cs typeface="B Zar" panose="00000400000000000000" pitchFamily="2" charset="-78"/>
              </a:rPr>
              <a:t>نایت</a:t>
            </a:r>
            <a:r>
              <a:rPr lang="fa-IR" sz="2000" b="0" dirty="0" smtClean="0">
                <a:cs typeface="B Zar" panose="00000400000000000000" pitchFamily="2" charset="-78"/>
              </a:rPr>
              <a:t> رجوع کنید.</a:t>
            </a:r>
          </a:p>
          <a:p>
            <a:pPr algn="just" rtl="1">
              <a:lnSpc>
                <a:spcPct val="160000"/>
              </a:lnSpc>
              <a:buChar char="•"/>
            </a:pPr>
            <a:r>
              <a:rPr lang="fa-IR" sz="2000" b="0" dirty="0" smtClean="0">
                <a:cs typeface="B Zar" panose="00000400000000000000" pitchFamily="2" charset="-78"/>
              </a:rPr>
              <a:t>معمای </a:t>
            </a:r>
            <a:r>
              <a:rPr lang="fa-IR" sz="2000" b="0" dirty="0" err="1" smtClean="0">
                <a:cs typeface="B Zar" panose="00000400000000000000" pitchFamily="2" charset="-78"/>
              </a:rPr>
              <a:t>السبرگ</a:t>
            </a:r>
            <a:endParaRPr lang="fa-IR" sz="2000" b="0" dirty="0" smtClean="0">
              <a:cs typeface="B Zar" panose="00000400000000000000" pitchFamily="2" charset="-78"/>
            </a:endParaRPr>
          </a:p>
          <a:p>
            <a:pPr algn="just" rtl="1">
              <a:lnSpc>
                <a:spcPct val="160000"/>
              </a:lnSpc>
              <a:buChar char="•"/>
            </a:pPr>
            <a:r>
              <a:rPr lang="fa-IR" sz="2000" b="0" dirty="0" smtClean="0">
                <a:cs typeface="B Zar" panose="00000400000000000000" pitchFamily="2" charset="-78"/>
              </a:rPr>
              <a:t>مساله قوی سیاه</a:t>
            </a:r>
            <a:endParaRPr lang="en-US" sz="20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15</a:t>
            </a:fld>
            <a:endParaRPr lang="en-US"/>
          </a:p>
        </p:txBody>
      </p:sp>
    </p:spTree>
    <p:extLst>
      <p:ext uri="{BB962C8B-B14F-4D97-AF65-F5344CB8AC3E}">
        <p14:creationId xmlns:p14="http://schemas.microsoft.com/office/powerpoint/2010/main" val="2968696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699664" cy="548640"/>
          </a:xfrm>
        </p:spPr>
        <p:txBody>
          <a:bodyPr/>
          <a:lstStyle/>
          <a:p>
            <a:r>
              <a:rPr lang="fa-IR" dirty="0" err="1" smtClean="0">
                <a:cs typeface="B Zar" panose="00000400000000000000" pitchFamily="2" charset="-78"/>
              </a:rPr>
              <a:t>رن</a:t>
            </a:r>
            <a:r>
              <a:rPr lang="fa-IR" dirty="0" smtClean="0">
                <a:cs typeface="B Zar" panose="00000400000000000000" pitchFamily="2" charset="-78"/>
              </a:rPr>
              <a:t> (</a:t>
            </a:r>
            <a:r>
              <a:rPr lang="en-US" dirty="0" err="1">
                <a:cs typeface="B Zar" panose="00000400000000000000" pitchFamily="2" charset="-78"/>
              </a:rPr>
              <a:t>Ortwin</a:t>
            </a:r>
            <a:r>
              <a:rPr lang="en-US" dirty="0">
                <a:cs typeface="B Zar" panose="00000400000000000000" pitchFamily="2" charset="-78"/>
              </a:rPr>
              <a:t> </a:t>
            </a:r>
            <a:r>
              <a:rPr lang="en-US" dirty="0" err="1">
                <a:cs typeface="B Zar" panose="00000400000000000000" pitchFamily="2" charset="-78"/>
              </a:rPr>
              <a:t>Renn</a:t>
            </a:r>
            <a:r>
              <a:rPr lang="en-US" dirty="0">
                <a:cs typeface="B Zar" panose="00000400000000000000" pitchFamily="2" charset="-78"/>
              </a:rPr>
              <a:t> </a:t>
            </a:r>
            <a:r>
              <a:rPr lang="fa-IR" dirty="0" smtClean="0">
                <a:cs typeface="B Zar" panose="00000400000000000000" pitchFamily="2" charset="-78"/>
              </a:rPr>
              <a:t>)رویکردهای </a:t>
            </a:r>
            <a:r>
              <a:rPr lang="fa-IR" dirty="0">
                <a:cs typeface="B Zar" panose="00000400000000000000" pitchFamily="2" charset="-78"/>
              </a:rPr>
              <a:t> </a:t>
            </a:r>
            <a:r>
              <a:rPr lang="fa-IR" dirty="0" smtClean="0">
                <a:cs typeface="B Zar" panose="00000400000000000000" pitchFamily="2" charset="-78"/>
              </a:rPr>
              <a:t>ریسک </a:t>
            </a:r>
            <a:r>
              <a:rPr lang="fa-IR" dirty="0">
                <a:cs typeface="B Zar" panose="00000400000000000000" pitchFamily="2" charset="-78"/>
              </a:rPr>
              <a:t>را به 7 دسته تقسیم کرده است: </a:t>
            </a:r>
            <a:endParaRPr lang="en-US" dirty="0"/>
          </a:p>
        </p:txBody>
      </p:sp>
      <p:sp>
        <p:nvSpPr>
          <p:cNvPr id="3" name="Content Placeholder 2"/>
          <p:cNvSpPr>
            <a:spLocks noGrp="1"/>
          </p:cNvSpPr>
          <p:nvPr>
            <p:ph idx="1"/>
          </p:nvPr>
        </p:nvSpPr>
        <p:spPr/>
        <p:txBody>
          <a:bodyPr>
            <a:noAutofit/>
          </a:bodyPr>
          <a:lstStyle/>
          <a:p>
            <a:pPr marL="0" indent="0" algn="r" rtl="1"/>
            <a:r>
              <a:rPr lang="fa-IR" sz="2800" dirty="0" smtClean="0">
                <a:cs typeface="B Zar" panose="00000400000000000000" pitchFamily="2" charset="-78"/>
              </a:rPr>
              <a:t>(1</a:t>
            </a:r>
            <a:r>
              <a:rPr lang="fa-IR" sz="2800" dirty="0" smtClean="0">
                <a:solidFill>
                  <a:srgbClr val="FF0000"/>
                </a:solidFill>
                <a:cs typeface="B Zar" panose="00000400000000000000" pitchFamily="2" charset="-78"/>
              </a:rPr>
              <a:t>) رویکرد </a:t>
            </a:r>
            <a:r>
              <a:rPr lang="fa-IR" sz="2800" dirty="0" err="1" smtClean="0">
                <a:solidFill>
                  <a:srgbClr val="FF0000"/>
                </a:solidFill>
                <a:cs typeface="B Zar" panose="00000400000000000000" pitchFamily="2" charset="-78"/>
              </a:rPr>
              <a:t>اکچوئری</a:t>
            </a:r>
            <a:r>
              <a:rPr lang="fa-IR" sz="2800" dirty="0" smtClean="0">
                <a:solidFill>
                  <a:srgbClr val="FF0000"/>
                </a:solidFill>
                <a:cs typeface="B Zar" panose="00000400000000000000" pitchFamily="2" charset="-78"/>
              </a:rPr>
              <a:t>، </a:t>
            </a:r>
          </a:p>
          <a:p>
            <a:pPr marL="0" indent="0" algn="r" rtl="1"/>
            <a:r>
              <a:rPr lang="fa-IR" sz="2800" dirty="0" smtClean="0">
                <a:solidFill>
                  <a:srgbClr val="FF0000"/>
                </a:solidFill>
                <a:cs typeface="B Zar" panose="00000400000000000000" pitchFamily="2" charset="-78"/>
              </a:rPr>
              <a:t>(</a:t>
            </a:r>
            <a:r>
              <a:rPr lang="fa-IR" sz="2800" dirty="0">
                <a:solidFill>
                  <a:srgbClr val="FF0000"/>
                </a:solidFill>
                <a:cs typeface="B Zar" panose="00000400000000000000" pitchFamily="2" charset="-78"/>
              </a:rPr>
              <a:t>2) رویکرد </a:t>
            </a:r>
            <a:r>
              <a:rPr lang="fa-IR" sz="2800" dirty="0" smtClean="0">
                <a:solidFill>
                  <a:srgbClr val="FF0000"/>
                </a:solidFill>
                <a:cs typeface="B Zar" panose="00000400000000000000" pitchFamily="2" charset="-78"/>
              </a:rPr>
              <a:t>اپیدمیولوژیک</a:t>
            </a:r>
          </a:p>
          <a:p>
            <a:pPr marL="0" indent="0" algn="r" rtl="1"/>
            <a:r>
              <a:rPr lang="fa-IR" sz="2800" dirty="0" smtClean="0">
                <a:solidFill>
                  <a:srgbClr val="FF0000"/>
                </a:solidFill>
                <a:cs typeface="B Zar" panose="00000400000000000000" pitchFamily="2" charset="-78"/>
              </a:rPr>
              <a:t> (</a:t>
            </a:r>
            <a:r>
              <a:rPr lang="fa-IR" sz="2800" dirty="0">
                <a:solidFill>
                  <a:srgbClr val="FF0000"/>
                </a:solidFill>
                <a:cs typeface="B Zar" panose="00000400000000000000" pitchFamily="2" charset="-78"/>
              </a:rPr>
              <a:t>3) رویکرد </a:t>
            </a:r>
            <a:r>
              <a:rPr lang="fa-IR" sz="2800" dirty="0" smtClean="0">
                <a:solidFill>
                  <a:srgbClr val="FF0000"/>
                </a:solidFill>
                <a:cs typeface="B Zar" panose="00000400000000000000" pitchFamily="2" charset="-78"/>
              </a:rPr>
              <a:t>مهندسی</a:t>
            </a:r>
          </a:p>
          <a:p>
            <a:pPr marL="0" indent="0" algn="r" rtl="1"/>
            <a:r>
              <a:rPr lang="fa-IR" sz="2800" dirty="0" smtClean="0">
                <a:solidFill>
                  <a:srgbClr val="FF0000"/>
                </a:solidFill>
                <a:cs typeface="B Zar" panose="00000400000000000000" pitchFamily="2" charset="-78"/>
              </a:rPr>
              <a:t> </a:t>
            </a:r>
            <a:r>
              <a:rPr lang="fa-IR" sz="2800" dirty="0">
                <a:solidFill>
                  <a:srgbClr val="FF0000"/>
                </a:solidFill>
                <a:cs typeface="B Zar" panose="00000400000000000000" pitchFamily="2" charset="-78"/>
              </a:rPr>
              <a:t>(4) رویکرد </a:t>
            </a:r>
            <a:r>
              <a:rPr lang="fa-IR" sz="2800" dirty="0" smtClean="0">
                <a:solidFill>
                  <a:srgbClr val="FF0000"/>
                </a:solidFill>
                <a:cs typeface="B Zar" panose="00000400000000000000" pitchFamily="2" charset="-78"/>
              </a:rPr>
              <a:t>اقتصادی</a:t>
            </a:r>
          </a:p>
          <a:p>
            <a:pPr marL="0" indent="0" algn="r" rtl="1"/>
            <a:r>
              <a:rPr lang="fa-IR" sz="2800" dirty="0" smtClean="0">
                <a:cs typeface="B Zar" panose="00000400000000000000" pitchFamily="2" charset="-78"/>
              </a:rPr>
              <a:t> </a:t>
            </a:r>
            <a:r>
              <a:rPr lang="fa-IR" sz="2800" dirty="0">
                <a:cs typeface="B Zar" panose="00000400000000000000" pitchFamily="2" charset="-78"/>
              </a:rPr>
              <a:t>(5) رویکرد </a:t>
            </a:r>
            <a:r>
              <a:rPr lang="fa-IR" sz="2800" dirty="0" smtClean="0">
                <a:cs typeface="B Zar" panose="00000400000000000000" pitchFamily="2" charset="-78"/>
              </a:rPr>
              <a:t>روانشناختی</a:t>
            </a:r>
          </a:p>
          <a:p>
            <a:pPr marL="0" indent="0" algn="r" rtl="1"/>
            <a:r>
              <a:rPr lang="fa-IR" sz="2800" dirty="0" smtClean="0">
                <a:cs typeface="B Zar" panose="00000400000000000000" pitchFamily="2" charset="-78"/>
              </a:rPr>
              <a:t> </a:t>
            </a:r>
            <a:r>
              <a:rPr lang="fa-IR" sz="2800" dirty="0">
                <a:solidFill>
                  <a:srgbClr val="00B050"/>
                </a:solidFill>
                <a:cs typeface="B Zar" panose="00000400000000000000" pitchFamily="2" charset="-78"/>
              </a:rPr>
              <a:t>6) رویکرد </a:t>
            </a:r>
            <a:r>
              <a:rPr lang="fa-IR" sz="2800" dirty="0" smtClean="0">
                <a:solidFill>
                  <a:srgbClr val="00B050"/>
                </a:solidFill>
                <a:cs typeface="B Zar" panose="00000400000000000000" pitchFamily="2" charset="-78"/>
              </a:rPr>
              <a:t>اجتماعی </a:t>
            </a:r>
            <a:r>
              <a:rPr lang="fa-IR" sz="2800" dirty="0">
                <a:solidFill>
                  <a:srgbClr val="00B050"/>
                </a:solidFill>
                <a:cs typeface="B Zar" panose="00000400000000000000" pitchFamily="2" charset="-78"/>
              </a:rPr>
              <a:t>ریسک </a:t>
            </a:r>
            <a:endParaRPr lang="fa-IR" sz="2800" dirty="0" smtClean="0">
              <a:solidFill>
                <a:srgbClr val="00B050"/>
              </a:solidFill>
              <a:cs typeface="B Zar" panose="00000400000000000000" pitchFamily="2" charset="-78"/>
            </a:endParaRPr>
          </a:p>
          <a:p>
            <a:pPr marL="0" indent="0" algn="r" rtl="1"/>
            <a:r>
              <a:rPr lang="fa-IR" sz="2800" dirty="0" smtClean="0">
                <a:solidFill>
                  <a:srgbClr val="00B050"/>
                </a:solidFill>
                <a:cs typeface="B Zar" panose="00000400000000000000" pitchFamily="2" charset="-78"/>
              </a:rPr>
              <a:t>(</a:t>
            </a:r>
            <a:r>
              <a:rPr lang="fa-IR" sz="2800" dirty="0">
                <a:solidFill>
                  <a:srgbClr val="00B050"/>
                </a:solidFill>
                <a:cs typeface="B Zar" panose="00000400000000000000" pitchFamily="2" charset="-78"/>
              </a:rPr>
              <a:t>7) رویکرد </a:t>
            </a:r>
            <a:r>
              <a:rPr lang="fa-IR" sz="2800" dirty="0" smtClean="0">
                <a:solidFill>
                  <a:srgbClr val="00B050"/>
                </a:solidFill>
                <a:cs typeface="B Zar" panose="00000400000000000000" pitchFamily="2" charset="-78"/>
              </a:rPr>
              <a:t>فرهنگی </a:t>
            </a:r>
            <a:r>
              <a:rPr lang="fa-IR" sz="2800" dirty="0">
                <a:solidFill>
                  <a:srgbClr val="00B050"/>
                </a:solidFill>
                <a:cs typeface="B Zar" panose="00000400000000000000" pitchFamily="2" charset="-78"/>
              </a:rPr>
              <a:t>ریسک </a:t>
            </a:r>
            <a:endParaRPr lang="fa-IR" sz="2800" dirty="0" smtClean="0">
              <a:solidFill>
                <a:srgbClr val="00B050"/>
              </a:solidFill>
              <a:cs typeface="B Zar" panose="00000400000000000000" pitchFamily="2" charset="-78"/>
            </a:endParaRPr>
          </a:p>
          <a:p>
            <a:pPr marL="0" indent="0" algn="r" rtl="1"/>
            <a:endParaRPr lang="fa-IR" sz="2800" dirty="0">
              <a:cs typeface="B Zar" panose="00000400000000000000" pitchFamily="2" charset="-78"/>
            </a:endParaRPr>
          </a:p>
          <a:p>
            <a:pPr marL="0" indent="0" algn="r" rtl="1"/>
            <a:r>
              <a:rPr lang="fa-IR" sz="2800" dirty="0" smtClean="0">
                <a:cs typeface="B Zar" panose="00000400000000000000" pitchFamily="2" charset="-78"/>
              </a:rPr>
              <a:t>(</a:t>
            </a:r>
            <a:r>
              <a:rPr lang="en-US" sz="2800" dirty="0" err="1">
                <a:cs typeface="B Zar" panose="00000400000000000000" pitchFamily="2" charset="-78"/>
              </a:rPr>
              <a:t>Renn</a:t>
            </a:r>
            <a:r>
              <a:rPr lang="en-US" sz="2800" dirty="0">
                <a:cs typeface="B Zar" panose="00000400000000000000" pitchFamily="2" charset="-78"/>
              </a:rPr>
              <a:t>، 1992، </a:t>
            </a:r>
            <a:r>
              <a:rPr lang="fa-IR" sz="2800" dirty="0">
                <a:cs typeface="B Zar" panose="00000400000000000000" pitchFamily="2" charset="-78"/>
              </a:rPr>
              <a:t>ص 56)</a:t>
            </a:r>
            <a:endParaRPr lang="en-US" sz="280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16</a:t>
            </a:fld>
            <a:endParaRPr lang="en-US"/>
          </a:p>
        </p:txBody>
      </p:sp>
    </p:spTree>
    <p:extLst>
      <p:ext uri="{BB962C8B-B14F-4D97-AF65-F5344CB8AC3E}">
        <p14:creationId xmlns:p14="http://schemas.microsoft.com/office/powerpoint/2010/main" val="1476461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0000"/>
                </a:solidFill>
                <a:cs typeface="B Zar" panose="00000400000000000000" pitchFamily="2" charset="-78"/>
              </a:rPr>
              <a:t>دسته بندی کلی </a:t>
            </a:r>
            <a:endParaRPr lang="en-US" b="1" dirty="0">
              <a:solidFill>
                <a:srgbClr val="FF0000"/>
              </a:solidFill>
              <a:cs typeface="B Zar" panose="00000400000000000000" pitchFamily="2" charset="-78"/>
            </a:endParaRPr>
          </a:p>
        </p:txBody>
      </p:sp>
      <p:sp>
        <p:nvSpPr>
          <p:cNvPr id="3" name="Content Placeholder 2"/>
          <p:cNvSpPr>
            <a:spLocks noGrp="1"/>
          </p:cNvSpPr>
          <p:nvPr>
            <p:ph idx="1"/>
          </p:nvPr>
        </p:nvSpPr>
        <p:spPr/>
        <p:txBody>
          <a:bodyPr vert="horz" lIns="91440" tIns="45720" rIns="91440" bIns="45720" rtlCol="0">
            <a:noAutofit/>
          </a:bodyPr>
          <a:lstStyle/>
          <a:p>
            <a:pPr marL="457200" indent="-457200" algn="r" rtl="1">
              <a:lnSpc>
                <a:spcPct val="150000"/>
              </a:lnSpc>
              <a:buFont typeface="Wingdings" panose="05000000000000000000" pitchFamily="2" charset="2"/>
              <a:buChar char="q"/>
            </a:pPr>
            <a:r>
              <a:rPr lang="fa-IR" sz="2800" dirty="0" smtClean="0">
                <a:cs typeface="B Zar" panose="00000400000000000000" pitchFamily="2" charset="-78"/>
              </a:rPr>
              <a:t>رویکرد علمی</a:t>
            </a:r>
          </a:p>
          <a:p>
            <a:pPr marL="457200" indent="-457200" algn="r" rtl="1">
              <a:lnSpc>
                <a:spcPct val="150000"/>
              </a:lnSpc>
              <a:buFont typeface="Wingdings" panose="05000000000000000000" pitchFamily="2" charset="2"/>
              <a:buChar char="q"/>
            </a:pPr>
            <a:r>
              <a:rPr lang="fa-IR" sz="2800" dirty="0" smtClean="0">
                <a:cs typeface="B Zar" panose="00000400000000000000" pitchFamily="2" charset="-78"/>
              </a:rPr>
              <a:t>رویکرد روانشناختی</a:t>
            </a:r>
          </a:p>
          <a:p>
            <a:pPr marL="457200" indent="-457200" algn="r" rtl="1">
              <a:lnSpc>
                <a:spcPct val="150000"/>
              </a:lnSpc>
              <a:buFont typeface="Wingdings" panose="05000000000000000000" pitchFamily="2" charset="2"/>
              <a:buChar char="q"/>
            </a:pPr>
            <a:r>
              <a:rPr lang="fa-IR" sz="2800" dirty="0" smtClean="0">
                <a:cs typeface="B Zar" panose="00000400000000000000" pitchFamily="2" charset="-78"/>
              </a:rPr>
              <a:t>رویکرد </a:t>
            </a:r>
            <a:r>
              <a:rPr lang="fa-IR" sz="2800" dirty="0">
                <a:cs typeface="B Zar" panose="00000400000000000000" pitchFamily="2" charset="-78"/>
              </a:rPr>
              <a:t>فرهنگی</a:t>
            </a:r>
          </a:p>
          <a:p>
            <a:pPr marL="0" indent="0" algn="r" rtl="1">
              <a:lnSpc>
                <a:spcPct val="150000"/>
              </a:lnSpc>
            </a:pPr>
            <a:endParaRPr lang="en-US" sz="280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17</a:t>
            </a:fld>
            <a:endParaRPr lang="en-US"/>
          </a:p>
        </p:txBody>
      </p:sp>
    </p:spTree>
    <p:extLst>
      <p:ext uri="{BB962C8B-B14F-4D97-AF65-F5344CB8AC3E}">
        <p14:creationId xmlns:p14="http://schemas.microsoft.com/office/powerpoint/2010/main" val="1003290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0D3704-EB78-46B9-AB15-D23119C7FC1D}" type="slidenum">
              <a:rPr lang="en-US" smtClean="0"/>
              <a:pPr/>
              <a:t>18</a:t>
            </a:fld>
            <a:endParaRPr lang="en-US"/>
          </a:p>
        </p:txBody>
      </p:sp>
      <p:sp>
        <p:nvSpPr>
          <p:cNvPr id="4" name="Footer Placeholder 3"/>
          <p:cNvSpPr>
            <a:spLocks noGrp="1"/>
          </p:cNvSpPr>
          <p:nvPr>
            <p:ph type="ftr" sz="quarter" idx="4294967295"/>
          </p:nvPr>
        </p:nvSpPr>
        <p:spPr>
          <a:xfrm>
            <a:off x="4419600" y="6284913"/>
            <a:ext cx="4724400" cy="274637"/>
          </a:xfrm>
        </p:spPr>
        <p:txBody>
          <a:bodyPr/>
          <a:lstStyle/>
          <a:p>
            <a:r>
              <a:rPr lang="fa-IR" b="1" smtClean="0">
                <a:solidFill>
                  <a:srgbClr val="002060"/>
                </a:solidFill>
              </a:rPr>
              <a:t>مالي بين الملل</a:t>
            </a:r>
            <a:endParaRPr lang="fa-IR" b="1" dirty="0" smtClean="0">
              <a:solidFill>
                <a:srgbClr val="002060"/>
              </a:solidFill>
            </a:endParaRPr>
          </a:p>
        </p:txBody>
      </p:sp>
      <p:pic>
        <p:nvPicPr>
          <p:cNvPr id="6" name="Picture 5"/>
          <p:cNvPicPr>
            <a:picLocks noChangeAspect="1"/>
          </p:cNvPicPr>
          <p:nvPr/>
        </p:nvPicPr>
        <p:blipFill>
          <a:blip r:embed="rId2"/>
          <a:stretch>
            <a:fillRect/>
          </a:stretch>
        </p:blipFill>
        <p:spPr>
          <a:xfrm>
            <a:off x="1619959" y="250190"/>
            <a:ext cx="5599282" cy="6309360"/>
          </a:xfrm>
          <a:prstGeom prst="rect">
            <a:avLst/>
          </a:prstGeom>
        </p:spPr>
      </p:pic>
    </p:spTree>
    <p:extLst>
      <p:ext uri="{BB962C8B-B14F-4D97-AF65-F5344CB8AC3E}">
        <p14:creationId xmlns:p14="http://schemas.microsoft.com/office/powerpoint/2010/main" val="4126185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Zar" panose="00000400000000000000" pitchFamily="2" charset="-78"/>
              </a:rPr>
              <a:t>رویکرد علمی</a:t>
            </a:r>
            <a:endParaRPr lang="en-US" b="1" dirty="0"/>
          </a:p>
        </p:txBody>
      </p:sp>
      <p:sp>
        <p:nvSpPr>
          <p:cNvPr id="3" name="Content Placeholder 2"/>
          <p:cNvSpPr>
            <a:spLocks noGrp="1"/>
          </p:cNvSpPr>
          <p:nvPr>
            <p:ph idx="1"/>
          </p:nvPr>
        </p:nvSpPr>
        <p:spPr>
          <a:xfrm>
            <a:off x="822960" y="1100628"/>
            <a:ext cx="7520940" cy="4461972"/>
          </a:xfrm>
        </p:spPr>
        <p:txBody>
          <a:bodyPr>
            <a:noAutofit/>
          </a:bodyPr>
          <a:lstStyle/>
          <a:p>
            <a:pPr algn="just" rtl="1">
              <a:buFont typeface="Wingdings" panose="05000000000000000000" pitchFamily="2" charset="2"/>
              <a:buChar char="q"/>
            </a:pPr>
            <a:r>
              <a:rPr lang="fa-IR" sz="2400" b="0" dirty="0">
                <a:cs typeface="B Zar" panose="00000400000000000000" pitchFamily="2" charset="-78"/>
              </a:rPr>
              <a:t>ایده اصلی این است که </a:t>
            </a:r>
            <a:r>
              <a:rPr lang="fa-IR" sz="2400" b="0" dirty="0" smtClean="0">
                <a:cs typeface="B Zar" panose="00000400000000000000" pitchFamily="2" charset="-78"/>
              </a:rPr>
              <a:t>ریسک پدیده ای است که مانند </a:t>
            </a:r>
            <a:r>
              <a:rPr lang="fa-IR" sz="2400" b="0" dirty="0">
                <a:cs typeface="B Zar" panose="00000400000000000000" pitchFamily="2" charset="-78"/>
              </a:rPr>
              <a:t>بسیاری از پدیده های علمی </a:t>
            </a:r>
            <a:r>
              <a:rPr lang="fa-IR" sz="2400" b="0" dirty="0" smtClean="0">
                <a:cs typeface="B Zar" panose="00000400000000000000" pitchFamily="2" charset="-78"/>
              </a:rPr>
              <a:t>باید مورد </a:t>
            </a:r>
            <a:r>
              <a:rPr lang="fa-IR" sz="2400" b="0" dirty="0">
                <a:cs typeface="B Zar" panose="00000400000000000000" pitchFamily="2" charset="-78"/>
              </a:rPr>
              <a:t>بررسی قرار </a:t>
            </a:r>
            <a:r>
              <a:rPr lang="fa-IR" sz="2400" b="0" dirty="0" smtClean="0">
                <a:cs typeface="B Zar" panose="00000400000000000000" pitchFamily="2" charset="-78"/>
              </a:rPr>
              <a:t>بگیرد</a:t>
            </a:r>
            <a:r>
              <a:rPr lang="fa-IR" sz="2400" b="0" dirty="0">
                <a:cs typeface="B Zar" panose="00000400000000000000" pitchFamily="2" charset="-78"/>
              </a:rPr>
              <a:t>، یعنی با استفاده از روش </a:t>
            </a:r>
            <a:r>
              <a:rPr lang="fa-IR" sz="2400" b="0" dirty="0" smtClean="0">
                <a:cs typeface="B Zar" panose="00000400000000000000" pitchFamily="2" charset="-78"/>
              </a:rPr>
              <a:t>علمی مطالعه پذیر است.</a:t>
            </a:r>
          </a:p>
          <a:p>
            <a:pPr algn="just" rtl="1">
              <a:buFont typeface="Wingdings" panose="05000000000000000000" pitchFamily="2" charset="2"/>
              <a:buChar char="q"/>
            </a:pPr>
            <a:r>
              <a:rPr lang="fa-IR" sz="2400" b="0" dirty="0" smtClean="0">
                <a:cs typeface="B Zar" panose="00000400000000000000" pitchFamily="2" charset="-78"/>
              </a:rPr>
              <a:t>ریسک </a:t>
            </a:r>
            <a:r>
              <a:rPr lang="fa-IR" sz="2400" b="0" dirty="0">
                <a:cs typeface="B Zar" panose="00000400000000000000" pitchFamily="2" charset="-78"/>
              </a:rPr>
              <a:t>چیزی است که می تواند، حداقل در اصل، به روش سیستماتیک اندازه گیری شود، وظیفه اصلی محقق این است که </a:t>
            </a:r>
            <a:r>
              <a:rPr lang="fa-IR" sz="2400" b="0" dirty="0" smtClean="0">
                <a:cs typeface="B Zar" panose="00000400000000000000" pitchFamily="2" charset="-78"/>
              </a:rPr>
              <a:t>شیوه های اندازه </a:t>
            </a:r>
            <a:r>
              <a:rPr lang="fa-IR" sz="2400" b="0" dirty="0">
                <a:cs typeface="B Zar" panose="00000400000000000000" pitchFamily="2" charset="-78"/>
              </a:rPr>
              <a:t>گیری دقیق این پدیده </a:t>
            </a:r>
            <a:r>
              <a:rPr lang="fa-IR" sz="2400" b="0" dirty="0" smtClean="0">
                <a:cs typeface="B Zar" panose="00000400000000000000" pitchFamily="2" charset="-78"/>
              </a:rPr>
              <a:t>را </a:t>
            </a:r>
            <a:r>
              <a:rPr lang="fa-IR" sz="2400" b="0" dirty="0">
                <a:cs typeface="B Zar" panose="00000400000000000000" pitchFamily="2" charset="-78"/>
              </a:rPr>
              <a:t>پیدا کرده و راه </a:t>
            </a:r>
            <a:r>
              <a:rPr lang="fa-IR" sz="2400" b="0" dirty="0" err="1">
                <a:cs typeface="B Zar" panose="00000400000000000000" pitchFamily="2" charset="-78"/>
              </a:rPr>
              <a:t>هایی</a:t>
            </a:r>
            <a:r>
              <a:rPr lang="fa-IR" sz="2400" b="0" dirty="0">
                <a:cs typeface="B Zar" panose="00000400000000000000" pitchFamily="2" charset="-78"/>
              </a:rPr>
              <a:t> برای کاهش </a:t>
            </a:r>
            <a:r>
              <a:rPr lang="fa-IR" sz="2400" b="0" dirty="0" smtClean="0">
                <a:cs typeface="B Zar" panose="00000400000000000000" pitchFamily="2" charset="-78"/>
              </a:rPr>
              <a:t>ریسک </a:t>
            </a:r>
            <a:r>
              <a:rPr lang="fa-IR" sz="2400" b="0" dirty="0">
                <a:cs typeface="B Zar" panose="00000400000000000000" pitchFamily="2" charset="-78"/>
              </a:rPr>
              <a:t>به </a:t>
            </a:r>
            <a:r>
              <a:rPr lang="fa-IR" sz="2400" b="0" dirty="0" smtClean="0">
                <a:cs typeface="B Zar" panose="00000400000000000000" pitchFamily="2" charset="-78"/>
              </a:rPr>
              <a:t>حداقل </a:t>
            </a:r>
            <a:r>
              <a:rPr lang="fa-IR" sz="2400" b="0" dirty="0">
                <a:cs typeface="B Zar" panose="00000400000000000000" pitchFamily="2" charset="-78"/>
              </a:rPr>
              <a:t>ممکن </a:t>
            </a:r>
            <a:r>
              <a:rPr lang="fa-IR" sz="2400" b="0" dirty="0" smtClean="0">
                <a:cs typeface="B Zar" panose="00000400000000000000" pitchFamily="2" charset="-78"/>
              </a:rPr>
              <a:t>بیابد.</a:t>
            </a:r>
          </a:p>
          <a:p>
            <a:pPr algn="just" rtl="1">
              <a:buFont typeface="Wingdings" panose="05000000000000000000" pitchFamily="2" charset="2"/>
              <a:buChar char="q"/>
            </a:pPr>
            <a:r>
              <a:rPr lang="fa-IR" sz="2400" b="0" dirty="0" smtClean="0">
                <a:cs typeface="B Zar" panose="00000400000000000000" pitchFamily="2" charset="-78"/>
              </a:rPr>
              <a:t> </a:t>
            </a:r>
            <a:r>
              <a:rPr lang="fa-IR" sz="2400" b="0" dirty="0">
                <a:cs typeface="B Zar" panose="00000400000000000000" pitchFamily="2" charset="-78"/>
              </a:rPr>
              <a:t>در بیشتر تفسیرها، </a:t>
            </a:r>
            <a:r>
              <a:rPr lang="fa-IR" sz="2400" b="0" dirty="0" smtClean="0">
                <a:cs typeface="B Zar" panose="00000400000000000000" pitchFamily="2" charset="-78"/>
              </a:rPr>
              <a:t>چهار </a:t>
            </a:r>
            <a:r>
              <a:rPr lang="fa-IR" sz="2400" b="0" dirty="0">
                <a:cs typeface="B Zar" panose="00000400000000000000" pitchFamily="2" charset="-78"/>
              </a:rPr>
              <a:t>دیدگاه </a:t>
            </a:r>
            <a:r>
              <a:rPr lang="fa-IR" sz="2400" b="0" dirty="0" smtClean="0">
                <a:cs typeface="B Zar" panose="00000400000000000000" pitchFamily="2" charset="-78"/>
              </a:rPr>
              <a:t> اول </a:t>
            </a:r>
            <a:r>
              <a:rPr lang="fa-IR" sz="2400" b="0" dirty="0" err="1" smtClean="0">
                <a:cs typeface="B Zar" panose="00000400000000000000" pitchFamily="2" charset="-78"/>
              </a:rPr>
              <a:t>رن</a:t>
            </a:r>
            <a:r>
              <a:rPr lang="fa-IR" sz="2400" b="0" dirty="0" smtClean="0">
                <a:cs typeface="B Zar" panose="00000400000000000000" pitchFamily="2" charset="-78"/>
              </a:rPr>
              <a:t> </a:t>
            </a:r>
            <a:r>
              <a:rPr lang="fa-IR" sz="2400" b="0" dirty="0">
                <a:cs typeface="B Zar" panose="00000400000000000000" pitchFamily="2" charset="-78"/>
              </a:rPr>
              <a:t>به این دسته تعلق دارند. ابزارهای آماری و </a:t>
            </a:r>
            <a:r>
              <a:rPr lang="fa-IR" sz="2400" b="0" dirty="0" smtClean="0">
                <a:cs typeface="B Zar" panose="00000400000000000000" pitchFamily="2" charset="-78"/>
              </a:rPr>
              <a:t>احتمالات </a:t>
            </a:r>
            <a:r>
              <a:rPr lang="fa-IR" sz="2400" b="0" dirty="0">
                <a:cs typeface="B Zar" panose="00000400000000000000" pitchFamily="2" charset="-78"/>
              </a:rPr>
              <a:t>در این دیدگاه به عنوان روش های اندازه گیری و توصیف </a:t>
            </a:r>
            <a:r>
              <a:rPr lang="fa-IR" sz="2400" b="0" dirty="0" err="1" smtClean="0">
                <a:cs typeface="B Zar" panose="00000400000000000000" pitchFamily="2" charset="-78"/>
              </a:rPr>
              <a:t>ریسکها</a:t>
            </a:r>
            <a:r>
              <a:rPr lang="fa-IR" sz="2400" b="0" dirty="0">
                <a:cs typeface="B Zar" panose="00000400000000000000" pitchFamily="2" charset="-78"/>
              </a:rPr>
              <a:t> </a:t>
            </a:r>
            <a:r>
              <a:rPr lang="fa-IR" sz="2400" b="0" dirty="0" smtClean="0">
                <a:cs typeface="B Zar" panose="00000400000000000000" pitchFamily="2" charset="-78"/>
              </a:rPr>
              <a:t>می باشد </a:t>
            </a:r>
            <a:r>
              <a:rPr lang="fa-IR" sz="2400" b="0" dirty="0">
                <a:cs typeface="B Zar" panose="00000400000000000000" pitchFamily="2" charset="-78"/>
              </a:rPr>
              <a:t>علاوه بر تحقیقات در مورد مکانیزم های علمی مختلف پدیده های مرتبط با ریسک که </a:t>
            </a:r>
            <a:r>
              <a:rPr lang="fa-IR" sz="2400" b="0" dirty="0" smtClean="0">
                <a:cs typeface="B Zar" panose="00000400000000000000" pitchFamily="2" charset="-78"/>
              </a:rPr>
              <a:t>هسته </a:t>
            </a:r>
            <a:r>
              <a:rPr lang="fa-IR" sz="2400" b="0" dirty="0">
                <a:cs typeface="B Zar" panose="00000400000000000000" pitchFamily="2" charset="-78"/>
              </a:rPr>
              <a:t>هر دو روش </a:t>
            </a:r>
            <a:r>
              <a:rPr lang="fa-IR" sz="2400" b="0" dirty="0" smtClean="0">
                <a:cs typeface="B Zar" panose="00000400000000000000" pitchFamily="2" charset="-78"/>
              </a:rPr>
              <a:t>اپیدمیولوژیک و </a:t>
            </a:r>
            <a:r>
              <a:rPr lang="fa-IR" sz="2400" b="0" dirty="0">
                <a:cs typeface="B Zar" panose="00000400000000000000" pitchFamily="2" charset="-78"/>
              </a:rPr>
              <a:t>مهندسی </a:t>
            </a:r>
            <a:r>
              <a:rPr lang="fa-IR" sz="2400" b="0" dirty="0" smtClean="0">
                <a:cs typeface="B Zar" panose="00000400000000000000" pitchFamily="2" charset="-78"/>
              </a:rPr>
              <a:t>است</a:t>
            </a:r>
            <a:endParaRPr lang="en-US" sz="24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19</a:t>
            </a:fld>
            <a:endParaRPr lang="en-US"/>
          </a:p>
        </p:txBody>
      </p:sp>
    </p:spTree>
    <p:extLst>
      <p:ext uri="{BB962C8B-B14F-4D97-AF65-F5344CB8AC3E}">
        <p14:creationId xmlns:p14="http://schemas.microsoft.com/office/powerpoint/2010/main" val="1103765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1440"/>
            <a:ext cx="7520940" cy="44196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rtl="1"/>
            <a:r>
              <a:rPr lang="fa-IR" dirty="0" smtClean="0">
                <a:cs typeface="B Nazanin" panose="00000400000000000000" pitchFamily="2" charset="-78"/>
              </a:rPr>
              <a:t>فهرست مطالب</a:t>
            </a:r>
            <a:endParaRPr lang="en-US" dirty="0">
              <a:cs typeface="B Nazanin" panose="00000400000000000000" pitchFamily="2" charset="-78"/>
            </a:endParaRPr>
          </a:p>
        </p:txBody>
      </p:sp>
      <p:sp>
        <p:nvSpPr>
          <p:cNvPr id="7" name="Rounded Rectangle 6">
            <a:hlinkClick r:id="" action="ppaction://noaction"/>
          </p:cNvPr>
          <p:cNvSpPr/>
          <p:nvPr/>
        </p:nvSpPr>
        <p:spPr>
          <a:xfrm>
            <a:off x="2357120" y="6070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a:solidFill>
                  <a:srgbClr val="002060"/>
                </a:solidFill>
                <a:cs typeface="B Nazanin" panose="00000400000000000000" pitchFamily="2" charset="-78"/>
              </a:rPr>
              <a:t>1) ماهيت مالي بين الملل و موضوعات  جاري شركتهاي چند مليتي</a:t>
            </a:r>
            <a:endParaRPr lang="en-US" sz="1400" b="1" dirty="0">
              <a:solidFill>
                <a:srgbClr val="002060"/>
              </a:solidFill>
              <a:cs typeface="B Nazanin" panose="00000400000000000000" pitchFamily="2" charset="-78"/>
            </a:endParaRPr>
          </a:p>
        </p:txBody>
      </p:sp>
      <p:sp>
        <p:nvSpPr>
          <p:cNvPr id="8" name="Rounded Rectangle 7">
            <a:hlinkClick r:id="" action="ppaction://noaction"/>
          </p:cNvPr>
          <p:cNvSpPr/>
          <p:nvPr/>
        </p:nvSpPr>
        <p:spPr>
          <a:xfrm>
            <a:off x="2357120" y="88900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a:solidFill>
                  <a:srgbClr val="002060"/>
                </a:solidFill>
                <a:cs typeface="B Nazanin" panose="00000400000000000000" pitchFamily="2" charset="-78"/>
              </a:rPr>
              <a:t>2) آشنايي با نظام ها، و نهادهاي مالي بين الملل</a:t>
            </a:r>
            <a:endParaRPr lang="en-US" sz="1400" b="1" dirty="0">
              <a:solidFill>
                <a:srgbClr val="002060"/>
              </a:solidFill>
              <a:cs typeface="B Nazanin" panose="00000400000000000000" pitchFamily="2" charset="-78"/>
            </a:endParaRPr>
          </a:p>
        </p:txBody>
      </p:sp>
      <p:sp>
        <p:nvSpPr>
          <p:cNvPr id="9" name="Rounded Rectangle 8">
            <a:hlinkClick r:id="" action="ppaction://noaction"/>
          </p:cNvPr>
          <p:cNvSpPr/>
          <p:nvPr/>
        </p:nvSpPr>
        <p:spPr>
          <a:xfrm>
            <a:off x="2357120" y="11836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3) </a:t>
            </a:r>
            <a:r>
              <a:rPr lang="fa-IR" sz="1400" b="1" dirty="0">
                <a:solidFill>
                  <a:srgbClr val="002060"/>
                </a:solidFill>
                <a:cs typeface="B Nazanin" panose="00000400000000000000" pitchFamily="2" charset="-78"/>
              </a:rPr>
              <a:t>درآمدملي،ثروت و تراز </a:t>
            </a:r>
            <a:r>
              <a:rPr lang="fa-IR" sz="1400" b="1" dirty="0" smtClean="0">
                <a:solidFill>
                  <a:srgbClr val="002060"/>
                </a:solidFill>
                <a:cs typeface="B Nazanin" panose="00000400000000000000" pitchFamily="2" charset="-78"/>
              </a:rPr>
              <a:t>پرداختها</a:t>
            </a:r>
            <a:endParaRPr lang="fa-IR" sz="1400" b="1" dirty="0">
              <a:solidFill>
                <a:srgbClr val="002060"/>
              </a:solidFill>
              <a:cs typeface="B Nazanin" panose="00000400000000000000" pitchFamily="2" charset="-78"/>
            </a:endParaRPr>
          </a:p>
        </p:txBody>
      </p:sp>
      <p:sp>
        <p:nvSpPr>
          <p:cNvPr id="10" name="Rounded Rectangle 9">
            <a:hlinkClick r:id="" action="ppaction://noaction"/>
          </p:cNvPr>
          <p:cNvSpPr/>
          <p:nvPr/>
        </p:nvSpPr>
        <p:spPr>
          <a:xfrm>
            <a:off x="2357120" y="14782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4) </a:t>
            </a:r>
            <a:r>
              <a:rPr lang="fa-IR" sz="1400" b="1" dirty="0">
                <a:solidFill>
                  <a:srgbClr val="002060"/>
                </a:solidFill>
                <a:cs typeface="B Nazanin" panose="00000400000000000000" pitchFamily="2" charset="-78"/>
              </a:rPr>
              <a:t>هزینه سرمايه  و بازارسرمايه بين المللي</a:t>
            </a:r>
          </a:p>
        </p:txBody>
      </p:sp>
      <p:sp>
        <p:nvSpPr>
          <p:cNvPr id="11" name="Rounded Rectangle 10">
            <a:hlinkClick r:id="" action="ppaction://noaction"/>
          </p:cNvPr>
          <p:cNvSpPr/>
          <p:nvPr/>
        </p:nvSpPr>
        <p:spPr>
          <a:xfrm>
            <a:off x="2357120" y="177292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5) </a:t>
            </a:r>
            <a:r>
              <a:rPr lang="fa-IR" sz="1400" b="1" dirty="0">
                <a:solidFill>
                  <a:srgbClr val="002060"/>
                </a:solidFill>
                <a:cs typeface="B Nazanin" panose="00000400000000000000" pitchFamily="2" charset="-78"/>
              </a:rPr>
              <a:t>استاندارهاي </a:t>
            </a:r>
            <a:r>
              <a:rPr lang="fa-IR" sz="1400" b="1" dirty="0" smtClean="0">
                <a:solidFill>
                  <a:srgbClr val="002060"/>
                </a:solidFill>
                <a:cs typeface="B Nazanin" panose="00000400000000000000" pitchFamily="2" charset="-78"/>
              </a:rPr>
              <a:t>حسابداري و </a:t>
            </a:r>
            <a:r>
              <a:rPr lang="fa-IR" sz="1400" b="1" dirty="0">
                <a:solidFill>
                  <a:srgbClr val="002060"/>
                </a:solidFill>
                <a:cs typeface="B Nazanin" panose="00000400000000000000" pitchFamily="2" charset="-78"/>
              </a:rPr>
              <a:t>مالي بين الملل</a:t>
            </a:r>
            <a:endParaRPr lang="en-US" sz="1400" b="1" dirty="0">
              <a:solidFill>
                <a:srgbClr val="002060"/>
              </a:solidFill>
              <a:cs typeface="B Nazanin" panose="00000400000000000000" pitchFamily="2" charset="-78"/>
            </a:endParaRPr>
          </a:p>
        </p:txBody>
      </p:sp>
      <p:sp>
        <p:nvSpPr>
          <p:cNvPr id="12" name="Rounded Rectangle 11">
            <a:hlinkClick r:id="" action="ppaction://noaction"/>
          </p:cNvPr>
          <p:cNvSpPr/>
          <p:nvPr/>
        </p:nvSpPr>
        <p:spPr>
          <a:xfrm>
            <a:off x="2357120" y="20675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6) سیستم </a:t>
            </a:r>
            <a:r>
              <a:rPr lang="fa-IR" sz="1400" b="1" dirty="0">
                <a:solidFill>
                  <a:srgbClr val="002060"/>
                </a:solidFill>
                <a:cs typeface="B Nazanin" panose="00000400000000000000" pitchFamily="2" charset="-78"/>
              </a:rPr>
              <a:t>های مالی در </a:t>
            </a:r>
            <a:r>
              <a:rPr lang="fa-IR" sz="1400" b="1" dirty="0" smtClean="0">
                <a:solidFill>
                  <a:srgbClr val="002060"/>
                </a:solidFill>
                <a:cs typeface="B Nazanin" panose="00000400000000000000" pitchFamily="2" charset="-78"/>
              </a:rPr>
              <a:t>شرکتهای  </a:t>
            </a:r>
            <a:r>
              <a:rPr lang="fa-IR" sz="1400" b="1" dirty="0">
                <a:solidFill>
                  <a:srgbClr val="002060"/>
                </a:solidFill>
                <a:cs typeface="B Nazanin" panose="00000400000000000000" pitchFamily="2" charset="-78"/>
              </a:rPr>
              <a:t>چندملیتی </a:t>
            </a:r>
            <a:r>
              <a:rPr lang="fa-IR" sz="1400" b="1" dirty="0" smtClean="0">
                <a:solidFill>
                  <a:srgbClr val="002060"/>
                </a:solidFill>
                <a:cs typeface="B Nazanin" panose="00000400000000000000" pitchFamily="2" charset="-78"/>
              </a:rPr>
              <a:t>و حاکمیت شرکتی</a:t>
            </a:r>
            <a:endParaRPr lang="fa-IR" sz="1400" b="1" dirty="0">
              <a:solidFill>
                <a:srgbClr val="002060"/>
              </a:solidFill>
              <a:cs typeface="B Nazanin" panose="00000400000000000000" pitchFamily="2" charset="-78"/>
            </a:endParaRPr>
          </a:p>
        </p:txBody>
      </p:sp>
      <p:sp>
        <p:nvSpPr>
          <p:cNvPr id="13" name="Rounded Rectangle 12">
            <a:hlinkClick r:id="" action="ppaction://noaction"/>
          </p:cNvPr>
          <p:cNvSpPr/>
          <p:nvPr/>
        </p:nvSpPr>
        <p:spPr>
          <a:xfrm>
            <a:off x="2357120" y="235839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7) </a:t>
            </a:r>
            <a:r>
              <a:rPr lang="fa-IR" sz="1400" b="1" dirty="0">
                <a:solidFill>
                  <a:srgbClr val="002060"/>
                </a:solidFill>
                <a:cs typeface="B Nazanin" panose="00000400000000000000" pitchFamily="2" charset="-78"/>
              </a:rPr>
              <a:t>بازار سوآپ و مشتقات </a:t>
            </a:r>
            <a:r>
              <a:rPr lang="fa-IR" sz="1400" b="1" dirty="0" smtClean="0">
                <a:solidFill>
                  <a:srgbClr val="002060"/>
                </a:solidFill>
                <a:cs typeface="B Nazanin" panose="00000400000000000000" pitchFamily="2" charset="-78"/>
              </a:rPr>
              <a:t>مالی</a:t>
            </a:r>
            <a:endParaRPr lang="fa-IR" sz="1400" b="1" dirty="0">
              <a:solidFill>
                <a:srgbClr val="002060"/>
              </a:solidFill>
              <a:cs typeface="B Nazanin" panose="00000400000000000000" pitchFamily="2" charset="-78"/>
            </a:endParaRPr>
          </a:p>
        </p:txBody>
      </p:sp>
      <p:sp>
        <p:nvSpPr>
          <p:cNvPr id="14" name="Rounded Rectangle 13">
            <a:hlinkClick r:id="" action="ppaction://noaction"/>
          </p:cNvPr>
          <p:cNvSpPr/>
          <p:nvPr/>
        </p:nvSpPr>
        <p:spPr>
          <a:xfrm>
            <a:off x="2357120" y="26466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sz="1400" b="1" dirty="0" smtClean="0">
                <a:solidFill>
                  <a:srgbClr val="002060"/>
                </a:solidFill>
                <a:cs typeface="B Nazanin" panose="00000400000000000000" pitchFamily="2" charset="-78"/>
              </a:rPr>
              <a:t>8) </a:t>
            </a:r>
            <a:r>
              <a:rPr lang="fa-IR" altLang="en-US" sz="1400" b="1" dirty="0">
                <a:solidFill>
                  <a:srgbClr val="002060"/>
                </a:solidFill>
                <a:cs typeface="B Nazanin" panose="00000400000000000000" pitchFamily="2" charset="-78"/>
              </a:rPr>
              <a:t>نرخ ارز، بازار ارز </a:t>
            </a:r>
            <a:r>
              <a:rPr lang="fa-IR" altLang="en-US" sz="1400" b="1" dirty="0" smtClean="0">
                <a:solidFill>
                  <a:srgbClr val="002060"/>
                </a:solidFill>
                <a:cs typeface="B Nazanin" panose="00000400000000000000" pitchFamily="2" charset="-78"/>
              </a:rPr>
              <a:t>و </a:t>
            </a:r>
            <a:r>
              <a:rPr lang="fa-IR" altLang="en-US" sz="1400" b="1" dirty="0">
                <a:solidFill>
                  <a:srgbClr val="002060"/>
                </a:solidFill>
                <a:cs typeface="B Nazanin" panose="00000400000000000000" pitchFamily="2" charset="-78"/>
              </a:rPr>
              <a:t>سیستم های </a:t>
            </a:r>
            <a:r>
              <a:rPr lang="fa-IR" altLang="en-US" sz="1400" b="1" dirty="0" smtClean="0">
                <a:solidFill>
                  <a:srgbClr val="002060"/>
                </a:solidFill>
                <a:cs typeface="B Nazanin" panose="00000400000000000000" pitchFamily="2" charset="-78"/>
              </a:rPr>
              <a:t>ارزی</a:t>
            </a:r>
            <a:endParaRPr lang="en-US" altLang="en-US" sz="1400" b="1" dirty="0">
              <a:solidFill>
                <a:srgbClr val="002060"/>
              </a:solidFill>
              <a:cs typeface="B Nazanin" panose="00000400000000000000" pitchFamily="2" charset="-78"/>
            </a:endParaRPr>
          </a:p>
        </p:txBody>
      </p:sp>
      <p:sp>
        <p:nvSpPr>
          <p:cNvPr id="16" name="Rounded Rectangle 15">
            <a:hlinkClick r:id="" action="ppaction://noaction"/>
          </p:cNvPr>
          <p:cNvSpPr/>
          <p:nvPr/>
        </p:nvSpPr>
        <p:spPr>
          <a:xfrm>
            <a:off x="2357120" y="29362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9) </a:t>
            </a:r>
            <a:r>
              <a:rPr lang="fa-IR" sz="1400" b="1" dirty="0">
                <a:solidFill>
                  <a:srgbClr val="002060"/>
                </a:solidFill>
                <a:cs typeface="B Nazanin" panose="00000400000000000000" pitchFamily="2" charset="-78"/>
              </a:rPr>
              <a:t>مديريت ريسك نرخ </a:t>
            </a:r>
            <a:r>
              <a:rPr lang="fa-IR" sz="1400" b="1" dirty="0" smtClean="0">
                <a:solidFill>
                  <a:srgbClr val="002060"/>
                </a:solidFill>
                <a:cs typeface="B Nazanin" panose="00000400000000000000" pitchFamily="2" charset="-78"/>
              </a:rPr>
              <a:t>ارز</a:t>
            </a:r>
            <a:endParaRPr lang="fa-IR" sz="1400" b="1" dirty="0">
              <a:solidFill>
                <a:srgbClr val="002060"/>
              </a:solidFill>
              <a:cs typeface="B Nazanin" panose="00000400000000000000" pitchFamily="2" charset="-78"/>
            </a:endParaRPr>
          </a:p>
        </p:txBody>
      </p:sp>
      <p:sp>
        <p:nvSpPr>
          <p:cNvPr id="17" name="Rounded Rectangle 16">
            <a:hlinkClick r:id="" action="ppaction://noaction"/>
          </p:cNvPr>
          <p:cNvSpPr/>
          <p:nvPr/>
        </p:nvSpPr>
        <p:spPr>
          <a:xfrm>
            <a:off x="2357120" y="32308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sz="1400" b="1" dirty="0" smtClean="0">
                <a:solidFill>
                  <a:srgbClr val="002060"/>
                </a:solidFill>
                <a:cs typeface="B Nazanin" panose="00000400000000000000" pitchFamily="2" charset="-78"/>
              </a:rPr>
              <a:t>10) </a:t>
            </a:r>
            <a:r>
              <a:rPr lang="fa-IR" altLang="en-US" sz="1400" b="1" dirty="0">
                <a:solidFill>
                  <a:srgbClr val="002060"/>
                </a:solidFill>
                <a:cs typeface="B Nazanin" panose="00000400000000000000" pitchFamily="2" charset="-78"/>
              </a:rPr>
              <a:t>تامين مالي پروژه (</a:t>
            </a:r>
            <a:r>
              <a:rPr lang="en-US" sz="1400" b="1" dirty="0">
                <a:solidFill>
                  <a:srgbClr val="002060"/>
                </a:solidFill>
                <a:cs typeface="B Nazanin" panose="00000400000000000000" pitchFamily="2" charset="-78"/>
              </a:rPr>
              <a:t>Project Finance</a:t>
            </a:r>
            <a:r>
              <a:rPr lang="fa-IR" sz="1400" b="1" dirty="0">
                <a:solidFill>
                  <a:srgbClr val="002060"/>
                </a:solidFill>
                <a:cs typeface="B Nazanin" panose="00000400000000000000" pitchFamily="2" charset="-78"/>
              </a:rPr>
              <a:t>)</a:t>
            </a:r>
          </a:p>
        </p:txBody>
      </p:sp>
      <p:sp>
        <p:nvSpPr>
          <p:cNvPr id="18" name="Rounded Rectangle 17">
            <a:hlinkClick r:id="" action="ppaction://noaction"/>
          </p:cNvPr>
          <p:cNvSpPr/>
          <p:nvPr/>
        </p:nvSpPr>
        <p:spPr>
          <a:xfrm>
            <a:off x="2357120" y="35356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altLang="en-US" sz="1400" b="1" dirty="0" smtClean="0">
                <a:solidFill>
                  <a:srgbClr val="002060"/>
                </a:solidFill>
                <a:cs typeface="B Nazanin" panose="00000400000000000000" pitchFamily="2" charset="-78"/>
              </a:rPr>
              <a:t>11) تامين </a:t>
            </a:r>
            <a:r>
              <a:rPr lang="fa-IR" altLang="en-US" sz="1400" b="1" dirty="0">
                <a:solidFill>
                  <a:srgbClr val="002060"/>
                </a:solidFill>
                <a:cs typeface="B Nazanin" panose="00000400000000000000" pitchFamily="2" charset="-78"/>
              </a:rPr>
              <a:t>مالي بدهي از بازارهاي بين المللي </a:t>
            </a:r>
            <a:r>
              <a:rPr lang="fa-IR" altLang="en-US" sz="1400" b="1" dirty="0" smtClean="0">
                <a:solidFill>
                  <a:srgbClr val="002060"/>
                </a:solidFill>
                <a:cs typeface="B Nazanin" panose="00000400000000000000" pitchFamily="2" charset="-78"/>
              </a:rPr>
              <a:t>( </a:t>
            </a:r>
            <a:r>
              <a:rPr lang="en-US" sz="1400" b="1" dirty="0" smtClean="0">
                <a:solidFill>
                  <a:srgbClr val="002060"/>
                </a:solidFill>
                <a:cs typeface="B Nazanin" panose="00000400000000000000" pitchFamily="2" charset="-78"/>
              </a:rPr>
              <a:t>International </a:t>
            </a:r>
            <a:r>
              <a:rPr lang="en-US" sz="1400" b="1" dirty="0">
                <a:solidFill>
                  <a:srgbClr val="002060"/>
                </a:solidFill>
                <a:cs typeface="B Nazanin" panose="00000400000000000000" pitchFamily="2" charset="-78"/>
              </a:rPr>
              <a:t>Debt </a:t>
            </a:r>
            <a:r>
              <a:rPr lang="en-US" sz="1400" b="1" dirty="0" smtClean="0">
                <a:solidFill>
                  <a:srgbClr val="002060"/>
                </a:solidFill>
                <a:cs typeface="B Nazanin" panose="00000400000000000000" pitchFamily="2" charset="-78"/>
              </a:rPr>
              <a:t>Financing</a:t>
            </a:r>
            <a:r>
              <a:rPr lang="fa-IR" altLang="en-US" sz="1400" b="1" dirty="0" smtClean="0">
                <a:solidFill>
                  <a:srgbClr val="002060"/>
                </a:solidFill>
                <a:cs typeface="B Nazanin" panose="00000400000000000000" pitchFamily="2" charset="-78"/>
              </a:rPr>
              <a:t>)</a:t>
            </a:r>
            <a:endParaRPr lang="fa-IR" sz="1400" b="1" dirty="0">
              <a:solidFill>
                <a:srgbClr val="002060"/>
              </a:solidFill>
              <a:cs typeface="B Nazanin" panose="00000400000000000000" pitchFamily="2" charset="-78"/>
            </a:endParaRPr>
          </a:p>
        </p:txBody>
      </p:sp>
      <p:sp>
        <p:nvSpPr>
          <p:cNvPr id="19" name="Rounded Rectangle 18">
            <a:hlinkClick r:id="" action="ppaction://noaction"/>
          </p:cNvPr>
          <p:cNvSpPr/>
          <p:nvPr/>
        </p:nvSpPr>
        <p:spPr>
          <a:xfrm>
            <a:off x="2357120" y="38328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altLang="en-US" sz="1400" b="1" dirty="0" smtClean="0">
                <a:solidFill>
                  <a:srgbClr val="002060"/>
                </a:solidFill>
                <a:cs typeface="B Nazanin" panose="00000400000000000000" pitchFamily="2" charset="-78"/>
              </a:rPr>
              <a:t>12) </a:t>
            </a:r>
            <a:r>
              <a:rPr lang="fa-IR" sz="1400" b="1" dirty="0">
                <a:solidFill>
                  <a:srgbClr val="002060"/>
                </a:solidFill>
                <a:cs typeface="B Nazanin" pitchFamily="2" charset="-78"/>
              </a:rPr>
              <a:t>تامين مالي تجاري از بازارهاي بين </a:t>
            </a:r>
            <a:r>
              <a:rPr lang="fa-IR" sz="1400" b="1" dirty="0" smtClean="0">
                <a:solidFill>
                  <a:srgbClr val="002060"/>
                </a:solidFill>
                <a:cs typeface="B Nazanin" pitchFamily="2" charset="-78"/>
              </a:rPr>
              <a:t>المللي (</a:t>
            </a:r>
            <a:r>
              <a:rPr lang="en-US" sz="1400" b="1" dirty="0">
                <a:solidFill>
                  <a:srgbClr val="002060"/>
                </a:solidFill>
                <a:cs typeface="B Nazanin" pitchFamily="2" charset="-78"/>
              </a:rPr>
              <a:t>International Trade Finance </a:t>
            </a:r>
            <a:r>
              <a:rPr lang="fa-IR" sz="1400" b="1" dirty="0" smtClean="0">
                <a:solidFill>
                  <a:srgbClr val="002060"/>
                </a:solidFill>
                <a:cs typeface="B Nazanin" pitchFamily="2" charset="-78"/>
              </a:rPr>
              <a:t>)</a:t>
            </a:r>
            <a:endParaRPr lang="fa-IR" sz="1400" b="1" dirty="0">
              <a:solidFill>
                <a:srgbClr val="002060"/>
              </a:solidFill>
              <a:cs typeface="B Nazanin" pitchFamily="2" charset="-78"/>
            </a:endParaRPr>
          </a:p>
        </p:txBody>
      </p:sp>
      <p:sp>
        <p:nvSpPr>
          <p:cNvPr id="20" name="Rounded Rectangle 19">
            <a:hlinkClick r:id="" action="ppaction://noaction"/>
          </p:cNvPr>
          <p:cNvSpPr/>
          <p:nvPr/>
        </p:nvSpPr>
        <p:spPr>
          <a:xfrm>
            <a:off x="2357120" y="41173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fa-IR" sz="1400" b="1" dirty="0" smtClean="0">
                <a:solidFill>
                  <a:srgbClr val="002060"/>
                </a:solidFill>
                <a:cs typeface="B Nazanin" pitchFamily="2" charset="-78"/>
              </a:rPr>
              <a:t>13) تامين </a:t>
            </a:r>
            <a:r>
              <a:rPr lang="fa-IR" sz="1400" b="1" dirty="0">
                <a:solidFill>
                  <a:srgbClr val="002060"/>
                </a:solidFill>
                <a:cs typeface="B Nazanin" pitchFamily="2" charset="-78"/>
              </a:rPr>
              <a:t>مالي ازسهامداران در بازارهاي بين المللي</a:t>
            </a:r>
          </a:p>
        </p:txBody>
      </p:sp>
      <p:sp>
        <p:nvSpPr>
          <p:cNvPr id="22" name="Rounded Rectangle 21">
            <a:hlinkClick r:id="" action="ppaction://noaction"/>
          </p:cNvPr>
          <p:cNvSpPr/>
          <p:nvPr/>
        </p:nvSpPr>
        <p:spPr>
          <a:xfrm>
            <a:off x="2357120" y="44094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itchFamily="2" charset="-78"/>
              </a:rPr>
              <a:t>14) </a:t>
            </a:r>
            <a:r>
              <a:rPr lang="fa-IR" sz="1400" b="1" dirty="0">
                <a:solidFill>
                  <a:srgbClr val="002060"/>
                </a:solidFill>
                <a:cs typeface="B Nazanin" pitchFamily="2" charset="-78"/>
              </a:rPr>
              <a:t>بحرانی های مالی بين المللي</a:t>
            </a:r>
          </a:p>
        </p:txBody>
      </p:sp>
      <p:sp>
        <p:nvSpPr>
          <p:cNvPr id="23" name="Rounded Rectangle 22">
            <a:hlinkClick r:id="" action="ppaction://noaction"/>
          </p:cNvPr>
          <p:cNvSpPr/>
          <p:nvPr/>
        </p:nvSpPr>
        <p:spPr>
          <a:xfrm>
            <a:off x="2357120" y="470662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itchFamily="2" charset="-78"/>
              </a:rPr>
              <a:t>15) </a:t>
            </a:r>
            <a:r>
              <a:rPr lang="fa-IR" sz="1400" b="1" dirty="0">
                <a:solidFill>
                  <a:srgbClr val="002060"/>
                </a:solidFill>
                <a:cs typeface="B Nazanin" pitchFamily="2" charset="-78"/>
              </a:rPr>
              <a:t>سرمایه گذاری مستقیم خارجی و ارزيابي طرحهاي اقتصادي بين المللي</a:t>
            </a:r>
          </a:p>
        </p:txBody>
      </p:sp>
      <p:sp>
        <p:nvSpPr>
          <p:cNvPr id="3" name="Footer Placeholder 2"/>
          <p:cNvSpPr>
            <a:spLocks noGrp="1"/>
          </p:cNvSpPr>
          <p:nvPr>
            <p:ph type="ftr" sz="quarter" idx="11"/>
          </p:nvPr>
        </p:nvSpPr>
        <p:spPr/>
        <p:txBody>
          <a:bodyPr/>
          <a:lstStyle/>
          <a:p>
            <a:r>
              <a:rPr lang="fa-IR" b="1" dirty="0">
                <a:solidFill>
                  <a:srgbClr val="002060"/>
                </a:solidFill>
              </a:rPr>
              <a:t>مالي بين الملل</a:t>
            </a:r>
          </a:p>
        </p:txBody>
      </p:sp>
      <p:sp>
        <p:nvSpPr>
          <p:cNvPr id="4" name="Slide Number Placeholder 3"/>
          <p:cNvSpPr>
            <a:spLocks noGrp="1"/>
          </p:cNvSpPr>
          <p:nvPr>
            <p:ph type="sldNum" sz="quarter" idx="12"/>
          </p:nvPr>
        </p:nvSpPr>
        <p:spPr/>
        <p:txBody>
          <a:bodyPr/>
          <a:lstStyle/>
          <a:p>
            <a:fld id="{910D3704-EB78-46B9-AB15-D23119C7FC1D}" type="slidenum">
              <a:rPr lang="en-US" smtClean="0"/>
              <a:pPr/>
              <a:t>2</a:t>
            </a:fld>
            <a:endParaRPr lang="en-US" dirty="0"/>
          </a:p>
        </p:txBody>
      </p:sp>
    </p:spTree>
    <p:extLst>
      <p:ext uri="{BB962C8B-B14F-4D97-AF65-F5344CB8AC3E}">
        <p14:creationId xmlns:p14="http://schemas.microsoft.com/office/powerpoint/2010/main" val="3278986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Zar" panose="00000400000000000000" pitchFamily="2" charset="-78"/>
              </a:rPr>
              <a:t>رویکرد روانشناختی</a:t>
            </a:r>
            <a:endParaRPr lang="en-US" b="1" dirty="0"/>
          </a:p>
        </p:txBody>
      </p:sp>
      <p:sp>
        <p:nvSpPr>
          <p:cNvPr id="3" name="Content Placeholder 2"/>
          <p:cNvSpPr>
            <a:spLocks noGrp="1"/>
          </p:cNvSpPr>
          <p:nvPr>
            <p:ph idx="1"/>
          </p:nvPr>
        </p:nvSpPr>
        <p:spPr>
          <a:xfrm>
            <a:off x="381000" y="1100628"/>
            <a:ext cx="8522958" cy="4538172"/>
          </a:xfrm>
        </p:spPr>
        <p:txBody>
          <a:bodyPr>
            <a:noAutofit/>
          </a:bodyPr>
          <a:lstStyle/>
          <a:p>
            <a:pPr algn="just" rtl="1">
              <a:buFont typeface="Wingdings" panose="05000000000000000000" pitchFamily="2" charset="2"/>
              <a:buChar char="q"/>
            </a:pPr>
            <a:r>
              <a:rPr lang="fa-IR" sz="2400" b="0" dirty="0">
                <a:cs typeface="B Zar" panose="00000400000000000000" pitchFamily="2" charset="-78"/>
              </a:rPr>
              <a:t>دیدگاه دوم </a:t>
            </a:r>
            <a:r>
              <a:rPr lang="fa-IR" sz="2400" b="0" dirty="0" smtClean="0">
                <a:cs typeface="B Zar" panose="00000400000000000000" pitchFamily="2" charset="-78"/>
              </a:rPr>
              <a:t>رویکرد </a:t>
            </a:r>
            <a:r>
              <a:rPr lang="fa-IR" sz="2400" b="0" dirty="0">
                <a:cs typeface="B Zar" panose="00000400000000000000" pitchFamily="2" charset="-78"/>
              </a:rPr>
              <a:t>روانشناختی به </a:t>
            </a:r>
            <a:r>
              <a:rPr lang="fa-IR" sz="2400" b="0" dirty="0" smtClean="0">
                <a:cs typeface="B Zar" panose="00000400000000000000" pitchFamily="2" charset="-78"/>
              </a:rPr>
              <a:t>ریسک </a:t>
            </a:r>
            <a:r>
              <a:rPr lang="fa-IR" sz="2400" b="0" dirty="0">
                <a:cs typeface="B Zar" panose="00000400000000000000" pitchFamily="2" charset="-78"/>
              </a:rPr>
              <a:t>را نشان </a:t>
            </a:r>
            <a:r>
              <a:rPr lang="fa-IR" sz="2400" b="0" dirty="0" smtClean="0">
                <a:cs typeface="B Zar" panose="00000400000000000000" pitchFamily="2" charset="-78"/>
              </a:rPr>
              <a:t>میدهد</a:t>
            </a:r>
            <a:r>
              <a:rPr lang="fa-IR" sz="2400" b="0" dirty="0">
                <a:cs typeface="B Zar" panose="00000400000000000000" pitchFamily="2" charset="-78"/>
              </a:rPr>
              <a:t>. هدف اصلی این دیدگاه، بررسی درک افراد از </a:t>
            </a:r>
            <a:r>
              <a:rPr lang="fa-IR" sz="2400" b="0" dirty="0" smtClean="0">
                <a:cs typeface="B Zar" panose="00000400000000000000" pitchFamily="2" charset="-78"/>
              </a:rPr>
              <a:t>ریسک </a:t>
            </a:r>
            <a:r>
              <a:rPr lang="fa-IR" sz="2400" b="0" dirty="0">
                <a:cs typeface="B Zar" panose="00000400000000000000" pitchFamily="2" charset="-78"/>
              </a:rPr>
              <a:t>است، یعنی اعتقادات مردم نسبت به خطرات و نحوه ارتباط آنها با دیگران. </a:t>
            </a:r>
            <a:endParaRPr lang="fa-IR" sz="2400" b="0" dirty="0" smtClean="0">
              <a:cs typeface="B Zar" panose="00000400000000000000" pitchFamily="2" charset="-78"/>
            </a:endParaRPr>
          </a:p>
          <a:p>
            <a:pPr algn="just" rtl="1">
              <a:buFont typeface="Wingdings" panose="05000000000000000000" pitchFamily="2" charset="2"/>
              <a:buChar char="q"/>
            </a:pPr>
            <a:r>
              <a:rPr lang="fa-IR" sz="2400" b="0" dirty="0" smtClean="0">
                <a:cs typeface="B Zar" panose="00000400000000000000" pitchFamily="2" charset="-78"/>
              </a:rPr>
              <a:t>یک </a:t>
            </a:r>
            <a:r>
              <a:rPr lang="fa-IR" sz="2400" b="0" dirty="0">
                <a:cs typeface="B Zar" panose="00000400000000000000" pitchFamily="2" charset="-78"/>
              </a:rPr>
              <a:t>روش روانشناختی غالب، تحقیق روان سنجی است که محقق </a:t>
            </a:r>
            <a:r>
              <a:rPr lang="fa-IR" sz="2400" b="0" dirty="0" smtClean="0">
                <a:cs typeface="B Zar" panose="00000400000000000000" pitchFamily="2" charset="-78"/>
              </a:rPr>
              <a:t>تلاش </a:t>
            </a:r>
            <a:r>
              <a:rPr lang="fa-IR" sz="2400" b="0" dirty="0">
                <a:cs typeface="B Zar" panose="00000400000000000000" pitchFamily="2" charset="-78"/>
              </a:rPr>
              <a:t>می کند تا اندازه گیری های قابل قبول </a:t>
            </a:r>
            <a:r>
              <a:rPr lang="fa-IR" sz="2400" b="0" dirty="0" smtClean="0">
                <a:cs typeface="B Zar" panose="00000400000000000000" pitchFamily="2" charset="-78"/>
              </a:rPr>
              <a:t>از ادراک </a:t>
            </a:r>
            <a:r>
              <a:rPr lang="fa-IR" sz="2400" b="0" dirty="0">
                <a:cs typeface="B Zar" panose="00000400000000000000" pitchFamily="2" charset="-78"/>
              </a:rPr>
              <a:t>ریسک را </a:t>
            </a:r>
            <a:r>
              <a:rPr lang="fa-IR" sz="2400" b="0" dirty="0" smtClean="0">
                <a:cs typeface="B Zar" panose="00000400000000000000" pitchFamily="2" charset="-78"/>
              </a:rPr>
              <a:t>انجام دهد.</a:t>
            </a:r>
          </a:p>
          <a:p>
            <a:pPr algn="just" rtl="1">
              <a:buFont typeface="Wingdings" panose="05000000000000000000" pitchFamily="2" charset="2"/>
              <a:buChar char="q"/>
            </a:pPr>
            <a:r>
              <a:rPr lang="fa-IR" sz="2400" b="0" dirty="0" smtClean="0">
                <a:cs typeface="B Zar" panose="00000400000000000000" pitchFamily="2" charset="-78"/>
              </a:rPr>
              <a:t>هدف </a:t>
            </a:r>
            <a:r>
              <a:rPr lang="fa-IR" sz="2400" b="0" dirty="0">
                <a:cs typeface="B Zar" panose="00000400000000000000" pitchFamily="2" charset="-78"/>
              </a:rPr>
              <a:t>اصلی این است که یک تصویر واضح </a:t>
            </a:r>
            <a:r>
              <a:rPr lang="fa-IR" sz="2400" b="0" dirty="0" smtClean="0">
                <a:cs typeface="B Zar" panose="00000400000000000000" pitchFamily="2" charset="-78"/>
              </a:rPr>
              <a:t>از </a:t>
            </a:r>
            <a:r>
              <a:rPr lang="fa-IR" sz="2400" b="0" dirty="0">
                <a:cs typeface="B Zar" panose="00000400000000000000" pitchFamily="2" charset="-78"/>
              </a:rPr>
              <a:t>چگونگی برآورد ریسک ها و چگونگی انجام آنها در رابطه با </a:t>
            </a:r>
            <a:r>
              <a:rPr lang="fa-IR" sz="2400" b="0" dirty="0" smtClean="0">
                <a:cs typeface="B Zar" panose="00000400000000000000" pitchFamily="2" charset="-78"/>
              </a:rPr>
              <a:t>افراد </a:t>
            </a:r>
            <a:r>
              <a:rPr lang="fa-IR" sz="2400" b="0" dirty="0">
                <a:cs typeface="B Zar" panose="00000400000000000000" pitchFamily="2" charset="-78"/>
              </a:rPr>
              <a:t>- به ویژه اینکه چه چیزی درمورد اینکه آیا احتمال خطر دارد یا نه، تأثیر می گذارد</a:t>
            </a:r>
            <a:r>
              <a:rPr lang="fa-IR" sz="2400" b="0" dirty="0" smtClean="0">
                <a:cs typeface="B Zar" panose="00000400000000000000" pitchFamily="2" charset="-78"/>
              </a:rPr>
              <a:t>.</a:t>
            </a:r>
          </a:p>
          <a:p>
            <a:pPr algn="just" rtl="1">
              <a:buFont typeface="Wingdings" panose="05000000000000000000" pitchFamily="2" charset="2"/>
              <a:buChar char="q"/>
            </a:pPr>
            <a:r>
              <a:rPr lang="fa-IR" sz="2400" b="0" dirty="0" smtClean="0">
                <a:cs typeface="B Zar" panose="00000400000000000000" pitchFamily="2" charset="-78"/>
              </a:rPr>
              <a:t> </a:t>
            </a:r>
            <a:r>
              <a:rPr lang="fa-IR" sz="2400" b="0" dirty="0">
                <a:cs typeface="B Zar" panose="00000400000000000000" pitchFamily="2" charset="-78"/>
              </a:rPr>
              <a:t>نگرش های مختلف نسبت به ریسک به طور کلی - به خصوص ریسک پذیری و ریسک </a:t>
            </a:r>
            <a:r>
              <a:rPr lang="fa-IR" sz="2400" b="0" dirty="0" smtClean="0">
                <a:cs typeface="B Zar" panose="00000400000000000000" pitchFamily="2" charset="-78"/>
              </a:rPr>
              <a:t>گریزی </a:t>
            </a:r>
            <a:r>
              <a:rPr lang="fa-IR" sz="2400" b="0" dirty="0">
                <a:cs typeface="B Zar" panose="00000400000000000000" pitchFamily="2" charset="-78"/>
              </a:rPr>
              <a:t>- و نیز اینکه چه نوع </a:t>
            </a:r>
            <a:r>
              <a:rPr lang="fa-IR" sz="2400" b="0" dirty="0" err="1">
                <a:cs typeface="B Zar" panose="00000400000000000000" pitchFamily="2" charset="-78"/>
              </a:rPr>
              <a:t>ریسکی</a:t>
            </a:r>
            <a:r>
              <a:rPr lang="fa-IR" sz="2400" b="0" dirty="0">
                <a:cs typeface="B Zar" panose="00000400000000000000" pitchFamily="2" charset="-78"/>
              </a:rPr>
              <a:t> </a:t>
            </a:r>
            <a:r>
              <a:rPr lang="fa-IR" sz="2400" b="0" dirty="0" smtClean="0">
                <a:cs typeface="B Zar" panose="00000400000000000000" pitchFamily="2" charset="-78"/>
              </a:rPr>
              <a:t>را مهم </a:t>
            </a:r>
            <a:r>
              <a:rPr lang="fa-IR" sz="2400" b="0" dirty="0">
                <a:cs typeface="B Zar" panose="00000400000000000000" pitchFamily="2" charset="-78"/>
              </a:rPr>
              <a:t>تر از دیگران می دانیم، موضوع متداول در این رویکرد </a:t>
            </a:r>
            <a:r>
              <a:rPr lang="fa-IR" sz="2400" b="0" dirty="0" smtClean="0">
                <a:cs typeface="B Zar" panose="00000400000000000000" pitchFamily="2" charset="-78"/>
              </a:rPr>
              <a:t>است.</a:t>
            </a:r>
            <a:endParaRPr lang="en-US" sz="24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20</a:t>
            </a:fld>
            <a:endParaRPr lang="en-US"/>
          </a:p>
        </p:txBody>
      </p:sp>
    </p:spTree>
    <p:extLst>
      <p:ext uri="{BB962C8B-B14F-4D97-AF65-F5344CB8AC3E}">
        <p14:creationId xmlns:p14="http://schemas.microsoft.com/office/powerpoint/2010/main" val="3206215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Zar" panose="00000400000000000000" pitchFamily="2" charset="-78"/>
              </a:rPr>
              <a:t>رویکرد فرهنگی</a:t>
            </a:r>
            <a:br>
              <a:rPr lang="fa-IR" b="1" dirty="0">
                <a:cs typeface="B Zar" panose="00000400000000000000" pitchFamily="2" charset="-78"/>
              </a:rPr>
            </a:br>
            <a:endParaRPr lang="en-US" b="1" dirty="0"/>
          </a:p>
        </p:txBody>
      </p:sp>
      <p:sp>
        <p:nvSpPr>
          <p:cNvPr id="3" name="Content Placeholder 2"/>
          <p:cNvSpPr>
            <a:spLocks noGrp="1"/>
          </p:cNvSpPr>
          <p:nvPr>
            <p:ph idx="1"/>
          </p:nvPr>
        </p:nvSpPr>
        <p:spPr>
          <a:xfrm>
            <a:off x="457200" y="1100628"/>
            <a:ext cx="8153400" cy="5376372"/>
          </a:xfrm>
        </p:spPr>
        <p:txBody>
          <a:bodyPr>
            <a:noAutofit/>
          </a:bodyPr>
          <a:lstStyle/>
          <a:p>
            <a:pPr algn="just" rtl="1">
              <a:buFont typeface="Wingdings" panose="05000000000000000000" pitchFamily="2" charset="2"/>
              <a:buChar char="q"/>
            </a:pPr>
            <a:r>
              <a:rPr lang="fa-IR" sz="2400" b="0" dirty="0">
                <a:cs typeface="B Zar" panose="00000400000000000000" pitchFamily="2" charset="-78"/>
              </a:rPr>
              <a:t>رویکرد سوم </a:t>
            </a:r>
            <a:r>
              <a:rPr lang="fa-IR" sz="2400" b="0" dirty="0" smtClean="0">
                <a:cs typeface="B Zar" panose="00000400000000000000" pitchFamily="2" charset="-78"/>
              </a:rPr>
              <a:t>رویکرد </a:t>
            </a:r>
            <a:r>
              <a:rPr lang="fa-IR" sz="2400" b="0" dirty="0">
                <a:cs typeface="B Zar" panose="00000400000000000000" pitchFamily="2" charset="-78"/>
              </a:rPr>
              <a:t>فرهنگی به </a:t>
            </a:r>
            <a:r>
              <a:rPr lang="fa-IR" sz="2400" b="0" dirty="0" smtClean="0">
                <a:cs typeface="B Zar" panose="00000400000000000000" pitchFamily="2" charset="-78"/>
              </a:rPr>
              <a:t>ریسک میباشد </a:t>
            </a:r>
            <a:r>
              <a:rPr lang="fa-IR" sz="2400" b="0" dirty="0">
                <a:cs typeface="B Zar" panose="00000400000000000000" pitchFamily="2" charset="-78"/>
              </a:rPr>
              <a:t>(تقریبا مربوط به دو دسته آخر </a:t>
            </a:r>
            <a:r>
              <a:rPr lang="fa-IR" sz="2400" b="0" dirty="0" err="1">
                <a:cs typeface="B Zar" panose="00000400000000000000" pitchFamily="2" charset="-78"/>
              </a:rPr>
              <a:t>رن</a:t>
            </a:r>
            <a:r>
              <a:rPr lang="fa-IR" sz="2400" b="0" dirty="0">
                <a:cs typeface="B Zar" panose="00000400000000000000" pitchFamily="2" charset="-78"/>
              </a:rPr>
              <a:t>). در حالی که رویکرد روانشناختی عمدتا بر روی </a:t>
            </a:r>
            <a:r>
              <a:rPr lang="fa-IR" sz="2400" b="0" dirty="0" smtClean="0">
                <a:cs typeface="B Zar" panose="00000400000000000000" pitchFamily="2" charset="-78"/>
              </a:rPr>
              <a:t>افراد </a:t>
            </a:r>
            <a:r>
              <a:rPr lang="fa-IR" sz="2400" b="0" dirty="0">
                <a:cs typeface="B Zar" panose="00000400000000000000" pitchFamily="2" charset="-78"/>
              </a:rPr>
              <a:t>و شیوه های </a:t>
            </a:r>
            <a:r>
              <a:rPr lang="fa-IR" sz="2400" b="0" dirty="0" smtClean="0">
                <a:cs typeface="B Zar" panose="00000400000000000000" pitchFamily="2" charset="-78"/>
              </a:rPr>
              <a:t>آنها </a:t>
            </a:r>
            <a:r>
              <a:rPr lang="fa-IR" sz="2400" b="0" dirty="0">
                <a:cs typeface="B Zar" panose="00000400000000000000" pitchFamily="2" charset="-78"/>
              </a:rPr>
              <a:t>برای </a:t>
            </a:r>
            <a:r>
              <a:rPr lang="fa-IR" sz="2400" b="0" dirty="0" smtClean="0">
                <a:cs typeface="B Zar" panose="00000400000000000000" pitchFamily="2" charset="-78"/>
              </a:rPr>
              <a:t>ادراک ریسک </a:t>
            </a:r>
            <a:r>
              <a:rPr lang="fa-IR" sz="2400" b="0" dirty="0">
                <a:cs typeface="B Zar" panose="00000400000000000000" pitchFamily="2" charset="-78"/>
              </a:rPr>
              <a:t>متمرکز بود، رویکرد فرهنگی از منظر گسترده </a:t>
            </a:r>
            <a:r>
              <a:rPr lang="fa-IR" sz="2400" b="0" dirty="0" smtClean="0">
                <a:cs typeface="B Zar" panose="00000400000000000000" pitchFamily="2" charset="-78"/>
              </a:rPr>
              <a:t>تری نگاه میکند.</a:t>
            </a:r>
          </a:p>
          <a:p>
            <a:pPr algn="just" rtl="1">
              <a:buFont typeface="Wingdings" panose="05000000000000000000" pitchFamily="2" charset="2"/>
              <a:buChar char="q"/>
            </a:pPr>
            <a:r>
              <a:rPr lang="fa-IR" sz="2400" b="0" dirty="0" smtClean="0">
                <a:cs typeface="B Zar" panose="00000400000000000000" pitchFamily="2" charset="-78"/>
              </a:rPr>
              <a:t>در </a:t>
            </a:r>
            <a:r>
              <a:rPr lang="fa-IR" sz="2400" b="0" dirty="0">
                <a:cs typeface="B Zar" panose="00000400000000000000" pitchFamily="2" charset="-78"/>
              </a:rPr>
              <a:t>این رویکرد، منافع اصلی این است که چگونگی ارزیابی مفهوم ما از خطر را از طریق </a:t>
            </a:r>
            <a:r>
              <a:rPr lang="fa-IR" sz="2400" b="0" dirty="0" smtClean="0">
                <a:cs typeface="B Zar" panose="00000400000000000000" pitchFamily="2" charset="-78"/>
              </a:rPr>
              <a:t>فرهنگی می سنجد، </a:t>
            </a:r>
            <a:r>
              <a:rPr lang="fa-IR" sz="2400" b="0" dirty="0">
                <a:cs typeface="B Zar" panose="00000400000000000000" pitchFamily="2" charset="-78"/>
              </a:rPr>
              <a:t>یعنی </a:t>
            </a:r>
            <a:r>
              <a:rPr lang="fa-IR" sz="2400" b="0" dirty="0" smtClean="0">
                <a:cs typeface="B Zar" panose="00000400000000000000" pitchFamily="2" charset="-78"/>
              </a:rPr>
              <a:t>ریسک چگونه </a:t>
            </a:r>
            <a:r>
              <a:rPr lang="fa-IR" sz="2400" b="0" dirty="0">
                <a:cs typeface="B Zar" panose="00000400000000000000" pitchFamily="2" charset="-78"/>
              </a:rPr>
              <a:t>از طریق شرایط اجتماعی در جوامع ما شکل می گیرد (مثلا هویت و قدرت). </a:t>
            </a:r>
            <a:endParaRPr lang="fa-IR" sz="2400" b="0" dirty="0" smtClean="0">
              <a:cs typeface="B Zar" panose="00000400000000000000" pitchFamily="2" charset="-78"/>
            </a:endParaRPr>
          </a:p>
          <a:p>
            <a:pPr algn="just" rtl="1">
              <a:buFont typeface="Wingdings" panose="05000000000000000000" pitchFamily="2" charset="2"/>
              <a:buChar char="q"/>
            </a:pPr>
            <a:r>
              <a:rPr lang="fa-IR" sz="2400" b="0" dirty="0" smtClean="0">
                <a:cs typeface="B Zar" panose="00000400000000000000" pitchFamily="2" charset="-78"/>
              </a:rPr>
              <a:t>یک بیانیه ریسک </a:t>
            </a:r>
            <a:r>
              <a:rPr lang="fa-IR" sz="2400" b="0" dirty="0">
                <a:cs typeface="B Zar" panose="00000400000000000000" pitchFamily="2" charset="-78"/>
              </a:rPr>
              <a:t>خاص همیشه در یک زمینه </a:t>
            </a:r>
            <a:r>
              <a:rPr lang="fa-IR" sz="2400" b="0" dirty="0" smtClean="0">
                <a:cs typeface="B Zar" panose="00000400000000000000" pitchFamily="2" charset="-78"/>
              </a:rPr>
              <a:t>فرهنگی(</a:t>
            </a:r>
            <a:r>
              <a:rPr lang="en-US" sz="2400" b="0" dirty="0" smtClean="0">
                <a:cs typeface="B Zar" panose="00000400000000000000" pitchFamily="2" charset="-78"/>
              </a:rPr>
              <a:t>context</a:t>
            </a:r>
            <a:r>
              <a:rPr lang="fa-IR" sz="2400" b="0" dirty="0" smtClean="0">
                <a:cs typeface="B Zar" panose="00000400000000000000" pitchFamily="2" charset="-78"/>
              </a:rPr>
              <a:t>) </a:t>
            </a:r>
            <a:r>
              <a:rPr lang="fa-IR" sz="2400" b="0" dirty="0">
                <a:cs typeface="B Zar" panose="00000400000000000000" pitchFamily="2" charset="-78"/>
              </a:rPr>
              <a:t>مطرح </a:t>
            </a:r>
            <a:r>
              <a:rPr lang="fa-IR" sz="2400" b="0" dirty="0" smtClean="0">
                <a:cs typeface="B Zar" panose="00000400000000000000" pitchFamily="2" charset="-78"/>
              </a:rPr>
              <a:t>میشود، </a:t>
            </a:r>
            <a:r>
              <a:rPr lang="fa-IR" sz="2400" b="0" dirty="0">
                <a:cs typeface="B Zar" panose="00000400000000000000" pitchFamily="2" charset="-78"/>
              </a:rPr>
              <a:t>که در میان بسیاری از فرمول های احتمالی دیگر </a:t>
            </a:r>
            <a:r>
              <a:rPr lang="fa-IR" sz="2400" b="0" dirty="0" smtClean="0">
                <a:cs typeface="B Zar" panose="00000400000000000000" pitchFamily="2" charset="-78"/>
              </a:rPr>
              <a:t>آنرا مورد </a:t>
            </a:r>
            <a:r>
              <a:rPr lang="fa-IR" sz="2400" b="0" dirty="0">
                <a:cs typeface="B Zar" panose="00000400000000000000" pitchFamily="2" charset="-78"/>
              </a:rPr>
              <a:t>استفاده قرار </a:t>
            </a:r>
            <a:r>
              <a:rPr lang="fa-IR" sz="2400" b="0" dirty="0" smtClean="0">
                <a:cs typeface="B Zar" panose="00000400000000000000" pitchFamily="2" charset="-78"/>
              </a:rPr>
              <a:t>میدهیم. </a:t>
            </a:r>
          </a:p>
          <a:p>
            <a:pPr algn="just" rtl="1">
              <a:buFont typeface="Wingdings" panose="05000000000000000000" pitchFamily="2" charset="2"/>
              <a:buChar char="q"/>
            </a:pPr>
            <a:r>
              <a:rPr lang="fa-IR" sz="2400" b="0" dirty="0" smtClean="0">
                <a:cs typeface="B Zar" panose="00000400000000000000" pitchFamily="2" charset="-78"/>
              </a:rPr>
              <a:t>علاوه </a:t>
            </a:r>
            <a:r>
              <a:rPr lang="fa-IR" sz="2400" b="0" dirty="0">
                <a:cs typeface="B Zar" panose="00000400000000000000" pitchFamily="2" charset="-78"/>
              </a:rPr>
              <a:t>بر این، برای هر رویداد خطرناک ما از موارد جالبی خارج می شویم، حوادث بالقوه خطرناکی که ما می توانستیم انتخاب کنیم وجود دارد. رویکرد فرهنگی به ریسک علاقه </a:t>
            </a:r>
            <a:r>
              <a:rPr lang="fa-IR" sz="2400" b="0" dirty="0" err="1">
                <a:cs typeface="B Zar" panose="00000400000000000000" pitchFamily="2" charset="-78"/>
              </a:rPr>
              <a:t>مند</a:t>
            </a:r>
            <a:r>
              <a:rPr lang="fa-IR" sz="2400" b="0" dirty="0">
                <a:cs typeface="B Zar" panose="00000400000000000000" pitchFamily="2" charset="-78"/>
              </a:rPr>
              <a:t> است، همانطور که </a:t>
            </a:r>
            <a:r>
              <a:rPr lang="fa-IR" sz="2400" b="0" dirty="0" err="1">
                <a:cs typeface="B Zar" panose="00000400000000000000" pitchFamily="2" charset="-78"/>
              </a:rPr>
              <a:t>کلارک</a:t>
            </a:r>
            <a:r>
              <a:rPr lang="fa-IR" sz="2400" b="0" dirty="0">
                <a:cs typeface="B Zar" panose="00000400000000000000" pitchFamily="2" charset="-78"/>
              </a:rPr>
              <a:t> </a:t>
            </a:r>
            <a:r>
              <a:rPr lang="fa-IR" sz="2400" b="0" dirty="0" smtClean="0">
                <a:cs typeface="B Zar" panose="00000400000000000000" pitchFamily="2" charset="-78"/>
              </a:rPr>
              <a:t>بیان </a:t>
            </a:r>
            <a:r>
              <a:rPr lang="fa-IR" sz="2400" b="0" dirty="0">
                <a:cs typeface="B Zar" panose="00000400000000000000" pitchFamily="2" charset="-78"/>
              </a:rPr>
              <a:t>می کنند، "چگونه عوامل اجتماعی </a:t>
            </a:r>
            <a:r>
              <a:rPr lang="fa-IR" sz="2400" b="0" dirty="0" smtClean="0">
                <a:cs typeface="B Zar" panose="00000400000000000000" pitchFamily="2" charset="-78"/>
              </a:rPr>
              <a:t>ریسک را ایجاد </a:t>
            </a:r>
            <a:r>
              <a:rPr lang="fa-IR" sz="2400" b="0" dirty="0">
                <a:cs typeface="B Zar" panose="00000400000000000000" pitchFamily="2" charset="-78"/>
              </a:rPr>
              <a:t>می کنند و از مرزهای </a:t>
            </a:r>
            <a:r>
              <a:rPr lang="fa-IR" sz="2400" b="0" dirty="0" smtClean="0">
                <a:cs typeface="B Zar" panose="00000400000000000000" pitchFamily="2" charset="-78"/>
              </a:rPr>
              <a:t>آن استفاده </a:t>
            </a:r>
            <a:r>
              <a:rPr lang="fa-IR" sz="2400" b="0" dirty="0">
                <a:cs typeface="B Zar" panose="00000400000000000000" pitchFamily="2" charset="-78"/>
              </a:rPr>
              <a:t>می کنند تا </a:t>
            </a:r>
            <a:r>
              <a:rPr lang="fa-IR" sz="2400" b="0" dirty="0" smtClean="0">
                <a:cs typeface="B Zar" panose="00000400000000000000" pitchFamily="2" charset="-78"/>
              </a:rPr>
              <a:t>به ریسک برسند "</a:t>
            </a:r>
            <a:endParaRPr lang="en-US" sz="24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21</a:t>
            </a:fld>
            <a:endParaRPr lang="en-US"/>
          </a:p>
        </p:txBody>
      </p:sp>
    </p:spTree>
    <p:extLst>
      <p:ext uri="{BB962C8B-B14F-4D97-AF65-F5344CB8AC3E}">
        <p14:creationId xmlns:p14="http://schemas.microsoft.com/office/powerpoint/2010/main" val="2666793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fa-IR" b="1" dirty="0" err="1">
                <a:cs typeface="B Zar" panose="00000400000000000000" pitchFamily="2" charset="-78"/>
              </a:rPr>
              <a:t>ماتریس</a:t>
            </a:r>
            <a:r>
              <a:rPr lang="fa-IR" b="1" dirty="0">
                <a:cs typeface="B Zar" panose="00000400000000000000" pitchFamily="2" charset="-78"/>
              </a:rPr>
              <a:t> احتمال- اثر</a:t>
            </a:r>
            <a:endParaRPr lang="en-US" b="1" dirty="0">
              <a:cs typeface="B Zar" panose="00000400000000000000" pitchFamily="2" charset="-78"/>
            </a:endParaRPr>
          </a:p>
        </p:txBody>
      </p:sp>
      <p:sp>
        <p:nvSpPr>
          <p:cNvPr id="2" name="Slide Number Placeholder 1"/>
          <p:cNvSpPr>
            <a:spLocks noGrp="1"/>
          </p:cNvSpPr>
          <p:nvPr>
            <p:ph type="sldNum" sz="quarter" idx="12"/>
          </p:nvPr>
        </p:nvSpPr>
        <p:spPr/>
        <p:txBody>
          <a:bodyPr/>
          <a:lstStyle/>
          <a:p>
            <a:fld id="{910D3704-EB78-46B9-AB15-D23119C7FC1D}" type="slidenum">
              <a:rPr lang="en-US" smtClean="0"/>
              <a:pPr/>
              <a:t>22</a:t>
            </a:fld>
            <a:endParaRPr lang="en-US"/>
          </a:p>
        </p:txBody>
      </p:sp>
      <p:pic>
        <p:nvPicPr>
          <p:cNvPr id="4" name="Picture 3"/>
          <p:cNvPicPr>
            <a:picLocks noChangeAspect="1"/>
          </p:cNvPicPr>
          <p:nvPr/>
        </p:nvPicPr>
        <p:blipFill>
          <a:blip r:embed="rId2"/>
          <a:stretch>
            <a:fillRect/>
          </a:stretch>
        </p:blipFill>
        <p:spPr>
          <a:xfrm>
            <a:off x="519896" y="990600"/>
            <a:ext cx="7889851" cy="4800600"/>
          </a:xfrm>
          <a:prstGeom prst="rect">
            <a:avLst/>
          </a:prstGeom>
        </p:spPr>
      </p:pic>
    </p:spTree>
    <p:extLst>
      <p:ext uri="{BB962C8B-B14F-4D97-AF65-F5344CB8AC3E}">
        <p14:creationId xmlns:p14="http://schemas.microsoft.com/office/powerpoint/2010/main" val="4011920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332509"/>
            <a:ext cx="6934200" cy="580054"/>
          </a:xfrm>
        </p:spPr>
        <p:txBody>
          <a:bodyPr/>
          <a:lstStyle/>
          <a:p>
            <a:r>
              <a:rPr lang="fa-IR" b="1" dirty="0" smtClean="0">
                <a:cs typeface="B Zar" panose="00000400000000000000" pitchFamily="2" charset="-78"/>
              </a:rPr>
              <a:t/>
            </a:r>
            <a:br>
              <a:rPr lang="fa-IR" b="1" dirty="0" smtClean="0">
                <a:cs typeface="B Zar" panose="00000400000000000000" pitchFamily="2" charset="-78"/>
              </a:rPr>
            </a:br>
            <a:r>
              <a:rPr lang="fa-IR" b="1" dirty="0" smtClean="0">
                <a:cs typeface="B Zar" panose="00000400000000000000" pitchFamily="2" charset="-78"/>
              </a:rPr>
              <a:t>کلاس ریسک </a:t>
            </a:r>
            <a:r>
              <a:rPr lang="en-US" b="1" dirty="0" smtClean="0">
                <a:cs typeface="B Zar" panose="00000400000000000000" pitchFamily="2" charset="-78"/>
              </a:rPr>
              <a:t>Damocles</a:t>
            </a:r>
            <a:r>
              <a:rPr lang="fa-IR" b="1" dirty="0">
                <a:cs typeface="B Zar" panose="00000400000000000000" pitchFamily="2" charset="-78"/>
              </a:rPr>
              <a:t>(شمشیر خطرناک )</a:t>
            </a:r>
            <a:r>
              <a:rPr lang="en-US" b="1" dirty="0">
                <a:cs typeface="B Zar" panose="00000400000000000000" pitchFamily="2" charset="-78"/>
              </a:rPr>
              <a:t/>
            </a:r>
            <a:br>
              <a:rPr lang="en-US" b="1" dirty="0">
                <a:cs typeface="B Zar" panose="00000400000000000000" pitchFamily="2" charset="-78"/>
              </a:rPr>
            </a:br>
            <a:endParaRPr lang="en-US" b="1" dirty="0">
              <a:cs typeface="B Zar" panose="00000400000000000000" pitchFamily="2" charset="-78"/>
            </a:endParaRPr>
          </a:p>
        </p:txBody>
      </p:sp>
      <p:sp>
        <p:nvSpPr>
          <p:cNvPr id="4" name="Content Placeholder 3"/>
          <p:cNvSpPr>
            <a:spLocks noGrp="1"/>
          </p:cNvSpPr>
          <p:nvPr>
            <p:ph idx="1"/>
          </p:nvPr>
        </p:nvSpPr>
        <p:spPr>
          <a:xfrm>
            <a:off x="822960" y="1100628"/>
            <a:ext cx="7520940" cy="4309572"/>
          </a:xfrm>
        </p:spPr>
        <p:txBody>
          <a:bodyPr>
            <a:noAutofit/>
          </a:bodyPr>
          <a:lstStyle/>
          <a:p>
            <a:pPr algn="just" rtl="1">
              <a:buFont typeface="Wingdings" panose="05000000000000000000" pitchFamily="2" charset="2"/>
              <a:buChar char="q"/>
            </a:pPr>
            <a:r>
              <a:rPr lang="fa-IR" sz="2000" b="0" dirty="0" smtClean="0">
                <a:cs typeface="B Zar" panose="00000400000000000000" pitchFamily="2" charset="-78"/>
              </a:rPr>
              <a:t>طبق </a:t>
            </a:r>
            <a:r>
              <a:rPr lang="fa-IR" sz="2000" b="0" dirty="0">
                <a:cs typeface="B Zar" panose="00000400000000000000" pitchFamily="2" charset="-78"/>
              </a:rPr>
              <a:t>اسطوره یونانی، </a:t>
            </a:r>
            <a:r>
              <a:rPr lang="en-US" sz="2000" b="0" dirty="0">
                <a:cs typeface="B Zar" panose="00000400000000000000" pitchFamily="2" charset="-78"/>
              </a:rPr>
              <a:t>Damocles </a:t>
            </a:r>
            <a:r>
              <a:rPr lang="fa-IR" sz="2000" b="0" dirty="0">
                <a:cs typeface="B Zar" panose="00000400000000000000" pitchFamily="2" charset="-78"/>
              </a:rPr>
              <a:t>به مهمانی </a:t>
            </a:r>
            <a:r>
              <a:rPr lang="fa-IR" sz="2000" b="0" dirty="0" smtClean="0">
                <a:cs typeface="B Zar" panose="00000400000000000000" pitchFamily="2" charset="-78"/>
              </a:rPr>
              <a:t>پادشاه</a:t>
            </a:r>
            <a:r>
              <a:rPr lang="en-US" sz="2000" b="0" dirty="0">
                <a:cs typeface="B Zar" panose="00000400000000000000" pitchFamily="2" charset="-78"/>
              </a:rPr>
              <a:t> Dionysius</a:t>
            </a:r>
            <a:r>
              <a:rPr lang="fa-IR" sz="2000" b="0" dirty="0" smtClean="0">
                <a:cs typeface="B Zar" panose="00000400000000000000" pitchFamily="2" charset="-78"/>
              </a:rPr>
              <a:t> دعوت شد. پادشاه برای خوش خدمتی و چاپلوسی </a:t>
            </a:r>
            <a:r>
              <a:rPr lang="fa-IR" sz="2000" b="0" dirty="0" err="1" smtClean="0">
                <a:cs typeface="B Zar" panose="00000400000000000000" pitchFamily="2" charset="-78"/>
              </a:rPr>
              <a:t>اش</a:t>
            </a:r>
            <a:r>
              <a:rPr lang="fa-IR" sz="2000" b="0" dirty="0" smtClean="0">
                <a:cs typeface="B Zar" panose="00000400000000000000" pitchFamily="2" charset="-78"/>
              </a:rPr>
              <a:t> از او خواست مدتی را بر تخت شاهی بنشیند و تجربه کند.</a:t>
            </a:r>
          </a:p>
          <a:p>
            <a:pPr algn="just" rtl="1">
              <a:buFont typeface="Wingdings" panose="05000000000000000000" pitchFamily="2" charset="2"/>
              <a:buChar char="q"/>
            </a:pPr>
            <a:r>
              <a:rPr lang="fa-IR" sz="2000" b="0" dirty="0" smtClean="0">
                <a:cs typeface="B Zar" panose="00000400000000000000" pitchFamily="2" charset="-78"/>
              </a:rPr>
              <a:t> بر اساس اقتضای امنیتی، </a:t>
            </a:r>
            <a:r>
              <a:rPr lang="fa-IR" sz="2000" b="0" dirty="0">
                <a:cs typeface="B Zar" panose="00000400000000000000" pitchFamily="2" charset="-78"/>
              </a:rPr>
              <a:t>او مجبور شد زیر یک شمشیر تیز، روی یک نخ </a:t>
            </a:r>
            <a:r>
              <a:rPr lang="fa-IR" sz="2000" b="0" dirty="0" smtClean="0">
                <a:cs typeface="B Zar" panose="00000400000000000000" pitchFamily="2" charset="-78"/>
              </a:rPr>
              <a:t>نازک بنشیند تا در هنگام ترور در امان باشد.</a:t>
            </a:r>
          </a:p>
          <a:p>
            <a:pPr algn="just" rtl="1">
              <a:buFont typeface="Wingdings" panose="05000000000000000000" pitchFamily="2" charset="2"/>
              <a:buChar char="q"/>
            </a:pPr>
            <a:r>
              <a:rPr lang="fa-IR" sz="2000" b="0" dirty="0" smtClean="0">
                <a:cs typeface="B Zar" panose="00000400000000000000" pitchFamily="2" charset="-78"/>
              </a:rPr>
              <a:t>با </a:t>
            </a:r>
            <a:r>
              <a:rPr lang="fa-IR" sz="2000" b="0" dirty="0">
                <a:cs typeface="B Zar" panose="00000400000000000000" pitchFamily="2" charset="-78"/>
              </a:rPr>
              <a:t>وجود داشتن ثروت بسیار، همیشه باید در ترس و اضطراب در برابر </a:t>
            </a:r>
            <a:r>
              <a:rPr lang="fa-IR" sz="2000" b="0" dirty="0" smtClean="0">
                <a:cs typeface="B Zar" panose="00000400000000000000" pitchFamily="2" charset="-78"/>
              </a:rPr>
              <a:t>خطرات </a:t>
            </a:r>
            <a:r>
              <a:rPr lang="fa-IR" sz="2000" b="0" dirty="0">
                <a:cs typeface="B Zar" panose="00000400000000000000" pitchFamily="2" charset="-78"/>
              </a:rPr>
              <a:t>ممکن </a:t>
            </a:r>
            <a:r>
              <a:rPr lang="fa-IR" sz="2000" b="0" dirty="0" smtClean="0">
                <a:cs typeface="B Zar" panose="00000400000000000000" pitchFamily="2" charset="-78"/>
              </a:rPr>
              <a:t>باشد. </a:t>
            </a:r>
            <a:r>
              <a:rPr lang="fa-IR" sz="2000" b="0" dirty="0" err="1">
                <a:cs typeface="B Zar" panose="00000400000000000000" pitchFamily="2" charset="-78"/>
              </a:rPr>
              <a:t>دیموکل</a:t>
            </a:r>
            <a:r>
              <a:rPr lang="fa-IR" sz="2000" b="0" dirty="0">
                <a:cs typeface="B Zar" panose="00000400000000000000" pitchFamily="2" charset="-78"/>
              </a:rPr>
              <a:t> سرانجام پادشاه را امداد کرد که اجازه می دهد تا از آنجا بیرون رود زیرا او دیگر </a:t>
            </a:r>
            <a:r>
              <a:rPr lang="fa-IR" sz="2000" b="0" dirty="0" err="1">
                <a:cs typeface="B Zar" panose="00000400000000000000" pitchFamily="2" charset="-78"/>
              </a:rPr>
              <a:t>نمی</a:t>
            </a:r>
            <a:r>
              <a:rPr lang="fa-IR" sz="2000" b="0" dirty="0">
                <a:cs typeface="B Zar" panose="00000400000000000000" pitchFamily="2" charset="-78"/>
              </a:rPr>
              <a:t> خواست که خیلی خوش شانس باشد و بر این باور </a:t>
            </a:r>
            <a:r>
              <a:rPr lang="fa-IR" sz="2000" b="0" dirty="0" smtClean="0">
                <a:cs typeface="B Zar" panose="00000400000000000000" pitchFamily="2" charset="-78"/>
              </a:rPr>
              <a:t>بود </a:t>
            </a:r>
            <a:r>
              <a:rPr lang="fa-IR" sz="2000" b="0" dirty="0">
                <a:cs typeface="B Zar" panose="00000400000000000000" pitchFamily="2" charset="-78"/>
              </a:rPr>
              <a:t>که با ثروت و قدرت بزرگ </a:t>
            </a:r>
            <a:r>
              <a:rPr lang="fa-IR" sz="2000" b="0" dirty="0" smtClean="0">
                <a:cs typeface="B Zar" panose="00000400000000000000" pitchFamily="2" charset="-78"/>
              </a:rPr>
              <a:t>خطر </a:t>
            </a:r>
            <a:r>
              <a:rPr lang="fa-IR" sz="2000" b="0" dirty="0">
                <a:cs typeface="B Zar" panose="00000400000000000000" pitchFamily="2" charset="-78"/>
              </a:rPr>
              <a:t>بزرگی </a:t>
            </a:r>
            <a:r>
              <a:rPr lang="fa-IR" sz="2000" b="0" dirty="0" smtClean="0">
                <a:cs typeface="B Zar" panose="00000400000000000000" pitchFamily="2" charset="-78"/>
              </a:rPr>
              <a:t>نیز در کمین است.</a:t>
            </a:r>
          </a:p>
          <a:p>
            <a:pPr algn="just" rtl="1">
              <a:buFont typeface="Wingdings" panose="05000000000000000000" pitchFamily="2" charset="2"/>
              <a:buChar char="q"/>
            </a:pPr>
            <a:r>
              <a:rPr lang="fa-IR" sz="2000" b="0" dirty="0" smtClean="0">
                <a:cs typeface="B Zar" panose="00000400000000000000" pitchFamily="2" charset="-78"/>
              </a:rPr>
              <a:t> </a:t>
            </a:r>
            <a:r>
              <a:rPr lang="fa-IR" sz="2000" b="0" dirty="0">
                <a:cs typeface="B Zar" panose="00000400000000000000" pitchFamily="2" charset="-78"/>
              </a:rPr>
              <a:t>خطر آسیب پذیری برای </a:t>
            </a:r>
            <a:r>
              <a:rPr lang="en-US" sz="2000" b="0" dirty="0">
                <a:cs typeface="B Zar" panose="00000400000000000000" pitchFamily="2" charset="-78"/>
              </a:rPr>
              <a:t>Damocles </a:t>
            </a:r>
            <a:r>
              <a:rPr lang="fa-IR" sz="2000" b="0" dirty="0">
                <a:cs typeface="B Zar" panose="00000400000000000000" pitchFamily="2" charset="-78"/>
              </a:rPr>
              <a:t>بسیار </a:t>
            </a:r>
            <a:r>
              <a:rPr lang="fa-IR" sz="2000" b="0" dirty="0" smtClean="0">
                <a:cs typeface="B Zar" panose="00000400000000000000" pitchFamily="2" charset="-78"/>
              </a:rPr>
              <a:t>قوی بود </a:t>
            </a:r>
            <a:r>
              <a:rPr lang="fa-IR" sz="2000" b="0" dirty="0">
                <a:cs typeface="B Zar" panose="00000400000000000000" pitchFamily="2" charset="-78"/>
              </a:rPr>
              <a:t>و شمشیر </a:t>
            </a:r>
            <a:r>
              <a:rPr lang="en-US" sz="2000" b="0" dirty="0">
                <a:cs typeface="B Zar" panose="00000400000000000000" pitchFamily="2" charset="-78"/>
              </a:rPr>
              <a:t>Damocles </a:t>
            </a:r>
            <a:r>
              <a:rPr lang="fa-IR" sz="2000" b="0" dirty="0">
                <a:cs typeface="B Zar" panose="00000400000000000000" pitchFamily="2" charset="-78"/>
              </a:rPr>
              <a:t>یک نماد خطرناک است. اسطوره در مورد </a:t>
            </a:r>
            <a:r>
              <a:rPr lang="fa-IR" sz="2000" b="0" dirty="0" smtClean="0">
                <a:cs typeface="B Zar" panose="00000400000000000000" pitchFamily="2" charset="-78"/>
              </a:rPr>
              <a:t>با </a:t>
            </a:r>
            <a:r>
              <a:rPr lang="fa-IR" sz="2000" b="0" dirty="0">
                <a:cs typeface="B Zar" panose="00000400000000000000" pitchFamily="2" charset="-78"/>
              </a:rPr>
              <a:t>پیامدهای مرگبار آن صحبت </a:t>
            </a:r>
            <a:r>
              <a:rPr lang="fa-IR" sz="2000" b="0" dirty="0" err="1">
                <a:cs typeface="B Zar" panose="00000400000000000000" pitchFamily="2" charset="-78"/>
              </a:rPr>
              <a:t>نمی</a:t>
            </a:r>
            <a:r>
              <a:rPr lang="fa-IR" sz="2000" b="0" dirty="0">
                <a:cs typeface="B Zar" panose="00000400000000000000" pitchFamily="2" charset="-78"/>
              </a:rPr>
              <a:t> کند. تهدید، در عوض، از احتمال این است که یک رویداد مرگبار در هر زمان ممکن است به </a:t>
            </a:r>
            <a:r>
              <a:rPr lang="en-US" sz="2000" b="0" dirty="0">
                <a:cs typeface="B Zar" panose="00000400000000000000" pitchFamily="2" charset="-78"/>
              </a:rPr>
              <a:t>Damocles </a:t>
            </a:r>
            <a:r>
              <a:rPr lang="fa-IR" sz="2000" b="0" dirty="0">
                <a:cs typeface="B Zar" panose="00000400000000000000" pitchFamily="2" charset="-78"/>
              </a:rPr>
              <a:t>اتفاق بیافتد، حتی اگر احتمال کم باشد</a:t>
            </a:r>
            <a:r>
              <a:rPr lang="fa-IR" sz="2000" b="0" dirty="0" smtClean="0">
                <a:cs typeface="B Zar" panose="00000400000000000000" pitchFamily="2" charset="-78"/>
              </a:rPr>
              <a:t>.</a:t>
            </a:r>
          </a:p>
          <a:p>
            <a:pPr algn="just" rtl="1">
              <a:buFont typeface="Wingdings" panose="05000000000000000000" pitchFamily="2" charset="2"/>
              <a:buChar char="q"/>
            </a:pPr>
            <a:r>
              <a:rPr lang="fa-IR" sz="2000" b="0" dirty="0" smtClean="0">
                <a:cs typeface="B Zar" panose="00000400000000000000" pitchFamily="2" charset="-78"/>
              </a:rPr>
              <a:t> </a:t>
            </a:r>
            <a:r>
              <a:rPr lang="fa-IR" sz="2000" b="0" dirty="0">
                <a:cs typeface="B Zar" panose="00000400000000000000" pitchFamily="2" charset="-78"/>
              </a:rPr>
              <a:t>به این ترتیب، کلاس این ریسک به منابع خطر وابسته است که پتانسیل بسیار بالایی برای آسیب دارند، و در همان زمان، احتمال بسیار پایین بودن </a:t>
            </a:r>
            <a:r>
              <a:rPr lang="fa-IR" sz="2000" b="0" dirty="0" err="1" smtClean="0">
                <a:cs typeface="B Zar" panose="00000400000000000000" pitchFamily="2" charset="-78"/>
              </a:rPr>
              <a:t>رخدادآن</a:t>
            </a:r>
            <a:r>
              <a:rPr lang="fa-IR" sz="2000" b="0" dirty="0" smtClean="0">
                <a:cs typeface="B Zar" panose="00000400000000000000" pitchFamily="2" charset="-78"/>
              </a:rPr>
              <a:t> وجود دارد. </a:t>
            </a:r>
            <a:r>
              <a:rPr lang="fa-IR" sz="2000" b="0" dirty="0">
                <a:cs typeface="B Zar" panose="00000400000000000000" pitchFamily="2" charset="-78"/>
              </a:rPr>
              <a:t>بسیاری از خطرات تکنولوژیکی، مانند انرژی هسته ای، تاسیسات شیمیایی وسیع و سدها، به این دسته تعلق دارند.</a:t>
            </a:r>
            <a:endParaRPr lang="en-US" sz="2000" b="0" dirty="0">
              <a:cs typeface="B Zar" panose="00000400000000000000" pitchFamily="2" charset="-78"/>
            </a:endParaRPr>
          </a:p>
        </p:txBody>
      </p:sp>
      <p:sp>
        <p:nvSpPr>
          <p:cNvPr id="2" name="Slide Number Placeholder 1"/>
          <p:cNvSpPr>
            <a:spLocks noGrp="1"/>
          </p:cNvSpPr>
          <p:nvPr>
            <p:ph type="sldNum" sz="quarter" idx="12"/>
          </p:nvPr>
        </p:nvSpPr>
        <p:spPr/>
        <p:txBody>
          <a:bodyPr/>
          <a:lstStyle/>
          <a:p>
            <a:fld id="{910D3704-EB78-46B9-AB15-D23119C7FC1D}" type="slidenum">
              <a:rPr lang="en-US" smtClean="0"/>
              <a:pPr/>
              <a:t>23</a:t>
            </a:fld>
            <a:endParaRPr lang="en-US"/>
          </a:p>
        </p:txBody>
      </p:sp>
    </p:spTree>
    <p:extLst>
      <p:ext uri="{BB962C8B-B14F-4D97-AF65-F5344CB8AC3E}">
        <p14:creationId xmlns:p14="http://schemas.microsoft.com/office/powerpoint/2010/main" val="3795703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Zar" panose="00000400000000000000" pitchFamily="2" charset="-78"/>
              </a:rPr>
              <a:t>کلاس ریسک </a:t>
            </a:r>
            <a:r>
              <a:rPr lang="en-US" b="1" dirty="0">
                <a:cs typeface="B Zar" panose="00000400000000000000" pitchFamily="2" charset="-78"/>
              </a:rPr>
              <a:t>Cyclops</a:t>
            </a:r>
          </a:p>
        </p:txBody>
      </p:sp>
      <p:sp>
        <p:nvSpPr>
          <p:cNvPr id="3" name="Content Placeholder 2"/>
          <p:cNvSpPr>
            <a:spLocks noGrp="1"/>
          </p:cNvSpPr>
          <p:nvPr>
            <p:ph idx="1"/>
          </p:nvPr>
        </p:nvSpPr>
        <p:spPr>
          <a:xfrm>
            <a:off x="822960" y="1100628"/>
            <a:ext cx="7520940" cy="4080972"/>
          </a:xfrm>
        </p:spPr>
        <p:txBody>
          <a:bodyPr>
            <a:normAutofit/>
          </a:bodyPr>
          <a:lstStyle/>
          <a:p>
            <a:pPr algn="r" rtl="1">
              <a:buFont typeface="Wingdings" panose="05000000000000000000" pitchFamily="2" charset="2"/>
              <a:buChar char="q"/>
            </a:pPr>
            <a:r>
              <a:rPr lang="fa-IR" sz="2400" b="0" dirty="0">
                <a:cs typeface="B Zar" panose="00000400000000000000" pitchFamily="2" charset="-78"/>
              </a:rPr>
              <a:t>غول های عظیم </a:t>
            </a:r>
            <a:r>
              <a:rPr lang="fa-IR" sz="2400" b="0" dirty="0" smtClean="0">
                <a:cs typeface="B Zar" panose="00000400000000000000" pitchFamily="2" charset="-78"/>
              </a:rPr>
              <a:t>یونانیان </a:t>
            </a:r>
            <a:r>
              <a:rPr lang="fa-IR" sz="2400" b="0" dirty="0">
                <a:cs typeface="B Zar" panose="00000400000000000000" pitchFamily="2" charset="-78"/>
              </a:rPr>
              <a:t>باستان </a:t>
            </a:r>
            <a:r>
              <a:rPr lang="fa-IR" sz="2400" b="0" dirty="0" smtClean="0">
                <a:cs typeface="B Zar" panose="00000400000000000000" pitchFamily="2" charset="-78"/>
              </a:rPr>
              <a:t>مشهور </a:t>
            </a:r>
            <a:r>
              <a:rPr lang="fa-IR" sz="2400" b="0" dirty="0">
                <a:cs typeface="B Zar" panose="00000400000000000000" pitchFamily="2" charset="-78"/>
              </a:rPr>
              <a:t>بودند که تنها </a:t>
            </a:r>
            <a:r>
              <a:rPr lang="fa-IR" sz="2400" b="0" dirty="0" smtClean="0">
                <a:cs typeface="B Zar" panose="00000400000000000000" pitchFamily="2" charset="-78"/>
              </a:rPr>
              <a:t>یک چشم داشتند. </a:t>
            </a:r>
            <a:r>
              <a:rPr lang="fa-IR" sz="2400" b="0" dirty="0">
                <a:cs typeface="B Zar" panose="00000400000000000000" pitchFamily="2" charset="-78"/>
              </a:rPr>
              <a:t>آنها </a:t>
            </a:r>
            <a:r>
              <a:rPr lang="en-US" sz="2400" b="0" dirty="0">
                <a:cs typeface="B Zar" panose="00000400000000000000" pitchFamily="2" charset="-78"/>
              </a:rPr>
              <a:t>Cyclops </a:t>
            </a:r>
            <a:r>
              <a:rPr lang="fa-IR" sz="2400" b="0" dirty="0">
                <a:cs typeface="B Zar" panose="00000400000000000000" pitchFamily="2" charset="-78"/>
              </a:rPr>
              <a:t>نامیده می شدند</a:t>
            </a:r>
            <a:r>
              <a:rPr lang="fa-IR" sz="2400" b="0" dirty="0" smtClean="0">
                <a:cs typeface="B Zar" panose="00000400000000000000" pitchFamily="2" charset="-78"/>
              </a:rPr>
              <a:t>.</a:t>
            </a:r>
          </a:p>
          <a:p>
            <a:pPr algn="r" rtl="1">
              <a:buFont typeface="Wingdings" panose="05000000000000000000" pitchFamily="2" charset="2"/>
              <a:buChar char="q"/>
            </a:pPr>
            <a:r>
              <a:rPr lang="fa-IR" sz="2400" b="0" dirty="0" smtClean="0">
                <a:cs typeface="B Zar" panose="00000400000000000000" pitchFamily="2" charset="-78"/>
              </a:rPr>
              <a:t> با </a:t>
            </a:r>
            <a:r>
              <a:rPr lang="fa-IR" sz="2400" b="0" dirty="0">
                <a:cs typeface="B Zar" panose="00000400000000000000" pitchFamily="2" charset="-78"/>
              </a:rPr>
              <a:t>یک چشم، تنها یک طرف واقعیت و </a:t>
            </a:r>
            <a:r>
              <a:rPr lang="fa-IR" sz="2400" b="0" dirty="0" smtClean="0">
                <a:cs typeface="B Zar" panose="00000400000000000000" pitchFamily="2" charset="-78"/>
              </a:rPr>
              <a:t>یکی از ابعاد را </a:t>
            </a:r>
            <a:r>
              <a:rPr lang="fa-IR" sz="2400" b="0" dirty="0">
                <a:cs typeface="B Zar" panose="00000400000000000000" pitchFamily="2" charset="-78"/>
              </a:rPr>
              <a:t>می </a:t>
            </a:r>
            <a:r>
              <a:rPr lang="fa-IR" sz="2400" b="0" dirty="0" smtClean="0">
                <a:cs typeface="B Zar" panose="00000400000000000000" pitchFamily="2" charset="-78"/>
              </a:rPr>
              <a:t>توان </a:t>
            </a:r>
            <a:r>
              <a:rPr lang="fa-IR" sz="2400" b="0" dirty="0">
                <a:cs typeface="B Zar" panose="00000400000000000000" pitchFamily="2" charset="-78"/>
              </a:rPr>
              <a:t>درک </a:t>
            </a:r>
            <a:r>
              <a:rPr lang="fa-IR" sz="2400" b="0" dirty="0" smtClean="0">
                <a:cs typeface="B Zar" panose="00000400000000000000" pitchFamily="2" charset="-78"/>
              </a:rPr>
              <a:t>کرد. </a:t>
            </a:r>
            <a:r>
              <a:rPr lang="fa-IR" sz="2400" b="0" dirty="0">
                <a:cs typeface="B Zar" panose="00000400000000000000" pitchFamily="2" charset="-78"/>
              </a:rPr>
              <a:t>می </a:t>
            </a:r>
            <a:r>
              <a:rPr lang="fa-IR" sz="2400" b="0" dirty="0" smtClean="0">
                <a:cs typeface="B Zar" panose="00000400000000000000" pitchFamily="2" charset="-78"/>
              </a:rPr>
              <a:t>توان </a:t>
            </a:r>
            <a:r>
              <a:rPr lang="fa-IR" sz="2400" b="0" dirty="0">
                <a:cs typeface="B Zar" panose="00000400000000000000" pitchFamily="2" charset="-78"/>
              </a:rPr>
              <a:t>احتمال وقوع یا میزان آسیب پذیری را مشخص </a:t>
            </a:r>
            <a:r>
              <a:rPr lang="fa-IR" sz="2400" b="0" dirty="0" smtClean="0">
                <a:cs typeface="B Zar" panose="00000400000000000000" pitchFamily="2" charset="-78"/>
              </a:rPr>
              <a:t>کرد. </a:t>
            </a:r>
            <a:r>
              <a:rPr lang="fa-IR" sz="2400" b="0" dirty="0">
                <a:cs typeface="B Zar" panose="00000400000000000000" pitchFamily="2" charset="-78"/>
              </a:rPr>
              <a:t>یکی از دو طرف، عدم اطمینان خواهد بود. </a:t>
            </a:r>
            <a:endParaRPr lang="fa-IR" sz="2400" b="0" dirty="0" smtClean="0">
              <a:cs typeface="B Zar" panose="00000400000000000000" pitchFamily="2" charset="-78"/>
            </a:endParaRPr>
          </a:p>
          <a:p>
            <a:pPr algn="r" rtl="1">
              <a:buFont typeface="Wingdings" panose="05000000000000000000" pitchFamily="2" charset="2"/>
              <a:buChar char="q"/>
            </a:pPr>
            <a:r>
              <a:rPr lang="fa-IR" sz="2400" b="0" dirty="0" smtClean="0">
                <a:cs typeface="B Zar" panose="00000400000000000000" pitchFamily="2" charset="-78"/>
              </a:rPr>
              <a:t>در </a:t>
            </a:r>
            <a:r>
              <a:rPr lang="fa-IR" sz="2400" b="0" dirty="0">
                <a:cs typeface="B Zar" panose="00000400000000000000" pitchFamily="2" charset="-78"/>
              </a:rPr>
              <a:t>کلاس خطر </a:t>
            </a:r>
            <a:r>
              <a:rPr lang="en-US" sz="2400" b="0" dirty="0">
                <a:cs typeface="B Zar" panose="00000400000000000000" pitchFamily="2" charset="-78"/>
              </a:rPr>
              <a:t>Cyclops، </a:t>
            </a:r>
            <a:r>
              <a:rPr lang="fa-IR" sz="2400" b="0" dirty="0">
                <a:cs typeface="B Zar" panose="00000400000000000000" pitchFamily="2" charset="-78"/>
              </a:rPr>
              <a:t>احتمال وقوع تا حد زیادی </a:t>
            </a:r>
            <a:r>
              <a:rPr lang="fa-IR" sz="2400" b="0" dirty="0" err="1" smtClean="0">
                <a:cs typeface="B Zar" panose="00000400000000000000" pitchFamily="2" charset="-78"/>
              </a:rPr>
              <a:t>نامعلوم</a:t>
            </a:r>
            <a:r>
              <a:rPr lang="fa-IR" sz="2400" b="0" dirty="0" smtClean="0">
                <a:cs typeface="B Zar" panose="00000400000000000000" pitchFamily="2" charset="-78"/>
              </a:rPr>
              <a:t> </a:t>
            </a:r>
            <a:r>
              <a:rPr lang="fa-IR" sz="2400" b="0" dirty="0">
                <a:cs typeface="B Zar" panose="00000400000000000000" pitchFamily="2" charset="-78"/>
              </a:rPr>
              <a:t>است، در حالی که حداکثر آسیب را می توان برآورد کرد. </a:t>
            </a:r>
            <a:endParaRPr lang="fa-IR" sz="2400" b="0" dirty="0" smtClean="0">
              <a:cs typeface="B Zar" panose="00000400000000000000" pitchFamily="2" charset="-78"/>
            </a:endParaRPr>
          </a:p>
          <a:p>
            <a:pPr algn="r" rtl="1">
              <a:buFont typeface="Wingdings" panose="05000000000000000000" pitchFamily="2" charset="2"/>
              <a:buChar char="q"/>
            </a:pPr>
            <a:r>
              <a:rPr lang="fa-IR" sz="2400" b="0" dirty="0" smtClean="0">
                <a:cs typeface="B Zar" panose="00000400000000000000" pitchFamily="2" charset="-78"/>
              </a:rPr>
              <a:t>بعضی </a:t>
            </a:r>
            <a:r>
              <a:rPr lang="fa-IR" sz="2400" b="0" dirty="0">
                <a:cs typeface="B Zar" panose="00000400000000000000" pitchFamily="2" charset="-78"/>
              </a:rPr>
              <a:t>از حوادث طبیعی مانند سیل، زمین لرزه ها و فوران های آتشفشانی (بلکه همچنین ظهور ایدز و سیستم های هشدار دهنده ی هسته ای) متعلق به این دسته هستند</a:t>
            </a:r>
            <a:endParaRPr lang="en-US" sz="24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24</a:t>
            </a:fld>
            <a:endParaRPr lang="en-US"/>
          </a:p>
        </p:txBody>
      </p:sp>
    </p:spTree>
    <p:extLst>
      <p:ext uri="{BB962C8B-B14F-4D97-AF65-F5344CB8AC3E}">
        <p14:creationId xmlns:p14="http://schemas.microsoft.com/office/powerpoint/2010/main" val="1889900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B Zar" panose="00000400000000000000" pitchFamily="2" charset="-78"/>
              </a:rPr>
              <a:t/>
            </a:r>
            <a:br>
              <a:rPr lang="en-US" b="1" dirty="0" smtClean="0">
                <a:cs typeface="B Zar" panose="00000400000000000000" pitchFamily="2" charset="-78"/>
              </a:rPr>
            </a:br>
            <a:r>
              <a:rPr lang="fa-IR" b="1" dirty="0" smtClean="0">
                <a:cs typeface="B Zar" panose="00000400000000000000" pitchFamily="2" charset="-78"/>
              </a:rPr>
              <a:t>کلاس </a:t>
            </a:r>
            <a:r>
              <a:rPr lang="fa-IR" b="1" dirty="0">
                <a:cs typeface="B Zar" panose="00000400000000000000" pitchFamily="2" charset="-78"/>
              </a:rPr>
              <a:t>ریسک </a:t>
            </a:r>
            <a:r>
              <a:rPr lang="en-US" b="1" dirty="0">
                <a:cs typeface="B Zar" panose="00000400000000000000" pitchFamily="2" charset="-78"/>
              </a:rPr>
              <a:t>Pythia</a:t>
            </a:r>
            <a:br>
              <a:rPr lang="en-US" b="1" dirty="0">
                <a:cs typeface="B Zar" panose="00000400000000000000" pitchFamily="2" charset="-78"/>
              </a:rPr>
            </a:br>
            <a:endParaRPr lang="en-US" b="1" dirty="0">
              <a:cs typeface="B Zar" panose="00000400000000000000" pitchFamily="2" charset="-78"/>
            </a:endParaRPr>
          </a:p>
        </p:txBody>
      </p:sp>
      <p:sp>
        <p:nvSpPr>
          <p:cNvPr id="3" name="Content Placeholder 2"/>
          <p:cNvSpPr>
            <a:spLocks noGrp="1"/>
          </p:cNvSpPr>
          <p:nvPr>
            <p:ph idx="1"/>
          </p:nvPr>
        </p:nvSpPr>
        <p:spPr/>
        <p:txBody>
          <a:bodyPr vert="horz" lIns="91440" tIns="45720" rIns="91440" bIns="45720" rtlCol="0">
            <a:normAutofit fontScale="92500"/>
          </a:bodyPr>
          <a:lstStyle/>
          <a:p>
            <a:pPr algn="just" rtl="1">
              <a:buFont typeface="Wingdings" panose="05000000000000000000" pitchFamily="2" charset="2"/>
              <a:buChar char="q"/>
            </a:pPr>
            <a:r>
              <a:rPr lang="fa-IR" sz="2400" b="0" dirty="0">
                <a:cs typeface="B Zar" panose="00000400000000000000" pitchFamily="2" charset="-78"/>
              </a:rPr>
              <a:t>یونانیان قرون </a:t>
            </a:r>
            <a:r>
              <a:rPr lang="fa-IR" sz="2400" b="0" dirty="0" err="1">
                <a:cs typeface="B Zar" panose="00000400000000000000" pitchFamily="2" charset="-78"/>
              </a:rPr>
              <a:t>وسطایی</a:t>
            </a:r>
            <a:r>
              <a:rPr lang="fa-IR" sz="2400" b="0" dirty="0">
                <a:cs typeface="B Zar" panose="00000400000000000000" pitchFamily="2" charset="-78"/>
              </a:rPr>
              <a:t> در مورد عدم اطمینان </a:t>
            </a:r>
            <a:r>
              <a:rPr lang="fa-IR" sz="2400" b="0" dirty="0" smtClean="0">
                <a:cs typeface="B Zar" panose="00000400000000000000" pitchFamily="2" charset="-78"/>
              </a:rPr>
              <a:t>سخنان زیادی گفته </a:t>
            </a:r>
            <a:r>
              <a:rPr lang="fa-IR" sz="2400" b="0" dirty="0" err="1" smtClean="0">
                <a:cs typeface="B Zar" panose="00000400000000000000" pitchFamily="2" charset="-78"/>
              </a:rPr>
              <a:t>اند</a:t>
            </a:r>
            <a:r>
              <a:rPr lang="fa-IR" sz="2400" b="0" dirty="0" smtClean="0">
                <a:cs typeface="B Zar" panose="00000400000000000000" pitchFamily="2" charset="-78"/>
              </a:rPr>
              <a:t>.</a:t>
            </a:r>
            <a:endParaRPr lang="en-US" sz="2400" b="0" dirty="0" smtClean="0">
              <a:cs typeface="B Zar" panose="00000400000000000000" pitchFamily="2" charset="-78"/>
            </a:endParaRPr>
          </a:p>
          <a:p>
            <a:pPr algn="just" rtl="1">
              <a:buFont typeface="Wingdings" panose="05000000000000000000" pitchFamily="2" charset="2"/>
              <a:buChar char="q"/>
            </a:pPr>
            <a:r>
              <a:rPr lang="fa-IR" sz="2400" b="0" dirty="0" smtClean="0">
                <a:cs typeface="B Zar" panose="00000400000000000000" pitchFamily="2" charset="-78"/>
              </a:rPr>
              <a:t>بهترین </a:t>
            </a:r>
            <a:r>
              <a:rPr lang="fa-IR" sz="2400" b="0" dirty="0">
                <a:cs typeface="B Zar" panose="00000400000000000000" pitchFamily="2" charset="-78"/>
              </a:rPr>
              <a:t>آثار ادبی </a:t>
            </a:r>
            <a:r>
              <a:rPr lang="fa-IR" sz="2400" b="0" dirty="0" smtClean="0">
                <a:cs typeface="B Zar" panose="00000400000000000000" pitchFamily="2" charset="-78"/>
              </a:rPr>
              <a:t>برای </a:t>
            </a:r>
            <a:r>
              <a:rPr lang="fa-IR" sz="2400" b="0" dirty="0" err="1" smtClean="0">
                <a:cs typeface="B Zar" panose="00000400000000000000" pitchFamily="2" charset="-78"/>
              </a:rPr>
              <a:t>پیتیای</a:t>
            </a:r>
            <a:r>
              <a:rPr lang="fa-IR" sz="2400" b="0" dirty="0" smtClean="0">
                <a:cs typeface="B Zar" panose="00000400000000000000" pitchFamily="2" charset="-78"/>
              </a:rPr>
              <a:t> </a:t>
            </a:r>
            <a:r>
              <a:rPr lang="fa-IR" sz="2400" b="0" dirty="0" err="1" smtClean="0">
                <a:cs typeface="B Zar" panose="00000400000000000000" pitchFamily="2" charset="-78"/>
              </a:rPr>
              <a:t>نابینابود</a:t>
            </a:r>
            <a:r>
              <a:rPr lang="fa-IR" sz="2400" b="0" dirty="0" smtClean="0">
                <a:cs typeface="B Zar" panose="00000400000000000000" pitchFamily="2" charset="-78"/>
              </a:rPr>
              <a:t>. </a:t>
            </a:r>
            <a:r>
              <a:rPr lang="fa-IR" sz="2400" b="0" dirty="0">
                <a:cs typeface="B Zar" panose="00000400000000000000" pitchFamily="2" charset="-78"/>
              </a:rPr>
              <a:t>پیشگویی های </a:t>
            </a:r>
            <a:r>
              <a:rPr lang="fa-IR" sz="2400" b="0" dirty="0" err="1">
                <a:cs typeface="B Zar" panose="00000400000000000000" pitchFamily="2" charset="-78"/>
              </a:rPr>
              <a:t>پیتیا</a:t>
            </a:r>
            <a:r>
              <a:rPr lang="fa-IR" sz="2400" b="0" dirty="0">
                <a:cs typeface="B Zar" panose="00000400000000000000" pitchFamily="2" charset="-78"/>
              </a:rPr>
              <a:t> همیشه مبهم </a:t>
            </a:r>
            <a:r>
              <a:rPr lang="fa-IR" sz="2400" b="0" dirty="0" smtClean="0">
                <a:cs typeface="B Zar" panose="00000400000000000000" pitchFamily="2" charset="-78"/>
              </a:rPr>
              <a:t>بود</a:t>
            </a:r>
            <a:r>
              <a:rPr lang="en-US" sz="2400" b="0" dirty="0" smtClean="0">
                <a:cs typeface="B Zar" panose="00000400000000000000" pitchFamily="2" charset="-78"/>
              </a:rPr>
              <a:t>.</a:t>
            </a:r>
            <a:r>
              <a:rPr lang="fa-IR" sz="2400" b="0" dirty="0" err="1" smtClean="0">
                <a:cs typeface="B Zar" panose="00000400000000000000" pitchFamily="2" charset="-78"/>
              </a:rPr>
              <a:t>پیتیا</a:t>
            </a:r>
            <a:r>
              <a:rPr lang="fa-IR" sz="2400" b="0" dirty="0" smtClean="0">
                <a:cs typeface="B Zar" panose="00000400000000000000" pitchFamily="2" charset="-78"/>
              </a:rPr>
              <a:t> ، همان  </a:t>
            </a:r>
            <a:r>
              <a:rPr lang="fa-IR" sz="2400" b="0" i="1" dirty="0">
                <a:cs typeface="B Zar" panose="00000400000000000000" pitchFamily="2" charset="-78"/>
              </a:rPr>
              <a:t>دلفی </a:t>
            </a:r>
            <a:r>
              <a:rPr lang="fa-IR" sz="2400" b="0" i="1" dirty="0" err="1">
                <a:cs typeface="B Zar" panose="00000400000000000000" pitchFamily="2" charset="-78"/>
              </a:rPr>
              <a:t>اوراکل</a:t>
            </a:r>
            <a:r>
              <a:rPr lang="fa-IR" sz="2400" b="0" i="1" dirty="0">
                <a:cs typeface="B Zar" panose="00000400000000000000" pitchFamily="2" charset="-78"/>
              </a:rPr>
              <a:t> </a:t>
            </a:r>
            <a:r>
              <a:rPr lang="fa-IR" sz="2400" b="0" i="1" dirty="0" smtClean="0">
                <a:cs typeface="B Zar" panose="00000400000000000000" pitchFamily="2" charset="-78"/>
              </a:rPr>
              <a:t>است  که </a:t>
            </a:r>
            <a:r>
              <a:rPr lang="fa-IR" sz="2400" b="0" dirty="0" smtClean="0">
                <a:cs typeface="B Zar" panose="00000400000000000000" pitchFamily="2" charset="-78"/>
              </a:rPr>
              <a:t>در </a:t>
            </a:r>
            <a:r>
              <a:rPr lang="fa-IR" sz="2400" b="0" dirty="0">
                <a:cs typeface="B Zar" panose="00000400000000000000" pitchFamily="2" charset="-78"/>
              </a:rPr>
              <a:t>میان یونانیان معروف ترین و معتبر ترین </a:t>
            </a:r>
            <a:r>
              <a:rPr lang="fa-IR" sz="2400" b="0" dirty="0" smtClean="0">
                <a:cs typeface="B Zar" panose="00000400000000000000" pitchFamily="2" charset="-78"/>
              </a:rPr>
              <a:t>سخنران </a:t>
            </a:r>
            <a:r>
              <a:rPr lang="fa-IR" sz="2400" b="0" dirty="0">
                <a:cs typeface="B Zar" panose="00000400000000000000" pitchFamily="2" charset="-78"/>
              </a:rPr>
              <a:t>بود و او بدون شک قوی ترین زن جهان کلاسیک </a:t>
            </a:r>
            <a:r>
              <a:rPr lang="fa-IR" sz="2400" b="0" dirty="0" smtClean="0">
                <a:cs typeface="B Zar" panose="00000400000000000000" pitchFamily="2" charset="-78"/>
              </a:rPr>
              <a:t>در زمان خودش بود</a:t>
            </a:r>
            <a:endParaRPr lang="en-US" sz="2400" b="0" dirty="0" smtClean="0">
              <a:cs typeface="B Zar" panose="00000400000000000000" pitchFamily="2" charset="-78"/>
            </a:endParaRPr>
          </a:p>
          <a:p>
            <a:pPr algn="just" rtl="1">
              <a:buFont typeface="Wingdings" panose="05000000000000000000" pitchFamily="2" charset="2"/>
              <a:buChar char="q"/>
            </a:pPr>
            <a:r>
              <a:rPr lang="fa-IR" sz="2400" b="0" dirty="0" smtClean="0">
                <a:cs typeface="B Zar" panose="00000400000000000000" pitchFamily="2" charset="-78"/>
              </a:rPr>
              <a:t> </a:t>
            </a:r>
            <a:r>
              <a:rPr lang="fa-IR" sz="2400" b="0" dirty="0">
                <a:cs typeface="B Zar" panose="00000400000000000000" pitchFamily="2" charset="-78"/>
              </a:rPr>
              <a:t>مطمئنا مشخص شد که یک خطر بزرگ ممکن است در حال پیشروی باشد، اما احتمال وقوع، میزان آسیب، تخصیص و </a:t>
            </a:r>
            <a:r>
              <a:rPr lang="fa-IR" sz="2400" b="0" dirty="0" err="1">
                <a:cs typeface="B Zar" panose="00000400000000000000" pitchFamily="2" charset="-78"/>
              </a:rPr>
              <a:t>راهکار</a:t>
            </a:r>
            <a:r>
              <a:rPr lang="fa-IR" sz="2400" b="0" dirty="0">
                <a:cs typeface="B Zar" panose="00000400000000000000" pitchFamily="2" charset="-78"/>
              </a:rPr>
              <a:t> که آسیب وارده خود را ثابت </a:t>
            </a:r>
            <a:r>
              <a:rPr lang="fa-IR" sz="2400" b="0" dirty="0" smtClean="0">
                <a:cs typeface="B Zar" panose="00000400000000000000" pitchFamily="2" charset="-78"/>
              </a:rPr>
              <a:t>کند</a:t>
            </a:r>
            <a:r>
              <a:rPr lang="fa-IR" sz="2400" b="0" dirty="0">
                <a:cs typeface="B Zar" panose="00000400000000000000" pitchFamily="2" charset="-78"/>
              </a:rPr>
              <a:t>، نامطمئن </a:t>
            </a:r>
            <a:r>
              <a:rPr lang="fa-IR" sz="2400" b="0" dirty="0" smtClean="0">
                <a:cs typeface="B Zar" panose="00000400000000000000" pitchFamily="2" charset="-78"/>
              </a:rPr>
              <a:t>بود. </a:t>
            </a:r>
            <a:r>
              <a:rPr lang="fa-IR" sz="2400" b="0" dirty="0">
                <a:cs typeface="B Zar" panose="00000400000000000000" pitchFamily="2" charset="-78"/>
              </a:rPr>
              <a:t>سیستم های مداخله ی انسانی، نوآوری های فنی در بیوتکنولوژی و اثر گلخانه ای متعلق به این کلاس ریسک، جایی که میزان تغییرات هنوز قابل پیش بینی </a:t>
            </a:r>
            <a:r>
              <a:rPr lang="fa-IR" sz="2400" b="0" dirty="0" smtClean="0">
                <a:cs typeface="B Zar" panose="00000400000000000000" pitchFamily="2" charset="-78"/>
              </a:rPr>
              <a:t>نیست می باشد.</a:t>
            </a:r>
            <a:endParaRPr lang="en-US" sz="24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25</a:t>
            </a:fld>
            <a:endParaRPr lang="en-US"/>
          </a:p>
        </p:txBody>
      </p:sp>
    </p:spTree>
    <p:extLst>
      <p:ext uri="{BB962C8B-B14F-4D97-AF65-F5344CB8AC3E}">
        <p14:creationId xmlns:p14="http://schemas.microsoft.com/office/powerpoint/2010/main" val="2785085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Zar" panose="00000400000000000000" pitchFamily="2" charset="-78"/>
              </a:rPr>
              <a:t>کلاس </a:t>
            </a:r>
            <a:r>
              <a:rPr lang="fa-IR" b="1" dirty="0" smtClean="0">
                <a:cs typeface="B Zar" panose="00000400000000000000" pitchFamily="2" charset="-78"/>
              </a:rPr>
              <a:t>ریسک " </a:t>
            </a:r>
            <a:r>
              <a:rPr lang="fa-IR" b="1" dirty="0" err="1">
                <a:cs typeface="B Zar" panose="00000400000000000000" pitchFamily="2" charset="-78"/>
              </a:rPr>
              <a:t>پاندورا</a:t>
            </a:r>
            <a:r>
              <a:rPr lang="fa-IR" b="1" dirty="0">
                <a:cs typeface="B Zar" panose="00000400000000000000" pitchFamily="2" charset="-78"/>
              </a:rPr>
              <a:t>"</a:t>
            </a:r>
            <a:br>
              <a:rPr lang="fa-IR" b="1" dirty="0">
                <a:cs typeface="B Zar" panose="00000400000000000000" pitchFamily="2" charset="-78"/>
              </a:rPr>
            </a:br>
            <a:endParaRPr lang="en-US" b="1" dirty="0">
              <a:cs typeface="B Zar" panose="00000400000000000000" pitchFamily="2" charset="-78"/>
            </a:endParaRPr>
          </a:p>
        </p:txBody>
      </p:sp>
      <p:sp>
        <p:nvSpPr>
          <p:cNvPr id="3" name="Content Placeholder 2"/>
          <p:cNvSpPr>
            <a:spLocks noGrp="1"/>
          </p:cNvSpPr>
          <p:nvPr>
            <p:ph idx="1"/>
          </p:nvPr>
        </p:nvSpPr>
        <p:spPr/>
        <p:txBody>
          <a:bodyPr vert="horz" lIns="91440" tIns="45720" rIns="91440" bIns="45720" rtlCol="0">
            <a:normAutofit lnSpcReduction="10000"/>
          </a:bodyPr>
          <a:lstStyle/>
          <a:p>
            <a:pPr algn="just" rtl="1">
              <a:buFont typeface="Wingdings" panose="05000000000000000000" pitchFamily="2" charset="2"/>
              <a:buChar char="q"/>
            </a:pPr>
            <a:r>
              <a:rPr lang="fa-IR" sz="2400" b="0" dirty="0">
                <a:cs typeface="B Zar" panose="00000400000000000000" pitchFamily="2" charset="-78"/>
              </a:rPr>
              <a:t>یونانیان قدیم از طریق افسانه جعبه </a:t>
            </a:r>
            <a:r>
              <a:rPr lang="fa-IR" sz="2400" b="0" dirty="0" err="1">
                <a:cs typeface="B Zar" panose="00000400000000000000" pitchFamily="2" charset="-78"/>
              </a:rPr>
              <a:t>پاندورا</a:t>
            </a:r>
            <a:r>
              <a:rPr lang="fa-IR" sz="2400" b="0" dirty="0">
                <a:cs typeface="B Zar" panose="00000400000000000000" pitchFamily="2" charset="-78"/>
              </a:rPr>
              <a:t>، جعبه ای را که توسط زئوس، پادشاه خدایان، به </a:t>
            </a:r>
            <a:r>
              <a:rPr lang="fa-IR" sz="2400" b="0" dirty="0" smtClean="0">
                <a:cs typeface="B Zar" panose="00000400000000000000" pitchFamily="2" charset="-78"/>
              </a:rPr>
              <a:t>اله زیبای </a:t>
            </a:r>
            <a:r>
              <a:rPr lang="fa-IR" sz="2400" b="0" dirty="0" err="1">
                <a:cs typeface="B Zar" panose="00000400000000000000" pitchFamily="2" charset="-78"/>
              </a:rPr>
              <a:t>پاندورا</a:t>
            </a:r>
            <a:r>
              <a:rPr lang="fa-IR" sz="2400" b="0" dirty="0">
                <a:cs typeface="B Zar" panose="00000400000000000000" pitchFamily="2" charset="-78"/>
              </a:rPr>
              <a:t> فرستاده شد، توضیح دادند. </a:t>
            </a:r>
            <a:r>
              <a:rPr lang="fa-IR" sz="2400" b="0" dirty="0" err="1" smtClean="0">
                <a:cs typeface="B Zar" panose="00000400000000000000" pitchFamily="2" charset="-78"/>
              </a:rPr>
              <a:t>شرارت</a:t>
            </a:r>
            <a:r>
              <a:rPr lang="fa-IR" sz="2400" b="0" dirty="0" smtClean="0">
                <a:cs typeface="B Zar" panose="00000400000000000000" pitchFamily="2" charset="-78"/>
              </a:rPr>
              <a:t> </a:t>
            </a:r>
            <a:r>
              <a:rPr lang="fa-IR" sz="2400" b="0" dirty="0">
                <a:cs typeface="B Zar" panose="00000400000000000000" pitchFamily="2" charset="-78"/>
              </a:rPr>
              <a:t>و خطرات در </a:t>
            </a:r>
            <a:r>
              <a:rPr lang="fa-IR" sz="2400" b="0" dirty="0" smtClean="0">
                <a:cs typeface="B Zar" panose="00000400000000000000" pitchFamily="2" charset="-78"/>
              </a:rPr>
              <a:t>جعبه باز نشده تا ابد  </a:t>
            </a:r>
            <a:r>
              <a:rPr lang="fa-IR" sz="2400" b="0" dirty="0">
                <a:cs typeface="B Zar" panose="00000400000000000000" pitchFamily="2" charset="-78"/>
              </a:rPr>
              <a:t>باقی </a:t>
            </a:r>
            <a:r>
              <a:rPr lang="fa-IR" sz="2400" b="0" dirty="0" smtClean="0">
                <a:cs typeface="B Zar" panose="00000400000000000000" pitchFamily="2" charset="-78"/>
              </a:rPr>
              <a:t>می ماند و هیچ </a:t>
            </a:r>
            <a:r>
              <a:rPr lang="fa-IR" sz="2400" b="0" dirty="0">
                <a:cs typeface="B Zar" panose="00000400000000000000" pitchFamily="2" charset="-78"/>
              </a:rPr>
              <a:t>گونه </a:t>
            </a:r>
            <a:r>
              <a:rPr lang="fa-IR" sz="2400" b="0" dirty="0" err="1">
                <a:cs typeface="B Zar" panose="00000400000000000000" pitchFamily="2" charset="-78"/>
              </a:rPr>
              <a:t>آسیبی</a:t>
            </a:r>
            <a:r>
              <a:rPr lang="fa-IR" sz="2400" b="0" dirty="0">
                <a:cs typeface="B Zar" panose="00000400000000000000" pitchFamily="2" charset="-78"/>
              </a:rPr>
              <a:t> به </a:t>
            </a:r>
            <a:r>
              <a:rPr lang="fa-IR" sz="2400" b="0" dirty="0" smtClean="0">
                <a:cs typeface="B Zar" panose="00000400000000000000" pitchFamily="2" charset="-78"/>
              </a:rPr>
              <a:t>بشر نداشت. </a:t>
            </a:r>
            <a:r>
              <a:rPr lang="fa-IR" sz="2400" b="0" dirty="0">
                <a:cs typeface="B Zar" panose="00000400000000000000" pitchFamily="2" charset="-78"/>
              </a:rPr>
              <a:t>با این حال، هنگامی که جعبه باز شد، تمام </a:t>
            </a:r>
            <a:r>
              <a:rPr lang="fa-IR" sz="2400" b="0" dirty="0" err="1">
                <a:cs typeface="B Zar" panose="00000400000000000000" pitchFamily="2" charset="-78"/>
              </a:rPr>
              <a:t>شرارت</a:t>
            </a:r>
            <a:r>
              <a:rPr lang="fa-IR" sz="2400" b="0" dirty="0">
                <a:cs typeface="B Zar" panose="00000400000000000000" pitchFamily="2" charset="-78"/>
              </a:rPr>
              <a:t> ها و خطرات آزاد شدند، که پس از آن برگشت ناپذیر، مداوم و همه جا </a:t>
            </a:r>
            <a:r>
              <a:rPr lang="fa-IR" sz="2400" b="0" dirty="0" smtClean="0">
                <a:cs typeface="B Zar" panose="00000400000000000000" pitchFamily="2" charset="-78"/>
              </a:rPr>
              <a:t>گیر شده و زمین را مورد </a:t>
            </a:r>
            <a:r>
              <a:rPr lang="fa-IR" sz="2400" b="0" dirty="0">
                <a:cs typeface="B Zar" panose="00000400000000000000" pitchFamily="2" charset="-78"/>
              </a:rPr>
              <a:t>حمله </a:t>
            </a:r>
            <a:r>
              <a:rPr lang="fa-IR" sz="2400" b="0" dirty="0" smtClean="0">
                <a:cs typeface="B Zar" panose="00000400000000000000" pitchFamily="2" charset="-78"/>
              </a:rPr>
              <a:t>قرار دادند.</a:t>
            </a:r>
          </a:p>
          <a:p>
            <a:pPr algn="just" rtl="1">
              <a:buFont typeface="Wingdings" panose="05000000000000000000" pitchFamily="2" charset="2"/>
              <a:buChar char="q"/>
            </a:pPr>
            <a:r>
              <a:rPr lang="fa-IR" sz="2400" b="0" dirty="0" smtClean="0">
                <a:cs typeface="B Zar" panose="00000400000000000000" pitchFamily="2" charset="-78"/>
              </a:rPr>
              <a:t> </a:t>
            </a:r>
            <a:r>
              <a:rPr lang="fa-IR" sz="2400" b="0" dirty="0">
                <a:cs typeface="B Zar" panose="00000400000000000000" pitchFamily="2" charset="-78"/>
              </a:rPr>
              <a:t>این کلاس ریسک با هر دو عدم قطعیت در معیارهای احتمال وقوع و میزان آسیب (تنها فرضیه ها) و استقامت بالا مشخص می شود. در اینجا، </a:t>
            </a:r>
            <a:r>
              <a:rPr lang="fa-IR" sz="2400" b="0" dirty="0" err="1">
                <a:cs typeface="B Zar" panose="00000400000000000000" pitchFamily="2" charset="-78"/>
              </a:rPr>
              <a:t>پودرهای</a:t>
            </a:r>
            <a:r>
              <a:rPr lang="fa-IR" sz="2400" b="0" dirty="0">
                <a:cs typeface="B Zar" panose="00000400000000000000" pitchFamily="2" charset="-78"/>
              </a:rPr>
              <a:t> آلی پایدار و تخریب کننده های غدد درون ریز نمونه های </a:t>
            </a:r>
            <a:r>
              <a:rPr lang="fa-IR" sz="2400" b="0" dirty="0" smtClean="0">
                <a:cs typeface="B Zar" panose="00000400000000000000" pitchFamily="2" charset="-78"/>
              </a:rPr>
              <a:t>مدرن این ریسک هستند.</a:t>
            </a:r>
            <a:endParaRPr lang="en-US" sz="24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26</a:t>
            </a:fld>
            <a:endParaRPr lang="en-US"/>
          </a:p>
        </p:txBody>
      </p:sp>
    </p:spTree>
    <p:extLst>
      <p:ext uri="{BB962C8B-B14F-4D97-AF65-F5344CB8AC3E}">
        <p14:creationId xmlns:p14="http://schemas.microsoft.com/office/powerpoint/2010/main" val="1863842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Zar" panose="00000400000000000000" pitchFamily="2" charset="-78"/>
              </a:rPr>
              <a:t/>
            </a:r>
            <a:br>
              <a:rPr lang="fa-IR" b="1" dirty="0" smtClean="0">
                <a:cs typeface="B Zar" panose="00000400000000000000" pitchFamily="2" charset="-78"/>
              </a:rPr>
            </a:br>
            <a:r>
              <a:rPr lang="fa-IR" b="1" dirty="0" smtClean="0">
                <a:cs typeface="B Zar" panose="00000400000000000000" pitchFamily="2" charset="-78"/>
              </a:rPr>
              <a:t>کلاس </a:t>
            </a:r>
            <a:r>
              <a:rPr lang="fa-IR" b="1" dirty="0">
                <a:cs typeface="B Zar" panose="00000400000000000000" pitchFamily="2" charset="-78"/>
              </a:rPr>
              <a:t>ریسک "</a:t>
            </a:r>
            <a:r>
              <a:rPr lang="fa-IR" b="1" dirty="0" err="1">
                <a:cs typeface="B Zar" panose="00000400000000000000" pitchFamily="2" charset="-78"/>
              </a:rPr>
              <a:t>کاساندرا</a:t>
            </a:r>
            <a:r>
              <a:rPr lang="fa-IR" b="1" dirty="0">
                <a:cs typeface="B Zar" panose="00000400000000000000" pitchFamily="2" charset="-78"/>
              </a:rPr>
              <a:t>"</a:t>
            </a:r>
            <a:br>
              <a:rPr lang="fa-IR" b="1" dirty="0">
                <a:cs typeface="B Zar" panose="00000400000000000000" pitchFamily="2" charset="-78"/>
              </a:rPr>
            </a:br>
            <a:endParaRPr lang="en-US" b="1" dirty="0">
              <a:cs typeface="B Zar" panose="00000400000000000000" pitchFamily="2" charset="-78"/>
            </a:endParaRPr>
          </a:p>
        </p:txBody>
      </p:sp>
      <p:sp>
        <p:nvSpPr>
          <p:cNvPr id="3" name="Content Placeholder 2"/>
          <p:cNvSpPr>
            <a:spLocks noGrp="1"/>
          </p:cNvSpPr>
          <p:nvPr>
            <p:ph idx="1"/>
          </p:nvPr>
        </p:nvSpPr>
        <p:spPr/>
        <p:txBody>
          <a:bodyPr vert="horz" lIns="91440" tIns="45720" rIns="91440" bIns="45720" rtlCol="0">
            <a:normAutofit/>
          </a:bodyPr>
          <a:lstStyle/>
          <a:p>
            <a:pPr algn="just" rtl="1">
              <a:buFont typeface="Wingdings" panose="05000000000000000000" pitchFamily="2" charset="2"/>
              <a:buChar char="q"/>
            </a:pPr>
            <a:r>
              <a:rPr lang="fa-IR" sz="2400" b="0" dirty="0" err="1">
                <a:cs typeface="B Zar" panose="00000400000000000000" pitchFamily="2" charset="-78"/>
              </a:rPr>
              <a:t>کاساندرا</a:t>
            </a:r>
            <a:r>
              <a:rPr lang="fa-IR" sz="2400" b="0" dirty="0">
                <a:cs typeface="B Zar" panose="00000400000000000000" pitchFamily="2" charset="-78"/>
              </a:rPr>
              <a:t> </a:t>
            </a:r>
            <a:r>
              <a:rPr lang="fa-IR" sz="2400" b="0" dirty="0" smtClean="0">
                <a:cs typeface="B Zar" panose="00000400000000000000" pitchFamily="2" charset="-78"/>
              </a:rPr>
              <a:t>یکی از پیامبران  در افسانه تروا </a:t>
            </a:r>
            <a:r>
              <a:rPr lang="fa-IR" sz="2400" b="0" dirty="0">
                <a:cs typeface="B Zar" panose="00000400000000000000" pitchFamily="2" charset="-78"/>
              </a:rPr>
              <a:t>بود که </a:t>
            </a:r>
            <a:r>
              <a:rPr lang="fa-IR" sz="2400" b="0" dirty="0" smtClean="0">
                <a:cs typeface="B Zar" panose="00000400000000000000" pitchFamily="2" charset="-78"/>
              </a:rPr>
              <a:t>پیروزی </a:t>
            </a:r>
            <a:r>
              <a:rPr lang="fa-IR" sz="2400" b="0" dirty="0">
                <a:cs typeface="B Zar" panose="00000400000000000000" pitchFamily="2" charset="-78"/>
              </a:rPr>
              <a:t>یونانیان را به درستی پیش بینی </a:t>
            </a:r>
            <a:r>
              <a:rPr lang="fa-IR" sz="2400" b="0" dirty="0" smtClean="0">
                <a:cs typeface="B Zar" panose="00000400000000000000" pitchFamily="2" charset="-78"/>
              </a:rPr>
              <a:t>کرده بود. </a:t>
            </a:r>
            <a:r>
              <a:rPr lang="fa-IR" sz="2400" b="0" dirty="0">
                <a:cs typeface="B Zar" panose="00000400000000000000" pitchFamily="2" charset="-78"/>
              </a:rPr>
              <a:t>اما </a:t>
            </a:r>
            <a:r>
              <a:rPr lang="fa-IR" sz="2400" b="0" dirty="0" err="1">
                <a:cs typeface="B Zar" panose="00000400000000000000" pitchFamily="2" charset="-78"/>
              </a:rPr>
              <a:t>هموطنانش</a:t>
            </a:r>
            <a:r>
              <a:rPr lang="fa-IR" sz="2400" b="0" dirty="0">
                <a:cs typeface="B Zar" panose="00000400000000000000" pitchFamily="2" charset="-78"/>
              </a:rPr>
              <a:t> او را جدی نگرفتند</a:t>
            </a:r>
            <a:r>
              <a:rPr lang="fa-IR" sz="2400" b="0" dirty="0" smtClean="0">
                <a:cs typeface="B Zar" panose="00000400000000000000" pitchFamily="2" charset="-78"/>
              </a:rPr>
              <a:t>.</a:t>
            </a:r>
          </a:p>
          <a:p>
            <a:pPr algn="just" rtl="1">
              <a:buFont typeface="Wingdings" panose="05000000000000000000" pitchFamily="2" charset="2"/>
              <a:buChar char="q"/>
            </a:pPr>
            <a:r>
              <a:rPr lang="fa-IR" sz="2400" b="0" dirty="0" smtClean="0">
                <a:cs typeface="B Zar" panose="00000400000000000000" pitchFamily="2" charset="-78"/>
              </a:rPr>
              <a:t> </a:t>
            </a:r>
            <a:r>
              <a:rPr lang="fa-IR" sz="2400" b="0" dirty="0">
                <a:cs typeface="B Zar" panose="00000400000000000000" pitchFamily="2" charset="-78"/>
              </a:rPr>
              <a:t>کلاس </a:t>
            </a:r>
            <a:r>
              <a:rPr lang="fa-IR" sz="2400" b="0" dirty="0" err="1" smtClean="0">
                <a:cs typeface="B Zar" panose="00000400000000000000" pitchFamily="2" charset="-78"/>
              </a:rPr>
              <a:t>خطرکاساندرا</a:t>
            </a:r>
            <a:r>
              <a:rPr lang="fa-IR" sz="2400" b="0" dirty="0" smtClean="0">
                <a:cs typeface="B Zar" panose="00000400000000000000" pitchFamily="2" charset="-78"/>
              </a:rPr>
              <a:t> </a:t>
            </a:r>
            <a:r>
              <a:rPr lang="fa-IR" sz="2400" b="0" dirty="0">
                <a:cs typeface="B Zar" panose="00000400000000000000" pitchFamily="2" charset="-78"/>
              </a:rPr>
              <a:t>یک پارادوکس را توصیف می کند: احتمال وقوع و میزان آسیب شناخته شده است. اما نگرانی قریب </a:t>
            </a:r>
            <a:r>
              <a:rPr lang="fa-IR" sz="2400" b="0" dirty="0" err="1">
                <a:cs typeface="B Zar" panose="00000400000000000000" pitchFamily="2" charset="-78"/>
              </a:rPr>
              <a:t>الوقوعی</a:t>
            </a:r>
            <a:r>
              <a:rPr lang="fa-IR" sz="2400" b="0" dirty="0">
                <a:cs typeface="B Zar" panose="00000400000000000000" pitchFamily="2" charset="-78"/>
              </a:rPr>
              <a:t> وجود ندارد، زیرا آسیب تنها در آینده اتفاق خواهد افتاد. البته، خطرات نوع </a:t>
            </a:r>
            <a:r>
              <a:rPr lang="fa-IR" sz="2400" b="0" dirty="0" err="1">
                <a:cs typeface="B Zar" panose="00000400000000000000" pitchFamily="2" charset="-78"/>
              </a:rPr>
              <a:t>کاساندرا</a:t>
            </a:r>
            <a:r>
              <a:rPr lang="fa-IR" sz="2400" b="0" dirty="0">
                <a:cs typeface="B Zar" panose="00000400000000000000" pitchFamily="2" charset="-78"/>
              </a:rPr>
              <a:t> </a:t>
            </a:r>
            <a:r>
              <a:rPr lang="fa-IR" sz="2400" b="0" dirty="0" smtClean="0">
                <a:cs typeface="B Zar" panose="00000400000000000000" pitchFamily="2" charset="-78"/>
              </a:rPr>
              <a:t>از این حیث </a:t>
            </a:r>
            <a:r>
              <a:rPr lang="fa-IR" sz="2400" b="0" dirty="0">
                <a:cs typeface="B Zar" panose="00000400000000000000" pitchFamily="2" charset="-78"/>
              </a:rPr>
              <a:t>جالب </a:t>
            </a:r>
            <a:r>
              <a:rPr lang="fa-IR" sz="2400" b="0" dirty="0" smtClean="0">
                <a:cs typeface="B Zar" panose="00000400000000000000" pitchFamily="2" charset="-78"/>
              </a:rPr>
              <a:t>است که </a:t>
            </a:r>
            <a:r>
              <a:rPr lang="fa-IR" sz="2400" b="0" dirty="0">
                <a:cs typeface="B Zar" panose="00000400000000000000" pitchFamily="2" charset="-78"/>
              </a:rPr>
              <a:t>احتمال آسیب و احتمال وقوع نسبتا بالا </a:t>
            </a:r>
            <a:r>
              <a:rPr lang="fa-IR" sz="2400" b="0" dirty="0" smtClean="0">
                <a:cs typeface="B Zar" panose="00000400000000000000" pitchFamily="2" charset="-78"/>
              </a:rPr>
              <a:t>است. </a:t>
            </a:r>
            <a:r>
              <a:rPr lang="fa-IR" sz="2400" b="0" dirty="0">
                <a:cs typeface="B Zar" panose="00000400000000000000" pitchFamily="2" charset="-78"/>
              </a:rPr>
              <a:t>به همین دلیل است که این کلاس در ناحیه قرمز غیر قابل تحمل واقع شده است. درجه بالایی از تأخیر در این کلاس </a:t>
            </a:r>
            <a:r>
              <a:rPr lang="fa-IR" sz="2400" b="0" dirty="0" smtClean="0">
                <a:cs typeface="B Zar" panose="00000400000000000000" pitchFamily="2" charset="-78"/>
              </a:rPr>
              <a:t>خطر </a:t>
            </a:r>
            <a:r>
              <a:rPr lang="fa-IR" sz="2400" b="0" dirty="0">
                <a:cs typeface="B Zar" panose="00000400000000000000" pitchFamily="2" charset="-78"/>
              </a:rPr>
              <a:t>(یعنی یک دوره طولانی بین رویداد اولیه و تأثیر آسیب) معمول است. یک نمونه از این اثر، تغییرات اقلیمی انسان </a:t>
            </a:r>
            <a:r>
              <a:rPr lang="fa-IR" sz="2400" b="0" dirty="0" smtClean="0">
                <a:cs typeface="B Zar" panose="00000400000000000000" pitchFamily="2" charset="-78"/>
              </a:rPr>
              <a:t>است.</a:t>
            </a:r>
            <a:endParaRPr lang="en-US" sz="24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27</a:t>
            </a:fld>
            <a:endParaRPr lang="en-US"/>
          </a:p>
        </p:txBody>
      </p:sp>
    </p:spTree>
    <p:extLst>
      <p:ext uri="{BB962C8B-B14F-4D97-AF65-F5344CB8AC3E}">
        <p14:creationId xmlns:p14="http://schemas.microsoft.com/office/powerpoint/2010/main" val="4283410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Zar" panose="00000400000000000000" pitchFamily="2" charset="-78"/>
              </a:rPr>
              <a:t/>
            </a:r>
            <a:br>
              <a:rPr lang="fa-IR" b="1" dirty="0" smtClean="0">
                <a:cs typeface="B Zar" panose="00000400000000000000" pitchFamily="2" charset="-78"/>
              </a:rPr>
            </a:br>
            <a:r>
              <a:rPr lang="fa-IR" b="1" dirty="0" smtClean="0">
                <a:cs typeface="B Zar" panose="00000400000000000000" pitchFamily="2" charset="-78"/>
              </a:rPr>
              <a:t>کلاس ریسک </a:t>
            </a:r>
            <a:r>
              <a:rPr lang="fa-IR" b="1" dirty="0">
                <a:cs typeface="B Zar" panose="00000400000000000000" pitchFamily="2" charset="-78"/>
              </a:rPr>
              <a:t>"</a:t>
            </a:r>
            <a:r>
              <a:rPr lang="fa-IR" b="1" dirty="0" err="1">
                <a:cs typeface="B Zar" panose="00000400000000000000" pitchFamily="2" charset="-78"/>
              </a:rPr>
              <a:t>مدوزا</a:t>
            </a:r>
            <a:r>
              <a:rPr lang="fa-IR" b="1" dirty="0">
                <a:cs typeface="B Zar" panose="00000400000000000000" pitchFamily="2" charset="-78"/>
              </a:rPr>
              <a:t>"</a:t>
            </a:r>
            <a:br>
              <a:rPr lang="fa-IR" b="1" dirty="0">
                <a:cs typeface="B Zar" panose="00000400000000000000" pitchFamily="2" charset="-78"/>
              </a:rPr>
            </a:br>
            <a:endParaRPr lang="en-US" b="1" dirty="0">
              <a:cs typeface="B Zar" panose="00000400000000000000" pitchFamily="2" charset="-78"/>
            </a:endParaRPr>
          </a:p>
        </p:txBody>
      </p:sp>
      <p:sp>
        <p:nvSpPr>
          <p:cNvPr id="3" name="Content Placeholder 2"/>
          <p:cNvSpPr>
            <a:spLocks noGrp="1"/>
          </p:cNvSpPr>
          <p:nvPr>
            <p:ph idx="1"/>
          </p:nvPr>
        </p:nvSpPr>
        <p:spPr>
          <a:xfrm>
            <a:off x="822960" y="838200"/>
            <a:ext cx="7520940" cy="3579849"/>
          </a:xfrm>
        </p:spPr>
        <p:txBody>
          <a:bodyPr vert="horz" lIns="91440" tIns="45720" rIns="91440" bIns="45720" rtlCol="0">
            <a:noAutofit/>
          </a:bodyPr>
          <a:lstStyle/>
          <a:p>
            <a:pPr algn="just" rtl="1">
              <a:buFont typeface="Wingdings" panose="05000000000000000000" pitchFamily="2" charset="2"/>
              <a:buChar char="q"/>
            </a:pPr>
            <a:r>
              <a:rPr lang="fa-IR" sz="1800" b="0" dirty="0">
                <a:cs typeface="B Zar" panose="00000400000000000000" pitchFamily="2" charset="-78"/>
              </a:rPr>
              <a:t>اسطوره های باستانی می گوید که </a:t>
            </a:r>
            <a:r>
              <a:rPr lang="fa-IR" sz="1800" b="0" dirty="0" err="1">
                <a:cs typeface="B Zar" panose="00000400000000000000" pitchFamily="2" charset="-78"/>
              </a:rPr>
              <a:t>مدوزا</a:t>
            </a:r>
            <a:r>
              <a:rPr lang="fa-IR" sz="1800" b="0" dirty="0">
                <a:cs typeface="B Zar" panose="00000400000000000000" pitchFamily="2" charset="-78"/>
              </a:rPr>
              <a:t> </a:t>
            </a:r>
            <a:r>
              <a:rPr lang="fa-IR" sz="1800" b="0" dirty="0" smtClean="0">
                <a:cs typeface="B Zar" panose="00000400000000000000" pitchFamily="2" charset="-78"/>
              </a:rPr>
              <a:t>یکی از سه </a:t>
            </a:r>
            <a:r>
              <a:rPr lang="fa-IR" sz="1800" b="0" dirty="0">
                <a:cs typeface="B Zar" panose="00000400000000000000" pitchFamily="2" charset="-78"/>
              </a:rPr>
              <a:t>خواهر </a:t>
            </a:r>
            <a:r>
              <a:rPr lang="fa-IR" sz="1800" b="0" dirty="0" smtClean="0">
                <a:cs typeface="B Zar" panose="00000400000000000000" pitchFamily="2" charset="-78"/>
              </a:rPr>
              <a:t>مار به سر  </a:t>
            </a:r>
            <a:r>
              <a:rPr lang="fa-IR" sz="1800" b="0" dirty="0" err="1" smtClean="0">
                <a:cs typeface="B Zar" panose="00000400000000000000" pitchFamily="2" charset="-78"/>
              </a:rPr>
              <a:t>بدسیما</a:t>
            </a:r>
            <a:r>
              <a:rPr lang="fa-IR" sz="1800" b="0" dirty="0" smtClean="0">
                <a:cs typeface="B Zar" panose="00000400000000000000" pitchFamily="2" charset="-78"/>
              </a:rPr>
              <a:t> </a:t>
            </a:r>
            <a:r>
              <a:rPr lang="fa-IR" sz="1800" b="0" dirty="0">
                <a:cs typeface="B Zar" panose="00000400000000000000" pitchFamily="2" charset="-78"/>
              </a:rPr>
              <a:t>بود که ظاهر خود را به سنگ تبدیل </a:t>
            </a:r>
            <a:r>
              <a:rPr lang="fa-IR" sz="1800" b="0" dirty="0" smtClean="0">
                <a:cs typeface="B Zar" panose="00000400000000000000" pitchFamily="2" charset="-78"/>
              </a:rPr>
              <a:t>کرد.</a:t>
            </a:r>
          </a:p>
          <a:p>
            <a:pPr algn="just" rtl="1">
              <a:buFont typeface="Wingdings" panose="05000000000000000000" pitchFamily="2" charset="2"/>
              <a:buChar char="q"/>
            </a:pPr>
            <a:r>
              <a:rPr lang="fa-IR" sz="1800" b="0" dirty="0" err="1" smtClean="0">
                <a:cs typeface="B Zar" panose="00000400000000000000" pitchFamily="2" charset="-78"/>
              </a:rPr>
              <a:t>گرگن</a:t>
            </a:r>
            <a:r>
              <a:rPr lang="fa-IR" sz="1800" b="0" dirty="0">
                <a:cs typeface="B Zar" panose="00000400000000000000" pitchFamily="2" charset="-78"/>
              </a:rPr>
              <a:t> ، یک موجود اسطوره ای است که در ادبیات یونان باستان </a:t>
            </a:r>
            <a:r>
              <a:rPr lang="fa-IR" sz="1800" b="0" dirty="0" smtClean="0">
                <a:cs typeface="B Zar" panose="00000400000000000000" pitchFamily="2" charset="-78"/>
              </a:rPr>
              <a:t>تصور </a:t>
            </a:r>
            <a:r>
              <a:rPr lang="fa-IR" sz="1800" b="0" dirty="0">
                <a:cs typeface="B Zar" panose="00000400000000000000" pitchFamily="2" charset="-78"/>
              </a:rPr>
              <a:t>می شود. </a:t>
            </a:r>
            <a:r>
              <a:rPr lang="fa-IR" sz="1800" b="0" dirty="0" smtClean="0">
                <a:cs typeface="B Zar" panose="00000400000000000000" pitchFamily="2" charset="-78"/>
              </a:rPr>
              <a:t>این </a:t>
            </a:r>
            <a:r>
              <a:rPr lang="fa-IR" sz="1800" b="0" dirty="0">
                <a:cs typeface="B Zar" panose="00000400000000000000" pitchFamily="2" charset="-78"/>
              </a:rPr>
              <a:t>اصطلاح معمولا به هر یک از سه خواهر که موهای ساخته شده از زندگی، </a:t>
            </a:r>
            <a:r>
              <a:rPr lang="fa-IR" sz="1800" b="0" dirty="0" err="1">
                <a:cs typeface="B Zar" panose="00000400000000000000" pitchFamily="2" charset="-78"/>
              </a:rPr>
              <a:t>مارهای</a:t>
            </a:r>
            <a:r>
              <a:rPr lang="fa-IR" sz="1800" b="0" dirty="0">
                <a:cs typeface="B Zar" panose="00000400000000000000" pitchFamily="2" charset="-78"/>
              </a:rPr>
              <a:t> سمی و همچنین یک شیار </a:t>
            </a:r>
            <a:r>
              <a:rPr lang="fa-IR" sz="1800" b="0" dirty="0" smtClean="0">
                <a:cs typeface="B Zar" panose="00000400000000000000" pitchFamily="2" charset="-78"/>
              </a:rPr>
              <a:t>وحشتناک، سنگی دارند اشاره میشود .به </a:t>
            </a:r>
            <a:r>
              <a:rPr lang="fa-IR" sz="1800" b="0" dirty="0">
                <a:cs typeface="B Zar" panose="00000400000000000000" pitchFamily="2" charset="-78"/>
              </a:rPr>
              <a:t>طور سنتی، در حالی که دو نفر از </a:t>
            </a:r>
            <a:r>
              <a:rPr lang="fa-IR" sz="1800" b="0" dirty="0" err="1">
                <a:cs typeface="B Zar" panose="00000400000000000000" pitchFamily="2" charset="-78"/>
              </a:rPr>
              <a:t>گرگن</a:t>
            </a:r>
            <a:r>
              <a:rPr lang="fa-IR" sz="1800" b="0" dirty="0">
                <a:cs typeface="B Zar" panose="00000400000000000000" pitchFamily="2" charset="-78"/>
              </a:rPr>
              <a:t> ها جاودانه بودند، </a:t>
            </a:r>
            <a:r>
              <a:rPr lang="fa-IR" sz="1800" b="0" dirty="0" err="1">
                <a:cs typeface="B Zar" panose="00000400000000000000" pitchFamily="2" charset="-78"/>
              </a:rPr>
              <a:t>استفن</a:t>
            </a:r>
            <a:r>
              <a:rPr lang="fa-IR" sz="1800" b="0" dirty="0">
                <a:cs typeface="B Zar" panose="00000400000000000000" pitchFamily="2" charset="-78"/>
              </a:rPr>
              <a:t> و </a:t>
            </a:r>
            <a:r>
              <a:rPr lang="fa-IR" sz="1800" b="0" dirty="0" err="1">
                <a:cs typeface="B Zar" panose="00000400000000000000" pitchFamily="2" charset="-78"/>
              </a:rPr>
              <a:t>یوریال</a:t>
            </a:r>
            <a:r>
              <a:rPr lang="fa-IR" sz="1800" b="0" dirty="0">
                <a:cs typeface="B Zar" panose="00000400000000000000" pitchFamily="2" charset="-78"/>
              </a:rPr>
              <a:t>، </a:t>
            </a:r>
            <a:r>
              <a:rPr lang="fa-IR" sz="1800" b="0" dirty="0" smtClean="0">
                <a:cs typeface="B Zar" panose="00000400000000000000" pitchFamily="2" charset="-78"/>
              </a:rPr>
              <a:t>جاودان ماندند اما </a:t>
            </a:r>
            <a:r>
              <a:rPr lang="fa-IR" sz="1800" b="0" dirty="0" err="1" smtClean="0">
                <a:cs typeface="B Zar" panose="00000400000000000000" pitchFamily="2" charset="-78"/>
              </a:rPr>
              <a:t>مدوزا</a:t>
            </a:r>
            <a:r>
              <a:rPr lang="fa-IR" sz="1800" b="0" dirty="0" smtClean="0">
                <a:cs typeface="B Zar" panose="00000400000000000000" pitchFamily="2" charset="-78"/>
              </a:rPr>
              <a:t> توسط غول اسطوره ای کشته شد.</a:t>
            </a:r>
          </a:p>
          <a:p>
            <a:pPr algn="just" rtl="1">
              <a:buFont typeface="Wingdings" panose="05000000000000000000" pitchFamily="2" charset="2"/>
              <a:buChar char="q"/>
            </a:pPr>
            <a:r>
              <a:rPr lang="fa-IR" sz="1800" b="0" dirty="0" err="1" smtClean="0">
                <a:cs typeface="B Zar" panose="00000400000000000000" pitchFamily="2" charset="-78"/>
              </a:rPr>
              <a:t>گرگن</a:t>
            </a:r>
            <a:r>
              <a:rPr lang="fa-IR" sz="1800" b="0" dirty="0" smtClean="0">
                <a:cs typeface="B Zar" panose="00000400000000000000" pitchFamily="2" charset="-78"/>
              </a:rPr>
              <a:t> یعنی </a:t>
            </a:r>
            <a:r>
              <a:rPr lang="fa-IR" sz="1800" b="0" dirty="0">
                <a:cs typeface="B Zar" panose="00000400000000000000" pitchFamily="2" charset="-78"/>
              </a:rPr>
              <a:t>ترس و وحشت به عنوان یک شخصیت افسانه ای </a:t>
            </a:r>
            <a:r>
              <a:rPr lang="fa-IR" sz="1800" b="0" dirty="0" smtClean="0">
                <a:cs typeface="B Zar" panose="00000400000000000000" pitchFamily="2" charset="-78"/>
              </a:rPr>
              <a:t>خیالی</a:t>
            </a:r>
          </a:p>
          <a:p>
            <a:pPr algn="just" rtl="1">
              <a:buFont typeface="Wingdings" panose="05000000000000000000" pitchFamily="2" charset="2"/>
              <a:buChar char="q"/>
            </a:pPr>
            <a:r>
              <a:rPr lang="fa-IR" sz="1800" b="0" dirty="0" smtClean="0">
                <a:cs typeface="B Zar" panose="00000400000000000000" pitchFamily="2" charset="-78"/>
              </a:rPr>
              <a:t>گاهی </a:t>
            </a:r>
            <a:r>
              <a:rPr lang="fa-IR" sz="1800" b="0" dirty="0">
                <a:cs typeface="B Zar" panose="00000400000000000000" pitchFamily="2" charset="-78"/>
              </a:rPr>
              <a:t>اوقات نوآوری ها رد می شوند، اگر چه آنها به صورت علمی به عنوان تهدید شناخته می شوند. چنین پدیده </a:t>
            </a:r>
            <a:r>
              <a:rPr lang="fa-IR" sz="1800" b="0" dirty="0" err="1">
                <a:cs typeface="B Zar" panose="00000400000000000000" pitchFamily="2" charset="-78"/>
              </a:rPr>
              <a:t>هایی</a:t>
            </a:r>
            <a:r>
              <a:rPr lang="fa-IR" sz="1800" b="0" dirty="0">
                <a:cs typeface="B Zar" panose="00000400000000000000" pitchFamily="2" charset="-78"/>
              </a:rPr>
              <a:t> دارای پتانسیل بالایی </a:t>
            </a:r>
            <a:r>
              <a:rPr lang="fa-IR" sz="1800" b="0" dirty="0" smtClean="0">
                <a:cs typeface="B Zar" panose="00000400000000000000" pitchFamily="2" charset="-78"/>
              </a:rPr>
              <a:t>در خلق </a:t>
            </a:r>
            <a:r>
              <a:rPr lang="fa-IR" sz="1800" b="0" dirty="0" err="1" smtClean="0">
                <a:cs typeface="B Zar" panose="00000400000000000000" pitchFamily="2" charset="-78"/>
              </a:rPr>
              <a:t>آثارعمومی</a:t>
            </a:r>
            <a:r>
              <a:rPr lang="fa-IR" sz="1800" b="0" dirty="0" smtClean="0">
                <a:cs typeface="B Zar" panose="00000400000000000000" pitchFamily="2" charset="-78"/>
              </a:rPr>
              <a:t> </a:t>
            </a:r>
            <a:r>
              <a:rPr lang="fa-IR" sz="1800" b="0" dirty="0">
                <a:cs typeface="B Zar" panose="00000400000000000000" pitchFamily="2" charset="-78"/>
              </a:rPr>
              <a:t>هستند. </a:t>
            </a:r>
            <a:r>
              <a:rPr lang="fa-IR" sz="1800" b="0" dirty="0" err="1">
                <a:cs typeface="B Zar" panose="00000400000000000000" pitchFamily="2" charset="-78"/>
              </a:rPr>
              <a:t>مدوزا</a:t>
            </a:r>
            <a:r>
              <a:rPr lang="fa-IR" sz="1800" b="0" dirty="0">
                <a:cs typeface="B Zar" panose="00000400000000000000" pitchFamily="2" charset="-78"/>
              </a:rPr>
              <a:t> تنها خواهر بود که فانی بود - اگر ما </a:t>
            </a:r>
            <a:r>
              <a:rPr lang="fa-IR" sz="1800" b="0" dirty="0" smtClean="0">
                <a:cs typeface="B Zar" panose="00000400000000000000" pitchFamily="2" charset="-78"/>
              </a:rPr>
              <a:t>عکس این را به </a:t>
            </a:r>
            <a:r>
              <a:rPr lang="fa-IR" sz="1800" b="0" dirty="0">
                <a:cs typeface="B Zar" panose="00000400000000000000" pitchFamily="2" charset="-78"/>
              </a:rPr>
              <a:t>سیاست ریسک انتقال دهیم؛ </a:t>
            </a:r>
            <a:r>
              <a:rPr lang="fa-IR" sz="1800" b="0" dirty="0" err="1">
                <a:cs typeface="B Zar" panose="00000400000000000000" pitchFamily="2" charset="-78"/>
              </a:rPr>
              <a:t>مدوزا</a:t>
            </a:r>
            <a:r>
              <a:rPr lang="fa-IR" sz="1800" b="0" dirty="0">
                <a:cs typeface="B Zar" panose="00000400000000000000" pitchFamily="2" charset="-78"/>
              </a:rPr>
              <a:t> با بحث مؤثر، تحقیقات بیشتر و ارتباطات عمومی مواجه می شود. </a:t>
            </a:r>
            <a:endParaRPr lang="fa-IR" sz="1800" b="0" dirty="0" smtClean="0">
              <a:cs typeface="B Zar" panose="00000400000000000000" pitchFamily="2" charset="-78"/>
            </a:endParaRPr>
          </a:p>
          <a:p>
            <a:pPr algn="just" rtl="1">
              <a:buFont typeface="Wingdings" panose="05000000000000000000" pitchFamily="2" charset="2"/>
              <a:buChar char="q"/>
            </a:pPr>
            <a:r>
              <a:rPr lang="fa-IR" sz="1800" b="0" dirty="0" smtClean="0">
                <a:cs typeface="B Zar" panose="00000400000000000000" pitchFamily="2" charset="-78"/>
              </a:rPr>
              <a:t>با </a:t>
            </a:r>
            <a:r>
              <a:rPr lang="fa-IR" sz="1800" b="0" dirty="0">
                <a:cs typeface="B Zar" panose="00000400000000000000" pitchFamily="2" charset="-78"/>
              </a:rPr>
              <a:t>توجه به بهترین دانش کارشناسان ریسک، خطرات این کلاس در منطقه "عادی" واقع شده است. به دلیل ویژگی خاص این منابع خطر، مردم را تهدید می کنند و منجر به انکار قوی می شوند. اغلب افراد </a:t>
            </a:r>
            <a:r>
              <a:rPr lang="fa-IR" sz="1800" b="0" dirty="0" smtClean="0">
                <a:cs typeface="B Zar" panose="00000400000000000000" pitchFamily="2" charset="-78"/>
              </a:rPr>
              <a:t>تحت </a:t>
            </a:r>
            <a:r>
              <a:rPr lang="fa-IR" sz="1800" b="0" dirty="0">
                <a:cs typeface="B Zar" panose="00000400000000000000" pitchFamily="2" charset="-78"/>
              </a:rPr>
              <a:t>تاثیر این خطرات قرار دارند. اما نتایج مضر را </a:t>
            </a:r>
            <a:r>
              <a:rPr lang="fa-IR" sz="1800" b="0" dirty="0" err="1">
                <a:cs typeface="B Zar" panose="00000400000000000000" pitchFamily="2" charset="-78"/>
              </a:rPr>
              <a:t>نمی</a:t>
            </a:r>
            <a:r>
              <a:rPr lang="fa-IR" sz="1800" b="0" dirty="0">
                <a:cs typeface="B Zar" panose="00000400000000000000" pitchFamily="2" charset="-78"/>
              </a:rPr>
              <a:t> توان به صورت آماری ثابت کرد. مثال نمونه شامل میدان های </a:t>
            </a:r>
            <a:r>
              <a:rPr lang="fa-IR" sz="1800" b="0" dirty="0" err="1">
                <a:cs typeface="B Zar" panose="00000400000000000000" pitchFamily="2" charset="-78"/>
              </a:rPr>
              <a:t>الکترومغناطیسی</a:t>
            </a:r>
            <a:r>
              <a:rPr lang="fa-IR" sz="1800" b="0" dirty="0">
                <a:cs typeface="B Zar" panose="00000400000000000000" pitchFamily="2" charset="-78"/>
              </a:rPr>
              <a:t> </a:t>
            </a:r>
            <a:r>
              <a:rPr lang="fa-IR" sz="1800" b="0" dirty="0" smtClean="0">
                <a:cs typeface="B Zar" panose="00000400000000000000" pitchFamily="2" charset="-78"/>
              </a:rPr>
              <a:t>است.</a:t>
            </a:r>
            <a:endParaRPr lang="en-US" sz="18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28</a:t>
            </a:fld>
            <a:endParaRPr lang="en-US"/>
          </a:p>
        </p:txBody>
      </p:sp>
    </p:spTree>
    <p:extLst>
      <p:ext uri="{BB962C8B-B14F-4D97-AF65-F5344CB8AC3E}">
        <p14:creationId xmlns:p14="http://schemas.microsoft.com/office/powerpoint/2010/main" val="3362098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0D3704-EB78-46B9-AB15-D23119C7FC1D}" type="slidenum">
              <a:rPr lang="en-US" smtClean="0"/>
              <a:pPr/>
              <a:t>29</a:t>
            </a:fld>
            <a:endParaRPr lang="en-US"/>
          </a:p>
        </p:txBody>
      </p:sp>
      <p:pic>
        <p:nvPicPr>
          <p:cNvPr id="3" name="Picture 2"/>
          <p:cNvPicPr>
            <a:picLocks noChangeAspect="1"/>
          </p:cNvPicPr>
          <p:nvPr/>
        </p:nvPicPr>
        <p:blipFill>
          <a:blip r:embed="rId2"/>
          <a:stretch>
            <a:fillRect/>
          </a:stretch>
        </p:blipFill>
        <p:spPr>
          <a:xfrm>
            <a:off x="627074" y="177375"/>
            <a:ext cx="7889851" cy="6503250"/>
          </a:xfrm>
          <a:prstGeom prst="rect">
            <a:avLst/>
          </a:prstGeom>
        </p:spPr>
      </p:pic>
    </p:spTree>
    <p:extLst>
      <p:ext uri="{BB962C8B-B14F-4D97-AF65-F5344CB8AC3E}">
        <p14:creationId xmlns:p14="http://schemas.microsoft.com/office/powerpoint/2010/main" val="1535615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5600" y="2895600"/>
            <a:ext cx="6096000" cy="2769989"/>
          </a:xfrm>
          <a:prstGeom prst="rect">
            <a:avLst/>
          </a:prstGeom>
          <a:noFill/>
        </p:spPr>
        <p:txBody>
          <a:bodyPr wrap="square" rtlCol="0">
            <a:spAutoFit/>
          </a:bodyPr>
          <a:lstStyle/>
          <a:p>
            <a:pPr algn="ctr" rtl="1"/>
            <a:r>
              <a:rPr lang="fa-IR" sz="5800" b="1" dirty="0" smtClean="0">
                <a:solidFill>
                  <a:srgbClr val="002060"/>
                </a:solidFill>
                <a:cs typeface="B Nazanin" panose="00000400000000000000" pitchFamily="2" charset="-78"/>
              </a:rPr>
              <a:t>مديريت ريسك</a:t>
            </a:r>
            <a:endParaRPr lang="en-US" sz="5800" b="1" dirty="0" smtClean="0">
              <a:solidFill>
                <a:srgbClr val="002060"/>
              </a:solidFill>
              <a:cs typeface="B Nazanin" panose="00000400000000000000" pitchFamily="2" charset="-78"/>
            </a:endParaRPr>
          </a:p>
          <a:p>
            <a:pPr algn="ctr" rtl="1"/>
            <a:r>
              <a:rPr lang="fa-IR" sz="5800" b="1" dirty="0" smtClean="0">
                <a:solidFill>
                  <a:srgbClr val="002060"/>
                </a:solidFill>
                <a:cs typeface="B Nazanin" panose="00000400000000000000" pitchFamily="2" charset="-78"/>
              </a:rPr>
              <a:t> نرخ ارز در</a:t>
            </a:r>
            <a:r>
              <a:rPr lang="en-US" sz="5800" b="1" dirty="0" smtClean="0">
                <a:solidFill>
                  <a:srgbClr val="002060"/>
                </a:solidFill>
                <a:cs typeface="B Nazanin" panose="00000400000000000000" pitchFamily="2" charset="-78"/>
              </a:rPr>
              <a:t> MNC</a:t>
            </a:r>
            <a:endParaRPr lang="fa-IR" sz="5800" b="1" dirty="0">
              <a:solidFill>
                <a:srgbClr val="002060"/>
              </a:solidFill>
              <a:cs typeface="B Nazanin" panose="00000400000000000000" pitchFamily="2" charset="-78"/>
            </a:endParaRPr>
          </a:p>
          <a:p>
            <a:pPr algn="ctr" rtl="1"/>
            <a:endParaRPr lang="en-US" sz="5800" b="1" dirty="0">
              <a:solidFill>
                <a:srgbClr val="002060"/>
              </a:solidFill>
              <a:cs typeface="B Nazanin" panose="00000400000000000000" pitchFamily="2" charset="-78"/>
            </a:endParaRPr>
          </a:p>
        </p:txBody>
      </p:sp>
      <p:sp>
        <p:nvSpPr>
          <p:cNvPr id="4" name="Right Arrow 3">
            <a:hlinkClick r:id="rId2" action="ppaction://hlinksldjump"/>
          </p:cNvPr>
          <p:cNvSpPr/>
          <p:nvPr/>
        </p:nvSpPr>
        <p:spPr>
          <a:xfrm>
            <a:off x="381000" y="6019800"/>
            <a:ext cx="1371600" cy="533400"/>
          </a:xfrm>
          <a:prstGeom prst="rightArrow">
            <a:avLst>
              <a:gd name="adj1" fmla="val 76667"/>
              <a:gd name="adj2" fmla="val 5571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b="1" dirty="0" smtClean="0">
                <a:cs typeface="B Zar" panose="00000400000000000000" pitchFamily="2" charset="-78"/>
              </a:rPr>
              <a:t>بازگشت</a:t>
            </a:r>
            <a:endParaRPr lang="en-US" b="1" dirty="0">
              <a:cs typeface="B Zar" panose="00000400000000000000" pitchFamily="2" charset="-78"/>
            </a:endParaRPr>
          </a:p>
        </p:txBody>
      </p:sp>
      <p:sp>
        <p:nvSpPr>
          <p:cNvPr id="6" name="Title 5"/>
          <p:cNvSpPr>
            <a:spLocks noGrp="1"/>
          </p:cNvSpPr>
          <p:nvPr>
            <p:ph type="ctrTitle"/>
          </p:nvPr>
        </p:nvSpPr>
        <p:spPr/>
        <p:txBody>
          <a:bodyPr/>
          <a:lstStyle/>
          <a:p>
            <a:endParaRPr lang="en-US" dirty="0"/>
          </a:p>
        </p:txBody>
      </p:sp>
      <p:sp>
        <p:nvSpPr>
          <p:cNvPr id="7" name="Subtitle 6"/>
          <p:cNvSpPr>
            <a:spLocks noGrp="1"/>
          </p:cNvSpPr>
          <p:nvPr>
            <p:ph type="subTitle" idx="1"/>
          </p:nvPr>
        </p:nvSpPr>
        <p:spPr/>
        <p:txBody>
          <a:bodyPr/>
          <a:lstStyle/>
          <a:p>
            <a:endParaRPr lang="en-US" dirty="0"/>
          </a:p>
        </p:txBody>
      </p:sp>
      <p:sp>
        <p:nvSpPr>
          <p:cNvPr id="2" name="Footer Placeholder 1"/>
          <p:cNvSpPr>
            <a:spLocks noGrp="1"/>
          </p:cNvSpPr>
          <p:nvPr>
            <p:ph type="ftr" sz="quarter" idx="11"/>
          </p:nvPr>
        </p:nvSpPr>
        <p:spPr/>
        <p:txBody>
          <a:bodyPr/>
          <a:lstStyle/>
          <a:p>
            <a:r>
              <a:rPr lang="fa-IR" dirty="0" err="1" smtClean="0"/>
              <a:t>مالي</a:t>
            </a:r>
            <a:r>
              <a:rPr lang="fa-IR" smtClean="0"/>
              <a:t>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3</a:t>
            </a:fld>
            <a:endParaRPr lang="en-US"/>
          </a:p>
        </p:txBody>
      </p:sp>
    </p:spTree>
    <p:extLst>
      <p:ext uri="{BB962C8B-B14F-4D97-AF65-F5344CB8AC3E}">
        <p14:creationId xmlns:p14="http://schemas.microsoft.com/office/powerpoint/2010/main" val="3021034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0D3704-EB78-46B9-AB15-D23119C7FC1D}" type="slidenum">
              <a:rPr lang="en-US" smtClean="0"/>
              <a:pPr/>
              <a:t>30</a:t>
            </a:fld>
            <a:endParaRPr lang="en-US"/>
          </a:p>
        </p:txBody>
      </p:sp>
      <p:pic>
        <p:nvPicPr>
          <p:cNvPr id="3" name="Picture 2"/>
          <p:cNvPicPr>
            <a:picLocks noChangeAspect="1"/>
          </p:cNvPicPr>
          <p:nvPr/>
        </p:nvPicPr>
        <p:blipFill>
          <a:blip r:embed="rId2"/>
          <a:stretch>
            <a:fillRect/>
          </a:stretch>
        </p:blipFill>
        <p:spPr>
          <a:xfrm>
            <a:off x="708245" y="1682437"/>
            <a:ext cx="7727509" cy="3493125"/>
          </a:xfrm>
          <a:prstGeom prst="rect">
            <a:avLst/>
          </a:prstGeom>
        </p:spPr>
      </p:pic>
    </p:spTree>
    <p:extLst>
      <p:ext uri="{BB962C8B-B14F-4D97-AF65-F5344CB8AC3E}">
        <p14:creationId xmlns:p14="http://schemas.microsoft.com/office/powerpoint/2010/main" val="33921015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0D3704-EB78-46B9-AB15-D23119C7FC1D}" type="slidenum">
              <a:rPr lang="en-US" smtClean="0"/>
              <a:pPr/>
              <a:t>31</a:t>
            </a:fld>
            <a:endParaRPr lang="en-US"/>
          </a:p>
        </p:txBody>
      </p:sp>
      <p:pic>
        <p:nvPicPr>
          <p:cNvPr id="4" name="Picture 3"/>
          <p:cNvPicPr>
            <a:picLocks noChangeAspect="1"/>
          </p:cNvPicPr>
          <p:nvPr/>
        </p:nvPicPr>
        <p:blipFill>
          <a:blip r:embed="rId2"/>
          <a:stretch>
            <a:fillRect/>
          </a:stretch>
        </p:blipFill>
        <p:spPr>
          <a:xfrm>
            <a:off x="838120" y="1307250"/>
            <a:ext cx="7467760" cy="4243500"/>
          </a:xfrm>
          <a:prstGeom prst="rect">
            <a:avLst/>
          </a:prstGeom>
        </p:spPr>
      </p:pic>
    </p:spTree>
    <p:extLst>
      <p:ext uri="{BB962C8B-B14F-4D97-AF65-F5344CB8AC3E}">
        <p14:creationId xmlns:p14="http://schemas.microsoft.com/office/powerpoint/2010/main" val="78400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0D3704-EB78-46B9-AB15-D23119C7FC1D}" type="slidenum">
              <a:rPr lang="en-US" smtClean="0"/>
              <a:pPr/>
              <a:t>32</a:t>
            </a:fld>
            <a:endParaRPr lang="en-US"/>
          </a:p>
        </p:txBody>
      </p:sp>
      <p:pic>
        <p:nvPicPr>
          <p:cNvPr id="3" name="Picture 2"/>
          <p:cNvPicPr>
            <a:picLocks noChangeAspect="1"/>
          </p:cNvPicPr>
          <p:nvPr/>
        </p:nvPicPr>
        <p:blipFill>
          <a:blip r:embed="rId2"/>
          <a:stretch>
            <a:fillRect/>
          </a:stretch>
        </p:blipFill>
        <p:spPr>
          <a:xfrm>
            <a:off x="609600" y="533400"/>
            <a:ext cx="7565166" cy="5433750"/>
          </a:xfrm>
          <a:prstGeom prst="rect">
            <a:avLst/>
          </a:prstGeom>
        </p:spPr>
      </p:pic>
    </p:spTree>
    <p:extLst>
      <p:ext uri="{BB962C8B-B14F-4D97-AF65-F5344CB8AC3E}">
        <p14:creationId xmlns:p14="http://schemas.microsoft.com/office/powerpoint/2010/main" val="13690849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5600" y="2895600"/>
            <a:ext cx="6096000" cy="2769989"/>
          </a:xfrm>
          <a:prstGeom prst="rect">
            <a:avLst/>
          </a:prstGeom>
          <a:noFill/>
        </p:spPr>
        <p:txBody>
          <a:bodyPr wrap="square" rtlCol="0">
            <a:spAutoFit/>
          </a:bodyPr>
          <a:lstStyle/>
          <a:p>
            <a:pPr algn="ctr" rtl="1"/>
            <a:r>
              <a:rPr lang="fa-IR" sz="5800" b="1" dirty="0" smtClean="0">
                <a:solidFill>
                  <a:srgbClr val="002060"/>
                </a:solidFill>
                <a:cs typeface="B Nazanin" panose="00000400000000000000" pitchFamily="2" charset="-78"/>
              </a:rPr>
              <a:t>مديريت ريسك</a:t>
            </a:r>
            <a:endParaRPr lang="en-US" sz="5800" b="1" dirty="0" smtClean="0">
              <a:solidFill>
                <a:srgbClr val="002060"/>
              </a:solidFill>
              <a:cs typeface="B Nazanin" panose="00000400000000000000" pitchFamily="2" charset="-78"/>
            </a:endParaRPr>
          </a:p>
          <a:p>
            <a:pPr algn="ctr" rtl="1"/>
            <a:r>
              <a:rPr lang="fa-IR" sz="5800" b="1" dirty="0" smtClean="0">
                <a:solidFill>
                  <a:srgbClr val="002060"/>
                </a:solidFill>
                <a:cs typeface="B Nazanin" panose="00000400000000000000" pitchFamily="2" charset="-78"/>
              </a:rPr>
              <a:t> نرخ ارز در</a:t>
            </a:r>
            <a:r>
              <a:rPr lang="en-US" sz="5800" b="1" dirty="0" smtClean="0">
                <a:solidFill>
                  <a:srgbClr val="002060"/>
                </a:solidFill>
                <a:cs typeface="B Nazanin" panose="00000400000000000000" pitchFamily="2" charset="-78"/>
              </a:rPr>
              <a:t> MNC</a:t>
            </a:r>
            <a:endParaRPr lang="fa-IR" sz="5800" b="1" dirty="0">
              <a:solidFill>
                <a:srgbClr val="002060"/>
              </a:solidFill>
              <a:cs typeface="B Nazanin" panose="00000400000000000000" pitchFamily="2" charset="-78"/>
            </a:endParaRPr>
          </a:p>
          <a:p>
            <a:pPr algn="ctr" rtl="1"/>
            <a:endParaRPr lang="en-US" sz="5800" b="1" dirty="0">
              <a:solidFill>
                <a:srgbClr val="002060"/>
              </a:solidFill>
              <a:cs typeface="B Nazanin" panose="00000400000000000000" pitchFamily="2" charset="-78"/>
            </a:endParaRPr>
          </a:p>
        </p:txBody>
      </p:sp>
      <p:sp>
        <p:nvSpPr>
          <p:cNvPr id="4" name="Right Arrow 3">
            <a:hlinkClick r:id="rId2" action="ppaction://hlinksldjump"/>
          </p:cNvPr>
          <p:cNvSpPr/>
          <p:nvPr/>
        </p:nvSpPr>
        <p:spPr>
          <a:xfrm>
            <a:off x="381000" y="6019800"/>
            <a:ext cx="1371600" cy="533400"/>
          </a:xfrm>
          <a:prstGeom prst="rightArrow">
            <a:avLst>
              <a:gd name="adj1" fmla="val 76667"/>
              <a:gd name="adj2" fmla="val 5571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b="1" dirty="0" smtClean="0">
                <a:cs typeface="B Zar" panose="00000400000000000000" pitchFamily="2" charset="-78"/>
              </a:rPr>
              <a:t>بازگشت</a:t>
            </a:r>
            <a:endParaRPr lang="en-US" b="1" dirty="0">
              <a:cs typeface="B Zar" panose="00000400000000000000" pitchFamily="2" charset="-78"/>
            </a:endParaRPr>
          </a:p>
        </p:txBody>
      </p:sp>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33</a:t>
            </a:fld>
            <a:endParaRPr lang="en-US"/>
          </a:p>
        </p:txBody>
      </p:sp>
    </p:spTree>
    <p:extLst>
      <p:ext uri="{BB962C8B-B14F-4D97-AF65-F5344CB8AC3E}">
        <p14:creationId xmlns:p14="http://schemas.microsoft.com/office/powerpoint/2010/main" val="25050448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7156389"/>
              </p:ext>
            </p:extLst>
          </p:nvPr>
        </p:nvGraphicFramePr>
        <p:xfrm>
          <a:off x="685800" y="548681"/>
          <a:ext cx="7772400" cy="5115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34</a:t>
            </a:fld>
            <a:endParaRPr lang="en-US"/>
          </a:p>
        </p:txBody>
      </p:sp>
    </p:spTree>
    <p:extLst>
      <p:ext uri="{BB962C8B-B14F-4D97-AF65-F5344CB8AC3E}">
        <p14:creationId xmlns:p14="http://schemas.microsoft.com/office/powerpoint/2010/main" val="310435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graphicEl>
                                              <a:dgm id="{40C4BABF-6F52-498F-8748-913D52D6A6B3}"/>
                                            </p:graphicEl>
                                          </p:spTgt>
                                        </p:tgtEl>
                                        <p:attrNameLst>
                                          <p:attrName>style.visibility</p:attrName>
                                        </p:attrNameLst>
                                      </p:cBhvr>
                                      <p:to>
                                        <p:strVal val="visible"/>
                                      </p:to>
                                    </p:set>
                                    <p:anim calcmode="lin" valueType="num">
                                      <p:cBhvr>
                                        <p:cTn id="7" dur="1000" fill="hold"/>
                                        <p:tgtEl>
                                          <p:spTgt spid="4">
                                            <p:graphicEl>
                                              <a:dgm id="{40C4BABF-6F52-498F-8748-913D52D6A6B3}"/>
                                            </p:graphicEl>
                                          </p:spTgt>
                                        </p:tgtEl>
                                        <p:attrNameLst>
                                          <p:attrName>ppt_w</p:attrName>
                                        </p:attrNameLst>
                                      </p:cBhvr>
                                      <p:tavLst>
                                        <p:tav tm="0">
                                          <p:val>
                                            <p:strVal val="#ppt_w+.3"/>
                                          </p:val>
                                        </p:tav>
                                        <p:tav tm="100000">
                                          <p:val>
                                            <p:strVal val="#ppt_w"/>
                                          </p:val>
                                        </p:tav>
                                      </p:tavLst>
                                    </p:anim>
                                    <p:anim calcmode="lin" valueType="num">
                                      <p:cBhvr>
                                        <p:cTn id="8" dur="1000" fill="hold"/>
                                        <p:tgtEl>
                                          <p:spTgt spid="4">
                                            <p:graphicEl>
                                              <a:dgm id="{40C4BABF-6F52-498F-8748-913D52D6A6B3}"/>
                                            </p:graphicEl>
                                          </p:spTgt>
                                        </p:tgtEl>
                                        <p:attrNameLst>
                                          <p:attrName>ppt_h</p:attrName>
                                        </p:attrNameLst>
                                      </p:cBhvr>
                                      <p:tavLst>
                                        <p:tav tm="0">
                                          <p:val>
                                            <p:strVal val="#ppt_h"/>
                                          </p:val>
                                        </p:tav>
                                        <p:tav tm="100000">
                                          <p:val>
                                            <p:strVal val="#ppt_h"/>
                                          </p:val>
                                        </p:tav>
                                      </p:tavLst>
                                    </p:anim>
                                    <p:animEffect transition="in" filter="fade">
                                      <p:cBhvr>
                                        <p:cTn id="9" dur="1000"/>
                                        <p:tgtEl>
                                          <p:spTgt spid="4">
                                            <p:graphicEl>
                                              <a:dgm id="{40C4BABF-6F52-498F-8748-913D52D6A6B3}"/>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graphicEl>
                                              <a:dgm id="{A882F095-3EF8-4CA8-ABFA-DD12E27BE346}"/>
                                            </p:graphicEl>
                                          </p:spTgt>
                                        </p:tgtEl>
                                        <p:attrNameLst>
                                          <p:attrName>style.visibility</p:attrName>
                                        </p:attrNameLst>
                                      </p:cBhvr>
                                      <p:to>
                                        <p:strVal val="visible"/>
                                      </p:to>
                                    </p:set>
                                    <p:anim calcmode="lin" valueType="num">
                                      <p:cBhvr>
                                        <p:cTn id="14" dur="1000" fill="hold"/>
                                        <p:tgtEl>
                                          <p:spTgt spid="4">
                                            <p:graphicEl>
                                              <a:dgm id="{A882F095-3EF8-4CA8-ABFA-DD12E27BE346}"/>
                                            </p:graphicEl>
                                          </p:spTgt>
                                        </p:tgtEl>
                                        <p:attrNameLst>
                                          <p:attrName>ppt_w</p:attrName>
                                        </p:attrNameLst>
                                      </p:cBhvr>
                                      <p:tavLst>
                                        <p:tav tm="0">
                                          <p:val>
                                            <p:strVal val="#ppt_w+.3"/>
                                          </p:val>
                                        </p:tav>
                                        <p:tav tm="100000">
                                          <p:val>
                                            <p:strVal val="#ppt_w"/>
                                          </p:val>
                                        </p:tav>
                                      </p:tavLst>
                                    </p:anim>
                                    <p:anim calcmode="lin" valueType="num">
                                      <p:cBhvr>
                                        <p:cTn id="15" dur="1000" fill="hold"/>
                                        <p:tgtEl>
                                          <p:spTgt spid="4">
                                            <p:graphicEl>
                                              <a:dgm id="{A882F095-3EF8-4CA8-ABFA-DD12E27BE346}"/>
                                            </p:graphicEl>
                                          </p:spTgt>
                                        </p:tgtEl>
                                        <p:attrNameLst>
                                          <p:attrName>ppt_h</p:attrName>
                                        </p:attrNameLst>
                                      </p:cBhvr>
                                      <p:tavLst>
                                        <p:tav tm="0">
                                          <p:val>
                                            <p:strVal val="#ppt_h"/>
                                          </p:val>
                                        </p:tav>
                                        <p:tav tm="100000">
                                          <p:val>
                                            <p:strVal val="#ppt_h"/>
                                          </p:val>
                                        </p:tav>
                                      </p:tavLst>
                                    </p:anim>
                                    <p:animEffect transition="in" filter="fade">
                                      <p:cBhvr>
                                        <p:cTn id="16" dur="1000"/>
                                        <p:tgtEl>
                                          <p:spTgt spid="4">
                                            <p:graphicEl>
                                              <a:dgm id="{A882F095-3EF8-4CA8-ABFA-DD12E27BE346}"/>
                                            </p:graphic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4">
                                            <p:graphicEl>
                                              <a:dgm id="{4EF2C3F7-04C6-48FF-9670-9AF6EB5F5141}"/>
                                            </p:graphicEl>
                                          </p:spTgt>
                                        </p:tgtEl>
                                        <p:attrNameLst>
                                          <p:attrName>style.visibility</p:attrName>
                                        </p:attrNameLst>
                                      </p:cBhvr>
                                      <p:to>
                                        <p:strVal val="visible"/>
                                      </p:to>
                                    </p:set>
                                    <p:anim calcmode="lin" valueType="num">
                                      <p:cBhvr>
                                        <p:cTn id="19" dur="1000" fill="hold"/>
                                        <p:tgtEl>
                                          <p:spTgt spid="4">
                                            <p:graphicEl>
                                              <a:dgm id="{4EF2C3F7-04C6-48FF-9670-9AF6EB5F5141}"/>
                                            </p:graphicEl>
                                          </p:spTgt>
                                        </p:tgtEl>
                                        <p:attrNameLst>
                                          <p:attrName>ppt_w</p:attrName>
                                        </p:attrNameLst>
                                      </p:cBhvr>
                                      <p:tavLst>
                                        <p:tav tm="0">
                                          <p:val>
                                            <p:strVal val="#ppt_w+.3"/>
                                          </p:val>
                                        </p:tav>
                                        <p:tav tm="100000">
                                          <p:val>
                                            <p:strVal val="#ppt_w"/>
                                          </p:val>
                                        </p:tav>
                                      </p:tavLst>
                                    </p:anim>
                                    <p:anim calcmode="lin" valueType="num">
                                      <p:cBhvr>
                                        <p:cTn id="20" dur="1000" fill="hold"/>
                                        <p:tgtEl>
                                          <p:spTgt spid="4">
                                            <p:graphicEl>
                                              <a:dgm id="{4EF2C3F7-04C6-48FF-9670-9AF6EB5F5141}"/>
                                            </p:graphicEl>
                                          </p:spTgt>
                                        </p:tgtEl>
                                        <p:attrNameLst>
                                          <p:attrName>ppt_h</p:attrName>
                                        </p:attrNameLst>
                                      </p:cBhvr>
                                      <p:tavLst>
                                        <p:tav tm="0">
                                          <p:val>
                                            <p:strVal val="#ppt_h"/>
                                          </p:val>
                                        </p:tav>
                                        <p:tav tm="100000">
                                          <p:val>
                                            <p:strVal val="#ppt_h"/>
                                          </p:val>
                                        </p:tav>
                                      </p:tavLst>
                                    </p:anim>
                                    <p:animEffect transition="in" filter="fade">
                                      <p:cBhvr>
                                        <p:cTn id="21" dur="1000"/>
                                        <p:tgtEl>
                                          <p:spTgt spid="4">
                                            <p:graphicEl>
                                              <a:dgm id="{4EF2C3F7-04C6-48FF-9670-9AF6EB5F5141}"/>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4">
                                            <p:graphicEl>
                                              <a:dgm id="{0B45B3C9-BC90-4FA4-A719-C98BC5EC2131}"/>
                                            </p:graphicEl>
                                          </p:spTgt>
                                        </p:tgtEl>
                                        <p:attrNameLst>
                                          <p:attrName>style.visibility</p:attrName>
                                        </p:attrNameLst>
                                      </p:cBhvr>
                                      <p:to>
                                        <p:strVal val="visible"/>
                                      </p:to>
                                    </p:set>
                                    <p:anim calcmode="lin" valueType="num">
                                      <p:cBhvr>
                                        <p:cTn id="26" dur="1000" fill="hold"/>
                                        <p:tgtEl>
                                          <p:spTgt spid="4">
                                            <p:graphicEl>
                                              <a:dgm id="{0B45B3C9-BC90-4FA4-A719-C98BC5EC2131}"/>
                                            </p:graphicEl>
                                          </p:spTgt>
                                        </p:tgtEl>
                                        <p:attrNameLst>
                                          <p:attrName>ppt_w</p:attrName>
                                        </p:attrNameLst>
                                      </p:cBhvr>
                                      <p:tavLst>
                                        <p:tav tm="0">
                                          <p:val>
                                            <p:strVal val="#ppt_w+.3"/>
                                          </p:val>
                                        </p:tav>
                                        <p:tav tm="100000">
                                          <p:val>
                                            <p:strVal val="#ppt_w"/>
                                          </p:val>
                                        </p:tav>
                                      </p:tavLst>
                                    </p:anim>
                                    <p:anim calcmode="lin" valueType="num">
                                      <p:cBhvr>
                                        <p:cTn id="27" dur="1000" fill="hold"/>
                                        <p:tgtEl>
                                          <p:spTgt spid="4">
                                            <p:graphicEl>
                                              <a:dgm id="{0B45B3C9-BC90-4FA4-A719-C98BC5EC2131}"/>
                                            </p:graphicEl>
                                          </p:spTgt>
                                        </p:tgtEl>
                                        <p:attrNameLst>
                                          <p:attrName>ppt_h</p:attrName>
                                        </p:attrNameLst>
                                      </p:cBhvr>
                                      <p:tavLst>
                                        <p:tav tm="0">
                                          <p:val>
                                            <p:strVal val="#ppt_h"/>
                                          </p:val>
                                        </p:tav>
                                        <p:tav tm="100000">
                                          <p:val>
                                            <p:strVal val="#ppt_h"/>
                                          </p:val>
                                        </p:tav>
                                      </p:tavLst>
                                    </p:anim>
                                    <p:animEffect transition="in" filter="fade">
                                      <p:cBhvr>
                                        <p:cTn id="28" dur="1000"/>
                                        <p:tgtEl>
                                          <p:spTgt spid="4">
                                            <p:graphicEl>
                                              <a:dgm id="{0B45B3C9-BC90-4FA4-A719-C98BC5EC2131}"/>
                                            </p:graphicEl>
                                          </p:spTgt>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4">
                                            <p:graphicEl>
                                              <a:dgm id="{B39327AC-A6CC-41DD-825D-5856E3B19E2E}"/>
                                            </p:graphicEl>
                                          </p:spTgt>
                                        </p:tgtEl>
                                        <p:attrNameLst>
                                          <p:attrName>style.visibility</p:attrName>
                                        </p:attrNameLst>
                                      </p:cBhvr>
                                      <p:to>
                                        <p:strVal val="visible"/>
                                      </p:to>
                                    </p:set>
                                    <p:anim calcmode="lin" valueType="num">
                                      <p:cBhvr>
                                        <p:cTn id="31" dur="1000" fill="hold"/>
                                        <p:tgtEl>
                                          <p:spTgt spid="4">
                                            <p:graphicEl>
                                              <a:dgm id="{B39327AC-A6CC-41DD-825D-5856E3B19E2E}"/>
                                            </p:graphicEl>
                                          </p:spTgt>
                                        </p:tgtEl>
                                        <p:attrNameLst>
                                          <p:attrName>ppt_w</p:attrName>
                                        </p:attrNameLst>
                                      </p:cBhvr>
                                      <p:tavLst>
                                        <p:tav tm="0">
                                          <p:val>
                                            <p:strVal val="#ppt_w+.3"/>
                                          </p:val>
                                        </p:tav>
                                        <p:tav tm="100000">
                                          <p:val>
                                            <p:strVal val="#ppt_w"/>
                                          </p:val>
                                        </p:tav>
                                      </p:tavLst>
                                    </p:anim>
                                    <p:anim calcmode="lin" valueType="num">
                                      <p:cBhvr>
                                        <p:cTn id="32" dur="1000" fill="hold"/>
                                        <p:tgtEl>
                                          <p:spTgt spid="4">
                                            <p:graphicEl>
                                              <a:dgm id="{B39327AC-A6CC-41DD-825D-5856E3B19E2E}"/>
                                            </p:graphicEl>
                                          </p:spTgt>
                                        </p:tgtEl>
                                        <p:attrNameLst>
                                          <p:attrName>ppt_h</p:attrName>
                                        </p:attrNameLst>
                                      </p:cBhvr>
                                      <p:tavLst>
                                        <p:tav tm="0">
                                          <p:val>
                                            <p:strVal val="#ppt_h"/>
                                          </p:val>
                                        </p:tav>
                                        <p:tav tm="100000">
                                          <p:val>
                                            <p:strVal val="#ppt_h"/>
                                          </p:val>
                                        </p:tav>
                                      </p:tavLst>
                                    </p:anim>
                                    <p:animEffect transition="in" filter="fade">
                                      <p:cBhvr>
                                        <p:cTn id="33" dur="1000"/>
                                        <p:tgtEl>
                                          <p:spTgt spid="4">
                                            <p:graphicEl>
                                              <a:dgm id="{B39327AC-A6CC-41DD-825D-5856E3B19E2E}"/>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grpId="0" nodeType="clickEffect">
                                  <p:stCondLst>
                                    <p:cond delay="0"/>
                                  </p:stCondLst>
                                  <p:childTnLst>
                                    <p:set>
                                      <p:cBhvr>
                                        <p:cTn id="37" dur="1" fill="hold">
                                          <p:stCondLst>
                                            <p:cond delay="0"/>
                                          </p:stCondLst>
                                        </p:cTn>
                                        <p:tgtEl>
                                          <p:spTgt spid="4">
                                            <p:graphicEl>
                                              <a:dgm id="{F2ADA009-269F-4A84-A4C1-C5FAEAB3F326}"/>
                                            </p:graphicEl>
                                          </p:spTgt>
                                        </p:tgtEl>
                                        <p:attrNameLst>
                                          <p:attrName>style.visibility</p:attrName>
                                        </p:attrNameLst>
                                      </p:cBhvr>
                                      <p:to>
                                        <p:strVal val="visible"/>
                                      </p:to>
                                    </p:set>
                                    <p:anim calcmode="lin" valueType="num">
                                      <p:cBhvr>
                                        <p:cTn id="38" dur="1000" fill="hold"/>
                                        <p:tgtEl>
                                          <p:spTgt spid="4">
                                            <p:graphicEl>
                                              <a:dgm id="{F2ADA009-269F-4A84-A4C1-C5FAEAB3F326}"/>
                                            </p:graphicEl>
                                          </p:spTgt>
                                        </p:tgtEl>
                                        <p:attrNameLst>
                                          <p:attrName>ppt_w</p:attrName>
                                        </p:attrNameLst>
                                      </p:cBhvr>
                                      <p:tavLst>
                                        <p:tav tm="0">
                                          <p:val>
                                            <p:strVal val="#ppt_w+.3"/>
                                          </p:val>
                                        </p:tav>
                                        <p:tav tm="100000">
                                          <p:val>
                                            <p:strVal val="#ppt_w"/>
                                          </p:val>
                                        </p:tav>
                                      </p:tavLst>
                                    </p:anim>
                                    <p:anim calcmode="lin" valueType="num">
                                      <p:cBhvr>
                                        <p:cTn id="39" dur="1000" fill="hold"/>
                                        <p:tgtEl>
                                          <p:spTgt spid="4">
                                            <p:graphicEl>
                                              <a:dgm id="{F2ADA009-269F-4A84-A4C1-C5FAEAB3F326}"/>
                                            </p:graphicEl>
                                          </p:spTgt>
                                        </p:tgtEl>
                                        <p:attrNameLst>
                                          <p:attrName>ppt_h</p:attrName>
                                        </p:attrNameLst>
                                      </p:cBhvr>
                                      <p:tavLst>
                                        <p:tav tm="0">
                                          <p:val>
                                            <p:strVal val="#ppt_h"/>
                                          </p:val>
                                        </p:tav>
                                        <p:tav tm="100000">
                                          <p:val>
                                            <p:strVal val="#ppt_h"/>
                                          </p:val>
                                        </p:tav>
                                      </p:tavLst>
                                    </p:anim>
                                    <p:animEffect transition="in" filter="fade">
                                      <p:cBhvr>
                                        <p:cTn id="40" dur="1000"/>
                                        <p:tgtEl>
                                          <p:spTgt spid="4">
                                            <p:graphicEl>
                                              <a:dgm id="{F2ADA009-269F-4A84-A4C1-C5FAEAB3F326}"/>
                                            </p:graphicEl>
                                          </p:spTgt>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4">
                                            <p:graphicEl>
                                              <a:dgm id="{BCC7058C-834C-4834-A65C-81FAFCFE6BB7}"/>
                                            </p:graphicEl>
                                          </p:spTgt>
                                        </p:tgtEl>
                                        <p:attrNameLst>
                                          <p:attrName>style.visibility</p:attrName>
                                        </p:attrNameLst>
                                      </p:cBhvr>
                                      <p:to>
                                        <p:strVal val="visible"/>
                                      </p:to>
                                    </p:set>
                                    <p:anim calcmode="lin" valueType="num">
                                      <p:cBhvr>
                                        <p:cTn id="43" dur="1000" fill="hold"/>
                                        <p:tgtEl>
                                          <p:spTgt spid="4">
                                            <p:graphicEl>
                                              <a:dgm id="{BCC7058C-834C-4834-A65C-81FAFCFE6BB7}"/>
                                            </p:graphicEl>
                                          </p:spTgt>
                                        </p:tgtEl>
                                        <p:attrNameLst>
                                          <p:attrName>ppt_w</p:attrName>
                                        </p:attrNameLst>
                                      </p:cBhvr>
                                      <p:tavLst>
                                        <p:tav tm="0">
                                          <p:val>
                                            <p:strVal val="#ppt_w+.3"/>
                                          </p:val>
                                        </p:tav>
                                        <p:tav tm="100000">
                                          <p:val>
                                            <p:strVal val="#ppt_w"/>
                                          </p:val>
                                        </p:tav>
                                      </p:tavLst>
                                    </p:anim>
                                    <p:anim calcmode="lin" valueType="num">
                                      <p:cBhvr>
                                        <p:cTn id="44" dur="1000" fill="hold"/>
                                        <p:tgtEl>
                                          <p:spTgt spid="4">
                                            <p:graphicEl>
                                              <a:dgm id="{BCC7058C-834C-4834-A65C-81FAFCFE6BB7}"/>
                                            </p:graphicEl>
                                          </p:spTgt>
                                        </p:tgtEl>
                                        <p:attrNameLst>
                                          <p:attrName>ppt_h</p:attrName>
                                        </p:attrNameLst>
                                      </p:cBhvr>
                                      <p:tavLst>
                                        <p:tav tm="0">
                                          <p:val>
                                            <p:strVal val="#ppt_h"/>
                                          </p:val>
                                        </p:tav>
                                        <p:tav tm="100000">
                                          <p:val>
                                            <p:strVal val="#ppt_h"/>
                                          </p:val>
                                        </p:tav>
                                      </p:tavLst>
                                    </p:anim>
                                    <p:animEffect transition="in" filter="fade">
                                      <p:cBhvr>
                                        <p:cTn id="45" dur="1000"/>
                                        <p:tgtEl>
                                          <p:spTgt spid="4">
                                            <p:graphicEl>
                                              <a:dgm id="{BCC7058C-834C-4834-A65C-81FAFCFE6BB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0" presetClass="entr" presetSubtype="0" decel="100000" fill="hold" grpId="0" nodeType="clickEffect">
                                  <p:stCondLst>
                                    <p:cond delay="0"/>
                                  </p:stCondLst>
                                  <p:childTnLst>
                                    <p:set>
                                      <p:cBhvr>
                                        <p:cTn id="49" dur="1" fill="hold">
                                          <p:stCondLst>
                                            <p:cond delay="0"/>
                                          </p:stCondLst>
                                        </p:cTn>
                                        <p:tgtEl>
                                          <p:spTgt spid="4">
                                            <p:graphicEl>
                                              <a:dgm id="{AB4F5269-6455-4168-9A13-79B6608ECEFE}"/>
                                            </p:graphicEl>
                                          </p:spTgt>
                                        </p:tgtEl>
                                        <p:attrNameLst>
                                          <p:attrName>style.visibility</p:attrName>
                                        </p:attrNameLst>
                                      </p:cBhvr>
                                      <p:to>
                                        <p:strVal val="visible"/>
                                      </p:to>
                                    </p:set>
                                    <p:anim calcmode="lin" valueType="num">
                                      <p:cBhvr>
                                        <p:cTn id="50" dur="1000" fill="hold"/>
                                        <p:tgtEl>
                                          <p:spTgt spid="4">
                                            <p:graphicEl>
                                              <a:dgm id="{AB4F5269-6455-4168-9A13-79B6608ECEFE}"/>
                                            </p:graphicEl>
                                          </p:spTgt>
                                        </p:tgtEl>
                                        <p:attrNameLst>
                                          <p:attrName>ppt_w</p:attrName>
                                        </p:attrNameLst>
                                      </p:cBhvr>
                                      <p:tavLst>
                                        <p:tav tm="0">
                                          <p:val>
                                            <p:strVal val="#ppt_w+.3"/>
                                          </p:val>
                                        </p:tav>
                                        <p:tav tm="100000">
                                          <p:val>
                                            <p:strVal val="#ppt_w"/>
                                          </p:val>
                                        </p:tav>
                                      </p:tavLst>
                                    </p:anim>
                                    <p:anim calcmode="lin" valueType="num">
                                      <p:cBhvr>
                                        <p:cTn id="51" dur="1000" fill="hold"/>
                                        <p:tgtEl>
                                          <p:spTgt spid="4">
                                            <p:graphicEl>
                                              <a:dgm id="{AB4F5269-6455-4168-9A13-79B6608ECEFE}"/>
                                            </p:graphicEl>
                                          </p:spTgt>
                                        </p:tgtEl>
                                        <p:attrNameLst>
                                          <p:attrName>ppt_h</p:attrName>
                                        </p:attrNameLst>
                                      </p:cBhvr>
                                      <p:tavLst>
                                        <p:tav tm="0">
                                          <p:val>
                                            <p:strVal val="#ppt_h"/>
                                          </p:val>
                                        </p:tav>
                                        <p:tav tm="100000">
                                          <p:val>
                                            <p:strVal val="#ppt_h"/>
                                          </p:val>
                                        </p:tav>
                                      </p:tavLst>
                                    </p:anim>
                                    <p:animEffect transition="in" filter="fade">
                                      <p:cBhvr>
                                        <p:cTn id="52" dur="1000"/>
                                        <p:tgtEl>
                                          <p:spTgt spid="4">
                                            <p:graphicEl>
                                              <a:dgm id="{AB4F5269-6455-4168-9A13-79B6608ECEFE}"/>
                                            </p:graphicEl>
                                          </p:spTgt>
                                        </p:tgtEl>
                                      </p:cBhvr>
                                    </p:animEffect>
                                  </p:childTnLst>
                                </p:cTn>
                              </p:par>
                              <p:par>
                                <p:cTn id="53" presetID="50" presetClass="entr" presetSubtype="0" decel="100000" fill="hold" grpId="0" nodeType="withEffect">
                                  <p:stCondLst>
                                    <p:cond delay="0"/>
                                  </p:stCondLst>
                                  <p:childTnLst>
                                    <p:set>
                                      <p:cBhvr>
                                        <p:cTn id="54" dur="1" fill="hold">
                                          <p:stCondLst>
                                            <p:cond delay="0"/>
                                          </p:stCondLst>
                                        </p:cTn>
                                        <p:tgtEl>
                                          <p:spTgt spid="4">
                                            <p:graphicEl>
                                              <a:dgm id="{1298A097-FC54-43EF-8784-9FE81B982C08}"/>
                                            </p:graphicEl>
                                          </p:spTgt>
                                        </p:tgtEl>
                                        <p:attrNameLst>
                                          <p:attrName>style.visibility</p:attrName>
                                        </p:attrNameLst>
                                      </p:cBhvr>
                                      <p:to>
                                        <p:strVal val="visible"/>
                                      </p:to>
                                    </p:set>
                                    <p:anim calcmode="lin" valueType="num">
                                      <p:cBhvr>
                                        <p:cTn id="55" dur="1000" fill="hold"/>
                                        <p:tgtEl>
                                          <p:spTgt spid="4">
                                            <p:graphicEl>
                                              <a:dgm id="{1298A097-FC54-43EF-8784-9FE81B982C08}"/>
                                            </p:graphicEl>
                                          </p:spTgt>
                                        </p:tgtEl>
                                        <p:attrNameLst>
                                          <p:attrName>ppt_w</p:attrName>
                                        </p:attrNameLst>
                                      </p:cBhvr>
                                      <p:tavLst>
                                        <p:tav tm="0">
                                          <p:val>
                                            <p:strVal val="#ppt_w+.3"/>
                                          </p:val>
                                        </p:tav>
                                        <p:tav tm="100000">
                                          <p:val>
                                            <p:strVal val="#ppt_w"/>
                                          </p:val>
                                        </p:tav>
                                      </p:tavLst>
                                    </p:anim>
                                    <p:anim calcmode="lin" valueType="num">
                                      <p:cBhvr>
                                        <p:cTn id="56" dur="1000" fill="hold"/>
                                        <p:tgtEl>
                                          <p:spTgt spid="4">
                                            <p:graphicEl>
                                              <a:dgm id="{1298A097-FC54-43EF-8784-9FE81B982C08}"/>
                                            </p:graphicEl>
                                          </p:spTgt>
                                        </p:tgtEl>
                                        <p:attrNameLst>
                                          <p:attrName>ppt_h</p:attrName>
                                        </p:attrNameLst>
                                      </p:cBhvr>
                                      <p:tavLst>
                                        <p:tav tm="0">
                                          <p:val>
                                            <p:strVal val="#ppt_h"/>
                                          </p:val>
                                        </p:tav>
                                        <p:tav tm="100000">
                                          <p:val>
                                            <p:strVal val="#ppt_h"/>
                                          </p:val>
                                        </p:tav>
                                      </p:tavLst>
                                    </p:anim>
                                    <p:animEffect transition="in" filter="fade">
                                      <p:cBhvr>
                                        <p:cTn id="57" dur="1000"/>
                                        <p:tgtEl>
                                          <p:spTgt spid="4">
                                            <p:graphicEl>
                                              <a:dgm id="{1298A097-FC54-43EF-8784-9FE81B982C0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0" presetClass="entr" presetSubtype="0" decel="100000" fill="hold" grpId="0" nodeType="clickEffect">
                                  <p:stCondLst>
                                    <p:cond delay="0"/>
                                  </p:stCondLst>
                                  <p:childTnLst>
                                    <p:set>
                                      <p:cBhvr>
                                        <p:cTn id="61" dur="1" fill="hold">
                                          <p:stCondLst>
                                            <p:cond delay="0"/>
                                          </p:stCondLst>
                                        </p:cTn>
                                        <p:tgtEl>
                                          <p:spTgt spid="4">
                                            <p:graphicEl>
                                              <a:dgm id="{B1066F34-6DCF-4BC6-9DE2-889EF0F6BFF5}"/>
                                            </p:graphicEl>
                                          </p:spTgt>
                                        </p:tgtEl>
                                        <p:attrNameLst>
                                          <p:attrName>style.visibility</p:attrName>
                                        </p:attrNameLst>
                                      </p:cBhvr>
                                      <p:to>
                                        <p:strVal val="visible"/>
                                      </p:to>
                                    </p:set>
                                    <p:anim calcmode="lin" valueType="num">
                                      <p:cBhvr>
                                        <p:cTn id="62" dur="1000" fill="hold"/>
                                        <p:tgtEl>
                                          <p:spTgt spid="4">
                                            <p:graphicEl>
                                              <a:dgm id="{B1066F34-6DCF-4BC6-9DE2-889EF0F6BFF5}"/>
                                            </p:graphicEl>
                                          </p:spTgt>
                                        </p:tgtEl>
                                        <p:attrNameLst>
                                          <p:attrName>ppt_w</p:attrName>
                                        </p:attrNameLst>
                                      </p:cBhvr>
                                      <p:tavLst>
                                        <p:tav tm="0">
                                          <p:val>
                                            <p:strVal val="#ppt_w+.3"/>
                                          </p:val>
                                        </p:tav>
                                        <p:tav tm="100000">
                                          <p:val>
                                            <p:strVal val="#ppt_w"/>
                                          </p:val>
                                        </p:tav>
                                      </p:tavLst>
                                    </p:anim>
                                    <p:anim calcmode="lin" valueType="num">
                                      <p:cBhvr>
                                        <p:cTn id="63" dur="1000" fill="hold"/>
                                        <p:tgtEl>
                                          <p:spTgt spid="4">
                                            <p:graphicEl>
                                              <a:dgm id="{B1066F34-6DCF-4BC6-9DE2-889EF0F6BFF5}"/>
                                            </p:graphicEl>
                                          </p:spTgt>
                                        </p:tgtEl>
                                        <p:attrNameLst>
                                          <p:attrName>ppt_h</p:attrName>
                                        </p:attrNameLst>
                                      </p:cBhvr>
                                      <p:tavLst>
                                        <p:tav tm="0">
                                          <p:val>
                                            <p:strVal val="#ppt_h"/>
                                          </p:val>
                                        </p:tav>
                                        <p:tav tm="100000">
                                          <p:val>
                                            <p:strVal val="#ppt_h"/>
                                          </p:val>
                                        </p:tav>
                                      </p:tavLst>
                                    </p:anim>
                                    <p:animEffect transition="in" filter="fade">
                                      <p:cBhvr>
                                        <p:cTn id="64" dur="1000"/>
                                        <p:tgtEl>
                                          <p:spTgt spid="4">
                                            <p:graphicEl>
                                              <a:dgm id="{B1066F34-6DCF-4BC6-9DE2-889EF0F6BFF5}"/>
                                            </p:graphicEl>
                                          </p:spTgt>
                                        </p:tgtEl>
                                      </p:cBhvr>
                                    </p:animEffect>
                                  </p:childTnLst>
                                </p:cTn>
                              </p:par>
                              <p:par>
                                <p:cTn id="65" presetID="50" presetClass="entr" presetSubtype="0" decel="100000" fill="hold" grpId="0" nodeType="withEffect">
                                  <p:stCondLst>
                                    <p:cond delay="0"/>
                                  </p:stCondLst>
                                  <p:childTnLst>
                                    <p:set>
                                      <p:cBhvr>
                                        <p:cTn id="66" dur="1" fill="hold">
                                          <p:stCondLst>
                                            <p:cond delay="0"/>
                                          </p:stCondLst>
                                        </p:cTn>
                                        <p:tgtEl>
                                          <p:spTgt spid="4">
                                            <p:graphicEl>
                                              <a:dgm id="{40B410A1-549A-4FEF-9060-D8B1FE14040C}"/>
                                            </p:graphicEl>
                                          </p:spTgt>
                                        </p:tgtEl>
                                        <p:attrNameLst>
                                          <p:attrName>style.visibility</p:attrName>
                                        </p:attrNameLst>
                                      </p:cBhvr>
                                      <p:to>
                                        <p:strVal val="visible"/>
                                      </p:to>
                                    </p:set>
                                    <p:anim calcmode="lin" valueType="num">
                                      <p:cBhvr>
                                        <p:cTn id="67" dur="1000" fill="hold"/>
                                        <p:tgtEl>
                                          <p:spTgt spid="4">
                                            <p:graphicEl>
                                              <a:dgm id="{40B410A1-549A-4FEF-9060-D8B1FE14040C}"/>
                                            </p:graphicEl>
                                          </p:spTgt>
                                        </p:tgtEl>
                                        <p:attrNameLst>
                                          <p:attrName>ppt_w</p:attrName>
                                        </p:attrNameLst>
                                      </p:cBhvr>
                                      <p:tavLst>
                                        <p:tav tm="0">
                                          <p:val>
                                            <p:strVal val="#ppt_w+.3"/>
                                          </p:val>
                                        </p:tav>
                                        <p:tav tm="100000">
                                          <p:val>
                                            <p:strVal val="#ppt_w"/>
                                          </p:val>
                                        </p:tav>
                                      </p:tavLst>
                                    </p:anim>
                                    <p:anim calcmode="lin" valueType="num">
                                      <p:cBhvr>
                                        <p:cTn id="68" dur="1000" fill="hold"/>
                                        <p:tgtEl>
                                          <p:spTgt spid="4">
                                            <p:graphicEl>
                                              <a:dgm id="{40B410A1-549A-4FEF-9060-D8B1FE14040C}"/>
                                            </p:graphicEl>
                                          </p:spTgt>
                                        </p:tgtEl>
                                        <p:attrNameLst>
                                          <p:attrName>ppt_h</p:attrName>
                                        </p:attrNameLst>
                                      </p:cBhvr>
                                      <p:tavLst>
                                        <p:tav tm="0">
                                          <p:val>
                                            <p:strVal val="#ppt_h"/>
                                          </p:val>
                                        </p:tav>
                                        <p:tav tm="100000">
                                          <p:val>
                                            <p:strVal val="#ppt_h"/>
                                          </p:val>
                                        </p:tav>
                                      </p:tavLst>
                                    </p:anim>
                                    <p:animEffect transition="in" filter="fade">
                                      <p:cBhvr>
                                        <p:cTn id="69" dur="1000"/>
                                        <p:tgtEl>
                                          <p:spTgt spid="4">
                                            <p:graphicEl>
                                              <a:dgm id="{40B410A1-549A-4FEF-9060-D8B1FE14040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Zar" panose="00000400000000000000" pitchFamily="2" charset="-78"/>
              </a:rPr>
              <a:t>چرایی مدیریت ریسک در </a:t>
            </a:r>
            <a:r>
              <a:rPr lang="en-US" b="1" dirty="0" smtClean="0">
                <a:cs typeface="B Zar" panose="00000400000000000000" pitchFamily="2" charset="-78"/>
              </a:rPr>
              <a:t>MNC</a:t>
            </a:r>
            <a:endParaRPr lang="en-US" b="1" dirty="0">
              <a:cs typeface="B Zar" panose="00000400000000000000" pitchFamily="2" charset="-78"/>
            </a:endParaRPr>
          </a:p>
        </p:txBody>
      </p:sp>
      <p:sp>
        <p:nvSpPr>
          <p:cNvPr id="3" name="Content Placeholder 2"/>
          <p:cNvSpPr>
            <a:spLocks noGrp="1"/>
          </p:cNvSpPr>
          <p:nvPr>
            <p:ph idx="1"/>
          </p:nvPr>
        </p:nvSpPr>
        <p:spPr>
          <a:xfrm>
            <a:off x="822960" y="1100628"/>
            <a:ext cx="7520940" cy="4461972"/>
          </a:xfrm>
        </p:spPr>
        <p:txBody>
          <a:bodyPr>
            <a:noAutofit/>
          </a:bodyPr>
          <a:lstStyle/>
          <a:p>
            <a:pPr marL="457200" indent="-457200" algn="r" rtl="1">
              <a:lnSpc>
                <a:spcPct val="160000"/>
              </a:lnSpc>
              <a:buFont typeface="Wingdings" panose="05000000000000000000" pitchFamily="2" charset="2"/>
              <a:buChar char="q"/>
            </a:pPr>
            <a:r>
              <a:rPr lang="fa-IR" sz="2400" b="0" dirty="0" smtClean="0">
                <a:cs typeface="B Zar" panose="00000400000000000000" pitchFamily="2" charset="-78"/>
              </a:rPr>
              <a:t>اقتصادهای جهان در حال یکپارچه سازی(ادغام های بزرگ و رو به گسترش در بازارهای مالی ) است.</a:t>
            </a:r>
          </a:p>
          <a:p>
            <a:pPr marL="457200" indent="-457200" algn="r" rtl="1">
              <a:lnSpc>
                <a:spcPct val="160000"/>
              </a:lnSpc>
              <a:buFont typeface="Wingdings" panose="05000000000000000000" pitchFamily="2" charset="2"/>
              <a:buChar char="q"/>
            </a:pPr>
            <a:r>
              <a:rPr lang="fa-IR" sz="2400" b="0" dirty="0" smtClean="0">
                <a:cs typeface="B Zar" panose="00000400000000000000" pitchFamily="2" charset="-78"/>
              </a:rPr>
              <a:t>تلاطم</a:t>
            </a:r>
            <a:r>
              <a:rPr lang="en-US" sz="2400" b="0" dirty="0" smtClean="0">
                <a:cs typeface="B Zar" panose="00000400000000000000" pitchFamily="2" charset="-78"/>
              </a:rPr>
              <a:t> </a:t>
            </a:r>
            <a:r>
              <a:rPr lang="fa-IR" sz="2400" b="0" dirty="0" smtClean="0">
                <a:cs typeface="B Zar" panose="00000400000000000000" pitchFamily="2" charset="-78"/>
              </a:rPr>
              <a:t>های ارزی و شناور شدن نظامهای ارزی بعد از </a:t>
            </a:r>
            <a:r>
              <a:rPr lang="fa-IR" sz="2400" b="0" dirty="0" err="1" smtClean="0">
                <a:cs typeface="B Zar" panose="00000400000000000000" pitchFamily="2" charset="-78"/>
              </a:rPr>
              <a:t>برتون</a:t>
            </a:r>
            <a:r>
              <a:rPr lang="fa-IR" sz="2400" b="0" dirty="0" smtClean="0">
                <a:cs typeface="B Zar" panose="00000400000000000000" pitchFamily="2" charset="-78"/>
              </a:rPr>
              <a:t> </a:t>
            </a:r>
            <a:r>
              <a:rPr lang="fa-IR" sz="2400" b="0" dirty="0" err="1" smtClean="0">
                <a:cs typeface="B Zar" panose="00000400000000000000" pitchFamily="2" charset="-78"/>
              </a:rPr>
              <a:t>وودز</a:t>
            </a:r>
            <a:endParaRPr lang="fa-IR" sz="2400" b="0" dirty="0" smtClean="0">
              <a:cs typeface="B Zar" panose="00000400000000000000" pitchFamily="2" charset="-78"/>
            </a:endParaRPr>
          </a:p>
          <a:p>
            <a:pPr marL="457200" indent="-457200" algn="r" rtl="1">
              <a:lnSpc>
                <a:spcPct val="160000"/>
              </a:lnSpc>
              <a:buFont typeface="Wingdings" panose="05000000000000000000" pitchFamily="2" charset="2"/>
              <a:buChar char="q"/>
            </a:pPr>
            <a:r>
              <a:rPr lang="fa-IR" sz="2400" b="0" dirty="0" smtClean="0">
                <a:cs typeface="B Zar" panose="00000400000000000000" pitchFamily="2" charset="-78"/>
              </a:rPr>
              <a:t>کسب و کارها</a:t>
            </a:r>
            <a:r>
              <a:rPr lang="fa-IR" sz="2400" b="0" dirty="0">
                <a:cs typeface="B Zar" panose="00000400000000000000" pitchFamily="2" charset="-78"/>
              </a:rPr>
              <a:t>ی</a:t>
            </a:r>
            <a:r>
              <a:rPr lang="fa-IR" sz="2400" b="0" dirty="0" smtClean="0">
                <a:cs typeface="B Zar" panose="00000400000000000000" pitchFamily="2" charset="-78"/>
              </a:rPr>
              <a:t> اقتصادی از مخاطرات اقتصادی دور نیستند و در یک نبرد جهانی سیر میکنند</a:t>
            </a:r>
          </a:p>
          <a:p>
            <a:pPr marL="457200" indent="-457200" algn="r" rtl="1">
              <a:lnSpc>
                <a:spcPct val="160000"/>
              </a:lnSpc>
              <a:buFont typeface="Wingdings" panose="05000000000000000000" pitchFamily="2" charset="2"/>
              <a:buChar char="q"/>
            </a:pPr>
            <a:r>
              <a:rPr lang="fa-IR" sz="2400" b="0" dirty="0" err="1" smtClean="0">
                <a:cs typeface="B Zar" panose="00000400000000000000" pitchFamily="2" charset="-78"/>
              </a:rPr>
              <a:t>بابد</a:t>
            </a:r>
            <a:r>
              <a:rPr lang="fa-IR" sz="2400" b="0" dirty="0" smtClean="0">
                <a:cs typeface="B Zar" panose="00000400000000000000" pitchFamily="2" charset="-78"/>
              </a:rPr>
              <a:t> </a:t>
            </a:r>
            <a:r>
              <a:rPr lang="fa-IR" sz="2400" b="0" dirty="0" err="1" smtClean="0">
                <a:cs typeface="B Zar" panose="00000400000000000000" pitchFamily="2" charset="-78"/>
              </a:rPr>
              <a:t>ریسکهای</a:t>
            </a:r>
            <a:r>
              <a:rPr lang="fa-IR" sz="2400" b="0" dirty="0" smtClean="0">
                <a:cs typeface="B Zar" panose="00000400000000000000" pitchFamily="2" charset="-78"/>
              </a:rPr>
              <a:t> مالی و اقتصادی ناشی از این نبرد ارزی(</a:t>
            </a:r>
            <a:r>
              <a:rPr lang="fa-IR" sz="2400" b="0" dirty="0" err="1" smtClean="0">
                <a:cs typeface="B Zar" panose="00000400000000000000" pitchFamily="2" charset="-78"/>
              </a:rPr>
              <a:t>هجینگهای</a:t>
            </a:r>
            <a:r>
              <a:rPr lang="fa-IR" sz="2400" b="0" dirty="0" smtClean="0">
                <a:cs typeface="B Zar" panose="00000400000000000000" pitchFamily="2" charset="-78"/>
              </a:rPr>
              <a:t> ارزی، سفته بازی ها و </a:t>
            </a:r>
            <a:r>
              <a:rPr lang="fa-IR" sz="2400" b="0" dirty="0" err="1" smtClean="0">
                <a:cs typeface="B Zar" panose="00000400000000000000" pitchFamily="2" charset="-78"/>
              </a:rPr>
              <a:t>آریتراژر</a:t>
            </a:r>
            <a:r>
              <a:rPr lang="fa-IR" sz="2400" b="0" dirty="0" smtClean="0">
                <a:cs typeface="B Zar" panose="00000400000000000000" pitchFamily="2" charset="-78"/>
              </a:rPr>
              <a:t> ها)را خوب بشناسیم و مدیریت استراتژی را خوب بدانیم.</a:t>
            </a:r>
            <a:endParaRPr lang="en-US" sz="2400" b="0" dirty="0" smtClean="0">
              <a:cs typeface="B Zar" panose="00000400000000000000" pitchFamily="2" charset="-78"/>
            </a:endParaRPr>
          </a:p>
          <a:p>
            <a:pPr algn="r" rtl="1">
              <a:lnSpc>
                <a:spcPct val="160000"/>
              </a:lnSpc>
            </a:pPr>
            <a:endParaRPr lang="en-US" sz="24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35</a:t>
            </a:fld>
            <a:endParaRPr lang="en-US"/>
          </a:p>
        </p:txBody>
      </p:sp>
    </p:spTree>
    <p:extLst>
      <p:ext uri="{BB962C8B-B14F-4D97-AF65-F5344CB8AC3E}">
        <p14:creationId xmlns:p14="http://schemas.microsoft.com/office/powerpoint/2010/main" val="38223779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948057" cy="9264075"/>
          </a:xfrm>
          <a:prstGeom prst="rect">
            <a:avLst/>
          </a:prstGeom>
        </p:spPr>
        <p:txBody>
          <a:bodyPr vert="horz" lIns="91440" tIns="45720" rIns="91440" bIns="45720" rtlCol="0">
            <a:noAutofit/>
          </a:bodyPr>
          <a:lstStyle/>
          <a:p>
            <a:pPr marL="457200" indent="-457200" algn="r" rtl="1">
              <a:lnSpc>
                <a:spcPct val="150000"/>
              </a:lnSpc>
              <a:spcBef>
                <a:spcPts val="800"/>
              </a:spcBef>
              <a:buFont typeface="Wingdings" panose="05000000000000000000" pitchFamily="2" charset="2"/>
              <a:buChar char="q"/>
            </a:pPr>
            <a:r>
              <a:rPr lang="ar-SA" sz="2000" dirty="0">
                <a:cs typeface="B Zar" panose="00000400000000000000" pitchFamily="2" charset="-78"/>
              </a:rPr>
              <a:t>ریسک نوسانات نرخ ارز یکی از ریسک‌های عمده برای شرکت‌هایی است که در عرصه بین‌المللی فعالیت می‌کنند،  اما مدیریت آن هم یکی از مولفه‌های کلیدی در مدیریت مالی به شمار می‌آید. </a:t>
            </a:r>
            <a:endParaRPr lang="en-US" sz="2000" dirty="0">
              <a:cs typeface="B Zar" panose="00000400000000000000" pitchFamily="2" charset="-78"/>
            </a:endParaRPr>
          </a:p>
          <a:p>
            <a:pPr marL="457200" indent="-457200" algn="r" rtl="1">
              <a:lnSpc>
                <a:spcPct val="150000"/>
              </a:lnSpc>
              <a:spcBef>
                <a:spcPts val="800"/>
              </a:spcBef>
              <a:buFont typeface="Wingdings" panose="05000000000000000000" pitchFamily="2" charset="2"/>
              <a:buChar char="q"/>
            </a:pPr>
            <a:r>
              <a:rPr lang="ar-SA" sz="2000" dirty="0">
                <a:cs typeface="B Zar" panose="00000400000000000000" pitchFamily="2" charset="-78"/>
              </a:rPr>
              <a:t>هدف شرکت در این مورد حداقل‌سازی زیان ناشی از نوسانات نرخ‌های ارز و حداکثر کردن درآمد حاصل از این نوسانات است. در نظرگرفتن این نکته که نوسان در نرخ ارز اثراتی بر قیمت سایر دارایی‌های مالی دارد نیز ضروری است. </a:t>
            </a:r>
            <a:endParaRPr lang="en-US" sz="2000" dirty="0">
              <a:cs typeface="B Zar" panose="00000400000000000000" pitchFamily="2" charset="-78"/>
            </a:endParaRPr>
          </a:p>
          <a:p>
            <a:pPr marL="457200" indent="-457200" algn="r" rtl="1">
              <a:lnSpc>
                <a:spcPct val="150000"/>
              </a:lnSpc>
              <a:spcBef>
                <a:spcPts val="800"/>
              </a:spcBef>
              <a:buFont typeface="Wingdings" panose="05000000000000000000" pitchFamily="2" charset="2"/>
              <a:buChar char="q"/>
            </a:pPr>
            <a:r>
              <a:rPr lang="ar-SA" sz="2000" dirty="0">
                <a:cs typeface="B Zar" panose="00000400000000000000" pitchFamily="2" charset="-78"/>
              </a:rPr>
              <a:t>در واقع نوسانات قیمت دارایی‌هایی نظیر سهام،  املاک و طلا بیشتر متاثر از ریسک‌های نظام‌مند است که یکی از این ریسک‌ها نوسانات نرخ ارز است. در حقیقت مدیریت این نوسانات به منزله مدیریت نوسانات قیمت دارایی‌های مولدی همچون سهام و املاک است. این در حالی است که برای مدیریت ریسک نرخ ارز نیازی به مدیریت ریسک سایر دارایی‌های مالی نیست. </a:t>
            </a:r>
            <a:endParaRPr lang="en-US" sz="2000" dirty="0">
              <a:cs typeface="B Zar" panose="00000400000000000000" pitchFamily="2" charset="-78"/>
            </a:endParaRPr>
          </a:p>
          <a:p>
            <a:pPr marL="457200" indent="-457200" algn="r" rtl="1">
              <a:lnSpc>
                <a:spcPct val="150000"/>
              </a:lnSpc>
              <a:spcBef>
                <a:spcPts val="800"/>
              </a:spcBef>
              <a:buFont typeface="Wingdings" panose="05000000000000000000" pitchFamily="2" charset="2"/>
              <a:buChar char="q"/>
            </a:pPr>
            <a:r>
              <a:rPr lang="ar-SA" sz="2000" dirty="0">
                <a:cs typeface="B Zar" panose="00000400000000000000" pitchFamily="2" charset="-78"/>
              </a:rPr>
              <a:t>از سوی دیگر ارز به‌عنوان عامل تجارت خارجی محسوب شده و نوسانات آن تاثیر بنیادی بر بخش واقعی اقتصاد کشورها دارد. شرکت‌های آسیای شرقی و اقیانوسیه اهمیت زیادی برای مدیریت ریسک نرخ ارز قائل هستند که شاید یکی از مهم‌ترین دلایل آن تجربیات به دست آمده از بحران دهه </a:t>
            </a:r>
            <a:r>
              <a:rPr lang="fa-IR" sz="2000" dirty="0">
                <a:cs typeface="B Zar" panose="00000400000000000000" pitchFamily="2" charset="-78"/>
              </a:rPr>
              <a:t>۱۹۹۰</a:t>
            </a:r>
            <a:r>
              <a:rPr lang="ar-SA" sz="2000" dirty="0">
                <a:cs typeface="B Zar" panose="00000400000000000000" pitchFamily="2" charset="-78"/>
              </a:rPr>
              <a:t> در این منطقه است</a:t>
            </a:r>
            <a:endParaRPr lang="fa-IR" sz="2000" dirty="0">
              <a:cs typeface="B Zar" panose="00000400000000000000" pitchFamily="2" charset="-78"/>
            </a:endParaRPr>
          </a:p>
        </p:txBody>
      </p:sp>
      <p:sp>
        <p:nvSpPr>
          <p:cNvPr id="8" name="Slide Number Placeholder 7"/>
          <p:cNvSpPr>
            <a:spLocks noGrp="1"/>
          </p:cNvSpPr>
          <p:nvPr>
            <p:ph type="sldNum" sz="quarter" idx="12"/>
          </p:nvPr>
        </p:nvSpPr>
        <p:spPr/>
        <p:txBody>
          <a:bodyPr>
            <a:normAutofit/>
          </a:bodyPr>
          <a:lstStyle/>
          <a:p>
            <a:fld id="{AC47D4E3-CD3B-414A-B715-93A53098628A}" type="slidenum">
              <a:rPr lang="en-US" smtClean="0"/>
              <a:pPr/>
              <a:t>36</a:t>
            </a:fld>
            <a:endParaRPr lang="en-US"/>
          </a:p>
        </p:txBody>
      </p:sp>
      <p:sp>
        <p:nvSpPr>
          <p:cNvPr id="2" name="Footer Placeholder 1"/>
          <p:cNvSpPr>
            <a:spLocks noGrp="1"/>
          </p:cNvSpPr>
          <p:nvPr>
            <p:ph type="ftr" sz="quarter" idx="4294967295"/>
          </p:nvPr>
        </p:nvSpPr>
        <p:spPr>
          <a:xfrm>
            <a:off x="3517514" y="6285122"/>
            <a:ext cx="4724400" cy="274320"/>
          </a:xfrm>
        </p:spPr>
        <p:txBody>
          <a:bodyPr/>
          <a:lstStyle/>
          <a:p>
            <a:r>
              <a:rPr lang="fa-IR" smtClean="0"/>
              <a:t>مالي بين الملل</a:t>
            </a:r>
            <a:endParaRPr lang="en-US"/>
          </a:p>
        </p:txBody>
      </p:sp>
    </p:spTree>
    <p:extLst>
      <p:ext uri="{BB962C8B-B14F-4D97-AF65-F5344CB8AC3E}">
        <p14:creationId xmlns:p14="http://schemas.microsoft.com/office/powerpoint/2010/main" val="842284096"/>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Zar" panose="00000400000000000000" pitchFamily="2" charset="-78"/>
              </a:rPr>
              <a:t>اثر </a:t>
            </a:r>
            <a:r>
              <a:rPr lang="fa-IR" b="1" dirty="0" smtClean="0">
                <a:cs typeface="B Zar" panose="00000400000000000000" pitchFamily="2" charset="-78"/>
              </a:rPr>
              <a:t>سرایت(</a:t>
            </a:r>
            <a:r>
              <a:rPr lang="en-US" b="1" dirty="0" smtClean="0">
                <a:cs typeface="B Zar" panose="00000400000000000000" pitchFamily="2" charset="-78"/>
              </a:rPr>
              <a:t>CONTAGION EFFECT</a:t>
            </a:r>
            <a:r>
              <a:rPr lang="fa-IR" b="1" dirty="0" smtClean="0">
                <a:cs typeface="B Zar" panose="00000400000000000000" pitchFamily="2" charset="-78"/>
              </a:rPr>
              <a:t>)</a:t>
            </a:r>
            <a:endParaRPr lang="en-US" b="1" dirty="0"/>
          </a:p>
        </p:txBody>
      </p:sp>
      <p:sp>
        <p:nvSpPr>
          <p:cNvPr id="3" name="Content Placeholder 2"/>
          <p:cNvSpPr>
            <a:spLocks noGrp="1"/>
          </p:cNvSpPr>
          <p:nvPr>
            <p:ph idx="1"/>
          </p:nvPr>
        </p:nvSpPr>
        <p:spPr/>
        <p:txBody>
          <a:bodyPr>
            <a:noAutofit/>
          </a:bodyPr>
          <a:lstStyle/>
          <a:p>
            <a:pPr marL="457200" indent="-457200" algn="r" rtl="1">
              <a:buFont typeface="Wingdings" panose="05000000000000000000" pitchFamily="2" charset="2"/>
              <a:buChar char="q"/>
            </a:pPr>
            <a:r>
              <a:rPr lang="fa-IR" sz="2400" b="0" dirty="0" smtClean="0">
                <a:cs typeface="B Zar" panose="00000400000000000000" pitchFamily="2" charset="-78"/>
              </a:rPr>
              <a:t>انتقال </a:t>
            </a:r>
            <a:r>
              <a:rPr lang="fa-IR" sz="2400" b="0" dirty="0">
                <a:cs typeface="B Zar" panose="00000400000000000000" pitchFamily="2" charset="-78"/>
              </a:rPr>
              <a:t>مشکلات و مخارج(بیماریهای اقتصادی) از یک کشور (یا بازار) به کشور یا بازارهای </a:t>
            </a:r>
            <a:r>
              <a:rPr lang="fa-IR" sz="2400" b="0" dirty="0" smtClean="0">
                <a:cs typeface="B Zar" panose="00000400000000000000" pitchFamily="2" charset="-78"/>
              </a:rPr>
              <a:t>دیگر</a:t>
            </a:r>
          </a:p>
          <a:p>
            <a:pPr marL="457200" indent="-457200" algn="r" rtl="1">
              <a:buFont typeface="Wingdings" panose="05000000000000000000" pitchFamily="2" charset="2"/>
              <a:buChar char="q"/>
            </a:pPr>
            <a:r>
              <a:rPr lang="fa-IR" sz="2400" b="0" dirty="0" smtClean="0">
                <a:cs typeface="B Zar" panose="00000400000000000000" pitchFamily="2" charset="-78"/>
              </a:rPr>
              <a:t>مثل باکتری با ویروسی است که سریعاً منتقل میشود.</a:t>
            </a:r>
            <a:endParaRPr lang="en-US" sz="2400" b="0" dirty="0" smtClean="0">
              <a:cs typeface="B Zar" panose="00000400000000000000" pitchFamily="2" charset="-78"/>
            </a:endParaRPr>
          </a:p>
          <a:p>
            <a:pPr marL="457200" indent="-457200" algn="r" rtl="1">
              <a:buFont typeface="Wingdings" panose="05000000000000000000" pitchFamily="2" charset="2"/>
              <a:buChar char="q"/>
            </a:pPr>
            <a:r>
              <a:rPr lang="fa-IR" sz="2400" b="0" dirty="0" smtClean="0">
                <a:cs typeface="B Zar" panose="00000400000000000000" pitchFamily="2" charset="-78"/>
              </a:rPr>
              <a:t>یک آلایش و اخلال جهانی است.</a:t>
            </a:r>
          </a:p>
          <a:p>
            <a:pPr marL="457200" indent="-457200" algn="r" rtl="1">
              <a:buFont typeface="Wingdings" panose="05000000000000000000" pitchFamily="2" charset="2"/>
              <a:buChar char="q"/>
            </a:pPr>
            <a:r>
              <a:rPr lang="en-US" sz="2400" b="0" dirty="0" smtClean="0">
                <a:cs typeface="B Zar" panose="00000400000000000000" pitchFamily="2" charset="-78"/>
              </a:rPr>
              <a:t> </a:t>
            </a:r>
            <a:r>
              <a:rPr lang="fa-IR" sz="2400" b="0" dirty="0" smtClean="0">
                <a:cs typeface="B Zar" panose="00000400000000000000" pitchFamily="2" charset="-78"/>
              </a:rPr>
              <a:t>اثر سرایت </a:t>
            </a:r>
            <a:r>
              <a:rPr lang="fa-IR" sz="2400" b="0" dirty="0" err="1" smtClean="0">
                <a:cs typeface="B Zar" panose="00000400000000000000" pitchFamily="2" charset="-78"/>
              </a:rPr>
              <a:t>معمولاٌ</a:t>
            </a:r>
            <a:r>
              <a:rPr lang="fa-IR" sz="2400" b="0" dirty="0" smtClean="0">
                <a:cs typeface="B Zar" panose="00000400000000000000" pitchFamily="2" charset="-78"/>
              </a:rPr>
              <a:t> ناشی از </a:t>
            </a:r>
            <a:r>
              <a:rPr lang="fa-IR" sz="2400" b="0" dirty="0" err="1" smtClean="0">
                <a:cs typeface="B Zar" panose="00000400000000000000" pitchFamily="2" charset="-78"/>
              </a:rPr>
              <a:t>شوکها</a:t>
            </a:r>
            <a:r>
              <a:rPr lang="fa-IR" sz="2400" b="0" dirty="0" smtClean="0">
                <a:cs typeface="B Zar" panose="00000400000000000000" pitchFamily="2" charset="-78"/>
              </a:rPr>
              <a:t> </a:t>
            </a:r>
            <a:r>
              <a:rPr lang="fa-IR" sz="2400" b="0" dirty="0" err="1" smtClean="0">
                <a:cs typeface="B Zar" panose="00000400000000000000" pitchFamily="2" charset="-78"/>
              </a:rPr>
              <a:t>است.در</a:t>
            </a:r>
            <a:r>
              <a:rPr lang="fa-IR" sz="2400" b="0" dirty="0" smtClean="0">
                <a:cs typeface="B Zar" panose="00000400000000000000" pitchFamily="2" charset="-78"/>
              </a:rPr>
              <a:t> رابطه با آثار آن اتفاق نظر وجود دارد ولی شیوه انتقال آن متفاوت است.</a:t>
            </a:r>
          </a:p>
          <a:p>
            <a:pPr algn="r" rtl="1"/>
            <a:r>
              <a:rPr lang="fa-IR" sz="2400" b="0" dirty="0" smtClean="0">
                <a:cs typeface="B Zar" panose="00000400000000000000" pitchFamily="2" charset="-78"/>
              </a:rPr>
              <a:t>اثر سرایت از </a:t>
            </a:r>
            <a:r>
              <a:rPr lang="fa-IR" sz="2400" b="0" dirty="0" err="1" smtClean="0">
                <a:cs typeface="B Zar" panose="00000400000000000000" pitchFamily="2" charset="-78"/>
              </a:rPr>
              <a:t>لینکهای</a:t>
            </a:r>
            <a:r>
              <a:rPr lang="fa-IR" sz="2400" b="0" dirty="0" smtClean="0">
                <a:cs typeface="B Zar" panose="00000400000000000000" pitchFamily="2" charset="-78"/>
              </a:rPr>
              <a:t> </a:t>
            </a:r>
            <a:r>
              <a:rPr lang="fa-IR" sz="2400" b="0" dirty="0" err="1" smtClean="0">
                <a:cs typeface="B Zar" panose="00000400000000000000" pitchFamily="2" charset="-78"/>
              </a:rPr>
              <a:t>زیرمنشا</a:t>
            </a:r>
            <a:r>
              <a:rPr lang="fa-IR" sz="2400" b="0" dirty="0" smtClean="0">
                <a:cs typeface="B Zar" panose="00000400000000000000" pitchFamily="2" charset="-78"/>
              </a:rPr>
              <a:t> گرفته است:</a:t>
            </a:r>
          </a:p>
          <a:p>
            <a:pPr marL="514350" indent="-514350" algn="r" rtl="1">
              <a:buFont typeface="Wingdings" panose="05000000000000000000" pitchFamily="2" charset="2"/>
              <a:buChar char="v"/>
            </a:pPr>
            <a:r>
              <a:rPr lang="fa-IR" sz="2400" b="0" dirty="0" err="1" smtClean="0">
                <a:cs typeface="B Zar" panose="00000400000000000000" pitchFamily="2" charset="-78"/>
              </a:rPr>
              <a:t>لینکهای</a:t>
            </a:r>
            <a:r>
              <a:rPr lang="fa-IR" sz="2400" b="0" dirty="0" smtClean="0">
                <a:cs typeface="B Zar" panose="00000400000000000000" pitchFamily="2" charset="-78"/>
              </a:rPr>
              <a:t> سیاسی</a:t>
            </a:r>
          </a:p>
          <a:p>
            <a:pPr marL="514350" indent="-514350" algn="r" rtl="1">
              <a:buFont typeface="Wingdings" panose="05000000000000000000" pitchFamily="2" charset="2"/>
              <a:buChar char="v"/>
            </a:pPr>
            <a:r>
              <a:rPr lang="fa-IR" sz="2400" b="0" dirty="0" err="1" smtClean="0">
                <a:cs typeface="B Zar" panose="00000400000000000000" pitchFamily="2" charset="-78"/>
              </a:rPr>
              <a:t>لینکهای</a:t>
            </a:r>
            <a:r>
              <a:rPr lang="fa-IR" sz="2400" b="0" dirty="0" smtClean="0">
                <a:cs typeface="B Zar" panose="00000400000000000000" pitchFamily="2" charset="-78"/>
              </a:rPr>
              <a:t> مالی</a:t>
            </a:r>
          </a:p>
          <a:p>
            <a:pPr marL="514350" indent="-514350" algn="r" rtl="1">
              <a:buFont typeface="Wingdings" panose="05000000000000000000" pitchFamily="2" charset="2"/>
              <a:buChar char="v"/>
            </a:pPr>
            <a:r>
              <a:rPr lang="fa-IR" sz="2400" b="0" dirty="0" err="1" smtClean="0">
                <a:cs typeface="B Zar" panose="00000400000000000000" pitchFamily="2" charset="-78"/>
              </a:rPr>
              <a:t>لینکهای</a:t>
            </a:r>
            <a:r>
              <a:rPr lang="fa-IR" sz="2400" b="0" dirty="0" smtClean="0">
                <a:cs typeface="B Zar" panose="00000400000000000000" pitchFamily="2" charset="-78"/>
              </a:rPr>
              <a:t> واقعی و عملیاتی</a:t>
            </a:r>
          </a:p>
          <a:p>
            <a:pPr algn="r" rtl="1"/>
            <a:endParaRPr lang="fa-IR" sz="2400" b="0" dirty="0">
              <a:cs typeface="B Zar" panose="00000400000000000000" pitchFamily="2" charset="-78"/>
            </a:endParaRPr>
          </a:p>
          <a:p>
            <a:pPr algn="r" rtl="1"/>
            <a:endParaRPr lang="en-US" sz="2400" dirty="0"/>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37</a:t>
            </a:fld>
            <a:endParaRPr lang="en-US"/>
          </a:p>
        </p:txBody>
      </p:sp>
    </p:spTree>
    <p:extLst>
      <p:ext uri="{BB962C8B-B14F-4D97-AF65-F5344CB8AC3E}">
        <p14:creationId xmlns:p14="http://schemas.microsoft.com/office/powerpoint/2010/main" val="7567871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vert="horz" lIns="91440" tIns="45720" rIns="91440" bIns="45720" rtlCol="0">
            <a:noAutofit/>
          </a:bodyPr>
          <a:lstStyle/>
          <a:p>
            <a:pPr marL="457200" indent="-457200" algn="r" rtl="1">
              <a:buFont typeface="Wingdings" panose="05000000000000000000" pitchFamily="2" charset="2"/>
              <a:buChar char="q"/>
            </a:pPr>
            <a:r>
              <a:rPr lang="fa-IR" sz="2400" b="0" dirty="0">
                <a:cs typeface="B Zar" panose="00000400000000000000" pitchFamily="2" charset="-78"/>
              </a:rPr>
              <a:t>بحران </a:t>
            </a:r>
            <a:r>
              <a:rPr lang="fa-IR" sz="2400" b="0" dirty="0" err="1">
                <a:cs typeface="B Zar" panose="00000400000000000000" pitchFamily="2" charset="-78"/>
              </a:rPr>
              <a:t>تکیلا</a:t>
            </a:r>
            <a:r>
              <a:rPr lang="fa-IR" sz="2400" b="0" dirty="0">
                <a:cs typeface="B Zar" panose="00000400000000000000" pitchFamily="2" charset="-78"/>
              </a:rPr>
              <a:t>(</a:t>
            </a:r>
            <a:r>
              <a:rPr lang="fa-IR" sz="2400" b="0" dirty="0" err="1">
                <a:cs typeface="B Zar" panose="00000400000000000000" pitchFamily="2" charset="-78"/>
              </a:rPr>
              <a:t>پزوی</a:t>
            </a:r>
            <a:r>
              <a:rPr lang="fa-IR" sz="2400" b="0" dirty="0">
                <a:cs typeface="B Zar" panose="00000400000000000000" pitchFamily="2" charset="-78"/>
              </a:rPr>
              <a:t> مکزیک</a:t>
            </a:r>
            <a:r>
              <a:rPr lang="fa-IR" sz="2400" b="0" dirty="0" smtClean="0">
                <a:cs typeface="B Zar" panose="00000400000000000000" pitchFamily="2" charset="-78"/>
              </a:rPr>
              <a:t>)</a:t>
            </a:r>
          </a:p>
          <a:p>
            <a:pPr marL="457200" indent="-457200" algn="r" rtl="1">
              <a:buFont typeface="Wingdings" panose="05000000000000000000" pitchFamily="2" charset="2"/>
              <a:buChar char="q"/>
            </a:pPr>
            <a:r>
              <a:rPr lang="fa-IR" sz="2400" b="0" dirty="0" smtClean="0">
                <a:cs typeface="B Zar" panose="00000400000000000000" pitchFamily="2" charset="-78"/>
              </a:rPr>
              <a:t>بحران </a:t>
            </a:r>
            <a:r>
              <a:rPr lang="fa-IR" sz="2400" b="0" dirty="0" err="1" smtClean="0">
                <a:cs typeface="B Zar" panose="00000400000000000000" pitchFamily="2" charset="-78"/>
              </a:rPr>
              <a:t>ببرهای</a:t>
            </a:r>
            <a:r>
              <a:rPr lang="fa-IR" sz="2400" b="0" dirty="0" smtClean="0">
                <a:cs typeface="B Zar" panose="00000400000000000000" pitchFamily="2" charset="-78"/>
              </a:rPr>
              <a:t> آسیای جنوب شرقی(</a:t>
            </a:r>
            <a:r>
              <a:rPr lang="en-US" sz="2400" b="0" dirty="0" smtClean="0">
                <a:cs typeface="B Zar" panose="00000400000000000000" pitchFamily="2" charset="-78"/>
              </a:rPr>
              <a:t>Bath</a:t>
            </a:r>
            <a:r>
              <a:rPr lang="fa-IR" sz="2400" b="0" dirty="0" smtClean="0">
                <a:cs typeface="B Zar" panose="00000400000000000000" pitchFamily="2" charset="-78"/>
              </a:rPr>
              <a:t> تایلند)</a:t>
            </a:r>
          </a:p>
          <a:p>
            <a:pPr marL="457200" indent="-457200" algn="r" rtl="1">
              <a:buFont typeface="Wingdings" panose="05000000000000000000" pitchFamily="2" charset="2"/>
              <a:buChar char="q"/>
            </a:pPr>
            <a:r>
              <a:rPr lang="fa-IR" sz="2400" b="0" dirty="0" smtClean="0">
                <a:cs typeface="B Zar" panose="00000400000000000000" pitchFamily="2" charset="-78"/>
              </a:rPr>
              <a:t>بحران </a:t>
            </a:r>
            <a:r>
              <a:rPr lang="fa-IR" sz="2400" b="0" dirty="0" err="1" smtClean="0">
                <a:cs typeface="B Zar" panose="00000400000000000000" pitchFamily="2" charset="-78"/>
              </a:rPr>
              <a:t>نکول</a:t>
            </a:r>
            <a:r>
              <a:rPr lang="fa-IR" sz="2400" b="0" dirty="0" smtClean="0">
                <a:cs typeface="B Zar" panose="00000400000000000000" pitchFamily="2" charset="-78"/>
              </a:rPr>
              <a:t> روسیه</a:t>
            </a:r>
          </a:p>
          <a:p>
            <a:pPr marL="457200" indent="-457200" algn="r" rtl="1">
              <a:buFont typeface="Wingdings" panose="05000000000000000000" pitchFamily="2" charset="2"/>
              <a:buChar char="q"/>
            </a:pPr>
            <a:endParaRPr lang="fa-IR" sz="2400" b="0" dirty="0">
              <a:cs typeface="B Zar" panose="00000400000000000000" pitchFamily="2" charset="-78"/>
            </a:endParaRPr>
          </a:p>
          <a:p>
            <a:pPr marL="0" indent="0" algn="r" rtl="1"/>
            <a:r>
              <a:rPr lang="fa-IR" sz="2400" dirty="0" smtClean="0">
                <a:cs typeface="B Zar" panose="00000400000000000000" pitchFamily="2" charset="-78"/>
              </a:rPr>
              <a:t>اندازه گیری اثر سرایت:</a:t>
            </a:r>
          </a:p>
          <a:p>
            <a:pPr algn="l">
              <a:buFont typeface="Arial" panose="020B0604020202020204" pitchFamily="34" charset="0"/>
              <a:buChar char="•"/>
            </a:pPr>
            <a:r>
              <a:rPr lang="en-US" sz="2400" b="0" dirty="0" smtClean="0">
                <a:cs typeface="B Zar" panose="00000400000000000000" pitchFamily="2" charset="-78"/>
              </a:rPr>
              <a:t>Variance ratio model</a:t>
            </a:r>
          </a:p>
          <a:p>
            <a:pPr algn="l">
              <a:buFont typeface="Arial" panose="020B0604020202020204" pitchFamily="34" charset="0"/>
              <a:buChar char="•"/>
            </a:pPr>
            <a:r>
              <a:rPr lang="en-US" sz="2400" b="0" dirty="0" smtClean="0">
                <a:cs typeface="B Zar" panose="00000400000000000000" pitchFamily="2" charset="-78"/>
              </a:rPr>
              <a:t>Dynamic conditional correlation model</a:t>
            </a:r>
          </a:p>
          <a:p>
            <a:pPr algn="l">
              <a:buFont typeface="Arial" panose="020B0604020202020204" pitchFamily="34" charset="0"/>
              <a:buChar char="•"/>
            </a:pPr>
            <a:r>
              <a:rPr lang="en-US" sz="2400" b="0" dirty="0" smtClean="0">
                <a:cs typeface="B Zar" panose="00000400000000000000" pitchFamily="2" charset="-78"/>
              </a:rPr>
              <a:t>Co integration model</a:t>
            </a:r>
            <a:endParaRPr lang="fa-IR" sz="2400" b="0" dirty="0" smtClean="0">
              <a:cs typeface="B Zar" panose="00000400000000000000" pitchFamily="2" charset="-78"/>
            </a:endParaRPr>
          </a:p>
          <a:p>
            <a:pPr marL="457200" indent="-457200" algn="r" rtl="1">
              <a:buFont typeface="Wingdings" panose="05000000000000000000" pitchFamily="2" charset="2"/>
              <a:buChar char="q"/>
            </a:pPr>
            <a:endParaRPr lang="en-US" sz="24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38</a:t>
            </a:fld>
            <a:endParaRPr lang="en-US"/>
          </a:p>
        </p:txBody>
      </p:sp>
    </p:spTree>
    <p:extLst>
      <p:ext uri="{BB962C8B-B14F-4D97-AF65-F5344CB8AC3E}">
        <p14:creationId xmlns:p14="http://schemas.microsoft.com/office/powerpoint/2010/main" val="33973341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0963" y="502477"/>
            <a:ext cx="8496944" cy="5401479"/>
          </a:xfrm>
          <a:prstGeom prst="rect">
            <a:avLst/>
          </a:prstGeom>
          <a:ln w="38100">
            <a:noFill/>
          </a:ln>
        </p:spPr>
        <p:txBody>
          <a:bodyPr wrap="square">
            <a:spAutoFit/>
          </a:bodyPr>
          <a:lstStyle/>
          <a:p>
            <a:pPr algn="just" rtl="1">
              <a:lnSpc>
                <a:spcPct val="200000"/>
              </a:lnSpc>
              <a:buFont typeface="Wingdings" pitchFamily="2" charset="2"/>
              <a:buChar char="ü"/>
            </a:pPr>
            <a:r>
              <a:rPr lang="fa-IR" sz="2000" b="1" dirty="0" smtClean="0">
                <a:cs typeface="B Zar" panose="00000400000000000000" pitchFamily="2" charset="-78"/>
              </a:rPr>
              <a:t>بسیاری </a:t>
            </a:r>
            <a:r>
              <a:rPr lang="fa-IR" sz="2000" b="1" dirty="0">
                <a:cs typeface="B Zar" panose="00000400000000000000" pitchFamily="2" charset="-78"/>
              </a:rPr>
              <a:t>از تصمیمات شرکت های چند ملیتی تحت تاثیر نرخ های ارز قرار می </a:t>
            </a:r>
            <a:r>
              <a:rPr lang="fa-IR" sz="2000" b="1" dirty="0" smtClean="0">
                <a:cs typeface="B Zar" panose="00000400000000000000" pitchFamily="2" charset="-78"/>
              </a:rPr>
              <a:t>گیرد. مدیران </a:t>
            </a:r>
            <a:r>
              <a:rPr lang="fa-IR" sz="2000" b="1" dirty="0">
                <a:cs typeface="B Zar" panose="00000400000000000000" pitchFamily="2" charset="-78"/>
              </a:rPr>
              <a:t>مالی بایستی بدانند که چگونه نرخ های ارز را پیش بینی کنند به طوریکه بتوانند تصمیماتی در راستای افزایش ارزش شرکت چند ملیتی </a:t>
            </a:r>
            <a:r>
              <a:rPr lang="fa-IR" sz="2000" b="1" dirty="0" smtClean="0">
                <a:cs typeface="B Zar" panose="00000400000000000000" pitchFamily="2" charset="-78"/>
              </a:rPr>
              <a:t>بگیرند. </a:t>
            </a:r>
            <a:endParaRPr lang="en-US" sz="2000" b="1" dirty="0" smtClean="0">
              <a:cs typeface="B Zar" panose="00000400000000000000" pitchFamily="2" charset="-78"/>
            </a:endParaRPr>
          </a:p>
          <a:p>
            <a:pPr algn="just" rtl="1">
              <a:lnSpc>
                <a:spcPct val="200000"/>
              </a:lnSpc>
              <a:buFont typeface="Wingdings" pitchFamily="2" charset="2"/>
              <a:buChar char="ü"/>
            </a:pPr>
            <a:r>
              <a:rPr lang="fa-IR" sz="2000" b="1" dirty="0">
                <a:cs typeface="B Zar" panose="00000400000000000000" pitchFamily="2" charset="-78"/>
              </a:rPr>
              <a:t>اهداف ویژه این فصل عبارتند از</a:t>
            </a:r>
            <a:r>
              <a:rPr lang="fa-IR" sz="2000" b="1" dirty="0" smtClean="0">
                <a:cs typeface="B Zar" panose="00000400000000000000" pitchFamily="2" charset="-78"/>
              </a:rPr>
              <a:t>:</a:t>
            </a:r>
            <a:endParaRPr lang="en-US" sz="2000" b="1" dirty="0" smtClean="0">
              <a:cs typeface="B Zar" panose="00000400000000000000" pitchFamily="2" charset="-78"/>
            </a:endParaRPr>
          </a:p>
          <a:p>
            <a:pPr marL="342900" lvl="0" indent="-342900" algn="just" rtl="1">
              <a:lnSpc>
                <a:spcPct val="200000"/>
              </a:lnSpc>
              <a:buFont typeface="Wingdings" pitchFamily="2" charset="2"/>
              <a:buChar char="§"/>
            </a:pPr>
            <a:r>
              <a:rPr lang="fa-IR" sz="2000" b="1" dirty="0">
                <a:solidFill>
                  <a:srgbClr val="FF0000"/>
                </a:solidFill>
                <a:cs typeface="B Zar" panose="00000400000000000000" pitchFamily="2" charset="-78"/>
              </a:rPr>
              <a:t>توضیح چگونگی انتفاع شرکت ها از پیش بینی نرخ ارز</a:t>
            </a:r>
            <a:endParaRPr lang="en-US" sz="2000" b="1" dirty="0">
              <a:solidFill>
                <a:srgbClr val="FF0000"/>
              </a:solidFill>
              <a:cs typeface="B Zar" panose="00000400000000000000" pitchFamily="2" charset="-78"/>
            </a:endParaRPr>
          </a:p>
          <a:p>
            <a:pPr marL="342900" lvl="0" indent="-342900" algn="just" rtl="1">
              <a:lnSpc>
                <a:spcPct val="200000"/>
              </a:lnSpc>
              <a:buFont typeface="Wingdings" pitchFamily="2" charset="2"/>
              <a:buChar char="§"/>
            </a:pPr>
            <a:r>
              <a:rPr lang="fa-IR" sz="2000" b="1" dirty="0">
                <a:solidFill>
                  <a:srgbClr val="FF0000"/>
                </a:solidFill>
                <a:cs typeface="B Zar" panose="00000400000000000000" pitchFamily="2" charset="-78"/>
              </a:rPr>
              <a:t>تشریح تکنیک های رایج برای پیش بینی نرخ ارز</a:t>
            </a:r>
            <a:endParaRPr lang="en-US" sz="2000" b="1" dirty="0">
              <a:solidFill>
                <a:srgbClr val="FF0000"/>
              </a:solidFill>
              <a:cs typeface="B Zar" panose="00000400000000000000" pitchFamily="2" charset="-78"/>
            </a:endParaRPr>
          </a:p>
          <a:p>
            <a:pPr marL="342900" lvl="0" indent="-342900" algn="just" rtl="1">
              <a:lnSpc>
                <a:spcPct val="200000"/>
              </a:lnSpc>
              <a:buFont typeface="Wingdings" pitchFamily="2" charset="2"/>
              <a:buChar char="§"/>
            </a:pPr>
            <a:r>
              <a:rPr lang="fa-IR" sz="2000" b="1" dirty="0" smtClean="0">
                <a:solidFill>
                  <a:srgbClr val="FF0000"/>
                </a:solidFill>
                <a:cs typeface="B Zar" panose="00000400000000000000" pitchFamily="2" charset="-78"/>
              </a:rPr>
              <a:t>توضیح </a:t>
            </a:r>
            <a:r>
              <a:rPr lang="fa-IR" sz="2000" b="1" dirty="0">
                <a:solidFill>
                  <a:srgbClr val="FF0000"/>
                </a:solidFill>
                <a:cs typeface="B Zar" panose="00000400000000000000" pitchFamily="2" charset="-78"/>
              </a:rPr>
              <a:t>چگونگی ارزیابی عملیات پیش بینی</a:t>
            </a:r>
            <a:endParaRPr lang="en-US" sz="2000" b="1" dirty="0">
              <a:solidFill>
                <a:srgbClr val="FF0000"/>
              </a:solidFill>
              <a:cs typeface="B Zar" panose="00000400000000000000" pitchFamily="2" charset="-78"/>
            </a:endParaRPr>
          </a:p>
          <a:p>
            <a:pPr algn="just" rtl="1">
              <a:lnSpc>
                <a:spcPct val="150000"/>
              </a:lnSpc>
              <a:buFont typeface="Wingdings" pitchFamily="2" charset="2"/>
              <a:buChar char="ü"/>
            </a:pPr>
            <a:endParaRPr lang="en-US" sz="2000" b="1" dirty="0">
              <a:cs typeface="B Zar" panose="00000400000000000000" pitchFamily="2" charset="-78"/>
            </a:endParaRPr>
          </a:p>
          <a:p>
            <a:pPr algn="just" rtl="1">
              <a:lnSpc>
                <a:spcPct val="200000"/>
              </a:lnSpc>
              <a:buFont typeface="Wingdings" pitchFamily="2" charset="2"/>
              <a:buChar char="ü"/>
            </a:pPr>
            <a:endParaRPr lang="fa-IR" sz="2000" b="1" dirty="0">
              <a:cs typeface="B Zar" panose="00000400000000000000" pitchFamily="2" charset="-78"/>
            </a:endParaRPr>
          </a:p>
        </p:txBody>
      </p:sp>
      <p:sp>
        <p:nvSpPr>
          <p:cNvPr id="8" name="Slide Number Placeholder 7"/>
          <p:cNvSpPr>
            <a:spLocks noGrp="1"/>
          </p:cNvSpPr>
          <p:nvPr>
            <p:ph type="sldNum" sz="quarter" idx="12"/>
          </p:nvPr>
        </p:nvSpPr>
        <p:spPr/>
        <p:txBody>
          <a:bodyPr>
            <a:normAutofit/>
          </a:bodyPr>
          <a:lstStyle/>
          <a:p>
            <a:fld id="{AC47D4E3-CD3B-414A-B715-93A53098628A}" type="slidenum">
              <a:rPr lang="en-US" smtClean="0"/>
              <a:pPr/>
              <a:t>39</a:t>
            </a:fld>
            <a:endParaRPr lang="en-US"/>
          </a:p>
        </p:txBody>
      </p:sp>
      <p:sp>
        <p:nvSpPr>
          <p:cNvPr id="2" name="Footer Placeholder 1"/>
          <p:cNvSpPr>
            <a:spLocks noGrp="1"/>
          </p:cNvSpPr>
          <p:nvPr>
            <p:ph type="ftr" sz="quarter" idx="4294967295"/>
          </p:nvPr>
        </p:nvSpPr>
        <p:spPr>
          <a:xfrm>
            <a:off x="3517514" y="6285122"/>
            <a:ext cx="4724400" cy="274320"/>
          </a:xfrm>
        </p:spPr>
        <p:txBody>
          <a:bodyPr/>
          <a:lstStyle/>
          <a:p>
            <a:r>
              <a:rPr lang="fa-IR" smtClean="0"/>
              <a:t>مالي بين الملل</a:t>
            </a:r>
            <a:endParaRPr lang="en-US"/>
          </a:p>
        </p:txBody>
      </p:sp>
    </p:spTree>
    <p:extLst>
      <p:ext uri="{BB962C8B-B14F-4D97-AF65-F5344CB8AC3E}">
        <p14:creationId xmlns:p14="http://schemas.microsoft.com/office/powerpoint/2010/main" val="350282757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fa-IR" sz="3200" dirty="0" smtClean="0">
                <a:cs typeface="B Zar" panose="00000400000000000000" pitchFamily="2" charset="-78"/>
              </a:rPr>
              <a:t>خردمند، فردای(آخرت) خود را بخاطر امروز به خطر </a:t>
            </a:r>
            <a:r>
              <a:rPr lang="fa-IR" sz="3200" dirty="0" err="1" smtClean="0">
                <a:cs typeface="B Zar" panose="00000400000000000000" pitchFamily="2" charset="-78"/>
              </a:rPr>
              <a:t>نمی</a:t>
            </a:r>
            <a:r>
              <a:rPr lang="fa-IR" sz="3200" dirty="0" smtClean="0">
                <a:cs typeface="B Zar" panose="00000400000000000000" pitchFamily="2" charset="-78"/>
              </a:rPr>
              <a:t> اندازد و همه داشته </a:t>
            </a:r>
            <a:r>
              <a:rPr lang="fa-IR" sz="3200" dirty="0" err="1" smtClean="0">
                <a:cs typeface="B Zar" panose="00000400000000000000" pitchFamily="2" charset="-78"/>
              </a:rPr>
              <a:t>هایش</a:t>
            </a:r>
            <a:r>
              <a:rPr lang="fa-IR" sz="3200" dirty="0" smtClean="0">
                <a:cs typeface="B Zar" panose="00000400000000000000" pitchFamily="2" charset="-78"/>
              </a:rPr>
              <a:t> را ریسک نمیکند.</a:t>
            </a:r>
            <a:endParaRPr lang="en-US" sz="3200" dirty="0" smtClean="0">
              <a:cs typeface="B Zar" panose="00000400000000000000" pitchFamily="2" charset="-78"/>
            </a:endParaRPr>
          </a:p>
          <a:p>
            <a:pPr rtl="1"/>
            <a:r>
              <a:rPr lang="fa-IR" sz="3200" b="0" dirty="0" err="1" smtClean="0">
                <a:cs typeface="B Zar" panose="00000400000000000000" pitchFamily="2" charset="-78"/>
              </a:rPr>
              <a:t>سروانتس</a:t>
            </a:r>
            <a:r>
              <a:rPr lang="fa-IR" sz="3200" b="0" dirty="0" smtClean="0">
                <a:cs typeface="B Zar" panose="00000400000000000000" pitchFamily="2" charset="-78"/>
              </a:rPr>
              <a:t>(نویسنده اسپانیایی)</a:t>
            </a:r>
            <a:endParaRPr lang="en-US" sz="32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4</a:t>
            </a:fld>
            <a:endParaRPr lang="en-US"/>
          </a:p>
        </p:txBody>
      </p:sp>
    </p:spTree>
    <p:extLst>
      <p:ext uri="{BB962C8B-B14F-4D97-AF65-F5344CB8AC3E}">
        <p14:creationId xmlns:p14="http://schemas.microsoft.com/office/powerpoint/2010/main" val="2718105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1600" b="1" dirty="0">
                <a:cs typeface="B Zar" panose="00000400000000000000" pitchFamily="2" charset="-78"/>
              </a:rPr>
              <a:t>سخنرانی اصلی پیتر </a:t>
            </a:r>
            <a:r>
              <a:rPr lang="fa-IR" sz="1600" b="1" dirty="0" err="1">
                <a:cs typeface="B Zar" panose="00000400000000000000" pitchFamily="2" charset="-78"/>
              </a:rPr>
              <a:t>دراکر</a:t>
            </a:r>
            <a:r>
              <a:rPr lang="fa-IR" sz="1600" b="1" dirty="0">
                <a:cs typeface="B Zar" panose="00000400000000000000" pitchFamily="2" charset="-78"/>
              </a:rPr>
              <a:t>، کنفرانس </a:t>
            </a:r>
            <a:r>
              <a:rPr lang="fa-IR" sz="1600" b="1" dirty="0" smtClean="0">
                <a:cs typeface="B Zar" panose="00000400000000000000" pitchFamily="2" charset="-78"/>
              </a:rPr>
              <a:t>مدیران </a:t>
            </a:r>
            <a:r>
              <a:rPr lang="fa-IR" sz="1600" b="1" dirty="0">
                <a:cs typeface="B Zar" panose="00000400000000000000" pitchFamily="2" charset="-78"/>
              </a:rPr>
              <a:t>مالی،</a:t>
            </a:r>
            <a:br>
              <a:rPr lang="fa-IR" sz="1600" b="1" dirty="0">
                <a:cs typeface="B Zar" panose="00000400000000000000" pitchFamily="2" charset="-78"/>
              </a:rPr>
            </a:br>
            <a:r>
              <a:rPr lang="fa-IR" sz="1600" b="1" dirty="0">
                <a:cs typeface="B Zar" panose="00000400000000000000" pitchFamily="2" charset="-78"/>
              </a:rPr>
              <a:t>حمایت شده توسط </a:t>
            </a:r>
            <a:r>
              <a:rPr lang="en-US" sz="1600" b="1" dirty="0">
                <a:cs typeface="B Zar" panose="00000400000000000000" pitchFamily="2" charset="-78"/>
              </a:rPr>
              <a:t>Business International، San Francisco، 1990.</a:t>
            </a:r>
          </a:p>
        </p:txBody>
      </p:sp>
      <p:sp>
        <p:nvSpPr>
          <p:cNvPr id="4" name="Slide Number Placeholder 3"/>
          <p:cNvSpPr>
            <a:spLocks noGrp="1"/>
          </p:cNvSpPr>
          <p:nvPr>
            <p:ph type="sldNum" sz="quarter" idx="12"/>
          </p:nvPr>
        </p:nvSpPr>
        <p:spPr/>
        <p:txBody>
          <a:bodyPr/>
          <a:lstStyle/>
          <a:p>
            <a:fld id="{AC47D4E3-CD3B-414A-B715-93A53098628A}" type="slidenum">
              <a:rPr lang="en-US" smtClean="0"/>
              <a:pPr/>
              <a:t>40</a:t>
            </a:fld>
            <a:endParaRPr lang="en-US"/>
          </a:p>
        </p:txBody>
      </p:sp>
      <p:sp>
        <p:nvSpPr>
          <p:cNvPr id="5" name="Text Placeholder 4"/>
          <p:cNvSpPr>
            <a:spLocks noGrp="1"/>
          </p:cNvSpPr>
          <p:nvPr>
            <p:ph type="body" idx="1"/>
          </p:nvPr>
        </p:nvSpPr>
        <p:spPr>
          <a:xfrm>
            <a:off x="822960" y="1100628"/>
            <a:ext cx="7520940" cy="4614372"/>
          </a:xfrm>
        </p:spPr>
        <p:txBody>
          <a:bodyPr vert="horz" lIns="91440" tIns="45720" rIns="91440" bIns="45720" rtlCol="0">
            <a:noAutofit/>
          </a:bodyPr>
          <a:lstStyle/>
          <a:p>
            <a:pPr marL="457200" indent="-457200" algn="just" rtl="1">
              <a:buFont typeface="Wingdings" panose="05000000000000000000" pitchFamily="2" charset="2"/>
              <a:buChar char="q"/>
            </a:pPr>
            <a:r>
              <a:rPr lang="fa-IR" sz="1800" b="0" dirty="0">
                <a:cs typeface="B Zar" panose="00000400000000000000" pitchFamily="2" charset="-78"/>
              </a:rPr>
              <a:t>1. نرخ ارز به طور ذاتی ناپایدار است و همچنان باقی خواهد ماند. مبادلات ثابت از پیدایش نیستند. باید پذیرفته شود که دولت ها نرخ های مبادله را عوض می کنند.</a:t>
            </a:r>
          </a:p>
          <a:p>
            <a:pPr marL="457200" indent="-457200" algn="just" rtl="1">
              <a:buFont typeface="Wingdings" panose="05000000000000000000" pitchFamily="2" charset="2"/>
              <a:buChar char="q"/>
            </a:pPr>
            <a:r>
              <a:rPr lang="fa-IR" sz="1800" b="0" dirty="0">
                <a:cs typeface="B Zar" panose="00000400000000000000" pitchFamily="2" charset="-78"/>
              </a:rPr>
              <a:t>2. پیش بینی نرخ ارز یک بازی احمقانه است. بحث و احساسات اغلب نرخ های مبادله را در جهت های غیر قابل پیش بینی حرکت می </a:t>
            </a:r>
            <a:r>
              <a:rPr lang="fa-IR" sz="1800" b="0" dirty="0" err="1">
                <a:cs typeface="B Zar" panose="00000400000000000000" pitchFamily="2" charset="-78"/>
              </a:rPr>
              <a:t>دهد.فقط</a:t>
            </a:r>
            <a:r>
              <a:rPr lang="fa-IR" sz="1800" b="0" dirty="0">
                <a:cs typeface="B Zar" panose="00000400000000000000" pitchFamily="2" charset="-78"/>
              </a:rPr>
              <a:t> بهتر است ریسک ارز را با </a:t>
            </a:r>
            <a:r>
              <a:rPr lang="fa-IR" sz="1800" b="0" dirty="0" err="1">
                <a:cs typeface="B Zar" panose="00000400000000000000" pitchFamily="2" charset="-78"/>
              </a:rPr>
              <a:t>هجینگ</a:t>
            </a:r>
            <a:r>
              <a:rPr lang="fa-IR" sz="1800" b="0" dirty="0">
                <a:cs typeface="B Zar" panose="00000400000000000000" pitchFamily="2" charset="-78"/>
              </a:rPr>
              <a:t> پوشش داد</a:t>
            </a:r>
          </a:p>
          <a:p>
            <a:pPr marL="457200" indent="-457200" algn="just" rtl="1">
              <a:buFont typeface="Wingdings" panose="05000000000000000000" pitchFamily="2" charset="2"/>
              <a:buChar char="q"/>
            </a:pPr>
            <a:r>
              <a:rPr lang="fa-IR" sz="1800" b="0" dirty="0">
                <a:cs typeface="B Zar" panose="00000400000000000000" pitchFamily="2" charset="-78"/>
              </a:rPr>
              <a:t> 3. نرخ ارز یک هزینه تولیدی است که مدیران مالی باید مدیریت کنند. یک شرکت چند ملیتی (</a:t>
            </a:r>
            <a:r>
              <a:rPr lang="en-US" sz="1800" b="0" dirty="0">
                <a:cs typeface="B Zar" panose="00000400000000000000" pitchFamily="2" charset="-78"/>
              </a:rPr>
              <a:t>MNC) </a:t>
            </a:r>
            <a:r>
              <a:rPr lang="fa-IR" sz="1800" b="0" dirty="0">
                <a:cs typeface="B Zar" panose="00000400000000000000" pitchFamily="2" charset="-78"/>
              </a:rPr>
              <a:t>با) که 60 درصدی فروش خارجی دارد بهتر است پیش فروش نماید تا کار دیگری.</a:t>
            </a:r>
          </a:p>
          <a:p>
            <a:pPr marL="457200" indent="-457200" algn="just" rtl="1">
              <a:buFont typeface="Wingdings" panose="05000000000000000000" pitchFamily="2" charset="2"/>
              <a:buChar char="q"/>
            </a:pPr>
            <a:r>
              <a:rPr lang="fa-IR" sz="1800" b="0" dirty="0">
                <a:cs typeface="B Zar" panose="00000400000000000000" pitchFamily="2" charset="-78"/>
              </a:rPr>
              <a:t>4. </a:t>
            </a:r>
            <a:r>
              <a:rPr lang="en-US" sz="1800" b="0" dirty="0">
                <a:cs typeface="B Zar" panose="00000400000000000000" pitchFamily="2" charset="-78"/>
              </a:rPr>
              <a:t>MNC </a:t>
            </a:r>
            <a:r>
              <a:rPr lang="fa-IR" sz="1800" b="0" dirty="0">
                <a:cs typeface="B Zar" panose="00000400000000000000" pitchFamily="2" charset="-78"/>
              </a:rPr>
              <a:t>ها باید از بازارهای جهانی و </a:t>
            </a:r>
            <a:r>
              <a:rPr lang="fa-IR" sz="1800" b="0" dirty="0" err="1">
                <a:cs typeface="B Zar" panose="00000400000000000000" pitchFamily="2" charset="-78"/>
              </a:rPr>
              <a:t>مزیتهای</a:t>
            </a:r>
            <a:r>
              <a:rPr lang="fa-IR" sz="1800" b="0" dirty="0">
                <a:cs typeface="B Zar" panose="00000400000000000000" pitchFamily="2" charset="-78"/>
              </a:rPr>
              <a:t> آن  استفاده کنند. اکثر </a:t>
            </a:r>
            <a:r>
              <a:rPr lang="en-US" sz="1800" b="0" dirty="0">
                <a:cs typeface="B Zar" panose="00000400000000000000" pitchFamily="2" charset="-78"/>
              </a:rPr>
              <a:t>MNC </a:t>
            </a:r>
            <a:r>
              <a:rPr lang="fa-IR" sz="1800" b="0" dirty="0">
                <a:cs typeface="B Zar" panose="00000400000000000000" pitchFamily="2" charset="-78"/>
              </a:rPr>
              <a:t>ها هنوز هم در یک کشور به طور کامل  میخواهند از تامین مالی با ارز خارجی  استفاده کنند. این تامین  مالی های لوکس به طور فزاینده مشکوک است. مدیران باید با تامین  مالی همان پولی که  درآمد  تولید میکنند خود را حفظ کنند.</a:t>
            </a:r>
          </a:p>
          <a:p>
            <a:pPr marL="457200" indent="-457200" algn="just" rtl="1">
              <a:buFont typeface="Wingdings" panose="05000000000000000000" pitchFamily="2" charset="2"/>
              <a:buChar char="q"/>
            </a:pPr>
            <a:r>
              <a:rPr lang="fa-IR" sz="1800" b="0" dirty="0">
                <a:cs typeface="B Zar" panose="00000400000000000000" pitchFamily="2" charset="-78"/>
              </a:rPr>
              <a:t>5. مدیران امور مالی </a:t>
            </a:r>
            <a:r>
              <a:rPr lang="fa-IR" sz="1800" b="0" dirty="0" err="1">
                <a:cs typeface="B Zar" panose="00000400000000000000" pitchFamily="2" charset="-78"/>
              </a:rPr>
              <a:t>نمی</a:t>
            </a:r>
            <a:r>
              <a:rPr lang="fa-IR" sz="1800" b="0" dirty="0">
                <a:cs typeface="B Zar" panose="00000400000000000000" pitchFamily="2" charset="-78"/>
              </a:rPr>
              <a:t> توانند آسیب های زیان آور شرکت ها را در نوسانات بازار جبران کنند. کسب و کار  واقعی شرکت تامین مالی نیست، بلکه ساخت و یا تولید  است. هنگامی که نوسانات ارزی همه پیش </a:t>
            </a:r>
            <a:r>
              <a:rPr lang="fa-IR" sz="1800" b="0" dirty="0" err="1">
                <a:cs typeface="B Zar" panose="00000400000000000000" pitchFamily="2" charset="-78"/>
              </a:rPr>
              <a:t>فرضها</a:t>
            </a:r>
            <a:r>
              <a:rPr lang="fa-IR" sz="1800" b="0" dirty="0">
                <a:cs typeface="B Zar" panose="00000400000000000000" pitchFamily="2" charset="-78"/>
              </a:rPr>
              <a:t> را نقض میکند بسیاری از مدیران سود واقعی خود را از دست میدهند. 40% خسارتها ناشی از نوسانات ارزی است. این واقعاً قابل قبول نیست ولی شرکتها میگویند برای پوشش ریسک این سرمایه گذاری ها را انجام داده </a:t>
            </a:r>
            <a:r>
              <a:rPr lang="fa-IR" sz="1800" b="0" dirty="0" err="1">
                <a:cs typeface="B Zar" panose="00000400000000000000" pitchFamily="2" charset="-78"/>
              </a:rPr>
              <a:t>اند</a:t>
            </a:r>
            <a:r>
              <a:rPr lang="fa-IR" sz="1800" b="0" dirty="0">
                <a:cs typeface="B Zar" panose="00000400000000000000" pitchFamily="2" charset="-78"/>
              </a:rPr>
              <a:t>.</a:t>
            </a:r>
            <a:endParaRPr lang="en-US" sz="1800" b="0" dirty="0">
              <a:cs typeface="B Zar" panose="00000400000000000000" pitchFamily="2" charset="-78"/>
            </a:endParaRPr>
          </a:p>
        </p:txBody>
      </p:sp>
    </p:spTree>
    <p:extLst>
      <p:ext uri="{BB962C8B-B14F-4D97-AF65-F5344CB8AC3E}">
        <p14:creationId xmlns:p14="http://schemas.microsoft.com/office/powerpoint/2010/main" val="19263691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Zar" panose="00000400000000000000" pitchFamily="2" charset="-78"/>
              </a:rPr>
              <a:t>سوال اصلی</a:t>
            </a:r>
            <a:endParaRPr lang="en-US" dirty="0"/>
          </a:p>
        </p:txBody>
      </p:sp>
      <p:sp>
        <p:nvSpPr>
          <p:cNvPr id="3" name="Text Placeholder 2"/>
          <p:cNvSpPr>
            <a:spLocks noGrp="1"/>
          </p:cNvSpPr>
          <p:nvPr>
            <p:ph type="body" idx="1"/>
          </p:nvPr>
        </p:nvSpPr>
        <p:spPr/>
        <p:txBody>
          <a:bodyPr>
            <a:normAutofit fontScale="92500" lnSpcReduction="10000"/>
          </a:bodyPr>
          <a:lstStyle/>
          <a:p>
            <a:pPr algn="just" rtl="1"/>
            <a:r>
              <a:rPr lang="fa-IR" sz="6600" dirty="0" smtClean="0">
                <a:solidFill>
                  <a:srgbClr val="FF0000"/>
                </a:solidFill>
                <a:cs typeface="B Zar" panose="00000400000000000000" pitchFamily="2" charset="-78"/>
              </a:rPr>
              <a:t>بر اساس نظریه مدرن مالی ،آیا مدیریت ریسک ارز دارای ارزش اقتصادی است؟</a:t>
            </a:r>
            <a:endParaRPr lang="en-US" sz="6600" dirty="0">
              <a:solidFill>
                <a:srgbClr val="FF0000"/>
              </a:solidFill>
              <a:cs typeface="B Zar" panose="00000400000000000000" pitchFamily="2" charset="-78"/>
            </a:endParaRPr>
          </a:p>
        </p:txBody>
      </p:sp>
      <p:sp>
        <p:nvSpPr>
          <p:cNvPr id="4" name="Slide Number Placeholder 3"/>
          <p:cNvSpPr>
            <a:spLocks noGrp="1"/>
          </p:cNvSpPr>
          <p:nvPr>
            <p:ph type="sldNum" sz="quarter" idx="12"/>
          </p:nvPr>
        </p:nvSpPr>
        <p:spPr/>
        <p:txBody>
          <a:bodyPr/>
          <a:lstStyle/>
          <a:p>
            <a:fld id="{AC47D4E3-CD3B-414A-B715-93A53098628A}" type="slidenum">
              <a:rPr lang="en-US" smtClean="0"/>
              <a:pPr/>
              <a:t>41</a:t>
            </a:fld>
            <a:endParaRPr lang="en-US"/>
          </a:p>
        </p:txBody>
      </p:sp>
    </p:spTree>
    <p:extLst>
      <p:ext uri="{BB962C8B-B14F-4D97-AF65-F5344CB8AC3E}">
        <p14:creationId xmlns:p14="http://schemas.microsoft.com/office/powerpoint/2010/main" val="31006491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cs typeface="B Zar" panose="00000400000000000000" pitchFamily="2" charset="-78"/>
            </a:endParaRPr>
          </a:p>
        </p:txBody>
      </p:sp>
      <p:sp>
        <p:nvSpPr>
          <p:cNvPr id="3" name="Text Placeholder 2"/>
          <p:cNvSpPr>
            <a:spLocks noGrp="1"/>
          </p:cNvSpPr>
          <p:nvPr>
            <p:ph type="body" idx="1"/>
          </p:nvPr>
        </p:nvSpPr>
        <p:spPr/>
        <p:txBody>
          <a:bodyPr>
            <a:noAutofit/>
          </a:bodyPr>
          <a:lstStyle/>
          <a:p>
            <a:pPr marL="457200" indent="-457200" algn="just" rtl="1">
              <a:buFont typeface="Wingdings" panose="05000000000000000000" pitchFamily="2" charset="2"/>
              <a:buChar char="q"/>
            </a:pPr>
            <a:r>
              <a:rPr lang="fa-IR" sz="2000" b="0" dirty="0" smtClean="0">
                <a:cs typeface="B Zar" panose="00000400000000000000" pitchFamily="2" charset="-78"/>
              </a:rPr>
              <a:t>براساس تئوری مدرن بازار سرمایه، ریسک نرخ ارز یک ریسک غیر سیستماتیک یا قابل کنترل برای درآمد زایی یا هزینه تعریف میشود.</a:t>
            </a:r>
          </a:p>
          <a:p>
            <a:pPr marL="457200" indent="-457200" algn="just" rtl="1">
              <a:buFont typeface="Wingdings" panose="05000000000000000000" pitchFamily="2" charset="2"/>
              <a:buChar char="q"/>
            </a:pPr>
            <a:r>
              <a:rPr lang="fa-IR" sz="2000" b="0" dirty="0" smtClean="0">
                <a:cs typeface="B Zar" panose="00000400000000000000" pitchFamily="2" charset="-78"/>
              </a:rPr>
              <a:t>تحت شرایط اطمینان از کارایی </a:t>
            </a:r>
            <a:r>
              <a:rPr lang="fa-IR" sz="2000" b="0" dirty="0" err="1" smtClean="0">
                <a:cs typeface="B Zar" panose="00000400000000000000" pitchFamily="2" charset="-78"/>
              </a:rPr>
              <a:t>بازار،مدیریت</a:t>
            </a:r>
            <a:r>
              <a:rPr lang="fa-IR" sz="2000" b="0" dirty="0" smtClean="0">
                <a:cs typeface="B Zar" panose="00000400000000000000" pitchFamily="2" charset="-78"/>
              </a:rPr>
              <a:t> نرخ ارز خارجی در کل غیر ضروری است.</a:t>
            </a:r>
            <a:r>
              <a:rPr lang="fa-IR" sz="2000" b="0" dirty="0">
                <a:cs typeface="B Zar" panose="00000400000000000000" pitchFamily="2" charset="-78"/>
              </a:rPr>
              <a:t> با تنوع گرایی فعالیتها این نرخ ارز برای یک سبد دارایی متنوع شده حذف میگردد.</a:t>
            </a:r>
          </a:p>
          <a:p>
            <a:pPr marL="457200" indent="-457200" algn="just" rtl="1">
              <a:buFont typeface="Wingdings" panose="05000000000000000000" pitchFamily="2" charset="2"/>
              <a:buChar char="q"/>
            </a:pPr>
            <a:r>
              <a:rPr lang="fa-IR" sz="2000" b="0" dirty="0" smtClean="0">
                <a:cs typeface="B Zar" panose="00000400000000000000" pitchFamily="2" charset="-78"/>
              </a:rPr>
              <a:t>استدلال1:سهامدارن قادرند با تنوع گرایی ، ریسک سبد را نسبت ارز حذف کنند.(ضد </a:t>
            </a:r>
            <a:r>
              <a:rPr lang="fa-IR" sz="2000" b="0" dirty="0" err="1" smtClean="0">
                <a:cs typeface="B Zar" panose="00000400000000000000" pitchFamily="2" charset="-78"/>
              </a:rPr>
              <a:t>استدلال:هزینه</a:t>
            </a:r>
            <a:r>
              <a:rPr lang="fa-IR" sz="2000" b="0" dirty="0" smtClean="0">
                <a:cs typeface="B Zar" panose="00000400000000000000" pitchFamily="2" charset="-78"/>
              </a:rPr>
              <a:t> </a:t>
            </a:r>
            <a:r>
              <a:rPr lang="fa-IR" sz="2000" b="0" dirty="0" err="1" smtClean="0">
                <a:cs typeface="B Zar" panose="00000400000000000000" pitchFamily="2" charset="-78"/>
              </a:rPr>
              <a:t>معاملات،هزینه</a:t>
            </a:r>
            <a:r>
              <a:rPr lang="fa-IR" sz="2000" b="0" dirty="0" smtClean="0">
                <a:cs typeface="B Zar" panose="00000400000000000000" pitchFamily="2" charset="-78"/>
              </a:rPr>
              <a:t> </a:t>
            </a:r>
            <a:r>
              <a:rPr lang="fa-IR" sz="2000" b="0" dirty="0" err="1" smtClean="0">
                <a:cs typeface="B Zar" panose="00000400000000000000" pitchFamily="2" charset="-78"/>
              </a:rPr>
              <a:t>اطلاعات،ناقص</a:t>
            </a:r>
            <a:r>
              <a:rPr lang="fa-IR" sz="2000" b="0" dirty="0" smtClean="0">
                <a:cs typeface="B Zar" panose="00000400000000000000" pitchFamily="2" charset="-78"/>
              </a:rPr>
              <a:t> بودن بازارها)</a:t>
            </a:r>
          </a:p>
          <a:p>
            <a:pPr marL="457200" indent="-457200" algn="just" rtl="1">
              <a:buFont typeface="Wingdings" panose="05000000000000000000" pitchFamily="2" charset="2"/>
              <a:buChar char="q"/>
            </a:pPr>
            <a:r>
              <a:rPr lang="fa-IR" sz="2000" b="0" dirty="0" err="1" smtClean="0">
                <a:cs typeface="B Zar" panose="00000400000000000000" pitchFamily="2" charset="-78"/>
              </a:rPr>
              <a:t>استئلال</a:t>
            </a:r>
            <a:r>
              <a:rPr lang="fa-IR" sz="2000" b="0" dirty="0" smtClean="0">
                <a:cs typeface="B Zar" panose="00000400000000000000" pitchFamily="2" charset="-78"/>
              </a:rPr>
              <a:t> 2:هجینگ ارزی دارای هزینه است و ارزش مورد انتظار جریانهای نقدی را کاهش میدهد(چون تابع توزیع آن را جمع تر میکند).هنوز نمیدانیم که نوسان جریانهای نقدی آتی که پوشش می یابد و ارزش آن کم میشود باعث کاهش هزینه های </a:t>
            </a:r>
            <a:r>
              <a:rPr lang="fa-IR" sz="2000" b="0" dirty="0" err="1" smtClean="0">
                <a:cs typeface="B Zar" panose="00000400000000000000" pitchFamily="2" charset="-78"/>
              </a:rPr>
              <a:t>هجینگ</a:t>
            </a:r>
            <a:r>
              <a:rPr lang="fa-IR" sz="2000" b="0" dirty="0" smtClean="0">
                <a:cs typeface="B Zar" panose="00000400000000000000" pitchFamily="2" charset="-78"/>
              </a:rPr>
              <a:t> میگردد یا خیر.(ضد </a:t>
            </a:r>
            <a:r>
              <a:rPr lang="fa-IR" sz="2000" b="0" dirty="0" err="1" smtClean="0">
                <a:cs typeface="B Zar" panose="00000400000000000000" pitchFamily="2" charset="-78"/>
              </a:rPr>
              <a:t>استدلال:هزینه</a:t>
            </a:r>
            <a:r>
              <a:rPr lang="fa-IR" sz="2000" b="0" dirty="0" smtClean="0">
                <a:cs typeface="B Zar" panose="00000400000000000000" pitchFamily="2" charset="-78"/>
              </a:rPr>
              <a:t> های </a:t>
            </a:r>
            <a:r>
              <a:rPr lang="fa-IR" sz="2000" b="0" dirty="0" err="1" smtClean="0">
                <a:cs typeface="B Zar" panose="00000400000000000000" pitchFamily="2" charset="-78"/>
              </a:rPr>
              <a:t>هجینگ</a:t>
            </a:r>
            <a:r>
              <a:rPr lang="fa-IR" sz="2000" b="0" dirty="0" smtClean="0">
                <a:cs typeface="B Zar" panose="00000400000000000000" pitchFamily="2" charset="-78"/>
              </a:rPr>
              <a:t> خیلی با اهمیت نیست</a:t>
            </a:r>
          </a:p>
          <a:p>
            <a:pPr marL="457200" indent="-457200" algn="just" rtl="1">
              <a:buFont typeface="Wingdings" panose="05000000000000000000" pitchFamily="2" charset="2"/>
              <a:buChar char="q"/>
            </a:pPr>
            <a:r>
              <a:rPr lang="fa-IR" sz="2000" b="0" dirty="0" smtClean="0">
                <a:cs typeface="B Zar" panose="00000400000000000000" pitchFamily="2" charset="-78"/>
              </a:rPr>
              <a:t>استدلال 3: مدیران قادر نیستند در بازارهای مالی موفق باشند. در بازار کارا، ارزش فعلی </a:t>
            </a:r>
            <a:r>
              <a:rPr lang="fa-IR" sz="2000" b="0" dirty="0" err="1" smtClean="0">
                <a:cs typeface="B Zar" panose="00000400000000000000" pitchFamily="2" charset="-78"/>
              </a:rPr>
              <a:t>هجینگ</a:t>
            </a:r>
            <a:r>
              <a:rPr lang="fa-IR" sz="2000" b="0" dirty="0" smtClean="0">
                <a:cs typeface="B Zar" panose="00000400000000000000" pitchFamily="2" charset="-78"/>
              </a:rPr>
              <a:t> صفر است چون بین نرخ آتی  و فعلی فرصت </a:t>
            </a:r>
            <a:r>
              <a:rPr lang="fa-IR" sz="2000" b="0" dirty="0" err="1" smtClean="0">
                <a:cs typeface="B Zar" panose="00000400000000000000" pitchFamily="2" charset="-78"/>
              </a:rPr>
              <a:t>آربیتراژ</a:t>
            </a:r>
            <a:r>
              <a:rPr lang="fa-IR" sz="2000" b="0" dirty="0" smtClean="0">
                <a:cs typeface="B Zar" panose="00000400000000000000" pitchFamily="2" charset="-78"/>
              </a:rPr>
              <a:t> وجود ندارد.(ضد استدلال: ارز تمایل به بیش واکنشی و کم واکنشی در کوتاه مدت دارد  و ریسک وجود دارد.)</a:t>
            </a:r>
            <a:endParaRPr lang="en-US" sz="2000" b="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AC47D4E3-CD3B-414A-B715-93A53098628A}" type="slidenum">
              <a:rPr lang="en-US" smtClean="0"/>
              <a:pPr/>
              <a:t>42</a:t>
            </a:fld>
            <a:endParaRPr lang="en-US"/>
          </a:p>
        </p:txBody>
      </p:sp>
    </p:spTree>
    <p:extLst>
      <p:ext uri="{BB962C8B-B14F-4D97-AF65-F5344CB8AC3E}">
        <p14:creationId xmlns:p14="http://schemas.microsoft.com/office/powerpoint/2010/main" val="686401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Zar" panose="00000400000000000000" pitchFamily="2" charset="-78"/>
              </a:rPr>
              <a:t>مراحل پوشش ریسک </a:t>
            </a:r>
            <a:r>
              <a:rPr lang="fa-IR" b="1" dirty="0" smtClean="0">
                <a:cs typeface="B Zar" panose="00000400000000000000" pitchFamily="2" charset="-78"/>
              </a:rPr>
              <a:t>ارز(برنامه </a:t>
            </a:r>
            <a:r>
              <a:rPr lang="en-US" b="1" dirty="0" smtClean="0">
                <a:cs typeface="B Zar" panose="00000400000000000000" pitchFamily="2" charset="-78"/>
              </a:rPr>
              <a:t>FERM</a:t>
            </a:r>
            <a:r>
              <a:rPr lang="fa-IR" b="1" dirty="0" smtClean="0">
                <a:cs typeface="B Zar" panose="00000400000000000000" pitchFamily="2" charset="-78"/>
              </a:rPr>
              <a:t>)</a:t>
            </a:r>
            <a:r>
              <a:rPr lang="fa-IR" sz="2000" b="1" dirty="0" smtClean="0">
                <a:cs typeface="B Zar" panose="00000400000000000000" pitchFamily="2" charset="-78"/>
              </a:rPr>
              <a:t/>
            </a:r>
            <a:br>
              <a:rPr lang="fa-IR" sz="2000" b="1" dirty="0" smtClean="0">
                <a:cs typeface="B Zar" panose="00000400000000000000" pitchFamily="2" charset="-78"/>
              </a:rPr>
            </a:br>
            <a:r>
              <a:rPr lang="en-US" sz="1600" dirty="0">
                <a:solidFill>
                  <a:srgbClr val="C00000"/>
                </a:solidFill>
              </a:rPr>
              <a:t>The Foreign Exchange Risk Management Process</a:t>
            </a:r>
            <a:endParaRPr lang="en-US" sz="2000" dirty="0">
              <a:solidFill>
                <a:srgbClr val="C00000"/>
              </a:solidFill>
            </a:endParaRPr>
          </a:p>
        </p:txBody>
      </p:sp>
      <p:sp>
        <p:nvSpPr>
          <p:cNvPr id="3" name="Content Placeholder 2"/>
          <p:cNvSpPr>
            <a:spLocks noGrp="1"/>
          </p:cNvSpPr>
          <p:nvPr>
            <p:ph idx="1"/>
          </p:nvPr>
        </p:nvSpPr>
        <p:spPr>
          <a:xfrm>
            <a:off x="822960" y="1100628"/>
            <a:ext cx="7520940" cy="4614372"/>
          </a:xfrm>
        </p:spPr>
        <p:txBody>
          <a:bodyPr>
            <a:noAutofit/>
          </a:bodyPr>
          <a:lstStyle/>
          <a:p>
            <a:pPr algn="just" rtl="1"/>
            <a:r>
              <a:rPr lang="fa-IR" sz="2000" dirty="0" smtClean="0">
                <a:cs typeface="B Zar" panose="00000400000000000000" pitchFamily="2" charset="-78"/>
              </a:rPr>
              <a:t>گام 1:</a:t>
            </a:r>
            <a:r>
              <a:rPr lang="fa-IR" sz="2000" dirty="0">
                <a:cs typeface="B Zar" panose="00000400000000000000" pitchFamily="2" charset="-78"/>
              </a:rPr>
              <a:t>شناسایی شیوه برخورد و نگرش نسبت به </a:t>
            </a:r>
            <a:r>
              <a:rPr lang="fa-IR" sz="2000" dirty="0" err="1">
                <a:cs typeface="B Zar" panose="00000400000000000000" pitchFamily="2" charset="-78"/>
              </a:rPr>
              <a:t>ریسکهای</a:t>
            </a:r>
            <a:r>
              <a:rPr lang="fa-IR" sz="2000" dirty="0">
                <a:cs typeface="B Zar" panose="00000400000000000000" pitchFamily="2" charset="-78"/>
              </a:rPr>
              <a:t> آتی</a:t>
            </a:r>
          </a:p>
          <a:p>
            <a:pPr algn="just" rtl="1"/>
            <a:r>
              <a:rPr lang="fa-IR" sz="2000" dirty="0" smtClean="0">
                <a:cs typeface="B Zar" panose="00000400000000000000" pitchFamily="2" charset="-78"/>
              </a:rPr>
              <a:t>گام2: هدف گذاری برای مدیریت ریسک ارز خارجی و تعریف شاخصهای عملکردی مناسب:</a:t>
            </a:r>
          </a:p>
          <a:p>
            <a:pPr algn="just" rtl="1"/>
            <a:r>
              <a:rPr lang="fa-IR" sz="2000" dirty="0" smtClean="0">
                <a:cs typeface="B Zar" panose="00000400000000000000" pitchFamily="2" charset="-78"/>
              </a:rPr>
              <a:t>گام 3:اندازه گیری در معرض ریسک قرار گرفتن (</a:t>
            </a:r>
            <a:r>
              <a:rPr lang="en-US" sz="2000" dirty="0"/>
              <a:t>Measure exposure to foreign exchange risk</a:t>
            </a:r>
            <a:r>
              <a:rPr lang="fa-IR" sz="2000" dirty="0" smtClean="0">
                <a:cs typeface="B Zar" panose="00000400000000000000" pitchFamily="2" charset="-78"/>
              </a:rPr>
              <a:t>)</a:t>
            </a:r>
          </a:p>
          <a:p>
            <a:pPr algn="just" rtl="1"/>
            <a:r>
              <a:rPr lang="fa-IR" sz="2000" dirty="0" smtClean="0">
                <a:cs typeface="B Zar" panose="00000400000000000000" pitchFamily="2" charset="-78"/>
              </a:rPr>
              <a:t>گام </a:t>
            </a:r>
            <a:r>
              <a:rPr lang="fa-IR" sz="2000" dirty="0">
                <a:cs typeface="B Zar" panose="00000400000000000000" pitchFamily="2" charset="-78"/>
              </a:rPr>
              <a:t>4: تشخیص گران یا ارزان بودن ارز: پیش بینی ارز و خطای تشخیص</a:t>
            </a:r>
          </a:p>
          <a:p>
            <a:pPr algn="just" rtl="1"/>
            <a:r>
              <a:rPr lang="fa-IR" sz="2000" dirty="0">
                <a:cs typeface="B Zar" panose="00000400000000000000" pitchFamily="2" charset="-78"/>
              </a:rPr>
              <a:t>گام 5: تعیین حد مطلوب قرار گرفتن در معرض </a:t>
            </a:r>
            <a:r>
              <a:rPr lang="fa-IR" sz="2000" dirty="0" err="1">
                <a:cs typeface="B Zar" panose="00000400000000000000" pitchFamily="2" charset="-78"/>
              </a:rPr>
              <a:t>ریسکهایی</a:t>
            </a:r>
            <a:r>
              <a:rPr lang="fa-IR" sz="2000" dirty="0">
                <a:cs typeface="B Zar" panose="00000400000000000000" pitchFamily="2" charset="-78"/>
              </a:rPr>
              <a:t> که پوشش یافته </a:t>
            </a:r>
            <a:r>
              <a:rPr lang="fa-IR" sz="2000" dirty="0" err="1">
                <a:cs typeface="B Zar" panose="00000400000000000000" pitchFamily="2" charset="-78"/>
              </a:rPr>
              <a:t>اند</a:t>
            </a:r>
            <a:r>
              <a:rPr lang="fa-IR" sz="2000" dirty="0">
                <a:cs typeface="B Zar" panose="00000400000000000000" pitchFamily="2" charset="-78"/>
              </a:rPr>
              <a:t>(شبیه سازی)</a:t>
            </a:r>
          </a:p>
          <a:p>
            <a:pPr algn="just" rtl="1"/>
            <a:r>
              <a:rPr lang="fa-IR" sz="2000" dirty="0">
                <a:cs typeface="B Zar" panose="00000400000000000000" pitchFamily="2" charset="-78"/>
              </a:rPr>
              <a:t>گام6: مقایسه مزایا و معایب بکارگیری ابزارهای </a:t>
            </a:r>
            <a:r>
              <a:rPr lang="fa-IR" sz="2000" dirty="0" err="1">
                <a:cs typeface="B Zar" panose="00000400000000000000" pitchFamily="2" charset="-78"/>
              </a:rPr>
              <a:t>مشتقه</a:t>
            </a:r>
            <a:r>
              <a:rPr lang="fa-IR" sz="2000" dirty="0">
                <a:cs typeface="B Zar" panose="00000400000000000000" pitchFamily="2" charset="-78"/>
              </a:rPr>
              <a:t> ارزی و تکنیکهای پوشش.</a:t>
            </a:r>
          </a:p>
          <a:p>
            <a:pPr algn="just" rtl="1"/>
            <a:r>
              <a:rPr lang="fa-IR" sz="2000" dirty="0">
                <a:cs typeface="B Zar" panose="00000400000000000000" pitchFamily="2" charset="-78"/>
              </a:rPr>
              <a:t>گاه 7: دخالت دادن سیاستهای </a:t>
            </a:r>
            <a:r>
              <a:rPr lang="fa-IR" sz="2000" dirty="0" err="1">
                <a:cs typeface="B Zar" panose="00000400000000000000" pitchFamily="2" charset="-78"/>
              </a:rPr>
              <a:t>هجینگ</a:t>
            </a:r>
            <a:r>
              <a:rPr lang="fa-IR" sz="2000" dirty="0">
                <a:cs typeface="B Zar" panose="00000400000000000000" pitchFamily="2" charset="-78"/>
              </a:rPr>
              <a:t> در سیستم ارزیابی عملکرد به ویژه در بودجه ها و ردیابی عملکرد</a:t>
            </a:r>
          </a:p>
          <a:p>
            <a:pPr algn="just" rtl="1"/>
            <a:r>
              <a:rPr lang="fa-IR" sz="2000" dirty="0">
                <a:cs typeface="B Zar" panose="00000400000000000000" pitchFamily="2" charset="-78"/>
              </a:rPr>
              <a:t>گام 8: مقایسه نتایج سیاستهای </a:t>
            </a:r>
            <a:r>
              <a:rPr lang="en-US" sz="2000" dirty="0">
                <a:cs typeface="B Zar" panose="00000400000000000000" pitchFamily="2" charset="-78"/>
              </a:rPr>
              <a:t>FERM </a:t>
            </a:r>
            <a:r>
              <a:rPr lang="fa-IR" sz="2000" dirty="0">
                <a:cs typeface="B Zar" panose="00000400000000000000" pitchFamily="2" charset="-78"/>
              </a:rPr>
              <a:t> با اهداف </a:t>
            </a:r>
            <a:r>
              <a:rPr lang="en-US" sz="2000" dirty="0">
                <a:cs typeface="B Zar" panose="00000400000000000000" pitchFamily="2" charset="-78"/>
              </a:rPr>
              <a:t>FERM</a:t>
            </a:r>
            <a:endParaRPr lang="fa-IR" sz="2000" dirty="0">
              <a:cs typeface="B Zar" panose="00000400000000000000" pitchFamily="2" charset="-78"/>
            </a:endParaRPr>
          </a:p>
          <a:p>
            <a:pPr algn="just" rtl="1"/>
            <a:endParaRPr lang="en-US" sz="20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cs typeface="B Kourosh" panose="00000400000000000000" pitchFamily="2" charset="-78"/>
              </a:rPr>
              <a:t>مالي</a:t>
            </a:r>
            <a:r>
              <a:rPr lang="fa-IR" b="1" dirty="0" smtClean="0">
                <a:solidFill>
                  <a:srgbClr val="002060"/>
                </a:solidFill>
                <a:cs typeface="B Kourosh" panose="00000400000000000000" pitchFamily="2" charset="-78"/>
              </a:rPr>
              <a:t> </a:t>
            </a:r>
            <a:r>
              <a:rPr lang="fa-IR" b="1" dirty="0" err="1" smtClean="0">
                <a:solidFill>
                  <a:srgbClr val="002060"/>
                </a:solidFill>
                <a:cs typeface="B Kourosh" panose="00000400000000000000" pitchFamily="2" charset="-78"/>
              </a:rPr>
              <a:t>بين</a:t>
            </a:r>
            <a:r>
              <a:rPr lang="fa-IR" b="1" dirty="0" smtClean="0">
                <a:solidFill>
                  <a:srgbClr val="002060"/>
                </a:solidFill>
                <a:cs typeface="B Kourosh" panose="00000400000000000000" pitchFamily="2" charset="-78"/>
              </a:rPr>
              <a:t> </a:t>
            </a:r>
            <a:r>
              <a:rPr lang="fa-IR" b="1" dirty="0" err="1" smtClean="0">
                <a:solidFill>
                  <a:srgbClr val="002060"/>
                </a:solidFill>
                <a:cs typeface="B Kourosh" panose="00000400000000000000" pitchFamily="2" charset="-78"/>
              </a:rPr>
              <a:t>الملل</a:t>
            </a:r>
            <a:endParaRPr lang="fa-IR" b="1" dirty="0" smtClean="0">
              <a:solidFill>
                <a:srgbClr val="002060"/>
              </a:solidFill>
              <a:cs typeface="B Kourosh" panose="00000400000000000000" pitchFamily="2" charset="-78"/>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43</a:t>
            </a:fld>
            <a:endParaRPr lang="en-US"/>
          </a:p>
        </p:txBody>
      </p:sp>
    </p:spTree>
    <p:extLst>
      <p:ext uri="{BB962C8B-B14F-4D97-AF65-F5344CB8AC3E}">
        <p14:creationId xmlns:p14="http://schemas.microsoft.com/office/powerpoint/2010/main" val="7859741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097280"/>
            <a:ext cx="4038600" cy="4465320"/>
          </a:xfrm>
        </p:spPr>
        <p:txBody>
          <a:bodyPr>
            <a:noAutofit/>
          </a:bodyPr>
          <a:lstStyle/>
          <a:p>
            <a:pPr marL="0" indent="0" algn="just" rtl="1">
              <a:buNone/>
            </a:pPr>
            <a:r>
              <a:rPr lang="fa-IR" sz="1800" b="0" dirty="0" smtClean="0">
                <a:cs typeface="B Zar" panose="00000400000000000000" pitchFamily="2" charset="-78"/>
              </a:rPr>
              <a:t>مرحله 4 :</a:t>
            </a:r>
          </a:p>
          <a:p>
            <a:pPr marL="0" indent="0" algn="just" rtl="1">
              <a:buNone/>
            </a:pPr>
            <a:r>
              <a:rPr lang="fa-IR" sz="1800" b="0" dirty="0" smtClean="0">
                <a:cs typeface="B Zar" panose="00000400000000000000" pitchFamily="2" charset="-78"/>
              </a:rPr>
              <a:t>پبش بینی نرخ ارز </a:t>
            </a:r>
          </a:p>
          <a:p>
            <a:pPr algn="r"/>
            <a:r>
              <a:rPr lang="fa-IR" sz="1800" b="0" dirty="0">
                <a:cs typeface="B Zar" panose="00000400000000000000" pitchFamily="2" charset="-78"/>
              </a:rPr>
              <a:t>مرحله 5 :</a:t>
            </a:r>
          </a:p>
          <a:p>
            <a:pPr algn="r"/>
            <a:r>
              <a:rPr lang="fa-IR" sz="1800" b="0" dirty="0">
                <a:cs typeface="B Zar" panose="00000400000000000000" pitchFamily="2" charset="-78"/>
              </a:rPr>
              <a:t>تعیین میزان ریسک ارز بهینه مطابق با ریسک </a:t>
            </a:r>
            <a:r>
              <a:rPr lang="fa-IR" sz="1800" b="0" dirty="0" smtClean="0">
                <a:cs typeface="B Zar" panose="00000400000000000000" pitchFamily="2" charset="-78"/>
              </a:rPr>
              <a:t>گریزی </a:t>
            </a:r>
            <a:r>
              <a:rPr lang="fa-IR" sz="1800" b="0" dirty="0">
                <a:cs typeface="B Zar" panose="00000400000000000000" pitchFamily="2" charset="-78"/>
              </a:rPr>
              <a:t>شرکت </a:t>
            </a:r>
            <a:r>
              <a:rPr lang="fa-IR" sz="1800" b="0" dirty="0" smtClean="0">
                <a:cs typeface="B Zar" panose="00000400000000000000" pitchFamily="2" charset="-78"/>
              </a:rPr>
              <a:t>.</a:t>
            </a:r>
          </a:p>
          <a:p>
            <a:pPr algn="r" rtl="1"/>
            <a:r>
              <a:rPr lang="fa-IR" sz="1800" b="0" dirty="0">
                <a:cs typeface="B Zar" panose="00000400000000000000" pitchFamily="2" charset="-78"/>
              </a:rPr>
              <a:t>ریسک ترا کنش(مبادله) </a:t>
            </a:r>
            <a:r>
              <a:rPr lang="en-US" sz="1800" b="0" i="1" dirty="0"/>
              <a:t>transaction exposure</a:t>
            </a:r>
            <a:endParaRPr lang="fa-IR" sz="1800" b="0" dirty="0">
              <a:cs typeface="B Zar" panose="00000400000000000000" pitchFamily="2" charset="-78"/>
            </a:endParaRPr>
          </a:p>
          <a:p>
            <a:pPr algn="r" rtl="1"/>
            <a:r>
              <a:rPr lang="fa-IR" sz="1800" b="0" dirty="0">
                <a:cs typeface="B Zar" panose="00000400000000000000" pitchFamily="2" charset="-78"/>
              </a:rPr>
              <a:t> ریسک انتقال</a:t>
            </a:r>
            <a:r>
              <a:rPr lang="en-US" sz="1800" b="0" dirty="0"/>
              <a:t>Translation</a:t>
            </a:r>
            <a:r>
              <a:rPr lang="en-US" sz="1800" b="0" i="1" dirty="0"/>
              <a:t> exposures</a:t>
            </a:r>
            <a:endParaRPr lang="fa-IR" sz="1800" b="0" dirty="0">
              <a:cs typeface="B Zar" panose="00000400000000000000" pitchFamily="2" charset="-78"/>
            </a:endParaRPr>
          </a:p>
          <a:p>
            <a:pPr algn="r" rtl="1"/>
            <a:r>
              <a:rPr lang="fa-IR" sz="1800" b="0" dirty="0">
                <a:cs typeface="B Zar" panose="00000400000000000000" pitchFamily="2" charset="-78"/>
              </a:rPr>
              <a:t>ریسک اقتصادی </a:t>
            </a:r>
            <a:r>
              <a:rPr lang="en-US" sz="1800" b="0" i="1" dirty="0"/>
              <a:t>economic exposure</a:t>
            </a:r>
            <a:endParaRPr lang="fa-IR" sz="1800" b="0" i="1" dirty="0"/>
          </a:p>
          <a:p>
            <a:pPr algn="r"/>
            <a:r>
              <a:rPr lang="fa-IR" sz="1800" b="0" dirty="0" smtClean="0">
                <a:cs typeface="B Zar" panose="00000400000000000000" pitchFamily="2" charset="-78"/>
              </a:rPr>
              <a:t>مرحله </a:t>
            </a:r>
            <a:r>
              <a:rPr lang="fa-IR" sz="1800" b="0" dirty="0">
                <a:cs typeface="B Zar" panose="00000400000000000000" pitchFamily="2" charset="-78"/>
              </a:rPr>
              <a:t>6 :</a:t>
            </a:r>
          </a:p>
          <a:p>
            <a:pPr algn="r"/>
            <a:r>
              <a:rPr lang="fa-IR" sz="1800" b="0" dirty="0">
                <a:cs typeface="B Zar" panose="00000400000000000000" pitchFamily="2" charset="-78"/>
              </a:rPr>
              <a:t>مشخص کردن </a:t>
            </a:r>
            <a:r>
              <a:rPr lang="fa-IR" sz="1800" b="0" dirty="0" err="1">
                <a:cs typeface="B Zar" panose="00000400000000000000" pitchFamily="2" charset="-78"/>
              </a:rPr>
              <a:t>سناریو</a:t>
            </a:r>
            <a:r>
              <a:rPr lang="fa-IR" sz="1800" b="0" dirty="0">
                <a:cs typeface="B Zar" panose="00000400000000000000" pitchFamily="2" charset="-78"/>
              </a:rPr>
              <a:t> های متفاوت </a:t>
            </a:r>
            <a:r>
              <a:rPr lang="fa-IR" sz="1800" b="0" dirty="0" err="1">
                <a:cs typeface="B Zar" panose="00000400000000000000" pitchFamily="2" charset="-78"/>
              </a:rPr>
              <a:t>هجینک</a:t>
            </a:r>
            <a:r>
              <a:rPr lang="fa-IR" sz="1800" b="0" dirty="0">
                <a:cs typeface="B Zar" panose="00000400000000000000" pitchFamily="2" charset="-78"/>
              </a:rPr>
              <a:t> و بررسی هزینه و منافع آن ها </a:t>
            </a:r>
          </a:p>
          <a:p>
            <a:pPr algn="r"/>
            <a:r>
              <a:rPr lang="fa-IR" sz="1800" b="0" dirty="0">
                <a:cs typeface="B Zar" panose="00000400000000000000" pitchFamily="2" charset="-78"/>
              </a:rPr>
              <a:t>مرحله 7 :</a:t>
            </a:r>
          </a:p>
          <a:p>
            <a:pPr algn="r"/>
            <a:r>
              <a:rPr lang="fa-IR" sz="1800" b="0" dirty="0">
                <a:cs typeface="B Zar" panose="00000400000000000000" pitchFamily="2" charset="-78"/>
              </a:rPr>
              <a:t>وارد کردن سیاست های </a:t>
            </a:r>
            <a:r>
              <a:rPr lang="fa-IR" sz="1800" b="0" dirty="0" err="1">
                <a:cs typeface="B Zar" panose="00000400000000000000" pitchFamily="2" charset="-78"/>
              </a:rPr>
              <a:t>هجینگ</a:t>
            </a:r>
            <a:r>
              <a:rPr lang="fa-IR" sz="1800" b="0" dirty="0">
                <a:cs typeface="B Zar" panose="00000400000000000000" pitchFamily="2" charset="-78"/>
              </a:rPr>
              <a:t> در ارزیابی عملکرد سیستم برای تعیین بودجه و پیگیری آن</a:t>
            </a:r>
          </a:p>
          <a:p>
            <a:pPr algn="r"/>
            <a:r>
              <a:rPr lang="fa-IR" sz="1800" b="0" dirty="0">
                <a:cs typeface="B Zar" panose="00000400000000000000" pitchFamily="2" charset="-78"/>
              </a:rPr>
              <a:t>مرحله 8 :</a:t>
            </a:r>
          </a:p>
          <a:p>
            <a:pPr algn="r"/>
            <a:r>
              <a:rPr lang="fa-IR" sz="1800" b="0" dirty="0">
                <a:cs typeface="B Zar" panose="00000400000000000000" pitchFamily="2" charset="-78"/>
              </a:rPr>
              <a:t>مقایسه نتایج مدیریت ریسک با اهداف و اصلاح آن </a:t>
            </a:r>
            <a:endParaRPr lang="en-US" sz="1800" b="0" dirty="0">
              <a:cs typeface="B Zar" panose="00000400000000000000" pitchFamily="2" charset="-78"/>
            </a:endParaRPr>
          </a:p>
          <a:p>
            <a:pPr marL="0" indent="0" algn="just" rtl="1">
              <a:buNone/>
            </a:pPr>
            <a:endParaRPr lang="fa-IR" sz="1800" b="0" dirty="0" smtClean="0">
              <a:cs typeface="B Zar" panose="00000400000000000000" pitchFamily="2" charset="-78"/>
            </a:endParaRPr>
          </a:p>
          <a:p>
            <a:pPr algn="just" rtl="1"/>
            <a:endParaRPr lang="en-US" sz="1800" b="0" dirty="0">
              <a:cs typeface="B Zar" panose="00000400000000000000" pitchFamily="2" charset="-78"/>
            </a:endParaRPr>
          </a:p>
        </p:txBody>
      </p:sp>
      <p:sp>
        <p:nvSpPr>
          <p:cNvPr id="6" name="Content Placeholder 5"/>
          <p:cNvSpPr>
            <a:spLocks noGrp="1"/>
          </p:cNvSpPr>
          <p:nvPr>
            <p:ph sz="half" idx="2"/>
          </p:nvPr>
        </p:nvSpPr>
        <p:spPr>
          <a:xfrm>
            <a:off x="4700016" y="1097280"/>
            <a:ext cx="4203942" cy="5073542"/>
          </a:xfrm>
        </p:spPr>
        <p:txBody>
          <a:bodyPr>
            <a:noAutofit/>
          </a:bodyPr>
          <a:lstStyle/>
          <a:p>
            <a:pPr algn="just" rtl="1"/>
            <a:r>
              <a:rPr lang="fa-IR" sz="1800" b="0" dirty="0">
                <a:cs typeface="B Zar" panose="00000400000000000000" pitchFamily="2" charset="-78"/>
              </a:rPr>
              <a:t>مرحله 1 و 2 :</a:t>
            </a:r>
          </a:p>
          <a:p>
            <a:pPr algn="just" rtl="1"/>
            <a:r>
              <a:rPr lang="fa-IR" sz="1800" b="0" dirty="0">
                <a:cs typeface="B Zar" panose="00000400000000000000" pitchFamily="2" charset="-78"/>
              </a:rPr>
              <a:t>تعیین نگرش شرکت نسبت به ریسک . ریسک گریزی شرکت در چه حدی قرار دارد </a:t>
            </a:r>
            <a:r>
              <a:rPr lang="fa-IR" sz="1800" b="0" dirty="0" smtClean="0">
                <a:cs typeface="B Zar" panose="00000400000000000000" pitchFamily="2" charset="-78"/>
              </a:rPr>
              <a:t>؟</a:t>
            </a:r>
          </a:p>
          <a:p>
            <a:pPr algn="just" rtl="1"/>
            <a:r>
              <a:rPr lang="fa-IR" sz="1800" b="0" dirty="0">
                <a:cs typeface="B Zar" panose="00000400000000000000" pitchFamily="2" charset="-78"/>
              </a:rPr>
              <a:t>آیا مدیریت ریسک </a:t>
            </a:r>
            <a:r>
              <a:rPr lang="fa-IR" sz="1800" b="0" dirty="0" err="1">
                <a:cs typeface="B Zar" panose="00000400000000000000" pitchFamily="2" charset="-78"/>
              </a:rPr>
              <a:t>بصورت</a:t>
            </a:r>
            <a:r>
              <a:rPr lang="fa-IR" sz="1800" b="0" dirty="0">
                <a:cs typeface="B Zar" panose="00000400000000000000" pitchFamily="2" charset="-78"/>
              </a:rPr>
              <a:t> </a:t>
            </a:r>
            <a:r>
              <a:rPr lang="fa-IR" sz="1800" b="0" dirty="0" err="1">
                <a:cs typeface="B Zar" panose="00000400000000000000" pitchFamily="2" charset="-78"/>
              </a:rPr>
              <a:t>پارانوئیدی</a:t>
            </a:r>
            <a:r>
              <a:rPr lang="fa-IR" sz="1800" b="0" dirty="0">
                <a:cs typeface="B Zar" panose="00000400000000000000" pitchFamily="2" charset="-78"/>
              </a:rPr>
              <a:t> است یا </a:t>
            </a:r>
            <a:r>
              <a:rPr lang="fa-IR" sz="1800" b="0" dirty="0" err="1">
                <a:cs typeface="B Zar" panose="00000400000000000000" pitchFamily="2" charset="-78"/>
              </a:rPr>
              <a:t>بصورت</a:t>
            </a:r>
            <a:r>
              <a:rPr lang="fa-IR" sz="1800" b="0" dirty="0">
                <a:cs typeface="B Zar" panose="00000400000000000000" pitchFamily="2" charset="-78"/>
              </a:rPr>
              <a:t> ریسک گریزی صرفاً ساده </a:t>
            </a:r>
            <a:r>
              <a:rPr lang="fa-IR" sz="1800" b="0" dirty="0" err="1">
                <a:cs typeface="B Zar" panose="00000400000000000000" pitchFamily="2" charset="-78"/>
              </a:rPr>
              <a:t>انگارانه</a:t>
            </a:r>
            <a:r>
              <a:rPr lang="fa-IR" sz="1800" b="0" dirty="0">
                <a:cs typeface="B Zar" panose="00000400000000000000" pitchFamily="2" charset="-78"/>
              </a:rPr>
              <a:t>؟</a:t>
            </a:r>
          </a:p>
          <a:p>
            <a:pPr algn="just" rtl="1"/>
            <a:r>
              <a:rPr lang="fa-IR" sz="1800" b="0" dirty="0" smtClean="0">
                <a:cs typeface="B Zar" panose="00000400000000000000" pitchFamily="2" charset="-78"/>
              </a:rPr>
              <a:t>تعیین </a:t>
            </a:r>
            <a:r>
              <a:rPr lang="fa-IR" sz="1800" b="0" dirty="0">
                <a:cs typeface="B Zar" panose="00000400000000000000" pitchFamily="2" charset="-78"/>
              </a:rPr>
              <a:t>اهداف مطابق با درجه ریسک پذیری شرکت . برای مثال این که نوسانات جریانات نقد شرکت با احتمال 95 درصد زیر 10 % باشد هدفی با مقدار زیادی از ریسک گریزی است </a:t>
            </a:r>
            <a:r>
              <a:rPr lang="fa-IR" sz="1800" b="0" dirty="0" smtClean="0">
                <a:cs typeface="B Zar" panose="00000400000000000000" pitchFamily="2" charset="-78"/>
              </a:rPr>
              <a:t>.</a:t>
            </a:r>
          </a:p>
          <a:p>
            <a:pPr algn="r" rtl="1"/>
            <a:r>
              <a:rPr lang="en-US" sz="1800" b="0" dirty="0">
                <a:cs typeface="B Zar" panose="00000400000000000000" pitchFamily="2" charset="-78"/>
              </a:rPr>
              <a:t>Risk locking</a:t>
            </a:r>
          </a:p>
          <a:p>
            <a:pPr algn="r" rtl="1"/>
            <a:r>
              <a:rPr lang="en-US" sz="1800" b="0" dirty="0">
                <a:cs typeface="B Zar" panose="00000400000000000000" pitchFamily="2" charset="-78"/>
              </a:rPr>
              <a:t>Risk smoothing</a:t>
            </a:r>
          </a:p>
          <a:p>
            <a:pPr algn="just" rtl="1"/>
            <a:r>
              <a:rPr lang="fa-IR" sz="1800" b="0" dirty="0" smtClean="0">
                <a:cs typeface="B Zar" panose="00000400000000000000" pitchFamily="2" charset="-78"/>
              </a:rPr>
              <a:t>مرحله </a:t>
            </a:r>
            <a:r>
              <a:rPr lang="fa-IR" sz="1800" b="0" dirty="0">
                <a:cs typeface="B Zar" panose="00000400000000000000" pitchFamily="2" charset="-78"/>
              </a:rPr>
              <a:t>3 :</a:t>
            </a:r>
          </a:p>
          <a:p>
            <a:pPr algn="just" rtl="1"/>
            <a:r>
              <a:rPr lang="fa-IR" sz="1800" b="0" dirty="0">
                <a:cs typeface="B Zar" panose="00000400000000000000" pitchFamily="2" charset="-78"/>
              </a:rPr>
              <a:t>پاسخ به این سوال که چه چیزی در معرض ریسک قرار دارد. این که آیا شرکت در معرض ریسک </a:t>
            </a:r>
            <a:r>
              <a:rPr lang="fa-IR" sz="1800" b="0" dirty="0" err="1">
                <a:cs typeface="B Zar" panose="00000400000000000000" pitchFamily="2" charset="-78"/>
              </a:rPr>
              <a:t>معاملاتی</a:t>
            </a:r>
            <a:r>
              <a:rPr lang="fa-IR" sz="1800" b="0" dirty="0">
                <a:cs typeface="B Zar" panose="00000400000000000000" pitchFamily="2" charset="-78"/>
              </a:rPr>
              <a:t> در موارد </a:t>
            </a:r>
            <a:r>
              <a:rPr lang="fa-IR" sz="1800" b="0" dirty="0" err="1">
                <a:cs typeface="B Zar" panose="00000400000000000000" pitchFamily="2" charset="-78"/>
              </a:rPr>
              <a:t>وارداتی</a:t>
            </a:r>
            <a:r>
              <a:rPr lang="fa-IR" sz="1800" b="0" dirty="0">
                <a:cs typeface="B Zar" panose="00000400000000000000" pitchFamily="2" charset="-78"/>
              </a:rPr>
              <a:t> </a:t>
            </a:r>
            <a:r>
              <a:rPr lang="fa-IR" sz="1800" b="0" dirty="0">
                <a:latin typeface="Tahoma" panose="020B0604030504040204" pitchFamily="34" charset="0"/>
                <a:ea typeface="Tahoma" panose="020B0604030504040204" pitchFamily="34" charset="0"/>
                <a:cs typeface="B Zar" panose="00000400000000000000" pitchFamily="2" charset="-78"/>
              </a:rPr>
              <a:t>، صادراتی و یا ایجاد بدهی ارزی است و یا این که در معرض ریسک انتقال هنگام تدوین صورت های مالی تلفیقی است  و یا این که اصولا ارزش شرکت در معرض ریسک اقتصادی قرار دارد </a:t>
            </a:r>
            <a:r>
              <a:rPr lang="fa-IR" sz="1800" b="0" dirty="0">
                <a:cs typeface="B Zar" panose="00000400000000000000" pitchFamily="2" charset="-78"/>
              </a:rPr>
              <a:t>از جمله </a:t>
            </a:r>
            <a:r>
              <a:rPr lang="fa-IR" sz="1800" b="0" dirty="0" err="1">
                <a:cs typeface="B Zar" panose="00000400000000000000" pitchFamily="2" charset="-78"/>
              </a:rPr>
              <a:t>مواردی</a:t>
            </a:r>
            <a:r>
              <a:rPr lang="fa-IR" sz="1800" b="0" dirty="0">
                <a:cs typeface="B Zar" panose="00000400000000000000" pitchFamily="2" charset="-78"/>
              </a:rPr>
              <a:t> است که بایستی بررسی گردد .</a:t>
            </a:r>
          </a:p>
          <a:p>
            <a:endParaRPr lang="en-US" sz="1800" dirty="0"/>
          </a:p>
        </p:txBody>
      </p:sp>
      <p:sp>
        <p:nvSpPr>
          <p:cNvPr id="5" name="Slide Number Placeholder 4"/>
          <p:cNvSpPr>
            <a:spLocks noGrp="1"/>
          </p:cNvSpPr>
          <p:nvPr>
            <p:ph type="sldNum" sz="quarter" idx="12"/>
          </p:nvPr>
        </p:nvSpPr>
        <p:spPr/>
        <p:txBody>
          <a:bodyPr>
            <a:normAutofit/>
          </a:bodyPr>
          <a:lstStyle/>
          <a:p>
            <a:fld id="{910D3704-EB78-46B9-AB15-D23119C7FC1D}" type="slidenum">
              <a:rPr lang="en-US" smtClean="0">
                <a:cs typeface="B Zar" panose="00000400000000000000" pitchFamily="2" charset="-78"/>
              </a:rPr>
              <a:pPr/>
              <a:t>44</a:t>
            </a:fld>
            <a:endParaRPr lang="en-US">
              <a:cs typeface="B Zar" panose="00000400000000000000" pitchFamily="2" charset="-78"/>
            </a:endParaRPr>
          </a:p>
        </p:txBody>
      </p:sp>
      <p:sp>
        <p:nvSpPr>
          <p:cNvPr id="2" name="Title 1"/>
          <p:cNvSpPr>
            <a:spLocks noGrp="1"/>
          </p:cNvSpPr>
          <p:nvPr>
            <p:ph type="title"/>
          </p:nvPr>
        </p:nvSpPr>
        <p:spPr/>
        <p:txBody>
          <a:bodyPr/>
          <a:lstStyle/>
          <a:p>
            <a:pPr algn="r"/>
            <a:r>
              <a:rPr lang="fa-IR" b="1" dirty="0" smtClean="0">
                <a:cs typeface="B Zar" panose="00000400000000000000" pitchFamily="2" charset="-78"/>
              </a:rPr>
              <a:t>مراحل پوشش ریسک ارز</a:t>
            </a:r>
            <a:endParaRPr lang="en-US" b="1" dirty="0">
              <a:cs typeface="B Zar" panose="00000400000000000000" pitchFamily="2" charset="-78"/>
            </a:endParaRPr>
          </a:p>
        </p:txBody>
      </p:sp>
      <p:sp>
        <p:nvSpPr>
          <p:cNvPr id="4" name="Footer Placeholder 3"/>
          <p:cNvSpPr>
            <a:spLocks noGrp="1"/>
          </p:cNvSpPr>
          <p:nvPr>
            <p:ph type="ftr" sz="quarter" idx="4294967295"/>
          </p:nvPr>
        </p:nvSpPr>
        <p:spPr>
          <a:xfrm>
            <a:off x="3429000" y="6175948"/>
            <a:ext cx="4724400" cy="274637"/>
          </a:xfrm>
        </p:spPr>
        <p:txBody>
          <a:bodyPr/>
          <a:lstStyle/>
          <a:p>
            <a:r>
              <a:rPr lang="fa-IR" dirty="0" err="1" smtClean="0">
                <a:cs typeface="B Zar" panose="00000400000000000000" pitchFamily="2" charset="-78"/>
              </a:rPr>
              <a:t>مالي</a:t>
            </a:r>
            <a:r>
              <a:rPr lang="fa-IR" dirty="0" smtClean="0">
                <a:cs typeface="B Zar" panose="00000400000000000000" pitchFamily="2" charset="-78"/>
              </a:rPr>
              <a:t> </a:t>
            </a:r>
            <a:r>
              <a:rPr lang="fa-IR" dirty="0" err="1" smtClean="0">
                <a:cs typeface="B Zar" panose="00000400000000000000" pitchFamily="2" charset="-78"/>
              </a:rPr>
              <a:t>بين</a:t>
            </a:r>
            <a:r>
              <a:rPr lang="fa-IR" dirty="0" smtClean="0">
                <a:cs typeface="B Zar" panose="00000400000000000000" pitchFamily="2" charset="-78"/>
              </a:rPr>
              <a:t> </a:t>
            </a:r>
            <a:r>
              <a:rPr lang="fa-IR" dirty="0" err="1" smtClean="0">
                <a:cs typeface="B Zar" panose="00000400000000000000" pitchFamily="2" charset="-78"/>
              </a:rPr>
              <a:t>الملل</a:t>
            </a:r>
            <a:endParaRPr lang="en-US" dirty="0">
              <a:cs typeface="B Zar" panose="00000400000000000000" pitchFamily="2" charset="-78"/>
            </a:endParaRPr>
          </a:p>
        </p:txBody>
      </p:sp>
    </p:spTree>
    <p:extLst>
      <p:ext uri="{BB962C8B-B14F-4D97-AF65-F5344CB8AC3E}">
        <p14:creationId xmlns:p14="http://schemas.microsoft.com/office/powerpoint/2010/main" val="38128714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60432" y="6237312"/>
            <a:ext cx="457200" cy="507773"/>
          </a:xfrm>
        </p:spPr>
        <p:txBody>
          <a:bodyPr>
            <a:normAutofit/>
          </a:bodyPr>
          <a:lstStyle/>
          <a:p>
            <a:fld id="{BD6006D1-2824-4BDB-9D0F-56F0E4C7C1FD}" type="slidenum">
              <a:rPr lang="en-US" sz="1800" b="1" smtClean="0">
                <a:solidFill>
                  <a:srgbClr val="002060"/>
                </a:solidFill>
                <a:cs typeface="B Nazanin" pitchFamily="2" charset="-78"/>
              </a:rPr>
              <a:pPr/>
              <a:t>45</a:t>
            </a:fld>
            <a:endParaRPr lang="en-US" sz="1800" b="1" dirty="0">
              <a:solidFill>
                <a:srgbClr val="002060"/>
              </a:solidFill>
              <a:cs typeface="B Nazanin" pitchFamily="2" charset="-78"/>
            </a:endParaRPr>
          </a:p>
        </p:txBody>
      </p:sp>
      <p:sp>
        <p:nvSpPr>
          <p:cNvPr id="5" name="Rounded Rectangle 12"/>
          <p:cNvSpPr>
            <a:spLocks noChangeArrowheads="1"/>
          </p:cNvSpPr>
          <p:nvPr/>
        </p:nvSpPr>
        <p:spPr bwMode="auto">
          <a:xfrm>
            <a:off x="6367463" y="2322512"/>
            <a:ext cx="965200" cy="534988"/>
          </a:xfrm>
          <a:prstGeom prst="roundRect">
            <a:avLst>
              <a:gd name="adj" fmla="val 16667"/>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smtClean="0">
                <a:ln>
                  <a:noFill/>
                </a:ln>
                <a:solidFill>
                  <a:srgbClr val="002060"/>
                </a:solidFill>
                <a:effectLst/>
                <a:latin typeface="Calibri" pitchFamily="34" charset="0"/>
                <a:ea typeface="Calibri" pitchFamily="34" charset="0"/>
                <a:cs typeface="B Nazanin" pitchFamily="2" charset="-78"/>
              </a:rPr>
              <a:t>پیش بینی نرخ ارز</a:t>
            </a:r>
            <a:endParaRPr kumimoji="0" lang="en-US" sz="2800" b="1" i="0" u="none" strike="noStrike" cap="none" normalizeH="0" baseline="0" dirty="0" smtClean="0">
              <a:ln>
                <a:noFill/>
              </a:ln>
              <a:solidFill>
                <a:srgbClr val="002060"/>
              </a:solidFill>
              <a:effectLst/>
              <a:latin typeface="Arial" pitchFamily="34" charset="0"/>
              <a:cs typeface="B Nazanin" pitchFamily="2" charset="-78"/>
            </a:endParaRPr>
          </a:p>
        </p:txBody>
      </p:sp>
      <p:sp>
        <p:nvSpPr>
          <p:cNvPr id="6" name="Rounded Rectangle 13"/>
          <p:cNvSpPr>
            <a:spLocks noChangeArrowheads="1"/>
          </p:cNvSpPr>
          <p:nvPr/>
        </p:nvSpPr>
        <p:spPr bwMode="auto">
          <a:xfrm>
            <a:off x="4178300" y="1219200"/>
            <a:ext cx="1500188" cy="534987"/>
          </a:xfrm>
          <a:prstGeom prst="roundRect">
            <a:avLst>
              <a:gd name="adj" fmla="val 16667"/>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050" b="1" i="0" u="none" strike="noStrike" cap="none" normalizeH="0" baseline="0" dirty="0" smtClean="0">
                <a:ln>
                  <a:noFill/>
                </a:ln>
                <a:solidFill>
                  <a:srgbClr val="002060"/>
                </a:solidFill>
                <a:effectLst/>
                <a:latin typeface="Calibri" pitchFamily="34" charset="0"/>
                <a:ea typeface="Calibri" pitchFamily="34" charset="0"/>
                <a:cs typeface="B Nazanin" pitchFamily="2" charset="-78"/>
              </a:rPr>
              <a:t>تصمیم گیری در مورد پوشش ریسک جریان نقدی حاصل از ارز</a:t>
            </a:r>
            <a:r>
              <a:rPr kumimoji="0" lang="en-US" sz="1050" b="1" i="0" u="none" strike="noStrike" cap="none" normalizeH="0" baseline="0" dirty="0" smtClean="0">
                <a:ln>
                  <a:noFill/>
                </a:ln>
                <a:solidFill>
                  <a:srgbClr val="002060"/>
                </a:solidFill>
                <a:effectLst/>
                <a:latin typeface="Calibri" pitchFamily="34" charset="0"/>
                <a:ea typeface="Calibri" pitchFamily="34" charset="0"/>
                <a:cs typeface="B Nazanin" pitchFamily="2" charset="-78"/>
              </a:rPr>
              <a:t> </a:t>
            </a:r>
            <a:endParaRPr kumimoji="0" lang="en-US" sz="2800" b="1" i="0" u="none" strike="noStrike" cap="none" normalizeH="0" baseline="0" dirty="0" smtClean="0">
              <a:ln>
                <a:noFill/>
              </a:ln>
              <a:solidFill>
                <a:srgbClr val="002060"/>
              </a:solidFill>
              <a:effectLst/>
              <a:latin typeface="Arial" pitchFamily="34" charset="0"/>
              <a:cs typeface="B Nazanin" pitchFamily="2" charset="-78"/>
            </a:endParaRPr>
          </a:p>
        </p:txBody>
      </p:sp>
      <p:sp>
        <p:nvSpPr>
          <p:cNvPr id="7" name="Rounded Rectangle 15"/>
          <p:cNvSpPr>
            <a:spLocks noChangeArrowheads="1"/>
          </p:cNvSpPr>
          <p:nvPr/>
        </p:nvSpPr>
        <p:spPr bwMode="auto">
          <a:xfrm>
            <a:off x="4197350" y="2046287"/>
            <a:ext cx="1500188" cy="469900"/>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050" b="1" i="0" u="none" strike="noStrike" cap="none" normalizeH="0" baseline="0" smtClean="0">
                <a:ln>
                  <a:noFill/>
                </a:ln>
                <a:solidFill>
                  <a:srgbClr val="002060"/>
                </a:solidFill>
                <a:effectLst/>
                <a:latin typeface="Calibri" pitchFamily="34" charset="0"/>
                <a:ea typeface="Calibri" pitchFamily="34" charset="0"/>
                <a:cs typeface="B Nazanin" pitchFamily="2" charset="-78"/>
              </a:rPr>
              <a:t>تصمیم گیری در مورد سرمایه گذاری های خارجی</a:t>
            </a:r>
            <a:endParaRPr kumimoji="0" lang="en-US" sz="2800" b="1" i="0" u="none" strike="noStrike" cap="none" normalizeH="0" baseline="0" smtClean="0">
              <a:ln>
                <a:noFill/>
              </a:ln>
              <a:solidFill>
                <a:srgbClr val="002060"/>
              </a:solidFill>
              <a:effectLst/>
              <a:latin typeface="Arial" pitchFamily="34" charset="0"/>
              <a:cs typeface="B Nazanin" pitchFamily="2" charset="-78"/>
            </a:endParaRPr>
          </a:p>
        </p:txBody>
      </p:sp>
      <p:sp>
        <p:nvSpPr>
          <p:cNvPr id="8" name="Rounded Rectangle 16"/>
          <p:cNvSpPr>
            <a:spLocks noChangeArrowheads="1"/>
          </p:cNvSpPr>
          <p:nvPr/>
        </p:nvSpPr>
        <p:spPr bwMode="auto">
          <a:xfrm>
            <a:off x="4216400" y="2767012"/>
            <a:ext cx="1500188" cy="469900"/>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050" b="1" i="0" u="none" strike="noStrike" cap="none" normalizeH="0" baseline="0" smtClean="0">
                <a:ln>
                  <a:noFill/>
                </a:ln>
                <a:solidFill>
                  <a:srgbClr val="002060"/>
                </a:solidFill>
                <a:effectLst/>
                <a:latin typeface="Calibri" pitchFamily="34" charset="0"/>
                <a:ea typeface="Calibri" pitchFamily="34" charset="0"/>
                <a:cs typeface="B Nazanin" pitchFamily="2" charset="-78"/>
              </a:rPr>
              <a:t>تصمیم گیری در مورد</a:t>
            </a:r>
            <a:r>
              <a:rPr kumimoji="0" lang="en-US" sz="1050" b="1" i="0" u="none" strike="noStrike" cap="none" normalizeH="0" baseline="0" smtClean="0">
                <a:ln>
                  <a:noFill/>
                </a:ln>
                <a:solidFill>
                  <a:srgbClr val="002060"/>
                </a:solidFill>
                <a:effectLst/>
                <a:latin typeface="Calibri" pitchFamily="34" charset="0"/>
                <a:ea typeface="Calibri" pitchFamily="34" charset="0"/>
                <a:cs typeface="B Nazanin" pitchFamily="2" charset="-78"/>
              </a:rPr>
              <a:t>  </a:t>
            </a:r>
            <a:r>
              <a:rPr kumimoji="0" lang="fa-IR" sz="1050" b="1" i="0" u="none" strike="noStrike" cap="none" normalizeH="0" baseline="0" smtClean="0">
                <a:ln>
                  <a:noFill/>
                </a:ln>
                <a:solidFill>
                  <a:srgbClr val="002060"/>
                </a:solidFill>
                <a:effectLst/>
                <a:latin typeface="Calibri" pitchFamily="34" charset="0"/>
                <a:ea typeface="Calibri" pitchFamily="34" charset="0"/>
                <a:cs typeface="B Nazanin" pitchFamily="2" charset="-78"/>
              </a:rPr>
              <a:t>اخذ سودها از زیرمجموعه های خارجی</a:t>
            </a:r>
            <a:r>
              <a:rPr kumimoji="0" lang="en-US" sz="1050" b="1" i="0" u="none" strike="noStrike" cap="none" normalizeH="0" baseline="0" smtClean="0">
                <a:ln>
                  <a:noFill/>
                </a:ln>
                <a:solidFill>
                  <a:srgbClr val="002060"/>
                </a:solidFill>
                <a:effectLst/>
                <a:latin typeface="Calibri" pitchFamily="34" charset="0"/>
                <a:ea typeface="Calibri" pitchFamily="34" charset="0"/>
                <a:cs typeface="B Nazanin" pitchFamily="2" charset="-78"/>
              </a:rPr>
              <a:t> </a:t>
            </a:r>
            <a:endParaRPr kumimoji="0" lang="en-US" sz="2800" b="1" i="0" u="none" strike="noStrike" cap="none" normalizeH="0" baseline="0" smtClean="0">
              <a:ln>
                <a:noFill/>
              </a:ln>
              <a:solidFill>
                <a:srgbClr val="002060"/>
              </a:solidFill>
              <a:effectLst/>
              <a:latin typeface="Arial" pitchFamily="34" charset="0"/>
              <a:cs typeface="B Nazanin" pitchFamily="2" charset="-78"/>
            </a:endParaRPr>
          </a:p>
        </p:txBody>
      </p:sp>
      <p:sp>
        <p:nvSpPr>
          <p:cNvPr id="9" name="Rounded Rectangle 17"/>
          <p:cNvSpPr>
            <a:spLocks noChangeArrowheads="1"/>
          </p:cNvSpPr>
          <p:nvPr/>
        </p:nvSpPr>
        <p:spPr bwMode="auto">
          <a:xfrm>
            <a:off x="4210050" y="3579812"/>
            <a:ext cx="1500188" cy="469900"/>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050" b="1" i="0" u="none" strike="noStrike" cap="none" normalizeH="0" baseline="0" smtClean="0">
                <a:ln>
                  <a:noFill/>
                </a:ln>
                <a:solidFill>
                  <a:srgbClr val="002060"/>
                </a:solidFill>
                <a:effectLst/>
                <a:latin typeface="Calibri" pitchFamily="34" charset="0"/>
                <a:ea typeface="Calibri" pitchFamily="34" charset="0"/>
                <a:cs typeface="B Nazanin" pitchFamily="2" charset="-78"/>
              </a:rPr>
              <a:t>تصمیم گیری در مورد دریافت تامین مالی در قالب ارز خارجی</a:t>
            </a:r>
            <a:endParaRPr kumimoji="0" lang="en-US" sz="2800" b="1" i="0" u="none" strike="noStrike" cap="none" normalizeH="0" baseline="0" smtClean="0">
              <a:ln>
                <a:noFill/>
              </a:ln>
              <a:solidFill>
                <a:srgbClr val="002060"/>
              </a:solidFill>
              <a:effectLst/>
              <a:latin typeface="Arial" pitchFamily="34" charset="0"/>
              <a:cs typeface="B Nazanin" pitchFamily="2" charset="-78"/>
            </a:endParaRPr>
          </a:p>
        </p:txBody>
      </p:sp>
      <p:sp>
        <p:nvSpPr>
          <p:cNvPr id="10" name="Rounded Rectangle 18"/>
          <p:cNvSpPr>
            <a:spLocks noChangeArrowheads="1"/>
          </p:cNvSpPr>
          <p:nvPr/>
        </p:nvSpPr>
        <p:spPr bwMode="auto">
          <a:xfrm>
            <a:off x="2851150" y="1865312"/>
            <a:ext cx="817563" cy="708025"/>
          </a:xfrm>
          <a:prstGeom prst="roundRect">
            <a:avLst>
              <a:gd name="adj" fmla="val 16667"/>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050" b="1" i="0" u="none" strike="noStrike" cap="none" normalizeH="0" baseline="0" dirty="0" smtClean="0">
                <a:ln>
                  <a:noFill/>
                </a:ln>
                <a:solidFill>
                  <a:srgbClr val="002060"/>
                </a:solidFill>
                <a:effectLst/>
                <a:latin typeface="Calibri" pitchFamily="34" charset="0"/>
                <a:ea typeface="Calibri" pitchFamily="34" charset="0"/>
                <a:cs typeface="B Nazanin" pitchFamily="2" charset="-78"/>
              </a:rPr>
              <a:t>جریان نقدی در</a:t>
            </a:r>
            <a:r>
              <a:rPr kumimoji="0" lang="en-US" sz="1050" b="1" i="0" u="none" strike="noStrike" cap="none" normalizeH="0" baseline="0" dirty="0" smtClean="0">
                <a:ln>
                  <a:noFill/>
                </a:ln>
                <a:solidFill>
                  <a:srgbClr val="002060"/>
                </a:solidFill>
                <a:effectLst/>
                <a:latin typeface="Calibri" pitchFamily="34" charset="0"/>
                <a:ea typeface="Calibri" pitchFamily="34" charset="0"/>
                <a:cs typeface="B Nazanin" pitchFamily="2" charset="-78"/>
              </a:rPr>
              <a:t> </a:t>
            </a:r>
            <a:r>
              <a:rPr kumimoji="0" lang="fa-IR" sz="1100" b="1" i="0" u="none" strike="noStrike" cap="none" normalizeH="0" baseline="0" dirty="0" smtClean="0">
                <a:ln>
                  <a:noFill/>
                </a:ln>
                <a:solidFill>
                  <a:srgbClr val="002060"/>
                </a:solidFill>
                <a:effectLst/>
                <a:latin typeface="Calibri" pitchFamily="34" charset="0"/>
                <a:ea typeface="Calibri" pitchFamily="34" charset="0"/>
                <a:cs typeface="B Nazanin" pitchFamily="2" charset="-78"/>
              </a:rPr>
              <a:t>قالب دلار</a:t>
            </a:r>
            <a:endParaRPr kumimoji="0" lang="en-US" sz="2800" b="1" i="0" u="none" strike="noStrike" cap="none" normalizeH="0" baseline="0" dirty="0" smtClean="0">
              <a:ln>
                <a:noFill/>
              </a:ln>
              <a:solidFill>
                <a:srgbClr val="002060"/>
              </a:solidFill>
              <a:effectLst/>
              <a:latin typeface="Arial" pitchFamily="34" charset="0"/>
              <a:cs typeface="B Nazanin" pitchFamily="2" charset="-78"/>
            </a:endParaRPr>
          </a:p>
        </p:txBody>
      </p:sp>
      <p:sp>
        <p:nvSpPr>
          <p:cNvPr id="11" name="Rounded Rectangle 19"/>
          <p:cNvSpPr>
            <a:spLocks noChangeArrowheads="1"/>
          </p:cNvSpPr>
          <p:nvPr/>
        </p:nvSpPr>
        <p:spPr bwMode="auto">
          <a:xfrm>
            <a:off x="2844800" y="3009900"/>
            <a:ext cx="817563" cy="708025"/>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2060"/>
                </a:solidFill>
                <a:effectLst/>
                <a:latin typeface="Calibri" pitchFamily="34" charset="0"/>
                <a:ea typeface="Calibri" pitchFamily="34" charset="0"/>
                <a:cs typeface="B Nazanin" pitchFamily="2" charset="-78"/>
              </a:rPr>
              <a:t>هزینه سرماینه</a:t>
            </a:r>
            <a:endParaRPr kumimoji="0" lang="en-US" sz="2800" b="1" i="0" u="none" strike="noStrike" cap="none" normalizeH="0" baseline="0" dirty="0" smtClean="0">
              <a:ln>
                <a:noFill/>
              </a:ln>
              <a:solidFill>
                <a:srgbClr val="002060"/>
              </a:solidFill>
              <a:effectLst/>
              <a:latin typeface="Arial" pitchFamily="34" charset="0"/>
              <a:cs typeface="B Nazanin" pitchFamily="2" charset="-78"/>
            </a:endParaRPr>
          </a:p>
        </p:txBody>
      </p:sp>
      <p:sp>
        <p:nvSpPr>
          <p:cNvPr id="12" name="Rounded Rectangle 20"/>
          <p:cNvSpPr>
            <a:spLocks noChangeArrowheads="1"/>
          </p:cNvSpPr>
          <p:nvPr/>
        </p:nvSpPr>
        <p:spPr bwMode="auto">
          <a:xfrm>
            <a:off x="1447800" y="2322512"/>
            <a:ext cx="998538" cy="579438"/>
          </a:xfrm>
          <a:prstGeom prst="roundRect">
            <a:avLst>
              <a:gd name="adj" fmla="val 16667"/>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002060"/>
                </a:solidFill>
                <a:effectLst/>
                <a:latin typeface="Calibri" pitchFamily="34" charset="0"/>
                <a:ea typeface="Calibri" pitchFamily="34" charset="0"/>
                <a:cs typeface="B Nazanin" pitchFamily="2" charset="-78"/>
              </a:rPr>
              <a:t>ارزش شرکت</a:t>
            </a:r>
            <a:endParaRPr kumimoji="0" lang="en-US" sz="2800" b="1" i="0" u="none" strike="noStrike" cap="none" normalizeH="0" baseline="0" dirty="0" smtClean="0">
              <a:ln>
                <a:noFill/>
              </a:ln>
              <a:solidFill>
                <a:srgbClr val="002060"/>
              </a:solidFill>
              <a:effectLst/>
              <a:latin typeface="Arial" pitchFamily="34" charset="0"/>
              <a:cs typeface="B Nazanin" pitchFamily="2" charset="-78"/>
            </a:endParaRPr>
          </a:p>
        </p:txBody>
      </p:sp>
      <p:sp>
        <p:nvSpPr>
          <p:cNvPr id="13" name="Straight Connector 22"/>
          <p:cNvSpPr>
            <a:spLocks noChangeShapeType="1"/>
          </p:cNvSpPr>
          <p:nvPr/>
        </p:nvSpPr>
        <p:spPr bwMode="auto">
          <a:xfrm>
            <a:off x="6100763" y="1501775"/>
            <a:ext cx="0" cy="2241550"/>
          </a:xfrm>
          <a:prstGeom prst="line">
            <a:avLst/>
          </a:prstGeom>
          <a:noFill/>
          <a:ln w="6350">
            <a:solidFill>
              <a:srgbClr val="5B9BD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b="1">
              <a:solidFill>
                <a:srgbClr val="002060"/>
              </a:solidFill>
              <a:cs typeface="B Nazanin" pitchFamily="2" charset="-78"/>
            </a:endParaRPr>
          </a:p>
        </p:txBody>
      </p:sp>
      <p:sp>
        <p:nvSpPr>
          <p:cNvPr id="14" name="Straight Arrow Connector 24"/>
          <p:cNvSpPr>
            <a:spLocks noChangeShapeType="1"/>
          </p:cNvSpPr>
          <p:nvPr/>
        </p:nvSpPr>
        <p:spPr bwMode="auto">
          <a:xfrm rot="10800000">
            <a:off x="5676900" y="1482725"/>
            <a:ext cx="412750" cy="46037"/>
          </a:xfrm>
          <a:prstGeom prst="bentConnector3">
            <a:avLst>
              <a:gd name="adj1" fmla="val 50000"/>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b="1">
              <a:solidFill>
                <a:srgbClr val="002060"/>
              </a:solidFill>
              <a:cs typeface="B Nazanin" pitchFamily="2" charset="-78"/>
            </a:endParaRPr>
          </a:p>
        </p:txBody>
      </p:sp>
      <p:sp>
        <p:nvSpPr>
          <p:cNvPr id="15" name="Straight Arrow Connector 25"/>
          <p:cNvSpPr>
            <a:spLocks noChangeShapeType="1"/>
          </p:cNvSpPr>
          <p:nvPr/>
        </p:nvSpPr>
        <p:spPr bwMode="auto">
          <a:xfrm rot="10800000">
            <a:off x="5697538" y="2263775"/>
            <a:ext cx="393700" cy="0"/>
          </a:xfrm>
          <a:prstGeom prst="straightConnector1">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b="1">
              <a:solidFill>
                <a:srgbClr val="002060"/>
              </a:solidFill>
              <a:cs typeface="B Nazanin" pitchFamily="2" charset="-78"/>
            </a:endParaRPr>
          </a:p>
        </p:txBody>
      </p:sp>
      <p:sp>
        <p:nvSpPr>
          <p:cNvPr id="16" name="Straight Arrow Connector 27"/>
          <p:cNvSpPr>
            <a:spLocks noChangeShapeType="1"/>
          </p:cNvSpPr>
          <p:nvPr/>
        </p:nvSpPr>
        <p:spPr bwMode="auto">
          <a:xfrm rot="10800000">
            <a:off x="5710238" y="3808412"/>
            <a:ext cx="379412" cy="0"/>
          </a:xfrm>
          <a:prstGeom prst="straightConnector1">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b="1">
              <a:solidFill>
                <a:srgbClr val="002060"/>
              </a:solidFill>
              <a:cs typeface="B Nazanin" pitchFamily="2" charset="-78"/>
            </a:endParaRPr>
          </a:p>
        </p:txBody>
      </p:sp>
      <p:sp>
        <p:nvSpPr>
          <p:cNvPr id="17" name="Straight Arrow Connector 28"/>
          <p:cNvSpPr>
            <a:spLocks noChangeShapeType="1"/>
          </p:cNvSpPr>
          <p:nvPr/>
        </p:nvSpPr>
        <p:spPr bwMode="auto">
          <a:xfrm rot="5400000">
            <a:off x="3602037" y="1660525"/>
            <a:ext cx="631825" cy="469900"/>
          </a:xfrm>
          <a:prstGeom prst="bentConnector3">
            <a:avLst>
              <a:gd name="adj1" fmla="val 50000"/>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b="1">
              <a:solidFill>
                <a:srgbClr val="002060"/>
              </a:solidFill>
              <a:cs typeface="B Nazanin" pitchFamily="2" charset="-78"/>
            </a:endParaRPr>
          </a:p>
        </p:txBody>
      </p:sp>
      <p:sp>
        <p:nvSpPr>
          <p:cNvPr id="18" name="Straight Arrow Connector 29"/>
          <p:cNvSpPr>
            <a:spLocks noChangeShapeType="1"/>
          </p:cNvSpPr>
          <p:nvPr/>
        </p:nvSpPr>
        <p:spPr bwMode="auto">
          <a:xfrm rot="10800000">
            <a:off x="3649663" y="2270125"/>
            <a:ext cx="520700" cy="19050"/>
          </a:xfrm>
          <a:prstGeom prst="bentConnector3">
            <a:avLst>
              <a:gd name="adj1" fmla="val 50000"/>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b="1">
              <a:solidFill>
                <a:srgbClr val="002060"/>
              </a:solidFill>
              <a:cs typeface="B Nazanin" pitchFamily="2" charset="-78"/>
            </a:endParaRPr>
          </a:p>
        </p:txBody>
      </p:sp>
      <p:sp>
        <p:nvSpPr>
          <p:cNvPr id="19" name="Straight Arrow Connector 30"/>
          <p:cNvSpPr>
            <a:spLocks noChangeShapeType="1"/>
          </p:cNvSpPr>
          <p:nvPr/>
        </p:nvSpPr>
        <p:spPr bwMode="auto">
          <a:xfrm rot="5400000" flipH="1">
            <a:off x="3609180" y="2402680"/>
            <a:ext cx="655639" cy="495301"/>
          </a:xfrm>
          <a:prstGeom prst="bentConnector3">
            <a:avLst>
              <a:gd name="adj1" fmla="val 50000"/>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b="1">
              <a:solidFill>
                <a:srgbClr val="002060"/>
              </a:solidFill>
              <a:cs typeface="B Nazanin" pitchFamily="2" charset="-78"/>
            </a:endParaRPr>
          </a:p>
        </p:txBody>
      </p:sp>
      <p:sp>
        <p:nvSpPr>
          <p:cNvPr id="20" name="Straight Arrow Connector 31"/>
          <p:cNvSpPr>
            <a:spLocks noChangeShapeType="1"/>
          </p:cNvSpPr>
          <p:nvPr/>
        </p:nvSpPr>
        <p:spPr bwMode="auto">
          <a:xfrm rot="10800000" flipV="1">
            <a:off x="2444750" y="2219325"/>
            <a:ext cx="381000" cy="334962"/>
          </a:xfrm>
          <a:prstGeom prst="bentConnector3">
            <a:avLst>
              <a:gd name="adj1" fmla="val 50000"/>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b="1">
              <a:solidFill>
                <a:srgbClr val="002060"/>
              </a:solidFill>
              <a:cs typeface="B Nazanin" pitchFamily="2" charset="-78"/>
            </a:endParaRPr>
          </a:p>
        </p:txBody>
      </p:sp>
      <p:sp>
        <p:nvSpPr>
          <p:cNvPr id="21" name="Straight Arrow Connector 21"/>
          <p:cNvSpPr>
            <a:spLocks noChangeShapeType="1"/>
          </p:cNvSpPr>
          <p:nvPr/>
        </p:nvSpPr>
        <p:spPr bwMode="auto">
          <a:xfrm rot="10800000">
            <a:off x="6110288" y="2601912"/>
            <a:ext cx="244475" cy="6350"/>
          </a:xfrm>
          <a:prstGeom prst="bentConnector3">
            <a:avLst>
              <a:gd name="adj1" fmla="val 50000"/>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b="1">
              <a:solidFill>
                <a:srgbClr val="002060"/>
              </a:solidFill>
              <a:cs typeface="B Nazanin" pitchFamily="2" charset="-78"/>
            </a:endParaRPr>
          </a:p>
        </p:txBody>
      </p:sp>
      <p:sp>
        <p:nvSpPr>
          <p:cNvPr id="22" name="Straight Arrow Connector 26"/>
          <p:cNvSpPr>
            <a:spLocks noChangeShapeType="1"/>
          </p:cNvSpPr>
          <p:nvPr/>
        </p:nvSpPr>
        <p:spPr bwMode="auto">
          <a:xfrm rot="10800000">
            <a:off x="5710238" y="3038475"/>
            <a:ext cx="381000" cy="12700"/>
          </a:xfrm>
          <a:prstGeom prst="bentConnector3">
            <a:avLst>
              <a:gd name="adj1" fmla="val 50000"/>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b="1">
              <a:solidFill>
                <a:srgbClr val="002060"/>
              </a:solidFill>
              <a:cs typeface="B Nazanin" pitchFamily="2" charset="-78"/>
            </a:endParaRPr>
          </a:p>
        </p:txBody>
      </p:sp>
      <p:sp>
        <p:nvSpPr>
          <p:cNvPr id="23" name="Straight Arrow Connector 32"/>
          <p:cNvSpPr>
            <a:spLocks noChangeShapeType="1"/>
          </p:cNvSpPr>
          <p:nvPr/>
        </p:nvSpPr>
        <p:spPr bwMode="auto">
          <a:xfrm rot="10800000">
            <a:off x="3649663" y="3333750"/>
            <a:ext cx="541337" cy="400050"/>
          </a:xfrm>
          <a:prstGeom prst="bentConnector3">
            <a:avLst>
              <a:gd name="adj1" fmla="val 49852"/>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b="1">
              <a:solidFill>
                <a:srgbClr val="002060"/>
              </a:solidFill>
              <a:cs typeface="B Nazanin" pitchFamily="2" charset="-78"/>
            </a:endParaRPr>
          </a:p>
        </p:txBody>
      </p:sp>
      <p:sp>
        <p:nvSpPr>
          <p:cNvPr id="24" name="Straight Arrow Connector 33"/>
          <p:cNvSpPr>
            <a:spLocks noChangeShapeType="1"/>
          </p:cNvSpPr>
          <p:nvPr/>
        </p:nvSpPr>
        <p:spPr bwMode="auto">
          <a:xfrm rot="5400000" flipH="1">
            <a:off x="2293142" y="2770347"/>
            <a:ext cx="663575" cy="360362"/>
          </a:xfrm>
          <a:prstGeom prst="bentConnector3">
            <a:avLst>
              <a:gd name="adj1" fmla="val 50000"/>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b="1">
              <a:solidFill>
                <a:srgbClr val="002060"/>
              </a:solidFill>
              <a:cs typeface="B Nazanin" pitchFamily="2" charset="-78"/>
            </a:endParaRPr>
          </a:p>
        </p:txBody>
      </p:sp>
      <p:sp>
        <p:nvSpPr>
          <p:cNvPr id="25" name="Straight Arrow Connector 35"/>
          <p:cNvSpPr>
            <a:spLocks noChangeShapeType="1"/>
          </p:cNvSpPr>
          <p:nvPr/>
        </p:nvSpPr>
        <p:spPr bwMode="auto">
          <a:xfrm rot="16200000">
            <a:off x="2755106" y="2166144"/>
            <a:ext cx="373063" cy="6350"/>
          </a:xfrm>
          <a:prstGeom prst="bentConnector3">
            <a:avLst>
              <a:gd name="adj1" fmla="val 49787"/>
            </a:avLst>
          </a:prstGeom>
          <a:noFill/>
          <a:ln w="635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b="1">
              <a:solidFill>
                <a:srgbClr val="002060"/>
              </a:solidFill>
              <a:cs typeface="B Nazanin" pitchFamily="2" charset="-78"/>
            </a:endParaRPr>
          </a:p>
        </p:txBody>
      </p:sp>
      <p:sp>
        <p:nvSpPr>
          <p:cNvPr id="26" name="Straight Arrow Connector 37"/>
          <p:cNvSpPr>
            <a:spLocks noChangeShapeType="1"/>
          </p:cNvSpPr>
          <p:nvPr/>
        </p:nvSpPr>
        <p:spPr bwMode="auto">
          <a:xfrm rot="16200000" flipH="1">
            <a:off x="2751138" y="3357562"/>
            <a:ext cx="412750" cy="6350"/>
          </a:xfrm>
          <a:prstGeom prst="bentConnector3">
            <a:avLst>
              <a:gd name="adj1" fmla="val 50000"/>
            </a:avLst>
          </a:prstGeom>
          <a:noFill/>
          <a:ln w="635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b="1">
              <a:solidFill>
                <a:srgbClr val="002060"/>
              </a:solidFill>
              <a:cs typeface="B Nazanin" pitchFamily="2" charset="-78"/>
            </a:endParaRPr>
          </a:p>
        </p:txBody>
      </p:sp>
      <p:sp>
        <p:nvSpPr>
          <p:cNvPr id="27" name="Straight Arrow Connector 39"/>
          <p:cNvSpPr>
            <a:spLocks noChangeShapeType="1"/>
          </p:cNvSpPr>
          <p:nvPr/>
        </p:nvSpPr>
        <p:spPr bwMode="auto">
          <a:xfrm rot="5400000" flipH="1">
            <a:off x="1364456" y="2604294"/>
            <a:ext cx="354013" cy="6350"/>
          </a:xfrm>
          <a:prstGeom prst="bentConnector3">
            <a:avLst>
              <a:gd name="adj1" fmla="val 49778"/>
            </a:avLst>
          </a:prstGeom>
          <a:noFill/>
          <a:ln w="635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b="1">
              <a:solidFill>
                <a:srgbClr val="002060"/>
              </a:solidFill>
              <a:cs typeface="B Nazanin" pitchFamily="2" charset="-78"/>
            </a:endParaRPr>
          </a:p>
        </p:txBody>
      </p:sp>
      <p:sp>
        <p:nvSpPr>
          <p:cNvPr id="30" name="Rectangle 29"/>
          <p:cNvSpPr/>
          <p:nvPr/>
        </p:nvSpPr>
        <p:spPr>
          <a:xfrm>
            <a:off x="2713612" y="476672"/>
            <a:ext cx="5314772" cy="400110"/>
          </a:xfrm>
          <a:prstGeom prst="rect">
            <a:avLst/>
          </a:prstGeom>
        </p:spPr>
        <p:txBody>
          <a:bodyPr wrap="square">
            <a:spAutoFit/>
          </a:bodyPr>
          <a:lstStyle/>
          <a:p>
            <a:pPr algn="ctr"/>
            <a:r>
              <a:rPr lang="fa-IR" sz="2000" b="1" dirty="0">
                <a:cs typeface="B Nazanin" pitchFamily="2" charset="-78"/>
              </a:rPr>
              <a:t>انگیزه های شرکت برای انجام پیش بینی نرخ ارز</a:t>
            </a:r>
            <a:endParaRPr lang="en-US" sz="2000" b="1" dirty="0">
              <a:cs typeface="B Nazanin"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28" name="Content Placeholder 2"/>
          <p:cNvSpPr>
            <a:spLocks noGrp="1"/>
          </p:cNvSpPr>
          <p:nvPr>
            <p:ph idx="1"/>
          </p:nvPr>
        </p:nvSpPr>
        <p:spPr>
          <a:xfrm>
            <a:off x="924252" y="4145886"/>
            <a:ext cx="7520940" cy="1963024"/>
          </a:xfrm>
        </p:spPr>
        <p:txBody>
          <a:bodyPr>
            <a:normAutofit/>
          </a:bodyPr>
          <a:lstStyle/>
          <a:p>
            <a:pPr marL="0" indent="0" algn="r">
              <a:buNone/>
            </a:pPr>
            <a:r>
              <a:rPr lang="fa-IR" sz="1200" dirty="0" smtClean="0">
                <a:cs typeface="B Zar" panose="00000400000000000000" pitchFamily="2" charset="-78"/>
              </a:rPr>
              <a:t>پوشش ریسک ارزی از دو طریق می تواند ارزش شرکت را افزایش دهد :</a:t>
            </a:r>
          </a:p>
          <a:p>
            <a:pPr marL="0" indent="0" algn="r">
              <a:buNone/>
            </a:pPr>
            <a:r>
              <a:rPr lang="fa-IR" sz="1200" dirty="0" smtClean="0">
                <a:cs typeface="B Zar" panose="00000400000000000000" pitchFamily="2" charset="-78"/>
              </a:rPr>
              <a:t>1-افزایش جریانات نقد </a:t>
            </a:r>
          </a:p>
          <a:p>
            <a:pPr marL="0" indent="0" algn="r">
              <a:buNone/>
            </a:pPr>
            <a:r>
              <a:rPr lang="fa-IR" sz="1200" dirty="0" smtClean="0">
                <a:cs typeface="B Zar" panose="00000400000000000000" pitchFamily="2" charset="-78"/>
              </a:rPr>
              <a:t>2- کاهش میانگین هزینه سرمایه </a:t>
            </a:r>
          </a:p>
          <a:p>
            <a:pPr marL="0" indent="0" algn="r">
              <a:buNone/>
            </a:pPr>
            <a:r>
              <a:rPr lang="fa-IR" sz="1200" dirty="0" smtClean="0">
                <a:cs typeface="B Zar" panose="00000400000000000000" pitchFamily="2" charset="-78"/>
              </a:rPr>
              <a:t>این منافع می تواند ناشی از کاهش احتمال ورشکستگی </a:t>
            </a:r>
            <a:r>
              <a:rPr lang="fa-IR" sz="1200" dirty="0" smtClean="0">
                <a:latin typeface="Arabic Typesetting" panose="03020402040406030203" pitchFamily="66" charset="-78"/>
                <a:cs typeface="B Zar" panose="00000400000000000000" pitchFamily="2" charset="-78"/>
              </a:rPr>
              <a:t>و بحران مالی </a:t>
            </a:r>
            <a:r>
              <a:rPr lang="fa-IR" sz="1200" dirty="0" smtClean="0">
                <a:latin typeface="Arial" panose="020B0604020202020204" pitchFamily="34" charset="0"/>
                <a:ea typeface="Tahoma" panose="020B0604030504040204" pitchFamily="34" charset="0"/>
                <a:cs typeface="B Zar" panose="00000400000000000000" pitchFamily="2" charset="-78"/>
              </a:rPr>
              <a:t>، کاهش مالیات و هزینه های نمایندگی باشد .</a:t>
            </a:r>
          </a:p>
          <a:p>
            <a:pPr marL="0" indent="0" algn="r">
              <a:buNone/>
            </a:pPr>
            <a:r>
              <a:rPr lang="fa-IR" sz="1200" dirty="0" smtClean="0">
                <a:latin typeface="Arial" panose="020B0604020202020204" pitchFamily="34" charset="0"/>
                <a:ea typeface="Tahoma" panose="020B0604030504040204" pitchFamily="34" charset="0"/>
                <a:cs typeface="B Zar" panose="00000400000000000000" pitchFamily="2" charset="-78"/>
              </a:rPr>
              <a:t>هزینه های ورشکستگی ناشی از وکیل حقوقی </a:t>
            </a:r>
            <a:r>
              <a:rPr lang="fa-IR" sz="1200" dirty="0" smtClean="0">
                <a:latin typeface="Tahoma" panose="020B0604030504040204" pitchFamily="34" charset="0"/>
                <a:ea typeface="Tahoma" panose="020B0604030504040204" pitchFamily="34" charset="0"/>
                <a:cs typeface="B Zar" panose="00000400000000000000" pitchFamily="2" charset="-78"/>
              </a:rPr>
              <a:t>، گذراندن روند ورشکستگی و ایجاد ساختار دوباره است .</a:t>
            </a:r>
          </a:p>
          <a:p>
            <a:pPr marL="0" indent="0" algn="r">
              <a:buNone/>
            </a:pPr>
            <a:r>
              <a:rPr lang="fa-IR" sz="1200" dirty="0" smtClean="0">
                <a:latin typeface="Tahoma" panose="020B0604030504040204" pitchFamily="34" charset="0"/>
                <a:ea typeface="Tahoma" panose="020B0604030504040204" pitchFamily="34" charset="0"/>
                <a:cs typeface="B Zar" panose="00000400000000000000" pitchFamily="2" charset="-78"/>
              </a:rPr>
              <a:t>کاهش مالیات با پوشش ریسک ارزی در کشورهایی که مالیات گیری خطی نیست و محدب است اتفاق می افتد </a:t>
            </a:r>
          </a:p>
          <a:p>
            <a:pPr marL="0" indent="0" algn="r">
              <a:buNone/>
            </a:pPr>
            <a:endParaRPr lang="en-US" sz="1200" dirty="0">
              <a:cs typeface="B Zar" panose="00000400000000000000" pitchFamily="2" charset="-78"/>
            </a:endParaRPr>
          </a:p>
        </p:txBody>
      </p:sp>
    </p:spTree>
    <p:extLst>
      <p:ext uri="{BB962C8B-B14F-4D97-AF65-F5344CB8AC3E}">
        <p14:creationId xmlns:p14="http://schemas.microsoft.com/office/powerpoint/2010/main" val="17031712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pPr algn="ctr"/>
            <a:r>
              <a:rPr lang="fa-IR" dirty="0" smtClean="0">
                <a:cs typeface="B Zar" panose="00000400000000000000" pitchFamily="2" charset="-78"/>
              </a:rPr>
              <a:t>پیش بینی نرخ ارز</a:t>
            </a:r>
            <a:endParaRPr lang="en-US" dirty="0">
              <a:cs typeface="B Zar" panose="00000400000000000000" pitchFamily="2" charset="-78"/>
            </a:endParaRPr>
          </a:p>
        </p:txBody>
      </p:sp>
      <p:sp>
        <p:nvSpPr>
          <p:cNvPr id="10" name="Text Placeholder 9"/>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fld id="{910D3704-EB78-46B9-AB15-D23119C7FC1D}" type="slidenum">
              <a:rPr lang="en-US" smtClean="0"/>
              <a:pPr/>
              <a:t>46</a:t>
            </a:fld>
            <a:endParaRPr lang="en-US"/>
          </a:p>
        </p:txBody>
      </p:sp>
      <p:sp>
        <p:nvSpPr>
          <p:cNvPr id="4" name="Footer Placeholder 3"/>
          <p:cNvSpPr>
            <a:spLocks noGrp="1"/>
          </p:cNvSpPr>
          <p:nvPr>
            <p:ph type="ftr" sz="quarter" idx="4294967295"/>
          </p:nvPr>
        </p:nvSpPr>
        <p:spPr>
          <a:xfrm>
            <a:off x="4419600" y="6284913"/>
            <a:ext cx="4724400" cy="274637"/>
          </a:xfrm>
        </p:spPr>
        <p:txBody>
          <a:bodyPr/>
          <a:lstStyle/>
          <a:p>
            <a:r>
              <a:rPr lang="fa-IR" b="1" smtClean="0">
                <a:solidFill>
                  <a:srgbClr val="002060"/>
                </a:solidFill>
              </a:rPr>
              <a:t>مالي بين الملل</a:t>
            </a:r>
            <a:endParaRPr lang="fa-IR" b="1" dirty="0" smtClean="0">
              <a:solidFill>
                <a:srgbClr val="002060"/>
              </a:solidFill>
            </a:endParaRPr>
          </a:p>
        </p:txBody>
      </p:sp>
    </p:spTree>
    <p:extLst>
      <p:ext uri="{BB962C8B-B14F-4D97-AF65-F5344CB8AC3E}">
        <p14:creationId xmlns:p14="http://schemas.microsoft.com/office/powerpoint/2010/main" val="12685101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fld id="{AC47D4E3-CD3B-414A-B715-93A53098628A}" type="slidenum">
              <a:rPr lang="en-US" smtClean="0"/>
              <a:pPr/>
              <a:t>47</a:t>
            </a:fld>
            <a:endParaRPr lang="en-US"/>
          </a:p>
        </p:txBody>
      </p:sp>
      <p:sp>
        <p:nvSpPr>
          <p:cNvPr id="2" name="Footer Placeholder 1"/>
          <p:cNvSpPr>
            <a:spLocks noGrp="1"/>
          </p:cNvSpPr>
          <p:nvPr>
            <p:ph type="ftr" sz="quarter" idx="4294967295"/>
          </p:nvPr>
        </p:nvSpPr>
        <p:spPr>
          <a:xfrm>
            <a:off x="4419600" y="6284913"/>
            <a:ext cx="4724400" cy="274637"/>
          </a:xfrm>
        </p:spPr>
        <p:txBody>
          <a:bodyPr/>
          <a:lstStyle/>
          <a:p>
            <a:r>
              <a:rPr lang="fa-IR" smtClean="0"/>
              <a:t>مالي بين الملل</a:t>
            </a:r>
            <a:endParaRPr lang="en-US"/>
          </a:p>
        </p:txBody>
      </p:sp>
      <p:sp>
        <p:nvSpPr>
          <p:cNvPr id="5" name="Rounded Rectangle 7"/>
          <p:cNvSpPr>
            <a:spLocks noChangeArrowheads="1"/>
          </p:cNvSpPr>
          <p:nvPr/>
        </p:nvSpPr>
        <p:spPr bwMode="auto">
          <a:xfrm>
            <a:off x="6215074" y="785794"/>
            <a:ext cx="2736304" cy="1004887"/>
          </a:xfrm>
          <a:prstGeom prst="roundRect">
            <a:avLst>
              <a:gd name="adj" fmla="val 16667"/>
            </a:avLst>
          </a:prstGeom>
          <a:solidFill>
            <a:schemeClr val="accent1"/>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1600" b="1" i="0" u="none" strike="noStrike" cap="none" normalizeH="0" baseline="0" dirty="0" smtClean="0">
                <a:ln>
                  <a:noFill/>
                </a:ln>
                <a:solidFill>
                  <a:schemeClr val="bg1"/>
                </a:solidFill>
                <a:effectLst/>
                <a:latin typeface="Arial" pitchFamily="34" charset="0"/>
                <a:ea typeface="Arial" pitchFamily="34" charset="0"/>
                <a:cs typeface="B Nazanin" pitchFamily="2" charset="-78"/>
              </a:rPr>
              <a:t>اطلاعات موجود و پیش بینی ها از جریانات نقد بر اساس هر ارز ازهر زیرمجموعه </a:t>
            </a:r>
            <a:endParaRPr kumimoji="0" lang="en-US" sz="1600" b="1" i="0" u="none" strike="noStrike" cap="none" normalizeH="0" baseline="0" dirty="0" smtClean="0">
              <a:ln>
                <a:noFill/>
              </a:ln>
              <a:solidFill>
                <a:schemeClr val="bg1"/>
              </a:solidFill>
              <a:effectLst/>
              <a:latin typeface="Arial" pitchFamily="34" charset="0"/>
              <a:cs typeface="B Nazanin" pitchFamily="2" charset="-78"/>
            </a:endParaRPr>
          </a:p>
        </p:txBody>
      </p:sp>
      <p:sp>
        <p:nvSpPr>
          <p:cNvPr id="7" name="Rounded Rectangle 9"/>
          <p:cNvSpPr>
            <a:spLocks noChangeArrowheads="1"/>
          </p:cNvSpPr>
          <p:nvPr/>
        </p:nvSpPr>
        <p:spPr bwMode="auto">
          <a:xfrm>
            <a:off x="6215074" y="2714620"/>
            <a:ext cx="2736304" cy="927224"/>
          </a:xfrm>
          <a:prstGeom prst="roundRect">
            <a:avLst>
              <a:gd name="adj" fmla="val 16667"/>
            </a:avLst>
          </a:prstGeom>
          <a:solidFill>
            <a:schemeClr val="accent1"/>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1600" b="1" i="0" u="none" strike="noStrike" cap="none" normalizeH="0" baseline="0" dirty="0" smtClean="0">
                <a:ln>
                  <a:noFill/>
                </a:ln>
                <a:solidFill>
                  <a:schemeClr val="bg1"/>
                </a:solidFill>
                <a:effectLst/>
                <a:latin typeface="Arial" pitchFamily="34" charset="0"/>
                <a:ea typeface="Arial" pitchFamily="34" charset="0"/>
                <a:cs typeface="B Nazanin" pitchFamily="2" charset="-78"/>
              </a:rPr>
              <a:t>اندازه گیری ریسک نوسانات نرخ ارز</a:t>
            </a:r>
            <a:endParaRPr kumimoji="0" lang="en-US" sz="1600" b="1" i="0" u="none" strike="noStrike" cap="none" normalizeH="0" baseline="0" dirty="0" smtClean="0">
              <a:ln>
                <a:noFill/>
              </a:ln>
              <a:solidFill>
                <a:schemeClr val="bg1"/>
              </a:solidFill>
              <a:effectLst/>
              <a:latin typeface="Arial" pitchFamily="34" charset="0"/>
              <a:cs typeface="B Nazanin" pitchFamily="2" charset="-78"/>
            </a:endParaRPr>
          </a:p>
        </p:txBody>
      </p:sp>
      <p:sp>
        <p:nvSpPr>
          <p:cNvPr id="8" name="Rounded Rectangle 6"/>
          <p:cNvSpPr>
            <a:spLocks noChangeArrowheads="1"/>
          </p:cNvSpPr>
          <p:nvPr/>
        </p:nvSpPr>
        <p:spPr bwMode="auto">
          <a:xfrm>
            <a:off x="2928926" y="3181412"/>
            <a:ext cx="3071834" cy="3343932"/>
          </a:xfrm>
          <a:prstGeom prst="roundRect">
            <a:avLst>
              <a:gd name="adj" fmla="val 16667"/>
            </a:avLst>
          </a:prstGeom>
          <a:solidFill>
            <a:schemeClr val="accent1"/>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lang="fa-IR" b="1" dirty="0">
                <a:solidFill>
                  <a:schemeClr val="bg1"/>
                </a:solidFill>
                <a:latin typeface="Arial" pitchFamily="34" charset="0"/>
                <a:ea typeface="Arial" pitchFamily="34" charset="0"/>
                <a:cs typeface="B Nazanin" pitchFamily="2" charset="-78"/>
              </a:rPr>
              <a:t>مدیریت ریسک نوسانات نرخ ارز</a:t>
            </a:r>
          </a:p>
          <a:p>
            <a:pPr marL="0" marR="374650" lvl="0" indent="0" algn="just" defTabSz="914400" rtl="1" eaLnBrk="1" fontAlgn="base" latinLnBrk="0" hangingPunct="1">
              <a:lnSpc>
                <a:spcPct val="100000"/>
              </a:lnSpc>
              <a:spcBef>
                <a:spcPct val="0"/>
              </a:spcBef>
              <a:spcAft>
                <a:spcPts val="800"/>
              </a:spcAft>
              <a:buClrTx/>
              <a:buSzTx/>
              <a:buFont typeface="Symbol" pitchFamily="18" charset="2"/>
              <a:buChar char="·"/>
              <a:tabLst/>
            </a:pPr>
            <a:r>
              <a:rPr lang="fa-IR" b="1" dirty="0">
                <a:solidFill>
                  <a:schemeClr val="bg1"/>
                </a:solidFill>
                <a:latin typeface="Arial" pitchFamily="34" charset="0"/>
                <a:ea typeface="Arial" pitchFamily="34" charset="0"/>
                <a:cs typeface="B Nazanin" pitchFamily="2" charset="-78"/>
              </a:rPr>
              <a:t>چگونه ریسک نرخ ارز بر جریانات نقدی حاصل از پیش بینی نرخ ارز اثر می </a:t>
            </a:r>
            <a:r>
              <a:rPr lang="fa-IR" b="1" dirty="0" smtClean="0">
                <a:solidFill>
                  <a:schemeClr val="bg1"/>
                </a:solidFill>
                <a:latin typeface="Arial" pitchFamily="34" charset="0"/>
                <a:ea typeface="Arial" pitchFamily="34" charset="0"/>
                <a:cs typeface="B Nazanin" pitchFamily="2" charset="-78"/>
              </a:rPr>
              <a:t>گذارد. </a:t>
            </a:r>
            <a:endParaRPr lang="en-US" b="1" dirty="0">
              <a:solidFill>
                <a:schemeClr val="bg1"/>
              </a:solidFill>
              <a:latin typeface="Arial" pitchFamily="34" charset="0"/>
              <a:ea typeface="Arial" pitchFamily="34" charset="0"/>
              <a:cs typeface="B Nazanin" pitchFamily="2" charset="-78"/>
            </a:endParaRPr>
          </a:p>
          <a:p>
            <a:pPr marL="0" marR="0" lvl="0" indent="0" algn="just" defTabSz="914400" rtl="1" eaLnBrk="1" fontAlgn="base" latinLnBrk="0" hangingPunct="1">
              <a:lnSpc>
                <a:spcPct val="100000"/>
              </a:lnSpc>
              <a:spcBef>
                <a:spcPct val="0"/>
              </a:spcBef>
              <a:spcAft>
                <a:spcPts val="800"/>
              </a:spcAft>
              <a:buClrTx/>
              <a:buSzTx/>
              <a:buFont typeface="Symbol" pitchFamily="18" charset="2"/>
              <a:buChar char="·"/>
              <a:tabLst/>
            </a:pPr>
            <a:r>
              <a:rPr lang="fa-IR" b="1" dirty="0">
                <a:solidFill>
                  <a:schemeClr val="bg1"/>
                </a:solidFill>
                <a:latin typeface="Arial" pitchFamily="34" charset="0"/>
                <a:ea typeface="Arial" pitchFamily="34" charset="0"/>
                <a:cs typeface="B Nazanin" pitchFamily="2" charset="-78"/>
              </a:rPr>
              <a:t>کدام تکنیک از پوشش برای ریسک ها انجام می </a:t>
            </a:r>
            <a:r>
              <a:rPr lang="fa-IR" b="1" dirty="0" smtClean="0">
                <a:solidFill>
                  <a:schemeClr val="bg1"/>
                </a:solidFill>
                <a:latin typeface="Arial" pitchFamily="34" charset="0"/>
                <a:ea typeface="Arial" pitchFamily="34" charset="0"/>
                <a:cs typeface="B Nazanin" pitchFamily="2" charset="-78"/>
              </a:rPr>
              <a:t>شود</a:t>
            </a:r>
            <a:r>
              <a:rPr kumimoji="0" lang="fa-IR" b="1" i="0" u="none" strike="noStrike" cap="none" normalizeH="0" baseline="0" dirty="0" smtClean="0">
                <a:ln>
                  <a:noFill/>
                </a:ln>
                <a:solidFill>
                  <a:schemeClr val="tx1"/>
                </a:solidFill>
                <a:effectLst/>
                <a:latin typeface="Calibri" pitchFamily="34" charset="0"/>
                <a:ea typeface="Arial" pitchFamily="34" charset="0"/>
                <a:cs typeface="B Nazanin" pitchFamily="2" charset="-78"/>
              </a:rPr>
              <a:t>. </a:t>
            </a:r>
          </a:p>
          <a:p>
            <a:pPr marL="0" marR="0" lvl="0" indent="0" algn="just" defTabSz="914400" rtl="1" eaLnBrk="1" fontAlgn="base" latinLnBrk="0" hangingPunct="1">
              <a:lnSpc>
                <a:spcPct val="100000"/>
              </a:lnSpc>
              <a:spcBef>
                <a:spcPct val="0"/>
              </a:spcBef>
              <a:spcAft>
                <a:spcPts val="100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Arial" pitchFamily="34" charset="0"/>
              <a:cs typeface="B Nazanin" pitchFamily="2" charset="-7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cs typeface="B Nazanin" pitchFamily="2" charset="-78"/>
            </a:endParaRPr>
          </a:p>
        </p:txBody>
      </p:sp>
      <p:sp>
        <p:nvSpPr>
          <p:cNvPr id="9" name="Rounded Rectangle 3"/>
          <p:cNvSpPr>
            <a:spLocks noChangeArrowheads="1"/>
          </p:cNvSpPr>
          <p:nvPr/>
        </p:nvSpPr>
        <p:spPr bwMode="auto">
          <a:xfrm>
            <a:off x="214282" y="2786058"/>
            <a:ext cx="2520281" cy="1158106"/>
          </a:xfrm>
          <a:prstGeom prst="roundRect">
            <a:avLst>
              <a:gd name="adj" fmla="val 16667"/>
            </a:avLst>
          </a:prstGeom>
          <a:solidFill>
            <a:schemeClr val="accent1"/>
          </a:solidFill>
          <a:ln w="12700">
            <a:solidFill>
              <a:srgbClr val="4406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1600" b="1" i="0" u="none" strike="noStrike" cap="none" normalizeH="0" baseline="0" dirty="0" smtClean="0">
                <a:ln>
                  <a:noFill/>
                </a:ln>
                <a:solidFill>
                  <a:schemeClr val="bg1"/>
                </a:solidFill>
                <a:effectLst/>
                <a:latin typeface="Arial" pitchFamily="34" charset="0"/>
                <a:ea typeface="Arial" pitchFamily="34" charset="0"/>
                <a:cs typeface="B Nazanin" pitchFamily="2" charset="-78"/>
              </a:rPr>
              <a:t>پی</a:t>
            </a:r>
            <a:r>
              <a:rPr lang="fa-IR" sz="1600" b="1" dirty="0">
                <a:solidFill>
                  <a:schemeClr val="bg1"/>
                </a:solidFill>
                <a:latin typeface="Arial" pitchFamily="34" charset="0"/>
                <a:ea typeface="Arial" pitchFamily="34" charset="0"/>
                <a:cs typeface="B Nazanin" pitchFamily="2" charset="-78"/>
              </a:rPr>
              <a:t>ش بینی نرخ ا</a:t>
            </a:r>
            <a:r>
              <a:rPr kumimoji="0" lang="fa-IR" sz="1600" b="1" i="0" u="none" strike="noStrike" cap="none" normalizeH="0" baseline="0" dirty="0" smtClean="0">
                <a:ln>
                  <a:noFill/>
                </a:ln>
                <a:solidFill>
                  <a:schemeClr val="bg1"/>
                </a:solidFill>
                <a:effectLst/>
                <a:latin typeface="Arial" pitchFamily="34" charset="0"/>
                <a:ea typeface="Arial" pitchFamily="34" charset="0"/>
                <a:cs typeface="B Nazanin" pitchFamily="2" charset="-78"/>
              </a:rPr>
              <a:t>رز</a:t>
            </a:r>
            <a:endParaRPr kumimoji="0" lang="en-US" sz="1600" b="1" i="0" u="none" strike="noStrike" cap="none" normalizeH="0" baseline="0" dirty="0" smtClean="0">
              <a:ln>
                <a:noFill/>
              </a:ln>
              <a:solidFill>
                <a:schemeClr val="bg1"/>
              </a:solidFill>
              <a:effectLst/>
              <a:latin typeface="Arial" pitchFamily="34" charset="0"/>
              <a:cs typeface="B Nazanin" pitchFamily="2" charset="-78"/>
            </a:endParaRPr>
          </a:p>
        </p:txBody>
      </p:sp>
      <p:sp>
        <p:nvSpPr>
          <p:cNvPr id="10" name="Rounded Rectangle 1"/>
          <p:cNvSpPr>
            <a:spLocks noChangeArrowheads="1"/>
          </p:cNvSpPr>
          <p:nvPr/>
        </p:nvSpPr>
        <p:spPr bwMode="auto">
          <a:xfrm>
            <a:off x="214282" y="714356"/>
            <a:ext cx="2664296" cy="1112838"/>
          </a:xfrm>
          <a:prstGeom prst="roundRect">
            <a:avLst>
              <a:gd name="adj" fmla="val 16667"/>
            </a:avLst>
          </a:prstGeom>
          <a:solidFill>
            <a:schemeClr val="accent1"/>
          </a:solidFill>
          <a:ln w="12700">
            <a:solidFill>
              <a:srgbClr val="00B0F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1600" b="1" i="0" u="none" strike="noStrike" cap="none" normalizeH="0" baseline="0" dirty="0" smtClean="0">
                <a:ln>
                  <a:noFill/>
                </a:ln>
                <a:solidFill>
                  <a:schemeClr val="bg1"/>
                </a:solidFill>
                <a:effectLst/>
                <a:latin typeface="Arial" pitchFamily="34" charset="0"/>
                <a:ea typeface="Arial" pitchFamily="34" charset="0"/>
                <a:cs typeface="B Nazanin" pitchFamily="2" charset="-78"/>
              </a:rPr>
              <a:t>اطلاعات موجود از شرایط اقتصادی کشورهای مختلف و پیش بینی ها بر اساس روند نرخ تاریخی نرخ ارز</a:t>
            </a:r>
            <a:endParaRPr kumimoji="0" lang="en-US" sz="1600" b="1" i="0" u="none" strike="noStrike" cap="none" normalizeH="0" baseline="0" dirty="0" smtClean="0">
              <a:ln>
                <a:noFill/>
              </a:ln>
              <a:solidFill>
                <a:schemeClr val="bg1"/>
              </a:solidFill>
              <a:effectLst/>
              <a:latin typeface="Arial" pitchFamily="34" charset="0"/>
              <a:cs typeface="B Nazanin" pitchFamily="2" charset="-78"/>
            </a:endParaRPr>
          </a:p>
        </p:txBody>
      </p:sp>
      <p:cxnSp>
        <p:nvCxnSpPr>
          <p:cNvPr id="12" name="Straight Arrow Connector 11"/>
          <p:cNvCxnSpPr>
            <a:stCxn id="5" idx="2"/>
            <a:endCxn id="7" idx="0"/>
          </p:cNvCxnSpPr>
          <p:nvPr/>
        </p:nvCxnSpPr>
        <p:spPr>
          <a:xfrm rot="5400000">
            <a:off x="7121257" y="2252650"/>
            <a:ext cx="92393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7" idx="2"/>
          </p:cNvCxnSpPr>
          <p:nvPr/>
        </p:nvCxnSpPr>
        <p:spPr>
          <a:xfrm rot="5400000">
            <a:off x="6211986" y="3500916"/>
            <a:ext cx="1230313" cy="151216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9" idx="2"/>
            <a:endCxn id="8" idx="1"/>
          </p:cNvCxnSpPr>
          <p:nvPr/>
        </p:nvCxnSpPr>
        <p:spPr>
          <a:xfrm rot="16200000" flipH="1">
            <a:off x="1747067" y="3671519"/>
            <a:ext cx="909214" cy="145450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9" idx="0"/>
          </p:cNvCxnSpPr>
          <p:nvPr/>
        </p:nvCxnSpPr>
        <p:spPr>
          <a:xfrm>
            <a:off x="1474423" y="1888650"/>
            <a:ext cx="0" cy="8974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4060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525058187"/>
              </p:ext>
            </p:extLst>
          </p:nvPr>
        </p:nvGraphicFramePr>
        <p:xfrm>
          <a:off x="899592" y="404665"/>
          <a:ext cx="7787208" cy="6120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normAutofit/>
          </a:bodyPr>
          <a:lstStyle/>
          <a:p>
            <a:pPr>
              <a:defRPr/>
            </a:pPr>
            <a:fld id="{83A1594A-FFBB-4D4C-9102-B83135140D26}" type="slidenum">
              <a:rPr lang="en-US" smtClean="0"/>
              <a:pPr>
                <a:defRPr/>
              </a:pPr>
              <a:t>48</a:t>
            </a:fld>
            <a:endParaRPr lang="en-US"/>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81009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626269902"/>
              </p:ext>
            </p:extLst>
          </p:nvPr>
        </p:nvGraphicFramePr>
        <p:xfrm>
          <a:off x="899592" y="260649"/>
          <a:ext cx="7787208" cy="5149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normAutofit/>
          </a:bodyPr>
          <a:lstStyle/>
          <a:p>
            <a:pPr>
              <a:defRPr/>
            </a:pPr>
            <a:fld id="{83A1594A-FFBB-4D4C-9102-B83135140D26}" type="slidenum">
              <a:rPr lang="en-US" smtClean="0"/>
              <a:pPr>
                <a:defRPr/>
              </a:pPr>
              <a:t>49</a:t>
            </a:fld>
            <a:endParaRPr lang="en-US"/>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92787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rot="19140000">
            <a:off x="823575" y="971575"/>
            <a:ext cx="5364472" cy="1961110"/>
          </a:xfrm>
        </p:spPr>
        <p:txBody>
          <a:bodyPr/>
          <a:lstStyle/>
          <a:p>
            <a:endParaRPr lang="en-US" b="1" dirty="0">
              <a:cs typeface="B Zar" panose="00000400000000000000" pitchFamily="2" charset="-78"/>
            </a:endParaRPr>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5</a:t>
            </a:fld>
            <a:endParaRPr lang="en-US"/>
          </a:p>
        </p:txBody>
      </p:sp>
      <p:sp>
        <p:nvSpPr>
          <p:cNvPr id="8" name="Rectangle 7"/>
          <p:cNvSpPr/>
          <p:nvPr/>
        </p:nvSpPr>
        <p:spPr>
          <a:xfrm>
            <a:off x="4942958" y="3276600"/>
            <a:ext cx="3716082" cy="523220"/>
          </a:xfrm>
          <a:prstGeom prst="rect">
            <a:avLst/>
          </a:prstGeom>
        </p:spPr>
        <p:txBody>
          <a:bodyPr wrap="none">
            <a:spAutoFit/>
          </a:bodyPr>
          <a:lstStyle/>
          <a:p>
            <a:r>
              <a:rPr lang="fa-IR" sz="2800" b="1" dirty="0">
                <a:cs typeface="B Zar" panose="00000400000000000000" pitchFamily="2" charset="-78"/>
              </a:rPr>
              <a:t>مقدمه ای بر مدیریت ریسک</a:t>
            </a:r>
            <a:endParaRPr lang="en-US" sz="2800" dirty="0"/>
          </a:p>
        </p:txBody>
      </p:sp>
    </p:spTree>
    <p:extLst>
      <p:ext uri="{BB962C8B-B14F-4D97-AF65-F5344CB8AC3E}">
        <p14:creationId xmlns:p14="http://schemas.microsoft.com/office/powerpoint/2010/main" val="35561658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4"/>
          <p:cNvSpPr txBox="1"/>
          <p:nvPr/>
        </p:nvSpPr>
        <p:spPr>
          <a:xfrm>
            <a:off x="437885" y="1201616"/>
            <a:ext cx="8448656" cy="5357826"/>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algn="just" rtl="1">
              <a:lnSpc>
                <a:spcPct val="150000"/>
              </a:lnSpc>
            </a:pPr>
            <a:r>
              <a:rPr lang="fa-IR" sz="1600" b="1" dirty="0">
                <a:cs typeface="B Nazanin" pitchFamily="2" charset="-78"/>
              </a:rPr>
              <a:t>شرکت های چندملیتی معمولا از پیش بینی های تکنیکال به صورت محدود استفاده می کنند زیرا پیش بینی های تکنیکال معمولا برای بازه زمانی کوتاه مدت و برای آینده نزدیک استفاده می شود و برای سیاست های شرکت نمی تواند خیلی مفید </a:t>
            </a:r>
            <a:r>
              <a:rPr lang="fa-IR" sz="1600" b="1" dirty="0" smtClean="0">
                <a:cs typeface="B Nazanin" pitchFamily="2" charset="-78"/>
              </a:rPr>
              <a:t>باشد. بسیاری </a:t>
            </a:r>
            <a:r>
              <a:rPr lang="fa-IR" sz="1600" b="1" dirty="0">
                <a:cs typeface="B Nazanin" pitchFamily="2" charset="-78"/>
              </a:rPr>
              <a:t>از پیش بینی های تکنیکال برای بازه های زمانی خیلی کوتاه مدت مانند بازه یک روزه استفاده می </a:t>
            </a:r>
            <a:r>
              <a:rPr lang="fa-IR" sz="1600" b="1" dirty="0" smtClean="0">
                <a:cs typeface="B Nazanin" pitchFamily="2" charset="-78"/>
              </a:rPr>
              <a:t>شود.</a:t>
            </a:r>
          </a:p>
          <a:p>
            <a:pPr algn="just" rtl="1">
              <a:lnSpc>
                <a:spcPct val="150000"/>
              </a:lnSpc>
            </a:pPr>
            <a:r>
              <a:rPr lang="fa-IR" sz="1600" b="1" dirty="0" smtClean="0">
                <a:cs typeface="B Nazanin" pitchFamily="2" charset="-78"/>
              </a:rPr>
              <a:t>بسیاری </a:t>
            </a:r>
            <a:r>
              <a:rPr lang="fa-IR" sz="1600" b="1" dirty="0">
                <a:cs typeface="B Nazanin" pitchFamily="2" charset="-78"/>
              </a:rPr>
              <a:t>از فعالان بازار ارز استدلال می کنند که یک مدل پیش بینی کننده تکنیکال حتی اگر منجر به سود سفته بازی مستمر </a:t>
            </a:r>
            <a:r>
              <a:rPr lang="fa-IR" sz="1600" b="1" dirty="0" smtClean="0">
                <a:cs typeface="B Nazanin" pitchFamily="2" charset="-78"/>
              </a:rPr>
              <a:t>شود، </a:t>
            </a:r>
            <a:endParaRPr lang="en-US" sz="1600" b="1" dirty="0" smtClean="0">
              <a:cs typeface="B Nazanin" pitchFamily="2" charset="-78"/>
            </a:endParaRPr>
          </a:p>
          <a:p>
            <a:pPr algn="just" rtl="1">
              <a:lnSpc>
                <a:spcPct val="150000"/>
              </a:lnSpc>
            </a:pPr>
            <a:r>
              <a:rPr lang="fa-IR" sz="1600" b="1" dirty="0" smtClean="0">
                <a:cs typeface="B Nazanin" pitchFamily="2" charset="-78"/>
              </a:rPr>
              <a:t> برای </a:t>
            </a:r>
            <a:r>
              <a:rPr lang="fa-IR" sz="1600" b="1" dirty="0">
                <a:cs typeface="B Nazanin" pitchFamily="2" charset="-78"/>
              </a:rPr>
              <a:t>فعالان دیگری که شروع به استفاده از آن می </a:t>
            </a:r>
            <a:r>
              <a:rPr lang="fa-IR" sz="1600" b="1" dirty="0" smtClean="0">
                <a:cs typeface="B Nazanin" pitchFamily="2" charset="-78"/>
              </a:rPr>
              <a:t>کنند، </a:t>
            </a:r>
            <a:r>
              <a:rPr lang="en-US" sz="1600" b="1" dirty="0" smtClean="0">
                <a:cs typeface="B Nazanin" pitchFamily="2" charset="-78"/>
              </a:rPr>
              <a:t> </a:t>
            </a:r>
            <a:r>
              <a:rPr lang="fa-IR" sz="1600" b="1" dirty="0" smtClean="0">
                <a:cs typeface="B Nazanin" pitchFamily="2" charset="-78"/>
              </a:rPr>
              <a:t>نمی </a:t>
            </a:r>
            <a:r>
              <a:rPr lang="fa-IR" sz="1600" b="1" dirty="0">
                <a:cs typeface="B Nazanin" pitchFamily="2" charset="-78"/>
              </a:rPr>
              <a:t>تواند به مدت طولانی مفید </a:t>
            </a:r>
            <a:r>
              <a:rPr lang="fa-IR" sz="1600" b="1" dirty="0" smtClean="0">
                <a:cs typeface="B Nazanin" pitchFamily="2" charset="-78"/>
              </a:rPr>
              <a:t>باشد. انجام </a:t>
            </a:r>
            <a:r>
              <a:rPr lang="fa-IR" sz="1600" b="1" dirty="0">
                <a:cs typeface="B Nazanin" pitchFamily="2" charset="-78"/>
              </a:rPr>
              <a:t>معاملات بر اساس راهنمایی های مدل </a:t>
            </a:r>
            <a:r>
              <a:rPr lang="fa-IR" sz="1600" b="1" dirty="0" smtClean="0">
                <a:cs typeface="B Nazanin" pitchFamily="2" charset="-78"/>
              </a:rPr>
              <a:t>ها،  </a:t>
            </a:r>
            <a:r>
              <a:rPr lang="fa-IR" sz="1600" b="1" dirty="0">
                <a:cs typeface="B Nazanin" pitchFamily="2" charset="-78"/>
              </a:rPr>
              <a:t>ارزش ارز را سریعا به موقعیت دیگری منتقل می </a:t>
            </a:r>
            <a:r>
              <a:rPr lang="fa-IR" sz="1600" b="1" dirty="0" smtClean="0">
                <a:cs typeface="B Nazanin" pitchFamily="2" charset="-78"/>
              </a:rPr>
              <a:t>کند. استفاده </a:t>
            </a:r>
            <a:r>
              <a:rPr lang="fa-IR" sz="1600" b="1" dirty="0">
                <a:cs typeface="B Nazanin" pitchFamily="2" charset="-78"/>
              </a:rPr>
              <a:t>سفته بازان از تحلیل تکنیکال نرخ ارز اغلب منجر به ایجاد هزینه های معاملاتی زیاد به علت ازدیاد تعداد معاملات می </a:t>
            </a:r>
            <a:r>
              <a:rPr lang="fa-IR" sz="1600" b="1" dirty="0" smtClean="0">
                <a:cs typeface="B Nazanin" pitchFamily="2" charset="-78"/>
              </a:rPr>
              <a:t>شود.</a:t>
            </a:r>
            <a:endParaRPr lang="en-US" sz="1600" b="1" dirty="0" smtClean="0">
              <a:cs typeface="B Nazanin" pitchFamily="2" charset="-78"/>
            </a:endParaRPr>
          </a:p>
          <a:p>
            <a:pPr algn="just" rtl="1">
              <a:lnSpc>
                <a:spcPct val="150000"/>
              </a:lnSpc>
            </a:pPr>
            <a:r>
              <a:rPr lang="fa-IR" sz="1600" b="1" dirty="0" smtClean="0">
                <a:cs typeface="B Nazanin" pitchFamily="2" charset="-78"/>
              </a:rPr>
              <a:t> علاوه </a:t>
            </a:r>
            <a:r>
              <a:rPr lang="fa-IR" sz="1600" b="1" dirty="0">
                <a:cs typeface="B Nazanin" pitchFamily="2" charset="-78"/>
              </a:rPr>
              <a:t>بر </a:t>
            </a:r>
            <a:r>
              <a:rPr lang="fa-IR" sz="1600" b="1" dirty="0" smtClean="0">
                <a:cs typeface="B Nazanin" pitchFamily="2" charset="-78"/>
              </a:rPr>
              <a:t>این،  بررسی </a:t>
            </a:r>
            <a:r>
              <a:rPr lang="fa-IR" sz="1600" b="1" dirty="0">
                <a:cs typeface="B Nazanin" pitchFamily="2" charset="-78"/>
              </a:rPr>
              <a:t>ونظارت بر تحرکات نرخ ارز به منظور جستجوی یک الگوی منظم می تواند وقت گیر </a:t>
            </a:r>
            <a:r>
              <a:rPr lang="fa-IR" sz="1600" b="1" dirty="0" smtClean="0">
                <a:cs typeface="B Nazanin" pitchFamily="2" charset="-78"/>
              </a:rPr>
              <a:t>باشد. علاوه </a:t>
            </a:r>
            <a:r>
              <a:rPr lang="fa-IR" sz="1600" b="1" dirty="0">
                <a:cs typeface="B Nazanin" pitchFamily="2" charset="-78"/>
              </a:rPr>
              <a:t>بر </a:t>
            </a:r>
            <a:r>
              <a:rPr lang="fa-IR" sz="1600" b="1" dirty="0" smtClean="0">
                <a:cs typeface="B Nazanin" pitchFamily="2" charset="-78"/>
              </a:rPr>
              <a:t>این،  دلالان </a:t>
            </a:r>
            <a:r>
              <a:rPr lang="fa-IR" sz="1600" b="1" dirty="0">
                <a:cs typeface="B Nazanin" pitchFamily="2" charset="-78"/>
              </a:rPr>
              <a:t>به سرمایه کافی برای جذب زیان های محتمل نیاز خواهند </a:t>
            </a:r>
            <a:r>
              <a:rPr lang="fa-IR" sz="1600" b="1" dirty="0" smtClean="0">
                <a:cs typeface="B Nazanin" pitchFamily="2" charset="-78"/>
              </a:rPr>
              <a:t>داشت</a:t>
            </a:r>
            <a:r>
              <a:rPr lang="fa-IR" sz="1600" dirty="0" smtClean="0"/>
              <a:t>. </a:t>
            </a:r>
            <a:endParaRPr lang="en-US" sz="1600" dirty="0"/>
          </a:p>
          <a:p>
            <a:pPr algn="just" rtl="1">
              <a:lnSpc>
                <a:spcPct val="150000"/>
              </a:lnSpc>
            </a:pPr>
            <a:endParaRPr lang="en-US" sz="1600" dirty="0"/>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50</a:t>
            </a:fld>
            <a:endParaRPr lang="en-US"/>
          </a:p>
        </p:txBody>
      </p:sp>
      <p:sp>
        <p:nvSpPr>
          <p:cNvPr id="5" name="Title 4"/>
          <p:cNvSpPr>
            <a:spLocks noGrp="1"/>
          </p:cNvSpPr>
          <p:nvPr>
            <p:ph type="title"/>
          </p:nvPr>
        </p:nvSpPr>
        <p:spPr/>
        <p:txBody>
          <a:bodyPr/>
          <a:lstStyle/>
          <a:p>
            <a:r>
              <a:rPr lang="fa-IR" b="1" dirty="0" smtClean="0">
                <a:solidFill>
                  <a:srgbClr val="FF0000"/>
                </a:solidFill>
                <a:cs typeface="B Zar" panose="00000400000000000000" pitchFamily="2" charset="-78"/>
              </a:rPr>
              <a:t>پیش بینی نرخ ارز</a:t>
            </a:r>
            <a:endParaRPr lang="en-US" b="1" dirty="0">
              <a:solidFill>
                <a:srgbClr val="FF0000"/>
              </a:solidFill>
              <a:cs typeface="B Zar" panose="00000400000000000000" pitchFamily="2" charset="-78"/>
            </a:endParaRPr>
          </a:p>
        </p:txBody>
      </p:sp>
    </p:spTree>
    <p:extLst>
      <p:ext uri="{BB962C8B-B14F-4D97-AF65-F5344CB8AC3E}">
        <p14:creationId xmlns:p14="http://schemas.microsoft.com/office/powerpoint/2010/main" val="25194891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91175"/>
            <a:ext cx="8365689" cy="1182687"/>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cs typeface="B Titr" pitchFamily="2" charset="-78"/>
              </a:rPr>
              <a:t>FUNDAMENTAL  FORECASTING</a:t>
            </a:r>
            <a:endParaRPr lang="en-US" sz="2400" b="1" dirty="0">
              <a:cs typeface="B Titr" pitchFamily="2" charset="-78"/>
            </a:endParaRPr>
          </a:p>
        </p:txBody>
      </p:sp>
      <mc:AlternateContent xmlns:mc="http://schemas.openxmlformats.org/markup-compatibility/2006" xmlns:a14="http://schemas.microsoft.com/office/drawing/2010/main">
        <mc:Choice Requires="a14">
          <p:sp>
            <p:nvSpPr>
              <p:cNvPr id="9" name="Rounded Rectangle 4"/>
              <p:cNvSpPr txBox="1"/>
              <p:nvPr/>
            </p:nvSpPr>
            <p:spPr>
              <a:xfrm>
                <a:off x="571473" y="1143000"/>
                <a:ext cx="8448656" cy="5357826"/>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algn="just" rtl="1">
                  <a:lnSpc>
                    <a:spcPct val="150000"/>
                  </a:lnSpc>
                </a:pPr>
                <a:r>
                  <a:rPr lang="fa-IR" b="1" dirty="0">
                    <a:cs typeface="B Nazanin" pitchFamily="2" charset="-78"/>
                  </a:rPr>
                  <a:t>پیش بینی بنیادی بر اساس روابط بنیادی میان متغیرهای اقتصادی و نرخ های ارز است</a:t>
                </a:r>
                <a:r>
                  <a:rPr lang="fa-IR" b="1" dirty="0" smtClean="0">
                    <a:cs typeface="B Nazanin" pitchFamily="2" charset="-78"/>
                  </a:rPr>
                  <a:t>. تغییر </a:t>
                </a:r>
                <a:r>
                  <a:rPr lang="fa-IR" b="1" dirty="0">
                    <a:cs typeface="B Nazanin" pitchFamily="2" charset="-78"/>
                  </a:rPr>
                  <a:t>در نرخ نقدی ارز تحت تاثیر عوامل زیر است:</a:t>
                </a:r>
                <a:endParaRPr lang="en-US" b="1" dirty="0">
                  <a:cs typeface="B Nazanin" pitchFamily="2" charset="-78"/>
                </a:endParaRPr>
              </a:p>
              <a:p>
                <a:pPr algn="just" rtl="1">
                  <a:lnSpc>
                    <a:spcPct val="150000"/>
                  </a:lnSpc>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𝒆</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𝒇</m:t>
                      </m:r>
                      <m:d>
                        <m:dPr>
                          <m:ctrlPr>
                            <a:rPr lang="en-US" b="1" i="1">
                              <a:solidFill>
                                <a:srgbClr val="FF0000"/>
                              </a:solidFill>
                              <a:latin typeface="Cambria Math" panose="02040503050406030204" pitchFamily="18" charset="0"/>
                            </a:rPr>
                          </m:ctrlPr>
                        </m:dPr>
                        <m:e>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𝑰𝑵𝑭</m:t>
                          </m:r>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𝑰𝑵𝑻</m:t>
                          </m:r>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𝑰𝑵𝑪</m:t>
                          </m:r>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𝑮𝑪</m:t>
                          </m:r>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𝑬𝑿𝑷</m:t>
                          </m:r>
                        </m:e>
                      </m:d>
                    </m:oMath>
                  </m:oMathPara>
                </a14:m>
                <a:endParaRPr lang="en-US" b="1" dirty="0">
                  <a:solidFill>
                    <a:srgbClr val="FF0000"/>
                  </a:solidFill>
                  <a:cs typeface="B Nazanin" pitchFamily="2" charset="-78"/>
                </a:endParaRPr>
              </a:p>
              <a:p>
                <a:pPr algn="just" rtl="1">
                  <a:lnSpc>
                    <a:spcPct val="150000"/>
                  </a:lnSpc>
                </a:pPr>
                <a:r>
                  <a:rPr lang="en-US" b="1" dirty="0">
                    <a:cs typeface="B Nazanin" pitchFamily="2" charset="-78"/>
                  </a:rPr>
                  <a:t>:</a:t>
                </a:r>
                <a14:m>
                  <m:oMath xmlns:m="http://schemas.openxmlformats.org/officeDocument/2006/math">
                    <m:r>
                      <a:rPr lang="en-US" b="1" i="1">
                        <a:latin typeface="Cambria Math" panose="02040503050406030204" pitchFamily="18" charset="0"/>
                      </a:rPr>
                      <m:t>𝒆</m:t>
                    </m:r>
                  </m:oMath>
                </a14:m>
                <a:r>
                  <a:rPr lang="fa-IR" b="1" dirty="0">
                    <a:cs typeface="B Nazanin" pitchFamily="2" charset="-78"/>
                  </a:rPr>
                  <a:t> درصد تغییر در نرخ نقدی</a:t>
                </a:r>
                <a:endParaRPr lang="en-US" b="1" dirty="0">
                  <a:cs typeface="B Nazanin" pitchFamily="2" charset="-78"/>
                </a:endParaRPr>
              </a:p>
              <a:p>
                <a:pPr algn="just" rtl="1">
                  <a:lnSpc>
                    <a:spcPct val="150000"/>
                  </a:lnSpc>
                </a:pP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𝑰𝑵𝑭</m:t>
                    </m:r>
                  </m:oMath>
                </a14:m>
                <a:r>
                  <a:rPr lang="fa-IR" b="1" dirty="0">
                    <a:cs typeface="B Nazanin" pitchFamily="2" charset="-78"/>
                  </a:rPr>
                  <a:t> تغییر در تفاضل تورمی میان کشور امریکا و کشور دیگر</a:t>
                </a:r>
                <a:endParaRPr lang="en-US" b="1" dirty="0">
                  <a:cs typeface="B Nazanin" pitchFamily="2" charset="-78"/>
                </a:endParaRPr>
              </a:p>
              <a:p>
                <a:pPr algn="just" rtl="1">
                  <a:lnSpc>
                    <a:spcPct val="150000"/>
                  </a:lnSpc>
                </a:pPr>
                <a:r>
                  <a:rPr lang="en-US" b="1" dirty="0">
                    <a:cs typeface="B Nazanin" pitchFamily="2" charset="-78"/>
                  </a:rPr>
                  <a:t>:</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𝑰𝑵𝑻</m:t>
                    </m:r>
                  </m:oMath>
                </a14:m>
                <a:r>
                  <a:rPr lang="fa-IR" b="1" dirty="0">
                    <a:cs typeface="B Nazanin" pitchFamily="2" charset="-78"/>
                  </a:rPr>
                  <a:t> تغییر در تفاضل نرخ بهره میان کشور امریکا و کشور دیگر</a:t>
                </a:r>
                <a:endParaRPr lang="en-US" b="1" dirty="0">
                  <a:cs typeface="B Nazanin" pitchFamily="2" charset="-78"/>
                </a:endParaRPr>
              </a:p>
              <a:p>
                <a:pPr algn="just" rtl="1">
                  <a:lnSpc>
                    <a:spcPct val="150000"/>
                  </a:lnSpc>
                </a:pPr>
                <a:r>
                  <a:rPr lang="en-US" b="1" dirty="0">
                    <a:cs typeface="B Nazanin" pitchFamily="2" charset="-78"/>
                  </a:rPr>
                  <a:t>:</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𝑰𝑵𝑪</m:t>
                    </m:r>
                  </m:oMath>
                </a14:m>
                <a:r>
                  <a:rPr lang="fa-IR" b="1" dirty="0">
                    <a:cs typeface="B Nazanin" pitchFamily="2" charset="-78"/>
                  </a:rPr>
                  <a:t>تغییر در تفاضل سطوح درآمدی میان کشور امریکا و کشور دیگر</a:t>
                </a:r>
                <a:endParaRPr lang="en-US" b="1" dirty="0">
                  <a:cs typeface="B Nazanin" pitchFamily="2" charset="-78"/>
                </a:endParaRPr>
              </a:p>
              <a:p>
                <a:pPr algn="just" rtl="1">
                  <a:lnSpc>
                    <a:spcPct val="150000"/>
                  </a:lnSpc>
                </a:pPr>
                <a:r>
                  <a:rPr lang="en-US" b="1" dirty="0">
                    <a:cs typeface="B Nazanin" pitchFamily="2" charset="-78"/>
                  </a:rPr>
                  <a:t>:</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𝑮𝑪</m:t>
                    </m:r>
                  </m:oMath>
                </a14:m>
                <a:r>
                  <a:rPr lang="fa-IR" b="1" dirty="0">
                    <a:cs typeface="B Nazanin" pitchFamily="2" charset="-78"/>
                  </a:rPr>
                  <a:t> تغییر در کنترل های دولتی</a:t>
                </a:r>
                <a:endParaRPr lang="en-US" b="1" dirty="0">
                  <a:cs typeface="B Nazanin" pitchFamily="2" charset="-78"/>
                </a:endParaRPr>
              </a:p>
              <a:p>
                <a:pPr algn="just" rtl="1">
                  <a:lnSpc>
                    <a:spcPct val="150000"/>
                  </a:lnSpc>
                </a:pPr>
                <a:r>
                  <a:rPr lang="en-US" b="1" dirty="0">
                    <a:cs typeface="B Nazanin" pitchFamily="2" charset="-78"/>
                  </a:rPr>
                  <a:t>:</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𝑬𝑿𝑷</m:t>
                    </m:r>
                  </m:oMath>
                </a14:m>
                <a:r>
                  <a:rPr lang="fa-IR" b="1" dirty="0">
                    <a:cs typeface="B Nazanin" pitchFamily="2" charset="-78"/>
                  </a:rPr>
                  <a:t> تغییر در انتظارات مربوط به نرخ های آتی ارز</a:t>
                </a:r>
                <a:endParaRPr lang="en-US" b="1" dirty="0">
                  <a:cs typeface="B Nazanin" pitchFamily="2" charset="-78"/>
                </a:endParaRPr>
              </a:p>
              <a:p>
                <a:pPr algn="just" rtl="1">
                  <a:lnSpc>
                    <a:spcPct val="150000"/>
                  </a:lnSpc>
                </a:pPr>
                <a:r>
                  <a:rPr lang="fa-IR" b="1" dirty="0">
                    <a:cs typeface="B Nazanin" pitchFamily="2" charset="-78"/>
                  </a:rPr>
                  <a:t>شرکت ها با توجه به ارزش فعلی این متغیرها همراه با تاثیر تاریخی خود بر نرخ ارز،می توانند پیش بینی های مرتبط با تغییرات نرخ ارز خود را توسعه دهند.</a:t>
                </a:r>
                <a:endParaRPr lang="en-US" b="1" dirty="0">
                  <a:cs typeface="B Nazanin" pitchFamily="2" charset="-78"/>
                </a:endParaRPr>
              </a:p>
            </p:txBody>
          </p:sp>
        </mc:Choice>
        <mc:Fallback xmlns="">
          <p:sp>
            <p:nvSpPr>
              <p:cNvPr id="9" name="Rounded Rectangle 4"/>
              <p:cNvSpPr txBox="1">
                <a:spLocks noRot="1" noChangeAspect="1" noMove="1" noResize="1" noEditPoints="1" noAdjustHandles="1" noChangeArrowheads="1" noChangeShapeType="1" noTextEdit="1"/>
              </p:cNvSpPr>
              <p:nvPr/>
            </p:nvSpPr>
            <p:spPr>
              <a:xfrm>
                <a:off x="571473" y="1143000"/>
                <a:ext cx="8448656" cy="5357826"/>
              </a:xfrm>
              <a:prstGeom prst="rect">
                <a:avLst/>
              </a:prstGeom>
              <a:blipFill>
                <a:blip r:embed="rId3"/>
                <a:stretch>
                  <a:fillRect/>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51</a:t>
            </a:fld>
            <a:endParaRPr lang="en-US"/>
          </a:p>
        </p:txBody>
      </p:sp>
    </p:spTree>
    <p:extLst>
      <p:ext uri="{BB962C8B-B14F-4D97-AF65-F5344CB8AC3E}">
        <p14:creationId xmlns:p14="http://schemas.microsoft.com/office/powerpoint/2010/main" val="202542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91175"/>
            <a:ext cx="8365689" cy="1182687"/>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cs typeface="B Titr" pitchFamily="2" charset="-78"/>
              </a:rPr>
              <a:t>Fundamental Forecasting</a:t>
            </a:r>
            <a:endParaRPr lang="en-US" sz="2400" b="1" dirty="0">
              <a:cs typeface="B Titr" pitchFamily="2" charset="-78"/>
            </a:endParaRPr>
          </a:p>
        </p:txBody>
      </p:sp>
      <mc:AlternateContent xmlns:mc="http://schemas.openxmlformats.org/markup-compatibility/2006" xmlns:a14="http://schemas.microsoft.com/office/drawing/2010/main">
        <mc:Choice Requires="a14">
          <p:sp>
            <p:nvSpPr>
              <p:cNvPr id="9" name="Rounded Rectangle 4"/>
              <p:cNvSpPr txBox="1"/>
              <p:nvPr/>
            </p:nvSpPr>
            <p:spPr>
              <a:xfrm>
                <a:off x="394967" y="1500174"/>
                <a:ext cx="8724233" cy="5357826"/>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marL="285750" indent="-285750" algn="just" rtl="1">
                  <a:buFont typeface="Wingdings" pitchFamily="2" charset="2"/>
                  <a:buChar char="ü"/>
                </a:pPr>
                <a:r>
                  <a:rPr lang="ar-SA" b="1" dirty="0" smtClean="0">
                    <a:solidFill>
                      <a:srgbClr val="FF0000"/>
                    </a:solidFill>
                    <a:cs typeface="B Nazanin" pitchFamily="2" charset="-78"/>
                  </a:rPr>
                  <a:t>استفاده </a:t>
                </a:r>
                <a:r>
                  <a:rPr lang="ar-SA" b="1" dirty="0">
                    <a:solidFill>
                      <a:srgbClr val="FF0000"/>
                    </a:solidFill>
                    <a:cs typeface="B Nazanin" pitchFamily="2" charset="-78"/>
                  </a:rPr>
                  <a:t>از </a:t>
                </a:r>
                <a:r>
                  <a:rPr lang="en-US" b="1" dirty="0">
                    <a:solidFill>
                      <a:srgbClr val="FF0000"/>
                    </a:solidFill>
                    <a:cs typeface="B Nazanin" pitchFamily="2" charset="-78"/>
                  </a:rPr>
                  <a:t>purchasing power parity</a:t>
                </a:r>
                <a:r>
                  <a:rPr lang="fa-IR" b="1" dirty="0">
                    <a:solidFill>
                      <a:srgbClr val="FF0000"/>
                    </a:solidFill>
                    <a:cs typeface="B Nazanin" pitchFamily="2" charset="-78"/>
                  </a:rPr>
                  <a:t> (</a:t>
                </a:r>
                <a:r>
                  <a:rPr lang="en-US" b="1" dirty="0">
                    <a:solidFill>
                      <a:srgbClr val="FF0000"/>
                    </a:solidFill>
                    <a:cs typeface="B Nazanin" pitchFamily="2" charset="-78"/>
                  </a:rPr>
                  <a:t>PPP </a:t>
                </a:r>
                <a:r>
                  <a:rPr lang="fa-IR" b="1" dirty="0">
                    <a:solidFill>
                      <a:srgbClr val="FF0000"/>
                    </a:solidFill>
                    <a:cs typeface="B Nazanin" pitchFamily="2" charset="-78"/>
                  </a:rPr>
                  <a:t>) </a:t>
                </a:r>
                <a:r>
                  <a:rPr lang="ar-SA" b="1" dirty="0">
                    <a:solidFill>
                      <a:srgbClr val="FF0000"/>
                    </a:solidFill>
                    <a:cs typeface="B Nazanin" pitchFamily="2" charset="-78"/>
                  </a:rPr>
                  <a:t>برای پیش بینی بنیادی</a:t>
                </a:r>
                <a:r>
                  <a:rPr lang="ar-SA" dirty="0" smtClean="0"/>
                  <a:t>:</a:t>
                </a:r>
              </a:p>
              <a:p>
                <a:pPr algn="just" rtl="1"/>
                <a:r>
                  <a:rPr lang="fa-IR" b="1" dirty="0">
                    <a:cs typeface="B Nazanin" pitchFamily="2" charset="-78"/>
                  </a:rPr>
                  <a:t>تئوری برابری قدرت خرید(</a:t>
                </a:r>
                <a:r>
                  <a:rPr lang="en-US" b="1" dirty="0">
                    <a:cs typeface="B Nazanin" pitchFamily="2" charset="-78"/>
                  </a:rPr>
                  <a:t>PPP</a:t>
                </a:r>
                <a:r>
                  <a:rPr lang="fa-IR" b="1" dirty="0">
                    <a:cs typeface="B Nazanin" pitchFamily="2" charset="-78"/>
                  </a:rPr>
                  <a:t>)  رابطه </a:t>
                </a:r>
                <a:r>
                  <a:rPr lang="fa-IR" b="1" dirty="0" smtClean="0">
                    <a:cs typeface="B Nazanin" pitchFamily="2" charset="-78"/>
                  </a:rPr>
                  <a:t>بنیادی </a:t>
                </a:r>
                <a:r>
                  <a:rPr lang="fa-IR" b="1" dirty="0">
                    <a:cs typeface="B Nazanin" pitchFamily="2" charset="-78"/>
                  </a:rPr>
                  <a:t>میان تفاضل تورمی و نرخ ارز را مشخص می کند. به بیان ساده تر،</a:t>
                </a:r>
                <a:r>
                  <a:rPr lang="en-US" b="1" dirty="0">
                    <a:cs typeface="B Nazanin" pitchFamily="2" charset="-78"/>
                  </a:rPr>
                  <a:t>PPP</a:t>
                </a:r>
                <a:r>
                  <a:rPr lang="fa-IR" b="1" dirty="0">
                    <a:cs typeface="B Nazanin" pitchFamily="2" charset="-78"/>
                  </a:rPr>
                  <a:t> نشان می دهد که ارز کشوری که تورم بالاتری نسبت به کشور دیگر دارد،به اندازه ای کاهش خواهد یافت که منعکس کننده تفاضل تورمی میان دو کشور باشد. به یاد آورید که با توجه به </a:t>
                </a:r>
                <a:r>
                  <a:rPr lang="en-US" b="1" dirty="0">
                    <a:cs typeface="B Nazanin" pitchFamily="2" charset="-78"/>
                  </a:rPr>
                  <a:t>PPP</a:t>
                </a:r>
                <a:r>
                  <a:rPr lang="fa-IR" b="1" dirty="0">
                    <a:cs typeface="B Nazanin" pitchFamily="2" charset="-78"/>
                  </a:rPr>
                  <a:t>، درصد تغییر در ارزش ارز خارجی(</a:t>
                </a:r>
                <a:r>
                  <a:rPr lang="en-US" b="1" dirty="0">
                    <a:cs typeface="B Nazanin" pitchFamily="2" charset="-78"/>
                  </a:rPr>
                  <a:t>e</a:t>
                </a:r>
                <a:r>
                  <a:rPr lang="fa-IR" b="1" dirty="0">
                    <a:cs typeface="B Nazanin" pitchFamily="2" charset="-78"/>
                  </a:rPr>
                  <a:t>) در طول زمان بایستی منعکس کننده تفاضل بین تورم کشور مبدا(</a:t>
                </a:r>
                <a14:m>
                  <m:oMath xmlns:m="http://schemas.openxmlformats.org/officeDocument/2006/math">
                    <m:sSub>
                      <m:sSubPr>
                        <m:ctrlPr>
                          <a:rPr lang="en-US" b="1" i="1">
                            <a:latin typeface="Cambria Math" panose="02040503050406030204" pitchFamily="18" charset="0"/>
                            <a:cs typeface="B Nazanin" pitchFamily="2" charset="-78"/>
                          </a:rPr>
                        </m:ctrlPr>
                      </m:sSubPr>
                      <m:e>
                        <m:r>
                          <a:rPr lang="en-US" b="1">
                            <a:latin typeface="Cambria Math" panose="02040503050406030204" pitchFamily="18" charset="0"/>
                            <a:cs typeface="B Nazanin" pitchFamily="2" charset="-78"/>
                          </a:rPr>
                          <m:t>𝐼</m:t>
                        </m:r>
                      </m:e>
                      <m:sub>
                        <m:r>
                          <a:rPr lang="en-US" b="1">
                            <a:latin typeface="Cambria Math" panose="02040503050406030204" pitchFamily="18" charset="0"/>
                            <a:cs typeface="B Nazanin" pitchFamily="2" charset="-78"/>
                          </a:rPr>
                          <m:t>h</m:t>
                        </m:r>
                      </m:sub>
                    </m:sSub>
                  </m:oMath>
                </a14:m>
                <a:r>
                  <a:rPr lang="fa-IR" b="1" dirty="0">
                    <a:cs typeface="B Nazanin" pitchFamily="2" charset="-78"/>
                  </a:rPr>
                  <a:t>) و کشور خارجی(</a:t>
                </a:r>
                <a14:m>
                  <m:oMath xmlns:m="http://schemas.openxmlformats.org/officeDocument/2006/math">
                    <m:sSub>
                      <m:sSubPr>
                        <m:ctrlPr>
                          <a:rPr lang="en-US" b="1" i="1">
                            <a:latin typeface="Cambria Math" panose="02040503050406030204" pitchFamily="18" charset="0"/>
                            <a:cs typeface="B Nazanin" pitchFamily="2" charset="-78"/>
                          </a:rPr>
                        </m:ctrlPr>
                      </m:sSubPr>
                      <m:e>
                        <m:r>
                          <a:rPr lang="en-US" b="1">
                            <a:latin typeface="Cambria Math" panose="02040503050406030204" pitchFamily="18" charset="0"/>
                            <a:cs typeface="B Nazanin" pitchFamily="2" charset="-78"/>
                          </a:rPr>
                          <m:t>𝐼</m:t>
                        </m:r>
                      </m:e>
                      <m:sub>
                        <m:r>
                          <a:rPr lang="en-US" b="1">
                            <a:latin typeface="Cambria Math" panose="02040503050406030204" pitchFamily="18" charset="0"/>
                            <a:cs typeface="B Nazanin" pitchFamily="2" charset="-78"/>
                          </a:rPr>
                          <m:t>𝑓</m:t>
                        </m:r>
                      </m:sub>
                    </m:sSub>
                  </m:oMath>
                </a14:m>
                <a:r>
                  <a:rPr lang="fa-IR" b="1" dirty="0">
                    <a:cs typeface="B Nazanin" pitchFamily="2" charset="-78"/>
                  </a:rPr>
                  <a:t>)  باشد</a:t>
                </a:r>
                <a:r>
                  <a:rPr lang="fa-IR" dirty="0" smtClean="0"/>
                  <a:t>.</a:t>
                </a:r>
              </a:p>
              <a:p>
                <a:pPr algn="just" rtl="1"/>
                <a:endParaRPr lang="en-US" sz="1400" b="1" dirty="0">
                  <a:cs typeface="B Nazanin" pitchFamily="2" charset="-78"/>
                </a:endParaRPr>
              </a:p>
              <a:p>
                <a:pPr algn="just" rtl="1"/>
                <a:r>
                  <a:rPr lang="fa-IR" b="1" dirty="0">
                    <a:cs typeface="B Nazanin" pitchFamily="2" charset="-78"/>
                  </a:rPr>
                  <a:t>اگر تئوری </a:t>
                </a:r>
                <a:r>
                  <a:rPr lang="en-US" b="1" dirty="0">
                    <a:cs typeface="B Nazanin" pitchFamily="2" charset="-78"/>
                  </a:rPr>
                  <a:t>PPP</a:t>
                </a:r>
                <a:r>
                  <a:rPr lang="fa-IR" b="1" dirty="0">
                    <a:cs typeface="B Nazanin" pitchFamily="2" charset="-78"/>
                  </a:rPr>
                  <a:t> در عالم واقع درست می بود،دیگر به درنظرگرفتن جایگزین برای تکنیک های پیش بینی نیازی نبود.با این حال، استفاده از تفاضل تورمی دو کشور برای پیش بینی نرخ ارز همیشه دقیق نیست.مشکلات به چند دلیل ایجاد می شود:1)زمان  تاثیر نوسانات تورمی روی تغییر الگوهای تجاری و در نهایت نرخ های ارز، با اطمینان مشخص نیست2)داده های مورد استفاده برای اندازه گیری قیمت نسبی دو کشور ممکن است برخی مواقع دقیق نباشند.3) موانع تجاری می تواند منجر به ایجاد اختلال در الگوهای تجاری شود که بایستی مطابق با تئوری </a:t>
                </a:r>
                <a:r>
                  <a:rPr lang="en-US" b="1" dirty="0">
                    <a:cs typeface="B Nazanin" pitchFamily="2" charset="-78"/>
                  </a:rPr>
                  <a:t>PPP</a:t>
                </a:r>
                <a:r>
                  <a:rPr lang="fa-IR" b="1" dirty="0">
                    <a:cs typeface="B Nazanin" pitchFamily="2" charset="-78"/>
                  </a:rPr>
                  <a:t> ظاهر شوند،می گردد و 4) عوامل دیگر، نظیر تفاضل نرخ بهره میان دو کشور نیز می تواند نرخ ارز را تحت تاثیر قرار دهد. با این دلایل،تفاضل تورمی به تنهایی نمی تواند برای پیش بینی درست تحرکات نرخ ارز کافی باشد.با این وجود،تفاضل تورمی بایستی در هر مدل پیش بینی بنیادی گنجانده </a:t>
                </a:r>
                <a:r>
                  <a:rPr lang="fa-IR" b="1" dirty="0" smtClean="0">
                    <a:cs typeface="B Nazanin" pitchFamily="2" charset="-78"/>
                  </a:rPr>
                  <a:t>شود.</a:t>
                </a:r>
                <a:endParaRPr lang="en-US" b="1" dirty="0">
                  <a:cs typeface="B Nazanin" pitchFamily="2" charset="-78"/>
                </a:endParaRPr>
              </a:p>
              <a:p>
                <a:pPr algn="just" rtl="1"/>
                <a:endParaRPr lang="en-US" b="1" dirty="0">
                  <a:cs typeface="B Nazanin" pitchFamily="2" charset="-78"/>
                </a:endParaRPr>
              </a:p>
            </p:txBody>
          </p:sp>
        </mc:Choice>
        <mc:Fallback xmlns="">
          <p:sp>
            <p:nvSpPr>
              <p:cNvPr id="9" name="Rounded Rectangle 4"/>
              <p:cNvSpPr txBox="1">
                <a:spLocks noRot="1" noChangeAspect="1" noMove="1" noResize="1" noEditPoints="1" noAdjustHandles="1" noChangeArrowheads="1" noChangeShapeType="1" noTextEdit="1"/>
              </p:cNvSpPr>
              <p:nvPr/>
            </p:nvSpPr>
            <p:spPr>
              <a:xfrm>
                <a:off x="394967" y="1500174"/>
                <a:ext cx="8724233" cy="5357826"/>
              </a:xfrm>
              <a:prstGeom prst="rect">
                <a:avLst/>
              </a:prstGeom>
              <a:blipFill>
                <a:blip r:embed="rId3"/>
                <a:stretch>
                  <a:fillRect/>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52</a:t>
            </a:fld>
            <a:endParaRPr lang="en-US"/>
          </a:p>
        </p:txBody>
      </p:sp>
    </p:spTree>
    <p:extLst>
      <p:ext uri="{BB962C8B-B14F-4D97-AF65-F5344CB8AC3E}">
        <p14:creationId xmlns:p14="http://schemas.microsoft.com/office/powerpoint/2010/main" val="4357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91175"/>
            <a:ext cx="8365689" cy="1182687"/>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cs typeface="B Titr" pitchFamily="2" charset="-78"/>
              </a:rPr>
              <a:t>FUNDAMENTAL FORECASTING</a:t>
            </a:r>
            <a:endParaRPr lang="en-US" sz="2400" b="1" dirty="0">
              <a:cs typeface="B Titr" pitchFamily="2" charset="-78"/>
            </a:endParaRPr>
          </a:p>
        </p:txBody>
      </p:sp>
      <p:sp>
        <p:nvSpPr>
          <p:cNvPr id="9" name="Rounded Rectangle 4"/>
          <p:cNvSpPr txBox="1"/>
          <p:nvPr/>
        </p:nvSpPr>
        <p:spPr>
          <a:xfrm>
            <a:off x="447191" y="1500174"/>
            <a:ext cx="8724233" cy="5357826"/>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algn="r" rtl="1"/>
            <a:r>
              <a:rPr lang="fa-IR" sz="2400" b="1" dirty="0">
                <a:solidFill>
                  <a:srgbClr val="FF0000"/>
                </a:solidFill>
                <a:cs typeface="B Nazanin" pitchFamily="2" charset="-78"/>
              </a:rPr>
              <a:t>محدودیت های پیش بینی </a:t>
            </a:r>
            <a:r>
              <a:rPr lang="fa-IR" sz="2400" b="1" dirty="0" smtClean="0">
                <a:solidFill>
                  <a:srgbClr val="FF0000"/>
                </a:solidFill>
                <a:cs typeface="B Nazanin" pitchFamily="2" charset="-78"/>
              </a:rPr>
              <a:t>بنیادی</a:t>
            </a:r>
          </a:p>
          <a:p>
            <a:pPr marL="457200" indent="-457200" algn="just" rtl="1">
              <a:lnSpc>
                <a:spcPct val="150000"/>
              </a:lnSpc>
              <a:buFont typeface="+mj-lt"/>
              <a:buAutoNum type="arabicPeriod"/>
            </a:pPr>
            <a:r>
              <a:rPr lang="fa-IR" sz="2000" b="1" dirty="0">
                <a:cs typeface="B Nazanin" pitchFamily="2" charset="-78"/>
              </a:rPr>
              <a:t>زمان دقیق تاثیر برخی عوامل روی ارزش ارز مشخص </a:t>
            </a:r>
            <a:r>
              <a:rPr lang="fa-IR" sz="2000" b="1" dirty="0" smtClean="0">
                <a:cs typeface="B Nazanin" pitchFamily="2" charset="-78"/>
              </a:rPr>
              <a:t>نیست</a:t>
            </a:r>
          </a:p>
          <a:p>
            <a:pPr marL="457200" indent="-457200" algn="just" rtl="1">
              <a:lnSpc>
                <a:spcPct val="150000"/>
              </a:lnSpc>
              <a:buFont typeface="+mj-lt"/>
              <a:buAutoNum type="arabicPeriod"/>
            </a:pPr>
            <a:r>
              <a:rPr lang="fa-IR" sz="2000" b="1" dirty="0">
                <a:cs typeface="B Nazanin" pitchFamily="2" charset="-78"/>
              </a:rPr>
              <a:t>برخی عوامل اثرشان را روی نرخ ارز فورا  نشان می </a:t>
            </a:r>
            <a:r>
              <a:rPr lang="fa-IR" sz="2000" b="1" dirty="0" smtClean="0">
                <a:cs typeface="B Nazanin" pitchFamily="2" charset="-78"/>
              </a:rPr>
              <a:t>دهد. این </a:t>
            </a:r>
            <a:r>
              <a:rPr lang="fa-IR" sz="2000" b="1" dirty="0">
                <a:cs typeface="B Nazanin" pitchFamily="2" charset="-78"/>
              </a:rPr>
              <a:t>عوامل می توانند به طرز موثری در مدل پیش بینی بینادی گنجانده </a:t>
            </a:r>
            <a:r>
              <a:rPr lang="fa-IR" sz="2000" b="1" dirty="0" smtClean="0">
                <a:cs typeface="B Nazanin" pitchFamily="2" charset="-78"/>
              </a:rPr>
              <a:t>شوند، حتی </a:t>
            </a:r>
            <a:r>
              <a:rPr lang="fa-IR" sz="2000" b="1" dirty="0">
                <a:cs typeface="B Nazanin" pitchFamily="2" charset="-78"/>
              </a:rPr>
              <a:t>اگر پیش بینی ها از این عوامل در دسترس </a:t>
            </a:r>
            <a:r>
              <a:rPr lang="fa-IR" sz="2000" b="1" dirty="0" smtClean="0">
                <a:cs typeface="B Nazanin" pitchFamily="2" charset="-78"/>
              </a:rPr>
              <a:t>باشد. پیش </a:t>
            </a:r>
            <a:r>
              <a:rPr lang="fa-IR" sz="2000" b="1" dirty="0">
                <a:cs typeface="B Nazanin" pitchFamily="2" charset="-78"/>
              </a:rPr>
              <a:t>بینی این عوامل بایستی برای دوره ای که مربوط به بازه ای که یک پیش بینی نرخ ارز ضروری </a:t>
            </a:r>
            <a:r>
              <a:rPr lang="fa-IR" sz="2000" b="1" dirty="0" smtClean="0">
                <a:cs typeface="B Nazanin" pitchFamily="2" charset="-78"/>
              </a:rPr>
              <a:t>است، بسط </a:t>
            </a:r>
            <a:r>
              <a:rPr lang="fa-IR" sz="2000" b="1" dirty="0">
                <a:cs typeface="B Nazanin" pitchFamily="2" charset="-78"/>
              </a:rPr>
              <a:t>داده شود</a:t>
            </a:r>
          </a:p>
          <a:p>
            <a:pPr marL="457200" indent="-457200" algn="just" rtl="1">
              <a:lnSpc>
                <a:spcPct val="150000"/>
              </a:lnSpc>
              <a:buFont typeface="+mj-lt"/>
              <a:buAutoNum type="arabicPeriod"/>
            </a:pPr>
            <a:r>
              <a:rPr lang="fa-IR" sz="2000" b="1" dirty="0">
                <a:cs typeface="B Nazanin" pitchFamily="2" charset="-78"/>
              </a:rPr>
              <a:t>برخی عوامل  که شایسته توجه در فرایند پیش بینی بنیادی </a:t>
            </a:r>
            <a:r>
              <a:rPr lang="fa-IR" sz="2000" b="1" dirty="0" smtClean="0">
                <a:cs typeface="B Nazanin" pitchFamily="2" charset="-78"/>
              </a:rPr>
              <a:t>است، به </a:t>
            </a:r>
            <a:r>
              <a:rPr lang="fa-IR" sz="2000" b="1" dirty="0">
                <a:cs typeface="B Nazanin" pitchFamily="2" charset="-78"/>
              </a:rPr>
              <a:t>آسانی قابل اندازه گیری نیست</a:t>
            </a:r>
          </a:p>
          <a:p>
            <a:pPr marL="457200" indent="-457200" algn="just" rtl="1">
              <a:lnSpc>
                <a:spcPct val="150000"/>
              </a:lnSpc>
              <a:buFont typeface="+mj-lt"/>
              <a:buAutoNum type="arabicPeriod"/>
            </a:pPr>
            <a:r>
              <a:rPr lang="fa-IR" sz="2000" b="1" dirty="0">
                <a:cs typeface="B Nazanin" pitchFamily="2" charset="-78"/>
              </a:rPr>
              <a:t>ضرایب مشتق شده از تحلیل رگرسیون در طول زمان لزوما ثابت نخواهد ماند</a:t>
            </a:r>
            <a:endParaRPr lang="en-US" sz="2000" b="1" dirty="0">
              <a:cs typeface="B Nazanin" pitchFamily="2" charset="-78"/>
            </a:endParaRPr>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53</a:t>
            </a:fld>
            <a:endParaRPr lang="en-US"/>
          </a:p>
        </p:txBody>
      </p:sp>
    </p:spTree>
    <p:extLst>
      <p:ext uri="{BB962C8B-B14F-4D97-AF65-F5344CB8AC3E}">
        <p14:creationId xmlns:p14="http://schemas.microsoft.com/office/powerpoint/2010/main" val="169699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91175"/>
            <a:ext cx="8365689" cy="823225"/>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cs typeface="B Titr" pitchFamily="2" charset="-78"/>
              </a:rPr>
              <a:t>MARKET-BASED FORECASTING </a:t>
            </a:r>
            <a:endParaRPr lang="en-US" sz="2400" b="1" dirty="0">
              <a:cs typeface="B Titr" pitchFamily="2" charset="-78"/>
            </a:endParaRPr>
          </a:p>
        </p:txBody>
      </p:sp>
      <mc:AlternateContent xmlns:mc="http://schemas.openxmlformats.org/markup-compatibility/2006" xmlns:a14="http://schemas.microsoft.com/office/drawing/2010/main">
        <mc:Choice Requires="a14">
          <p:sp>
            <p:nvSpPr>
              <p:cNvPr id="9" name="Rounded Rectangle 4"/>
              <p:cNvSpPr txBox="1"/>
              <p:nvPr/>
            </p:nvSpPr>
            <p:spPr>
              <a:xfrm>
                <a:off x="490216" y="914400"/>
                <a:ext cx="8448656" cy="5357826"/>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algn="just" rtl="1"/>
                <a:r>
                  <a:rPr lang="fa-IR" sz="1600" b="1" dirty="0">
                    <a:cs typeface="B Nazanin" panose="00000400000000000000" pitchFamily="2" charset="-78"/>
                  </a:rPr>
                  <a:t>فرایند بسط پیش بینی از شاخص های بازار معروف به پیش بینی های بازار محور است که معمولا بر پایه1)نرخ نقدی یا 2) نرخ پیمان آتی </a:t>
                </a:r>
                <a:r>
                  <a:rPr lang="fa-IR" sz="1600" b="1" dirty="0" smtClean="0">
                    <a:cs typeface="B Nazanin" panose="00000400000000000000" pitchFamily="2" charset="-78"/>
                  </a:rPr>
                  <a:t>و یا هر </a:t>
                </a:r>
                <a:r>
                  <a:rPr lang="fa-IR" sz="1600" b="1" dirty="0" err="1" smtClean="0">
                    <a:cs typeface="B Nazanin" panose="00000400000000000000" pitchFamily="2" charset="-78"/>
                  </a:rPr>
                  <a:t>دوی</a:t>
                </a:r>
                <a:r>
                  <a:rPr lang="fa-IR" sz="1600" b="1" dirty="0" smtClean="0">
                    <a:cs typeface="B Nazanin" panose="00000400000000000000" pitchFamily="2" charset="-78"/>
                  </a:rPr>
                  <a:t>آنهاست</a:t>
                </a:r>
                <a:r>
                  <a:rPr lang="fa-IR" sz="1600" b="1" dirty="0">
                    <a:cs typeface="B Nazanin" panose="00000400000000000000" pitchFamily="2" charset="-78"/>
                  </a:rPr>
                  <a:t>. </a:t>
                </a:r>
                <a:endParaRPr lang="fa-IR" sz="1600" b="1" dirty="0" smtClean="0">
                  <a:cs typeface="B Nazanin" panose="00000400000000000000" pitchFamily="2" charset="-78"/>
                </a:endParaRPr>
              </a:p>
              <a:p>
                <a:pPr algn="just" rtl="1"/>
                <a:r>
                  <a:rPr lang="fa-IR" sz="1600" b="1" dirty="0" smtClean="0">
                    <a:cs typeface="B Nazanin" panose="00000400000000000000" pitchFamily="2" charset="-78"/>
                  </a:rPr>
                  <a:t>استفاده </a:t>
                </a:r>
                <a:r>
                  <a:rPr lang="fa-IR" sz="1600" b="1" dirty="0">
                    <a:cs typeface="B Nazanin" panose="00000400000000000000" pitchFamily="2" charset="-78"/>
                  </a:rPr>
                  <a:t>از نرخ پیمان آتی</a:t>
                </a:r>
                <a:endParaRPr lang="en-US" sz="1600" b="1" dirty="0">
                  <a:cs typeface="B Nazanin" panose="00000400000000000000" pitchFamily="2" charset="-78"/>
                </a:endParaRPr>
              </a:p>
              <a:p>
                <a:pPr algn="just" rtl="1"/>
                <a:r>
                  <a:rPr lang="fa-IR" sz="1600" b="1" dirty="0">
                    <a:cs typeface="B Nazanin" panose="00000400000000000000" pitchFamily="2" charset="-78"/>
                  </a:rPr>
                  <a:t>یک نرخ پیمان آتی که برای یک تاریخ سررسید مشخص در آینده اعلام می شود، معمولا به عنوان نرخ نقدی پیش بینی شده در آینده مورد استفاده می شود. از این رو، نرخ پیمان آتی 30 روزه پیش بینی را برای نرخ نقدی در 30 روز ایجاد می کند و یک نرخ پیمان آتی 90 روزه، یک پیش بینی 90 روزه را نشان می </a:t>
                </a:r>
                <a:r>
                  <a:rPr lang="fa-IR" sz="1600" b="1" dirty="0" smtClean="0">
                    <a:cs typeface="B Nazanin" panose="00000400000000000000" pitchFamily="2" charset="-78"/>
                  </a:rPr>
                  <a:t>دهد و </a:t>
                </a:r>
                <a:r>
                  <a:rPr lang="fa-IR" sz="1600" b="1" dirty="0">
                    <a:cs typeface="B Nazanin" panose="00000400000000000000" pitchFamily="2" charset="-78"/>
                  </a:rPr>
                  <a:t>... . به یاد بیاورید که نرخ پیمان آتی به صورت زیر محاسبه می شود:</a:t>
                </a:r>
                <a:endParaRPr lang="en-US" sz="1600" b="1" dirty="0">
                  <a:cs typeface="B Nazanin" panose="00000400000000000000" pitchFamily="2" charset="-78"/>
                </a:endParaRPr>
              </a:p>
              <a:p>
                <a:pPr algn="just" rtl="1"/>
                <a14:m>
                  <m:oMathPara xmlns:m="http://schemas.openxmlformats.org/officeDocument/2006/math">
                    <m:oMathParaPr>
                      <m:jc m:val="centerGroup"/>
                    </m:oMathParaPr>
                    <m:oMath xmlns:m="http://schemas.openxmlformats.org/officeDocument/2006/math">
                      <m:r>
                        <a:rPr lang="en-US" sz="1600" b="1" i="1">
                          <a:latin typeface="Cambria Math" panose="02040503050406030204" pitchFamily="18" charset="0"/>
                        </a:rPr>
                        <m:t>𝑭</m:t>
                      </m:r>
                      <m:r>
                        <a:rPr lang="en-US" sz="1600" b="1" i="1">
                          <a:latin typeface="Cambria Math" panose="02040503050406030204" pitchFamily="18" charset="0"/>
                        </a:rPr>
                        <m:t>=</m:t>
                      </m:r>
                      <m:r>
                        <a:rPr lang="en-US" sz="1600" b="1" i="1">
                          <a:latin typeface="Cambria Math" panose="02040503050406030204" pitchFamily="18" charset="0"/>
                        </a:rPr>
                        <m:t>𝑺</m:t>
                      </m:r>
                      <m:r>
                        <a:rPr lang="en-US" sz="1600" b="1" i="1">
                          <a:latin typeface="Cambria Math" panose="02040503050406030204" pitchFamily="18" charset="0"/>
                        </a:rPr>
                        <m:t>(</m:t>
                      </m:r>
                      <m:r>
                        <a:rPr lang="en-US" sz="1600" b="1" i="1">
                          <a:latin typeface="Cambria Math" panose="02040503050406030204" pitchFamily="18" charset="0"/>
                        </a:rPr>
                        <m:t>𝟏</m:t>
                      </m:r>
                      <m:r>
                        <a:rPr lang="en-US" sz="1600" b="1" i="1">
                          <a:latin typeface="Cambria Math" panose="02040503050406030204" pitchFamily="18" charset="0"/>
                        </a:rPr>
                        <m:t>+</m:t>
                      </m:r>
                      <m:r>
                        <a:rPr lang="en-US" sz="1600" b="1" i="1">
                          <a:latin typeface="Cambria Math" panose="02040503050406030204" pitchFamily="18" charset="0"/>
                        </a:rPr>
                        <m:t>𝑷</m:t>
                      </m:r>
                      <m:r>
                        <a:rPr lang="en-US" sz="1600" b="1" i="1">
                          <a:latin typeface="Cambria Math" panose="02040503050406030204" pitchFamily="18" charset="0"/>
                        </a:rPr>
                        <m:t>)</m:t>
                      </m:r>
                    </m:oMath>
                  </m:oMathPara>
                </a14:m>
                <a:endParaRPr lang="en-US" sz="1600" b="1" dirty="0">
                  <a:cs typeface="B Nazanin" panose="00000400000000000000" pitchFamily="2" charset="-78"/>
                </a:endParaRPr>
              </a:p>
              <a:p>
                <a:pPr algn="just" rtl="1"/>
                <a:r>
                  <a:rPr lang="fa-IR" sz="1600" b="1" dirty="0">
                    <a:cs typeface="B Nazanin" panose="00000400000000000000" pitchFamily="2" charset="-78"/>
                  </a:rPr>
                  <a:t>به طوری که </a:t>
                </a:r>
                <a:r>
                  <a:rPr lang="en-US" sz="1600" b="1" dirty="0">
                    <a:cs typeface="B Nazanin" panose="00000400000000000000" pitchFamily="2" charset="-78"/>
                  </a:rPr>
                  <a:t>P</a:t>
                </a:r>
                <a:r>
                  <a:rPr lang="fa-IR" sz="1600" b="1" dirty="0">
                    <a:cs typeface="B Nazanin" panose="00000400000000000000" pitchFamily="2" charset="-78"/>
                  </a:rPr>
                  <a:t> نشان دهنده </a:t>
                </a:r>
                <a:r>
                  <a:rPr lang="fa-IR" sz="1600" b="1" dirty="0" err="1" smtClean="0">
                    <a:cs typeface="B Nazanin" panose="00000400000000000000" pitchFamily="2" charset="-78"/>
                  </a:rPr>
                  <a:t>پریمویم</a:t>
                </a:r>
                <a:r>
                  <a:rPr lang="fa-IR" sz="1600" b="1" dirty="0" smtClean="0">
                    <a:cs typeface="B Nazanin" panose="00000400000000000000" pitchFamily="2" charset="-78"/>
                  </a:rPr>
                  <a:t> پیمان </a:t>
                </a:r>
                <a:r>
                  <a:rPr lang="fa-IR" sz="1600" b="1" dirty="0">
                    <a:cs typeface="B Nazanin" panose="00000400000000000000" pitchFamily="2" charset="-78"/>
                  </a:rPr>
                  <a:t>آتی است</a:t>
                </a:r>
                <a:r>
                  <a:rPr lang="fa-IR" sz="1600" b="1" dirty="0" smtClean="0">
                    <a:cs typeface="B Nazanin" panose="00000400000000000000" pitchFamily="2" charset="-78"/>
                  </a:rPr>
                  <a:t>. از </a:t>
                </a:r>
                <a:r>
                  <a:rPr lang="fa-IR" sz="1600" b="1" dirty="0">
                    <a:cs typeface="B Nazanin" panose="00000400000000000000" pitchFamily="2" charset="-78"/>
                  </a:rPr>
                  <a:t>آنجایی که </a:t>
                </a:r>
                <a:r>
                  <a:rPr lang="en-US" sz="1600" b="1" dirty="0">
                    <a:cs typeface="B Nazanin" panose="00000400000000000000" pitchFamily="2" charset="-78"/>
                  </a:rPr>
                  <a:t>P</a:t>
                </a:r>
                <a:r>
                  <a:rPr lang="fa-IR" sz="1600" b="1" dirty="0">
                    <a:cs typeface="B Nazanin" panose="00000400000000000000" pitchFamily="2" charset="-78"/>
                  </a:rPr>
                  <a:t> نشان دهنده درصد مازاد نرخ پیمان آتی نسبت به نرخ نقدی است</a:t>
                </a:r>
                <a:r>
                  <a:rPr lang="fa-IR" sz="1600" b="1" dirty="0" smtClean="0">
                    <a:cs typeface="B Nazanin" panose="00000400000000000000" pitchFamily="2" charset="-78"/>
                  </a:rPr>
                  <a:t>، آن </a:t>
                </a:r>
                <a:r>
                  <a:rPr lang="fa-IR" sz="1600" b="1" dirty="0">
                    <a:cs typeface="B Nazanin" panose="00000400000000000000" pitchFamily="2" charset="-78"/>
                  </a:rPr>
                  <a:t>را می توان به عنوان درصد تغییر مورد انتظار در نرخ ارز استفاده کرد:</a:t>
                </a:r>
                <a:endParaRPr lang="en-US" sz="1600" b="1" dirty="0">
                  <a:cs typeface="B Nazanin" panose="00000400000000000000" pitchFamily="2" charset="-78"/>
                </a:endParaRPr>
              </a:p>
              <a:p>
                <a:pPr algn="just" rtl="1"/>
                <a14:m>
                  <m:oMathPara xmlns:m="http://schemas.openxmlformats.org/officeDocument/2006/math">
                    <m:oMathParaPr>
                      <m:jc m:val="centerGroup"/>
                    </m:oMathParaPr>
                    <m:oMath xmlns:m="http://schemas.openxmlformats.org/officeDocument/2006/math">
                      <m:r>
                        <a:rPr lang="en-US" sz="1600" b="1" i="1">
                          <a:latin typeface="Cambria Math" panose="02040503050406030204" pitchFamily="18" charset="0"/>
                        </a:rPr>
                        <m:t>𝑬</m:t>
                      </m:r>
                      <m:d>
                        <m:dPr>
                          <m:ctrlPr>
                            <a:rPr lang="en-US" sz="1600" b="1" i="1">
                              <a:latin typeface="Cambria Math" panose="02040503050406030204" pitchFamily="18" charset="0"/>
                            </a:rPr>
                          </m:ctrlPr>
                        </m:dPr>
                        <m:e>
                          <m:r>
                            <a:rPr lang="en-US" sz="1600" b="1" i="1">
                              <a:latin typeface="Cambria Math" panose="02040503050406030204" pitchFamily="18" charset="0"/>
                            </a:rPr>
                            <m:t>𝒆</m:t>
                          </m:r>
                        </m:e>
                      </m:d>
                      <m:r>
                        <a:rPr lang="en-US" sz="1600" b="1" i="1">
                          <a:latin typeface="Cambria Math" panose="02040503050406030204" pitchFamily="18" charset="0"/>
                        </a:rPr>
                        <m:t>=</m:t>
                      </m:r>
                      <m:r>
                        <a:rPr lang="en-US" sz="1600" b="1" i="1">
                          <a:latin typeface="Cambria Math" panose="02040503050406030204" pitchFamily="18" charset="0"/>
                        </a:rPr>
                        <m:t>𝒑</m:t>
                      </m:r>
                    </m:oMath>
                  </m:oMathPara>
                </a14:m>
                <a:endParaRPr lang="en-US" sz="1600" b="1" dirty="0">
                  <a:cs typeface="B Nazanin" panose="00000400000000000000" pitchFamily="2" charset="-78"/>
                </a:endParaRPr>
              </a:p>
              <a:p>
                <a:pPr algn="just" rtl="1"/>
                <a14:m>
                  <m:oMathPara xmlns:m="http://schemas.openxmlformats.org/officeDocument/2006/math">
                    <m:oMathParaPr>
                      <m:jc m:val="centerGroup"/>
                    </m:oMathParaPr>
                    <m:oMath xmlns:m="http://schemas.openxmlformats.org/officeDocument/2006/math">
                      <m:r>
                        <a:rPr lang="en-US" sz="1600" b="1" i="1">
                          <a:latin typeface="Cambria Math" panose="02040503050406030204" pitchFamily="18" charset="0"/>
                        </a:rPr>
                        <m:t>=</m:t>
                      </m:r>
                      <m:d>
                        <m:dPr>
                          <m:ctrlPr>
                            <a:rPr lang="en-US" sz="1600" b="1" i="1">
                              <a:latin typeface="Cambria Math" panose="02040503050406030204" pitchFamily="18" charset="0"/>
                            </a:rPr>
                          </m:ctrlPr>
                        </m:dPr>
                        <m:e>
                          <m:f>
                            <m:fPr>
                              <m:ctrlPr>
                                <a:rPr lang="en-US" sz="1600" b="1" i="1">
                                  <a:latin typeface="Cambria Math" panose="02040503050406030204" pitchFamily="18" charset="0"/>
                                </a:rPr>
                              </m:ctrlPr>
                            </m:fPr>
                            <m:num>
                              <m:r>
                                <a:rPr lang="en-US" sz="1600" b="1" i="1">
                                  <a:latin typeface="Cambria Math" panose="02040503050406030204" pitchFamily="18" charset="0"/>
                                </a:rPr>
                                <m:t>𝑭</m:t>
                              </m:r>
                            </m:num>
                            <m:den>
                              <m:r>
                                <a:rPr lang="en-US" sz="1600" b="1" i="1">
                                  <a:latin typeface="Cambria Math" panose="02040503050406030204" pitchFamily="18" charset="0"/>
                                </a:rPr>
                                <m:t>𝑺</m:t>
                              </m:r>
                            </m:den>
                          </m:f>
                        </m:e>
                      </m:d>
                      <m:r>
                        <a:rPr lang="en-US" sz="1600" b="1" i="1">
                          <a:latin typeface="Cambria Math" panose="02040503050406030204" pitchFamily="18" charset="0"/>
                        </a:rPr>
                        <m:t>−</m:t>
                      </m:r>
                      <m:r>
                        <a:rPr lang="en-US" sz="1600" b="1" i="1">
                          <a:latin typeface="Cambria Math" panose="02040503050406030204" pitchFamily="18" charset="0"/>
                        </a:rPr>
                        <m:t>𝟏</m:t>
                      </m:r>
                      <m:r>
                        <a:rPr lang="en-US" sz="1600" b="1" i="1">
                          <a:latin typeface="Cambria Math" panose="02040503050406030204" pitchFamily="18" charset="0"/>
                        </a:rPr>
                        <m:t>[</m:t>
                      </m:r>
                      <m:r>
                        <a:rPr lang="en-US" sz="1600" b="1" i="1">
                          <a:latin typeface="Cambria Math" panose="02040503050406030204" pitchFamily="18" charset="0"/>
                        </a:rPr>
                        <m:t>𝒃𝒚</m:t>
                      </m:r>
                      <m:r>
                        <a:rPr lang="en-US" sz="1600" b="1" i="1">
                          <a:latin typeface="Cambria Math" panose="02040503050406030204" pitchFamily="18" charset="0"/>
                        </a:rPr>
                        <m:t> </m:t>
                      </m:r>
                      <m:r>
                        <a:rPr lang="en-US" sz="1600" b="1" i="1">
                          <a:latin typeface="Cambria Math" panose="02040503050406030204" pitchFamily="18" charset="0"/>
                        </a:rPr>
                        <m:t>𝒓𝒆𝒂𝒓𝒓𝒂𝒏𝒈𝒊𝒏𝒈</m:t>
                      </m:r>
                      <m:r>
                        <a:rPr lang="en-US" sz="1600" b="1" i="1">
                          <a:latin typeface="Cambria Math" panose="02040503050406030204" pitchFamily="18" charset="0"/>
                        </a:rPr>
                        <m:t> </m:t>
                      </m:r>
                      <m:r>
                        <a:rPr lang="en-US" sz="1600" b="1" i="1">
                          <a:latin typeface="Cambria Math" panose="02040503050406030204" pitchFamily="18" charset="0"/>
                        </a:rPr>
                        <m:t>𝒕𝒆𝒓𝒎𝒔</m:t>
                      </m:r>
                      <m:r>
                        <a:rPr lang="en-US" sz="1600" b="1" i="1">
                          <a:latin typeface="Cambria Math" panose="02040503050406030204" pitchFamily="18" charset="0"/>
                        </a:rPr>
                        <m:t>)</m:t>
                      </m:r>
                    </m:oMath>
                  </m:oMathPara>
                </a14:m>
                <a:endParaRPr lang="en-US" sz="1600" b="1" dirty="0">
                  <a:cs typeface="B Nazanin" panose="00000400000000000000" pitchFamily="2" charset="-78"/>
                </a:endParaRPr>
              </a:p>
              <a:p>
                <a:pPr algn="just" rtl="1"/>
                <a:r>
                  <a:rPr lang="fa-IR" sz="1600" b="1" dirty="0">
                    <a:cs typeface="B Nazanin" panose="00000400000000000000" pitchFamily="2" charset="-78"/>
                  </a:rPr>
                  <a:t>مثال</a:t>
                </a:r>
                <a:r>
                  <a:rPr lang="fa-IR" sz="1600" b="1" dirty="0" smtClean="0">
                    <a:cs typeface="B Nazanin" panose="00000400000000000000" pitchFamily="2" charset="-78"/>
                  </a:rPr>
                  <a:t>: اگر </a:t>
                </a:r>
                <a:r>
                  <a:rPr lang="fa-IR" sz="1600" b="1" dirty="0">
                    <a:cs typeface="B Nazanin" panose="00000400000000000000" pitchFamily="2" charset="-78"/>
                  </a:rPr>
                  <a:t>نرخ پیمان آتی یک ساله دلار استرالیا 0.63 </a:t>
                </a:r>
                <a:r>
                  <a:rPr lang="fa-IR" sz="1600" b="1" dirty="0" smtClean="0">
                    <a:cs typeface="B Nazanin" panose="00000400000000000000" pitchFamily="2" charset="-78"/>
                  </a:rPr>
                  <a:t>دلار باشد</a:t>
                </a:r>
                <a:r>
                  <a:rPr lang="fa-IR" sz="1600" b="1" dirty="0">
                    <a:cs typeface="B Nazanin" panose="00000400000000000000" pitchFamily="2" charset="-78"/>
                  </a:rPr>
                  <a:t>، در حالیکه نرخ نقدی آن 0.6 دلار باشد، درصد تغییر مورد انتظار در دلار استرالیا عبارت خواهد بود از:</a:t>
                </a:r>
                <a:endParaRPr lang="en-US" sz="1600" b="1" dirty="0">
                  <a:cs typeface="B Nazanin" panose="00000400000000000000" pitchFamily="2" charset="-78"/>
                </a:endParaRPr>
              </a:p>
              <a:p>
                <a:pPr algn="just" rtl="1"/>
                <a14:m>
                  <m:oMathPara xmlns:m="http://schemas.openxmlformats.org/officeDocument/2006/math">
                    <m:oMathParaPr>
                      <m:jc m:val="centerGroup"/>
                    </m:oMathParaPr>
                    <m:oMath xmlns:m="http://schemas.openxmlformats.org/officeDocument/2006/math">
                      <m:r>
                        <a:rPr lang="en-US" sz="1600" b="1" i="1">
                          <a:latin typeface="Cambria Math" panose="02040503050406030204" pitchFamily="18" charset="0"/>
                        </a:rPr>
                        <m:t>𝐓𝐲𝐩𝐞</m:t>
                      </m:r>
                      <m:r>
                        <a:rPr lang="en-US" sz="1600" b="1">
                          <a:latin typeface="Cambria Math" panose="02040503050406030204" pitchFamily="18" charset="0"/>
                        </a:rPr>
                        <m:t> </m:t>
                      </m:r>
                      <m:r>
                        <a:rPr lang="en-US" sz="1600" b="1" i="1">
                          <a:latin typeface="Cambria Math" panose="02040503050406030204" pitchFamily="18" charset="0"/>
                        </a:rPr>
                        <m:t>𝐞𝐪𝐮𝐚𝐭𝐢𝐨𝐧</m:t>
                      </m:r>
                      <m:r>
                        <a:rPr lang="en-US" sz="1600" b="1">
                          <a:latin typeface="Cambria Math" panose="02040503050406030204" pitchFamily="18" charset="0"/>
                        </a:rPr>
                        <m:t> </m:t>
                      </m:r>
                      <m:r>
                        <a:rPr lang="en-US" sz="1600" b="1" i="1">
                          <a:latin typeface="Cambria Math" panose="02040503050406030204" pitchFamily="18" charset="0"/>
                        </a:rPr>
                        <m:t>𝐡𝐞𝐫𝐞</m:t>
                      </m:r>
                      <m:r>
                        <a:rPr lang="en-US" sz="1600" b="1">
                          <a:latin typeface="Cambria Math" panose="02040503050406030204" pitchFamily="18" charset="0"/>
                        </a:rPr>
                        <m:t>.</m:t>
                      </m:r>
                    </m:oMath>
                  </m:oMathPara>
                </a14:m>
                <a:endParaRPr lang="en-US" sz="1600" b="1" dirty="0">
                  <a:cs typeface="B Nazanin" panose="00000400000000000000" pitchFamily="2" charset="-78"/>
                </a:endParaRPr>
              </a:p>
              <a:p>
                <a:pPr algn="just" rtl="1"/>
                <a14:m>
                  <m:oMathPara xmlns:m="http://schemas.openxmlformats.org/officeDocument/2006/math">
                    <m:oMathParaPr>
                      <m:jc m:val="centerGroup"/>
                    </m:oMathParaPr>
                    <m:oMath xmlns:m="http://schemas.openxmlformats.org/officeDocument/2006/math">
                      <m:r>
                        <a:rPr lang="en-US" sz="1600" b="1" i="1">
                          <a:latin typeface="Cambria Math" panose="02040503050406030204" pitchFamily="18" charset="0"/>
                        </a:rPr>
                        <m:t>𝑬</m:t>
                      </m:r>
                      <m:d>
                        <m:dPr>
                          <m:ctrlPr>
                            <a:rPr lang="en-US" sz="1600" b="1" i="1">
                              <a:latin typeface="Cambria Math" panose="02040503050406030204" pitchFamily="18" charset="0"/>
                            </a:rPr>
                          </m:ctrlPr>
                        </m:dPr>
                        <m:e>
                          <m:r>
                            <a:rPr lang="en-US" sz="1600" b="1" i="1">
                              <a:latin typeface="Cambria Math" panose="02040503050406030204" pitchFamily="18" charset="0"/>
                            </a:rPr>
                            <m:t>𝒆</m:t>
                          </m:r>
                        </m:e>
                      </m:d>
                      <m:r>
                        <a:rPr lang="en-US" sz="1600" b="1" i="1">
                          <a:latin typeface="Cambria Math" panose="02040503050406030204" pitchFamily="18" charset="0"/>
                        </a:rPr>
                        <m:t>=</m:t>
                      </m:r>
                      <m:r>
                        <a:rPr lang="en-US" sz="1600" b="1" i="1">
                          <a:latin typeface="Cambria Math" panose="02040503050406030204" pitchFamily="18" charset="0"/>
                        </a:rPr>
                        <m:t>𝒑</m:t>
                      </m:r>
                    </m:oMath>
                  </m:oMathPara>
                </a14:m>
                <a:endParaRPr lang="en-US" sz="1600" b="1" dirty="0">
                  <a:cs typeface="B Nazanin" panose="00000400000000000000" pitchFamily="2" charset="-78"/>
                </a:endParaRPr>
              </a:p>
              <a:p>
                <a:pPr algn="just" rtl="1"/>
                <a14:m>
                  <m:oMathPara xmlns:m="http://schemas.openxmlformats.org/officeDocument/2006/math">
                    <m:oMathParaPr>
                      <m:jc m:val="centerGroup"/>
                    </m:oMathParaPr>
                    <m:oMath xmlns:m="http://schemas.openxmlformats.org/officeDocument/2006/math">
                      <m:r>
                        <a:rPr lang="en-US" sz="1600" b="1" i="1">
                          <a:latin typeface="Cambria Math" panose="02040503050406030204" pitchFamily="18" charset="0"/>
                        </a:rPr>
                        <m:t>=</m:t>
                      </m:r>
                      <m:d>
                        <m:dPr>
                          <m:ctrlPr>
                            <a:rPr lang="en-US" sz="1600" b="1" i="1">
                              <a:latin typeface="Cambria Math" panose="02040503050406030204" pitchFamily="18" charset="0"/>
                            </a:rPr>
                          </m:ctrlPr>
                        </m:dPr>
                        <m:e>
                          <m:f>
                            <m:fPr>
                              <m:ctrlPr>
                                <a:rPr lang="en-US" sz="1600" b="1" i="1">
                                  <a:latin typeface="Cambria Math" panose="02040503050406030204" pitchFamily="18" charset="0"/>
                                </a:rPr>
                              </m:ctrlPr>
                            </m:fPr>
                            <m:num>
                              <m:r>
                                <a:rPr lang="en-US" sz="1600" b="1" i="1">
                                  <a:latin typeface="Cambria Math" panose="02040503050406030204" pitchFamily="18" charset="0"/>
                                </a:rPr>
                                <m:t>𝑭</m:t>
                              </m:r>
                            </m:num>
                            <m:den>
                              <m:r>
                                <a:rPr lang="en-US" sz="1600" b="1" i="1">
                                  <a:latin typeface="Cambria Math" panose="02040503050406030204" pitchFamily="18" charset="0"/>
                                </a:rPr>
                                <m:t>𝑺</m:t>
                              </m:r>
                            </m:den>
                          </m:f>
                        </m:e>
                      </m:d>
                      <m:r>
                        <a:rPr lang="en-US" sz="1600" b="1" i="1">
                          <a:latin typeface="Cambria Math" panose="02040503050406030204" pitchFamily="18" charset="0"/>
                        </a:rPr>
                        <m:t>−</m:t>
                      </m:r>
                      <m:r>
                        <a:rPr lang="en-US" sz="1600" b="1" i="1">
                          <a:latin typeface="Cambria Math" panose="02040503050406030204" pitchFamily="18" charset="0"/>
                        </a:rPr>
                        <m:t>𝟏</m:t>
                      </m:r>
                    </m:oMath>
                  </m:oMathPara>
                </a14:m>
                <a:endParaRPr lang="en-US" sz="1600" b="1" dirty="0">
                  <a:cs typeface="B Nazanin" panose="00000400000000000000" pitchFamily="2" charset="-78"/>
                </a:endParaRPr>
              </a:p>
              <a:p>
                <a:pPr algn="just" rtl="1"/>
                <a14:m>
                  <m:oMathPara xmlns:m="http://schemas.openxmlformats.org/officeDocument/2006/math">
                    <m:oMathParaPr>
                      <m:jc m:val="centerGroup"/>
                    </m:oMathParaPr>
                    <m:oMath xmlns:m="http://schemas.openxmlformats.org/officeDocument/2006/math">
                      <m:r>
                        <a:rPr lang="en-US" sz="1600" b="1" i="1">
                          <a:latin typeface="Cambria Math" panose="02040503050406030204" pitchFamily="18" charset="0"/>
                        </a:rPr>
                        <m:t>=</m:t>
                      </m:r>
                      <m:d>
                        <m:dPr>
                          <m:ctrlPr>
                            <a:rPr lang="en-US" sz="1600" b="1" i="1">
                              <a:latin typeface="Cambria Math" panose="02040503050406030204" pitchFamily="18" charset="0"/>
                            </a:rPr>
                          </m:ctrlPr>
                        </m:dPr>
                        <m:e>
                          <m:f>
                            <m:fPr>
                              <m:ctrlPr>
                                <a:rPr lang="en-US" sz="1600" b="1" i="1">
                                  <a:latin typeface="Cambria Math" panose="02040503050406030204" pitchFamily="18" charset="0"/>
                                </a:rPr>
                              </m:ctrlPr>
                            </m:fPr>
                            <m:num>
                              <m:r>
                                <a:rPr lang="en-US" sz="1600" b="1" i="1">
                                  <a:latin typeface="Cambria Math" panose="02040503050406030204" pitchFamily="18" charset="0"/>
                                </a:rPr>
                                <m:t>𝟎</m:t>
                              </m:r>
                              <m:r>
                                <a:rPr lang="en-US" sz="1600" b="1" i="1">
                                  <a:latin typeface="Cambria Math" panose="02040503050406030204" pitchFamily="18" charset="0"/>
                                </a:rPr>
                                <m:t>.</m:t>
                              </m:r>
                              <m:r>
                                <a:rPr lang="en-US" sz="1600" b="1" i="1">
                                  <a:latin typeface="Cambria Math" panose="02040503050406030204" pitchFamily="18" charset="0"/>
                                </a:rPr>
                                <m:t>𝟔𝟑</m:t>
                              </m:r>
                            </m:num>
                            <m:den>
                              <m:r>
                                <a:rPr lang="en-US" sz="1600" b="1" i="1">
                                  <a:latin typeface="Cambria Math" panose="02040503050406030204" pitchFamily="18" charset="0"/>
                                </a:rPr>
                                <m:t>𝟎</m:t>
                              </m:r>
                              <m:r>
                                <a:rPr lang="en-US" sz="1600" b="1" i="1">
                                  <a:latin typeface="Cambria Math" panose="02040503050406030204" pitchFamily="18" charset="0"/>
                                </a:rPr>
                                <m:t>.</m:t>
                              </m:r>
                              <m:r>
                                <a:rPr lang="en-US" sz="1600" b="1" i="1">
                                  <a:latin typeface="Cambria Math" panose="02040503050406030204" pitchFamily="18" charset="0"/>
                                </a:rPr>
                                <m:t>𝟔𝟎</m:t>
                              </m:r>
                            </m:den>
                          </m:f>
                        </m:e>
                      </m:d>
                      <m:r>
                        <a:rPr lang="en-US" sz="1600" b="1" i="1">
                          <a:latin typeface="Cambria Math" panose="02040503050406030204" pitchFamily="18" charset="0"/>
                        </a:rPr>
                        <m:t>−</m:t>
                      </m:r>
                      <m:r>
                        <a:rPr lang="en-US" sz="1600" b="1" i="1">
                          <a:latin typeface="Cambria Math" panose="02040503050406030204" pitchFamily="18" charset="0"/>
                        </a:rPr>
                        <m:t>𝟏</m:t>
                      </m:r>
                      <m:r>
                        <a:rPr lang="en-US" sz="1600" b="1" i="1">
                          <a:latin typeface="Cambria Math" panose="02040503050406030204" pitchFamily="18" charset="0"/>
                        </a:rPr>
                        <m:t> </m:t>
                      </m:r>
                    </m:oMath>
                  </m:oMathPara>
                </a14:m>
                <a:endParaRPr lang="en-US" sz="1600" b="1" dirty="0">
                  <a:cs typeface="B Nazanin" panose="00000400000000000000" pitchFamily="2" charset="-78"/>
                </a:endParaRPr>
              </a:p>
              <a:p>
                <a:pPr algn="just" rtl="1"/>
                <a14:m>
                  <m:oMathPara xmlns:m="http://schemas.openxmlformats.org/officeDocument/2006/math">
                    <m:oMathParaPr>
                      <m:jc m:val="centerGroup"/>
                    </m:oMathParaPr>
                    <m:oMath xmlns:m="http://schemas.openxmlformats.org/officeDocument/2006/math">
                      <m:r>
                        <a:rPr lang="en-US" sz="1600" b="1" i="1">
                          <a:latin typeface="Cambria Math" panose="02040503050406030204" pitchFamily="18" charset="0"/>
                        </a:rPr>
                        <m:t>=</m:t>
                      </m:r>
                      <m:r>
                        <a:rPr lang="en-US" sz="1600" b="1" i="1">
                          <a:latin typeface="Cambria Math" panose="02040503050406030204" pitchFamily="18" charset="0"/>
                        </a:rPr>
                        <m:t>𝟎</m:t>
                      </m:r>
                      <m:r>
                        <a:rPr lang="en-US" sz="1600" b="1" i="1">
                          <a:latin typeface="Cambria Math" panose="02040503050406030204" pitchFamily="18" charset="0"/>
                        </a:rPr>
                        <m:t>.</m:t>
                      </m:r>
                      <m:r>
                        <a:rPr lang="en-US" sz="1600" b="1" i="1">
                          <a:latin typeface="Cambria Math" panose="02040503050406030204" pitchFamily="18" charset="0"/>
                        </a:rPr>
                        <m:t>𝟓</m:t>
                      </m:r>
                      <m:r>
                        <a:rPr lang="en-US" sz="1600" b="1" i="1">
                          <a:latin typeface="Cambria Math" panose="02040503050406030204" pitchFamily="18" charset="0"/>
                        </a:rPr>
                        <m:t> </m:t>
                      </m:r>
                      <m:r>
                        <a:rPr lang="fa-IR" sz="1600" b="1">
                          <a:latin typeface="Cambria Math" panose="02040503050406030204" pitchFamily="18" charset="0"/>
                        </a:rPr>
                        <m:t>یا</m:t>
                      </m:r>
                      <m:r>
                        <a:rPr lang="en-US" sz="1600" b="1" i="1">
                          <a:latin typeface="Cambria Math" panose="02040503050406030204" pitchFamily="18" charset="0"/>
                        </a:rPr>
                        <m:t> </m:t>
                      </m:r>
                      <m:r>
                        <a:rPr lang="en-US" sz="1600" b="1" i="1">
                          <a:latin typeface="Cambria Math" panose="02040503050406030204" pitchFamily="18" charset="0"/>
                        </a:rPr>
                        <m:t>𝟓</m:t>
                      </m:r>
                      <m:r>
                        <a:rPr lang="en-US" sz="1600" b="1" i="1">
                          <a:latin typeface="Cambria Math" panose="02040503050406030204" pitchFamily="18" charset="0"/>
                        </a:rPr>
                        <m:t>%</m:t>
                      </m:r>
                    </m:oMath>
                  </m:oMathPara>
                </a14:m>
                <a:endParaRPr lang="en-US" sz="1600" b="1" dirty="0">
                  <a:cs typeface="B Nazanin" panose="00000400000000000000" pitchFamily="2" charset="-78"/>
                </a:endParaRPr>
              </a:p>
            </p:txBody>
          </p:sp>
        </mc:Choice>
        <mc:Fallback xmlns="">
          <p:sp>
            <p:nvSpPr>
              <p:cNvPr id="9" name="Rounded Rectangle 4"/>
              <p:cNvSpPr txBox="1">
                <a:spLocks noRot="1" noChangeAspect="1" noMove="1" noResize="1" noEditPoints="1" noAdjustHandles="1" noChangeArrowheads="1" noChangeShapeType="1" noTextEdit="1"/>
              </p:cNvSpPr>
              <p:nvPr/>
            </p:nvSpPr>
            <p:spPr>
              <a:xfrm>
                <a:off x="490216" y="914400"/>
                <a:ext cx="8448656" cy="5357826"/>
              </a:xfrm>
              <a:prstGeom prst="rect">
                <a:avLst/>
              </a:prstGeom>
              <a:blipFill>
                <a:blip r:embed="rId3"/>
                <a:stretch>
                  <a:fillRect b="-7240"/>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54</a:t>
            </a:fld>
            <a:endParaRPr lang="en-US"/>
          </a:p>
        </p:txBody>
      </p:sp>
    </p:spTree>
    <p:extLst>
      <p:ext uri="{BB962C8B-B14F-4D97-AF65-F5344CB8AC3E}">
        <p14:creationId xmlns:p14="http://schemas.microsoft.com/office/powerpoint/2010/main" val="19606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91175"/>
            <a:ext cx="7821545" cy="1182687"/>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a:cs typeface="B Titr" pitchFamily="2" charset="-78"/>
              </a:rPr>
              <a:t>Market-Based Forecasting </a:t>
            </a:r>
          </a:p>
        </p:txBody>
      </p:sp>
      <p:sp>
        <p:nvSpPr>
          <p:cNvPr id="9" name="Rounded Rectangle 4"/>
          <p:cNvSpPr txBox="1"/>
          <p:nvPr/>
        </p:nvSpPr>
        <p:spPr>
          <a:xfrm>
            <a:off x="695344" y="1201616"/>
            <a:ext cx="8448656" cy="5357826"/>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algn="ctr" rtl="1">
              <a:lnSpc>
                <a:spcPct val="200000"/>
              </a:lnSpc>
            </a:pPr>
            <a:r>
              <a:rPr lang="fa-IR" sz="2000" b="1" dirty="0">
                <a:cs typeface="B Nazanin" panose="00000400000000000000" pitchFamily="2" charset="-78"/>
              </a:rPr>
              <a:t>پیش بینی های بلند مدت نرخ ارز با استفاده از نرخ های پیمان آتی</a:t>
            </a:r>
            <a:endParaRPr lang="en-US" sz="2000" b="1" dirty="0">
              <a:cs typeface="B Nazanin" panose="00000400000000000000" pitchFamily="2" charset="-78"/>
            </a:endParaRPr>
          </a:p>
          <a:p>
            <a:pPr algn="just" rtl="1">
              <a:lnSpc>
                <a:spcPct val="200000"/>
              </a:lnSpc>
            </a:pPr>
            <a:r>
              <a:rPr lang="fa-IR" sz="1600" b="1" dirty="0" smtClean="0">
                <a:cs typeface="B Nazanin" panose="00000400000000000000" pitchFamily="2" charset="-78"/>
              </a:rPr>
              <a:t>مثال: فرض </a:t>
            </a:r>
            <a:r>
              <a:rPr lang="fa-IR" sz="1600" b="1" dirty="0">
                <a:cs typeface="B Nazanin" panose="00000400000000000000" pitchFamily="2" charset="-78"/>
              </a:rPr>
              <a:t>کنید که نرخ نقدی پیمان آتی یورو در حال حاضر </a:t>
            </a:r>
            <a:r>
              <a:rPr lang="fa-IR" sz="1600" b="1" dirty="0" smtClean="0">
                <a:cs typeface="B Nazanin" panose="00000400000000000000" pitchFamily="2" charset="-78"/>
              </a:rPr>
              <a:t>1. 00دلار </a:t>
            </a:r>
            <a:r>
              <a:rPr lang="fa-IR" sz="1600" b="1" dirty="0">
                <a:cs typeface="B Nazanin" panose="00000400000000000000" pitchFamily="2" charset="-78"/>
              </a:rPr>
              <a:t>باشد در حالیکه نرخ پیمان آتی پنج ساله آن </a:t>
            </a:r>
            <a:r>
              <a:rPr lang="fa-IR" sz="1600" b="1" dirty="0" smtClean="0">
                <a:cs typeface="B Nazanin" panose="00000400000000000000" pitchFamily="2" charset="-78"/>
              </a:rPr>
              <a:t>1. 06 </a:t>
            </a:r>
            <a:r>
              <a:rPr lang="fa-IR" sz="1600" b="1" dirty="0">
                <a:cs typeface="B Nazanin" panose="00000400000000000000" pitchFamily="2" charset="-78"/>
              </a:rPr>
              <a:t>دلار </a:t>
            </a:r>
            <a:r>
              <a:rPr lang="fa-IR" sz="1600" b="1" dirty="0" smtClean="0">
                <a:cs typeface="B Nazanin" panose="00000400000000000000" pitchFamily="2" charset="-78"/>
              </a:rPr>
              <a:t>باشد. این </a:t>
            </a:r>
            <a:r>
              <a:rPr lang="fa-IR" sz="1600" b="1" dirty="0">
                <a:cs typeface="B Nazanin" panose="00000400000000000000" pitchFamily="2" charset="-78"/>
              </a:rPr>
              <a:t>نرخ پیمان آتی را می توان به عنوان پیش بینی از قیمت یورو در 5 سال آتی تلقی کرد که منعکس کننده افزایش 6 درصدی یورو در 5 سال آتی </a:t>
            </a:r>
            <a:r>
              <a:rPr lang="fa-IR" sz="1600" b="1" dirty="0" smtClean="0">
                <a:cs typeface="B Nazanin" panose="00000400000000000000" pitchFamily="2" charset="-78"/>
              </a:rPr>
              <a:t>است. </a:t>
            </a:r>
            <a:endParaRPr lang="en-US" sz="1600" b="1" dirty="0">
              <a:cs typeface="B Nazanin" panose="00000400000000000000" pitchFamily="2" charset="-78"/>
            </a:endParaRPr>
          </a:p>
          <a:p>
            <a:pPr algn="just" rtl="1">
              <a:lnSpc>
                <a:spcPct val="200000"/>
              </a:lnSpc>
            </a:pPr>
            <a:r>
              <a:rPr lang="fa-IR" sz="1600" b="1" dirty="0">
                <a:cs typeface="B Nazanin" panose="00000400000000000000" pitchFamily="2" charset="-78"/>
              </a:rPr>
              <a:t>نرخ های پیمان آتی به طور معمول برای دوره های دو تا پنج ساله یا حتی بلندمدت تر در دسترس </a:t>
            </a:r>
            <a:r>
              <a:rPr lang="fa-IR" sz="1600" b="1" dirty="0" smtClean="0">
                <a:cs typeface="B Nazanin" panose="00000400000000000000" pitchFamily="2" charset="-78"/>
              </a:rPr>
              <a:t>هستند،  اما شکاف </a:t>
            </a:r>
            <a:r>
              <a:rPr lang="fa-IR" sz="1600" b="1" dirty="0">
                <a:cs typeface="B Nazanin" panose="00000400000000000000" pitchFamily="2" charset="-78"/>
              </a:rPr>
              <a:t>خرید/فروش عمیق هست زیرا حجم مبادلات محدود </a:t>
            </a:r>
            <a:r>
              <a:rPr lang="fa-IR" sz="1600" b="1" dirty="0" smtClean="0">
                <a:cs typeface="B Nazanin" panose="00000400000000000000" pitchFamily="2" charset="-78"/>
              </a:rPr>
              <a:t>است. </a:t>
            </a:r>
          </a:p>
          <a:p>
            <a:pPr algn="just" rtl="1">
              <a:lnSpc>
                <a:spcPct val="200000"/>
              </a:lnSpc>
            </a:pPr>
            <a:r>
              <a:rPr lang="fa-IR" sz="1600" b="1" dirty="0" smtClean="0">
                <a:cs typeface="B Nazanin" panose="00000400000000000000" pitchFamily="2" charset="-78"/>
              </a:rPr>
              <a:t>مثال:نرخ </a:t>
            </a:r>
            <a:r>
              <a:rPr lang="fa-IR" sz="1600" b="1" dirty="0">
                <a:cs typeface="B Nazanin" panose="00000400000000000000" pitchFamily="2" charset="-78"/>
              </a:rPr>
              <a:t>بهره پنج ساله برای کشور امریکا در حال حاضر 10 درصد است در حالیکه نرخ بهره پنج ساله در کشور انگلیس 13 درصد </a:t>
            </a:r>
            <a:r>
              <a:rPr lang="fa-IR" sz="1600" b="1" dirty="0" smtClean="0">
                <a:cs typeface="B Nazanin" panose="00000400000000000000" pitchFamily="2" charset="-78"/>
              </a:rPr>
              <a:t>است. نرخ </a:t>
            </a:r>
            <a:r>
              <a:rPr lang="fa-IR" sz="1600" b="1" dirty="0">
                <a:cs typeface="B Nazanin" panose="00000400000000000000" pitchFamily="2" charset="-78"/>
              </a:rPr>
              <a:t>بازده مرکب پنج ساله برای سرمایه گذاری  در هر یک از این کشورها به صورت زیر محاسبه می شود</a:t>
            </a:r>
            <a:r>
              <a:rPr lang="fa-IR" sz="2000" b="1" dirty="0">
                <a:cs typeface="B Nazanin" panose="00000400000000000000" pitchFamily="2" charset="-78"/>
              </a:rPr>
              <a:t>:</a:t>
            </a:r>
            <a:endParaRPr lang="en-US" sz="2000" b="1" dirty="0">
              <a:cs typeface="B Nazanin" panose="00000400000000000000" pitchFamily="2" charset="-78"/>
            </a:endParaRPr>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55</a:t>
            </a:fld>
            <a:endParaRPr lang="en-US"/>
          </a:p>
        </p:txBody>
      </p:sp>
    </p:spTree>
    <p:extLst>
      <p:ext uri="{BB962C8B-B14F-4D97-AF65-F5344CB8AC3E}">
        <p14:creationId xmlns:p14="http://schemas.microsoft.com/office/powerpoint/2010/main" val="289919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ounded Rectangle 4"/>
              <p:cNvSpPr txBox="1"/>
              <p:nvPr/>
            </p:nvSpPr>
            <p:spPr>
              <a:xfrm>
                <a:off x="677088" y="0"/>
                <a:ext cx="8448656" cy="6858000"/>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rtl="1"/>
                <a:endParaRPr lang="fa-IR" dirty="0"/>
              </a:p>
              <a:p>
                <a:pPr rtl="1"/>
                <a:endParaRPr lang="fa-IR" dirty="0" smtClean="0"/>
              </a:p>
              <a:p>
                <a:pPr rtl="1"/>
                <a:endParaRPr lang="fa-IR" dirty="0"/>
              </a:p>
              <a:p>
                <a:pPr rtl="1"/>
                <a:endParaRPr lang="fa-IR" dirty="0"/>
              </a:p>
              <a:p>
                <a:pPr rtl="1"/>
                <a:endParaRPr lang="fa-IR" dirty="0" smtClean="0"/>
              </a:p>
              <a:p>
                <a:pPr rtl="1">
                  <a:lnSpc>
                    <a:spcPct val="200000"/>
                  </a:lnSpc>
                </a:pPr>
                <a:endParaRPr lang="fa-IR" dirty="0"/>
              </a:p>
              <a:p>
                <a:pPr algn="just" rtl="1">
                  <a:lnSpc>
                    <a:spcPct val="200000"/>
                  </a:lnSpc>
                </a:pPr>
                <a:r>
                  <a:rPr lang="fa-IR" b="1" dirty="0">
                    <a:cs typeface="B Nazanin" panose="00000400000000000000" pitchFamily="2" charset="-78"/>
                  </a:rPr>
                  <a:t>بنابراین، پریمیوم(یا دیسکانت) مناسب برای نرخ پیمان آتی پنج ساله برای پوند انگلیس به صورت </a:t>
                </a:r>
                <a:r>
                  <a:rPr lang="fa-IR" b="1" dirty="0" smtClean="0">
                    <a:cs typeface="B Nazanin" panose="00000400000000000000" pitchFamily="2" charset="-78"/>
                  </a:rPr>
                  <a:t>زیر محاسبه می شود:</a:t>
                </a:r>
                <a14:m>
                  <m:oMath xmlns:m="http://schemas.openxmlformats.org/officeDocument/2006/math">
                    <m:r>
                      <a:rPr lang="en-US" b="1" i="1">
                        <a:latin typeface="Cambria Math"/>
                      </a:rPr>
                      <m:t>𝝆</m:t>
                    </m:r>
                    <m:r>
                      <a:rPr lang="en-US" b="1" i="1">
                        <a:latin typeface="Cambria Math"/>
                      </a:rPr>
                      <m:t>=</m:t>
                    </m:r>
                    <m:f>
                      <m:fPr>
                        <m:ctrlPr>
                          <a:rPr lang="en-US" b="1" i="1">
                            <a:latin typeface="Cambria Math" panose="02040503050406030204" pitchFamily="18" charset="0"/>
                          </a:rPr>
                        </m:ctrlPr>
                      </m:fPr>
                      <m:num>
                        <m:r>
                          <a:rPr lang="en-US" b="1" i="1">
                            <a:latin typeface="Cambria Math"/>
                          </a:rPr>
                          <m:t>𝟏</m:t>
                        </m:r>
                        <m:r>
                          <a:rPr lang="en-US" b="1" i="1">
                            <a:latin typeface="Cambria Math"/>
                          </a:rPr>
                          <m:t>+</m:t>
                        </m:r>
                        <m:sSub>
                          <m:sSubPr>
                            <m:ctrlPr>
                              <a:rPr lang="en-US" b="1" i="1">
                                <a:latin typeface="Cambria Math" panose="02040503050406030204" pitchFamily="18" charset="0"/>
                              </a:rPr>
                            </m:ctrlPr>
                          </m:sSubPr>
                          <m:e>
                            <m:r>
                              <a:rPr lang="en-US" b="1" i="1">
                                <a:latin typeface="Cambria Math"/>
                              </a:rPr>
                              <m:t>𝒊</m:t>
                            </m:r>
                          </m:e>
                          <m:sub>
                            <m:r>
                              <a:rPr lang="en-US" b="1" i="1">
                                <a:latin typeface="Cambria Math"/>
                              </a:rPr>
                              <m:t>𝒖</m:t>
                            </m:r>
                            <m:r>
                              <a:rPr lang="en-US" b="1" i="1">
                                <a:latin typeface="Cambria Math"/>
                              </a:rPr>
                              <m:t>.</m:t>
                            </m:r>
                            <m:r>
                              <a:rPr lang="en-US" b="1" i="1">
                                <a:latin typeface="Cambria Math"/>
                              </a:rPr>
                              <m:t>𝒔</m:t>
                            </m:r>
                            <m:r>
                              <a:rPr lang="en-US" b="1" i="1">
                                <a:latin typeface="Cambria Math"/>
                              </a:rPr>
                              <m:t>.</m:t>
                            </m:r>
                          </m:sub>
                        </m:sSub>
                      </m:num>
                      <m:den>
                        <m:r>
                          <a:rPr lang="en-US" b="1" i="1">
                            <a:latin typeface="Cambria Math"/>
                          </a:rPr>
                          <m:t>𝟏</m:t>
                        </m:r>
                        <m:r>
                          <a:rPr lang="en-US" b="1" i="1">
                            <a:latin typeface="Cambria Math"/>
                          </a:rPr>
                          <m:t>+</m:t>
                        </m:r>
                        <m:sSub>
                          <m:sSubPr>
                            <m:ctrlPr>
                              <a:rPr lang="en-US" b="1" i="1">
                                <a:latin typeface="Cambria Math" panose="02040503050406030204" pitchFamily="18" charset="0"/>
                              </a:rPr>
                            </m:ctrlPr>
                          </m:sSubPr>
                          <m:e>
                            <m:r>
                              <a:rPr lang="en-US" b="1" i="1">
                                <a:latin typeface="Cambria Math"/>
                              </a:rPr>
                              <m:t>𝒊</m:t>
                            </m:r>
                          </m:e>
                          <m:sub>
                            <m:r>
                              <a:rPr lang="en-US" b="1" i="1">
                                <a:latin typeface="Cambria Math"/>
                              </a:rPr>
                              <m:t>𝒖</m:t>
                            </m:r>
                            <m:r>
                              <a:rPr lang="en-US" b="1" i="1">
                                <a:latin typeface="Cambria Math"/>
                              </a:rPr>
                              <m:t>.</m:t>
                            </m:r>
                            <m:r>
                              <a:rPr lang="en-US" b="1" i="1">
                                <a:latin typeface="Cambria Math"/>
                              </a:rPr>
                              <m:t>𝒌</m:t>
                            </m:r>
                          </m:sub>
                        </m:sSub>
                      </m:den>
                    </m:f>
                    <m:r>
                      <a:rPr lang="en-US" b="1" i="1">
                        <a:latin typeface="Cambria Math"/>
                      </a:rPr>
                      <m:t>−</m:t>
                    </m:r>
                    <m:r>
                      <a:rPr lang="en-US" b="1" i="1">
                        <a:latin typeface="Cambria Math"/>
                      </a:rPr>
                      <m:t>𝟏</m:t>
                    </m:r>
                  </m:oMath>
                </a14:m>
                <a:endParaRPr lang="en-US" b="1" dirty="0">
                  <a:cs typeface="B Nazanin" panose="00000400000000000000" pitchFamily="2" charset="-78"/>
                </a:endParaRPr>
              </a:p>
              <a:p>
                <a:pPr algn="just" rtl="1">
                  <a:lnSpc>
                    <a:spcPct val="200000"/>
                  </a:lnSpc>
                </a:pPr>
                <a14:m>
                  <m:oMathPara xmlns:m="http://schemas.openxmlformats.org/officeDocument/2006/math">
                    <m:oMathParaPr>
                      <m:jc m:val="centerGroup"/>
                    </m:oMathParaPr>
                    <m:oMath xmlns:m="http://schemas.openxmlformats.org/officeDocument/2006/math">
                      <m:r>
                        <a:rPr lang="en-US" b="1" i="1">
                          <a:latin typeface="Cambria Math"/>
                        </a:rPr>
                        <m:t>=</m:t>
                      </m:r>
                      <m:f>
                        <m:fPr>
                          <m:ctrlPr>
                            <a:rPr lang="en-US" b="1" i="1">
                              <a:latin typeface="Cambria Math" panose="02040503050406030204" pitchFamily="18" charset="0"/>
                            </a:rPr>
                          </m:ctrlPr>
                        </m:fPr>
                        <m:num>
                          <m:r>
                            <a:rPr lang="en-US" b="1" i="1">
                              <a:latin typeface="Cambria Math"/>
                            </a:rPr>
                            <m:t>𝟏</m:t>
                          </m:r>
                          <m:r>
                            <a:rPr lang="en-US" b="1" i="1">
                              <a:latin typeface="Cambria Math"/>
                            </a:rPr>
                            <m:t>.</m:t>
                          </m:r>
                          <m:r>
                            <a:rPr lang="en-US" b="1" i="1">
                              <a:latin typeface="Cambria Math"/>
                            </a:rPr>
                            <m:t>𝟔𝟏</m:t>
                          </m:r>
                        </m:num>
                        <m:den>
                          <m:r>
                            <a:rPr lang="en-US" b="1" i="1">
                              <a:latin typeface="Cambria Math"/>
                            </a:rPr>
                            <m:t>𝟏</m:t>
                          </m:r>
                          <m:r>
                            <a:rPr lang="en-US" b="1" i="1">
                              <a:latin typeface="Cambria Math"/>
                            </a:rPr>
                            <m:t>.</m:t>
                          </m:r>
                          <m:r>
                            <a:rPr lang="en-US" b="1" i="1">
                              <a:latin typeface="Cambria Math"/>
                            </a:rPr>
                            <m:t>𝟖𝟒</m:t>
                          </m:r>
                        </m:den>
                      </m:f>
                      <m:r>
                        <a:rPr lang="en-US" b="1" i="1">
                          <a:latin typeface="Cambria Math"/>
                        </a:rPr>
                        <m:t>−</m:t>
                      </m:r>
                      <m:r>
                        <a:rPr lang="en-US" b="1" i="1">
                          <a:latin typeface="Cambria Math"/>
                        </a:rPr>
                        <m:t>𝟏</m:t>
                      </m:r>
                    </m:oMath>
                  </m:oMathPara>
                </a14:m>
                <a:endParaRPr lang="en-US" b="1" dirty="0">
                  <a:cs typeface="B Nazanin" panose="00000400000000000000" pitchFamily="2" charset="-78"/>
                </a:endParaRPr>
              </a:p>
              <a:p>
                <a:pPr algn="just" rtl="1">
                  <a:lnSpc>
                    <a:spcPct val="200000"/>
                  </a:lnSpc>
                </a:pPr>
                <a14:m>
                  <m:oMathPara xmlns:m="http://schemas.openxmlformats.org/officeDocument/2006/math">
                    <m:oMathParaPr>
                      <m:jc m:val="centerGroup"/>
                    </m:oMathParaPr>
                    <m:oMath xmlns:m="http://schemas.openxmlformats.org/officeDocument/2006/math">
                      <m:r>
                        <a:rPr lang="en-US" b="1" i="1">
                          <a:latin typeface="Cambria Math"/>
                        </a:rPr>
                        <m:t>=−.</m:t>
                      </m:r>
                      <m:r>
                        <a:rPr lang="en-US" b="1" i="1">
                          <a:latin typeface="Cambria Math"/>
                        </a:rPr>
                        <m:t>𝟏𝟐𝟓</m:t>
                      </m:r>
                      <m:r>
                        <a:rPr lang="en-US" b="1" i="1">
                          <a:latin typeface="Cambria Math"/>
                        </a:rPr>
                        <m:t> </m:t>
                      </m:r>
                      <m:r>
                        <a:rPr lang="fa-IR" b="1">
                          <a:latin typeface="Cambria Math"/>
                        </a:rPr>
                        <m:t>یا</m:t>
                      </m:r>
                      <m:r>
                        <a:rPr lang="en-US" b="1" i="1">
                          <a:latin typeface="Cambria Math"/>
                        </a:rPr>
                        <m:t>−</m:t>
                      </m:r>
                      <m:r>
                        <a:rPr lang="en-US" b="1" i="1">
                          <a:latin typeface="Cambria Math"/>
                        </a:rPr>
                        <m:t>𝟏𝟐</m:t>
                      </m:r>
                      <m:r>
                        <a:rPr lang="en-US" b="1" i="1">
                          <a:latin typeface="Cambria Math"/>
                        </a:rPr>
                        <m:t>.</m:t>
                      </m:r>
                      <m:r>
                        <a:rPr lang="en-US" b="1" i="1">
                          <a:latin typeface="Cambria Math"/>
                        </a:rPr>
                        <m:t>𝟓</m:t>
                      </m:r>
                      <m:r>
                        <a:rPr lang="en-US" b="1" i="1">
                          <a:latin typeface="Cambria Math"/>
                        </a:rPr>
                        <m:t> %</m:t>
                      </m:r>
                    </m:oMath>
                  </m:oMathPara>
                </a14:m>
                <a:endParaRPr lang="en-US" b="1" dirty="0">
                  <a:cs typeface="B Nazanin" panose="00000400000000000000" pitchFamily="2" charset="-78"/>
                </a:endParaRPr>
              </a:p>
              <a:p>
                <a:pPr algn="just" rtl="1">
                  <a:lnSpc>
                    <a:spcPct val="200000"/>
                  </a:lnSpc>
                </a:pPr>
                <a:r>
                  <a:rPr lang="fa-IR" b="1" dirty="0">
                    <a:cs typeface="B Nazanin" panose="00000400000000000000" pitchFamily="2" charset="-78"/>
                  </a:rPr>
                  <a:t>نتیجه این مقایسه نشان می دهد که نرخ پیمان آتی پنج ساله پوند بایستی دربردارنده 12.5 درصد </a:t>
                </a:r>
                <a:r>
                  <a:rPr lang="fa-IR" b="1" dirty="0" smtClean="0">
                    <a:cs typeface="B Nazanin" panose="00000400000000000000" pitchFamily="2" charset="-78"/>
                  </a:rPr>
                  <a:t>دیسکانت باشد.از </a:t>
                </a:r>
                <a:r>
                  <a:rPr lang="fa-IR" b="1" dirty="0">
                    <a:cs typeface="B Nazanin" panose="00000400000000000000" pitchFamily="2" charset="-78"/>
                  </a:rPr>
                  <a:t>این رو، انتظار می رود نرخ نقدی پوند 12.5 درصد در طول 5 سال آتی که نرخ پیمان آتی برای پیش بینی استفاده می شود کاهش ارزش داشته باشد</a:t>
                </a:r>
                <a:r>
                  <a:rPr lang="fa-IR" b="1" dirty="0" smtClean="0">
                    <a:cs typeface="B Nazanin" panose="00000400000000000000" pitchFamily="2" charset="-78"/>
                  </a:rPr>
                  <a:t>.</a:t>
                </a:r>
                <a:endParaRPr lang="en-US" b="1" dirty="0">
                  <a:cs typeface="B Nazanin" panose="00000400000000000000" pitchFamily="2" charset="-78"/>
                </a:endParaRPr>
              </a:p>
            </p:txBody>
          </p:sp>
        </mc:Choice>
        <mc:Fallback xmlns="">
          <p:sp>
            <p:nvSpPr>
              <p:cNvPr id="9" name="Rounded Rectangle 4"/>
              <p:cNvSpPr txBox="1">
                <a:spLocks noRot="1" noChangeAspect="1" noMove="1" noResize="1" noEditPoints="1" noAdjustHandles="1" noChangeArrowheads="1" noChangeShapeType="1" noTextEdit="1"/>
              </p:cNvSpPr>
              <p:nvPr/>
            </p:nvSpPr>
            <p:spPr>
              <a:xfrm>
                <a:off x="677088" y="0"/>
                <a:ext cx="8448656" cy="6858000"/>
              </a:xfrm>
              <a:prstGeom prst="rect">
                <a:avLst/>
              </a:prstGeom>
              <a:blipFill>
                <a:blip r:embed="rId3"/>
                <a:stretch>
                  <a:fillRect b="-10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984981991"/>
                  </p:ext>
                </p:extLst>
              </p:nvPr>
            </p:nvGraphicFramePr>
            <p:xfrm>
              <a:off x="2484546" y="116632"/>
              <a:ext cx="5472607" cy="1872207"/>
            </p:xfrm>
            <a:graphic>
              <a:graphicData uri="http://schemas.openxmlformats.org/drawingml/2006/table">
                <a:tbl>
                  <a:tblPr rtl="1" firstRow="1" firstCol="1" bandRow="1">
                    <a:tableStyleId>{5C22544A-7EE6-4342-B048-85BDC9FD1C3A}</a:tableStyleId>
                  </a:tblPr>
                  <a:tblGrid>
                    <a:gridCol w="1931709">
                      <a:extLst>
                        <a:ext uri="{9D8B030D-6E8A-4147-A177-3AD203B41FA5}">
                          <a16:colId xmlns:a16="http://schemas.microsoft.com/office/drawing/2014/main" val="3460519980"/>
                        </a:ext>
                      </a:extLst>
                    </a:gridCol>
                    <a:gridCol w="3540898">
                      <a:extLst>
                        <a:ext uri="{9D8B030D-6E8A-4147-A177-3AD203B41FA5}">
                          <a16:colId xmlns:a16="http://schemas.microsoft.com/office/drawing/2014/main" val="3619248976"/>
                        </a:ext>
                      </a:extLst>
                    </a:gridCol>
                  </a:tblGrid>
                  <a:tr h="624069">
                    <a:tc>
                      <a:txBody>
                        <a:bodyPr/>
                        <a:lstStyle/>
                        <a:p>
                          <a:pPr marL="0" marR="0" algn="just" rtl="1">
                            <a:lnSpc>
                              <a:spcPct val="107000"/>
                            </a:lnSpc>
                            <a:spcBef>
                              <a:spcPts val="0"/>
                            </a:spcBef>
                            <a:spcAft>
                              <a:spcPts val="0"/>
                            </a:spcAft>
                          </a:pPr>
                          <a:r>
                            <a:rPr lang="fa-IR" sz="1400">
                              <a:effectLst/>
                            </a:rPr>
                            <a:t>کشور</a:t>
                          </a:r>
                          <a:endParaRPr lang="en-US" sz="11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just" rtl="1">
                            <a:lnSpc>
                              <a:spcPct val="107000"/>
                            </a:lnSpc>
                            <a:spcBef>
                              <a:spcPts val="0"/>
                            </a:spcBef>
                            <a:spcAft>
                              <a:spcPts val="0"/>
                            </a:spcAft>
                          </a:pPr>
                          <a:r>
                            <a:rPr lang="fa-IR" sz="1400" dirty="0">
                              <a:effectLst/>
                            </a:rPr>
                            <a:t>بازده مرکب پنج ساله</a:t>
                          </a:r>
                          <a:endParaRPr lang="en-US" sz="11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a16="http://schemas.microsoft.com/office/drawing/2014/main" val="2305153920"/>
                      </a:ext>
                    </a:extLst>
                  </a:tr>
                  <a:tr h="624069">
                    <a:tc>
                      <a:txBody>
                        <a:bodyPr/>
                        <a:lstStyle/>
                        <a:p>
                          <a:pPr marL="0" marR="0" algn="just" rtl="1">
                            <a:lnSpc>
                              <a:spcPct val="107000"/>
                            </a:lnSpc>
                            <a:spcBef>
                              <a:spcPts val="0"/>
                            </a:spcBef>
                            <a:spcAft>
                              <a:spcPts val="0"/>
                            </a:spcAft>
                          </a:pPr>
                          <a:r>
                            <a:rPr lang="fa-IR" sz="1400">
                              <a:effectLst/>
                            </a:rPr>
                            <a:t>امریکا</a:t>
                          </a:r>
                          <a:endParaRPr lang="en-US" sz="11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just"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100" i="1">
                                        <a:effectLst/>
                                        <a:latin typeface="Cambria Math" panose="02040503050406030204" pitchFamily="18" charset="0"/>
                                      </a:rPr>
                                    </m:ctrlPr>
                                  </m:sSupPr>
                                  <m:e>
                                    <m:r>
                                      <a:rPr lang="en-US" sz="1100">
                                        <a:effectLst/>
                                        <a:latin typeface="Cambria Math"/>
                                      </a:rPr>
                                      <m:t>(</m:t>
                                    </m:r>
                                    <m:r>
                                      <a:rPr lang="en-US" sz="1100">
                                        <a:effectLst/>
                                        <a:latin typeface="Cambria Math"/>
                                      </a:rPr>
                                      <m:t>1</m:t>
                                    </m:r>
                                    <m:r>
                                      <a:rPr lang="en-US" sz="1100">
                                        <a:effectLst/>
                                        <a:latin typeface="Cambria Math"/>
                                      </a:rPr>
                                      <m:t>.</m:t>
                                    </m:r>
                                    <m:r>
                                      <a:rPr lang="en-US" sz="1100">
                                        <a:effectLst/>
                                        <a:latin typeface="Cambria Math"/>
                                      </a:rPr>
                                      <m:t>10</m:t>
                                    </m:r>
                                    <m:r>
                                      <a:rPr lang="en-US" sz="1100">
                                        <a:effectLst/>
                                        <a:latin typeface="Cambria Math"/>
                                      </a:rPr>
                                      <m:t>)</m:t>
                                    </m:r>
                                  </m:e>
                                  <m:sup>
                                    <m:r>
                                      <a:rPr lang="en-US" sz="1100">
                                        <a:effectLst/>
                                        <a:latin typeface="Cambria Math"/>
                                      </a:rPr>
                                      <m:t>5</m:t>
                                    </m:r>
                                  </m:sup>
                                </m:sSup>
                                <m:r>
                                  <a:rPr lang="en-US" sz="1100">
                                    <a:effectLst/>
                                    <a:latin typeface="Cambria Math"/>
                                  </a:rPr>
                                  <m:t>−</m:t>
                                </m:r>
                                <m:r>
                                  <a:rPr lang="en-US" sz="1100">
                                    <a:effectLst/>
                                    <a:latin typeface="Cambria Math"/>
                                  </a:rPr>
                                  <m:t>1</m:t>
                                </m:r>
                                <m:r>
                                  <a:rPr lang="en-US" sz="1100">
                                    <a:effectLst/>
                                    <a:latin typeface="Cambria Math"/>
                                  </a:rPr>
                                  <m:t>=</m:t>
                                </m:r>
                                <m:r>
                                  <a:rPr lang="en-US" sz="1100">
                                    <a:effectLst/>
                                    <a:latin typeface="Cambria Math"/>
                                  </a:rPr>
                                  <m:t>61</m:t>
                                </m:r>
                                <m:r>
                                  <a:rPr lang="en-US" sz="1100">
                                    <a:effectLst/>
                                    <a:latin typeface="Cambria Math"/>
                                  </a:rPr>
                                  <m:t>%</m:t>
                                </m:r>
                              </m:oMath>
                            </m:oMathPara>
                          </a14:m>
                          <a:endParaRPr lang="en-US" sz="11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a16="http://schemas.microsoft.com/office/drawing/2014/main" val="1122259295"/>
                      </a:ext>
                    </a:extLst>
                  </a:tr>
                  <a:tr h="624069">
                    <a:tc>
                      <a:txBody>
                        <a:bodyPr/>
                        <a:lstStyle/>
                        <a:p>
                          <a:pPr marL="0" marR="0" algn="just" rtl="1">
                            <a:lnSpc>
                              <a:spcPct val="107000"/>
                            </a:lnSpc>
                            <a:spcBef>
                              <a:spcPts val="0"/>
                            </a:spcBef>
                            <a:spcAft>
                              <a:spcPts val="0"/>
                            </a:spcAft>
                          </a:pPr>
                          <a:r>
                            <a:rPr lang="fa-IR" sz="1400">
                              <a:effectLst/>
                            </a:rPr>
                            <a:t>انگلیس</a:t>
                          </a:r>
                          <a:endParaRPr lang="en-US" sz="11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just"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100" i="1">
                                        <a:effectLst/>
                                        <a:latin typeface="Cambria Math" panose="02040503050406030204" pitchFamily="18" charset="0"/>
                                      </a:rPr>
                                    </m:ctrlPr>
                                  </m:sSupPr>
                                  <m:e>
                                    <m:r>
                                      <a:rPr lang="en-US" sz="1100">
                                        <a:effectLst/>
                                        <a:latin typeface="Cambria Math"/>
                                      </a:rPr>
                                      <m:t>(</m:t>
                                    </m:r>
                                    <m:r>
                                      <a:rPr lang="en-US" sz="1100">
                                        <a:effectLst/>
                                        <a:latin typeface="Cambria Math"/>
                                      </a:rPr>
                                      <m:t>1</m:t>
                                    </m:r>
                                    <m:r>
                                      <a:rPr lang="en-US" sz="1100">
                                        <a:effectLst/>
                                        <a:latin typeface="Cambria Math"/>
                                      </a:rPr>
                                      <m:t>.</m:t>
                                    </m:r>
                                    <m:r>
                                      <a:rPr lang="en-US" sz="1100">
                                        <a:effectLst/>
                                        <a:latin typeface="Cambria Math"/>
                                      </a:rPr>
                                      <m:t>13</m:t>
                                    </m:r>
                                    <m:r>
                                      <a:rPr lang="en-US" sz="1100">
                                        <a:effectLst/>
                                        <a:latin typeface="Cambria Math"/>
                                      </a:rPr>
                                      <m:t>)</m:t>
                                    </m:r>
                                  </m:e>
                                  <m:sup>
                                    <m:r>
                                      <a:rPr lang="en-US" sz="1100">
                                        <a:effectLst/>
                                        <a:latin typeface="Cambria Math"/>
                                      </a:rPr>
                                      <m:t>5</m:t>
                                    </m:r>
                                  </m:sup>
                                </m:sSup>
                                <m:r>
                                  <a:rPr lang="en-US" sz="1100">
                                    <a:effectLst/>
                                    <a:latin typeface="Cambria Math"/>
                                  </a:rPr>
                                  <m:t>−</m:t>
                                </m:r>
                                <m:r>
                                  <a:rPr lang="en-US" sz="1100">
                                    <a:effectLst/>
                                    <a:latin typeface="Cambria Math"/>
                                  </a:rPr>
                                  <m:t>1</m:t>
                                </m:r>
                                <m:r>
                                  <a:rPr lang="en-US" sz="1100">
                                    <a:effectLst/>
                                    <a:latin typeface="Cambria Math"/>
                                  </a:rPr>
                                  <m:t>=</m:t>
                                </m:r>
                                <m:r>
                                  <a:rPr lang="en-US" sz="1100">
                                    <a:effectLst/>
                                    <a:latin typeface="Cambria Math"/>
                                  </a:rPr>
                                  <m:t>84</m:t>
                                </m:r>
                                <m:r>
                                  <a:rPr lang="en-US" sz="1100">
                                    <a:effectLst/>
                                    <a:latin typeface="Cambria Math"/>
                                  </a:rPr>
                                  <m:t>%</m:t>
                                </m:r>
                              </m:oMath>
                            </m:oMathPara>
                          </a14:m>
                          <a:endParaRPr lang="en-US" sz="11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a16="http://schemas.microsoft.com/office/drawing/2014/main" val="4031322356"/>
                      </a:ext>
                    </a:extLst>
                  </a:tr>
                </a:tbl>
              </a:graphicData>
            </a:graphic>
          </p:graphicFrame>
        </mc:Choice>
        <mc:Fallback xmlns="">
          <p:graphicFrame>
            <p:nvGraphicFramePr>
              <p:cNvPr id="3" name="Table 2"/>
              <p:cNvGraphicFramePr>
                <a:graphicFrameLocks noGrp="1"/>
              </p:cNvGraphicFramePr>
              <p:nvPr>
                <p:extLst>
                  <p:ext uri="{D42A27DB-BD31-4B8C-83A1-F6EECF244321}">
                    <p14:modId xmlns="" xmlns:p14="http://schemas.microsoft.com/office/powerpoint/2010/main" xmlns:a14="http://schemas.microsoft.com/office/drawing/2010/main" val="3540174560"/>
                  </p:ext>
                </p:extLst>
              </p:nvPr>
            </p:nvGraphicFramePr>
            <p:xfrm>
              <a:off x="2484546" y="116632"/>
              <a:ext cx="5472607" cy="1872207"/>
            </p:xfrm>
            <a:graphic>
              <a:graphicData uri="http://schemas.openxmlformats.org/drawingml/2006/table">
                <a:tbl>
                  <a:tblPr rtl="1" firstRow="1" firstCol="1" bandRow="1">
                    <a:tableStyleId>{5C22544A-7EE6-4342-B048-85BDC9FD1C3A}</a:tableStyleId>
                  </a:tblPr>
                  <a:tblGrid>
                    <a:gridCol w="1931709">
                      <a:extLst>
                        <a:ext uri="{9D8B030D-6E8A-4147-A177-3AD203B41FA5}">
                          <a16:colId xmlns="" xmlns:a16="http://schemas.microsoft.com/office/drawing/2014/main" xmlns:a14="http://schemas.microsoft.com/office/drawing/2010/main" val="3460519980"/>
                        </a:ext>
                      </a:extLst>
                    </a:gridCol>
                    <a:gridCol w="3540898">
                      <a:extLst>
                        <a:ext uri="{9D8B030D-6E8A-4147-A177-3AD203B41FA5}">
                          <a16:colId xmlns="" xmlns:a16="http://schemas.microsoft.com/office/drawing/2014/main" xmlns:a14="http://schemas.microsoft.com/office/drawing/2010/main" val="3619248976"/>
                        </a:ext>
                      </a:extLst>
                    </a:gridCol>
                  </a:tblGrid>
                  <a:tr h="624069">
                    <a:tc>
                      <a:txBody>
                        <a:bodyPr/>
                        <a:lstStyle/>
                        <a:p>
                          <a:pPr marL="0" marR="0" algn="just" rtl="1">
                            <a:lnSpc>
                              <a:spcPct val="107000"/>
                            </a:lnSpc>
                            <a:spcBef>
                              <a:spcPts val="0"/>
                            </a:spcBef>
                            <a:spcAft>
                              <a:spcPts val="0"/>
                            </a:spcAft>
                          </a:pPr>
                          <a:r>
                            <a:rPr lang="fa-IR" sz="1400">
                              <a:effectLst/>
                            </a:rPr>
                            <a:t>کشور</a:t>
                          </a:r>
                          <a:endParaRPr lang="en-US" sz="11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just" rtl="1">
                            <a:lnSpc>
                              <a:spcPct val="107000"/>
                            </a:lnSpc>
                            <a:spcBef>
                              <a:spcPts val="0"/>
                            </a:spcBef>
                            <a:spcAft>
                              <a:spcPts val="0"/>
                            </a:spcAft>
                          </a:pPr>
                          <a:r>
                            <a:rPr lang="fa-IR" sz="1400" dirty="0">
                              <a:effectLst/>
                            </a:rPr>
                            <a:t>بازده مرکب پنج ساله</a:t>
                          </a:r>
                          <a:endParaRPr lang="en-US" sz="11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xmlns:a14="http://schemas.microsoft.com/office/drawing/2010/main" val="2305153920"/>
                      </a:ext>
                    </a:extLst>
                  </a:tr>
                  <a:tr h="624069">
                    <a:tc>
                      <a:txBody>
                        <a:bodyPr/>
                        <a:lstStyle/>
                        <a:p>
                          <a:pPr marL="0" marR="0" algn="just" rtl="1">
                            <a:lnSpc>
                              <a:spcPct val="107000"/>
                            </a:lnSpc>
                            <a:spcBef>
                              <a:spcPts val="0"/>
                            </a:spcBef>
                            <a:spcAft>
                              <a:spcPts val="0"/>
                            </a:spcAft>
                          </a:pPr>
                          <a:r>
                            <a:rPr lang="fa-IR" sz="1400">
                              <a:effectLst/>
                            </a:rPr>
                            <a:t>امریکا</a:t>
                          </a:r>
                          <a:endParaRPr lang="en-US" sz="11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endParaRPr lang="en-US"/>
                        </a:p>
                      </a:txBody>
                      <a:tcPr marL="68580" marR="68580" marT="0" marB="0">
                        <a:blipFill>
                          <a:blip r:embed="rId4"/>
                          <a:stretch>
                            <a:fillRect l="-54639" t="-109804" r="-687" b="-102941"/>
                          </a:stretch>
                        </a:blipFill>
                      </a:tcPr>
                    </a:tc>
                    <a:extLst>
                      <a:ext uri="{0D108BD9-81ED-4DB2-BD59-A6C34878D82A}">
                        <a16:rowId xmlns="" xmlns:a16="http://schemas.microsoft.com/office/drawing/2014/main" xmlns:a14="http://schemas.microsoft.com/office/drawing/2010/main" val="1122259295"/>
                      </a:ext>
                    </a:extLst>
                  </a:tr>
                  <a:tr h="624069">
                    <a:tc>
                      <a:txBody>
                        <a:bodyPr/>
                        <a:lstStyle/>
                        <a:p>
                          <a:pPr marL="0" marR="0" algn="just" rtl="1">
                            <a:lnSpc>
                              <a:spcPct val="107000"/>
                            </a:lnSpc>
                            <a:spcBef>
                              <a:spcPts val="0"/>
                            </a:spcBef>
                            <a:spcAft>
                              <a:spcPts val="0"/>
                            </a:spcAft>
                          </a:pPr>
                          <a:r>
                            <a:rPr lang="fa-IR" sz="1400">
                              <a:effectLst/>
                            </a:rPr>
                            <a:t>انگلیس</a:t>
                          </a:r>
                          <a:endParaRPr lang="en-US" sz="11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endParaRPr lang="en-US"/>
                        </a:p>
                      </a:txBody>
                      <a:tcPr marL="68580" marR="68580" marT="0" marB="0">
                        <a:blipFill>
                          <a:blip r:embed="rId4"/>
                          <a:stretch>
                            <a:fillRect l="-54639" t="-207767" r="-687" b="-1942"/>
                          </a:stretch>
                        </a:blipFill>
                      </a:tcPr>
                    </a:tc>
                    <a:extLst>
                      <a:ext uri="{0D108BD9-81ED-4DB2-BD59-A6C34878D82A}">
                        <a16:rowId xmlns="" xmlns:a16="http://schemas.microsoft.com/office/drawing/2014/main" xmlns:a14="http://schemas.microsoft.com/office/drawing/2010/main" val="4031322356"/>
                      </a:ext>
                    </a:extLst>
                  </a:tr>
                </a:tbl>
              </a:graphicData>
            </a:graphic>
          </p:graphicFrame>
        </mc:Fallback>
      </mc:AlternateContent>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56</a:t>
            </a:fld>
            <a:endParaRPr lang="en-US"/>
          </a:p>
        </p:txBody>
      </p:sp>
    </p:spTree>
    <p:extLst>
      <p:ext uri="{BB962C8B-B14F-4D97-AF65-F5344CB8AC3E}">
        <p14:creationId xmlns:p14="http://schemas.microsoft.com/office/powerpoint/2010/main" val="6318088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91175"/>
            <a:ext cx="7821545" cy="1182687"/>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cs typeface="B Titr" pitchFamily="2" charset="-78"/>
              </a:rPr>
              <a:t>MIXED FORECASTING</a:t>
            </a:r>
            <a:endParaRPr lang="en-US" sz="2400" b="1" dirty="0">
              <a:cs typeface="B Titr" pitchFamily="2" charset="-78"/>
            </a:endParaRPr>
          </a:p>
        </p:txBody>
      </p:sp>
      <p:sp>
        <p:nvSpPr>
          <p:cNvPr id="9" name="Rounded Rectangle 4"/>
          <p:cNvSpPr txBox="1"/>
          <p:nvPr/>
        </p:nvSpPr>
        <p:spPr>
          <a:xfrm>
            <a:off x="958454" y="1500174"/>
            <a:ext cx="8185546" cy="5357826"/>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algn="just" rtl="1">
              <a:lnSpc>
                <a:spcPct val="150000"/>
              </a:lnSpc>
            </a:pPr>
            <a:r>
              <a:rPr lang="fa-IR" sz="1600" dirty="0">
                <a:cs typeface="B Nazanin" pitchFamily="2" charset="-78"/>
              </a:rPr>
              <a:t>از آنجایی که هیچ نوع تکنیک پیش بینی وجود ندارد که نسبت به پیش بینی های دیگر همواره برتری داشته </a:t>
            </a:r>
            <a:r>
              <a:rPr lang="fa-IR" sz="1600" dirty="0" smtClean="0">
                <a:cs typeface="B Nazanin" pitchFamily="2" charset="-78"/>
              </a:rPr>
              <a:t>باشد،  </a:t>
            </a:r>
            <a:r>
              <a:rPr lang="fa-IR" sz="1600" dirty="0">
                <a:cs typeface="B Nazanin" pitchFamily="2" charset="-78"/>
              </a:rPr>
              <a:t>برخی شرکت های چندملیتی ترجیح می دهند تا ترکیبی از تکنیک های پیش بینی را استفاده </a:t>
            </a:r>
            <a:r>
              <a:rPr lang="fa-IR" sz="1600" dirty="0" smtClean="0">
                <a:cs typeface="B Nazanin" pitchFamily="2" charset="-78"/>
              </a:rPr>
              <a:t>کنند. از </a:t>
            </a:r>
            <a:r>
              <a:rPr lang="fa-IR" sz="1600" dirty="0">
                <a:cs typeface="B Nazanin" pitchFamily="2" charset="-78"/>
              </a:rPr>
              <a:t>این روش به عنوان پیش بینی ترکیبی یاد می </a:t>
            </a:r>
            <a:r>
              <a:rPr lang="fa-IR" sz="1600" dirty="0" smtClean="0">
                <a:cs typeface="B Nazanin" pitchFamily="2" charset="-78"/>
              </a:rPr>
              <a:t>کنند. پیش </a:t>
            </a:r>
            <a:r>
              <a:rPr lang="fa-IR" sz="1600" dirty="0">
                <a:cs typeface="B Nazanin" pitchFamily="2" charset="-78"/>
              </a:rPr>
              <a:t>بینی های مختلفی که برای ارزش یک ارز خاص توسعه </a:t>
            </a:r>
            <a:r>
              <a:rPr lang="fa-IR" sz="1600" dirty="0" smtClean="0">
                <a:cs typeface="B Nazanin" pitchFamily="2" charset="-78"/>
              </a:rPr>
              <a:t>یافته،  از </a:t>
            </a:r>
            <a:r>
              <a:rPr lang="fa-IR" sz="1600" dirty="0">
                <a:cs typeface="B Nazanin" pitchFamily="2" charset="-78"/>
              </a:rPr>
              <a:t>چندین تکنیک پیش بینی بهره می </a:t>
            </a:r>
            <a:r>
              <a:rPr lang="fa-IR" sz="1600" dirty="0" smtClean="0">
                <a:cs typeface="B Nazanin" pitchFamily="2" charset="-78"/>
              </a:rPr>
              <a:t>جوید. به </a:t>
            </a:r>
            <a:r>
              <a:rPr lang="fa-IR" sz="1600" dirty="0">
                <a:cs typeface="B Nazanin" pitchFamily="2" charset="-78"/>
              </a:rPr>
              <a:t>تکنیک هایی که بدین ترتیب استفاده می </a:t>
            </a:r>
            <a:r>
              <a:rPr lang="fa-IR" sz="1600" dirty="0" smtClean="0">
                <a:cs typeface="B Nazanin" pitchFamily="2" charset="-78"/>
              </a:rPr>
              <a:t>شوند، </a:t>
            </a:r>
            <a:r>
              <a:rPr lang="en-US" sz="1600" dirty="0" smtClean="0">
                <a:cs typeface="B Nazanin" pitchFamily="2" charset="-78"/>
              </a:rPr>
              <a:t> </a:t>
            </a:r>
            <a:r>
              <a:rPr lang="fa-IR" sz="1600" dirty="0" smtClean="0">
                <a:cs typeface="B Nazanin" pitchFamily="2" charset="-78"/>
              </a:rPr>
              <a:t>به </a:t>
            </a:r>
            <a:r>
              <a:rPr lang="fa-IR" sz="1600" dirty="0">
                <a:cs typeface="B Nazanin" pitchFamily="2" charset="-78"/>
              </a:rPr>
              <a:t>هر کدام وزنی اختصاص داده می شود به طوریکه جمع کلی وزن های تخصیص داده شده برابر با 100 </a:t>
            </a:r>
            <a:r>
              <a:rPr lang="fa-IR" sz="1600" dirty="0" smtClean="0">
                <a:cs typeface="B Nazanin" pitchFamily="2" charset="-78"/>
              </a:rPr>
              <a:t>باشد. در </a:t>
            </a:r>
            <a:r>
              <a:rPr lang="fa-IR" sz="1600" dirty="0">
                <a:cs typeface="B Nazanin" pitchFamily="2" charset="-78"/>
              </a:rPr>
              <a:t>ضمن به روش هایی که پنداشته می شود که قابل اعتمادتر </a:t>
            </a:r>
            <a:r>
              <a:rPr lang="fa-IR" sz="1600" dirty="0" smtClean="0">
                <a:cs typeface="B Nazanin" pitchFamily="2" charset="-78"/>
              </a:rPr>
              <a:t>باشند،  </a:t>
            </a:r>
            <a:r>
              <a:rPr lang="fa-IR" sz="1600" dirty="0">
                <a:cs typeface="B Nazanin" pitchFamily="2" charset="-78"/>
              </a:rPr>
              <a:t>وزن بیشتری اختصاص خواهد </a:t>
            </a:r>
            <a:r>
              <a:rPr lang="fa-IR" sz="1600" dirty="0" smtClean="0">
                <a:cs typeface="B Nazanin" pitchFamily="2" charset="-78"/>
              </a:rPr>
              <a:t>یافت. یک </a:t>
            </a:r>
            <a:r>
              <a:rPr lang="fa-IR" sz="1600" dirty="0">
                <a:cs typeface="B Nazanin" pitchFamily="2" charset="-78"/>
              </a:rPr>
              <a:t>پیش بینی </a:t>
            </a:r>
            <a:r>
              <a:rPr lang="fa-IR" sz="1600" dirty="0" smtClean="0">
                <a:cs typeface="B Nazanin" pitchFamily="2" charset="-78"/>
              </a:rPr>
              <a:t>واقعی، </a:t>
            </a:r>
            <a:r>
              <a:rPr lang="en-US" sz="1600" dirty="0" smtClean="0">
                <a:cs typeface="B Nazanin" pitchFamily="2" charset="-78"/>
              </a:rPr>
              <a:t> </a:t>
            </a:r>
            <a:r>
              <a:rPr lang="fa-IR" sz="1600" dirty="0" smtClean="0">
                <a:cs typeface="B Nazanin" pitchFamily="2" charset="-78"/>
              </a:rPr>
              <a:t>میانگین </a:t>
            </a:r>
            <a:r>
              <a:rPr lang="fa-IR" sz="1600" dirty="0">
                <a:cs typeface="B Nazanin" pitchFamily="2" charset="-78"/>
              </a:rPr>
              <a:t>وزنی پیش بینی های توسعه یافته مختلف </a:t>
            </a:r>
            <a:r>
              <a:rPr lang="fa-IR" sz="1600" dirty="0" smtClean="0">
                <a:cs typeface="B Nazanin" pitchFamily="2" charset="-78"/>
              </a:rPr>
              <a:t>است. </a:t>
            </a:r>
            <a:endParaRPr lang="en-US" sz="1600" dirty="0">
              <a:cs typeface="B Nazanin"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760308241"/>
              </p:ext>
            </p:extLst>
          </p:nvPr>
        </p:nvGraphicFramePr>
        <p:xfrm>
          <a:off x="1090787" y="4164591"/>
          <a:ext cx="7920879" cy="1758314"/>
        </p:xfrm>
        <a:graphic>
          <a:graphicData uri="http://schemas.openxmlformats.org/drawingml/2006/table">
            <a:tbl>
              <a:tblPr rtl="1" firstRow="1" firstCol="1" bandRow="1">
                <a:tableStyleId>{5C22544A-7EE6-4342-B048-85BDC9FD1C3A}</a:tableStyleId>
              </a:tblPr>
              <a:tblGrid>
                <a:gridCol w="1499640">
                  <a:extLst>
                    <a:ext uri="{9D8B030D-6E8A-4147-A177-3AD203B41FA5}">
                      <a16:colId xmlns:a16="http://schemas.microsoft.com/office/drawing/2014/main" val="20000"/>
                    </a:ext>
                  </a:extLst>
                </a:gridCol>
                <a:gridCol w="1524455">
                  <a:extLst>
                    <a:ext uri="{9D8B030D-6E8A-4147-A177-3AD203B41FA5}">
                      <a16:colId xmlns:a16="http://schemas.microsoft.com/office/drawing/2014/main" val="20001"/>
                    </a:ext>
                  </a:extLst>
                </a:gridCol>
                <a:gridCol w="2344997">
                  <a:extLst>
                    <a:ext uri="{9D8B030D-6E8A-4147-A177-3AD203B41FA5}">
                      <a16:colId xmlns:a16="http://schemas.microsoft.com/office/drawing/2014/main" val="20002"/>
                    </a:ext>
                  </a:extLst>
                </a:gridCol>
                <a:gridCol w="2551787">
                  <a:extLst>
                    <a:ext uri="{9D8B030D-6E8A-4147-A177-3AD203B41FA5}">
                      <a16:colId xmlns:a16="http://schemas.microsoft.com/office/drawing/2014/main" val="20003"/>
                    </a:ext>
                  </a:extLst>
                </a:gridCol>
              </a:tblGrid>
              <a:tr h="213167">
                <a:tc>
                  <a:txBody>
                    <a:bodyPr/>
                    <a:lstStyle/>
                    <a:p>
                      <a:pPr algn="just" rtl="1">
                        <a:lnSpc>
                          <a:spcPct val="107000"/>
                        </a:lnSpc>
                        <a:spcAft>
                          <a:spcPts val="0"/>
                        </a:spcAft>
                      </a:pPr>
                      <a:r>
                        <a:rPr lang="fa-IR" sz="1200" dirty="0">
                          <a:effectLst/>
                          <a:cs typeface="B Nazanin" pitchFamily="2" charset="-78"/>
                        </a:rPr>
                        <a:t> </a:t>
                      </a:r>
                      <a:endParaRPr lang="en-US" sz="1050" dirty="0">
                        <a:effectLst/>
                        <a:latin typeface="Calibri"/>
                        <a:ea typeface="Calibri"/>
                        <a:cs typeface="B Nazanin" pitchFamily="2" charset="-78"/>
                      </a:endParaRPr>
                    </a:p>
                  </a:txBody>
                  <a:tcPr marL="68580" marR="68580" marT="0" marB="0"/>
                </a:tc>
                <a:tc>
                  <a:txBody>
                    <a:bodyPr/>
                    <a:lstStyle/>
                    <a:p>
                      <a:pPr algn="just" rtl="1">
                        <a:lnSpc>
                          <a:spcPct val="107000"/>
                        </a:lnSpc>
                        <a:spcAft>
                          <a:spcPts val="0"/>
                        </a:spcAft>
                      </a:pPr>
                      <a:r>
                        <a:rPr lang="fa-IR" sz="1200">
                          <a:effectLst/>
                          <a:cs typeface="B Nazanin" pitchFamily="2" charset="-78"/>
                        </a:rPr>
                        <a:t>عوامل قابل بررسی</a:t>
                      </a:r>
                      <a:endParaRPr lang="en-US" sz="1050">
                        <a:effectLst/>
                        <a:latin typeface="Calibri"/>
                        <a:ea typeface="Calibri"/>
                        <a:cs typeface="B Nazanin" pitchFamily="2" charset="-78"/>
                      </a:endParaRPr>
                    </a:p>
                  </a:txBody>
                  <a:tcPr marL="68580" marR="68580" marT="0" marB="0"/>
                </a:tc>
                <a:tc>
                  <a:txBody>
                    <a:bodyPr/>
                    <a:lstStyle/>
                    <a:p>
                      <a:pPr algn="just" rtl="1">
                        <a:lnSpc>
                          <a:spcPct val="107000"/>
                        </a:lnSpc>
                        <a:spcAft>
                          <a:spcPts val="0"/>
                        </a:spcAft>
                      </a:pPr>
                      <a:r>
                        <a:rPr lang="fa-IR" sz="1200">
                          <a:effectLst/>
                          <a:cs typeface="B Nazanin" pitchFamily="2" charset="-78"/>
                        </a:rPr>
                        <a:t>موقعیت</a:t>
                      </a:r>
                      <a:endParaRPr lang="en-US" sz="1050">
                        <a:effectLst/>
                        <a:latin typeface="Calibri"/>
                        <a:ea typeface="Calibri"/>
                        <a:cs typeface="B Nazanin" pitchFamily="2" charset="-78"/>
                      </a:endParaRPr>
                    </a:p>
                  </a:txBody>
                  <a:tcPr marL="68580" marR="68580" marT="0" marB="0"/>
                </a:tc>
                <a:tc>
                  <a:txBody>
                    <a:bodyPr/>
                    <a:lstStyle/>
                    <a:p>
                      <a:pPr algn="just" rtl="1">
                        <a:lnSpc>
                          <a:spcPct val="107000"/>
                        </a:lnSpc>
                        <a:spcAft>
                          <a:spcPts val="0"/>
                        </a:spcAft>
                      </a:pPr>
                      <a:r>
                        <a:rPr lang="fa-IR" sz="1200">
                          <a:effectLst/>
                          <a:cs typeface="B Nazanin" pitchFamily="2" charset="-78"/>
                        </a:rPr>
                        <a:t>پیش بینی</a:t>
                      </a:r>
                      <a:endParaRPr lang="en-US" sz="1050">
                        <a:effectLst/>
                        <a:latin typeface="Calibri"/>
                        <a:ea typeface="Calibri"/>
                        <a:cs typeface="B Nazanin" pitchFamily="2" charset="-78"/>
                      </a:endParaRPr>
                    </a:p>
                  </a:txBody>
                  <a:tcPr marL="68580" marR="68580" marT="0" marB="0"/>
                </a:tc>
                <a:extLst>
                  <a:ext uri="{0D108BD9-81ED-4DB2-BD59-A6C34878D82A}">
                    <a16:rowId xmlns:a16="http://schemas.microsoft.com/office/drawing/2014/main" val="10000"/>
                  </a:ext>
                </a:extLst>
              </a:tr>
              <a:tr h="426333">
                <a:tc>
                  <a:txBody>
                    <a:bodyPr/>
                    <a:lstStyle/>
                    <a:p>
                      <a:pPr algn="just" rtl="1">
                        <a:lnSpc>
                          <a:spcPct val="107000"/>
                        </a:lnSpc>
                        <a:spcAft>
                          <a:spcPts val="0"/>
                        </a:spcAft>
                      </a:pPr>
                      <a:r>
                        <a:rPr lang="fa-IR" sz="1200">
                          <a:effectLst/>
                          <a:cs typeface="B Nazanin" pitchFamily="2" charset="-78"/>
                        </a:rPr>
                        <a:t>پیش بینی تکنیکال</a:t>
                      </a:r>
                      <a:endParaRPr lang="en-US" sz="1050">
                        <a:effectLst/>
                        <a:cs typeface="B Nazanin" pitchFamily="2" charset="-78"/>
                      </a:endParaRPr>
                    </a:p>
                    <a:p>
                      <a:pPr algn="just" rtl="1">
                        <a:lnSpc>
                          <a:spcPct val="107000"/>
                        </a:lnSpc>
                        <a:spcAft>
                          <a:spcPts val="0"/>
                        </a:spcAft>
                      </a:pPr>
                      <a:r>
                        <a:rPr lang="fa-IR" sz="1200">
                          <a:effectLst/>
                          <a:cs typeface="B Nazanin" pitchFamily="2" charset="-78"/>
                        </a:rPr>
                        <a:t> </a:t>
                      </a:r>
                      <a:endParaRPr lang="en-US" sz="1050">
                        <a:effectLst/>
                        <a:latin typeface="Calibri"/>
                        <a:ea typeface="Calibri"/>
                        <a:cs typeface="B Nazanin" pitchFamily="2" charset="-78"/>
                      </a:endParaRPr>
                    </a:p>
                  </a:txBody>
                  <a:tcPr marL="68580" marR="68580" marT="0" marB="0"/>
                </a:tc>
                <a:tc>
                  <a:txBody>
                    <a:bodyPr/>
                    <a:lstStyle/>
                    <a:p>
                      <a:pPr algn="just" rtl="1">
                        <a:lnSpc>
                          <a:spcPct val="107000"/>
                        </a:lnSpc>
                        <a:spcAft>
                          <a:spcPts val="0"/>
                        </a:spcAft>
                      </a:pPr>
                      <a:r>
                        <a:rPr lang="fa-IR" sz="1050">
                          <a:effectLst/>
                          <a:cs typeface="B Nazanin" pitchFamily="2" charset="-78"/>
                        </a:rPr>
                        <a:t>تحرکات اخیر در پزو</a:t>
                      </a:r>
                      <a:endParaRPr lang="en-US" sz="1050">
                        <a:effectLst/>
                        <a:latin typeface="Calibri"/>
                        <a:ea typeface="Calibri"/>
                        <a:cs typeface="B Nazanin" pitchFamily="2" charset="-78"/>
                      </a:endParaRPr>
                    </a:p>
                  </a:txBody>
                  <a:tcPr marL="68580" marR="68580" marT="0" marB="0"/>
                </a:tc>
                <a:tc>
                  <a:txBody>
                    <a:bodyPr/>
                    <a:lstStyle/>
                    <a:p>
                      <a:pPr algn="just" rtl="1">
                        <a:lnSpc>
                          <a:spcPct val="107000"/>
                        </a:lnSpc>
                        <a:spcAft>
                          <a:spcPts val="0"/>
                        </a:spcAft>
                      </a:pPr>
                      <a:r>
                        <a:rPr lang="fa-IR" sz="1050" dirty="0">
                          <a:effectLst/>
                          <a:cs typeface="B Nazanin" pitchFamily="2" charset="-78"/>
                        </a:rPr>
                        <a:t>ارزش پزوبه زیر یک سطح خاص در طی چند هفته آخرکاهش یافته است</a:t>
                      </a:r>
                      <a:endParaRPr lang="en-US" sz="1050" dirty="0">
                        <a:effectLst/>
                        <a:latin typeface="Calibri"/>
                        <a:ea typeface="Calibri"/>
                        <a:cs typeface="B Nazanin" pitchFamily="2" charset="-78"/>
                      </a:endParaRPr>
                    </a:p>
                  </a:txBody>
                  <a:tcPr marL="68580" marR="68580" marT="0" marB="0"/>
                </a:tc>
                <a:tc>
                  <a:txBody>
                    <a:bodyPr/>
                    <a:lstStyle/>
                    <a:p>
                      <a:pPr algn="just" rtl="1">
                        <a:lnSpc>
                          <a:spcPct val="107000"/>
                        </a:lnSpc>
                        <a:spcAft>
                          <a:spcPts val="0"/>
                        </a:spcAft>
                      </a:pPr>
                      <a:r>
                        <a:rPr lang="fa-IR" sz="1050" dirty="0">
                          <a:effectLst/>
                          <a:cs typeface="B Nazanin" pitchFamily="2" charset="-78"/>
                        </a:rPr>
                        <a:t>ارزش پزو به کاهش خود ادامه خواهد داد</a:t>
                      </a:r>
                      <a:endParaRPr lang="en-US" sz="1050" dirty="0">
                        <a:effectLst/>
                        <a:latin typeface="Calibri"/>
                        <a:ea typeface="Calibri"/>
                        <a:cs typeface="B Nazanin" pitchFamily="2" charset="-78"/>
                      </a:endParaRPr>
                    </a:p>
                  </a:txBody>
                  <a:tcPr marL="68580" marR="68580" marT="0" marB="0"/>
                </a:tc>
                <a:extLst>
                  <a:ext uri="{0D108BD9-81ED-4DB2-BD59-A6C34878D82A}">
                    <a16:rowId xmlns:a16="http://schemas.microsoft.com/office/drawing/2014/main" val="10001"/>
                  </a:ext>
                </a:extLst>
              </a:tr>
              <a:tr h="559407">
                <a:tc>
                  <a:txBody>
                    <a:bodyPr/>
                    <a:lstStyle/>
                    <a:p>
                      <a:pPr algn="just" rtl="1">
                        <a:lnSpc>
                          <a:spcPct val="107000"/>
                        </a:lnSpc>
                        <a:spcAft>
                          <a:spcPts val="0"/>
                        </a:spcAft>
                      </a:pPr>
                      <a:r>
                        <a:rPr lang="fa-IR" sz="1200">
                          <a:effectLst/>
                          <a:cs typeface="B Nazanin" pitchFamily="2" charset="-78"/>
                        </a:rPr>
                        <a:t>پیش بینی بنیادی</a:t>
                      </a:r>
                      <a:endParaRPr lang="en-US" sz="1050">
                        <a:effectLst/>
                        <a:cs typeface="B Nazanin" pitchFamily="2" charset="-78"/>
                      </a:endParaRPr>
                    </a:p>
                    <a:p>
                      <a:pPr algn="just" rtl="1">
                        <a:lnSpc>
                          <a:spcPct val="107000"/>
                        </a:lnSpc>
                        <a:spcAft>
                          <a:spcPts val="0"/>
                        </a:spcAft>
                      </a:pPr>
                      <a:r>
                        <a:rPr lang="fa-IR" sz="1200">
                          <a:effectLst/>
                          <a:cs typeface="B Nazanin" pitchFamily="2" charset="-78"/>
                        </a:rPr>
                        <a:t> </a:t>
                      </a:r>
                      <a:endParaRPr lang="en-US" sz="1050">
                        <a:effectLst/>
                        <a:latin typeface="Calibri"/>
                        <a:ea typeface="Calibri"/>
                        <a:cs typeface="B Nazanin" pitchFamily="2" charset="-78"/>
                      </a:endParaRPr>
                    </a:p>
                  </a:txBody>
                  <a:tcPr marL="68580" marR="68580" marT="0" marB="0"/>
                </a:tc>
                <a:tc>
                  <a:txBody>
                    <a:bodyPr/>
                    <a:lstStyle/>
                    <a:p>
                      <a:pPr algn="just" rtl="1">
                        <a:lnSpc>
                          <a:spcPct val="107000"/>
                        </a:lnSpc>
                        <a:spcAft>
                          <a:spcPts val="0"/>
                        </a:spcAft>
                      </a:pPr>
                      <a:r>
                        <a:rPr lang="fa-IR" sz="1050" dirty="0">
                          <a:effectLst/>
                          <a:cs typeface="B Nazanin" pitchFamily="2" charset="-78"/>
                        </a:rPr>
                        <a:t>رشد </a:t>
                      </a:r>
                      <a:r>
                        <a:rPr lang="fa-IR" sz="1050" dirty="0" smtClean="0">
                          <a:effectLst/>
                          <a:cs typeface="B Nazanin" pitchFamily="2" charset="-78"/>
                        </a:rPr>
                        <a:t>اقتصادی، تورم </a:t>
                      </a:r>
                      <a:r>
                        <a:rPr lang="fa-IR" sz="1050" dirty="0">
                          <a:effectLst/>
                          <a:cs typeface="B Nazanin" pitchFamily="2" charset="-78"/>
                        </a:rPr>
                        <a:t>نرخ های بهره</a:t>
                      </a:r>
                      <a:endParaRPr lang="en-US" sz="1050" dirty="0">
                        <a:effectLst/>
                        <a:latin typeface="Calibri"/>
                        <a:ea typeface="Calibri"/>
                        <a:cs typeface="B Nazanin" pitchFamily="2" charset="-78"/>
                      </a:endParaRPr>
                    </a:p>
                  </a:txBody>
                  <a:tcPr marL="68580" marR="68580" marT="0" marB="0"/>
                </a:tc>
                <a:tc>
                  <a:txBody>
                    <a:bodyPr/>
                    <a:lstStyle/>
                    <a:p>
                      <a:pPr algn="just" rtl="1">
                        <a:lnSpc>
                          <a:spcPct val="107000"/>
                        </a:lnSpc>
                        <a:spcAft>
                          <a:spcPts val="0"/>
                        </a:spcAft>
                      </a:pPr>
                      <a:r>
                        <a:rPr lang="fa-IR" sz="1050">
                          <a:effectLst/>
                          <a:cs typeface="B Nazanin" pitchFamily="2" charset="-78"/>
                        </a:rPr>
                        <a:t>نرخ بهره مکزیک بالا است و تورم بایستی پایین بماند</a:t>
                      </a:r>
                      <a:endParaRPr lang="en-US" sz="1050">
                        <a:effectLst/>
                        <a:latin typeface="Calibri"/>
                        <a:ea typeface="Calibri"/>
                        <a:cs typeface="B Nazanin" pitchFamily="2" charset="-78"/>
                      </a:endParaRPr>
                    </a:p>
                  </a:txBody>
                  <a:tcPr marL="68580" marR="68580" marT="0" marB="0"/>
                </a:tc>
                <a:tc>
                  <a:txBody>
                    <a:bodyPr/>
                    <a:lstStyle/>
                    <a:p>
                      <a:pPr algn="just" rtl="1">
                        <a:lnSpc>
                          <a:spcPct val="107000"/>
                        </a:lnSpc>
                        <a:spcAft>
                          <a:spcPts val="0"/>
                        </a:spcAft>
                      </a:pPr>
                      <a:r>
                        <a:rPr lang="fa-IR" sz="1050" dirty="0">
                          <a:effectLst/>
                          <a:cs typeface="B Nazanin" pitchFamily="2" charset="-78"/>
                        </a:rPr>
                        <a:t>ارزش پزو به علت سرمایه گذاری سرمایه گذاران امریکایی در کشور مکزیک به علت نرخ بهره بالاتر افزایش خواهد </a:t>
                      </a:r>
                      <a:r>
                        <a:rPr lang="fa-IR" sz="1050" dirty="0" smtClean="0">
                          <a:effectLst/>
                          <a:cs typeface="B Nazanin" pitchFamily="2" charset="-78"/>
                        </a:rPr>
                        <a:t>یافت. </a:t>
                      </a:r>
                      <a:endParaRPr lang="en-US" sz="1050" dirty="0">
                        <a:effectLst/>
                        <a:latin typeface="Calibri"/>
                        <a:ea typeface="Calibri"/>
                        <a:cs typeface="B Nazanin" pitchFamily="2" charset="-78"/>
                      </a:endParaRPr>
                    </a:p>
                  </a:txBody>
                  <a:tcPr marL="68580" marR="68580" marT="0" marB="0"/>
                </a:tc>
                <a:extLst>
                  <a:ext uri="{0D108BD9-81ED-4DB2-BD59-A6C34878D82A}">
                    <a16:rowId xmlns:a16="http://schemas.microsoft.com/office/drawing/2014/main" val="10002"/>
                  </a:ext>
                </a:extLst>
              </a:tr>
              <a:tr h="559407">
                <a:tc>
                  <a:txBody>
                    <a:bodyPr/>
                    <a:lstStyle/>
                    <a:p>
                      <a:pPr algn="just" rtl="1">
                        <a:lnSpc>
                          <a:spcPct val="107000"/>
                        </a:lnSpc>
                        <a:spcAft>
                          <a:spcPts val="0"/>
                        </a:spcAft>
                      </a:pPr>
                      <a:r>
                        <a:rPr lang="fa-IR" sz="1200">
                          <a:effectLst/>
                          <a:cs typeface="B Nazanin" pitchFamily="2" charset="-78"/>
                        </a:rPr>
                        <a:t>پیش بینی بازار محور</a:t>
                      </a:r>
                      <a:endParaRPr lang="en-US" sz="1050">
                        <a:effectLst/>
                        <a:latin typeface="Calibri"/>
                        <a:ea typeface="Calibri"/>
                        <a:cs typeface="B Nazanin" pitchFamily="2" charset="-78"/>
                      </a:endParaRPr>
                    </a:p>
                  </a:txBody>
                  <a:tcPr marL="68580" marR="68580" marT="0" marB="0"/>
                </a:tc>
                <a:tc>
                  <a:txBody>
                    <a:bodyPr/>
                    <a:lstStyle/>
                    <a:p>
                      <a:pPr algn="just" rtl="1">
                        <a:lnSpc>
                          <a:spcPct val="107000"/>
                        </a:lnSpc>
                        <a:spcAft>
                          <a:spcPts val="0"/>
                        </a:spcAft>
                      </a:pPr>
                      <a:r>
                        <a:rPr lang="fa-IR" sz="1050">
                          <a:effectLst/>
                          <a:cs typeface="B Nazanin" pitchFamily="2" charset="-78"/>
                        </a:rPr>
                        <a:t>نرخ نقدی</a:t>
                      </a:r>
                      <a:endParaRPr lang="en-US" sz="1050">
                        <a:effectLst/>
                        <a:cs typeface="B Nazanin" pitchFamily="2" charset="-78"/>
                      </a:endParaRPr>
                    </a:p>
                    <a:p>
                      <a:pPr algn="just" rtl="1">
                        <a:lnSpc>
                          <a:spcPct val="107000"/>
                        </a:lnSpc>
                        <a:spcAft>
                          <a:spcPts val="0"/>
                        </a:spcAft>
                      </a:pPr>
                      <a:r>
                        <a:rPr lang="fa-IR" sz="1050">
                          <a:effectLst/>
                          <a:cs typeface="B Nazanin" pitchFamily="2" charset="-78"/>
                        </a:rPr>
                        <a:t>نرخ پیمان آتی</a:t>
                      </a:r>
                      <a:endParaRPr lang="en-US" sz="1050">
                        <a:effectLst/>
                        <a:latin typeface="Calibri"/>
                        <a:ea typeface="Calibri"/>
                        <a:cs typeface="B Nazanin" pitchFamily="2" charset="-78"/>
                      </a:endParaRPr>
                    </a:p>
                  </a:txBody>
                  <a:tcPr marL="68580" marR="68580" marT="0" marB="0"/>
                </a:tc>
                <a:tc>
                  <a:txBody>
                    <a:bodyPr/>
                    <a:lstStyle/>
                    <a:p>
                      <a:pPr algn="just" rtl="1">
                        <a:lnSpc>
                          <a:spcPct val="107000"/>
                        </a:lnSpc>
                        <a:spcAft>
                          <a:spcPts val="0"/>
                        </a:spcAft>
                      </a:pPr>
                      <a:r>
                        <a:rPr lang="fa-IR" sz="1050" dirty="0">
                          <a:effectLst/>
                          <a:cs typeface="B Nazanin" pitchFamily="2" charset="-78"/>
                        </a:rPr>
                        <a:t>نرخ پیمان آتی پزو دیسکانت معناداری را نشان می دهد که به نرخ بهره نسبتا بالا در مکزیک نسبت داده می </a:t>
                      </a:r>
                      <a:r>
                        <a:rPr lang="fa-IR" sz="1050" dirty="0" smtClean="0">
                          <a:effectLst/>
                          <a:cs typeface="B Nazanin" pitchFamily="2" charset="-78"/>
                        </a:rPr>
                        <a:t>شود. </a:t>
                      </a:r>
                      <a:endParaRPr lang="en-US" sz="1050" dirty="0">
                        <a:effectLst/>
                        <a:latin typeface="Calibri"/>
                        <a:ea typeface="Calibri"/>
                        <a:cs typeface="B Nazanin" pitchFamily="2" charset="-78"/>
                      </a:endParaRPr>
                    </a:p>
                  </a:txBody>
                  <a:tcPr marL="68580" marR="68580" marT="0" marB="0"/>
                </a:tc>
                <a:tc>
                  <a:txBody>
                    <a:bodyPr/>
                    <a:lstStyle/>
                    <a:p>
                      <a:pPr algn="just" rtl="1">
                        <a:lnSpc>
                          <a:spcPct val="107000"/>
                        </a:lnSpc>
                        <a:spcAft>
                          <a:spcPts val="0"/>
                        </a:spcAft>
                      </a:pPr>
                      <a:r>
                        <a:rPr lang="fa-IR" sz="1050" dirty="0">
                          <a:effectLst/>
                          <a:cs typeface="B Nazanin" pitchFamily="2" charset="-78"/>
                        </a:rPr>
                        <a:t>بر اساس نرخ پیمان آتی که یک پیش بینی برای نرخ نقد آتی ایجاد می </a:t>
                      </a:r>
                      <a:r>
                        <a:rPr lang="fa-IR" sz="1050" dirty="0" smtClean="0">
                          <a:effectLst/>
                          <a:cs typeface="B Nazanin" pitchFamily="2" charset="-78"/>
                        </a:rPr>
                        <a:t>کند،  </a:t>
                      </a:r>
                      <a:r>
                        <a:rPr lang="fa-IR" sz="1050" dirty="0">
                          <a:effectLst/>
                          <a:cs typeface="B Nazanin" pitchFamily="2" charset="-78"/>
                        </a:rPr>
                        <a:t>ارزش پزو کاهش خواهد یافت</a:t>
                      </a:r>
                      <a:endParaRPr lang="en-US" sz="1050" dirty="0">
                        <a:effectLst/>
                        <a:latin typeface="Calibri"/>
                        <a:ea typeface="Calibri"/>
                        <a:cs typeface="B Nazanin" pitchFamily="2" charset="-78"/>
                      </a:endParaRPr>
                    </a:p>
                  </a:txBody>
                  <a:tcPr marL="68580" marR="68580" marT="0" marB="0"/>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1"/>
          </p:nvPr>
        </p:nvSpPr>
        <p:spPr/>
        <p:txBody>
          <a:bodyPr/>
          <a:lstStyle/>
          <a:p>
            <a:r>
              <a:rPr lang="fa-IR" smtClean="0"/>
              <a:t>مالي بين الملل</a:t>
            </a:r>
            <a:endParaRPr lang="en-US"/>
          </a:p>
        </p:txBody>
      </p:sp>
      <p:sp>
        <p:nvSpPr>
          <p:cNvPr id="5" name="Slide Number Placeholder 4"/>
          <p:cNvSpPr>
            <a:spLocks noGrp="1"/>
          </p:cNvSpPr>
          <p:nvPr>
            <p:ph type="sldNum" sz="quarter" idx="12"/>
          </p:nvPr>
        </p:nvSpPr>
        <p:spPr/>
        <p:txBody>
          <a:bodyPr>
            <a:normAutofit/>
          </a:bodyPr>
          <a:lstStyle/>
          <a:p>
            <a:fld id="{910D3704-EB78-46B9-AB15-D23119C7FC1D}" type="slidenum">
              <a:rPr lang="en-US" smtClean="0"/>
              <a:pPr/>
              <a:t>57</a:t>
            </a:fld>
            <a:endParaRPr lang="en-US"/>
          </a:p>
        </p:txBody>
      </p:sp>
    </p:spTree>
    <p:extLst>
      <p:ext uri="{BB962C8B-B14F-4D97-AF65-F5344CB8AC3E}">
        <p14:creationId xmlns:p14="http://schemas.microsoft.com/office/powerpoint/2010/main" val="52563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02359142"/>
              </p:ext>
            </p:extLst>
          </p:nvPr>
        </p:nvGraphicFramePr>
        <p:xfrm>
          <a:off x="395536" y="116632"/>
          <a:ext cx="8362215" cy="6525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58</a:t>
            </a:fld>
            <a:endParaRPr lang="en-US"/>
          </a:p>
        </p:txBody>
      </p:sp>
    </p:spTree>
    <p:extLst>
      <p:ext uri="{BB962C8B-B14F-4D97-AF65-F5344CB8AC3E}">
        <p14:creationId xmlns:p14="http://schemas.microsoft.com/office/powerpoint/2010/main" val="98655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graphicEl>
                                              <a:dgm id="{27D5FB3B-A583-481C-BE2D-417D69EDE5FB}"/>
                                            </p:graphicEl>
                                          </p:spTgt>
                                        </p:tgtEl>
                                        <p:attrNameLst>
                                          <p:attrName>style.visibility</p:attrName>
                                        </p:attrNameLst>
                                      </p:cBhvr>
                                      <p:to>
                                        <p:strVal val="visible"/>
                                      </p:to>
                                    </p:set>
                                    <p:anim calcmode="lin" valueType="num">
                                      <p:cBhvr>
                                        <p:cTn id="7" dur="500" decel="50000" fill="hold">
                                          <p:stCondLst>
                                            <p:cond delay="0"/>
                                          </p:stCondLst>
                                        </p:cTn>
                                        <p:tgtEl>
                                          <p:spTgt spid="4">
                                            <p:graphicEl>
                                              <a:dgm id="{27D5FB3B-A583-481C-BE2D-417D69EDE5FB}"/>
                                            </p:graphic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graphicEl>
                                              <a:dgm id="{27D5FB3B-A583-481C-BE2D-417D69EDE5FB}"/>
                                            </p:graphic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graphicEl>
                                              <a:dgm id="{27D5FB3B-A583-481C-BE2D-417D69EDE5FB}"/>
                                            </p:graphicEl>
                                          </p:spTgt>
                                        </p:tgtEl>
                                        <p:attrNameLst>
                                          <p:attrName>ppt_w</p:attrName>
                                        </p:attrNameLst>
                                      </p:cBhvr>
                                      <p:tavLst>
                                        <p:tav tm="0">
                                          <p:val>
                                            <p:strVal val="#ppt_w*.05"/>
                                          </p:val>
                                        </p:tav>
                                        <p:tav tm="100000">
                                          <p:val>
                                            <p:strVal val="#ppt_w"/>
                                          </p:val>
                                        </p:tav>
                                      </p:tavLst>
                                    </p:anim>
                                    <p:anim calcmode="lin" valueType="num">
                                      <p:cBhvr>
                                        <p:cTn id="10" dur="1000" fill="hold"/>
                                        <p:tgtEl>
                                          <p:spTgt spid="4">
                                            <p:graphicEl>
                                              <a:dgm id="{27D5FB3B-A583-481C-BE2D-417D69EDE5FB}"/>
                                            </p:graphic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graphicEl>
                                              <a:dgm id="{27D5FB3B-A583-481C-BE2D-417D69EDE5FB}"/>
                                            </p:graphic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graphicEl>
                                              <a:dgm id="{27D5FB3B-A583-481C-BE2D-417D69EDE5FB}"/>
                                            </p:graphic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graphicEl>
                                              <a:dgm id="{27D5FB3B-A583-481C-BE2D-417D69EDE5FB}"/>
                                            </p:graphic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graphicEl>
                                              <a:dgm id="{27D5FB3B-A583-481C-BE2D-417D69EDE5FB}"/>
                                            </p:graphicEl>
                                          </p:spTgt>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4">
                                            <p:graphicEl>
                                              <a:dgm id="{63851A01-EE12-44EF-822C-FB78F7CD7507}"/>
                                            </p:graphicEl>
                                          </p:spTgt>
                                        </p:tgtEl>
                                        <p:attrNameLst>
                                          <p:attrName>style.visibility</p:attrName>
                                        </p:attrNameLst>
                                      </p:cBhvr>
                                      <p:to>
                                        <p:strVal val="visible"/>
                                      </p:to>
                                    </p:set>
                                    <p:anim calcmode="lin" valueType="num">
                                      <p:cBhvr>
                                        <p:cTn id="18" dur="500" decel="50000" fill="hold">
                                          <p:stCondLst>
                                            <p:cond delay="0"/>
                                          </p:stCondLst>
                                        </p:cTn>
                                        <p:tgtEl>
                                          <p:spTgt spid="4">
                                            <p:graphicEl>
                                              <a:dgm id="{63851A01-EE12-44EF-822C-FB78F7CD7507}"/>
                                            </p:graphic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
                                            <p:graphicEl>
                                              <a:dgm id="{63851A01-EE12-44EF-822C-FB78F7CD7507}"/>
                                            </p:graphic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
                                            <p:graphicEl>
                                              <a:dgm id="{63851A01-EE12-44EF-822C-FB78F7CD7507}"/>
                                            </p:graphicEl>
                                          </p:spTgt>
                                        </p:tgtEl>
                                        <p:attrNameLst>
                                          <p:attrName>ppt_w</p:attrName>
                                        </p:attrNameLst>
                                      </p:cBhvr>
                                      <p:tavLst>
                                        <p:tav tm="0">
                                          <p:val>
                                            <p:strVal val="#ppt_w*.05"/>
                                          </p:val>
                                        </p:tav>
                                        <p:tav tm="100000">
                                          <p:val>
                                            <p:strVal val="#ppt_w"/>
                                          </p:val>
                                        </p:tav>
                                      </p:tavLst>
                                    </p:anim>
                                    <p:anim calcmode="lin" valueType="num">
                                      <p:cBhvr>
                                        <p:cTn id="21" dur="1000" fill="hold"/>
                                        <p:tgtEl>
                                          <p:spTgt spid="4">
                                            <p:graphicEl>
                                              <a:dgm id="{63851A01-EE12-44EF-822C-FB78F7CD7507}"/>
                                            </p:graphic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
                                            <p:graphicEl>
                                              <a:dgm id="{63851A01-EE12-44EF-822C-FB78F7CD7507}"/>
                                            </p:graphic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
                                            <p:graphicEl>
                                              <a:dgm id="{63851A01-EE12-44EF-822C-FB78F7CD7507}"/>
                                            </p:graphic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
                                            <p:graphicEl>
                                              <a:dgm id="{63851A01-EE12-44EF-822C-FB78F7CD7507}"/>
                                            </p:graphic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
                                            <p:graphicEl>
                                              <a:dgm id="{63851A01-EE12-44EF-822C-FB78F7CD7507}"/>
                                            </p:graphicEl>
                                          </p:spTgt>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4">
                                            <p:graphicEl>
                                              <a:dgm id="{B8D43BF7-C7BF-43AA-9FAF-D55FE64FF9B0}"/>
                                            </p:graphicEl>
                                          </p:spTgt>
                                        </p:tgtEl>
                                        <p:attrNameLst>
                                          <p:attrName>style.visibility</p:attrName>
                                        </p:attrNameLst>
                                      </p:cBhvr>
                                      <p:to>
                                        <p:strVal val="visible"/>
                                      </p:to>
                                    </p:set>
                                    <p:anim calcmode="lin" valueType="num">
                                      <p:cBhvr>
                                        <p:cTn id="29" dur="500" decel="50000" fill="hold">
                                          <p:stCondLst>
                                            <p:cond delay="0"/>
                                          </p:stCondLst>
                                        </p:cTn>
                                        <p:tgtEl>
                                          <p:spTgt spid="4">
                                            <p:graphicEl>
                                              <a:dgm id="{B8D43BF7-C7BF-43AA-9FAF-D55FE64FF9B0}"/>
                                            </p:graphic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
                                            <p:graphicEl>
                                              <a:dgm id="{B8D43BF7-C7BF-43AA-9FAF-D55FE64FF9B0}"/>
                                            </p:graphic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
                                            <p:graphicEl>
                                              <a:dgm id="{B8D43BF7-C7BF-43AA-9FAF-D55FE64FF9B0}"/>
                                            </p:graphicEl>
                                          </p:spTgt>
                                        </p:tgtEl>
                                        <p:attrNameLst>
                                          <p:attrName>ppt_w</p:attrName>
                                        </p:attrNameLst>
                                      </p:cBhvr>
                                      <p:tavLst>
                                        <p:tav tm="0">
                                          <p:val>
                                            <p:strVal val="#ppt_w*.05"/>
                                          </p:val>
                                        </p:tav>
                                        <p:tav tm="100000">
                                          <p:val>
                                            <p:strVal val="#ppt_w"/>
                                          </p:val>
                                        </p:tav>
                                      </p:tavLst>
                                    </p:anim>
                                    <p:anim calcmode="lin" valueType="num">
                                      <p:cBhvr>
                                        <p:cTn id="32" dur="1000" fill="hold"/>
                                        <p:tgtEl>
                                          <p:spTgt spid="4">
                                            <p:graphicEl>
                                              <a:dgm id="{B8D43BF7-C7BF-43AA-9FAF-D55FE64FF9B0}"/>
                                            </p:graphic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
                                            <p:graphicEl>
                                              <a:dgm id="{B8D43BF7-C7BF-43AA-9FAF-D55FE64FF9B0}"/>
                                            </p:graphic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
                                            <p:graphicEl>
                                              <a:dgm id="{B8D43BF7-C7BF-43AA-9FAF-D55FE64FF9B0}"/>
                                            </p:graphic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
                                            <p:graphicEl>
                                              <a:dgm id="{B8D43BF7-C7BF-43AA-9FAF-D55FE64FF9B0}"/>
                                            </p:graphic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
                                            <p:graphicEl>
                                              <a:dgm id="{B8D43BF7-C7BF-43AA-9FAF-D55FE64FF9B0}"/>
                                            </p:graphicEl>
                                          </p:spTgt>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4">
                                            <p:graphicEl>
                                              <a:dgm id="{2EC5861A-2FEF-446D-8CF9-9F531C38C90F}"/>
                                            </p:graphicEl>
                                          </p:spTgt>
                                        </p:tgtEl>
                                        <p:attrNameLst>
                                          <p:attrName>style.visibility</p:attrName>
                                        </p:attrNameLst>
                                      </p:cBhvr>
                                      <p:to>
                                        <p:strVal val="visible"/>
                                      </p:to>
                                    </p:set>
                                    <p:anim calcmode="lin" valueType="num">
                                      <p:cBhvr>
                                        <p:cTn id="40" dur="500" decel="50000" fill="hold">
                                          <p:stCondLst>
                                            <p:cond delay="0"/>
                                          </p:stCondLst>
                                        </p:cTn>
                                        <p:tgtEl>
                                          <p:spTgt spid="4">
                                            <p:graphicEl>
                                              <a:dgm id="{2EC5861A-2FEF-446D-8CF9-9F531C38C90F}"/>
                                            </p:graphic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4">
                                            <p:graphicEl>
                                              <a:dgm id="{2EC5861A-2FEF-446D-8CF9-9F531C38C90F}"/>
                                            </p:graphic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4">
                                            <p:graphicEl>
                                              <a:dgm id="{2EC5861A-2FEF-446D-8CF9-9F531C38C90F}"/>
                                            </p:graphicEl>
                                          </p:spTgt>
                                        </p:tgtEl>
                                        <p:attrNameLst>
                                          <p:attrName>ppt_w</p:attrName>
                                        </p:attrNameLst>
                                      </p:cBhvr>
                                      <p:tavLst>
                                        <p:tav tm="0">
                                          <p:val>
                                            <p:strVal val="#ppt_w*.05"/>
                                          </p:val>
                                        </p:tav>
                                        <p:tav tm="100000">
                                          <p:val>
                                            <p:strVal val="#ppt_w"/>
                                          </p:val>
                                        </p:tav>
                                      </p:tavLst>
                                    </p:anim>
                                    <p:anim calcmode="lin" valueType="num">
                                      <p:cBhvr>
                                        <p:cTn id="43" dur="1000" fill="hold"/>
                                        <p:tgtEl>
                                          <p:spTgt spid="4">
                                            <p:graphicEl>
                                              <a:dgm id="{2EC5861A-2FEF-446D-8CF9-9F531C38C90F}"/>
                                            </p:graphic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4">
                                            <p:graphicEl>
                                              <a:dgm id="{2EC5861A-2FEF-446D-8CF9-9F531C38C90F}"/>
                                            </p:graphic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4">
                                            <p:graphicEl>
                                              <a:dgm id="{2EC5861A-2FEF-446D-8CF9-9F531C38C90F}"/>
                                            </p:graphic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4">
                                            <p:graphicEl>
                                              <a:dgm id="{2EC5861A-2FEF-446D-8CF9-9F531C38C90F}"/>
                                            </p:graphic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4">
                                            <p:graphicEl>
                                              <a:dgm id="{2EC5861A-2FEF-446D-8CF9-9F531C38C90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48314159"/>
              </p:ext>
            </p:extLst>
          </p:nvPr>
        </p:nvGraphicFramePr>
        <p:xfrm>
          <a:off x="395536" y="188640"/>
          <a:ext cx="8362215" cy="645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59</a:t>
            </a:fld>
            <a:endParaRPr lang="en-US"/>
          </a:p>
        </p:txBody>
      </p:sp>
    </p:spTree>
    <p:extLst>
      <p:ext uri="{BB962C8B-B14F-4D97-AF65-F5344CB8AC3E}">
        <p14:creationId xmlns:p14="http://schemas.microsoft.com/office/powerpoint/2010/main" val="150201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graphicEl>
                                              <a:dgm id="{27D5FB3B-A583-481C-BE2D-417D69EDE5FB}"/>
                                            </p:graphicEl>
                                          </p:spTgt>
                                        </p:tgtEl>
                                        <p:attrNameLst>
                                          <p:attrName>style.visibility</p:attrName>
                                        </p:attrNameLst>
                                      </p:cBhvr>
                                      <p:to>
                                        <p:strVal val="visible"/>
                                      </p:to>
                                    </p:set>
                                    <p:anim calcmode="lin" valueType="num">
                                      <p:cBhvr>
                                        <p:cTn id="7" dur="500" decel="50000" fill="hold">
                                          <p:stCondLst>
                                            <p:cond delay="0"/>
                                          </p:stCondLst>
                                        </p:cTn>
                                        <p:tgtEl>
                                          <p:spTgt spid="4">
                                            <p:graphicEl>
                                              <a:dgm id="{27D5FB3B-A583-481C-BE2D-417D69EDE5FB}"/>
                                            </p:graphic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graphicEl>
                                              <a:dgm id="{27D5FB3B-A583-481C-BE2D-417D69EDE5FB}"/>
                                            </p:graphic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graphicEl>
                                              <a:dgm id="{27D5FB3B-A583-481C-BE2D-417D69EDE5FB}"/>
                                            </p:graphicEl>
                                          </p:spTgt>
                                        </p:tgtEl>
                                        <p:attrNameLst>
                                          <p:attrName>ppt_w</p:attrName>
                                        </p:attrNameLst>
                                      </p:cBhvr>
                                      <p:tavLst>
                                        <p:tav tm="0">
                                          <p:val>
                                            <p:strVal val="#ppt_w*.05"/>
                                          </p:val>
                                        </p:tav>
                                        <p:tav tm="100000">
                                          <p:val>
                                            <p:strVal val="#ppt_w"/>
                                          </p:val>
                                        </p:tav>
                                      </p:tavLst>
                                    </p:anim>
                                    <p:anim calcmode="lin" valueType="num">
                                      <p:cBhvr>
                                        <p:cTn id="10" dur="1000" fill="hold"/>
                                        <p:tgtEl>
                                          <p:spTgt spid="4">
                                            <p:graphicEl>
                                              <a:dgm id="{27D5FB3B-A583-481C-BE2D-417D69EDE5FB}"/>
                                            </p:graphic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graphicEl>
                                              <a:dgm id="{27D5FB3B-A583-481C-BE2D-417D69EDE5FB}"/>
                                            </p:graphic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graphicEl>
                                              <a:dgm id="{27D5FB3B-A583-481C-BE2D-417D69EDE5FB}"/>
                                            </p:graphic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graphicEl>
                                              <a:dgm id="{27D5FB3B-A583-481C-BE2D-417D69EDE5FB}"/>
                                            </p:graphic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graphicEl>
                                              <a:dgm id="{27D5FB3B-A583-481C-BE2D-417D69EDE5FB}"/>
                                            </p:graphicEl>
                                          </p:spTgt>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4">
                                            <p:graphicEl>
                                              <a:dgm id="{63851A01-EE12-44EF-822C-FB78F7CD7507}"/>
                                            </p:graphicEl>
                                          </p:spTgt>
                                        </p:tgtEl>
                                        <p:attrNameLst>
                                          <p:attrName>style.visibility</p:attrName>
                                        </p:attrNameLst>
                                      </p:cBhvr>
                                      <p:to>
                                        <p:strVal val="visible"/>
                                      </p:to>
                                    </p:set>
                                    <p:anim calcmode="lin" valueType="num">
                                      <p:cBhvr>
                                        <p:cTn id="18" dur="500" decel="50000" fill="hold">
                                          <p:stCondLst>
                                            <p:cond delay="0"/>
                                          </p:stCondLst>
                                        </p:cTn>
                                        <p:tgtEl>
                                          <p:spTgt spid="4">
                                            <p:graphicEl>
                                              <a:dgm id="{63851A01-EE12-44EF-822C-FB78F7CD7507}"/>
                                            </p:graphic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
                                            <p:graphicEl>
                                              <a:dgm id="{63851A01-EE12-44EF-822C-FB78F7CD7507}"/>
                                            </p:graphic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
                                            <p:graphicEl>
                                              <a:dgm id="{63851A01-EE12-44EF-822C-FB78F7CD7507}"/>
                                            </p:graphicEl>
                                          </p:spTgt>
                                        </p:tgtEl>
                                        <p:attrNameLst>
                                          <p:attrName>ppt_w</p:attrName>
                                        </p:attrNameLst>
                                      </p:cBhvr>
                                      <p:tavLst>
                                        <p:tav tm="0">
                                          <p:val>
                                            <p:strVal val="#ppt_w*.05"/>
                                          </p:val>
                                        </p:tav>
                                        <p:tav tm="100000">
                                          <p:val>
                                            <p:strVal val="#ppt_w"/>
                                          </p:val>
                                        </p:tav>
                                      </p:tavLst>
                                    </p:anim>
                                    <p:anim calcmode="lin" valueType="num">
                                      <p:cBhvr>
                                        <p:cTn id="21" dur="1000" fill="hold"/>
                                        <p:tgtEl>
                                          <p:spTgt spid="4">
                                            <p:graphicEl>
                                              <a:dgm id="{63851A01-EE12-44EF-822C-FB78F7CD7507}"/>
                                            </p:graphic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
                                            <p:graphicEl>
                                              <a:dgm id="{63851A01-EE12-44EF-822C-FB78F7CD7507}"/>
                                            </p:graphic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
                                            <p:graphicEl>
                                              <a:dgm id="{63851A01-EE12-44EF-822C-FB78F7CD7507}"/>
                                            </p:graphic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
                                            <p:graphicEl>
                                              <a:dgm id="{63851A01-EE12-44EF-822C-FB78F7CD7507}"/>
                                            </p:graphic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
                                            <p:graphicEl>
                                              <a:dgm id="{63851A01-EE12-44EF-822C-FB78F7CD7507}"/>
                                            </p:graphicEl>
                                          </p:spTgt>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4">
                                            <p:graphicEl>
                                              <a:dgm id="{B8D43BF7-C7BF-43AA-9FAF-D55FE64FF9B0}"/>
                                            </p:graphicEl>
                                          </p:spTgt>
                                        </p:tgtEl>
                                        <p:attrNameLst>
                                          <p:attrName>style.visibility</p:attrName>
                                        </p:attrNameLst>
                                      </p:cBhvr>
                                      <p:to>
                                        <p:strVal val="visible"/>
                                      </p:to>
                                    </p:set>
                                    <p:anim calcmode="lin" valueType="num">
                                      <p:cBhvr>
                                        <p:cTn id="29" dur="500" decel="50000" fill="hold">
                                          <p:stCondLst>
                                            <p:cond delay="0"/>
                                          </p:stCondLst>
                                        </p:cTn>
                                        <p:tgtEl>
                                          <p:spTgt spid="4">
                                            <p:graphicEl>
                                              <a:dgm id="{B8D43BF7-C7BF-43AA-9FAF-D55FE64FF9B0}"/>
                                            </p:graphic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
                                            <p:graphicEl>
                                              <a:dgm id="{B8D43BF7-C7BF-43AA-9FAF-D55FE64FF9B0}"/>
                                            </p:graphic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
                                            <p:graphicEl>
                                              <a:dgm id="{B8D43BF7-C7BF-43AA-9FAF-D55FE64FF9B0}"/>
                                            </p:graphicEl>
                                          </p:spTgt>
                                        </p:tgtEl>
                                        <p:attrNameLst>
                                          <p:attrName>ppt_w</p:attrName>
                                        </p:attrNameLst>
                                      </p:cBhvr>
                                      <p:tavLst>
                                        <p:tav tm="0">
                                          <p:val>
                                            <p:strVal val="#ppt_w*.05"/>
                                          </p:val>
                                        </p:tav>
                                        <p:tav tm="100000">
                                          <p:val>
                                            <p:strVal val="#ppt_w"/>
                                          </p:val>
                                        </p:tav>
                                      </p:tavLst>
                                    </p:anim>
                                    <p:anim calcmode="lin" valueType="num">
                                      <p:cBhvr>
                                        <p:cTn id="32" dur="1000" fill="hold"/>
                                        <p:tgtEl>
                                          <p:spTgt spid="4">
                                            <p:graphicEl>
                                              <a:dgm id="{B8D43BF7-C7BF-43AA-9FAF-D55FE64FF9B0}"/>
                                            </p:graphic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
                                            <p:graphicEl>
                                              <a:dgm id="{B8D43BF7-C7BF-43AA-9FAF-D55FE64FF9B0}"/>
                                            </p:graphic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
                                            <p:graphicEl>
                                              <a:dgm id="{B8D43BF7-C7BF-43AA-9FAF-D55FE64FF9B0}"/>
                                            </p:graphic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
                                            <p:graphicEl>
                                              <a:dgm id="{B8D43BF7-C7BF-43AA-9FAF-D55FE64FF9B0}"/>
                                            </p:graphic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
                                            <p:graphicEl>
                                              <a:dgm id="{B8D43BF7-C7BF-43AA-9FAF-D55FE64FF9B0}"/>
                                            </p:graphicEl>
                                          </p:spTgt>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4">
                                            <p:graphicEl>
                                              <a:dgm id="{2EC5861A-2FEF-446D-8CF9-9F531C38C90F}"/>
                                            </p:graphicEl>
                                          </p:spTgt>
                                        </p:tgtEl>
                                        <p:attrNameLst>
                                          <p:attrName>style.visibility</p:attrName>
                                        </p:attrNameLst>
                                      </p:cBhvr>
                                      <p:to>
                                        <p:strVal val="visible"/>
                                      </p:to>
                                    </p:set>
                                    <p:anim calcmode="lin" valueType="num">
                                      <p:cBhvr>
                                        <p:cTn id="40" dur="500" decel="50000" fill="hold">
                                          <p:stCondLst>
                                            <p:cond delay="0"/>
                                          </p:stCondLst>
                                        </p:cTn>
                                        <p:tgtEl>
                                          <p:spTgt spid="4">
                                            <p:graphicEl>
                                              <a:dgm id="{2EC5861A-2FEF-446D-8CF9-9F531C38C90F}"/>
                                            </p:graphic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4">
                                            <p:graphicEl>
                                              <a:dgm id="{2EC5861A-2FEF-446D-8CF9-9F531C38C90F}"/>
                                            </p:graphic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4">
                                            <p:graphicEl>
                                              <a:dgm id="{2EC5861A-2FEF-446D-8CF9-9F531C38C90F}"/>
                                            </p:graphicEl>
                                          </p:spTgt>
                                        </p:tgtEl>
                                        <p:attrNameLst>
                                          <p:attrName>ppt_w</p:attrName>
                                        </p:attrNameLst>
                                      </p:cBhvr>
                                      <p:tavLst>
                                        <p:tav tm="0">
                                          <p:val>
                                            <p:strVal val="#ppt_w*.05"/>
                                          </p:val>
                                        </p:tav>
                                        <p:tav tm="100000">
                                          <p:val>
                                            <p:strVal val="#ppt_w"/>
                                          </p:val>
                                        </p:tav>
                                      </p:tavLst>
                                    </p:anim>
                                    <p:anim calcmode="lin" valueType="num">
                                      <p:cBhvr>
                                        <p:cTn id="43" dur="1000" fill="hold"/>
                                        <p:tgtEl>
                                          <p:spTgt spid="4">
                                            <p:graphicEl>
                                              <a:dgm id="{2EC5861A-2FEF-446D-8CF9-9F531C38C90F}"/>
                                            </p:graphic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4">
                                            <p:graphicEl>
                                              <a:dgm id="{2EC5861A-2FEF-446D-8CF9-9F531C38C90F}"/>
                                            </p:graphic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4">
                                            <p:graphicEl>
                                              <a:dgm id="{2EC5861A-2FEF-446D-8CF9-9F531C38C90F}"/>
                                            </p:graphic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4">
                                            <p:graphicEl>
                                              <a:dgm id="{2EC5861A-2FEF-446D-8CF9-9F531C38C90F}"/>
                                            </p:graphic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4">
                                            <p:graphicEl>
                                              <a:dgm id="{2EC5861A-2FEF-446D-8CF9-9F531C38C90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3923"/>
            <a:ext cx="7924800" cy="548640"/>
          </a:xfrm>
        </p:spPr>
        <p:txBody>
          <a:bodyPr/>
          <a:lstStyle/>
          <a:p>
            <a:r>
              <a:rPr lang="fa-IR" sz="2400" b="1" dirty="0">
                <a:cs typeface="B Zar" panose="00000400000000000000" pitchFamily="2" charset="-78"/>
              </a:rPr>
              <a:t>پنج تعریف از </a:t>
            </a:r>
            <a:r>
              <a:rPr lang="fa-IR" sz="2400" b="1" dirty="0" smtClean="0">
                <a:cs typeface="B Zar" panose="00000400000000000000" pitchFamily="2" charset="-78"/>
              </a:rPr>
              <a:t>"ریسک"</a:t>
            </a:r>
            <a:endParaRPr lang="en-US" sz="2400" b="1" dirty="0">
              <a:cs typeface="B Zar" panose="00000400000000000000" pitchFamily="2" charset="-78"/>
            </a:endParaRPr>
          </a:p>
        </p:txBody>
      </p:sp>
      <p:sp>
        <p:nvSpPr>
          <p:cNvPr id="3" name="Content Placeholder 2"/>
          <p:cNvSpPr>
            <a:spLocks noGrp="1"/>
          </p:cNvSpPr>
          <p:nvPr>
            <p:ph idx="1"/>
          </p:nvPr>
        </p:nvSpPr>
        <p:spPr>
          <a:xfrm>
            <a:off x="152400" y="1100628"/>
            <a:ext cx="8191500" cy="4538172"/>
          </a:xfrm>
        </p:spPr>
        <p:txBody>
          <a:bodyPr>
            <a:noAutofit/>
          </a:bodyPr>
          <a:lstStyle/>
          <a:p>
            <a:pPr marL="0" indent="0" algn="just" rtl="1"/>
            <a:r>
              <a:rPr lang="fa-IR" sz="2000" dirty="0">
                <a:cs typeface="B Zar" panose="00000400000000000000" pitchFamily="2" charset="-78"/>
              </a:rPr>
              <a:t>اصطلاحات "ریسک" و "ایمنی" با بسیاری از معانی مرتبط اما متمایز استفاده شده است</a:t>
            </a:r>
            <a:r>
              <a:rPr lang="fa-IR" sz="2000" dirty="0" smtClean="0">
                <a:cs typeface="B Zar" panose="00000400000000000000" pitchFamily="2" charset="-78"/>
              </a:rPr>
              <a:t>.</a:t>
            </a:r>
          </a:p>
          <a:p>
            <a:pPr algn="just" rtl="1">
              <a:buFont typeface="Arial" panose="020B0604020202020204" pitchFamily="34" charset="0"/>
              <a:buChar char="•"/>
            </a:pPr>
            <a:r>
              <a:rPr lang="fa-IR" sz="2000" b="0" dirty="0" smtClean="0">
                <a:cs typeface="B Zar" panose="00000400000000000000" pitchFamily="2" charset="-78"/>
              </a:rPr>
              <a:t>یک </a:t>
            </a:r>
            <a:r>
              <a:rPr lang="fa-IR" sz="2000" b="0" dirty="0">
                <a:cs typeface="B Zar" panose="00000400000000000000" pitchFamily="2" charset="-78"/>
              </a:rPr>
              <a:t>رویداد </a:t>
            </a:r>
            <a:r>
              <a:rPr lang="fa-IR" sz="2000" b="0" dirty="0" smtClean="0">
                <a:cs typeface="B Zar" panose="00000400000000000000" pitchFamily="2" charset="-78"/>
              </a:rPr>
              <a:t>ناخواسته(</a:t>
            </a:r>
            <a:r>
              <a:rPr lang="en-US" sz="1800" b="0" dirty="0"/>
              <a:t>unwanted event</a:t>
            </a:r>
            <a:r>
              <a:rPr lang="fa-IR" sz="2000" b="0" dirty="0" smtClean="0">
                <a:cs typeface="B Zar" panose="00000400000000000000" pitchFamily="2" charset="-78"/>
              </a:rPr>
              <a:t>) </a:t>
            </a:r>
            <a:r>
              <a:rPr lang="fa-IR" sz="2000" b="0" dirty="0">
                <a:cs typeface="B Zar" panose="00000400000000000000" pitchFamily="2" charset="-78"/>
              </a:rPr>
              <a:t>که ممکن است یا ممکن نیست رخ دهد (</a:t>
            </a:r>
            <a:r>
              <a:rPr lang="fa-IR" sz="2000" b="0" dirty="0" err="1">
                <a:cs typeface="B Zar" panose="00000400000000000000" pitchFamily="2" charset="-78"/>
              </a:rPr>
              <a:t>رزا</a:t>
            </a:r>
            <a:r>
              <a:rPr lang="fa-IR" sz="2000" b="0" dirty="0">
                <a:cs typeface="B Zar" panose="00000400000000000000" pitchFamily="2" charset="-78"/>
              </a:rPr>
              <a:t> 1998)</a:t>
            </a:r>
          </a:p>
          <a:p>
            <a:pPr algn="just" rtl="1">
              <a:buFont typeface="Arial" panose="020B0604020202020204" pitchFamily="34" charset="0"/>
              <a:buChar char="•"/>
            </a:pPr>
            <a:r>
              <a:rPr lang="fa-IR" sz="2000" b="0" dirty="0" smtClean="0">
                <a:cs typeface="B Zar" panose="00000400000000000000" pitchFamily="2" charset="-78"/>
              </a:rPr>
              <a:t>علت </a:t>
            </a:r>
            <a:r>
              <a:rPr lang="fa-IR" sz="2000" b="0" dirty="0">
                <a:cs typeface="B Zar" panose="00000400000000000000" pitchFamily="2" charset="-78"/>
              </a:rPr>
              <a:t>یک رویداد </a:t>
            </a:r>
            <a:r>
              <a:rPr lang="fa-IR" sz="2000" b="0" dirty="0" smtClean="0">
                <a:cs typeface="B Zar" panose="00000400000000000000" pitchFamily="2" charset="-78"/>
              </a:rPr>
              <a:t>ناخواسته(</a:t>
            </a:r>
            <a:r>
              <a:rPr lang="en-US" sz="1800" b="0" dirty="0"/>
              <a:t>the cause of an unwanted event</a:t>
            </a:r>
            <a:r>
              <a:rPr lang="fa-IR" sz="2000" b="0" dirty="0" smtClean="0">
                <a:cs typeface="B Zar" panose="00000400000000000000" pitchFamily="2" charset="-78"/>
              </a:rPr>
              <a:t>) </a:t>
            </a:r>
            <a:r>
              <a:rPr lang="fa-IR" sz="2000" b="0" dirty="0">
                <a:cs typeface="B Zar" panose="00000400000000000000" pitchFamily="2" charset="-78"/>
              </a:rPr>
              <a:t>که ممکن است یا </a:t>
            </a:r>
            <a:r>
              <a:rPr lang="fa-IR" sz="2000" b="0" dirty="0" smtClean="0">
                <a:cs typeface="B Zar" panose="00000400000000000000" pitchFamily="2" charset="-78"/>
              </a:rPr>
              <a:t>ممکن نیست </a:t>
            </a:r>
            <a:r>
              <a:rPr lang="fa-IR" sz="2000" b="0" dirty="0">
                <a:cs typeface="B Zar" panose="00000400000000000000" pitchFamily="2" charset="-78"/>
              </a:rPr>
              <a:t>رخ دهد</a:t>
            </a:r>
          </a:p>
          <a:p>
            <a:pPr algn="just" rtl="1">
              <a:buFont typeface="Arial" panose="020B0604020202020204" pitchFamily="34" charset="0"/>
              <a:buChar char="•"/>
            </a:pPr>
            <a:r>
              <a:rPr lang="en-US" sz="2000" b="0" dirty="0" smtClean="0">
                <a:cs typeface="B Zar" panose="00000400000000000000" pitchFamily="2" charset="-78"/>
              </a:rPr>
              <a:t> </a:t>
            </a:r>
            <a:r>
              <a:rPr lang="fa-IR" sz="2000" b="0" dirty="0">
                <a:cs typeface="B Zar" panose="00000400000000000000" pitchFamily="2" charset="-78"/>
              </a:rPr>
              <a:t>احتمال یک رویداد ناخواسته </a:t>
            </a:r>
            <a:r>
              <a:rPr lang="fa-IR" sz="2000" b="0" dirty="0" smtClean="0">
                <a:cs typeface="B Zar" panose="00000400000000000000" pitchFamily="2" charset="-78"/>
              </a:rPr>
              <a:t>(</a:t>
            </a:r>
            <a:r>
              <a:rPr lang="en-US" sz="1800" b="0" dirty="0"/>
              <a:t>the probability of an unwanted event</a:t>
            </a:r>
            <a:r>
              <a:rPr lang="fa-IR" sz="2000" b="0" dirty="0" smtClean="0">
                <a:cs typeface="B Zar" panose="00000400000000000000" pitchFamily="2" charset="-78"/>
              </a:rPr>
              <a:t>)که </a:t>
            </a:r>
            <a:r>
              <a:rPr lang="fa-IR" sz="2000" b="0" dirty="0">
                <a:cs typeface="B Zar" panose="00000400000000000000" pitchFamily="2" charset="-78"/>
              </a:rPr>
              <a:t>ممکن است یا ممکن </a:t>
            </a:r>
            <a:r>
              <a:rPr lang="fa-IR" sz="2000" b="0" dirty="0" smtClean="0">
                <a:cs typeface="B Zar" panose="00000400000000000000" pitchFamily="2" charset="-78"/>
              </a:rPr>
              <a:t>نیست </a:t>
            </a:r>
            <a:r>
              <a:rPr lang="fa-IR" sz="2000" b="0" dirty="0">
                <a:cs typeface="B Zar" panose="00000400000000000000" pitchFamily="2" charset="-78"/>
              </a:rPr>
              <a:t>رخ دهد (گراهام </a:t>
            </a:r>
            <a:r>
              <a:rPr lang="fa-IR" sz="2000" b="0" dirty="0" err="1" smtClean="0">
                <a:cs typeface="B Zar" panose="00000400000000000000" pitchFamily="2" charset="-78"/>
              </a:rPr>
              <a:t>و</a:t>
            </a:r>
            <a:r>
              <a:rPr lang="fa-IR" sz="2000" b="0" dirty="0" err="1">
                <a:cs typeface="B Zar" panose="00000400000000000000" pitchFamily="2" charset="-78"/>
              </a:rPr>
              <a:t>واینر</a:t>
            </a:r>
            <a:r>
              <a:rPr lang="fa-IR" sz="2000" b="0" dirty="0">
                <a:cs typeface="B Zar" panose="00000400000000000000" pitchFamily="2" charset="-78"/>
              </a:rPr>
              <a:t> 1995</a:t>
            </a:r>
            <a:r>
              <a:rPr lang="fa-IR" sz="2000" b="0" dirty="0" smtClean="0">
                <a:cs typeface="B Zar" panose="00000400000000000000" pitchFamily="2" charset="-78"/>
              </a:rPr>
              <a:t>)</a:t>
            </a:r>
            <a:endParaRPr lang="fa-IR" sz="2000" b="0" dirty="0">
              <a:cs typeface="B Zar" panose="00000400000000000000" pitchFamily="2" charset="-78"/>
            </a:endParaRPr>
          </a:p>
          <a:p>
            <a:pPr algn="just" rtl="1">
              <a:buFont typeface="Arial" panose="020B0604020202020204" pitchFamily="34" charset="0"/>
              <a:buChar char="•"/>
            </a:pPr>
            <a:r>
              <a:rPr lang="fa-IR" sz="2000" b="0" dirty="0" smtClean="0">
                <a:cs typeface="B Zar" panose="00000400000000000000" pitchFamily="2" charset="-78"/>
              </a:rPr>
              <a:t>این </a:t>
            </a:r>
            <a:r>
              <a:rPr lang="fa-IR" sz="2000" b="0" dirty="0">
                <a:cs typeface="B Zar" panose="00000400000000000000" pitchFamily="2" charset="-78"/>
              </a:rPr>
              <a:t>واقعیت است که تصمیم گیری در شرایط احتمال های شناخته </a:t>
            </a:r>
            <a:r>
              <a:rPr lang="fa-IR" sz="2000" b="0" dirty="0" smtClean="0">
                <a:cs typeface="B Zar" panose="00000400000000000000" pitchFamily="2" charset="-78"/>
              </a:rPr>
              <a:t>شده (</a:t>
            </a:r>
            <a:r>
              <a:rPr lang="en-US" sz="1800" b="0" dirty="0"/>
              <a:t>known probabilities</a:t>
            </a:r>
            <a:r>
              <a:rPr lang="fa-IR" sz="2000" b="0" dirty="0" smtClean="0">
                <a:cs typeface="B Zar" panose="00000400000000000000" pitchFamily="2" charset="-78"/>
              </a:rPr>
              <a:t>)است(</a:t>
            </a:r>
            <a:r>
              <a:rPr lang="en-US" sz="2000" b="0" dirty="0">
                <a:cs typeface="B Zar" panose="00000400000000000000" pitchFamily="2" charset="-78"/>
              </a:rPr>
              <a:t>Knight 1921</a:t>
            </a:r>
            <a:r>
              <a:rPr lang="en-US" sz="2000" b="0" dirty="0" smtClean="0">
                <a:cs typeface="B Zar" panose="00000400000000000000" pitchFamily="2" charset="-78"/>
              </a:rPr>
              <a:t>؛</a:t>
            </a:r>
            <a:r>
              <a:rPr lang="fa-IR" sz="2000" b="0" dirty="0">
                <a:cs typeface="B Zar" panose="00000400000000000000" pitchFamily="2" charset="-78"/>
              </a:rPr>
              <a:t> </a:t>
            </a:r>
            <a:r>
              <a:rPr lang="fa-IR" sz="2000" b="0" dirty="0" err="1">
                <a:cs typeface="B Zar" panose="00000400000000000000" pitchFamily="2" charset="-78"/>
              </a:rPr>
              <a:t>داگلاس</a:t>
            </a:r>
            <a:r>
              <a:rPr lang="fa-IR" sz="2000" b="0" dirty="0">
                <a:cs typeface="B Zar" panose="00000400000000000000" pitchFamily="2" charset="-78"/>
              </a:rPr>
              <a:t> 1983</a:t>
            </a:r>
            <a:r>
              <a:rPr lang="fa-IR" sz="2000" b="0" dirty="0" smtClean="0">
                <a:cs typeface="B Zar" panose="00000400000000000000" pitchFamily="2" charset="-78"/>
              </a:rPr>
              <a:t>)</a:t>
            </a:r>
            <a:endParaRPr lang="en-US" sz="2000" b="0" dirty="0">
              <a:cs typeface="B Zar" panose="00000400000000000000" pitchFamily="2" charset="-78"/>
            </a:endParaRPr>
          </a:p>
          <a:p>
            <a:pPr algn="just" rtl="1">
              <a:buFont typeface="Arial" panose="020B0604020202020204" pitchFamily="34" charset="0"/>
              <a:buChar char="•"/>
            </a:pPr>
            <a:r>
              <a:rPr lang="fa-IR" sz="2000" b="0" dirty="0" smtClean="0">
                <a:cs typeface="B Zar" panose="00000400000000000000" pitchFamily="2" charset="-78"/>
              </a:rPr>
              <a:t>مقدار </a:t>
            </a:r>
            <a:r>
              <a:rPr lang="fa-IR" sz="2000" b="0" dirty="0">
                <a:cs typeface="B Zar" panose="00000400000000000000" pitchFamily="2" charset="-78"/>
              </a:rPr>
              <a:t>انتظار </a:t>
            </a:r>
            <a:r>
              <a:rPr lang="fa-IR" sz="2000" b="0" dirty="0" smtClean="0">
                <a:cs typeface="B Zar" panose="00000400000000000000" pitchFamily="2" charset="-78"/>
              </a:rPr>
              <a:t>آماری </a:t>
            </a:r>
            <a:r>
              <a:rPr lang="fa-IR" sz="2000" b="0" dirty="0">
                <a:cs typeface="B Zar" panose="00000400000000000000" pitchFamily="2" charset="-78"/>
              </a:rPr>
              <a:t>از وقایع ناخواسته </a:t>
            </a:r>
            <a:r>
              <a:rPr lang="fa-IR" sz="2000" b="0" dirty="0" smtClean="0">
                <a:cs typeface="B Zar" panose="00000400000000000000" pitchFamily="2" charset="-78"/>
              </a:rPr>
              <a:t>(</a:t>
            </a:r>
            <a:r>
              <a:rPr lang="en-US" sz="1800" b="0" dirty="0"/>
              <a:t>the statistical expectation value of unwanted events</a:t>
            </a:r>
            <a:r>
              <a:rPr lang="fa-IR" sz="2000" b="0" dirty="0" smtClean="0">
                <a:cs typeface="B Zar" panose="00000400000000000000" pitchFamily="2" charset="-78"/>
              </a:rPr>
              <a:t>)که </a:t>
            </a:r>
            <a:r>
              <a:rPr lang="fa-IR" sz="2000" b="0" dirty="0">
                <a:cs typeface="B Zar" panose="00000400000000000000" pitchFamily="2" charset="-78"/>
              </a:rPr>
              <a:t>ممکن است یا ممکن </a:t>
            </a:r>
            <a:r>
              <a:rPr lang="fa-IR" sz="2000" b="0" dirty="0" smtClean="0">
                <a:cs typeface="B Zar" panose="00000400000000000000" pitchFamily="2" charset="-78"/>
              </a:rPr>
              <a:t>نیست </a:t>
            </a:r>
            <a:r>
              <a:rPr lang="fa-IR" sz="2000" b="0" dirty="0">
                <a:cs typeface="B Zar" panose="00000400000000000000" pitchFamily="2" charset="-78"/>
              </a:rPr>
              <a:t>رخ </a:t>
            </a:r>
            <a:r>
              <a:rPr lang="fa-IR" sz="2000" b="0" dirty="0" smtClean="0">
                <a:cs typeface="B Zar" panose="00000400000000000000" pitchFamily="2" charset="-78"/>
              </a:rPr>
              <a:t>دهد</a:t>
            </a:r>
            <a:r>
              <a:rPr lang="fa-IR" sz="2000" b="0" dirty="0">
                <a:cs typeface="B Zar" panose="00000400000000000000" pitchFamily="2" charset="-78"/>
              </a:rPr>
              <a:t>(</a:t>
            </a:r>
            <a:r>
              <a:rPr lang="fa-IR" sz="2000" b="0" dirty="0" err="1">
                <a:cs typeface="B Zar" panose="00000400000000000000" pitchFamily="2" charset="-78"/>
              </a:rPr>
              <a:t>ویلیس</a:t>
            </a:r>
            <a:r>
              <a:rPr lang="fa-IR" sz="2000" b="0" dirty="0">
                <a:cs typeface="B Zar" panose="00000400000000000000" pitchFamily="2" charset="-78"/>
              </a:rPr>
              <a:t> 2007؛ </a:t>
            </a:r>
            <a:r>
              <a:rPr lang="fa-IR" sz="2000" b="0" dirty="0" err="1">
                <a:cs typeface="B Zar" panose="00000400000000000000" pitchFamily="2" charset="-78"/>
              </a:rPr>
              <a:t>کمپبل</a:t>
            </a:r>
            <a:r>
              <a:rPr lang="fa-IR" sz="2000" b="0" dirty="0">
                <a:cs typeface="B Zar" panose="00000400000000000000" pitchFamily="2" charset="-78"/>
              </a:rPr>
              <a:t> 2005)</a:t>
            </a:r>
            <a:endParaRPr lang="en-US" sz="2000" b="0" dirty="0">
              <a:cs typeface="B Zar" panose="00000400000000000000" pitchFamily="2" charset="-78"/>
            </a:endParaRPr>
          </a:p>
          <a:p>
            <a:pPr algn="just" rtl="1">
              <a:buFont typeface="Arial" panose="020B0604020202020204" pitchFamily="34" charset="0"/>
              <a:buChar char="•"/>
            </a:pPr>
            <a:endParaRPr lang="fa-IR" sz="20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6</a:t>
            </a:fld>
            <a:endParaRPr lang="en-US"/>
          </a:p>
        </p:txBody>
      </p:sp>
    </p:spTree>
    <p:extLst>
      <p:ext uri="{BB962C8B-B14F-4D97-AF65-F5344CB8AC3E}">
        <p14:creationId xmlns:p14="http://schemas.microsoft.com/office/powerpoint/2010/main" val="17240014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1175"/>
            <a:ext cx="7893553" cy="817545"/>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cs typeface="B Titr" pitchFamily="2" charset="-78"/>
              </a:rPr>
              <a:t>FORECASTING UNDER MARKET EFFICIENCY</a:t>
            </a:r>
            <a:endParaRPr lang="en-US" sz="2400" b="1" dirty="0">
              <a:cs typeface="B Titr" pitchFamily="2" charset="-78"/>
            </a:endParaRPr>
          </a:p>
        </p:txBody>
      </p:sp>
      <p:sp>
        <p:nvSpPr>
          <p:cNvPr id="9" name="Rounded Rectangle 4"/>
          <p:cNvSpPr txBox="1"/>
          <p:nvPr/>
        </p:nvSpPr>
        <p:spPr>
          <a:xfrm>
            <a:off x="179512" y="1052736"/>
            <a:ext cx="8937104" cy="5805264"/>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algn="just" rtl="1">
              <a:lnSpc>
                <a:spcPct val="150000"/>
              </a:lnSpc>
            </a:pPr>
            <a:r>
              <a:rPr lang="fa-IR" dirty="0">
                <a:cs typeface="B Nazanin" pitchFamily="2" charset="-78"/>
              </a:rPr>
              <a:t>کارایی بازار ارز خارجی نیز برای پیش بینی مفاهیمی </a:t>
            </a:r>
            <a:r>
              <a:rPr lang="fa-IR" dirty="0" smtClean="0">
                <a:cs typeface="B Nazanin" pitchFamily="2" charset="-78"/>
              </a:rPr>
              <a:t>دارد. اگر </a:t>
            </a:r>
            <a:r>
              <a:rPr lang="fa-IR" dirty="0">
                <a:cs typeface="B Nazanin" pitchFamily="2" charset="-78"/>
              </a:rPr>
              <a:t>بازار ارز خارجی کارایی کمتری داشته </a:t>
            </a:r>
            <a:r>
              <a:rPr lang="fa-IR" dirty="0" smtClean="0">
                <a:cs typeface="B Nazanin" pitchFamily="2" charset="-78"/>
              </a:rPr>
              <a:t>باشد،  </a:t>
            </a:r>
            <a:r>
              <a:rPr lang="fa-IR" dirty="0">
                <a:cs typeface="B Nazanin" pitchFamily="2" charset="-78"/>
              </a:rPr>
              <a:t>اطلاعات تاریخی و فعلی نرخ ارز برای پیش بینی تحرکات نرخ ارز مفید نخواهد بود زیرا نرخ های ارز امروز همه این اطلاعات را منعکس می </a:t>
            </a:r>
            <a:r>
              <a:rPr lang="fa-IR" dirty="0" smtClean="0">
                <a:cs typeface="B Nazanin" pitchFamily="2" charset="-78"/>
              </a:rPr>
              <a:t>کنند. از </a:t>
            </a:r>
            <a:r>
              <a:rPr lang="fa-IR" dirty="0">
                <a:cs typeface="B Nazanin" pitchFamily="2" charset="-78"/>
              </a:rPr>
              <a:t>این رو تحلیل تکنیکال قادر به بهبود پیش بینی ها نخواهد </a:t>
            </a:r>
            <a:r>
              <a:rPr lang="fa-IR" dirty="0" smtClean="0">
                <a:cs typeface="B Nazanin" pitchFamily="2" charset="-78"/>
              </a:rPr>
              <a:t>شد. </a:t>
            </a:r>
            <a:endParaRPr lang="en-US" dirty="0" smtClean="0">
              <a:cs typeface="B Nazanin" pitchFamily="2" charset="-78"/>
            </a:endParaRPr>
          </a:p>
          <a:p>
            <a:pPr algn="just" rtl="1">
              <a:lnSpc>
                <a:spcPct val="150000"/>
              </a:lnSpc>
            </a:pPr>
            <a:r>
              <a:rPr lang="fa-IR" dirty="0" smtClean="0">
                <a:cs typeface="B Nazanin" pitchFamily="2" charset="-78"/>
              </a:rPr>
              <a:t>اگر  </a:t>
            </a:r>
            <a:r>
              <a:rPr lang="fa-IR" dirty="0">
                <a:cs typeface="B Nazanin" pitchFamily="2" charset="-78"/>
              </a:rPr>
              <a:t>بازار ارز خارجی از لحاظ کارایی قوی </a:t>
            </a:r>
            <a:r>
              <a:rPr lang="fa-IR" dirty="0" smtClean="0">
                <a:cs typeface="B Nazanin" pitchFamily="2" charset="-78"/>
              </a:rPr>
              <a:t>باشد،  </a:t>
            </a:r>
            <a:r>
              <a:rPr lang="fa-IR" dirty="0">
                <a:cs typeface="B Nazanin" pitchFamily="2" charset="-78"/>
              </a:rPr>
              <a:t>همه اطلاعات عمومی </a:t>
            </a:r>
            <a:r>
              <a:rPr lang="fa-IR" dirty="0" smtClean="0">
                <a:cs typeface="B Nazanin" pitchFamily="2" charset="-78"/>
              </a:rPr>
              <a:t>مرتبط،  </a:t>
            </a:r>
            <a:r>
              <a:rPr lang="fa-IR" dirty="0">
                <a:cs typeface="B Nazanin" pitchFamily="2" charset="-78"/>
              </a:rPr>
              <a:t>قبلا در نرخ ارز امروز منعکس شده </a:t>
            </a:r>
            <a:r>
              <a:rPr lang="fa-IR" dirty="0" smtClean="0">
                <a:cs typeface="B Nazanin" pitchFamily="2" charset="-78"/>
              </a:rPr>
              <a:t>است. اگر </a:t>
            </a:r>
            <a:r>
              <a:rPr lang="fa-IR" dirty="0">
                <a:cs typeface="B Nazanin" pitchFamily="2" charset="-78"/>
              </a:rPr>
              <a:t>نرخ امروز ارز به طور کامل منعکس کننده هر روند تاریخی تحرکات نرخ ارز بوده اما اطلاعات عمومی دیگر را منعکس </a:t>
            </a:r>
            <a:r>
              <a:rPr lang="fa-IR" dirty="0" smtClean="0">
                <a:cs typeface="B Nazanin" pitchFamily="2" charset="-78"/>
              </a:rPr>
              <a:t>نکند،  </a:t>
            </a:r>
            <a:r>
              <a:rPr lang="fa-IR" dirty="0">
                <a:cs typeface="B Nazanin" pitchFamily="2" charset="-78"/>
              </a:rPr>
              <a:t>بازار ارز خارجی از لحاظ کارایی ضعیف </a:t>
            </a:r>
            <a:r>
              <a:rPr lang="fa-IR" dirty="0" smtClean="0">
                <a:cs typeface="B Nazanin" pitchFamily="2" charset="-78"/>
              </a:rPr>
              <a:t>است. تحقیقات </a:t>
            </a:r>
            <a:r>
              <a:rPr lang="fa-IR" dirty="0">
                <a:cs typeface="B Nazanin" pitchFamily="2" charset="-78"/>
              </a:rPr>
              <a:t>بیشتری فرضیه بازار کارا برای ارزهای مختلف مورد آزمون قرار داده </a:t>
            </a:r>
            <a:r>
              <a:rPr lang="fa-IR" dirty="0" smtClean="0">
                <a:cs typeface="B Nazanin" pitchFamily="2" charset="-78"/>
              </a:rPr>
              <a:t>اند. تحقیقات </a:t>
            </a:r>
            <a:r>
              <a:rPr lang="fa-IR" dirty="0">
                <a:cs typeface="B Nazanin" pitchFamily="2" charset="-78"/>
              </a:rPr>
              <a:t>نشان می دهد که به نظر می </a:t>
            </a:r>
            <a:r>
              <a:rPr lang="fa-IR" dirty="0" smtClean="0">
                <a:cs typeface="B Nazanin" pitchFamily="2" charset="-78"/>
              </a:rPr>
              <a:t>رسد،  </a:t>
            </a:r>
            <a:r>
              <a:rPr lang="fa-IR" dirty="0">
                <a:cs typeface="B Nazanin" pitchFamily="2" charset="-78"/>
              </a:rPr>
              <a:t>بازارهای ارز خارجی از لحاظ کارایی ضعیف و نیمه قوی </a:t>
            </a:r>
            <a:r>
              <a:rPr lang="fa-IR" dirty="0" smtClean="0">
                <a:cs typeface="B Nazanin" pitchFamily="2" charset="-78"/>
              </a:rPr>
              <a:t>هستند. با </a:t>
            </a:r>
            <a:r>
              <a:rPr lang="fa-IR" dirty="0">
                <a:cs typeface="B Nazanin" pitchFamily="2" charset="-78"/>
              </a:rPr>
              <a:t>این </a:t>
            </a:r>
            <a:r>
              <a:rPr lang="fa-IR" dirty="0" smtClean="0">
                <a:cs typeface="B Nazanin" pitchFamily="2" charset="-78"/>
              </a:rPr>
              <a:t>حال،  </a:t>
            </a:r>
            <a:r>
              <a:rPr lang="fa-IR" dirty="0">
                <a:cs typeface="B Nazanin" pitchFamily="2" charset="-78"/>
              </a:rPr>
              <a:t>شواهدی مبنی بر عدم کارایی در برخی ارزها در برخی دوره ها وجود </a:t>
            </a:r>
            <a:r>
              <a:rPr lang="fa-IR" dirty="0" smtClean="0">
                <a:cs typeface="B Nazanin" pitchFamily="2" charset="-78"/>
              </a:rPr>
              <a:t>دارد. </a:t>
            </a:r>
            <a:endParaRPr lang="en-US" dirty="0">
              <a:cs typeface="B Nazanin" pitchFamily="2" charset="-78"/>
            </a:endParaRPr>
          </a:p>
          <a:p>
            <a:pPr algn="just" rtl="1">
              <a:lnSpc>
                <a:spcPct val="150000"/>
              </a:lnSpc>
            </a:pPr>
            <a:r>
              <a:rPr lang="fa-IR" dirty="0">
                <a:cs typeface="B Nazanin" pitchFamily="2" charset="-78"/>
              </a:rPr>
              <a:t>اگر بازارهای ارز خارجی از لحاظ کارایی قوی </a:t>
            </a:r>
            <a:r>
              <a:rPr lang="fa-IR" dirty="0" smtClean="0">
                <a:cs typeface="B Nazanin" pitchFamily="2" charset="-78"/>
              </a:rPr>
              <a:t>باشد،  </a:t>
            </a:r>
            <a:r>
              <a:rPr lang="fa-IR" dirty="0">
                <a:cs typeface="B Nazanin" pitchFamily="2" charset="-78"/>
              </a:rPr>
              <a:t>آنگاه همه اطلاعات عمومی و خصوصی مرتبط قبلا در قیمت امروز ارز منعکس شده </a:t>
            </a:r>
            <a:r>
              <a:rPr lang="fa-IR" dirty="0" smtClean="0">
                <a:cs typeface="B Nazanin" pitchFamily="2" charset="-78"/>
              </a:rPr>
              <a:t>است. این </a:t>
            </a:r>
            <a:r>
              <a:rPr lang="fa-IR" dirty="0">
                <a:cs typeface="B Nazanin" pitchFamily="2" charset="-78"/>
              </a:rPr>
              <a:t>فرم از کارایی نمی تواند مورد آزمون قرار گیرد زیرا اطلاعات نهانی(خصوصی) در دسترس </a:t>
            </a:r>
            <a:r>
              <a:rPr lang="fa-IR" dirty="0" smtClean="0">
                <a:cs typeface="B Nazanin" pitchFamily="2" charset="-78"/>
              </a:rPr>
              <a:t>نیست</a:t>
            </a:r>
            <a:r>
              <a:rPr lang="fa-IR" dirty="0" smtClean="0"/>
              <a:t>. </a:t>
            </a:r>
            <a:endParaRPr lang="en-US" dirty="0"/>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60</a:t>
            </a:fld>
            <a:endParaRPr lang="en-US"/>
          </a:p>
        </p:txBody>
      </p:sp>
    </p:spTree>
    <p:extLst>
      <p:ext uri="{BB962C8B-B14F-4D97-AF65-F5344CB8AC3E}">
        <p14:creationId xmlns:p14="http://schemas.microsoft.com/office/powerpoint/2010/main" val="292757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1175"/>
            <a:ext cx="7893553" cy="817545"/>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800" b="1" dirty="0" smtClean="0">
                <a:cs typeface="B Titr" pitchFamily="2" charset="-78"/>
              </a:rPr>
              <a:t>METHODS OF FORECASTING EXCHANGE RATE VOLATILITY</a:t>
            </a:r>
            <a:endParaRPr lang="en-US" sz="1800" b="1" dirty="0">
              <a:cs typeface="B Titr" pitchFamily="2" charset="-78"/>
            </a:endParaRPr>
          </a:p>
        </p:txBody>
      </p:sp>
      <p:sp>
        <p:nvSpPr>
          <p:cNvPr id="9" name="Rounded Rectangle 4"/>
          <p:cNvSpPr txBox="1"/>
          <p:nvPr/>
        </p:nvSpPr>
        <p:spPr>
          <a:xfrm>
            <a:off x="1187624" y="1052736"/>
            <a:ext cx="7928992" cy="3816424"/>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marL="342900" indent="-342900">
              <a:lnSpc>
                <a:spcPct val="200000"/>
              </a:lnSpc>
              <a:buFont typeface="Wingdings" pitchFamily="2" charset="2"/>
              <a:buChar char="ü"/>
            </a:pPr>
            <a:r>
              <a:rPr lang="en-US" sz="2800" b="1" dirty="0" smtClean="0">
                <a:latin typeface="Arial" pitchFamily="34" charset="0"/>
                <a:cs typeface="Arial" pitchFamily="34" charset="0"/>
              </a:rPr>
              <a:t>Use </a:t>
            </a:r>
            <a:r>
              <a:rPr lang="en-US" sz="2800" b="1" dirty="0">
                <a:latin typeface="Arial" pitchFamily="34" charset="0"/>
                <a:cs typeface="Arial" pitchFamily="34" charset="0"/>
              </a:rPr>
              <a:t>of the Recent Volatility </a:t>
            </a:r>
            <a:r>
              <a:rPr lang="en-US" sz="2800" b="1" dirty="0" smtClean="0">
                <a:latin typeface="Arial" pitchFamily="34" charset="0"/>
                <a:cs typeface="Arial" pitchFamily="34" charset="0"/>
              </a:rPr>
              <a:t>Level  </a:t>
            </a:r>
          </a:p>
          <a:p>
            <a:pPr marL="342900" indent="-342900">
              <a:lnSpc>
                <a:spcPct val="200000"/>
              </a:lnSpc>
              <a:buFont typeface="Wingdings" pitchFamily="2" charset="2"/>
              <a:buChar char="ü"/>
            </a:pPr>
            <a:r>
              <a:rPr lang="en-US" sz="2800" b="1" dirty="0">
                <a:latin typeface="Arial" pitchFamily="34" charset="0"/>
                <a:cs typeface="Arial" pitchFamily="34" charset="0"/>
              </a:rPr>
              <a:t>Use of a Historical Pattern of Volatilities </a:t>
            </a:r>
            <a:endParaRPr lang="en-US" sz="2800" b="1" dirty="0" smtClean="0">
              <a:latin typeface="Arial" pitchFamily="34" charset="0"/>
              <a:cs typeface="Arial" pitchFamily="34" charset="0"/>
            </a:endParaRPr>
          </a:p>
          <a:p>
            <a:pPr marL="342900" indent="-342900">
              <a:lnSpc>
                <a:spcPct val="200000"/>
              </a:lnSpc>
              <a:buFont typeface="Wingdings" pitchFamily="2" charset="2"/>
              <a:buChar char="ü"/>
            </a:pPr>
            <a:r>
              <a:rPr lang="en-US" sz="2800" b="1" dirty="0">
                <a:latin typeface="Arial" pitchFamily="34" charset="0"/>
                <a:cs typeface="Arial" pitchFamily="34" charset="0"/>
              </a:rPr>
              <a:t>Implied Standard Deviation</a:t>
            </a:r>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61</a:t>
            </a:fld>
            <a:endParaRPr lang="en-US"/>
          </a:p>
        </p:txBody>
      </p:sp>
    </p:spTree>
    <p:extLst>
      <p:ext uri="{BB962C8B-B14F-4D97-AF65-F5344CB8AC3E}">
        <p14:creationId xmlns:p14="http://schemas.microsoft.com/office/powerpoint/2010/main" val="426629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1175"/>
            <a:ext cx="7965561" cy="817545"/>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cs typeface="B Titr" pitchFamily="2" charset="-78"/>
              </a:rPr>
              <a:t>Measuring </a:t>
            </a:r>
            <a:r>
              <a:rPr lang="en-US" sz="2400" b="1" dirty="0">
                <a:cs typeface="B Titr" pitchFamily="2" charset="-78"/>
              </a:rPr>
              <a:t>Exposure to </a:t>
            </a:r>
            <a:r>
              <a:rPr lang="en-US" sz="2400" b="1" dirty="0" smtClean="0">
                <a:cs typeface="B Titr" pitchFamily="2" charset="-78"/>
              </a:rPr>
              <a:t>Exchange Rate </a:t>
            </a:r>
            <a:r>
              <a:rPr lang="en-US" sz="2400" b="1" dirty="0">
                <a:cs typeface="B Titr" pitchFamily="2" charset="-78"/>
              </a:rPr>
              <a:t>Fluctuations</a:t>
            </a:r>
          </a:p>
        </p:txBody>
      </p:sp>
      <p:sp>
        <p:nvSpPr>
          <p:cNvPr id="9" name="Rounded Rectangle 4"/>
          <p:cNvSpPr txBox="1"/>
          <p:nvPr/>
        </p:nvSpPr>
        <p:spPr>
          <a:xfrm>
            <a:off x="323528" y="908720"/>
            <a:ext cx="8793088" cy="5805264"/>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algn="just" rtl="1">
              <a:lnSpc>
                <a:spcPct val="150000"/>
              </a:lnSpc>
            </a:pPr>
            <a:r>
              <a:rPr lang="fa-IR" sz="1600" b="1" dirty="0" smtClean="0">
                <a:cs typeface="B Nazanin" pitchFamily="2" charset="-78"/>
              </a:rPr>
              <a:t>ریسک </a:t>
            </a:r>
            <a:r>
              <a:rPr lang="fa-IR" sz="1600" b="1" dirty="0">
                <a:cs typeface="B Nazanin" pitchFamily="2" charset="-78"/>
              </a:rPr>
              <a:t>نرخ ارز را می توان به عنوان ریسکی که عملکرد یک شرکت توسط تحرکات نرخ ارز  تحت تاثیر قرار می گیرند تعریف </a:t>
            </a:r>
            <a:r>
              <a:rPr lang="fa-IR" sz="1600" b="1" dirty="0" smtClean="0">
                <a:cs typeface="B Nazanin" pitchFamily="2" charset="-78"/>
              </a:rPr>
              <a:t>کرد. شرکت </a:t>
            </a:r>
            <a:r>
              <a:rPr lang="fa-IR" sz="1600" b="1" dirty="0">
                <a:cs typeface="B Nazanin" pitchFamily="2" charset="-78"/>
              </a:rPr>
              <a:t>های چندملیتی همواره عملکرد خود را به منظور تعیین چگونگی قرار گرفتن در معرض ریسک های گوناگون نرخ ارز بررسی می </a:t>
            </a:r>
            <a:r>
              <a:rPr lang="fa-IR" sz="1600" b="1" dirty="0" smtClean="0">
                <a:cs typeface="B Nazanin" pitchFamily="2" charset="-78"/>
              </a:rPr>
              <a:t>کنند. مدیران </a:t>
            </a:r>
            <a:r>
              <a:rPr lang="fa-IR" sz="1600" b="1" dirty="0">
                <a:cs typeface="B Nazanin" pitchFamily="2" charset="-78"/>
              </a:rPr>
              <a:t>مالی بایستی  بدانند که چگونه ریسک شرکت های چندملیتی را برای نوسانات نرخ ارز اندازه گیری کنند به طوریکه مشخص شود چگونه شرکت های خود را از ریسک نوسانات نرخ ارز حمایت </a:t>
            </a:r>
            <a:r>
              <a:rPr lang="fa-IR" sz="1600" b="1" dirty="0" smtClean="0">
                <a:cs typeface="B Nazanin" pitchFamily="2" charset="-78"/>
              </a:rPr>
              <a:t>کنند. اهداف </a:t>
            </a:r>
            <a:r>
              <a:rPr lang="fa-IR" sz="1600" b="1" dirty="0">
                <a:cs typeface="B Nazanin" pitchFamily="2" charset="-78"/>
              </a:rPr>
              <a:t>این فصل عبارتند از</a:t>
            </a:r>
            <a:r>
              <a:rPr lang="fa-IR" sz="1600" dirty="0"/>
              <a:t>:</a:t>
            </a:r>
            <a:endParaRPr lang="en-US" sz="1600" dirty="0"/>
          </a:p>
          <a:p>
            <a:pPr algn="just" rtl="1">
              <a:lnSpc>
                <a:spcPct val="150000"/>
              </a:lnSpc>
            </a:pPr>
            <a:endParaRPr lang="en-US" sz="1600" b="1" dirty="0" smtClean="0">
              <a:cs typeface="B Nazanin" pitchFamily="2" charset="-78"/>
            </a:endParaRPr>
          </a:p>
          <a:p>
            <a:pPr rtl="1">
              <a:lnSpc>
                <a:spcPct val="150000"/>
              </a:lnSpc>
            </a:pPr>
            <a:r>
              <a:rPr lang="en-US" sz="2000" b="1" dirty="0">
                <a:latin typeface="Arial" pitchFamily="34" charset="0"/>
                <a:cs typeface="Arial" pitchFamily="34" charset="0"/>
              </a:rPr>
              <a:t>■discuss the relevance of an MNC’s exposure to</a:t>
            </a:r>
            <a:endParaRPr lang="en-US" sz="2000" dirty="0"/>
          </a:p>
          <a:p>
            <a:pPr rtl="1">
              <a:lnSpc>
                <a:spcPct val="150000"/>
              </a:lnSpc>
            </a:pPr>
            <a:r>
              <a:rPr lang="en-US" sz="2000" b="1" dirty="0" smtClean="0">
                <a:latin typeface="Arial" pitchFamily="34" charset="0"/>
                <a:cs typeface="Arial" pitchFamily="34" charset="0"/>
              </a:rPr>
              <a:t> exchange </a:t>
            </a:r>
            <a:r>
              <a:rPr lang="en-US" sz="2000" b="1" dirty="0">
                <a:latin typeface="Arial" pitchFamily="34" charset="0"/>
                <a:cs typeface="Arial" pitchFamily="34" charset="0"/>
              </a:rPr>
              <a:t>rate </a:t>
            </a:r>
            <a:r>
              <a:rPr lang="en-US" sz="2000" b="1" dirty="0" smtClean="0">
                <a:latin typeface="Arial" pitchFamily="34" charset="0"/>
                <a:cs typeface="Arial" pitchFamily="34" charset="0"/>
              </a:rPr>
              <a:t>risk</a:t>
            </a:r>
            <a:endParaRPr lang="en-US" sz="2000" b="1" dirty="0">
              <a:latin typeface="Arial" pitchFamily="34" charset="0"/>
              <a:cs typeface="Arial" pitchFamily="34" charset="0"/>
            </a:endParaRPr>
          </a:p>
          <a:p>
            <a:pPr rtl="1">
              <a:lnSpc>
                <a:spcPct val="150000"/>
              </a:lnSpc>
            </a:pPr>
            <a:r>
              <a:rPr lang="en-US" sz="2000" b="1" dirty="0">
                <a:latin typeface="Arial" pitchFamily="34" charset="0"/>
                <a:cs typeface="Arial" pitchFamily="34" charset="0"/>
              </a:rPr>
              <a:t>■explain </a:t>
            </a:r>
            <a:r>
              <a:rPr lang="en-US" sz="2000" b="1" dirty="0" smtClean="0">
                <a:latin typeface="Arial" pitchFamily="34" charset="0"/>
                <a:cs typeface="Arial" pitchFamily="34" charset="0"/>
              </a:rPr>
              <a:t>how transaction exposure </a:t>
            </a:r>
            <a:r>
              <a:rPr lang="en-US" sz="2000" b="1" dirty="0">
                <a:latin typeface="Arial" pitchFamily="34" charset="0"/>
                <a:cs typeface="Arial" pitchFamily="34" charset="0"/>
              </a:rPr>
              <a:t>can </a:t>
            </a:r>
            <a:r>
              <a:rPr lang="en-US" sz="2000" b="1" dirty="0" smtClean="0">
                <a:latin typeface="Arial" pitchFamily="34" charset="0"/>
                <a:cs typeface="Arial" pitchFamily="34" charset="0"/>
              </a:rPr>
              <a:t>be measured</a:t>
            </a:r>
            <a:r>
              <a:rPr lang="en-US" sz="2000" b="1" dirty="0">
                <a:latin typeface="Arial" pitchFamily="34" charset="0"/>
                <a:cs typeface="Arial" pitchFamily="34" charset="0"/>
              </a:rPr>
              <a:t>,</a:t>
            </a:r>
          </a:p>
          <a:p>
            <a:pPr rtl="1">
              <a:lnSpc>
                <a:spcPct val="150000"/>
              </a:lnSpc>
            </a:pPr>
            <a:r>
              <a:rPr lang="en-US" sz="2000" b="1" dirty="0">
                <a:latin typeface="Arial" pitchFamily="34" charset="0"/>
                <a:cs typeface="Arial" pitchFamily="34" charset="0"/>
              </a:rPr>
              <a:t>■explain </a:t>
            </a:r>
            <a:r>
              <a:rPr lang="en-US" sz="2000" b="1" dirty="0" smtClean="0">
                <a:latin typeface="Arial" pitchFamily="34" charset="0"/>
                <a:cs typeface="Arial" pitchFamily="34" charset="0"/>
              </a:rPr>
              <a:t>how economic exposure can </a:t>
            </a:r>
            <a:r>
              <a:rPr lang="en-US" sz="2000" b="1" dirty="0">
                <a:latin typeface="Arial" pitchFamily="34" charset="0"/>
                <a:cs typeface="Arial" pitchFamily="34" charset="0"/>
              </a:rPr>
              <a:t>be measured</a:t>
            </a:r>
            <a:r>
              <a:rPr lang="en-US" sz="2000" b="1" dirty="0" smtClean="0">
                <a:latin typeface="Arial" pitchFamily="34" charset="0"/>
                <a:cs typeface="Arial" pitchFamily="34" charset="0"/>
              </a:rPr>
              <a:t>,</a:t>
            </a:r>
            <a:endParaRPr lang="en-US" sz="2000" b="1" dirty="0">
              <a:latin typeface="Arial" pitchFamily="34" charset="0"/>
              <a:cs typeface="Arial" pitchFamily="34" charset="0"/>
            </a:endParaRPr>
          </a:p>
          <a:p>
            <a:pPr rtl="1">
              <a:lnSpc>
                <a:spcPct val="150000"/>
              </a:lnSpc>
            </a:pPr>
            <a:r>
              <a:rPr lang="en-US" sz="2000" b="1" dirty="0">
                <a:latin typeface="Arial" pitchFamily="34" charset="0"/>
                <a:cs typeface="Arial" pitchFamily="34" charset="0"/>
              </a:rPr>
              <a:t>■explain </a:t>
            </a:r>
            <a:r>
              <a:rPr lang="en-US" sz="2000" b="1" dirty="0" smtClean="0">
                <a:latin typeface="Arial" pitchFamily="34" charset="0"/>
                <a:cs typeface="Arial" pitchFamily="34" charset="0"/>
              </a:rPr>
              <a:t>how translation exposure </a:t>
            </a:r>
            <a:r>
              <a:rPr lang="en-US" sz="2000" b="1" dirty="0">
                <a:latin typeface="Arial" pitchFamily="34" charset="0"/>
                <a:cs typeface="Arial" pitchFamily="34" charset="0"/>
              </a:rPr>
              <a:t>can </a:t>
            </a:r>
            <a:r>
              <a:rPr lang="en-US" sz="2000" b="1" dirty="0" smtClean="0">
                <a:latin typeface="Arial" pitchFamily="34" charset="0"/>
                <a:cs typeface="Arial" pitchFamily="34" charset="0"/>
              </a:rPr>
              <a:t>be measured</a:t>
            </a:r>
            <a:endParaRPr lang="en-US" sz="2000" b="1" dirty="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62</a:t>
            </a:fld>
            <a:endParaRPr lang="en-US"/>
          </a:p>
        </p:txBody>
      </p:sp>
    </p:spTree>
    <p:extLst>
      <p:ext uri="{BB962C8B-B14F-4D97-AF65-F5344CB8AC3E}">
        <p14:creationId xmlns:p14="http://schemas.microsoft.com/office/powerpoint/2010/main" val="75860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800250554"/>
              </p:ext>
            </p:extLst>
          </p:nvPr>
        </p:nvGraphicFramePr>
        <p:xfrm>
          <a:off x="899592" y="260648"/>
          <a:ext cx="7787208" cy="6120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normAutofit/>
          </a:bodyPr>
          <a:lstStyle/>
          <a:p>
            <a:pPr>
              <a:defRPr/>
            </a:pPr>
            <a:fld id="{83A1594A-FFBB-4D4C-9102-B83135140D26}" type="slidenum">
              <a:rPr lang="en-US" smtClean="0"/>
              <a:pPr>
                <a:defRPr/>
              </a:pPr>
              <a:t>63</a:t>
            </a:fld>
            <a:endParaRPr lang="en-US"/>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48788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r>
              <a:rPr lang="fa-IR" dirty="0" smtClean="0">
                <a:cs typeface="B Zar" panose="00000400000000000000" pitchFamily="2" charset="-78"/>
              </a:rPr>
              <a:t>مدیریت ریسک های ارز</a:t>
            </a:r>
            <a:endParaRPr lang="en-US" dirty="0">
              <a:cs typeface="B Zar" panose="00000400000000000000" pitchFamily="2" charset="-78"/>
            </a:endParaRPr>
          </a:p>
        </p:txBody>
      </p:sp>
      <p:sp>
        <p:nvSpPr>
          <p:cNvPr id="8" name="Text Placeholder 7"/>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fld id="{910D3704-EB78-46B9-AB15-D23119C7FC1D}" type="slidenum">
              <a:rPr lang="en-US" smtClean="0"/>
              <a:pPr/>
              <a:t>64</a:t>
            </a:fld>
            <a:endParaRPr lang="en-US"/>
          </a:p>
        </p:txBody>
      </p:sp>
      <p:sp>
        <p:nvSpPr>
          <p:cNvPr id="4" name="Footer Placeholder 3"/>
          <p:cNvSpPr>
            <a:spLocks noGrp="1"/>
          </p:cNvSpPr>
          <p:nvPr>
            <p:ph type="ftr" sz="quarter" idx="4294967295"/>
          </p:nvPr>
        </p:nvSpPr>
        <p:spPr>
          <a:xfrm>
            <a:off x="4419600" y="6284913"/>
            <a:ext cx="4724400" cy="274637"/>
          </a:xfrm>
        </p:spPr>
        <p:txBody>
          <a:bodyPr/>
          <a:lstStyle/>
          <a:p>
            <a:r>
              <a:rPr lang="fa-IR" b="1" smtClean="0">
                <a:solidFill>
                  <a:srgbClr val="002060"/>
                </a:solidFill>
              </a:rPr>
              <a:t>مالي بين الملل</a:t>
            </a:r>
            <a:endParaRPr lang="fa-IR" b="1" dirty="0" smtClean="0">
              <a:solidFill>
                <a:srgbClr val="002060"/>
              </a:solidFill>
            </a:endParaRPr>
          </a:p>
        </p:txBody>
      </p:sp>
    </p:spTree>
    <p:extLst>
      <p:ext uri="{BB962C8B-B14F-4D97-AF65-F5344CB8AC3E}">
        <p14:creationId xmlns:p14="http://schemas.microsoft.com/office/powerpoint/2010/main" val="15821882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1175"/>
            <a:ext cx="7965561" cy="817545"/>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a-IR" sz="2400" b="1" dirty="0" smtClean="0">
                <a:cs typeface="B Titr" pitchFamily="2" charset="-78"/>
              </a:rPr>
              <a:t>انواع ریسک های در معرض</a:t>
            </a:r>
            <a:endParaRPr lang="en-US" sz="2400" b="1" dirty="0">
              <a:cs typeface="B Titr" pitchFamily="2" charset="-78"/>
            </a:endParaRPr>
          </a:p>
        </p:txBody>
      </p:sp>
      <p:sp>
        <p:nvSpPr>
          <p:cNvPr id="9" name="Rounded Rectangle 4"/>
          <p:cNvSpPr txBox="1"/>
          <p:nvPr/>
        </p:nvSpPr>
        <p:spPr>
          <a:xfrm>
            <a:off x="971600" y="908720"/>
            <a:ext cx="8145016" cy="5805264"/>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algn="ctr" rtl="1">
              <a:lnSpc>
                <a:spcPct val="250000"/>
              </a:lnSpc>
            </a:pPr>
            <a:r>
              <a:rPr lang="fr-FR" sz="2400" b="1" dirty="0">
                <a:latin typeface="Arial" pitchFamily="34" charset="0"/>
                <a:cs typeface="Arial" pitchFamily="34" charset="0"/>
              </a:rPr>
              <a:t>■ Transaction </a:t>
            </a:r>
            <a:r>
              <a:rPr lang="fr-FR" sz="2400" b="1" dirty="0" err="1" smtClean="0">
                <a:latin typeface="Arial" pitchFamily="34" charset="0"/>
                <a:cs typeface="Arial" pitchFamily="34" charset="0"/>
              </a:rPr>
              <a:t>exposure</a:t>
            </a:r>
            <a:endParaRPr lang="fr-FR" sz="2400" b="1" dirty="0">
              <a:latin typeface="Arial" pitchFamily="34" charset="0"/>
              <a:cs typeface="Arial" pitchFamily="34" charset="0"/>
            </a:endParaRPr>
          </a:p>
          <a:p>
            <a:pPr algn="ctr" rtl="1">
              <a:lnSpc>
                <a:spcPct val="250000"/>
              </a:lnSpc>
            </a:pPr>
            <a:r>
              <a:rPr lang="fr-FR" sz="2400" b="1" dirty="0">
                <a:latin typeface="Arial" pitchFamily="34" charset="0"/>
                <a:cs typeface="Arial" pitchFamily="34" charset="0"/>
              </a:rPr>
              <a:t>■ </a:t>
            </a:r>
            <a:r>
              <a:rPr lang="fr-FR" sz="2400" b="1" dirty="0" err="1">
                <a:latin typeface="Arial" pitchFamily="34" charset="0"/>
                <a:cs typeface="Arial" pitchFamily="34" charset="0"/>
              </a:rPr>
              <a:t>Economic</a:t>
            </a:r>
            <a:r>
              <a:rPr lang="fr-FR" sz="2400" b="1" dirty="0">
                <a:latin typeface="Arial" pitchFamily="34" charset="0"/>
                <a:cs typeface="Arial" pitchFamily="34" charset="0"/>
              </a:rPr>
              <a:t> </a:t>
            </a:r>
            <a:r>
              <a:rPr lang="fr-FR" sz="2400" b="1" dirty="0" err="1">
                <a:latin typeface="Arial" pitchFamily="34" charset="0"/>
                <a:cs typeface="Arial" pitchFamily="34" charset="0"/>
              </a:rPr>
              <a:t>exposure</a:t>
            </a:r>
            <a:endParaRPr lang="fr-FR" sz="2400" b="1" dirty="0">
              <a:latin typeface="Arial" pitchFamily="34" charset="0"/>
              <a:cs typeface="Arial" pitchFamily="34" charset="0"/>
            </a:endParaRPr>
          </a:p>
          <a:p>
            <a:pPr algn="ctr" rtl="1">
              <a:lnSpc>
                <a:spcPct val="250000"/>
              </a:lnSpc>
            </a:pPr>
            <a:r>
              <a:rPr lang="fr-FR" sz="2400" b="1" dirty="0">
                <a:latin typeface="Arial" pitchFamily="34" charset="0"/>
                <a:cs typeface="Arial" pitchFamily="34" charset="0"/>
              </a:rPr>
              <a:t>■ Translation </a:t>
            </a:r>
            <a:r>
              <a:rPr lang="fr-FR" sz="2400" b="1" dirty="0" err="1">
                <a:latin typeface="Arial" pitchFamily="34" charset="0"/>
                <a:cs typeface="Arial" pitchFamily="34" charset="0"/>
              </a:rPr>
              <a:t>exposure</a:t>
            </a:r>
            <a:endParaRPr lang="en-US" sz="2400" b="1" dirty="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65</a:t>
            </a:fld>
            <a:endParaRPr lang="en-US"/>
          </a:p>
        </p:txBody>
      </p:sp>
    </p:spTree>
    <p:extLst>
      <p:ext uri="{BB962C8B-B14F-4D97-AF65-F5344CB8AC3E}">
        <p14:creationId xmlns:p14="http://schemas.microsoft.com/office/powerpoint/2010/main" val="137591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r>
              <a:rPr lang="fa-IR" dirty="0" smtClean="0">
                <a:cs typeface="B Zar" panose="00000400000000000000" pitchFamily="2" charset="-78"/>
              </a:rPr>
              <a:t>ریسک </a:t>
            </a:r>
            <a:r>
              <a:rPr lang="fa-IR" dirty="0" err="1" smtClean="0">
                <a:cs typeface="B Zar" panose="00000400000000000000" pitchFamily="2" charset="-78"/>
              </a:rPr>
              <a:t>تراکنش</a:t>
            </a:r>
            <a:r>
              <a:rPr lang="fa-IR" dirty="0" smtClean="0">
                <a:cs typeface="B Zar" panose="00000400000000000000" pitchFamily="2" charset="-78"/>
              </a:rPr>
              <a:t> ها و مبادلات  ارزی</a:t>
            </a:r>
            <a:endParaRPr lang="en-US" dirty="0">
              <a:cs typeface="B Zar" panose="00000400000000000000" pitchFamily="2" charset="-78"/>
            </a:endParaRPr>
          </a:p>
        </p:txBody>
      </p:sp>
      <p:sp>
        <p:nvSpPr>
          <p:cNvPr id="8" name="Text Placeholder 7"/>
          <p:cNvSpPr>
            <a:spLocks noGrp="1"/>
          </p:cNvSpPr>
          <p:nvPr>
            <p:ph type="body"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fld id="{910D3704-EB78-46B9-AB15-D23119C7FC1D}" type="slidenum">
              <a:rPr lang="en-US" smtClean="0"/>
              <a:pPr/>
              <a:t>66</a:t>
            </a:fld>
            <a:endParaRPr lang="en-US"/>
          </a:p>
        </p:txBody>
      </p:sp>
      <p:sp>
        <p:nvSpPr>
          <p:cNvPr id="4" name="Footer Placeholder 3"/>
          <p:cNvSpPr>
            <a:spLocks noGrp="1"/>
          </p:cNvSpPr>
          <p:nvPr>
            <p:ph type="ftr" sz="quarter" idx="4294967295"/>
          </p:nvPr>
        </p:nvSpPr>
        <p:spPr>
          <a:xfrm>
            <a:off x="4419600" y="6284913"/>
            <a:ext cx="4724400" cy="274637"/>
          </a:xfrm>
        </p:spPr>
        <p:txBody>
          <a:bodyPr/>
          <a:lstStyle/>
          <a:p>
            <a:r>
              <a:rPr lang="fa-IR" b="1" smtClean="0">
                <a:solidFill>
                  <a:srgbClr val="002060"/>
                </a:solidFill>
              </a:rPr>
              <a:t>مالي بين الملل</a:t>
            </a:r>
            <a:endParaRPr lang="fa-IR" b="1" dirty="0" smtClean="0">
              <a:solidFill>
                <a:srgbClr val="002060"/>
              </a:solidFill>
            </a:endParaRPr>
          </a:p>
        </p:txBody>
      </p:sp>
    </p:spTree>
    <p:extLst>
      <p:ext uri="{BB962C8B-B14F-4D97-AF65-F5344CB8AC3E}">
        <p14:creationId xmlns:p14="http://schemas.microsoft.com/office/powerpoint/2010/main" val="2270899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1175"/>
            <a:ext cx="7965561" cy="817545"/>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latin typeface="Arial" pitchFamily="34" charset="0"/>
                <a:cs typeface="Arial" pitchFamily="34" charset="0"/>
              </a:rPr>
              <a:t>MANAGING TRANSACTION EXPOSURE</a:t>
            </a:r>
            <a:endParaRPr lang="en-US" sz="2400" b="1" dirty="0">
              <a:latin typeface="Arial" pitchFamily="34" charset="0"/>
              <a:cs typeface="Arial" pitchFamily="34" charset="0"/>
            </a:endParaRPr>
          </a:p>
        </p:txBody>
      </p:sp>
      <p:sp>
        <p:nvSpPr>
          <p:cNvPr id="9" name="Rounded Rectangle 4"/>
          <p:cNvSpPr txBox="1"/>
          <p:nvPr/>
        </p:nvSpPr>
        <p:spPr>
          <a:xfrm>
            <a:off x="1027584" y="908720"/>
            <a:ext cx="8145016" cy="5805264"/>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algn="just" rtl="1">
              <a:lnSpc>
                <a:spcPct val="150000"/>
              </a:lnSpc>
            </a:pPr>
            <a:r>
              <a:rPr lang="fa-IR" sz="2000" dirty="0" smtClean="0">
                <a:cs typeface="B Nazanin" pitchFamily="2" charset="-78"/>
              </a:rPr>
              <a:t>این بخش </a:t>
            </a:r>
            <a:r>
              <a:rPr lang="fa-IR" sz="2000" dirty="0">
                <a:cs typeface="B Nazanin" pitchFamily="2" charset="-78"/>
              </a:rPr>
              <a:t>بر مدیریت ریسک مبادلاتی تمرکز </a:t>
            </a:r>
            <a:r>
              <a:rPr lang="fa-IR" sz="2000" dirty="0" smtClean="0">
                <a:cs typeface="B Nazanin" pitchFamily="2" charset="-78"/>
              </a:rPr>
              <a:t>دارد. با </a:t>
            </a:r>
            <a:r>
              <a:rPr lang="fa-IR" sz="2000" dirty="0">
                <a:cs typeface="B Nazanin" pitchFamily="2" charset="-78"/>
              </a:rPr>
              <a:t>مدیریت ریسک </a:t>
            </a:r>
            <a:r>
              <a:rPr lang="fa-IR" sz="2000" dirty="0" smtClean="0">
                <a:cs typeface="B Nazanin" pitchFamily="2" charset="-78"/>
              </a:rPr>
              <a:t>مبادلاتی،  </a:t>
            </a:r>
            <a:r>
              <a:rPr lang="fa-IR" sz="2000" dirty="0">
                <a:cs typeface="B Nazanin" pitchFamily="2" charset="-78"/>
              </a:rPr>
              <a:t>مدیران مالی می توانند جریانات نقدی خود را افزایش داده و ارزش شرکت چند ملیتی را بالا </a:t>
            </a:r>
            <a:r>
              <a:rPr lang="fa-IR" sz="2000" dirty="0" smtClean="0">
                <a:cs typeface="B Nazanin" pitchFamily="2" charset="-78"/>
              </a:rPr>
              <a:t>ببرند. </a:t>
            </a:r>
            <a:endParaRPr lang="en-US" sz="2000" dirty="0">
              <a:cs typeface="B Nazanin" pitchFamily="2" charset="-78"/>
            </a:endParaRPr>
          </a:p>
          <a:p>
            <a:pPr algn="just" rtl="1">
              <a:lnSpc>
                <a:spcPct val="150000"/>
              </a:lnSpc>
            </a:pPr>
            <a:r>
              <a:rPr lang="fa-IR" sz="2000" dirty="0">
                <a:cs typeface="B Nazanin" pitchFamily="2" charset="-78"/>
              </a:rPr>
              <a:t>اهداف ویژه </a:t>
            </a:r>
            <a:r>
              <a:rPr lang="fa-IR" sz="2000" dirty="0" smtClean="0">
                <a:cs typeface="B Nazanin" pitchFamily="2" charset="-78"/>
              </a:rPr>
              <a:t>این</a:t>
            </a:r>
            <a:r>
              <a:rPr lang="en-US" sz="2000" dirty="0" smtClean="0">
                <a:cs typeface="B Nazanin" pitchFamily="2" charset="-78"/>
              </a:rPr>
              <a:t> </a:t>
            </a:r>
            <a:r>
              <a:rPr lang="fa-IR" sz="2000" dirty="0" smtClean="0">
                <a:cs typeface="B Nazanin" pitchFamily="2" charset="-78"/>
              </a:rPr>
              <a:t> بخش </a:t>
            </a:r>
            <a:r>
              <a:rPr lang="fa-IR" sz="2000" dirty="0">
                <a:cs typeface="B Nazanin" pitchFamily="2" charset="-78"/>
              </a:rPr>
              <a:t>عبارتند از:</a:t>
            </a:r>
            <a:endParaRPr lang="en-US" sz="2000" dirty="0">
              <a:cs typeface="B Nazanin" pitchFamily="2" charset="-78"/>
            </a:endParaRPr>
          </a:p>
          <a:p>
            <a:pPr marL="342900" lvl="0" indent="-342900" algn="just" rtl="1">
              <a:lnSpc>
                <a:spcPct val="200000"/>
              </a:lnSpc>
              <a:buFont typeface="Wingdings" pitchFamily="2" charset="2"/>
              <a:buChar char="ü"/>
            </a:pPr>
            <a:r>
              <a:rPr lang="fa-IR" sz="2000" b="1" dirty="0">
                <a:solidFill>
                  <a:srgbClr val="D60A9C"/>
                </a:solidFill>
                <a:cs typeface="B Nazanin" pitchFamily="2" charset="-78"/>
              </a:rPr>
              <a:t>مقایسه تکنیک های رایج مورد استفاده برای پوشش پرداخت ها</a:t>
            </a:r>
            <a:endParaRPr lang="en-US" sz="2000" b="1" dirty="0">
              <a:solidFill>
                <a:srgbClr val="D60A9C"/>
              </a:solidFill>
              <a:cs typeface="B Nazanin" pitchFamily="2" charset="-78"/>
            </a:endParaRPr>
          </a:p>
          <a:p>
            <a:pPr marL="342900" lvl="0" indent="-342900" algn="just" rtl="1">
              <a:lnSpc>
                <a:spcPct val="200000"/>
              </a:lnSpc>
              <a:buFont typeface="Wingdings" pitchFamily="2" charset="2"/>
              <a:buChar char="ü"/>
            </a:pPr>
            <a:r>
              <a:rPr lang="fa-IR" sz="2000" b="1" dirty="0">
                <a:solidFill>
                  <a:srgbClr val="D60A9C"/>
                </a:solidFill>
                <a:cs typeface="B Nazanin" pitchFamily="2" charset="-78"/>
              </a:rPr>
              <a:t>مقایسه تکنیک های رایج مورد استفاده برای پوشش دریافتی ها</a:t>
            </a:r>
            <a:endParaRPr lang="en-US" sz="2000" b="1" dirty="0">
              <a:solidFill>
                <a:srgbClr val="D60A9C"/>
              </a:solidFill>
              <a:cs typeface="B Nazanin" pitchFamily="2" charset="-78"/>
            </a:endParaRPr>
          </a:p>
          <a:p>
            <a:pPr marL="342900" lvl="0" indent="-342900" algn="just" rtl="1">
              <a:lnSpc>
                <a:spcPct val="200000"/>
              </a:lnSpc>
              <a:buFont typeface="Wingdings" pitchFamily="2" charset="2"/>
              <a:buChar char="ü"/>
            </a:pPr>
            <a:r>
              <a:rPr lang="fa-IR" sz="2000" b="1" dirty="0">
                <a:solidFill>
                  <a:srgbClr val="D60A9C"/>
                </a:solidFill>
                <a:cs typeface="B Nazanin" pitchFamily="2" charset="-78"/>
              </a:rPr>
              <a:t>تشریح چگونگی پوشش ریسک مبادلاتی بلند مدت و </a:t>
            </a:r>
            <a:endParaRPr lang="en-US" sz="2000" b="1" dirty="0">
              <a:solidFill>
                <a:srgbClr val="D60A9C"/>
              </a:solidFill>
              <a:cs typeface="B Nazanin" pitchFamily="2" charset="-78"/>
            </a:endParaRPr>
          </a:p>
          <a:p>
            <a:pPr marL="342900" lvl="0" indent="-342900" algn="just" rtl="1">
              <a:lnSpc>
                <a:spcPct val="200000"/>
              </a:lnSpc>
              <a:buFont typeface="Wingdings" pitchFamily="2" charset="2"/>
              <a:buChar char="ü"/>
            </a:pPr>
            <a:r>
              <a:rPr lang="fa-IR" sz="2000" b="1" dirty="0">
                <a:solidFill>
                  <a:srgbClr val="D60A9C"/>
                </a:solidFill>
                <a:cs typeface="B Nazanin" pitchFamily="2" charset="-78"/>
              </a:rPr>
              <a:t>ارایه روش های دیگر برای کاهش ریسک نرخ ارز برای مواقعی که تکنیک های پوشش ریسک در دسترس </a:t>
            </a:r>
            <a:r>
              <a:rPr lang="fa-IR" sz="2000" b="1" dirty="0" smtClean="0">
                <a:solidFill>
                  <a:srgbClr val="D60A9C"/>
                </a:solidFill>
                <a:cs typeface="B Nazanin" pitchFamily="2" charset="-78"/>
              </a:rPr>
              <a:t>نیست</a:t>
            </a:r>
            <a:r>
              <a:rPr lang="fa-IR" sz="2000" b="1" dirty="0" smtClean="0">
                <a:cs typeface="B Nazanin" pitchFamily="2" charset="-78"/>
              </a:rPr>
              <a:t>. </a:t>
            </a:r>
            <a:endParaRPr lang="en-US" sz="2000" b="1" dirty="0">
              <a:cs typeface="B Nazanin" pitchFamily="2" charset="-78"/>
            </a:endParaRPr>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67</a:t>
            </a:fld>
            <a:endParaRPr lang="en-US"/>
          </a:p>
        </p:txBody>
      </p:sp>
    </p:spTree>
    <p:extLst>
      <p:ext uri="{BB962C8B-B14F-4D97-AF65-F5344CB8AC3E}">
        <p14:creationId xmlns:p14="http://schemas.microsoft.com/office/powerpoint/2010/main" val="401416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1175"/>
            <a:ext cx="7965561" cy="817545"/>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latin typeface="Arial" pitchFamily="34" charset="0"/>
                <a:cs typeface="Arial" pitchFamily="34" charset="0"/>
              </a:rPr>
              <a:t>TRANSACTION EXPOSURE</a:t>
            </a:r>
            <a:endParaRPr lang="en-US" sz="2400" b="1" dirty="0">
              <a:latin typeface="Arial" pitchFamily="34" charset="0"/>
              <a:cs typeface="Arial" pitchFamily="34" charset="0"/>
            </a:endParaRPr>
          </a:p>
        </p:txBody>
      </p:sp>
      <p:sp>
        <p:nvSpPr>
          <p:cNvPr id="9" name="Rounded Rectangle 4"/>
          <p:cNvSpPr txBox="1"/>
          <p:nvPr/>
        </p:nvSpPr>
        <p:spPr>
          <a:xfrm>
            <a:off x="381000" y="908720"/>
            <a:ext cx="8791600" cy="5805264"/>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algn="just" rtl="1"/>
            <a:r>
              <a:rPr lang="fa-IR" b="1" dirty="0" smtClean="0">
                <a:cs typeface="B Nazanin" panose="00000400000000000000" pitchFamily="2" charset="-78"/>
              </a:rPr>
              <a:t>ریسک </a:t>
            </a:r>
            <a:r>
              <a:rPr lang="fa-IR" b="1" dirty="0">
                <a:cs typeface="B Nazanin" panose="00000400000000000000" pitchFamily="2" charset="-78"/>
              </a:rPr>
              <a:t>مبادلاتی نشان می دهد که مبادلات نقدی آتی مورد انتظار شرکت تحت تاثیر نوسانات نرخ  ارز قرار می </a:t>
            </a:r>
            <a:r>
              <a:rPr lang="fa-IR" b="1" dirty="0" smtClean="0">
                <a:cs typeface="B Nazanin" panose="00000400000000000000" pitchFamily="2" charset="-78"/>
              </a:rPr>
              <a:t>گیرد. یک </a:t>
            </a:r>
            <a:r>
              <a:rPr lang="fa-IR" b="1" dirty="0">
                <a:cs typeface="B Nazanin" panose="00000400000000000000" pitchFamily="2" charset="-78"/>
              </a:rPr>
              <a:t>شرکت امریکایی که از مکزیک کالاهایی را خریداری می کند نیاز به ارز پزو خواهد </a:t>
            </a:r>
            <a:r>
              <a:rPr lang="fa-IR" b="1" dirty="0" smtClean="0">
                <a:cs typeface="B Nazanin" panose="00000400000000000000" pitchFamily="2" charset="-78"/>
              </a:rPr>
              <a:t>داشت. اگرچه </a:t>
            </a:r>
            <a:r>
              <a:rPr lang="fa-IR" b="1" dirty="0">
                <a:cs typeface="B Nazanin" panose="00000400000000000000" pitchFamily="2" charset="-78"/>
              </a:rPr>
              <a:t>احتمالا شرکت میزان ارز پزوی مورد نیاز خود را می </a:t>
            </a:r>
            <a:r>
              <a:rPr lang="fa-IR" b="1" dirty="0" smtClean="0">
                <a:cs typeface="B Nazanin" panose="00000400000000000000" pitchFamily="2" charset="-78"/>
              </a:rPr>
              <a:t>داند،  </a:t>
            </a:r>
            <a:r>
              <a:rPr lang="fa-IR" b="1" dirty="0">
                <a:cs typeface="B Nazanin" panose="00000400000000000000" pitchFamily="2" charset="-78"/>
              </a:rPr>
              <a:t>اما از مقدار دقیق دلار مورد نیاز خود برای تبدیل به آن مقدار پزو اطمینان کاملی </a:t>
            </a:r>
            <a:r>
              <a:rPr lang="fa-IR" b="1" dirty="0" smtClean="0">
                <a:cs typeface="B Nazanin" panose="00000400000000000000" pitchFamily="2" charset="-78"/>
              </a:rPr>
              <a:t>ندارد. این </a:t>
            </a:r>
            <a:r>
              <a:rPr lang="fa-IR" b="1" dirty="0">
                <a:cs typeface="B Nazanin" panose="00000400000000000000" pitchFamily="2" charset="-78"/>
              </a:rPr>
              <a:t>نا اطمینانی به علت نوسان بین نرخ های ارز پزو و دلار در طول زمان </a:t>
            </a:r>
            <a:r>
              <a:rPr lang="fa-IR" b="1" dirty="0" smtClean="0">
                <a:cs typeface="B Nazanin" panose="00000400000000000000" pitchFamily="2" charset="-78"/>
              </a:rPr>
              <a:t>است. یک </a:t>
            </a:r>
            <a:r>
              <a:rPr lang="fa-IR" b="1" dirty="0">
                <a:cs typeface="B Nazanin" panose="00000400000000000000" pitchFamily="2" charset="-78"/>
              </a:rPr>
              <a:t>شرکت </a:t>
            </a:r>
            <a:r>
              <a:rPr lang="fa-IR" b="1" dirty="0" smtClean="0">
                <a:cs typeface="B Nazanin" panose="00000400000000000000" pitchFamily="2" charset="-78"/>
              </a:rPr>
              <a:t>چند ملیتی </a:t>
            </a:r>
            <a:r>
              <a:rPr lang="fa-IR" b="1" dirty="0">
                <a:cs typeface="B Nazanin" panose="00000400000000000000" pitchFamily="2" charset="-78"/>
              </a:rPr>
              <a:t>امریکا محور که  دریافتی هایی با ارز خارجی </a:t>
            </a:r>
            <a:r>
              <a:rPr lang="fa-IR" b="1" dirty="0" smtClean="0">
                <a:cs typeface="B Nazanin" panose="00000400000000000000" pitchFamily="2" charset="-78"/>
              </a:rPr>
              <a:t>دارد،  </a:t>
            </a:r>
            <a:r>
              <a:rPr lang="fa-IR" b="1" dirty="0">
                <a:cs typeface="B Nazanin" panose="00000400000000000000" pitchFamily="2" charset="-78"/>
              </a:rPr>
              <a:t>در معرض ریسک خواهد بود زیرا نمی داند که چه میزان دلار  از طریق تبدیل دریافتی ها در قالب ارز خارجی کسب خواهد </a:t>
            </a:r>
            <a:r>
              <a:rPr lang="fa-IR" b="1" dirty="0" smtClean="0">
                <a:cs typeface="B Nazanin" panose="00000400000000000000" pitchFamily="2" charset="-78"/>
              </a:rPr>
              <a:t>کرد. </a:t>
            </a:r>
            <a:endParaRPr lang="en-US" b="1" dirty="0">
              <a:cs typeface="B Nazanin" panose="00000400000000000000" pitchFamily="2" charset="-78"/>
            </a:endParaRPr>
          </a:p>
          <a:p>
            <a:pPr algn="just" rtl="1"/>
            <a:r>
              <a:rPr lang="fa-IR" b="1" dirty="0">
                <a:cs typeface="B Nazanin" panose="00000400000000000000" pitchFamily="2" charset="-78"/>
              </a:rPr>
              <a:t>اگر ریسک مبادلاتی وجود داشته </a:t>
            </a:r>
            <a:r>
              <a:rPr lang="fa-IR" b="1" dirty="0" smtClean="0">
                <a:cs typeface="B Nazanin" panose="00000400000000000000" pitchFamily="2" charset="-78"/>
              </a:rPr>
              <a:t>باشد،  شرکت </a:t>
            </a:r>
            <a:r>
              <a:rPr lang="fa-IR" b="1" dirty="0">
                <a:cs typeface="B Nazanin" panose="00000400000000000000" pitchFamily="2" charset="-78"/>
              </a:rPr>
              <a:t>بایستی سه اقدام اساسی را انجام </a:t>
            </a:r>
            <a:r>
              <a:rPr lang="fa-IR" b="1" dirty="0" smtClean="0">
                <a:cs typeface="B Nazanin" panose="00000400000000000000" pitchFamily="2" charset="-78"/>
              </a:rPr>
              <a:t>دهند. اولا،  </a:t>
            </a:r>
            <a:r>
              <a:rPr lang="fa-IR" b="1" dirty="0">
                <a:cs typeface="B Nazanin" panose="00000400000000000000" pitchFamily="2" charset="-78"/>
              </a:rPr>
              <a:t>شرکت بایستی میزان ریسک مبادلاتی خود را مشخص </a:t>
            </a:r>
            <a:r>
              <a:rPr lang="fa-IR" b="1" dirty="0" smtClean="0">
                <a:cs typeface="B Nazanin" panose="00000400000000000000" pitchFamily="2" charset="-78"/>
              </a:rPr>
              <a:t>کند. دوما،  </a:t>
            </a:r>
            <a:r>
              <a:rPr lang="fa-IR" b="1" dirty="0">
                <a:cs typeface="B Nazanin" panose="00000400000000000000" pitchFamily="2" charset="-78"/>
              </a:rPr>
              <a:t>شرکت بایستی تصمیم بگیرد که آیا می خواهد ریسک متوجه بر خود را پوشش دهد یا </a:t>
            </a:r>
            <a:r>
              <a:rPr lang="fa-IR" b="1" dirty="0" smtClean="0">
                <a:cs typeface="B Nazanin" panose="00000400000000000000" pitchFamily="2" charset="-78"/>
              </a:rPr>
              <a:t>خیر. و </a:t>
            </a:r>
            <a:r>
              <a:rPr lang="fa-IR" b="1" dirty="0">
                <a:cs typeface="B Nazanin" panose="00000400000000000000" pitchFamily="2" charset="-78"/>
              </a:rPr>
              <a:t>در </a:t>
            </a:r>
            <a:r>
              <a:rPr lang="fa-IR" b="1" dirty="0" smtClean="0">
                <a:cs typeface="B Nazanin" panose="00000400000000000000" pitchFamily="2" charset="-78"/>
              </a:rPr>
              <a:t>نهایت،  </a:t>
            </a:r>
            <a:r>
              <a:rPr lang="fa-IR" b="1" dirty="0">
                <a:cs typeface="B Nazanin" panose="00000400000000000000" pitchFamily="2" charset="-78"/>
              </a:rPr>
              <a:t>اگر تصمیم بر پوشش بخشی از ریسک یا تمامی آن </a:t>
            </a:r>
            <a:r>
              <a:rPr lang="fa-IR" b="1" dirty="0" smtClean="0">
                <a:cs typeface="B Nazanin" panose="00000400000000000000" pitchFamily="2" charset="-78"/>
              </a:rPr>
              <a:t>باشد،  </a:t>
            </a:r>
            <a:r>
              <a:rPr lang="fa-IR" b="1" dirty="0">
                <a:cs typeface="B Nazanin" panose="00000400000000000000" pitchFamily="2" charset="-78"/>
              </a:rPr>
              <a:t>شرکت بایستی از بین روش های مختلف پوشش ریسک یکی را انتخاب </a:t>
            </a:r>
            <a:r>
              <a:rPr lang="fa-IR" b="1" dirty="0" smtClean="0">
                <a:cs typeface="B Nazanin" panose="00000400000000000000" pitchFamily="2" charset="-78"/>
              </a:rPr>
              <a:t>کند. </a:t>
            </a:r>
            <a:endParaRPr lang="en-US" b="1" dirty="0">
              <a:cs typeface="B Nazanin" panose="00000400000000000000" pitchFamily="2" charset="-78"/>
            </a:endParaRPr>
          </a:p>
          <a:p>
            <a:pPr marL="342900" indent="-342900" algn="just" rtl="1">
              <a:lnSpc>
                <a:spcPct val="150000"/>
              </a:lnSpc>
              <a:buFont typeface="Wingdings" pitchFamily="2" charset="2"/>
              <a:buChar char="ü"/>
            </a:pPr>
            <a:r>
              <a:rPr lang="fa-IR" sz="2000" b="1" dirty="0">
                <a:solidFill>
                  <a:srgbClr val="D60A9C"/>
                </a:solidFill>
                <a:cs typeface="B Nazanin" pitchFamily="2" charset="-78"/>
              </a:rPr>
              <a:t>تعیین  ریسک خالص </a:t>
            </a:r>
            <a:r>
              <a:rPr lang="fa-IR" sz="2000" b="1" dirty="0" err="1">
                <a:solidFill>
                  <a:srgbClr val="D60A9C"/>
                </a:solidFill>
                <a:cs typeface="B Nazanin" pitchFamily="2" charset="-78"/>
              </a:rPr>
              <a:t>مبادلاتی</a:t>
            </a:r>
            <a:endParaRPr lang="en-US" sz="2000" b="1" dirty="0">
              <a:solidFill>
                <a:srgbClr val="D60A9C"/>
              </a:solidFill>
              <a:cs typeface="B Nazanin" pitchFamily="2" charset="-78"/>
            </a:endParaRPr>
          </a:p>
          <a:p>
            <a:pPr marL="342900" indent="-342900" algn="just" rtl="1">
              <a:lnSpc>
                <a:spcPct val="150000"/>
              </a:lnSpc>
              <a:buFont typeface="Wingdings" pitchFamily="2" charset="2"/>
              <a:buChar char="ü"/>
            </a:pPr>
            <a:r>
              <a:rPr lang="fa-IR" sz="2000" b="1" dirty="0">
                <a:solidFill>
                  <a:srgbClr val="D60A9C"/>
                </a:solidFill>
                <a:cs typeface="B Nazanin" pitchFamily="2" charset="-78"/>
              </a:rPr>
              <a:t>تطبیق سیاست فاکتور </a:t>
            </a:r>
            <a:r>
              <a:rPr lang="fa-IR" sz="2000" b="1" dirty="0" err="1">
                <a:solidFill>
                  <a:srgbClr val="D60A9C"/>
                </a:solidFill>
                <a:cs typeface="B Nazanin" pitchFamily="2" charset="-78"/>
              </a:rPr>
              <a:t>نویسی</a:t>
            </a:r>
            <a:r>
              <a:rPr lang="fa-IR" sz="2000" b="1" dirty="0">
                <a:solidFill>
                  <a:srgbClr val="D60A9C"/>
                </a:solidFill>
                <a:cs typeface="B Nazanin" pitchFamily="2" charset="-78"/>
              </a:rPr>
              <a:t> به مدیریت ریسک</a:t>
            </a:r>
            <a:endParaRPr lang="en-US" sz="2000" b="1" dirty="0">
              <a:solidFill>
                <a:srgbClr val="D60A9C"/>
              </a:solidFill>
              <a:cs typeface="B Nazanin" pitchFamily="2" charset="-78"/>
            </a:endParaRPr>
          </a:p>
          <a:p>
            <a:pPr marL="342900" indent="-342900" algn="just" rtl="1">
              <a:lnSpc>
                <a:spcPct val="150000"/>
              </a:lnSpc>
              <a:buFont typeface="Wingdings" pitchFamily="2" charset="2"/>
              <a:buChar char="ü"/>
            </a:pPr>
            <a:r>
              <a:rPr lang="fa-IR" sz="2000" b="1" dirty="0">
                <a:solidFill>
                  <a:srgbClr val="D60A9C"/>
                </a:solidFill>
                <a:cs typeface="B Nazanin" pitchFamily="2" charset="-78"/>
              </a:rPr>
              <a:t>پوشش ریسک برای پرداخت </a:t>
            </a:r>
            <a:r>
              <a:rPr lang="fa-IR" sz="2000" b="1" dirty="0" smtClean="0">
                <a:solidFill>
                  <a:srgbClr val="D60A9C"/>
                </a:solidFill>
                <a:cs typeface="B Nazanin" pitchFamily="2" charset="-78"/>
              </a:rPr>
              <a:t>ها</a:t>
            </a:r>
            <a:endParaRPr lang="en-US" sz="2000" b="1" dirty="0">
              <a:solidFill>
                <a:srgbClr val="D60A9C"/>
              </a:solidFill>
              <a:cs typeface="B Nazanin" pitchFamily="2" charset="-78"/>
            </a:endParaRPr>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68</a:t>
            </a:fld>
            <a:endParaRPr lang="en-US"/>
          </a:p>
        </p:txBody>
      </p:sp>
    </p:spTree>
    <p:extLst>
      <p:ext uri="{BB962C8B-B14F-4D97-AF65-F5344CB8AC3E}">
        <p14:creationId xmlns:p14="http://schemas.microsoft.com/office/powerpoint/2010/main" val="374345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0000"/>
                </a:solidFill>
                <a:cs typeface="B Zar" panose="00000400000000000000" pitchFamily="2" charset="-78"/>
              </a:rPr>
              <a:t>روشهای مدیریت ریسک مبادلات و </a:t>
            </a:r>
            <a:r>
              <a:rPr lang="fa-IR" b="1" dirty="0" err="1" smtClean="0">
                <a:solidFill>
                  <a:srgbClr val="FF0000"/>
                </a:solidFill>
                <a:cs typeface="B Zar" panose="00000400000000000000" pitchFamily="2" charset="-78"/>
              </a:rPr>
              <a:t>تراکنشها</a:t>
            </a:r>
            <a:endParaRPr lang="en-US" b="1" dirty="0">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r" rtl="1">
              <a:lnSpc>
                <a:spcPct val="200000"/>
              </a:lnSpc>
            </a:pPr>
            <a:r>
              <a:rPr lang="fa-IR" sz="2000" dirty="0">
                <a:cs typeface="B Zar" panose="00000400000000000000" pitchFamily="2" charset="-78"/>
              </a:rPr>
              <a:t>1. انجام </a:t>
            </a:r>
            <a:r>
              <a:rPr lang="fa-IR" sz="2000" dirty="0" smtClean="0">
                <a:cs typeface="B Zar" panose="00000400000000000000" pitchFamily="2" charset="-78"/>
              </a:rPr>
              <a:t>ندادن هیچ کار</a:t>
            </a:r>
            <a:endParaRPr lang="fa-IR" sz="2000" dirty="0">
              <a:cs typeface="B Zar" panose="00000400000000000000" pitchFamily="2" charset="-78"/>
            </a:endParaRPr>
          </a:p>
          <a:p>
            <a:pPr algn="r" rtl="1">
              <a:lnSpc>
                <a:spcPct val="200000"/>
              </a:lnSpc>
            </a:pPr>
            <a:r>
              <a:rPr lang="fa-IR" sz="2000" dirty="0">
                <a:cs typeface="B Zar" panose="00000400000000000000" pitchFamily="2" charset="-78"/>
              </a:rPr>
              <a:t>2. معامله را از طریق یک قرارداد </a:t>
            </a:r>
            <a:r>
              <a:rPr lang="fa-IR" sz="2000" dirty="0" smtClean="0">
                <a:cs typeface="B Zar" panose="00000400000000000000" pitchFamily="2" charset="-78"/>
              </a:rPr>
              <a:t>آتی.</a:t>
            </a:r>
            <a:endParaRPr lang="fa-IR" sz="2000" dirty="0">
              <a:cs typeface="B Zar" panose="00000400000000000000" pitchFamily="2" charset="-78"/>
            </a:endParaRPr>
          </a:p>
          <a:p>
            <a:pPr algn="r" rtl="1">
              <a:lnSpc>
                <a:spcPct val="200000"/>
              </a:lnSpc>
            </a:pPr>
            <a:r>
              <a:rPr lang="fa-IR" sz="2000" dirty="0">
                <a:cs typeface="B Zar" panose="00000400000000000000" pitchFamily="2" charset="-78"/>
              </a:rPr>
              <a:t>3. معامله را از طریق یک </a:t>
            </a:r>
            <a:r>
              <a:rPr lang="fa-IR" sz="2000" dirty="0" smtClean="0">
                <a:cs typeface="B Zar" panose="00000400000000000000" pitchFamily="2" charset="-78"/>
              </a:rPr>
              <a:t>پوشش از طریق عملیات شبکه بانکی مثل </a:t>
            </a:r>
            <a:r>
              <a:rPr lang="en-US" sz="2000" dirty="0" smtClean="0">
                <a:cs typeface="B Zar" panose="00000400000000000000" pitchFamily="2" charset="-78"/>
              </a:rPr>
              <a:t>LC</a:t>
            </a:r>
            <a:r>
              <a:rPr lang="fa-IR" sz="2000" dirty="0" smtClean="0">
                <a:cs typeface="B Zar" panose="00000400000000000000" pitchFamily="2" charset="-78"/>
              </a:rPr>
              <a:t>.</a:t>
            </a:r>
            <a:endParaRPr lang="fa-IR" sz="2000" dirty="0">
              <a:cs typeface="B Zar" panose="00000400000000000000" pitchFamily="2" charset="-78"/>
            </a:endParaRPr>
          </a:p>
          <a:p>
            <a:pPr algn="r" rtl="1">
              <a:lnSpc>
                <a:spcPct val="200000"/>
              </a:lnSpc>
            </a:pPr>
            <a:r>
              <a:rPr lang="fa-IR" sz="2000" dirty="0">
                <a:cs typeface="B Zar" panose="00000400000000000000" pitchFamily="2" charset="-78"/>
              </a:rPr>
              <a:t>4. از طریق یک </a:t>
            </a:r>
            <a:r>
              <a:rPr lang="fa-IR" sz="2000" dirty="0" err="1" smtClean="0">
                <a:cs typeface="B Zar" panose="00000400000000000000" pitchFamily="2" charset="-78"/>
              </a:rPr>
              <a:t>اختیارهای</a:t>
            </a:r>
            <a:r>
              <a:rPr lang="fa-IR" sz="2000" dirty="0" smtClean="0">
                <a:cs typeface="B Zar" panose="00000400000000000000" pitchFamily="2" charset="-78"/>
              </a:rPr>
              <a:t> معامله ارزی و </a:t>
            </a:r>
            <a:r>
              <a:rPr lang="fa-IR" sz="2000" dirty="0" err="1" smtClean="0">
                <a:cs typeface="B Zar" panose="00000400000000000000" pitchFamily="2" charset="-78"/>
              </a:rPr>
              <a:t>سوآپ</a:t>
            </a:r>
            <a:r>
              <a:rPr lang="fa-IR" sz="2000" dirty="0" smtClean="0">
                <a:cs typeface="B Zar" panose="00000400000000000000" pitchFamily="2" charset="-78"/>
              </a:rPr>
              <a:t> و ابزارهای ترکیبی</a:t>
            </a:r>
            <a:endParaRPr lang="en-US" sz="200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69</a:t>
            </a:fld>
            <a:endParaRPr lang="en-US"/>
          </a:p>
        </p:txBody>
      </p:sp>
    </p:spTree>
    <p:extLst>
      <p:ext uri="{BB962C8B-B14F-4D97-AF65-F5344CB8AC3E}">
        <p14:creationId xmlns:p14="http://schemas.microsoft.com/office/powerpoint/2010/main" val="3793589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0D3704-EB78-46B9-AB15-D23119C7FC1D}" type="slidenum">
              <a:rPr lang="en-US" smtClean="0"/>
              <a:pPr/>
              <a:t>7</a:t>
            </a:fld>
            <a:endParaRPr lang="en-US"/>
          </a:p>
        </p:txBody>
      </p:sp>
      <p:sp>
        <p:nvSpPr>
          <p:cNvPr id="4" name="Footer Placeholder 3"/>
          <p:cNvSpPr>
            <a:spLocks noGrp="1"/>
          </p:cNvSpPr>
          <p:nvPr>
            <p:ph type="ftr" sz="quarter" idx="4294967295"/>
          </p:nvPr>
        </p:nvSpPr>
        <p:spPr>
          <a:xfrm>
            <a:off x="4419600" y="6284913"/>
            <a:ext cx="4724400" cy="274637"/>
          </a:xfrm>
        </p:spPr>
        <p:txBody>
          <a:bodyPr/>
          <a:lstStyle/>
          <a:p>
            <a:r>
              <a:rPr lang="fa-IR" b="1" smtClean="0">
                <a:solidFill>
                  <a:srgbClr val="002060"/>
                </a:solidFill>
              </a:rPr>
              <a:t>مالي بين الملل</a:t>
            </a:r>
            <a:endParaRPr lang="fa-IR" b="1" dirty="0" smtClean="0">
              <a:solidFill>
                <a:srgbClr val="002060"/>
              </a:solidFill>
            </a:endParaRPr>
          </a:p>
        </p:txBody>
      </p:sp>
      <p:sp>
        <p:nvSpPr>
          <p:cNvPr id="6" name="Rectangle 5"/>
          <p:cNvSpPr/>
          <p:nvPr/>
        </p:nvSpPr>
        <p:spPr>
          <a:xfrm>
            <a:off x="800100" y="1143000"/>
            <a:ext cx="7239000" cy="2308324"/>
          </a:xfrm>
          <a:prstGeom prst="rect">
            <a:avLst/>
          </a:prstGeom>
        </p:spPr>
        <p:txBody>
          <a:bodyPr wrap="square">
            <a:spAutoFit/>
          </a:bodyPr>
          <a:lstStyle/>
          <a:p>
            <a:r>
              <a:rPr lang="en-US" sz="2400" dirty="0"/>
              <a:t>A </a:t>
            </a:r>
            <a:r>
              <a:rPr lang="en-US" sz="2400" b="1" dirty="0">
                <a:solidFill>
                  <a:srgbClr val="FF0000"/>
                </a:solidFill>
              </a:rPr>
              <a:t>hazard</a:t>
            </a:r>
            <a:r>
              <a:rPr lang="en-US" sz="2400" dirty="0"/>
              <a:t> is any agent that can cause harm or damage to humans, property, or the environment. Risk is defined as the probability that </a:t>
            </a:r>
            <a:r>
              <a:rPr lang="en-US" sz="2400" b="1" dirty="0">
                <a:solidFill>
                  <a:srgbClr val="FF0000"/>
                </a:solidFill>
              </a:rPr>
              <a:t>exposure</a:t>
            </a:r>
            <a:r>
              <a:rPr lang="en-US" sz="2400" dirty="0"/>
              <a:t> to a hazard will lead to a negative consequence, or more simply, a hazard poses no risk if there is no exposure to that hazard.</a:t>
            </a:r>
          </a:p>
        </p:txBody>
      </p:sp>
      <p:sp>
        <p:nvSpPr>
          <p:cNvPr id="7" name="Rectangle 6"/>
          <p:cNvSpPr/>
          <p:nvPr/>
        </p:nvSpPr>
        <p:spPr>
          <a:xfrm>
            <a:off x="834736" y="3733800"/>
            <a:ext cx="6677891" cy="1815882"/>
          </a:xfrm>
          <a:prstGeom prst="rect">
            <a:avLst/>
          </a:prstGeom>
        </p:spPr>
        <p:txBody>
          <a:bodyPr wrap="square">
            <a:spAutoFit/>
          </a:bodyPr>
          <a:lstStyle/>
          <a:p>
            <a:r>
              <a:rPr lang="en-US" sz="2800" b="1" dirty="0">
                <a:solidFill>
                  <a:srgbClr val="FF0000"/>
                </a:solidFill>
              </a:rPr>
              <a:t>Risk exposure </a:t>
            </a:r>
            <a:r>
              <a:rPr lang="en-US" sz="2800" dirty="0"/>
              <a:t>is a quantified loss potential of business. Risk exposure is usually calculated by multiplying the probability of an incident occurring by its potential </a:t>
            </a:r>
            <a:r>
              <a:rPr lang="en-US" sz="2800" dirty="0" err="1"/>
              <a:t>losse</a:t>
            </a:r>
            <a:endParaRPr lang="en-US" sz="2800" dirty="0"/>
          </a:p>
        </p:txBody>
      </p:sp>
    </p:spTree>
    <p:extLst>
      <p:ext uri="{BB962C8B-B14F-4D97-AF65-F5344CB8AC3E}">
        <p14:creationId xmlns:p14="http://schemas.microsoft.com/office/powerpoint/2010/main" val="5406527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899592" y="260648"/>
          <a:ext cx="7787208" cy="6120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normAutofit/>
          </a:bodyPr>
          <a:lstStyle/>
          <a:p>
            <a:pPr>
              <a:defRPr/>
            </a:pPr>
            <a:fld id="{83A1594A-FFBB-4D4C-9102-B83135140D26}" type="slidenum">
              <a:rPr lang="en-US" smtClean="0"/>
              <a:pPr>
                <a:defRPr/>
              </a:pPr>
              <a:t>70</a:t>
            </a:fld>
            <a:endParaRPr lang="en-US"/>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307061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1175"/>
            <a:ext cx="7965561" cy="817545"/>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a:latin typeface="Arial" pitchFamily="34" charset="0"/>
                <a:cs typeface="Arial" pitchFamily="34" charset="0"/>
              </a:rPr>
              <a:t>ALTERNATIVE HEDGING TECHNIQUES</a:t>
            </a:r>
          </a:p>
        </p:txBody>
      </p:sp>
      <p:sp>
        <p:nvSpPr>
          <p:cNvPr id="9" name="Rounded Rectangle 4"/>
          <p:cNvSpPr txBox="1"/>
          <p:nvPr/>
        </p:nvSpPr>
        <p:spPr>
          <a:xfrm>
            <a:off x="1027584" y="908720"/>
            <a:ext cx="8145016" cy="5805264"/>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marL="342900" lvl="0" indent="-342900" algn="just">
              <a:lnSpc>
                <a:spcPct val="200000"/>
              </a:lnSpc>
              <a:buFont typeface="Wingdings" pitchFamily="2" charset="2"/>
              <a:buChar char="ü"/>
            </a:pPr>
            <a:r>
              <a:rPr lang="en-US" sz="2000" b="1" dirty="0">
                <a:solidFill>
                  <a:srgbClr val="D60A9C"/>
                </a:solidFill>
                <a:cs typeface="B Nazanin" pitchFamily="2" charset="-78"/>
              </a:rPr>
              <a:t>Leading and </a:t>
            </a:r>
            <a:r>
              <a:rPr lang="en-US" sz="2000" b="1" dirty="0" smtClean="0">
                <a:solidFill>
                  <a:srgbClr val="D60A9C"/>
                </a:solidFill>
                <a:cs typeface="B Nazanin" pitchFamily="2" charset="-78"/>
              </a:rPr>
              <a:t>Lagging</a:t>
            </a:r>
            <a:endParaRPr lang="fa-IR" sz="2000" b="1" dirty="0" smtClean="0">
              <a:solidFill>
                <a:srgbClr val="D60A9C"/>
              </a:solidFill>
              <a:cs typeface="B Nazanin" pitchFamily="2" charset="-78"/>
            </a:endParaRPr>
          </a:p>
          <a:p>
            <a:pPr algn="just" rtl="1">
              <a:lnSpc>
                <a:spcPct val="150000"/>
              </a:lnSpc>
            </a:pPr>
            <a:r>
              <a:rPr lang="fa-IR" b="1" dirty="0">
                <a:cs typeface="B Nazanin" panose="00000400000000000000" pitchFamily="2" charset="-78"/>
              </a:rPr>
              <a:t>این استراتژی ها شامل تطبیق زمان درخواست پرداخت یا هزینه انعکاس انتظارات در مورد تحرکات نرخ آتی ارز </a:t>
            </a:r>
            <a:r>
              <a:rPr lang="fa-IR" b="1" dirty="0" smtClean="0">
                <a:cs typeface="B Nazanin" panose="00000400000000000000" pitchFamily="2" charset="-78"/>
              </a:rPr>
              <a:t>است</a:t>
            </a:r>
            <a:r>
              <a:rPr lang="fa-IR" dirty="0" smtClean="0"/>
              <a:t>. </a:t>
            </a:r>
            <a:endParaRPr lang="fa-IR" sz="2000" b="1" dirty="0" smtClean="0">
              <a:solidFill>
                <a:srgbClr val="D60A9C"/>
              </a:solidFill>
              <a:cs typeface="B Nazanin" pitchFamily="2" charset="-78"/>
            </a:endParaRPr>
          </a:p>
          <a:p>
            <a:pPr marL="342900" lvl="0" indent="-342900" algn="just">
              <a:lnSpc>
                <a:spcPct val="200000"/>
              </a:lnSpc>
              <a:buFont typeface="Wingdings" pitchFamily="2" charset="2"/>
              <a:buChar char="ü"/>
            </a:pPr>
            <a:r>
              <a:rPr lang="en-US" sz="2000" b="1" dirty="0">
                <a:solidFill>
                  <a:srgbClr val="D60A9C"/>
                </a:solidFill>
                <a:cs typeface="B Nazanin" pitchFamily="2" charset="-78"/>
              </a:rPr>
              <a:t>Cross-Hedging </a:t>
            </a:r>
            <a:endParaRPr lang="fa-IR" sz="2000" b="1" dirty="0" smtClean="0">
              <a:solidFill>
                <a:srgbClr val="D60A9C"/>
              </a:solidFill>
              <a:cs typeface="B Nazanin" pitchFamily="2" charset="-78"/>
            </a:endParaRPr>
          </a:p>
          <a:p>
            <a:pPr algn="just" rtl="1">
              <a:lnSpc>
                <a:spcPct val="150000"/>
              </a:lnSpc>
            </a:pPr>
            <a:r>
              <a:rPr lang="fa-IR" b="1" dirty="0">
                <a:cs typeface="B Nazanin" panose="00000400000000000000" pitchFamily="2" charset="-78"/>
              </a:rPr>
              <a:t>پوشش متقابل یک روش مرسوم برای کاهش ریسک مبادلاتی در حالتی است که نتوان ریسک ارز را پوشش </a:t>
            </a:r>
            <a:r>
              <a:rPr lang="fa-IR" b="1" dirty="0" smtClean="0">
                <a:cs typeface="B Nazanin" panose="00000400000000000000" pitchFamily="2" charset="-78"/>
              </a:rPr>
              <a:t>داد</a:t>
            </a:r>
            <a:r>
              <a:rPr lang="fa-IR" dirty="0" smtClean="0"/>
              <a:t>. </a:t>
            </a:r>
            <a:endParaRPr lang="en-US" dirty="0"/>
          </a:p>
          <a:p>
            <a:pPr marL="342900" indent="-342900" algn="just">
              <a:lnSpc>
                <a:spcPct val="200000"/>
              </a:lnSpc>
              <a:buFont typeface="Wingdings" pitchFamily="2" charset="2"/>
              <a:buChar char="ü"/>
            </a:pPr>
            <a:r>
              <a:rPr lang="en-US" b="1" dirty="0">
                <a:solidFill>
                  <a:srgbClr val="D60A9C"/>
                </a:solidFill>
                <a:cs typeface="B Nazanin" pitchFamily="2" charset="-78"/>
              </a:rPr>
              <a:t>Currency </a:t>
            </a:r>
            <a:r>
              <a:rPr lang="en-US" b="1" dirty="0" smtClean="0">
                <a:solidFill>
                  <a:srgbClr val="D60A9C"/>
                </a:solidFill>
                <a:cs typeface="B Nazanin" pitchFamily="2" charset="-78"/>
              </a:rPr>
              <a:t>Diversification</a:t>
            </a:r>
            <a:endParaRPr lang="fa-IR" b="1" dirty="0" smtClean="0">
              <a:solidFill>
                <a:srgbClr val="D60A9C"/>
              </a:solidFill>
              <a:cs typeface="B Nazanin" pitchFamily="2" charset="-78"/>
            </a:endParaRPr>
          </a:p>
          <a:p>
            <a:pPr algn="just" rtl="1">
              <a:lnSpc>
                <a:spcPct val="200000"/>
              </a:lnSpc>
            </a:pPr>
            <a:r>
              <a:rPr lang="fa-IR" b="1" dirty="0">
                <a:cs typeface="B Nazanin" panose="00000400000000000000" pitchFamily="2" charset="-78"/>
              </a:rPr>
              <a:t>سومین روش برای کاهش ریسک مبادلاتی متنوع سازی ارزی </a:t>
            </a:r>
            <a:r>
              <a:rPr lang="fa-IR" b="1" dirty="0" smtClean="0">
                <a:cs typeface="B Nazanin" panose="00000400000000000000" pitchFamily="2" charset="-78"/>
              </a:rPr>
              <a:t>است. در </a:t>
            </a:r>
            <a:r>
              <a:rPr lang="fa-IR" b="1" dirty="0">
                <a:cs typeface="B Nazanin" panose="00000400000000000000" pitchFamily="2" charset="-78"/>
              </a:rPr>
              <a:t>این روش پتانسیل اثر </a:t>
            </a:r>
            <a:r>
              <a:rPr lang="fa-IR" b="1" dirty="0" smtClean="0">
                <a:cs typeface="B Nazanin" panose="00000400000000000000" pitchFamily="2" charset="-78"/>
              </a:rPr>
              <a:t> </a:t>
            </a:r>
            <a:r>
              <a:rPr lang="fa-IR" b="1" dirty="0">
                <a:cs typeface="B Nazanin" panose="00000400000000000000" pitchFamily="2" charset="-78"/>
              </a:rPr>
              <a:t>تحرکات هر ارز واحد بر ارزش شرکت </a:t>
            </a:r>
            <a:r>
              <a:rPr lang="fa-IR" b="1" dirty="0" smtClean="0">
                <a:cs typeface="B Nazanin" panose="00000400000000000000" pitchFamily="2" charset="-78"/>
              </a:rPr>
              <a:t>چند ملیتی </a:t>
            </a:r>
            <a:r>
              <a:rPr lang="fa-IR" b="1" dirty="0">
                <a:cs typeface="B Nazanin" panose="00000400000000000000" pitchFamily="2" charset="-78"/>
              </a:rPr>
              <a:t>محدود می </a:t>
            </a:r>
            <a:r>
              <a:rPr lang="fa-IR" b="1" dirty="0" smtClean="0">
                <a:cs typeface="B Nazanin" panose="00000400000000000000" pitchFamily="2" charset="-78"/>
              </a:rPr>
              <a:t>شود. برخی </a:t>
            </a:r>
            <a:r>
              <a:rPr lang="fa-IR" b="1" dirty="0">
                <a:cs typeface="B Nazanin" panose="00000400000000000000" pitchFamily="2" charset="-78"/>
              </a:rPr>
              <a:t>شرکت های </a:t>
            </a:r>
            <a:r>
              <a:rPr lang="fa-IR" b="1" dirty="0" smtClean="0">
                <a:cs typeface="B Nazanin" panose="00000400000000000000" pitchFamily="2" charset="-78"/>
              </a:rPr>
              <a:t>چند ملیتی </a:t>
            </a:r>
            <a:r>
              <a:rPr lang="fa-IR" b="1" dirty="0">
                <a:cs typeface="B Nazanin" panose="00000400000000000000" pitchFamily="2" charset="-78"/>
              </a:rPr>
              <a:t>نظیر </a:t>
            </a:r>
            <a:r>
              <a:rPr lang="fa-IR" b="1" dirty="0" smtClean="0">
                <a:cs typeface="B Nazanin" panose="00000400000000000000" pitchFamily="2" charset="-78"/>
              </a:rPr>
              <a:t>کوکاکولا،  پپسی </a:t>
            </a:r>
            <a:r>
              <a:rPr lang="fa-IR" b="1" dirty="0">
                <a:cs typeface="B Nazanin" panose="00000400000000000000" pitchFamily="2" charset="-78"/>
              </a:rPr>
              <a:t>و آلتریا ادعا می کنند که ریسک تحرکات نرخ ارز به طور قابل توجهی با متنوع سازی کسب و کارشان در کشورهای متعدد کاهش می </a:t>
            </a:r>
            <a:r>
              <a:rPr lang="fa-IR" b="1" dirty="0" smtClean="0">
                <a:cs typeface="B Nazanin" panose="00000400000000000000" pitchFamily="2" charset="-78"/>
              </a:rPr>
              <a:t>یابد</a:t>
            </a:r>
            <a:r>
              <a:rPr lang="fa-IR" dirty="0" smtClean="0"/>
              <a:t>. </a:t>
            </a:r>
            <a:endParaRPr lang="en-US" dirty="0"/>
          </a:p>
          <a:p>
            <a:pPr marL="342900" indent="-342900" algn="just">
              <a:lnSpc>
                <a:spcPct val="200000"/>
              </a:lnSpc>
              <a:buFont typeface="Wingdings" pitchFamily="2" charset="2"/>
              <a:buChar char="ü"/>
            </a:pPr>
            <a:endParaRPr lang="en-US" dirty="0"/>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71</a:t>
            </a:fld>
            <a:endParaRPr lang="en-US"/>
          </a:p>
        </p:txBody>
      </p:sp>
    </p:spTree>
    <p:extLst>
      <p:ext uri="{BB962C8B-B14F-4D97-AF65-F5344CB8AC3E}">
        <p14:creationId xmlns:p14="http://schemas.microsoft.com/office/powerpoint/2010/main" val="264886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91175"/>
            <a:ext cx="8253593" cy="817545"/>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000" b="1" dirty="0" smtClean="0">
                <a:latin typeface="Arial" pitchFamily="34" charset="0"/>
                <a:cs typeface="Arial" pitchFamily="34" charset="0"/>
              </a:rPr>
              <a:t>POSSIBLE STRATEGIES TO HEDGE ECONOMIC EXPOSURE </a:t>
            </a:r>
            <a:endParaRPr lang="en-US" sz="2000" b="1" dirty="0">
              <a:latin typeface="Arial" pitchFamily="34" charset="0"/>
              <a:cs typeface="Arial" pitchFamily="34" charset="0"/>
            </a:endParaRPr>
          </a:p>
        </p:txBody>
      </p:sp>
      <p:sp>
        <p:nvSpPr>
          <p:cNvPr id="9" name="Rounded Rectangle 4"/>
          <p:cNvSpPr txBox="1"/>
          <p:nvPr/>
        </p:nvSpPr>
        <p:spPr>
          <a:xfrm>
            <a:off x="971600" y="1052736"/>
            <a:ext cx="8335308" cy="5805264"/>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algn="just" rtl="1">
              <a:lnSpc>
                <a:spcPct val="150000"/>
              </a:lnSpc>
            </a:pPr>
            <a:endParaRPr lang="fa-IR" b="1" dirty="0" smtClean="0">
              <a:solidFill>
                <a:srgbClr val="D60A9C"/>
              </a:solidFill>
              <a:cs typeface="B Nazanin" pitchFamily="2" charset="-78"/>
            </a:endParaRPr>
          </a:p>
          <a:p>
            <a:pPr marL="285750" indent="-285750" algn="just">
              <a:lnSpc>
                <a:spcPct val="250000"/>
              </a:lnSpc>
              <a:buFont typeface="Wingdings" panose="05000000000000000000" pitchFamily="2" charset="2"/>
              <a:buChar char="ü"/>
            </a:pPr>
            <a:r>
              <a:rPr lang="en-US" b="1" dirty="0">
                <a:solidFill>
                  <a:srgbClr val="D60A9C"/>
                </a:solidFill>
                <a:cs typeface="B Nazanin" pitchFamily="2" charset="-78"/>
              </a:rPr>
              <a:t>Pricing </a:t>
            </a:r>
            <a:r>
              <a:rPr lang="en-US" b="1" dirty="0" smtClean="0">
                <a:solidFill>
                  <a:srgbClr val="D60A9C"/>
                </a:solidFill>
                <a:cs typeface="B Nazanin" pitchFamily="2" charset="-78"/>
              </a:rPr>
              <a:t>Policy</a:t>
            </a:r>
            <a:endParaRPr lang="fa-IR" b="1" dirty="0" smtClean="0">
              <a:solidFill>
                <a:srgbClr val="D60A9C"/>
              </a:solidFill>
              <a:cs typeface="B Nazanin" pitchFamily="2" charset="-78"/>
            </a:endParaRPr>
          </a:p>
          <a:p>
            <a:pPr marL="285750" indent="-285750" algn="just">
              <a:lnSpc>
                <a:spcPct val="250000"/>
              </a:lnSpc>
              <a:buFont typeface="Wingdings" panose="05000000000000000000" pitchFamily="2" charset="2"/>
              <a:buChar char="ü"/>
            </a:pPr>
            <a:r>
              <a:rPr lang="en-US" b="1" dirty="0">
                <a:solidFill>
                  <a:srgbClr val="D60A9C"/>
                </a:solidFill>
                <a:cs typeface="B Nazanin" pitchFamily="2" charset="-78"/>
              </a:rPr>
              <a:t>Hedging with Forward Contracts </a:t>
            </a:r>
            <a:endParaRPr lang="fa-IR" b="1" dirty="0" smtClean="0">
              <a:solidFill>
                <a:srgbClr val="D60A9C"/>
              </a:solidFill>
              <a:cs typeface="B Nazanin" pitchFamily="2" charset="-78"/>
            </a:endParaRPr>
          </a:p>
          <a:p>
            <a:pPr marL="285750" indent="-285750" algn="just">
              <a:lnSpc>
                <a:spcPct val="250000"/>
              </a:lnSpc>
              <a:buFont typeface="Wingdings" panose="05000000000000000000" pitchFamily="2" charset="2"/>
              <a:buChar char="ü"/>
            </a:pPr>
            <a:r>
              <a:rPr lang="en-US" b="1" dirty="0">
                <a:solidFill>
                  <a:srgbClr val="D60A9C"/>
                </a:solidFill>
                <a:cs typeface="B Nazanin" pitchFamily="2" charset="-78"/>
              </a:rPr>
              <a:t>Purchasing Foreign Supplies </a:t>
            </a:r>
            <a:endParaRPr lang="fa-IR" b="1" dirty="0" smtClean="0">
              <a:solidFill>
                <a:srgbClr val="D60A9C"/>
              </a:solidFill>
              <a:cs typeface="B Nazanin" pitchFamily="2" charset="-78"/>
            </a:endParaRPr>
          </a:p>
          <a:p>
            <a:pPr marL="285750" indent="-285750" algn="just">
              <a:lnSpc>
                <a:spcPct val="250000"/>
              </a:lnSpc>
              <a:buFont typeface="Wingdings" panose="05000000000000000000" pitchFamily="2" charset="2"/>
              <a:buChar char="ü"/>
            </a:pPr>
            <a:r>
              <a:rPr lang="en-US" b="1" dirty="0">
                <a:solidFill>
                  <a:srgbClr val="D60A9C"/>
                </a:solidFill>
                <a:cs typeface="B Nazanin" pitchFamily="2" charset="-78"/>
              </a:rPr>
              <a:t>Financing with Foreign Funds </a:t>
            </a:r>
            <a:endParaRPr lang="fa-IR" b="1" dirty="0" smtClean="0">
              <a:solidFill>
                <a:srgbClr val="D60A9C"/>
              </a:solidFill>
              <a:cs typeface="B Nazanin" pitchFamily="2" charset="-78"/>
            </a:endParaRPr>
          </a:p>
          <a:p>
            <a:pPr marL="285750" indent="-285750" algn="just">
              <a:lnSpc>
                <a:spcPct val="250000"/>
              </a:lnSpc>
              <a:buFont typeface="Wingdings" panose="05000000000000000000" pitchFamily="2" charset="2"/>
              <a:buChar char="ü"/>
            </a:pPr>
            <a:r>
              <a:rPr lang="en-US" b="1" dirty="0">
                <a:solidFill>
                  <a:srgbClr val="D60A9C"/>
                </a:solidFill>
                <a:cs typeface="B Nazanin" pitchFamily="2" charset="-78"/>
              </a:rPr>
              <a:t>Revising Operations of Other Units   </a:t>
            </a:r>
          </a:p>
          <a:p>
            <a:pPr algn="just" rtl="1">
              <a:lnSpc>
                <a:spcPct val="150000"/>
              </a:lnSpc>
            </a:pPr>
            <a:endParaRPr lang="en-US" sz="1600" dirty="0" smtClean="0"/>
          </a:p>
          <a:p>
            <a:pPr algn="just" rtl="1">
              <a:lnSpc>
                <a:spcPct val="150000"/>
              </a:lnSpc>
            </a:pPr>
            <a:endParaRPr lang="en-US" sz="1600" dirty="0" smtClean="0"/>
          </a:p>
          <a:p>
            <a:pPr algn="just" rtl="1">
              <a:lnSpc>
                <a:spcPct val="150000"/>
              </a:lnSpc>
            </a:pPr>
            <a:endParaRPr lang="en-US" sz="1600" dirty="0"/>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72</a:t>
            </a:fld>
            <a:endParaRPr lang="en-US"/>
          </a:p>
        </p:txBody>
      </p:sp>
    </p:spTree>
    <p:extLst>
      <p:ext uri="{BB962C8B-B14F-4D97-AF65-F5344CB8AC3E}">
        <p14:creationId xmlns:p14="http://schemas.microsoft.com/office/powerpoint/2010/main" val="162788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1175"/>
            <a:ext cx="7965561" cy="817545"/>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cs typeface="B Titr" pitchFamily="2" charset="-78"/>
              </a:rPr>
              <a:t>TRANSACTION EXPOSURE</a:t>
            </a:r>
            <a:endParaRPr lang="en-US" sz="2400" b="1" dirty="0">
              <a:cs typeface="B Titr" pitchFamily="2" charset="-78"/>
            </a:endParaRPr>
          </a:p>
        </p:txBody>
      </p:sp>
      <p:sp>
        <p:nvSpPr>
          <p:cNvPr id="9" name="Rounded Rectangle 4"/>
          <p:cNvSpPr txBox="1"/>
          <p:nvPr/>
        </p:nvSpPr>
        <p:spPr>
          <a:xfrm>
            <a:off x="971600" y="908720"/>
            <a:ext cx="8145016" cy="5805264"/>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algn="just" rtl="1"/>
            <a:r>
              <a:rPr lang="fa-IR" sz="2400" b="1" dirty="0">
                <a:cs typeface="B Nazanin" pitchFamily="2" charset="-78"/>
              </a:rPr>
              <a:t>ارزش مبادلات  قراردادی آینده شرکت با ارزهای خارجی تحت تاثیر تحرکات نرخ ارز قرار </a:t>
            </a:r>
            <a:r>
              <a:rPr lang="fa-IR" sz="2400" b="1" dirty="0" smtClean="0">
                <a:cs typeface="B Nazanin" pitchFamily="2" charset="-78"/>
              </a:rPr>
              <a:t>دارد. حساسیت </a:t>
            </a:r>
            <a:r>
              <a:rPr lang="fa-IR" sz="2400" b="1" dirty="0">
                <a:cs typeface="B Nazanin" pitchFamily="2" charset="-78"/>
              </a:rPr>
              <a:t>مبادلات قراردادی شرکت به تحرکات نرخ ارز </a:t>
            </a:r>
            <a:r>
              <a:rPr lang="fa-IR" sz="2400" b="1" dirty="0" smtClean="0">
                <a:cs typeface="B Nazanin" pitchFamily="2" charset="-78"/>
              </a:rPr>
              <a:t>،  </a:t>
            </a:r>
            <a:r>
              <a:rPr lang="fa-IR" sz="2400" b="1" dirty="0">
                <a:cs typeface="B Nazanin" pitchFamily="2" charset="-78"/>
              </a:rPr>
              <a:t>ریسک مبادلاتی نامیده می </a:t>
            </a:r>
            <a:r>
              <a:rPr lang="fa-IR" sz="2400" b="1" dirty="0" smtClean="0">
                <a:cs typeface="B Nazanin" pitchFamily="2" charset="-78"/>
              </a:rPr>
              <a:t>شود. </a:t>
            </a:r>
            <a:endParaRPr lang="en-US" sz="2400" b="1" dirty="0">
              <a:cs typeface="B Nazanin" pitchFamily="2" charset="-78"/>
            </a:endParaRPr>
          </a:p>
          <a:p>
            <a:pPr algn="just" rtl="1"/>
            <a:r>
              <a:rPr lang="fa-IR" sz="2400" b="1" dirty="0">
                <a:cs typeface="B Nazanin" pitchFamily="2" charset="-78"/>
              </a:rPr>
              <a:t>ریسک مبادلاتی می تواند تاثیر قابل توجهی بر ارزش شرکت  داشته </a:t>
            </a:r>
            <a:r>
              <a:rPr lang="fa-IR" sz="2400" b="1" dirty="0" smtClean="0">
                <a:cs typeface="B Nazanin" pitchFamily="2" charset="-78"/>
              </a:rPr>
              <a:t>باشد. بعید </a:t>
            </a:r>
            <a:r>
              <a:rPr lang="fa-IR" sz="2400" b="1" dirty="0">
                <a:cs typeface="B Nazanin" pitchFamily="2" charset="-78"/>
              </a:rPr>
              <a:t>نیست که ارزش یک ارز در طول یک سال بیش از 10 درصد تغییر </a:t>
            </a:r>
            <a:r>
              <a:rPr lang="fa-IR" sz="2400" b="1" dirty="0" smtClean="0">
                <a:cs typeface="B Nazanin" pitchFamily="2" charset="-78"/>
              </a:rPr>
              <a:t>نکند. اگر </a:t>
            </a:r>
            <a:r>
              <a:rPr lang="fa-IR" sz="2400" b="1" dirty="0">
                <a:cs typeface="B Nazanin" pitchFamily="2" charset="-78"/>
              </a:rPr>
              <a:t>یک صادرکننده صادرات خود را در قالب ارز خارجی انجام </a:t>
            </a:r>
            <a:r>
              <a:rPr lang="fa-IR" sz="2400" b="1" dirty="0" smtClean="0">
                <a:cs typeface="B Nazanin" pitchFamily="2" charset="-78"/>
              </a:rPr>
              <a:t>دهد،  </a:t>
            </a:r>
            <a:r>
              <a:rPr lang="fa-IR" sz="2400" b="1" dirty="0">
                <a:cs typeface="B Nazanin" pitchFamily="2" charset="-78"/>
              </a:rPr>
              <a:t>یک کاهش ده درصدی در آن </a:t>
            </a:r>
            <a:r>
              <a:rPr lang="fa-IR" sz="2400" b="1" dirty="0" smtClean="0">
                <a:cs typeface="B Nazanin" pitchFamily="2" charset="-78"/>
              </a:rPr>
              <a:t>ارز،  </a:t>
            </a:r>
            <a:r>
              <a:rPr lang="fa-IR" sz="2400" b="1" dirty="0">
                <a:cs typeface="B Nazanin" pitchFamily="2" charset="-78"/>
              </a:rPr>
              <a:t>ارزش دلاری دریافتی های شرکت 10 درصد کاهش خواهد </a:t>
            </a:r>
            <a:r>
              <a:rPr lang="fa-IR" sz="2400" b="1" dirty="0" smtClean="0">
                <a:cs typeface="B Nazanin" pitchFamily="2" charset="-78"/>
              </a:rPr>
              <a:t>یافت. این </a:t>
            </a:r>
            <a:r>
              <a:rPr lang="fa-IR" sz="2400" b="1" dirty="0">
                <a:cs typeface="B Nazanin" pitchFamily="2" charset="-78"/>
              </a:rPr>
              <a:t>اثر می تواند هر گونه سودی را که می توانست از طریق صادرات بدست </a:t>
            </a:r>
            <a:r>
              <a:rPr lang="fa-IR" sz="2400" b="1" dirty="0" smtClean="0">
                <a:cs typeface="B Nazanin" pitchFamily="2" charset="-78"/>
              </a:rPr>
              <a:t>آید،  </a:t>
            </a:r>
            <a:r>
              <a:rPr lang="fa-IR" sz="2400" b="1" dirty="0">
                <a:cs typeface="B Nazanin" pitchFamily="2" charset="-78"/>
              </a:rPr>
              <a:t>از بین </a:t>
            </a:r>
            <a:r>
              <a:rPr lang="fa-IR" sz="2400" b="1" dirty="0" smtClean="0">
                <a:cs typeface="B Nazanin" pitchFamily="2" charset="-78"/>
              </a:rPr>
              <a:t>ببرد. </a:t>
            </a:r>
            <a:endParaRPr lang="en-US" sz="2400" b="1" dirty="0">
              <a:cs typeface="B Nazanin" pitchFamily="2" charset="-78"/>
            </a:endParaRPr>
          </a:p>
          <a:p>
            <a:pPr algn="just" rtl="1"/>
            <a:r>
              <a:rPr lang="fa-IR" sz="2400" b="1" dirty="0">
                <a:cs typeface="B Nazanin" pitchFamily="2" charset="-78"/>
              </a:rPr>
              <a:t>برای  ارزیابی ریسک </a:t>
            </a:r>
            <a:r>
              <a:rPr lang="fa-IR" sz="2400" b="1" dirty="0" smtClean="0">
                <a:cs typeface="B Nazanin" pitchFamily="2" charset="-78"/>
              </a:rPr>
              <a:t>مبادلاتی،  </a:t>
            </a:r>
            <a:r>
              <a:rPr lang="fa-IR" sz="2400" b="1" dirty="0">
                <a:cs typeface="B Nazanin" pitchFamily="2" charset="-78"/>
              </a:rPr>
              <a:t>یک شرکت چندملیتی نیاز </a:t>
            </a:r>
            <a:r>
              <a:rPr lang="fa-IR" sz="2400" b="1" dirty="0" smtClean="0">
                <a:cs typeface="B Nazanin" pitchFamily="2" charset="-78"/>
              </a:rPr>
              <a:t>به</a:t>
            </a:r>
            <a:endParaRPr lang="en-US" sz="2400" b="1" dirty="0" smtClean="0">
              <a:cs typeface="B Nazanin" pitchFamily="2" charset="-78"/>
            </a:endParaRPr>
          </a:p>
          <a:p>
            <a:pPr algn="just" rtl="1">
              <a:lnSpc>
                <a:spcPct val="150000"/>
              </a:lnSpc>
            </a:pPr>
            <a:r>
              <a:rPr lang="fa-IR" sz="2400" b="1" dirty="0" smtClean="0">
                <a:cs typeface="B Nazanin" pitchFamily="2" charset="-78"/>
              </a:rPr>
              <a:t> </a:t>
            </a:r>
            <a:r>
              <a:rPr lang="fa-IR" sz="2400" b="1" dirty="0">
                <a:solidFill>
                  <a:srgbClr val="FF0000"/>
                </a:solidFill>
                <a:cs typeface="B Nazanin" pitchFamily="2" charset="-78"/>
              </a:rPr>
              <a:t>1) تخمین جریان نقدی خالص از طریق هر </a:t>
            </a:r>
            <a:r>
              <a:rPr lang="fa-IR" sz="2400" b="1" dirty="0" smtClean="0">
                <a:solidFill>
                  <a:srgbClr val="FF0000"/>
                </a:solidFill>
                <a:cs typeface="B Nazanin" pitchFamily="2" charset="-78"/>
              </a:rPr>
              <a:t>ارز</a:t>
            </a:r>
            <a:endParaRPr lang="en-US" sz="2400" b="1" dirty="0" smtClean="0">
              <a:solidFill>
                <a:srgbClr val="FF0000"/>
              </a:solidFill>
              <a:cs typeface="B Nazanin" pitchFamily="2" charset="-78"/>
            </a:endParaRPr>
          </a:p>
          <a:p>
            <a:pPr algn="just" rtl="1">
              <a:lnSpc>
                <a:spcPct val="150000"/>
              </a:lnSpc>
            </a:pPr>
            <a:r>
              <a:rPr lang="fa-IR" sz="2400" b="1" dirty="0" smtClean="0">
                <a:solidFill>
                  <a:srgbClr val="FF0000"/>
                </a:solidFill>
                <a:cs typeface="B Nazanin" pitchFamily="2" charset="-78"/>
              </a:rPr>
              <a:t>2</a:t>
            </a:r>
            <a:r>
              <a:rPr lang="fa-IR" sz="2400" b="1" dirty="0">
                <a:solidFill>
                  <a:srgbClr val="FF0000"/>
                </a:solidFill>
                <a:cs typeface="B Nazanin" pitchFamily="2" charset="-78"/>
              </a:rPr>
              <a:t>) اندازه گیری تاثیر بالقوه ریسک </a:t>
            </a:r>
            <a:r>
              <a:rPr lang="fa-IR" sz="2400" b="1" dirty="0" smtClean="0">
                <a:solidFill>
                  <a:srgbClr val="FF0000"/>
                </a:solidFill>
                <a:cs typeface="B Nazanin" pitchFamily="2" charset="-78"/>
              </a:rPr>
              <a:t>ارز</a:t>
            </a:r>
            <a:endParaRPr lang="en-US" sz="2400" b="1" dirty="0">
              <a:solidFill>
                <a:srgbClr val="FF0000"/>
              </a:solidFill>
              <a:cs typeface="B Nazanin" pitchFamily="2" charset="-78"/>
            </a:endParaRPr>
          </a:p>
          <a:p>
            <a:pPr algn="just" rtl="1">
              <a:lnSpc>
                <a:spcPct val="250000"/>
              </a:lnSpc>
            </a:pPr>
            <a:endParaRPr lang="en-US" sz="2400" b="1" dirty="0">
              <a:latin typeface="Arial" pitchFamily="34" charset="0"/>
              <a:cs typeface="B Nazanin" pitchFamily="2" charset="-78"/>
            </a:endParaRPr>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73</a:t>
            </a:fld>
            <a:endParaRPr lang="en-US"/>
          </a:p>
        </p:txBody>
      </p:sp>
    </p:spTree>
    <p:extLst>
      <p:ext uri="{BB962C8B-B14F-4D97-AF65-F5344CB8AC3E}">
        <p14:creationId xmlns:p14="http://schemas.microsoft.com/office/powerpoint/2010/main" val="116226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1175"/>
            <a:ext cx="7965561" cy="817545"/>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err="1">
                <a:cs typeface="B Titr" pitchFamily="2" charset="-78"/>
              </a:rPr>
              <a:t>Estimating“Net”Cash</a:t>
            </a:r>
            <a:r>
              <a:rPr lang="en-US" sz="2400" b="1" dirty="0">
                <a:cs typeface="B Titr" pitchFamily="2" charset="-78"/>
              </a:rPr>
              <a:t> Flows in Each Currency</a:t>
            </a:r>
          </a:p>
        </p:txBody>
      </p:sp>
      <p:sp>
        <p:nvSpPr>
          <p:cNvPr id="9" name="Rounded Rectangle 4"/>
          <p:cNvSpPr txBox="1"/>
          <p:nvPr/>
        </p:nvSpPr>
        <p:spPr>
          <a:xfrm>
            <a:off x="971600" y="908720"/>
            <a:ext cx="8145016" cy="5805264"/>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algn="just" rtl="1"/>
            <a:r>
              <a:rPr lang="fa-IR" sz="2000" b="1" dirty="0">
                <a:cs typeface="B Nazanin" pitchFamily="2" charset="-78"/>
              </a:rPr>
              <a:t>شرکت های چندملیتی تمایل به تمرکز روی ریسک مبادلاتی برای یک دوره کوتاه مدت آتی(نظیر ماه بعد یا فصل بعد) دارند زیرا می توانند جریان نقدی ارز خارجی را با دقت مناسبی برآورد </a:t>
            </a:r>
            <a:r>
              <a:rPr lang="fa-IR" sz="2000" b="1" dirty="0" smtClean="0">
                <a:cs typeface="B Nazanin" pitchFamily="2" charset="-78"/>
              </a:rPr>
              <a:t>کنند. </a:t>
            </a:r>
            <a:endParaRPr lang="en-US" sz="2000" b="1" dirty="0" smtClean="0">
              <a:cs typeface="B Nazanin" pitchFamily="2" charset="-78"/>
            </a:endParaRPr>
          </a:p>
          <a:p>
            <a:pPr algn="just" rtl="1"/>
            <a:r>
              <a:rPr lang="fa-IR" sz="2000" b="1" dirty="0" smtClean="0">
                <a:cs typeface="B Nazanin" pitchFamily="2" charset="-78"/>
              </a:rPr>
              <a:t>از </a:t>
            </a:r>
            <a:r>
              <a:rPr lang="fa-IR" sz="2000" b="1" dirty="0">
                <a:cs typeface="B Nazanin" pitchFamily="2" charset="-78"/>
              </a:rPr>
              <a:t>آنجایی که شرکت های چندملیتی معمولا زیرمجموعه هایی دارند که در سرتاسر جهان پخش شده </a:t>
            </a:r>
            <a:r>
              <a:rPr lang="fa-IR" sz="2000" b="1" dirty="0" smtClean="0">
                <a:cs typeface="B Nazanin" pitchFamily="2" charset="-78"/>
              </a:rPr>
              <a:t>است،  </a:t>
            </a:r>
            <a:r>
              <a:rPr lang="fa-IR" sz="2000" b="1" dirty="0">
                <a:cs typeface="B Nazanin" pitchFamily="2" charset="-78"/>
              </a:rPr>
              <a:t>لذا نیاز به سیستم اطلاعاتی دارند که بتواند موقعیت ارزی شرکت را دنبال </a:t>
            </a:r>
            <a:r>
              <a:rPr lang="fa-IR" sz="2000" b="1" dirty="0" smtClean="0">
                <a:cs typeface="B Nazanin" pitchFamily="2" charset="-78"/>
              </a:rPr>
              <a:t>کند</a:t>
            </a:r>
            <a:r>
              <a:rPr lang="en-US" sz="2000" b="1" dirty="0" smtClean="0">
                <a:cs typeface="B Nazanin" pitchFamily="2" charset="-78"/>
              </a:rPr>
              <a:t>. </a:t>
            </a:r>
          </a:p>
          <a:p>
            <a:pPr algn="just" rtl="1"/>
            <a:r>
              <a:rPr lang="fa-IR" sz="2000" b="1" dirty="0">
                <a:solidFill>
                  <a:srgbClr val="FF0000"/>
                </a:solidFill>
                <a:cs typeface="B Nazanin" pitchFamily="2" charset="-78"/>
              </a:rPr>
              <a:t>برای اندازه گیری ریسک </a:t>
            </a:r>
            <a:r>
              <a:rPr lang="fa-IR" sz="2000" b="1" dirty="0" smtClean="0">
                <a:solidFill>
                  <a:srgbClr val="FF0000"/>
                </a:solidFill>
                <a:cs typeface="B Nazanin" pitchFamily="2" charset="-78"/>
              </a:rPr>
              <a:t>مبادلاتی،  </a:t>
            </a:r>
            <a:r>
              <a:rPr lang="fa-IR" sz="2000" b="1" dirty="0">
                <a:solidFill>
                  <a:srgbClr val="FF0000"/>
                </a:solidFill>
                <a:cs typeface="B Nazanin" pitchFamily="2" charset="-78"/>
              </a:rPr>
              <a:t>شرکت چندملیتی نیاز به درک مقدار خالص تلفیقی جریان های ورودی و خروجی برای همه زیرمجموعه که بر اساس ارزهای مختلف دسته بندی شده باشد </a:t>
            </a:r>
            <a:r>
              <a:rPr lang="fa-IR" sz="2000" b="1" dirty="0" smtClean="0">
                <a:solidFill>
                  <a:srgbClr val="FF0000"/>
                </a:solidFill>
                <a:cs typeface="B Nazanin" pitchFamily="2" charset="-78"/>
              </a:rPr>
              <a:t>دارد. ممکن </a:t>
            </a:r>
            <a:r>
              <a:rPr lang="fa-IR" sz="2000" b="1" dirty="0">
                <a:solidFill>
                  <a:srgbClr val="FF0000"/>
                </a:solidFill>
                <a:cs typeface="B Nazanin" pitchFamily="2" charset="-78"/>
              </a:rPr>
              <a:t>است یک زیرمجموعه خارجی </a:t>
            </a:r>
            <a:r>
              <a:rPr lang="fa-IR" sz="2000" b="1" dirty="0" smtClean="0">
                <a:solidFill>
                  <a:srgbClr val="FF0000"/>
                </a:solidFill>
                <a:cs typeface="B Nazanin" pitchFamily="2" charset="-78"/>
              </a:rPr>
              <a:t>جریان </a:t>
            </a:r>
            <a:r>
              <a:rPr lang="fa-IR" sz="2000" b="1" dirty="0">
                <a:solidFill>
                  <a:srgbClr val="FF0000"/>
                </a:solidFill>
                <a:cs typeface="B Nazanin" pitchFamily="2" charset="-78"/>
              </a:rPr>
              <a:t>ورودی بر اساس ارز خارجی داشته باشد درحالیکه زیر مجموعه دیگر جریان خروجی بر اساس همان ارز داشته </a:t>
            </a:r>
            <a:r>
              <a:rPr lang="fa-IR" sz="2000" b="1" dirty="0" smtClean="0">
                <a:solidFill>
                  <a:srgbClr val="FF0000"/>
                </a:solidFill>
                <a:cs typeface="B Nazanin" pitchFamily="2" charset="-78"/>
              </a:rPr>
              <a:t>باشد</a:t>
            </a:r>
            <a:r>
              <a:rPr lang="en-US" sz="2000" b="1" dirty="0" smtClean="0">
                <a:solidFill>
                  <a:srgbClr val="FF0000"/>
                </a:solidFill>
                <a:cs typeface="B Nazanin" pitchFamily="2" charset="-78"/>
              </a:rPr>
              <a:t>. </a:t>
            </a:r>
            <a:endParaRPr lang="en-US" sz="2000" b="1" dirty="0">
              <a:solidFill>
                <a:srgbClr val="FF0000"/>
              </a:solidFill>
              <a:cs typeface="B Nazanin" pitchFamily="2" charset="-78"/>
            </a:endParaRPr>
          </a:p>
          <a:p>
            <a:pPr algn="just" rtl="1"/>
            <a:r>
              <a:rPr lang="fa-IR" sz="2000" b="1" dirty="0">
                <a:cs typeface="B Nazanin" pitchFamily="2" charset="-78"/>
              </a:rPr>
              <a:t>تخمین جریان نقدی خالص تلفیقی  برای هر ارز در وهله اول برای ارزیابی ریسک شرکت چندملیتی اهمیت دارد زیرا به شرکت چندملیتی در راستای تعیین موقعیت کلی اش در هر ارز کمک می </a:t>
            </a:r>
            <a:r>
              <a:rPr lang="fa-IR" sz="2000" b="1" dirty="0" smtClean="0">
                <a:cs typeface="B Nazanin" pitchFamily="2" charset="-78"/>
              </a:rPr>
              <a:t>کند. </a:t>
            </a:r>
            <a:endParaRPr lang="en-US" sz="2000" b="1" dirty="0">
              <a:cs typeface="B Nazanin" pitchFamily="2" charset="-78"/>
            </a:endParaRPr>
          </a:p>
          <a:p>
            <a:pPr algn="just" rtl="1"/>
            <a:endParaRPr lang="en-US" sz="2000" b="1" dirty="0">
              <a:latin typeface="Arial" pitchFamily="34" charset="0"/>
              <a:cs typeface="B Nazanin" pitchFamily="2" charset="-78"/>
            </a:endParaRPr>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74</a:t>
            </a:fld>
            <a:endParaRPr lang="en-US"/>
          </a:p>
        </p:txBody>
      </p:sp>
    </p:spTree>
    <p:extLst>
      <p:ext uri="{BB962C8B-B14F-4D97-AF65-F5344CB8AC3E}">
        <p14:creationId xmlns:p14="http://schemas.microsoft.com/office/powerpoint/2010/main" val="102990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3922"/>
            <a:ext cx="6934200" cy="855277"/>
          </a:xfrm>
        </p:spPr>
        <p:txBody>
          <a:bodyPr>
            <a:normAutofit fontScale="90000"/>
          </a:bodyPr>
          <a:lstStyle/>
          <a:p>
            <a:r>
              <a:rPr lang="en-US" b="1" dirty="0" smtClean="0">
                <a:cs typeface="B Zar" panose="00000400000000000000" pitchFamily="2" charset="-78"/>
              </a:rPr>
              <a:t/>
            </a:r>
            <a:br>
              <a:rPr lang="en-US" b="1" dirty="0" smtClean="0">
                <a:cs typeface="B Zar" panose="00000400000000000000" pitchFamily="2" charset="-78"/>
              </a:rPr>
            </a:br>
            <a:r>
              <a:rPr lang="fa-IR" b="1" dirty="0" smtClean="0">
                <a:cs typeface="B Zar" panose="00000400000000000000" pitchFamily="2" charset="-78"/>
              </a:rPr>
              <a:t>مرکز باز </a:t>
            </a:r>
            <a:r>
              <a:rPr lang="fa-IR" b="1" dirty="0" err="1" smtClean="0">
                <a:cs typeface="B Zar" panose="00000400000000000000" pitchFamily="2" charset="-78"/>
              </a:rPr>
              <a:t>پرداختها</a:t>
            </a:r>
            <a:r>
              <a:rPr lang="fa-IR" b="1" dirty="0" smtClean="0">
                <a:cs typeface="B Zar" panose="00000400000000000000" pitchFamily="2" charset="-78"/>
              </a:rPr>
              <a:t> مبادلات مالی(</a:t>
            </a:r>
            <a:r>
              <a:rPr lang="en-US" b="1" dirty="0" smtClean="0">
                <a:cs typeface="B Zar" panose="00000400000000000000" pitchFamily="2" charset="-78"/>
              </a:rPr>
              <a:t>(</a:t>
            </a:r>
            <a:r>
              <a:rPr lang="en-US" b="1" dirty="0" err="1" smtClean="0">
                <a:cs typeface="B Zar" panose="00000400000000000000" pitchFamily="2" charset="-78"/>
              </a:rPr>
              <a:t>Reinvoicing</a:t>
            </a:r>
            <a:r>
              <a:rPr lang="en-US" b="1" dirty="0" smtClean="0">
                <a:cs typeface="B Zar" panose="00000400000000000000" pitchFamily="2" charset="-78"/>
              </a:rPr>
              <a:t> </a:t>
            </a:r>
            <a:r>
              <a:rPr lang="en-US" b="1" dirty="0">
                <a:cs typeface="B Zar" panose="00000400000000000000" pitchFamily="2" charset="-78"/>
              </a:rPr>
              <a:t>Center</a:t>
            </a:r>
            <a:br>
              <a:rPr lang="en-US" b="1" dirty="0">
                <a:cs typeface="B Zar" panose="00000400000000000000" pitchFamily="2" charset="-78"/>
              </a:rPr>
            </a:br>
            <a:r>
              <a:rPr lang="fa-IR" b="1" dirty="0" smtClean="0">
                <a:cs typeface="B Zar" panose="00000400000000000000" pitchFamily="2" charset="-78"/>
              </a:rPr>
              <a:t/>
            </a:r>
            <a:br>
              <a:rPr lang="fa-IR" b="1" dirty="0" smtClean="0">
                <a:cs typeface="B Zar" panose="00000400000000000000" pitchFamily="2" charset="-78"/>
              </a:rPr>
            </a:br>
            <a:endParaRPr lang="en-US" b="1" dirty="0">
              <a:cs typeface="B Zar" panose="00000400000000000000" pitchFamily="2" charset="-78"/>
            </a:endParaRPr>
          </a:p>
        </p:txBody>
      </p:sp>
      <p:sp>
        <p:nvSpPr>
          <p:cNvPr id="3" name="Content Placeholder 2"/>
          <p:cNvSpPr>
            <a:spLocks noGrp="1"/>
          </p:cNvSpPr>
          <p:nvPr>
            <p:ph idx="1"/>
          </p:nvPr>
        </p:nvSpPr>
        <p:spPr/>
        <p:txBody>
          <a:bodyPr>
            <a:normAutofit/>
          </a:bodyPr>
          <a:lstStyle/>
          <a:p>
            <a:pPr algn="just" rtl="1"/>
            <a:r>
              <a:rPr lang="fa-IR" sz="2800" dirty="0" smtClean="0">
                <a:cs typeface="B Zar" panose="00000400000000000000" pitchFamily="2" charset="-78"/>
              </a:rPr>
              <a:t>شرکت های بین المللی جهت متمرکز سازی عملیات ارزی و همچنین کاستن از هزینه های هجینگ معمولا یک مرکز را در کشورهایی با مالیات کم مانند سوئیس </a:t>
            </a:r>
            <a:r>
              <a:rPr lang="fa-IR" sz="2800" dirty="0" smtClean="0">
                <a:latin typeface="Tahoma" panose="020B0604030504040204" pitchFamily="34" charset="0"/>
                <a:ea typeface="Tahoma" panose="020B0604030504040204" pitchFamily="34" charset="0"/>
                <a:cs typeface="B Zar" panose="00000400000000000000" pitchFamily="2" charset="-78"/>
              </a:rPr>
              <a:t>،لوکزامبورگ و یا هنگ کنک به صورت قانونی تاسیس می نمایند و کلیه وظایف پوشش ریسک ارز را از شرکت های زیر مجموعه به این مرکز منتقل می نمایند .</a:t>
            </a:r>
            <a:endParaRPr lang="en-US" sz="280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مالي بين الملل</a:t>
            </a:r>
            <a:endParaRPr lang="en-US"/>
          </a:p>
        </p:txBody>
      </p:sp>
      <p:sp>
        <p:nvSpPr>
          <p:cNvPr id="5" name="Slide Number Placeholder 4"/>
          <p:cNvSpPr>
            <a:spLocks noGrp="1"/>
          </p:cNvSpPr>
          <p:nvPr>
            <p:ph type="sldNum" sz="quarter" idx="12"/>
          </p:nvPr>
        </p:nvSpPr>
        <p:spPr/>
        <p:txBody>
          <a:bodyPr>
            <a:normAutofit/>
          </a:bodyPr>
          <a:lstStyle/>
          <a:p>
            <a:fld id="{910D3704-EB78-46B9-AB15-D23119C7FC1D}" type="slidenum">
              <a:rPr lang="en-US" smtClean="0"/>
              <a:pPr/>
              <a:t>75</a:t>
            </a:fld>
            <a:endParaRPr lang="en-US"/>
          </a:p>
        </p:txBody>
      </p:sp>
    </p:spTree>
    <p:extLst>
      <p:ext uri="{BB962C8B-B14F-4D97-AF65-F5344CB8AC3E}">
        <p14:creationId xmlns:p14="http://schemas.microsoft.com/office/powerpoint/2010/main" val="31592031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63922"/>
            <a:ext cx="7315200" cy="931477"/>
          </a:xfrm>
        </p:spPr>
        <p:txBody>
          <a:bodyPr vert="horz" lIns="91440" tIns="45720" rIns="91440" bIns="45720" rtlCol="0">
            <a:normAutofit fontScale="90000"/>
          </a:bodyPr>
          <a:lstStyle/>
          <a:p>
            <a:pPr marL="342900" indent="-342900" algn="just">
              <a:spcBef>
                <a:spcPts val="800"/>
              </a:spcBef>
              <a:buFont typeface="Arial" pitchFamily="34" charset="0"/>
            </a:pPr>
            <a:r>
              <a:rPr lang="en-US" b="1" dirty="0">
                <a:latin typeface="+mn-lt"/>
                <a:ea typeface="+mn-ea"/>
                <a:cs typeface="B Zar" panose="00000400000000000000" pitchFamily="2" charset="-78"/>
              </a:rPr>
              <a:t/>
            </a:r>
            <a:br>
              <a:rPr lang="en-US" b="1" dirty="0">
                <a:latin typeface="+mn-lt"/>
                <a:ea typeface="+mn-ea"/>
                <a:cs typeface="B Zar" panose="00000400000000000000" pitchFamily="2" charset="-78"/>
              </a:rPr>
            </a:br>
            <a:r>
              <a:rPr lang="fa-IR" b="1" dirty="0">
                <a:latin typeface="+mn-lt"/>
                <a:ea typeface="+mn-ea"/>
                <a:cs typeface="B Zar" panose="00000400000000000000" pitchFamily="2" charset="-78"/>
              </a:rPr>
              <a:t>ریسک </a:t>
            </a:r>
            <a:r>
              <a:rPr lang="fa-IR" b="1" dirty="0" err="1" smtClean="0">
                <a:latin typeface="+mn-lt"/>
                <a:ea typeface="+mn-ea"/>
                <a:cs typeface="B Zar" panose="00000400000000000000" pitchFamily="2" charset="-78"/>
              </a:rPr>
              <a:t>اقتضایی</a:t>
            </a:r>
            <a:r>
              <a:rPr lang="fa-IR" b="1" dirty="0" smtClean="0">
                <a:latin typeface="+mn-lt"/>
                <a:ea typeface="+mn-ea"/>
                <a:cs typeface="B Zar" panose="00000400000000000000" pitchFamily="2" charset="-78"/>
              </a:rPr>
              <a:t>(</a:t>
            </a:r>
            <a:r>
              <a:rPr lang="en-US" b="1" dirty="0" smtClean="0">
                <a:cs typeface="B Zar" panose="00000400000000000000" pitchFamily="2" charset="-78"/>
              </a:rPr>
              <a:t>Contingent</a:t>
            </a:r>
            <a:r>
              <a:rPr lang="fa-IR" b="1" dirty="0" smtClean="0">
                <a:cs typeface="B Zar" panose="00000400000000000000" pitchFamily="2" charset="-78"/>
              </a:rPr>
              <a:t> </a:t>
            </a:r>
            <a:r>
              <a:rPr lang="en-US" b="1" dirty="0">
                <a:cs typeface="B Zar" panose="00000400000000000000" pitchFamily="2" charset="-78"/>
              </a:rPr>
              <a:t>Exposure</a:t>
            </a:r>
            <a:r>
              <a:rPr lang="fa-IR" b="1" dirty="0" smtClean="0">
                <a:latin typeface="+mn-lt"/>
                <a:ea typeface="+mn-ea"/>
                <a:cs typeface="B Zar" panose="00000400000000000000" pitchFamily="2" charset="-78"/>
              </a:rPr>
              <a:t>)</a:t>
            </a:r>
            <a:endParaRPr lang="en-US" b="1" dirty="0">
              <a:latin typeface="+mn-lt"/>
              <a:ea typeface="+mn-ea"/>
              <a:cs typeface="B Zar" panose="00000400000000000000" pitchFamily="2" charset="-78"/>
            </a:endParaRPr>
          </a:p>
        </p:txBody>
      </p:sp>
      <p:sp>
        <p:nvSpPr>
          <p:cNvPr id="3" name="Content Placeholder 2"/>
          <p:cNvSpPr>
            <a:spLocks noGrp="1"/>
          </p:cNvSpPr>
          <p:nvPr>
            <p:ph idx="1"/>
          </p:nvPr>
        </p:nvSpPr>
        <p:spPr>
          <a:xfrm>
            <a:off x="720974" y="1676400"/>
            <a:ext cx="7520940" cy="3579849"/>
          </a:xfrm>
        </p:spPr>
        <p:txBody>
          <a:bodyPr>
            <a:normAutofit/>
          </a:bodyPr>
          <a:lstStyle/>
          <a:p>
            <a:pPr algn="r" rtl="1">
              <a:buFont typeface="Arial" panose="020B0604020202020204" pitchFamily="34" charset="0"/>
              <a:buChar char="•"/>
            </a:pPr>
            <a:r>
              <a:rPr lang="fa-IR" sz="2400" dirty="0" smtClean="0">
                <a:cs typeface="B Zar" panose="00000400000000000000" pitchFamily="2" charset="-78"/>
              </a:rPr>
              <a:t>تا اینجا در مورد ریسک معاملاتی شرکت هایی </a:t>
            </a:r>
            <a:r>
              <a:rPr lang="fa-IR" sz="2400" cap="all" dirty="0">
                <a:cs typeface="B Zar" panose="00000400000000000000" pitchFamily="2" charset="-78"/>
              </a:rPr>
              <a:t>صحبت</a:t>
            </a:r>
            <a:r>
              <a:rPr lang="fa-IR" sz="2400" dirty="0" smtClean="0">
                <a:cs typeface="B Zar" panose="00000400000000000000" pitchFamily="2" charset="-78"/>
              </a:rPr>
              <a:t> کردیم که در معرض ریسک به صورت قطعی قرار داشتند زیرا معامله آن ها قطعی و تنها مبالغ پرداختی و یا دریافتی به آینده موکول می شد . اما شرایطی را تصور کنید که شرکت در یک مزایده شرکت کرده  قیمت را به ارز خارجی پیشنهاد می نماید. اما قبول شدن این پیشنهاد مشخص نیست . در این صورت پیشنهاد دهنده با ریسک محتمل مواجه می شود . </a:t>
            </a:r>
            <a:endParaRPr lang="en-US" sz="240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مالي بين الملل</a:t>
            </a:r>
            <a:endParaRPr lang="en-US"/>
          </a:p>
        </p:txBody>
      </p:sp>
      <p:sp>
        <p:nvSpPr>
          <p:cNvPr id="5" name="Slide Number Placeholder 4"/>
          <p:cNvSpPr>
            <a:spLocks noGrp="1"/>
          </p:cNvSpPr>
          <p:nvPr>
            <p:ph type="sldNum" sz="quarter" idx="12"/>
          </p:nvPr>
        </p:nvSpPr>
        <p:spPr/>
        <p:txBody>
          <a:bodyPr>
            <a:normAutofit/>
          </a:bodyPr>
          <a:lstStyle/>
          <a:p>
            <a:fld id="{910D3704-EB78-46B9-AB15-D23119C7FC1D}" type="slidenum">
              <a:rPr lang="en-US" smtClean="0"/>
              <a:pPr/>
              <a:t>76</a:t>
            </a:fld>
            <a:endParaRPr lang="en-US"/>
          </a:p>
        </p:txBody>
      </p:sp>
    </p:spTree>
    <p:extLst>
      <p:ext uri="{BB962C8B-B14F-4D97-AF65-F5344CB8AC3E}">
        <p14:creationId xmlns:p14="http://schemas.microsoft.com/office/powerpoint/2010/main" val="7895779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ormAutofit/>
          </a:bodyPr>
          <a:lstStyle/>
          <a:p>
            <a:pPr marL="342900" indent="-342900">
              <a:spcBef>
                <a:spcPts val="800"/>
              </a:spcBef>
              <a:buFont typeface="Arial" pitchFamily="34" charset="0"/>
            </a:pPr>
            <a:r>
              <a:rPr lang="fa-IR" sz="2400" b="1" dirty="0">
                <a:latin typeface="+mn-lt"/>
                <a:ea typeface="+mn-ea"/>
                <a:cs typeface="B Zar" panose="00000400000000000000" pitchFamily="2" charset="-78"/>
              </a:rPr>
              <a:t>نحوه پوشش ریسک </a:t>
            </a:r>
            <a:r>
              <a:rPr lang="fa-IR" sz="2400" b="1" dirty="0" err="1" smtClean="0">
                <a:latin typeface="+mn-lt"/>
                <a:ea typeface="+mn-ea"/>
                <a:cs typeface="B Zar" panose="00000400000000000000" pitchFamily="2" charset="-78"/>
              </a:rPr>
              <a:t>اقتضایی</a:t>
            </a:r>
            <a:endParaRPr lang="en-US" sz="2400" b="1" dirty="0">
              <a:latin typeface="+mn-lt"/>
              <a:ea typeface="+mn-ea"/>
              <a:cs typeface="B Zar" panose="00000400000000000000" pitchFamily="2" charset="-78"/>
            </a:endParaRPr>
          </a:p>
        </p:txBody>
      </p:sp>
      <p:sp>
        <p:nvSpPr>
          <p:cNvPr id="3" name="Content Placeholder 2"/>
          <p:cNvSpPr>
            <a:spLocks noGrp="1"/>
          </p:cNvSpPr>
          <p:nvPr>
            <p:ph idx="1"/>
          </p:nvPr>
        </p:nvSpPr>
        <p:spPr/>
        <p:txBody>
          <a:bodyPr vert="horz" lIns="91440" tIns="45720" rIns="91440" bIns="45720" rtlCol="0" anchor="ctr">
            <a:noAutofit/>
          </a:bodyPr>
          <a:lstStyle/>
          <a:p>
            <a:pPr algn="just" rtl="1">
              <a:buFont typeface="Wingdings" panose="05000000000000000000" pitchFamily="2" charset="2"/>
              <a:buChar char="q"/>
            </a:pPr>
            <a:r>
              <a:rPr lang="fa-IR" sz="3200" cap="all" dirty="0">
                <a:cs typeface="B Zar" panose="00000400000000000000" pitchFamily="2" charset="-78"/>
              </a:rPr>
              <a:t>شرکت کننده در مزایده می تواند از مزیت استفاده از ترکیب اختیارفروش بر روی سلف بهره </a:t>
            </a:r>
            <a:r>
              <a:rPr lang="fa-IR" sz="3200" cap="all" dirty="0" smtClean="0">
                <a:cs typeface="B Zar" panose="00000400000000000000" pitchFamily="2" charset="-78"/>
              </a:rPr>
              <a:t>استفاده کند </a:t>
            </a:r>
            <a:r>
              <a:rPr lang="fa-IR" sz="3200" cap="all" dirty="0">
                <a:cs typeface="B Zar" panose="00000400000000000000" pitchFamily="2" charset="-78"/>
              </a:rPr>
              <a:t>. اگر در زمان مقرر پیشنهاد تایید شود و یا رد شود شرکت می تواند از اختیار فروش در قیمت مشخص استفاده و یا آن را رها کند و هزینه پوشش ریسک را بپردازد . </a:t>
            </a:r>
            <a:endParaRPr lang="en-US" sz="3200" cap="all"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مالي بين الملل</a:t>
            </a:r>
            <a:endParaRPr lang="en-US"/>
          </a:p>
        </p:txBody>
      </p:sp>
      <p:sp>
        <p:nvSpPr>
          <p:cNvPr id="5" name="Slide Number Placeholder 4"/>
          <p:cNvSpPr>
            <a:spLocks noGrp="1"/>
          </p:cNvSpPr>
          <p:nvPr>
            <p:ph type="sldNum" sz="quarter" idx="12"/>
          </p:nvPr>
        </p:nvSpPr>
        <p:spPr/>
        <p:txBody>
          <a:bodyPr>
            <a:normAutofit/>
          </a:bodyPr>
          <a:lstStyle/>
          <a:p>
            <a:fld id="{910D3704-EB78-46B9-AB15-D23119C7FC1D}" type="slidenum">
              <a:rPr lang="en-US" smtClean="0"/>
              <a:pPr/>
              <a:t>77</a:t>
            </a:fld>
            <a:endParaRPr lang="en-US"/>
          </a:p>
        </p:txBody>
      </p:sp>
    </p:spTree>
    <p:extLst>
      <p:ext uri="{BB962C8B-B14F-4D97-AF65-F5344CB8AC3E}">
        <p14:creationId xmlns:p14="http://schemas.microsoft.com/office/powerpoint/2010/main" val="6294950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1175"/>
            <a:ext cx="7965561" cy="817545"/>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a:cs typeface="B Titr" pitchFamily="2" charset="-78"/>
              </a:rPr>
              <a:t>Exposure of an MNC’s Portfolio</a:t>
            </a:r>
          </a:p>
        </p:txBody>
      </p:sp>
      <mc:AlternateContent xmlns:mc="http://schemas.openxmlformats.org/markup-compatibility/2006" xmlns:a14="http://schemas.microsoft.com/office/drawing/2010/main">
        <mc:Choice Requires="a14">
          <p:sp>
            <p:nvSpPr>
              <p:cNvPr id="9" name="Rounded Rectangle 4"/>
              <p:cNvSpPr txBox="1"/>
              <p:nvPr/>
            </p:nvSpPr>
            <p:spPr>
              <a:xfrm>
                <a:off x="971600" y="908720"/>
                <a:ext cx="8145016" cy="5805264"/>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algn="just" rtl="1"/>
                <a:r>
                  <a:rPr lang="fa-IR" b="1" dirty="0">
                    <a:cs typeface="B Nazanin" pitchFamily="2" charset="-78"/>
                  </a:rPr>
                  <a:t>جریان خالص نقدی شرکت چندملیتی از یک پورتفوی ارزی حاصل می شود. ریسک پورتفوی ارزی را می توان با انحراف معیار استاندارد پورتفوی اندازه گیری کرد که نشان دهنده چگونگی انحراف ارزش پورتفوی از ارزش مورد انتظار است. یک شرکت چندملیتی در نظر بگیرین که دریافتی هایش را از طریق 2 ارز خارجی کسب می کند. ریسک( اندازه انحراف معیار استاندارد درصد تغییر ماهانه) پورتفوی دو ارزی(</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𝝈</m:t>
                        </m:r>
                      </m:e>
                      <m:sub>
                        <m:r>
                          <a:rPr lang="en-US" b="1" i="1">
                            <a:latin typeface="Cambria Math" panose="02040503050406030204" pitchFamily="18" charset="0"/>
                          </a:rPr>
                          <m:t>𝝆</m:t>
                        </m:r>
                      </m:sub>
                    </m:sSub>
                  </m:oMath>
                </a14:m>
                <a:r>
                  <a:rPr lang="fa-IR" b="1" dirty="0">
                    <a:cs typeface="B Nazanin" pitchFamily="2" charset="-78"/>
                  </a:rPr>
                  <a:t>) را می توان به صورت زیر اندازه گیری کرد:</a:t>
                </a:r>
                <a:endParaRPr lang="en-US" b="1" dirty="0">
                  <a:cs typeface="B Nazanin" pitchFamily="2" charset="-78"/>
                </a:endParaRPr>
              </a:p>
              <a:p>
                <a:pPr algn="just" rtl="1"/>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𝝈</m:t>
                          </m:r>
                        </m:e>
                        <m:sub>
                          <m:r>
                            <a:rPr lang="en-US" b="1" i="1">
                              <a:latin typeface="Cambria Math" panose="02040503050406030204" pitchFamily="18" charset="0"/>
                            </a:rPr>
                            <m:t>𝝆</m:t>
                          </m:r>
                        </m:sub>
                      </m:sSub>
                      <m:r>
                        <a:rPr lang="en-US" b="1" i="1">
                          <a:latin typeface="Cambria Math" panose="02040503050406030204" pitchFamily="18" charset="0"/>
                        </a:rPr>
                        <m:t>=</m:t>
                      </m:r>
                      <m:rad>
                        <m:radPr>
                          <m:degHide m:val="on"/>
                          <m:ctrlPr>
                            <a:rPr lang="en-US" b="1" i="1">
                              <a:latin typeface="Cambria Math" panose="02040503050406030204" pitchFamily="18" charset="0"/>
                            </a:rPr>
                          </m:ctrlPr>
                        </m:radPr>
                        <m:deg/>
                        <m:e>
                          <m:sSubSup>
                            <m:sSubSupPr>
                              <m:ctrlPr>
                                <a:rPr lang="en-US" b="1" i="1">
                                  <a:latin typeface="Cambria Math" panose="02040503050406030204" pitchFamily="18" charset="0"/>
                                </a:rPr>
                              </m:ctrlPr>
                            </m:sSubSupPr>
                            <m:e>
                              <m:r>
                                <a:rPr lang="en-US" b="1" i="1">
                                  <a:latin typeface="Cambria Math" panose="02040503050406030204" pitchFamily="18" charset="0"/>
                                </a:rPr>
                                <m:t>𝑾</m:t>
                              </m:r>
                            </m:e>
                            <m:sub>
                              <m:r>
                                <a:rPr lang="en-US" b="1" i="1">
                                  <a:latin typeface="Cambria Math" panose="02040503050406030204" pitchFamily="18" charset="0"/>
                                </a:rPr>
                                <m:t>𝑿</m:t>
                              </m:r>
                            </m:sub>
                            <m:sup>
                              <m:r>
                                <a:rPr lang="en-US" b="1" i="1">
                                  <a:latin typeface="Cambria Math" panose="02040503050406030204" pitchFamily="18" charset="0"/>
                                </a:rPr>
                                <m:t>𝟐</m:t>
                              </m:r>
                            </m:sup>
                          </m:sSubSup>
                        </m:e>
                      </m:rad>
                      <m:sSubSup>
                        <m:sSubSupPr>
                          <m:ctrlPr>
                            <a:rPr lang="en-US" b="1" i="1">
                              <a:latin typeface="Cambria Math" panose="02040503050406030204" pitchFamily="18" charset="0"/>
                            </a:rPr>
                          </m:ctrlPr>
                        </m:sSubSupPr>
                        <m:e>
                          <m:r>
                            <a:rPr lang="en-US" b="1" i="1">
                              <a:latin typeface="Cambria Math" panose="02040503050406030204" pitchFamily="18" charset="0"/>
                            </a:rPr>
                            <m:t>𝝈</m:t>
                          </m:r>
                        </m:e>
                        <m:sub>
                          <m:r>
                            <a:rPr lang="en-US" b="1" i="1">
                              <a:latin typeface="Cambria Math" panose="02040503050406030204" pitchFamily="18" charset="0"/>
                            </a:rPr>
                            <m:t>𝑿</m:t>
                          </m:r>
                        </m:sub>
                        <m:sup>
                          <m:r>
                            <a:rPr lang="en-US" b="1" i="1">
                              <a:latin typeface="Cambria Math" panose="02040503050406030204" pitchFamily="18" charset="0"/>
                            </a:rPr>
                            <m:t>𝟐</m:t>
                          </m:r>
                        </m:sup>
                      </m:sSubSup>
                      <m:r>
                        <a:rPr lang="en-US" b="1" i="1">
                          <a:latin typeface="Cambria Math" panose="02040503050406030204" pitchFamily="18" charset="0"/>
                        </a:rPr>
                        <m:t>+</m:t>
                      </m:r>
                      <m:sSubSup>
                        <m:sSubSupPr>
                          <m:ctrlPr>
                            <a:rPr lang="en-US" b="1" i="1">
                              <a:latin typeface="Cambria Math" panose="02040503050406030204" pitchFamily="18" charset="0"/>
                            </a:rPr>
                          </m:ctrlPr>
                        </m:sSubSupPr>
                        <m:e>
                          <m:r>
                            <a:rPr lang="en-US" b="1" i="1">
                              <a:latin typeface="Cambria Math" panose="02040503050406030204" pitchFamily="18" charset="0"/>
                            </a:rPr>
                            <m:t>𝑾</m:t>
                          </m:r>
                        </m:e>
                        <m:sub>
                          <m:r>
                            <a:rPr lang="en-US" b="1" i="1">
                              <a:latin typeface="Cambria Math" panose="02040503050406030204" pitchFamily="18" charset="0"/>
                            </a:rPr>
                            <m:t>𝜸</m:t>
                          </m:r>
                        </m:sub>
                        <m:sup>
                          <m:r>
                            <a:rPr lang="en-US" b="1" i="1">
                              <a:latin typeface="Cambria Math" panose="02040503050406030204" pitchFamily="18" charset="0"/>
                            </a:rPr>
                            <m:t>𝟐</m:t>
                          </m:r>
                        </m:sup>
                      </m:sSubSup>
                      <m:sSubSup>
                        <m:sSubSupPr>
                          <m:ctrlPr>
                            <a:rPr lang="en-US" b="1" i="1">
                              <a:latin typeface="Cambria Math" panose="02040503050406030204" pitchFamily="18" charset="0"/>
                            </a:rPr>
                          </m:ctrlPr>
                        </m:sSubSupPr>
                        <m:e>
                          <m:r>
                            <a:rPr lang="en-US" b="1" i="1">
                              <a:latin typeface="Cambria Math" panose="02040503050406030204" pitchFamily="18" charset="0"/>
                            </a:rPr>
                            <m:t>𝝈</m:t>
                          </m:r>
                        </m:e>
                        <m:sub>
                          <m:r>
                            <a:rPr lang="en-US" b="1" i="1">
                              <a:latin typeface="Cambria Math" panose="02040503050406030204" pitchFamily="18" charset="0"/>
                            </a:rPr>
                            <m:t>𝜸</m:t>
                          </m:r>
                        </m:sub>
                        <m:sup>
                          <m:r>
                            <a:rPr lang="en-US" b="1" i="1">
                              <a:latin typeface="Cambria Math" panose="02040503050406030204" pitchFamily="18" charset="0"/>
                            </a:rPr>
                            <m:t>𝟐</m:t>
                          </m:r>
                        </m:sup>
                      </m:sSubSup>
                      <m:r>
                        <a:rPr lang="en-US" b="1" i="1">
                          <a:latin typeface="Cambria Math" panose="02040503050406030204" pitchFamily="18" charset="0"/>
                        </a:rPr>
                        <m:t>+</m:t>
                      </m:r>
                      <m:r>
                        <a:rPr lang="en-US" b="1" i="1">
                          <a:latin typeface="Cambria Math" panose="02040503050406030204" pitchFamily="18" charset="0"/>
                        </a:rPr>
                        <m:t>𝟐</m:t>
                      </m:r>
                      <m:sSub>
                        <m:sSubPr>
                          <m:ctrlPr>
                            <a:rPr lang="en-US" b="1" i="1">
                              <a:latin typeface="Cambria Math" panose="02040503050406030204" pitchFamily="18" charset="0"/>
                            </a:rPr>
                          </m:ctrlPr>
                        </m:sSubPr>
                        <m:e>
                          <m:r>
                            <a:rPr lang="en-US" b="1" i="1">
                              <a:latin typeface="Cambria Math" panose="02040503050406030204" pitchFamily="18" charset="0"/>
                            </a:rPr>
                            <m:t>𝑾</m:t>
                          </m:r>
                        </m:e>
                        <m:sub>
                          <m:r>
                            <a:rPr lang="en-US" b="1" i="1">
                              <a:latin typeface="Cambria Math" panose="02040503050406030204" pitchFamily="18" charset="0"/>
                            </a:rPr>
                            <m:t>𝑿</m:t>
                          </m:r>
                          <m:r>
                            <a:rPr lang="en-US" b="1" i="1">
                              <a:latin typeface="Cambria Math" panose="02040503050406030204" pitchFamily="18" charset="0"/>
                            </a:rPr>
                            <m:t> </m:t>
                          </m:r>
                        </m:sub>
                      </m:sSub>
                      <m:sSub>
                        <m:sSubPr>
                          <m:ctrlPr>
                            <a:rPr lang="en-US" b="1" i="1">
                              <a:latin typeface="Cambria Math" panose="02040503050406030204" pitchFamily="18" charset="0"/>
                            </a:rPr>
                          </m:ctrlPr>
                        </m:sSubPr>
                        <m:e>
                          <m:r>
                            <a:rPr lang="en-US" b="1" i="1">
                              <a:latin typeface="Cambria Math" panose="02040503050406030204" pitchFamily="18" charset="0"/>
                            </a:rPr>
                            <m:t>𝑾</m:t>
                          </m:r>
                        </m:e>
                        <m:sub>
                          <m:r>
                            <a:rPr lang="en-US" b="1" i="1">
                              <a:latin typeface="Cambria Math" panose="02040503050406030204" pitchFamily="18" charset="0"/>
                            </a:rPr>
                            <m:t>𝜸</m:t>
                          </m:r>
                        </m:sub>
                      </m:sSub>
                      <m:sSub>
                        <m:sSubPr>
                          <m:ctrlPr>
                            <a:rPr lang="en-US" b="1" i="1">
                              <a:latin typeface="Cambria Math" panose="02040503050406030204" pitchFamily="18" charset="0"/>
                            </a:rPr>
                          </m:ctrlPr>
                        </m:sSubPr>
                        <m:e>
                          <m:r>
                            <a:rPr lang="en-US" b="1" i="1">
                              <a:latin typeface="Cambria Math" panose="02040503050406030204" pitchFamily="18" charset="0"/>
                            </a:rPr>
                            <m:t>𝝈</m:t>
                          </m:r>
                        </m:e>
                        <m:sub>
                          <m:r>
                            <a:rPr lang="en-US" b="1" i="1">
                              <a:latin typeface="Cambria Math" panose="02040503050406030204" pitchFamily="18" charset="0"/>
                            </a:rPr>
                            <m:t>𝑿</m:t>
                          </m:r>
                        </m:sub>
                      </m:sSub>
                      <m:sSub>
                        <m:sSubPr>
                          <m:ctrlPr>
                            <a:rPr lang="en-US" b="1" i="1">
                              <a:latin typeface="Cambria Math" panose="02040503050406030204" pitchFamily="18" charset="0"/>
                            </a:rPr>
                          </m:ctrlPr>
                        </m:sSubPr>
                        <m:e>
                          <m:r>
                            <a:rPr lang="en-US" b="1" i="1">
                              <a:latin typeface="Cambria Math" panose="02040503050406030204" pitchFamily="18" charset="0"/>
                            </a:rPr>
                            <m:t>𝝈</m:t>
                          </m:r>
                        </m:e>
                        <m:sub>
                          <m:r>
                            <a:rPr lang="en-US" b="1" i="1">
                              <a:latin typeface="Cambria Math" panose="02040503050406030204" pitchFamily="18" charset="0"/>
                            </a:rPr>
                            <m:t>𝜸</m:t>
                          </m:r>
                        </m:sub>
                      </m:sSub>
                      <m:r>
                        <a:rPr lang="en-US" b="1" i="1">
                          <a:latin typeface="Cambria Math" panose="02040503050406030204" pitchFamily="18" charset="0"/>
                        </a:rPr>
                        <m:t>𝑪𝑶𝑹</m:t>
                      </m:r>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𝑿</m:t>
                          </m:r>
                          <m:r>
                            <a:rPr lang="en-US" b="1" i="1">
                              <a:latin typeface="Cambria Math" panose="02040503050406030204" pitchFamily="18" charset="0"/>
                            </a:rPr>
                            <m:t>𝜸</m:t>
                          </m:r>
                        </m:sub>
                      </m:sSub>
                    </m:oMath>
                  </m:oMathPara>
                </a14:m>
                <a:endParaRPr lang="en-US" b="1" dirty="0">
                  <a:cs typeface="B Nazanin" pitchFamily="2" charset="-78"/>
                </a:endParaRPr>
              </a:p>
              <a:p>
                <a:pPr algn="just" rtl="1"/>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𝑾</m:t>
                        </m:r>
                      </m:e>
                      <m:sub>
                        <m:r>
                          <a:rPr lang="en-US" b="1" i="1">
                            <a:latin typeface="Cambria Math" panose="02040503050406030204" pitchFamily="18" charset="0"/>
                          </a:rPr>
                          <m:t>𝑿</m:t>
                        </m:r>
                        <m:r>
                          <a:rPr lang="en-US" b="1" i="1">
                            <a:latin typeface="Cambria Math" panose="02040503050406030204" pitchFamily="18" charset="0"/>
                          </a:rPr>
                          <m:t> </m:t>
                        </m:r>
                      </m:sub>
                    </m:sSub>
                  </m:oMath>
                </a14:m>
                <a:r>
                  <a:rPr lang="fa-IR" b="1" dirty="0">
                    <a:cs typeface="B Nazanin" pitchFamily="2" charset="-78"/>
                  </a:rPr>
                  <a:t> = نسبت ارزش ارز </a:t>
                </a:r>
                <a:r>
                  <a:rPr lang="en-US" b="1" dirty="0">
                    <a:cs typeface="B Nazanin" pitchFamily="2" charset="-78"/>
                  </a:rPr>
                  <a:t>X </a:t>
                </a:r>
                <a:r>
                  <a:rPr lang="fa-IR" b="1" dirty="0">
                    <a:cs typeface="B Nazanin" pitchFamily="2" charset="-78"/>
                  </a:rPr>
                  <a:t>ارزش کل پورتفوی</a:t>
                </a:r>
                <a:endParaRPr lang="en-US" b="1" dirty="0">
                  <a:cs typeface="B Nazanin" pitchFamily="2" charset="-78"/>
                </a:endParaRPr>
              </a:p>
              <a:p>
                <a:pPr algn="just" rtl="1"/>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𝑾</m:t>
                        </m:r>
                      </m:e>
                      <m:sub>
                        <m:r>
                          <a:rPr lang="en-US" b="1" i="1">
                            <a:latin typeface="Cambria Math" panose="02040503050406030204" pitchFamily="18" charset="0"/>
                          </a:rPr>
                          <m:t>𝜸</m:t>
                        </m:r>
                        <m:r>
                          <a:rPr lang="en-US" b="1" i="1">
                            <a:latin typeface="Cambria Math" panose="02040503050406030204" pitchFamily="18" charset="0"/>
                          </a:rPr>
                          <m:t> </m:t>
                        </m:r>
                      </m:sub>
                    </m:sSub>
                  </m:oMath>
                </a14:m>
                <a:r>
                  <a:rPr lang="fa-IR" b="1" dirty="0">
                    <a:cs typeface="B Nazanin" pitchFamily="2" charset="-78"/>
                  </a:rPr>
                  <a:t> = نسبت ارزش ارز </a:t>
                </a:r>
                <a:r>
                  <a:rPr lang="en-US" b="1" dirty="0">
                    <a:cs typeface="B Nazanin" pitchFamily="2" charset="-78"/>
                  </a:rPr>
                  <a:t>Y </a:t>
                </a:r>
                <a:r>
                  <a:rPr lang="fa-IR" b="1" dirty="0">
                    <a:cs typeface="B Nazanin" pitchFamily="2" charset="-78"/>
                  </a:rPr>
                  <a:t>ارزش کل پورتفوی</a:t>
                </a:r>
                <a:endParaRPr lang="en-US" b="1" dirty="0">
                  <a:cs typeface="B Nazanin" pitchFamily="2" charset="-78"/>
                </a:endParaRPr>
              </a:p>
              <a:p>
                <a:pPr algn="just" rtl="1"/>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𝝈</m:t>
                        </m:r>
                      </m:e>
                      <m:sub>
                        <m:r>
                          <a:rPr lang="en-US" b="1" i="1">
                            <a:latin typeface="Cambria Math" panose="02040503050406030204" pitchFamily="18" charset="0"/>
                          </a:rPr>
                          <m:t>𝑿</m:t>
                        </m:r>
                      </m:sub>
                    </m:sSub>
                  </m:oMath>
                </a14:m>
                <a:r>
                  <a:rPr lang="fa-IR" b="1" dirty="0">
                    <a:cs typeface="B Nazanin" pitchFamily="2" charset="-78"/>
                  </a:rPr>
                  <a:t> =  انحراف معیار استاندارد درصد تغییر ماهانه در ارز </a:t>
                </a:r>
                <a:r>
                  <a:rPr lang="en-US" b="1" dirty="0">
                    <a:cs typeface="B Nazanin" pitchFamily="2" charset="-78"/>
                  </a:rPr>
                  <a:t>X</a:t>
                </a:r>
              </a:p>
              <a:p>
                <a:pPr algn="just" rtl="1"/>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𝝈</m:t>
                        </m:r>
                      </m:e>
                      <m:sub>
                        <m:r>
                          <a:rPr lang="en-US" b="1" i="1">
                            <a:latin typeface="Cambria Math" panose="02040503050406030204" pitchFamily="18" charset="0"/>
                          </a:rPr>
                          <m:t>𝜸</m:t>
                        </m:r>
                      </m:sub>
                    </m:sSub>
                  </m:oMath>
                </a14:m>
                <a:r>
                  <a:rPr lang="fa-IR" b="1" dirty="0">
                    <a:cs typeface="B Nazanin" pitchFamily="2" charset="-78"/>
                  </a:rPr>
                  <a:t> =  انحراف معیار استاندارد درصد تغییر ماهانه در ارز </a:t>
                </a:r>
                <a:r>
                  <a:rPr lang="en-US" b="1" dirty="0">
                    <a:cs typeface="B Nazanin" pitchFamily="2" charset="-78"/>
                  </a:rPr>
                  <a:t>Y</a:t>
                </a:r>
              </a:p>
              <a:p>
                <a:pPr algn="just" rtl="1"/>
                <a14:m>
                  <m:oMath xmlns:m="http://schemas.openxmlformats.org/officeDocument/2006/math">
                    <m:r>
                      <a:rPr lang="en-US" b="1" i="1">
                        <a:latin typeface="Cambria Math" panose="02040503050406030204" pitchFamily="18" charset="0"/>
                      </a:rPr>
                      <m:t>𝑪𝑶𝑹</m:t>
                    </m:r>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𝑿</m:t>
                        </m:r>
                        <m:r>
                          <a:rPr lang="en-US" b="1" i="1">
                            <a:latin typeface="Cambria Math" panose="02040503050406030204" pitchFamily="18" charset="0"/>
                          </a:rPr>
                          <m:t>𝜸</m:t>
                        </m:r>
                      </m:sub>
                    </m:sSub>
                  </m:oMath>
                </a14:m>
                <a:r>
                  <a:rPr lang="fa-IR" b="1" dirty="0">
                    <a:cs typeface="B Nazanin" pitchFamily="2" charset="-78"/>
                  </a:rPr>
                  <a:t> = همبستگی بین ضرایب درصد تغییر ماهانه میان ارزهای </a:t>
                </a:r>
                <a:r>
                  <a:rPr lang="en-US" b="1" dirty="0">
                    <a:cs typeface="B Nazanin" pitchFamily="2" charset="-78"/>
                  </a:rPr>
                  <a:t>X</a:t>
                </a:r>
                <a:r>
                  <a:rPr lang="fa-IR" b="1" dirty="0">
                    <a:cs typeface="B Nazanin" pitchFamily="2" charset="-78"/>
                  </a:rPr>
                  <a:t> و</a:t>
                </a:r>
                <a:r>
                  <a:rPr lang="en-US" b="1" dirty="0">
                    <a:cs typeface="B Nazanin" pitchFamily="2" charset="-78"/>
                  </a:rPr>
                  <a:t>Y</a:t>
                </a:r>
              </a:p>
              <a:p>
                <a:pPr algn="just" rtl="1"/>
                <a:r>
                  <a:rPr lang="fa-IR" b="1" dirty="0">
                    <a:cs typeface="B Nazanin" pitchFamily="2" charset="-78"/>
                  </a:rPr>
                  <a:t>معادله نشان می دهد که ریسک شرکت چندملیتی برای ارزهای متعدد تحت تاثیر تنوع هر ارز و همبستگی بین تحرکات نرخ ارز است. نوسانات یک پورتفوی ارزی رابطه مثبتی با نوسانات ارز و همبستگی میان ارزها دارد. هر بعد از معادله که ریسک پورتفوی را تحت تاثیر قرار می دهد را می توان با استفاده از یک سری درصد تغییر  ماهانه برای هر ارز </a:t>
                </a:r>
                <a:r>
                  <a:rPr lang="fa-IR" b="1" dirty="0" smtClean="0">
                    <a:cs typeface="B Nazanin" pitchFamily="2" charset="-78"/>
                  </a:rPr>
                  <a:t>محاسبه کرد.</a:t>
                </a:r>
                <a:endParaRPr lang="en-US" b="1" dirty="0">
                  <a:latin typeface="Arial" pitchFamily="34" charset="0"/>
                  <a:cs typeface="B Nazanin" pitchFamily="2" charset="-78"/>
                </a:endParaRPr>
              </a:p>
            </p:txBody>
          </p:sp>
        </mc:Choice>
        <mc:Fallback xmlns="">
          <p:sp>
            <p:nvSpPr>
              <p:cNvPr id="9" name="Rounded Rectangle 4"/>
              <p:cNvSpPr txBox="1">
                <a:spLocks noRot="1" noChangeAspect="1" noMove="1" noResize="1" noEditPoints="1" noAdjustHandles="1" noChangeArrowheads="1" noChangeShapeType="1" noTextEdit="1"/>
              </p:cNvSpPr>
              <p:nvPr/>
            </p:nvSpPr>
            <p:spPr>
              <a:xfrm>
                <a:off x="971600" y="908720"/>
                <a:ext cx="8145016" cy="5805264"/>
              </a:xfrm>
              <a:prstGeom prst="rect">
                <a:avLst/>
              </a:prstGeom>
              <a:blipFill>
                <a:blip r:embed="rId3"/>
                <a:stretch>
                  <a:fillRect/>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78</a:t>
            </a:fld>
            <a:endParaRPr lang="en-US"/>
          </a:p>
        </p:txBody>
      </p:sp>
    </p:spTree>
    <p:extLst>
      <p:ext uri="{BB962C8B-B14F-4D97-AF65-F5344CB8AC3E}">
        <p14:creationId xmlns:p14="http://schemas.microsoft.com/office/powerpoint/2010/main" val="54876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1175"/>
            <a:ext cx="7965561" cy="817545"/>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a-IR" sz="2400" b="1" dirty="0" smtClean="0">
                <a:cs typeface="B Titr" pitchFamily="2" charset="-78"/>
              </a:rPr>
              <a:t>روشهای محاسبه ریسک پرتفوی ارز</a:t>
            </a:r>
            <a:endParaRPr lang="en-US" sz="2400" b="1" dirty="0">
              <a:cs typeface="B Titr" pitchFamily="2" charset="-78"/>
            </a:endParaRPr>
          </a:p>
        </p:txBody>
      </p:sp>
      <p:sp>
        <p:nvSpPr>
          <p:cNvPr id="9" name="Rounded Rectangle 4"/>
          <p:cNvSpPr txBox="1"/>
          <p:nvPr/>
        </p:nvSpPr>
        <p:spPr>
          <a:xfrm>
            <a:off x="971600" y="908720"/>
            <a:ext cx="8145016" cy="5805264"/>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marL="285750" indent="-285750">
              <a:lnSpc>
                <a:spcPct val="250000"/>
              </a:lnSpc>
              <a:buFont typeface="Wingdings" pitchFamily="2" charset="2"/>
              <a:buChar char="ü"/>
            </a:pPr>
            <a:r>
              <a:rPr lang="en-US" sz="2400" b="1" dirty="0">
                <a:latin typeface="Arial" pitchFamily="34" charset="0"/>
                <a:cs typeface="Arial" pitchFamily="34" charset="0"/>
              </a:rPr>
              <a:t>Measurement of Currency </a:t>
            </a:r>
            <a:r>
              <a:rPr lang="en-US" sz="2400" b="1" dirty="0" smtClean="0">
                <a:latin typeface="Arial" pitchFamily="34" charset="0"/>
                <a:cs typeface="Arial" pitchFamily="34" charset="0"/>
              </a:rPr>
              <a:t>Volatility</a:t>
            </a:r>
            <a:endParaRPr lang="fa-IR" sz="2400" b="1" dirty="0" smtClean="0">
              <a:latin typeface="Arial" pitchFamily="34" charset="0"/>
              <a:cs typeface="Arial" pitchFamily="34" charset="0"/>
            </a:endParaRPr>
          </a:p>
          <a:p>
            <a:pPr marL="285750" indent="-285750">
              <a:lnSpc>
                <a:spcPct val="250000"/>
              </a:lnSpc>
              <a:buFont typeface="Wingdings" pitchFamily="2" charset="2"/>
              <a:buChar char="ü"/>
            </a:pPr>
            <a:r>
              <a:rPr lang="en-US" sz="2400" b="1" dirty="0">
                <a:latin typeface="Arial" pitchFamily="34" charset="0"/>
                <a:cs typeface="Arial" pitchFamily="34" charset="0"/>
              </a:rPr>
              <a:t>Currency Volatility over </a:t>
            </a:r>
            <a:r>
              <a:rPr lang="en-US" sz="2400" b="1" dirty="0" smtClean="0">
                <a:latin typeface="Arial" pitchFamily="34" charset="0"/>
                <a:cs typeface="Arial" pitchFamily="34" charset="0"/>
              </a:rPr>
              <a:t>Time</a:t>
            </a:r>
            <a:endParaRPr lang="fa-IR" sz="2400" b="1" dirty="0" smtClean="0">
              <a:latin typeface="Arial" pitchFamily="34" charset="0"/>
              <a:cs typeface="Arial" pitchFamily="34" charset="0"/>
            </a:endParaRPr>
          </a:p>
          <a:p>
            <a:pPr marL="285750" indent="-285750">
              <a:lnSpc>
                <a:spcPct val="250000"/>
              </a:lnSpc>
              <a:buFont typeface="Wingdings" pitchFamily="2" charset="2"/>
              <a:buChar char="ü"/>
            </a:pPr>
            <a:r>
              <a:rPr lang="en-US" sz="2400" b="1" dirty="0">
                <a:latin typeface="Arial" pitchFamily="34" charset="0"/>
                <a:cs typeface="Arial" pitchFamily="34" charset="0"/>
              </a:rPr>
              <a:t>Measurement of Currency </a:t>
            </a:r>
            <a:r>
              <a:rPr lang="en-US" sz="2400" b="1" dirty="0" smtClean="0">
                <a:latin typeface="Arial" pitchFamily="34" charset="0"/>
                <a:cs typeface="Arial" pitchFamily="34" charset="0"/>
              </a:rPr>
              <a:t>Correlations</a:t>
            </a:r>
            <a:endParaRPr lang="fa-IR" sz="2400" b="1" dirty="0" smtClean="0">
              <a:latin typeface="Arial" pitchFamily="34" charset="0"/>
              <a:cs typeface="Arial" pitchFamily="34" charset="0"/>
            </a:endParaRPr>
          </a:p>
          <a:p>
            <a:pPr marL="285750" indent="-285750">
              <a:lnSpc>
                <a:spcPct val="250000"/>
              </a:lnSpc>
              <a:buFont typeface="Wingdings" pitchFamily="2" charset="2"/>
              <a:buChar char="ü"/>
            </a:pPr>
            <a:r>
              <a:rPr lang="en-US" sz="2400" b="1" dirty="0">
                <a:latin typeface="Arial" pitchFamily="34" charset="0"/>
                <a:cs typeface="Arial" pitchFamily="34" charset="0"/>
              </a:rPr>
              <a:t>Applying Currency Correlations to Net Cash Flows </a:t>
            </a:r>
            <a:endParaRPr lang="fa-IR" sz="2400" b="1" dirty="0" smtClean="0">
              <a:latin typeface="Arial" pitchFamily="34" charset="0"/>
              <a:cs typeface="Arial" pitchFamily="34" charset="0"/>
            </a:endParaRPr>
          </a:p>
          <a:p>
            <a:pPr marL="285750" indent="-285750">
              <a:lnSpc>
                <a:spcPct val="250000"/>
              </a:lnSpc>
              <a:buFont typeface="Wingdings" pitchFamily="2" charset="2"/>
              <a:buChar char="ü"/>
            </a:pPr>
            <a:r>
              <a:rPr lang="en-US" sz="2400" b="1" dirty="0">
                <a:latin typeface="Arial" pitchFamily="34" charset="0"/>
                <a:cs typeface="Arial" pitchFamily="34" charset="0"/>
              </a:rPr>
              <a:t>Currency Correlations over Time</a:t>
            </a:r>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79</a:t>
            </a:fld>
            <a:endParaRPr lang="en-US"/>
          </a:p>
        </p:txBody>
      </p:sp>
    </p:spTree>
    <p:extLst>
      <p:ext uri="{BB962C8B-B14F-4D97-AF65-F5344CB8AC3E}">
        <p14:creationId xmlns:p14="http://schemas.microsoft.com/office/powerpoint/2010/main" val="222068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cs typeface="B Zar" panose="00000400000000000000" pitchFamily="2" charset="-78"/>
              </a:rPr>
              <a:t/>
            </a:r>
            <a:br>
              <a:rPr lang="en-US" b="1" dirty="0" smtClean="0">
                <a:cs typeface="B Zar" panose="00000400000000000000" pitchFamily="2" charset="-78"/>
              </a:rPr>
            </a:br>
            <a:r>
              <a:rPr lang="fa-IR" b="1" dirty="0" smtClean="0">
                <a:cs typeface="B Zar" panose="00000400000000000000" pitchFamily="2" charset="-78"/>
              </a:rPr>
              <a:t>قرار </a:t>
            </a:r>
            <a:r>
              <a:rPr lang="fa-IR" b="1" dirty="0">
                <a:cs typeface="B Zar" panose="00000400000000000000" pitchFamily="2" charset="-78"/>
              </a:rPr>
              <a:t>گرفتن در معرض خطر</a:t>
            </a:r>
            <a:br>
              <a:rPr lang="fa-IR" b="1" dirty="0">
                <a:cs typeface="B Zar" panose="00000400000000000000" pitchFamily="2" charset="-78"/>
              </a:rPr>
            </a:br>
            <a:endParaRPr lang="en-US" b="1" dirty="0">
              <a:cs typeface="B Zar" panose="00000400000000000000" pitchFamily="2" charset="-78"/>
            </a:endParaRPr>
          </a:p>
        </p:txBody>
      </p:sp>
      <p:sp>
        <p:nvSpPr>
          <p:cNvPr id="4" name="Content Placeholder 3"/>
          <p:cNvSpPr>
            <a:spLocks noGrp="1"/>
          </p:cNvSpPr>
          <p:nvPr>
            <p:ph idx="1"/>
          </p:nvPr>
        </p:nvSpPr>
        <p:spPr>
          <a:xfrm>
            <a:off x="859316" y="1143000"/>
            <a:ext cx="7520940" cy="3579849"/>
          </a:xfrm>
        </p:spPr>
        <p:txBody>
          <a:bodyPr vert="horz" lIns="91440" tIns="45720" rIns="91440" bIns="45720" rtlCol="0">
            <a:noAutofit/>
          </a:bodyPr>
          <a:lstStyle/>
          <a:p>
            <a:pPr algn="just" rtl="1">
              <a:buFont typeface="Wingdings" panose="05000000000000000000" pitchFamily="2" charset="2"/>
              <a:buChar char="q"/>
            </a:pPr>
            <a:r>
              <a:rPr lang="fa-IR" sz="2400" b="0" dirty="0">
                <a:cs typeface="B Zar" panose="00000400000000000000" pitchFamily="2" charset="-78"/>
              </a:rPr>
              <a:t>خطر در همه جا است و بخشی از همه فعالیت ها است. همه ما مجبور بودیم در معرض خطر </a:t>
            </a:r>
            <a:r>
              <a:rPr lang="fa-IR" sz="2400" b="0" dirty="0" smtClean="0">
                <a:cs typeface="B Zar" panose="00000400000000000000" pitchFamily="2" charset="-78"/>
              </a:rPr>
              <a:t>زندگی </a:t>
            </a:r>
            <a:r>
              <a:rPr lang="fa-IR" sz="2400" b="0" dirty="0">
                <a:cs typeface="B Zar" panose="00000400000000000000" pitchFamily="2" charset="-78"/>
              </a:rPr>
              <a:t>کنیم. به طور </a:t>
            </a:r>
            <a:r>
              <a:rPr lang="fa-IR" sz="2400" b="0" dirty="0" err="1" smtClean="0">
                <a:cs typeface="B Zar" panose="00000400000000000000" pitchFamily="2" charset="-78"/>
              </a:rPr>
              <a:t>کلی،ریسک</a:t>
            </a:r>
            <a:r>
              <a:rPr lang="fa-IR" sz="2400" b="0" dirty="0" smtClean="0">
                <a:cs typeface="B Zar" panose="00000400000000000000" pitchFamily="2" charset="-78"/>
              </a:rPr>
              <a:t> </a:t>
            </a:r>
            <a:r>
              <a:rPr lang="fa-IR" sz="2400" b="0" dirty="0">
                <a:cs typeface="B Zar" panose="00000400000000000000" pitchFamily="2" charset="-78"/>
              </a:rPr>
              <a:t>احتمال از دست دادن است. گاهی اوقات، ما در مورد ریسک از نظر قرار گرفتن در معرض صحبت می کنیم. قرار گرفتن در معرض </a:t>
            </a:r>
            <a:r>
              <a:rPr lang="fa-IR" sz="2400" b="0" dirty="0" smtClean="0">
                <a:cs typeface="B Zar" panose="00000400000000000000" pitchFamily="2" charset="-78"/>
              </a:rPr>
              <a:t>خطر یا </a:t>
            </a:r>
            <a:r>
              <a:rPr lang="en-US" sz="2400" b="0" dirty="0">
                <a:cs typeface="B Zar" panose="00000400000000000000" pitchFamily="2" charset="-78"/>
              </a:rPr>
              <a:t>Risk exposure</a:t>
            </a:r>
            <a:r>
              <a:rPr lang="fa-IR" sz="2400" b="0" dirty="0" smtClean="0">
                <a:cs typeface="B Zar" panose="00000400000000000000" pitchFamily="2" charset="-78"/>
              </a:rPr>
              <a:t>، </a:t>
            </a:r>
            <a:r>
              <a:rPr lang="fa-IR" sz="2400" b="0" dirty="0">
                <a:cs typeface="B Zar" panose="00000400000000000000" pitchFamily="2" charset="-78"/>
              </a:rPr>
              <a:t>اندازه گیری از دست دادن (یا ضرر) ممکن </a:t>
            </a:r>
            <a:r>
              <a:rPr lang="fa-IR" sz="2400" b="0" dirty="0" smtClean="0">
                <a:cs typeface="B Zar" panose="00000400000000000000" pitchFamily="2" charset="-78"/>
              </a:rPr>
              <a:t>در </a:t>
            </a:r>
            <a:r>
              <a:rPr lang="fa-IR" sz="2400" b="0" dirty="0">
                <a:cs typeface="B Zar" panose="00000400000000000000" pitchFamily="2" charset="-78"/>
              </a:rPr>
              <a:t>آینده باشد که ممکن است از یک فعالیت یا </a:t>
            </a:r>
            <a:r>
              <a:rPr lang="fa-IR" sz="2400" b="0" dirty="0" smtClean="0">
                <a:cs typeface="B Zar" panose="00000400000000000000" pitchFamily="2" charset="-78"/>
              </a:rPr>
              <a:t>وقوع آن </a:t>
            </a:r>
            <a:r>
              <a:rPr lang="fa-IR" sz="2400" b="0" dirty="0">
                <a:cs typeface="B Zar" panose="00000400000000000000" pitchFamily="2" charset="-78"/>
              </a:rPr>
              <a:t>اتفاق بیفتد</a:t>
            </a:r>
            <a:r>
              <a:rPr lang="fa-IR" sz="2400" b="0" dirty="0" smtClean="0">
                <a:cs typeface="B Zar" panose="00000400000000000000" pitchFamily="2" charset="-78"/>
              </a:rPr>
              <a:t>.</a:t>
            </a:r>
          </a:p>
          <a:p>
            <a:pPr algn="just" rtl="1">
              <a:buFont typeface="Wingdings" panose="05000000000000000000" pitchFamily="2" charset="2"/>
              <a:buChar char="q"/>
            </a:pPr>
            <a:r>
              <a:rPr lang="fa-IR" sz="2400" b="0" dirty="0" smtClean="0">
                <a:cs typeface="B Zar" panose="00000400000000000000" pitchFamily="2" charset="-78"/>
              </a:rPr>
              <a:t> </a:t>
            </a:r>
            <a:r>
              <a:rPr lang="fa-IR" sz="2400" b="0" dirty="0">
                <a:cs typeface="B Zar" panose="00000400000000000000" pitchFamily="2" charset="-78"/>
              </a:rPr>
              <a:t>در کسب و کار، در معرض خطر قرار </a:t>
            </a:r>
            <a:r>
              <a:rPr lang="fa-IR" sz="2400" b="0" dirty="0" smtClean="0">
                <a:cs typeface="B Zar" panose="00000400000000000000" pitchFamily="2" charset="-78"/>
              </a:rPr>
              <a:t>گرفتن </a:t>
            </a:r>
            <a:r>
              <a:rPr lang="fa-IR" sz="2400" b="0" dirty="0">
                <a:cs typeface="B Zar" panose="00000400000000000000" pitchFamily="2" charset="-78"/>
              </a:rPr>
              <a:t>اغلب برای رتبه بندی </a:t>
            </a:r>
            <a:r>
              <a:rPr lang="fa-IR" sz="2400" b="0" dirty="0" smtClean="0">
                <a:cs typeface="B Zar" panose="00000400000000000000" pitchFamily="2" charset="-78"/>
              </a:rPr>
              <a:t>احتمالات </a:t>
            </a:r>
            <a:r>
              <a:rPr lang="fa-IR" sz="2400" b="0" dirty="0">
                <a:cs typeface="B Zar" panose="00000400000000000000" pitchFamily="2" charset="-78"/>
              </a:rPr>
              <a:t>انواع خسارات و تعیین میزان ضرر و زیان قابل قبول یا غیر قابل قبول </a:t>
            </a:r>
            <a:r>
              <a:rPr lang="fa-IR" sz="2400" b="0" dirty="0" smtClean="0">
                <a:cs typeface="B Zar" panose="00000400000000000000" pitchFamily="2" charset="-78"/>
              </a:rPr>
              <a:t>صحبت میشود.. </a:t>
            </a:r>
            <a:r>
              <a:rPr lang="fa-IR" sz="2400" b="0" dirty="0">
                <a:cs typeface="B Zar" panose="00000400000000000000" pitchFamily="2" charset="-78"/>
              </a:rPr>
              <a:t>این زیانها ممکن است شامل مسئولیت قانونی، از دست دادن اموال یا خسارت، </a:t>
            </a:r>
            <a:r>
              <a:rPr lang="fa-IR" sz="2400" b="0" dirty="0" smtClean="0">
                <a:cs typeface="B Zar" panose="00000400000000000000" pitchFamily="2" charset="-78"/>
              </a:rPr>
              <a:t>جابجایی </a:t>
            </a:r>
            <a:r>
              <a:rPr lang="fa-IR" sz="2400" b="0" dirty="0" err="1">
                <a:cs typeface="B Zar" panose="00000400000000000000" pitchFamily="2" charset="-78"/>
              </a:rPr>
              <a:t>غیرمنتظرهای</a:t>
            </a:r>
            <a:r>
              <a:rPr lang="fa-IR" sz="2400" b="0" dirty="0">
                <a:cs typeface="B Zar" panose="00000400000000000000" pitchFamily="2" charset="-78"/>
              </a:rPr>
              <a:t> کارکنان یا تغییر تقاضای مصرفی باشد.</a:t>
            </a:r>
            <a:endParaRPr lang="en-US" sz="2400" b="0" dirty="0">
              <a:cs typeface="B Zar" panose="00000400000000000000" pitchFamily="2" charset="-78"/>
            </a:endParaRPr>
          </a:p>
        </p:txBody>
      </p:sp>
      <p:sp>
        <p:nvSpPr>
          <p:cNvPr id="2" name="Slide Number Placeholder 1"/>
          <p:cNvSpPr>
            <a:spLocks noGrp="1"/>
          </p:cNvSpPr>
          <p:nvPr>
            <p:ph type="sldNum" sz="quarter" idx="12"/>
          </p:nvPr>
        </p:nvSpPr>
        <p:spPr/>
        <p:txBody>
          <a:bodyPr/>
          <a:lstStyle/>
          <a:p>
            <a:fld id="{910D3704-EB78-46B9-AB15-D23119C7FC1D}" type="slidenum">
              <a:rPr lang="en-US" smtClean="0"/>
              <a:pPr/>
              <a:t>8</a:t>
            </a:fld>
            <a:endParaRPr lang="en-US"/>
          </a:p>
        </p:txBody>
      </p:sp>
    </p:spTree>
    <p:extLst>
      <p:ext uri="{BB962C8B-B14F-4D97-AF65-F5344CB8AC3E}">
        <p14:creationId xmlns:p14="http://schemas.microsoft.com/office/powerpoint/2010/main" val="18437870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1175"/>
            <a:ext cx="7965561" cy="1105577"/>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cs typeface="B Titr" pitchFamily="2" charset="-78"/>
              </a:rPr>
              <a:t>LIMITATIONS OF  VAR </a:t>
            </a:r>
            <a:endParaRPr lang="en-US" sz="2400" b="1" dirty="0">
              <a:cs typeface="B Titr" pitchFamily="2" charset="-78"/>
            </a:endParaRPr>
          </a:p>
        </p:txBody>
      </p:sp>
      <p:sp>
        <p:nvSpPr>
          <p:cNvPr id="9" name="Rounded Rectangle 4"/>
          <p:cNvSpPr txBox="1"/>
          <p:nvPr/>
        </p:nvSpPr>
        <p:spPr>
          <a:xfrm>
            <a:off x="447191" y="1500174"/>
            <a:ext cx="8724233" cy="5357826"/>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algn="just" rtl="1">
              <a:lnSpc>
                <a:spcPct val="200000"/>
              </a:lnSpc>
            </a:pPr>
            <a:r>
              <a:rPr lang="fa-IR" sz="2400" b="1" dirty="0">
                <a:cs typeface="B Nazanin" pitchFamily="2" charset="-78"/>
              </a:rPr>
              <a:t>روش </a:t>
            </a:r>
            <a:r>
              <a:rPr lang="en-US" sz="2400" b="1" dirty="0">
                <a:cs typeface="B Nazanin" pitchFamily="2" charset="-78"/>
              </a:rPr>
              <a:t>VAR</a:t>
            </a:r>
            <a:r>
              <a:rPr lang="fa-IR" sz="2400" b="1" dirty="0">
                <a:cs typeface="B Nazanin" pitchFamily="2" charset="-78"/>
              </a:rPr>
              <a:t> فرض می کند که توزیع نرخ تحرکات نرمال </a:t>
            </a:r>
            <a:r>
              <a:rPr lang="fa-IR" sz="2400" b="1" dirty="0" smtClean="0">
                <a:cs typeface="B Nazanin" pitchFamily="2" charset="-78"/>
              </a:rPr>
              <a:t>است. اگر </a:t>
            </a:r>
            <a:r>
              <a:rPr lang="fa-IR" sz="2400" b="1" dirty="0">
                <a:cs typeface="B Nazanin" pitchFamily="2" charset="-78"/>
              </a:rPr>
              <a:t>توزیع تحرکات نرخ ارز  نرمال </a:t>
            </a:r>
            <a:r>
              <a:rPr lang="fa-IR" sz="2400" b="1" dirty="0" smtClean="0">
                <a:cs typeface="B Nazanin" pitchFamily="2" charset="-78"/>
              </a:rPr>
              <a:t>نباشد،  </a:t>
            </a:r>
            <a:r>
              <a:rPr lang="fa-IR" sz="2400" b="1" dirty="0">
                <a:cs typeface="B Nazanin" pitchFamily="2" charset="-78"/>
              </a:rPr>
              <a:t>تخمین بیشترین زیان مورد انتظار با خطا مواجه خواهد </a:t>
            </a:r>
            <a:r>
              <a:rPr lang="fa-IR" sz="2400" b="1" dirty="0" smtClean="0">
                <a:cs typeface="B Nazanin" pitchFamily="2" charset="-78"/>
              </a:rPr>
              <a:t>شد. همچنین،   </a:t>
            </a:r>
            <a:r>
              <a:rPr lang="fa-IR" sz="2400" b="1" dirty="0">
                <a:cs typeface="B Nazanin" pitchFamily="2" charset="-78"/>
              </a:rPr>
              <a:t>روش </a:t>
            </a:r>
            <a:r>
              <a:rPr lang="en-US" sz="2400" b="1" dirty="0">
                <a:cs typeface="B Nazanin" pitchFamily="2" charset="-78"/>
              </a:rPr>
              <a:t>VAR</a:t>
            </a:r>
            <a:r>
              <a:rPr lang="fa-IR" sz="2400" b="1" dirty="0">
                <a:cs typeface="B Nazanin" pitchFamily="2" charset="-78"/>
              </a:rPr>
              <a:t> فرض می کند که نوسانات( انحراف معیار استاندارد) تحرکات نرخ ارز در طول زمان پایدار </a:t>
            </a:r>
            <a:r>
              <a:rPr lang="fa-IR" sz="2400" b="1" dirty="0" smtClean="0">
                <a:cs typeface="B Nazanin" pitchFamily="2" charset="-78"/>
              </a:rPr>
              <a:t>است. اگر </a:t>
            </a:r>
            <a:r>
              <a:rPr lang="fa-IR" sz="2400" b="1" dirty="0">
                <a:cs typeface="B Nazanin" pitchFamily="2" charset="-78"/>
              </a:rPr>
              <a:t>تحرکات ارز نوسان کمتری در گذشته نسبت به آینده داشته </a:t>
            </a:r>
            <a:r>
              <a:rPr lang="fa-IR" sz="2400" b="1" dirty="0" smtClean="0">
                <a:cs typeface="B Nazanin" pitchFamily="2" charset="-78"/>
              </a:rPr>
              <a:t>باشد،  </a:t>
            </a:r>
            <a:r>
              <a:rPr lang="fa-IR" sz="2400" b="1" dirty="0">
                <a:cs typeface="B Nazanin" pitchFamily="2" charset="-78"/>
              </a:rPr>
              <a:t>تخمین بیشترین زیان مورد انتظار که از مدل </a:t>
            </a:r>
            <a:r>
              <a:rPr lang="en-US" sz="2400" b="1" dirty="0">
                <a:cs typeface="B Nazanin" pitchFamily="2" charset="-78"/>
              </a:rPr>
              <a:t>VAR</a:t>
            </a:r>
            <a:r>
              <a:rPr lang="fa-IR" sz="2400" b="1" dirty="0">
                <a:cs typeface="B Nazanin" pitchFamily="2" charset="-78"/>
              </a:rPr>
              <a:t> استخراج می </a:t>
            </a:r>
            <a:r>
              <a:rPr lang="fa-IR" sz="2400" b="1" dirty="0" smtClean="0">
                <a:cs typeface="B Nazanin" pitchFamily="2" charset="-78"/>
              </a:rPr>
              <a:t>شود،  </a:t>
            </a:r>
            <a:r>
              <a:rPr lang="fa-IR" sz="2400" b="1" dirty="0">
                <a:cs typeface="B Nazanin" pitchFamily="2" charset="-78"/>
              </a:rPr>
              <a:t>در حالت دست کم تخمین زده خواهد </a:t>
            </a:r>
            <a:r>
              <a:rPr lang="fa-IR" sz="2400" b="1" dirty="0" smtClean="0">
                <a:cs typeface="B Nazanin" pitchFamily="2" charset="-78"/>
              </a:rPr>
              <a:t>شد. </a:t>
            </a:r>
            <a:endParaRPr lang="en-US" sz="2400" b="1" dirty="0">
              <a:cs typeface="B Nazanin" pitchFamily="2" charset="-78"/>
            </a:endParaRPr>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80</a:t>
            </a:fld>
            <a:endParaRPr lang="en-US"/>
          </a:p>
        </p:txBody>
      </p:sp>
    </p:spTree>
    <p:extLst>
      <p:ext uri="{BB962C8B-B14F-4D97-AF65-F5344CB8AC3E}">
        <p14:creationId xmlns:p14="http://schemas.microsoft.com/office/powerpoint/2010/main" val="265246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a:xfrm>
            <a:off x="4038600" y="2664690"/>
            <a:ext cx="4490542" cy="3324687"/>
          </a:xfrm>
        </p:spPr>
        <p:txBody>
          <a:bodyPr/>
          <a:lstStyle/>
          <a:p>
            <a:pPr algn="ctr" rtl="1"/>
            <a:r>
              <a:rPr lang="fa-IR" dirty="0" smtClean="0">
                <a:cs typeface="B Zar" panose="00000400000000000000" pitchFamily="2" charset="-78"/>
              </a:rPr>
              <a:t>ریسک  اقتصادی</a:t>
            </a:r>
          </a:p>
          <a:p>
            <a:pPr algn="ctr" rtl="1"/>
            <a:r>
              <a:rPr lang="fa-IR" dirty="0" smtClean="0">
                <a:cs typeface="B Zar" panose="00000400000000000000" pitchFamily="2" charset="-78"/>
              </a:rPr>
              <a:t> یا عملیاتی</a:t>
            </a:r>
          </a:p>
          <a:p>
            <a:pPr algn="ctr" rtl="1"/>
            <a:r>
              <a:rPr lang="fa-IR" dirty="0" smtClean="0">
                <a:cs typeface="B Zar" panose="00000400000000000000" pitchFamily="2" charset="-78"/>
              </a:rPr>
              <a:t>(</a:t>
            </a:r>
            <a:r>
              <a:rPr lang="en-US" dirty="0"/>
              <a:t>Operating</a:t>
            </a:r>
          </a:p>
          <a:p>
            <a:pPr algn="ctr" rtl="1"/>
            <a:r>
              <a:rPr lang="en-US" dirty="0"/>
              <a:t>Exposure</a:t>
            </a:r>
            <a:r>
              <a:rPr lang="fa-IR" dirty="0" smtClean="0">
                <a:cs typeface="B Zar" panose="00000400000000000000" pitchFamily="2" charset="-78"/>
              </a:rPr>
              <a:t>)</a:t>
            </a:r>
          </a:p>
          <a:p>
            <a:pPr algn="ctr" rtl="1"/>
            <a:r>
              <a:rPr lang="fa-IR" dirty="0" smtClean="0">
                <a:cs typeface="B Zar" panose="00000400000000000000" pitchFamily="2" charset="-78"/>
              </a:rPr>
              <a:t>   در معرض شرکتهای </a:t>
            </a:r>
            <a:r>
              <a:rPr lang="en-US" dirty="0" smtClean="0">
                <a:cs typeface="B Zar" panose="00000400000000000000" pitchFamily="2" charset="-78"/>
              </a:rPr>
              <a:t>MNC</a:t>
            </a:r>
            <a:endParaRPr lang="en-US" dirty="0">
              <a:cs typeface="B Zar" panose="00000400000000000000" pitchFamily="2" charset="-78"/>
            </a:endParaRPr>
          </a:p>
        </p:txBody>
      </p:sp>
      <p:sp>
        <p:nvSpPr>
          <p:cNvPr id="8" name="Text Placeholder 7"/>
          <p:cNvSpPr>
            <a:spLocks noGrp="1"/>
          </p:cNvSpPr>
          <p:nvPr>
            <p:ph type="body"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fld id="{910D3704-EB78-46B9-AB15-D23119C7FC1D}" type="slidenum">
              <a:rPr lang="en-US" smtClean="0"/>
              <a:pPr/>
              <a:t>81</a:t>
            </a:fld>
            <a:endParaRPr lang="en-US"/>
          </a:p>
        </p:txBody>
      </p:sp>
      <p:sp>
        <p:nvSpPr>
          <p:cNvPr id="4" name="Footer Placeholder 3"/>
          <p:cNvSpPr>
            <a:spLocks noGrp="1"/>
          </p:cNvSpPr>
          <p:nvPr>
            <p:ph type="ftr" sz="quarter" idx="4294967295"/>
          </p:nvPr>
        </p:nvSpPr>
        <p:spPr>
          <a:xfrm>
            <a:off x="4419600" y="6284913"/>
            <a:ext cx="4724400" cy="274637"/>
          </a:xfrm>
        </p:spPr>
        <p:txBody>
          <a:bodyPr/>
          <a:lstStyle/>
          <a:p>
            <a:r>
              <a:rPr lang="fa-IR" b="1" smtClean="0">
                <a:solidFill>
                  <a:srgbClr val="002060"/>
                </a:solidFill>
              </a:rPr>
              <a:t>مالي بين الملل</a:t>
            </a:r>
            <a:endParaRPr lang="fa-IR" b="1" dirty="0" smtClean="0">
              <a:solidFill>
                <a:srgbClr val="002060"/>
              </a:solidFill>
            </a:endParaRPr>
          </a:p>
        </p:txBody>
      </p:sp>
    </p:spTree>
    <p:extLst>
      <p:ext uri="{BB962C8B-B14F-4D97-AF65-F5344CB8AC3E}">
        <p14:creationId xmlns:p14="http://schemas.microsoft.com/office/powerpoint/2010/main" val="18654267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1175"/>
            <a:ext cx="7965561" cy="1105577"/>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cs typeface="B Titr" pitchFamily="2" charset="-78"/>
              </a:rPr>
              <a:t>ECONOMIC EXPOSURE</a:t>
            </a:r>
            <a:endParaRPr lang="en-US" sz="2400" b="1" dirty="0">
              <a:cs typeface="B Titr" pitchFamily="2" charset="-78"/>
            </a:endParaRPr>
          </a:p>
        </p:txBody>
      </p:sp>
      <p:sp>
        <p:nvSpPr>
          <p:cNvPr id="9" name="Rounded Rectangle 4"/>
          <p:cNvSpPr txBox="1"/>
          <p:nvPr/>
        </p:nvSpPr>
        <p:spPr>
          <a:xfrm>
            <a:off x="971600" y="1268760"/>
            <a:ext cx="8199824" cy="5357826"/>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algn="just" rtl="1">
              <a:lnSpc>
                <a:spcPct val="150000"/>
              </a:lnSpc>
            </a:pPr>
            <a:r>
              <a:rPr lang="fa-IR" b="1" dirty="0">
                <a:cs typeface="B Nazanin" pitchFamily="2" charset="-78"/>
              </a:rPr>
              <a:t>ارزش جریانات نقدی شرکت می تواند توسط تحرکات نرخ ارز تحت تاثیر قرار گیرد اگر </a:t>
            </a:r>
            <a:r>
              <a:rPr lang="fa-IR" b="1" dirty="0" smtClean="0">
                <a:cs typeface="B Nazanin" pitchFamily="2" charset="-78"/>
              </a:rPr>
              <a:t>شرکت،  </a:t>
            </a:r>
            <a:r>
              <a:rPr lang="fa-IR" b="1" dirty="0">
                <a:cs typeface="B Nazanin" pitchFamily="2" charset="-78"/>
              </a:rPr>
              <a:t>تبدیل ارز انجام </a:t>
            </a:r>
            <a:r>
              <a:rPr lang="fa-IR" b="1" dirty="0" smtClean="0">
                <a:cs typeface="B Nazanin" pitchFamily="2" charset="-78"/>
              </a:rPr>
              <a:t>دهد،  </a:t>
            </a:r>
            <a:r>
              <a:rPr lang="fa-IR" b="1" dirty="0">
                <a:cs typeface="B Nazanin" pitchFamily="2" charset="-78"/>
              </a:rPr>
              <a:t>دریافتی هایی از مشتریان خارجی داشته باشد یا </a:t>
            </a:r>
            <a:r>
              <a:rPr lang="fa-IR" b="1" dirty="0" smtClean="0">
                <a:cs typeface="B Nazanin" pitchFamily="2" charset="-78"/>
              </a:rPr>
              <a:t>با </a:t>
            </a:r>
            <a:r>
              <a:rPr lang="fa-IR" b="1" dirty="0">
                <a:cs typeface="B Nazanin" pitchFamily="2" charset="-78"/>
              </a:rPr>
              <a:t>رقابت خارجی مواجه </a:t>
            </a:r>
            <a:r>
              <a:rPr lang="fa-IR" b="1" dirty="0" smtClean="0">
                <a:cs typeface="B Nazanin" pitchFamily="2" charset="-78"/>
              </a:rPr>
              <a:t>شود.  </a:t>
            </a:r>
            <a:r>
              <a:rPr lang="fa-IR" b="1" dirty="0">
                <a:cs typeface="B Nazanin" pitchFamily="2" charset="-78"/>
              </a:rPr>
              <a:t>به حساسیت جریانات نقدی شرکت به تحرکات نرخ </a:t>
            </a:r>
            <a:r>
              <a:rPr lang="fa-IR" b="1" dirty="0" smtClean="0">
                <a:cs typeface="B Nazanin" pitchFamily="2" charset="-78"/>
              </a:rPr>
              <a:t>ارز،  اصطلاحا </a:t>
            </a:r>
            <a:r>
              <a:rPr lang="fa-IR" b="1" dirty="0">
                <a:cs typeface="B Nazanin" pitchFamily="2" charset="-78"/>
              </a:rPr>
              <a:t>ریسک اقتصادی گفته می </a:t>
            </a:r>
            <a:r>
              <a:rPr lang="fa-IR" b="1" dirty="0" smtClean="0">
                <a:cs typeface="B Nazanin" pitchFamily="2" charset="-78"/>
              </a:rPr>
              <a:t>شود               ( همچنین </a:t>
            </a:r>
            <a:r>
              <a:rPr lang="fa-IR" b="1" dirty="0">
                <a:cs typeface="B Nazanin" pitchFamily="2" charset="-78"/>
              </a:rPr>
              <a:t>برخی مواقع ریسک عملیاتی نیز گفته می شود</a:t>
            </a:r>
            <a:r>
              <a:rPr lang="fa-IR" b="1" dirty="0" smtClean="0">
                <a:cs typeface="B Nazanin" pitchFamily="2" charset="-78"/>
              </a:rPr>
              <a:t>). ریسک </a:t>
            </a:r>
            <a:r>
              <a:rPr lang="fa-IR" b="1" dirty="0">
                <a:cs typeface="B Nazanin" pitchFamily="2" charset="-78"/>
              </a:rPr>
              <a:t>مبادلاتی زیر مجموعه ریسک اقتصادی </a:t>
            </a:r>
            <a:r>
              <a:rPr lang="fa-IR" b="1" dirty="0" smtClean="0">
                <a:cs typeface="B Nazanin" pitchFamily="2" charset="-78"/>
              </a:rPr>
              <a:t>است. اما </a:t>
            </a:r>
            <a:r>
              <a:rPr lang="fa-IR" b="1" dirty="0">
                <a:cs typeface="B Nazanin" pitchFamily="2" charset="-78"/>
              </a:rPr>
              <a:t>ریسک اقتصادی راه های دیگری که جریان نقدی می تواند تحت تاثیر تحرکات نرخ ارز قرار می گیرد را شامل می </a:t>
            </a:r>
            <a:r>
              <a:rPr lang="fa-IR" b="1" dirty="0" smtClean="0">
                <a:cs typeface="B Nazanin" pitchFamily="2" charset="-78"/>
              </a:rPr>
              <a:t>شود. که عبارتند از:</a:t>
            </a:r>
          </a:p>
          <a:p>
            <a:pPr marL="285750" indent="-285750" algn="just">
              <a:lnSpc>
                <a:spcPct val="200000"/>
              </a:lnSpc>
              <a:buFont typeface="Wingdings" pitchFamily="2" charset="2"/>
              <a:buChar char="ü"/>
            </a:pPr>
            <a:r>
              <a:rPr lang="en-US" b="1" dirty="0">
                <a:solidFill>
                  <a:srgbClr val="D60A9C"/>
                </a:solidFill>
                <a:latin typeface="Arial" pitchFamily="34" charset="0"/>
                <a:cs typeface="Arial" pitchFamily="34" charset="0"/>
              </a:rPr>
              <a:t>Exposure to Local Currency </a:t>
            </a:r>
            <a:r>
              <a:rPr lang="en-US" b="1" dirty="0" smtClean="0">
                <a:solidFill>
                  <a:srgbClr val="D60A9C"/>
                </a:solidFill>
                <a:latin typeface="Arial" pitchFamily="34" charset="0"/>
                <a:cs typeface="Arial" pitchFamily="34" charset="0"/>
              </a:rPr>
              <a:t>Appreciation</a:t>
            </a:r>
            <a:endParaRPr lang="fa-IR" b="1" dirty="0" smtClean="0">
              <a:solidFill>
                <a:srgbClr val="D60A9C"/>
              </a:solidFill>
              <a:latin typeface="Arial" pitchFamily="34" charset="0"/>
              <a:cs typeface="Arial" pitchFamily="34" charset="0"/>
            </a:endParaRPr>
          </a:p>
          <a:p>
            <a:pPr marL="285750" indent="-285750" algn="just">
              <a:lnSpc>
                <a:spcPct val="200000"/>
              </a:lnSpc>
              <a:buFont typeface="Wingdings" pitchFamily="2" charset="2"/>
              <a:buChar char="ü"/>
            </a:pPr>
            <a:r>
              <a:rPr lang="en-US" b="1" dirty="0">
                <a:solidFill>
                  <a:srgbClr val="D60A9C"/>
                </a:solidFill>
                <a:latin typeface="Arial" pitchFamily="34" charset="0"/>
                <a:cs typeface="Arial" pitchFamily="34" charset="0"/>
              </a:rPr>
              <a:t>Exposure to Local Currency Depreciation</a:t>
            </a:r>
          </a:p>
          <a:p>
            <a:pPr marL="285750" indent="-285750" algn="just">
              <a:lnSpc>
                <a:spcPct val="200000"/>
              </a:lnSpc>
              <a:buFont typeface="Wingdings" pitchFamily="2" charset="2"/>
              <a:buChar char="ü"/>
            </a:pPr>
            <a:r>
              <a:rPr lang="en-US" b="1" dirty="0">
                <a:solidFill>
                  <a:srgbClr val="D60A9C"/>
                </a:solidFill>
                <a:latin typeface="Arial" pitchFamily="34" charset="0"/>
                <a:cs typeface="Arial" pitchFamily="34" charset="0"/>
              </a:rPr>
              <a:t>Economic Exposure of Domestic </a:t>
            </a:r>
            <a:r>
              <a:rPr lang="en-US" b="1" dirty="0" smtClean="0">
                <a:solidFill>
                  <a:srgbClr val="D60A9C"/>
                </a:solidFill>
                <a:latin typeface="Arial" pitchFamily="34" charset="0"/>
                <a:cs typeface="Arial" pitchFamily="34" charset="0"/>
              </a:rPr>
              <a:t>Firms</a:t>
            </a:r>
            <a:endParaRPr lang="fa-IR" b="1" dirty="0" smtClean="0">
              <a:solidFill>
                <a:srgbClr val="D60A9C"/>
              </a:solidFill>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82</a:t>
            </a:fld>
            <a:endParaRPr lang="en-US"/>
          </a:p>
        </p:txBody>
      </p:sp>
    </p:spTree>
    <p:extLst>
      <p:ext uri="{BB962C8B-B14F-4D97-AF65-F5344CB8AC3E}">
        <p14:creationId xmlns:p14="http://schemas.microsoft.com/office/powerpoint/2010/main" val="319101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Zar" panose="00000400000000000000" pitchFamily="2" charset="-78"/>
              </a:rPr>
              <a:t>پوشش ریسک اقتصادی </a:t>
            </a:r>
            <a:endParaRPr lang="en-US" dirty="0">
              <a:cs typeface="B Zar" panose="00000400000000000000" pitchFamily="2" charset="-78"/>
            </a:endParaRPr>
          </a:p>
        </p:txBody>
      </p:sp>
      <p:sp>
        <p:nvSpPr>
          <p:cNvPr id="3" name="Content Placeholder 2"/>
          <p:cNvSpPr>
            <a:spLocks noGrp="1"/>
          </p:cNvSpPr>
          <p:nvPr>
            <p:ph idx="1"/>
          </p:nvPr>
        </p:nvSpPr>
        <p:spPr/>
        <p:txBody>
          <a:bodyPr>
            <a:normAutofit/>
          </a:bodyPr>
          <a:lstStyle/>
          <a:p>
            <a:pPr algn="r"/>
            <a:r>
              <a:rPr lang="fa-IR" sz="2000" dirty="0" smtClean="0">
                <a:cs typeface="B Zar" panose="00000400000000000000" pitchFamily="2" charset="-78"/>
              </a:rPr>
              <a:t>راه های متفاوتی برای پوشش این نوع ریسک وجود دارد :</a:t>
            </a:r>
          </a:p>
          <a:p>
            <a:pPr algn="r"/>
            <a:r>
              <a:rPr lang="fa-IR" sz="2000" dirty="0" smtClean="0">
                <a:cs typeface="B Zar" panose="00000400000000000000" pitchFamily="2" charset="-78"/>
              </a:rPr>
              <a:t>1-پوشش های ریسک قراردادی مثل : سلف </a:t>
            </a:r>
            <a:r>
              <a:rPr lang="fa-IR" sz="2000" dirty="0" smtClean="0">
                <a:latin typeface="Tahoma" panose="020B0604030504040204" pitchFamily="34" charset="0"/>
                <a:ea typeface="Tahoma" panose="020B0604030504040204" pitchFamily="34" charset="0"/>
                <a:cs typeface="B Zar" panose="00000400000000000000" pitchFamily="2" charset="-78"/>
              </a:rPr>
              <a:t>، اختیار معامله ، سواپ </a:t>
            </a:r>
          </a:p>
          <a:p>
            <a:pPr algn="r"/>
            <a:r>
              <a:rPr lang="fa-IR" sz="2000" dirty="0" smtClean="0">
                <a:latin typeface="Tahoma" panose="020B0604030504040204" pitchFamily="34" charset="0"/>
                <a:ea typeface="Tahoma" panose="020B0604030504040204" pitchFamily="34" charset="0"/>
                <a:cs typeface="B Zar" panose="00000400000000000000" pitchFamily="2" charset="-78"/>
              </a:rPr>
              <a:t>2- برون سپاری منعطف </a:t>
            </a:r>
          </a:p>
          <a:p>
            <a:pPr algn="r"/>
            <a:r>
              <a:rPr lang="fa-IR" sz="2000" dirty="0" smtClean="0">
                <a:latin typeface="Tahoma" panose="020B0604030504040204" pitchFamily="34" charset="0"/>
                <a:ea typeface="Tahoma" panose="020B0604030504040204" pitchFamily="34" charset="0"/>
                <a:cs typeface="B Zar" panose="00000400000000000000" pitchFamily="2" charset="-78"/>
              </a:rPr>
              <a:t>3- انتقال محل تولید به کشور مقصد </a:t>
            </a:r>
          </a:p>
          <a:p>
            <a:pPr algn="r"/>
            <a:r>
              <a:rPr lang="fa-IR" sz="2000" dirty="0" smtClean="0">
                <a:latin typeface="Tahoma" panose="020B0604030504040204" pitchFamily="34" charset="0"/>
                <a:ea typeface="Tahoma" panose="020B0604030504040204" pitchFamily="34" charset="0"/>
                <a:cs typeface="B Zar" panose="00000400000000000000" pitchFamily="2" charset="-78"/>
              </a:rPr>
              <a:t>4-قیمت گذاری منعطف</a:t>
            </a:r>
          </a:p>
          <a:p>
            <a:pPr algn="r"/>
            <a:r>
              <a:rPr lang="fa-IR" sz="2000" dirty="0" smtClean="0">
                <a:latin typeface="Tahoma" panose="020B0604030504040204" pitchFamily="34" charset="0"/>
                <a:ea typeface="Tahoma" panose="020B0604030504040204" pitchFamily="34" charset="0"/>
                <a:cs typeface="B Zar" panose="00000400000000000000" pitchFamily="2" charset="-78"/>
              </a:rPr>
              <a:t>5-متنوع سازی کالای تولیدی </a:t>
            </a:r>
          </a:p>
          <a:p>
            <a:pPr algn="r"/>
            <a:r>
              <a:rPr lang="fa-IR" sz="2000" dirty="0" smtClean="0">
                <a:latin typeface="Tahoma" panose="020B0604030504040204" pitchFamily="34" charset="0"/>
                <a:ea typeface="Tahoma" panose="020B0604030504040204" pitchFamily="34" charset="0"/>
                <a:cs typeface="B Zar" panose="00000400000000000000" pitchFamily="2" charset="-78"/>
              </a:rPr>
              <a:t>6- تامین مالی به ارز به نرخ برابری در حال کاهش </a:t>
            </a:r>
          </a:p>
          <a:p>
            <a:pPr algn="r"/>
            <a:endParaRPr lang="en-US" sz="200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مالي بين الملل</a:t>
            </a:r>
            <a:endParaRPr lang="en-US"/>
          </a:p>
        </p:txBody>
      </p:sp>
      <p:sp>
        <p:nvSpPr>
          <p:cNvPr id="5" name="Slide Number Placeholder 4"/>
          <p:cNvSpPr>
            <a:spLocks noGrp="1"/>
          </p:cNvSpPr>
          <p:nvPr>
            <p:ph type="sldNum" sz="quarter" idx="12"/>
          </p:nvPr>
        </p:nvSpPr>
        <p:spPr/>
        <p:txBody>
          <a:bodyPr>
            <a:normAutofit/>
          </a:bodyPr>
          <a:lstStyle/>
          <a:p>
            <a:fld id="{910D3704-EB78-46B9-AB15-D23119C7FC1D}" type="slidenum">
              <a:rPr lang="en-US" smtClean="0"/>
              <a:pPr/>
              <a:t>83</a:t>
            </a:fld>
            <a:endParaRPr lang="en-US"/>
          </a:p>
        </p:txBody>
      </p:sp>
    </p:spTree>
    <p:extLst>
      <p:ext uri="{BB962C8B-B14F-4D97-AF65-F5344CB8AC3E}">
        <p14:creationId xmlns:p14="http://schemas.microsoft.com/office/powerpoint/2010/main" val="31077738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pPr algn="ctr" rtl="1"/>
            <a:r>
              <a:rPr lang="fa-IR" dirty="0" smtClean="0">
                <a:cs typeface="B Zar" panose="00000400000000000000" pitchFamily="2" charset="-78"/>
              </a:rPr>
              <a:t>ریسک  انتقال</a:t>
            </a:r>
          </a:p>
          <a:p>
            <a:pPr algn="ctr" rtl="1"/>
            <a:r>
              <a:rPr lang="fa-IR" dirty="0" smtClean="0">
                <a:cs typeface="B Zar" panose="00000400000000000000" pitchFamily="2" charset="-78"/>
              </a:rPr>
              <a:t> یا </a:t>
            </a:r>
          </a:p>
          <a:p>
            <a:pPr algn="ctr" rtl="1"/>
            <a:r>
              <a:rPr lang="fa-IR" dirty="0" err="1" smtClean="0">
                <a:cs typeface="B Zar" panose="00000400000000000000" pitchFamily="2" charset="-78"/>
              </a:rPr>
              <a:t>تسعیر</a:t>
            </a:r>
            <a:r>
              <a:rPr lang="fa-IR" dirty="0" smtClean="0">
                <a:cs typeface="B Zar" panose="00000400000000000000" pitchFamily="2" charset="-78"/>
              </a:rPr>
              <a:t> </a:t>
            </a:r>
            <a:r>
              <a:rPr lang="fa-IR" dirty="0" err="1" smtClean="0">
                <a:cs typeface="B Zar" panose="00000400000000000000" pitchFamily="2" charset="-78"/>
              </a:rPr>
              <a:t>ارزخارجی</a:t>
            </a:r>
            <a:endParaRPr lang="en-US" dirty="0">
              <a:cs typeface="B Zar" panose="00000400000000000000" pitchFamily="2" charset="-78"/>
            </a:endParaRPr>
          </a:p>
        </p:txBody>
      </p:sp>
      <p:sp>
        <p:nvSpPr>
          <p:cNvPr id="8" name="Text Placeholder 7"/>
          <p:cNvSpPr>
            <a:spLocks noGrp="1"/>
          </p:cNvSpPr>
          <p:nvPr>
            <p:ph type="body"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fld id="{910D3704-EB78-46B9-AB15-D23119C7FC1D}" type="slidenum">
              <a:rPr lang="en-US" smtClean="0"/>
              <a:pPr/>
              <a:t>84</a:t>
            </a:fld>
            <a:endParaRPr lang="en-US"/>
          </a:p>
        </p:txBody>
      </p:sp>
      <p:sp>
        <p:nvSpPr>
          <p:cNvPr id="4" name="Footer Placeholder 3"/>
          <p:cNvSpPr>
            <a:spLocks noGrp="1"/>
          </p:cNvSpPr>
          <p:nvPr>
            <p:ph type="ftr" sz="quarter" idx="4294967295"/>
          </p:nvPr>
        </p:nvSpPr>
        <p:spPr>
          <a:xfrm>
            <a:off x="4419600" y="6284913"/>
            <a:ext cx="4724400" cy="274637"/>
          </a:xfrm>
        </p:spPr>
        <p:txBody>
          <a:bodyPr/>
          <a:lstStyle/>
          <a:p>
            <a:r>
              <a:rPr lang="fa-IR" b="1" smtClean="0">
                <a:solidFill>
                  <a:srgbClr val="002060"/>
                </a:solidFill>
              </a:rPr>
              <a:t>مالي بين الملل</a:t>
            </a:r>
            <a:endParaRPr lang="fa-IR" b="1" dirty="0" smtClean="0">
              <a:solidFill>
                <a:srgbClr val="002060"/>
              </a:solidFill>
            </a:endParaRPr>
          </a:p>
        </p:txBody>
      </p:sp>
    </p:spTree>
    <p:extLst>
      <p:ext uri="{BB962C8B-B14F-4D97-AF65-F5344CB8AC3E}">
        <p14:creationId xmlns:p14="http://schemas.microsoft.com/office/powerpoint/2010/main" val="17916689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1175"/>
            <a:ext cx="7965561" cy="480305"/>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a-IR" sz="2000" b="1" dirty="0" smtClean="0">
                <a:latin typeface="Arial" pitchFamily="34" charset="0"/>
                <a:cs typeface="Arial" pitchFamily="34" charset="0"/>
              </a:rPr>
              <a:t>مدیریت ریسک </a:t>
            </a:r>
            <a:r>
              <a:rPr lang="fa-IR" sz="2000" b="1" dirty="0" err="1" smtClean="0">
                <a:latin typeface="Arial" pitchFamily="34" charset="0"/>
                <a:cs typeface="Arial" pitchFamily="34" charset="0"/>
              </a:rPr>
              <a:t>تسعیر</a:t>
            </a:r>
            <a:r>
              <a:rPr lang="fa-IR" sz="2000" b="1" dirty="0" smtClean="0">
                <a:latin typeface="Arial" pitchFamily="34" charset="0"/>
                <a:cs typeface="Arial" pitchFamily="34" charset="0"/>
              </a:rPr>
              <a:t> ارز</a:t>
            </a:r>
            <a:endParaRPr lang="en-US" sz="2000" b="1" dirty="0">
              <a:latin typeface="Arial" pitchFamily="34" charset="0"/>
              <a:cs typeface="Arial" pitchFamily="34" charset="0"/>
            </a:endParaRPr>
          </a:p>
        </p:txBody>
      </p:sp>
      <p:sp>
        <p:nvSpPr>
          <p:cNvPr id="9" name="Rounded Rectangle 4"/>
          <p:cNvSpPr txBox="1"/>
          <p:nvPr/>
        </p:nvSpPr>
        <p:spPr>
          <a:xfrm>
            <a:off x="0" y="500042"/>
            <a:ext cx="9306908" cy="6643734"/>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algn="just" rtl="1">
              <a:lnSpc>
                <a:spcPct val="150000"/>
              </a:lnSpc>
            </a:pPr>
            <a:r>
              <a:rPr lang="fa-IR" b="1" dirty="0" smtClean="0">
                <a:cs typeface="B Nazanin" pitchFamily="2" charset="-78"/>
              </a:rPr>
              <a:t>ریسک </a:t>
            </a:r>
            <a:r>
              <a:rPr lang="fa-IR" b="1" dirty="0" err="1" smtClean="0">
                <a:cs typeface="B Nazanin" pitchFamily="2" charset="-78"/>
              </a:rPr>
              <a:t>تسعیر</a:t>
            </a:r>
            <a:r>
              <a:rPr lang="fa-IR" b="1" dirty="0" smtClean="0">
                <a:cs typeface="B Nazanin" pitchFamily="2" charset="-78"/>
              </a:rPr>
              <a:t> ارز </a:t>
            </a:r>
            <a:r>
              <a:rPr lang="fa-IR" b="1" dirty="0">
                <a:cs typeface="B Nazanin" pitchFamily="2" charset="-78"/>
              </a:rPr>
              <a:t>هنگامی اتفاق می افتد که یک شرکت چندملیتی اطلاعات مالی هر زیرمجموعه را برای تنظیم صورت های مالی تلفیقی به ارز محلی خود تبدیل </a:t>
            </a:r>
            <a:r>
              <a:rPr lang="fa-IR" b="1" dirty="0" smtClean="0">
                <a:cs typeface="B Nazanin" pitchFamily="2" charset="-78"/>
              </a:rPr>
              <a:t>کند. حتی </a:t>
            </a:r>
            <a:r>
              <a:rPr lang="fa-IR" b="1" dirty="0">
                <a:cs typeface="B Nazanin" pitchFamily="2" charset="-78"/>
              </a:rPr>
              <a:t>اگر ریسک </a:t>
            </a:r>
            <a:r>
              <a:rPr lang="fa-IR" b="1" dirty="0" err="1" smtClean="0">
                <a:cs typeface="B Nazanin" pitchFamily="2" charset="-78"/>
              </a:rPr>
              <a:t>تسعیر</a:t>
            </a:r>
            <a:r>
              <a:rPr lang="fa-IR" b="1" dirty="0" smtClean="0">
                <a:cs typeface="B Nazanin" pitchFamily="2" charset="-78"/>
              </a:rPr>
              <a:t> </a:t>
            </a:r>
            <a:r>
              <a:rPr lang="fa-IR" b="1" dirty="0">
                <a:cs typeface="B Nazanin" pitchFamily="2" charset="-78"/>
              </a:rPr>
              <a:t>جریان های نقدی را تحت تاثیر قرار </a:t>
            </a:r>
            <a:r>
              <a:rPr lang="fa-IR" b="1" dirty="0" smtClean="0">
                <a:cs typeface="B Nazanin" pitchFamily="2" charset="-78"/>
              </a:rPr>
              <a:t>ندهد،  </a:t>
            </a:r>
            <a:r>
              <a:rPr lang="fa-IR" b="1" dirty="0">
                <a:cs typeface="B Nazanin" pitchFamily="2" charset="-78"/>
              </a:rPr>
              <a:t>همچنان مورد نگرانی بسیاری از شرکت های چندملیتی قراردارد زیرا می تواند درآمد تلفیقی شرکت های چندملیتی را کاهش داده و بنابراین منجر به کاهش ارزش سهام آن </a:t>
            </a:r>
            <a:r>
              <a:rPr lang="fa-IR" b="1" dirty="0" smtClean="0">
                <a:cs typeface="B Nazanin" pitchFamily="2" charset="-78"/>
              </a:rPr>
              <a:t>شود. بنابراین </a:t>
            </a:r>
            <a:r>
              <a:rPr lang="fa-IR" b="1" dirty="0">
                <a:cs typeface="B Nazanin" pitchFamily="2" charset="-78"/>
              </a:rPr>
              <a:t>برخی شرکت های چندملیتی برای پوشش </a:t>
            </a:r>
            <a:r>
              <a:rPr lang="fa-IR" b="1" dirty="0" smtClean="0">
                <a:cs typeface="B Nazanin" pitchFamily="2" charset="-78"/>
              </a:rPr>
              <a:t>ریسک </a:t>
            </a:r>
            <a:r>
              <a:rPr lang="fa-IR" b="1" dirty="0" err="1" smtClean="0">
                <a:cs typeface="B Nazanin" pitchFamily="2" charset="-78"/>
              </a:rPr>
              <a:t>تسعیر</a:t>
            </a:r>
            <a:r>
              <a:rPr lang="fa-IR" b="1" dirty="0" smtClean="0">
                <a:cs typeface="B Nazanin" pitchFamily="2" charset="-78"/>
              </a:rPr>
              <a:t> </a:t>
            </a:r>
            <a:r>
              <a:rPr lang="fa-IR" b="1" dirty="0">
                <a:cs typeface="B Nazanin" pitchFamily="2" charset="-78"/>
              </a:rPr>
              <a:t>برنامه ریزی می </a:t>
            </a:r>
            <a:r>
              <a:rPr lang="fa-IR" b="1" dirty="0" smtClean="0">
                <a:cs typeface="B Nazanin" pitchFamily="2" charset="-78"/>
              </a:rPr>
              <a:t>کنند. </a:t>
            </a:r>
            <a:endParaRPr lang="en-US" b="1" dirty="0">
              <a:cs typeface="B Nazanin" pitchFamily="2" charset="-78"/>
            </a:endParaRPr>
          </a:p>
          <a:p>
            <a:pPr algn="just" rtl="1">
              <a:lnSpc>
                <a:spcPct val="150000"/>
              </a:lnSpc>
            </a:pPr>
            <a:r>
              <a:rPr lang="fa-IR" b="1" dirty="0">
                <a:cs typeface="B Nazanin" pitchFamily="2" charset="-78"/>
              </a:rPr>
              <a:t>مثال:شرکت کولومبوس یک شرکت چندملیتی امریکایی محور با یک زیرمجموعه در انگلستان می </a:t>
            </a:r>
            <a:r>
              <a:rPr lang="fa-IR" b="1" dirty="0" smtClean="0">
                <a:cs typeface="B Nazanin" pitchFamily="2" charset="-78"/>
              </a:rPr>
              <a:t>باشد. این شرکت حدودا </a:t>
            </a:r>
            <a:r>
              <a:rPr lang="fa-IR" b="1" dirty="0">
                <a:cs typeface="B Nazanin" pitchFamily="2" charset="-78"/>
              </a:rPr>
              <a:t>نیمی از درآمد و عوایدی کل شرکت کولومبوس را ایجاد می </a:t>
            </a:r>
            <a:r>
              <a:rPr lang="fa-IR" b="1" dirty="0" smtClean="0">
                <a:cs typeface="B Nazanin" pitchFamily="2" charset="-78"/>
              </a:rPr>
              <a:t>کند. در </a:t>
            </a:r>
            <a:r>
              <a:rPr lang="fa-IR" b="1" dirty="0">
                <a:cs typeface="B Nazanin" pitchFamily="2" charset="-78"/>
              </a:rPr>
              <a:t>سه دوره سه ماهه </a:t>
            </a:r>
            <a:r>
              <a:rPr lang="fa-IR" b="1" dirty="0" smtClean="0">
                <a:cs typeface="B Nazanin" pitchFamily="2" charset="-78"/>
              </a:rPr>
              <a:t>اخیر،  </a:t>
            </a:r>
            <a:r>
              <a:rPr lang="fa-IR" b="1" dirty="0">
                <a:cs typeface="B Nazanin" pitchFamily="2" charset="-78"/>
              </a:rPr>
              <a:t>ارزش پوند کاهش می یابد و سطح درآمد اعلامی به واحد دلار از طرف زیرمجموعه انگلیسی کاهش می یابد زیرا درآمد زیرمجموعه انگلیسی با نرخ پایین تری به دلار امریکا تبدیل می </a:t>
            </a:r>
            <a:r>
              <a:rPr lang="fa-IR" b="1" dirty="0" smtClean="0">
                <a:cs typeface="B Nazanin" pitchFamily="2" charset="-78"/>
              </a:rPr>
              <a:t>شود. در </a:t>
            </a:r>
            <a:r>
              <a:rPr lang="fa-IR" b="1" dirty="0">
                <a:cs typeface="B Nazanin" pitchFamily="2" charset="-78"/>
              </a:rPr>
              <a:t>طول این </a:t>
            </a:r>
            <a:r>
              <a:rPr lang="fa-IR" b="1" dirty="0" smtClean="0">
                <a:cs typeface="B Nazanin" pitchFamily="2" charset="-78"/>
              </a:rPr>
              <a:t>مدت،  </a:t>
            </a:r>
            <a:r>
              <a:rPr lang="fa-IR" b="1" dirty="0">
                <a:cs typeface="B Nazanin" pitchFamily="2" charset="-78"/>
              </a:rPr>
              <a:t>برخی تحلیل گران بازار سهام ارزش اعتباری شرکت کولومبوس را کاهش </a:t>
            </a:r>
            <a:r>
              <a:rPr lang="fa-IR" b="1" dirty="0" smtClean="0">
                <a:cs typeface="B Nazanin" pitchFamily="2" charset="-78"/>
              </a:rPr>
              <a:t>دادند. این </a:t>
            </a:r>
            <a:r>
              <a:rPr lang="fa-IR" b="1" dirty="0">
                <a:cs typeface="B Nazanin" pitchFamily="2" charset="-78"/>
              </a:rPr>
              <a:t>کاهش در اعتبار </a:t>
            </a:r>
            <a:r>
              <a:rPr lang="fa-IR" b="1" dirty="0" smtClean="0">
                <a:cs typeface="B Nazanin" pitchFamily="2" charset="-78"/>
              </a:rPr>
              <a:t>شرکت،  </a:t>
            </a:r>
            <a:r>
              <a:rPr lang="fa-IR" b="1" dirty="0">
                <a:cs typeface="B Nazanin" pitchFamily="2" charset="-78"/>
              </a:rPr>
              <a:t>ناشی از کاهش ارزش سهام می شود زیرا بسیاری از سرمایه گذاران با تکیه به اعتبار شرکت ها اقدام به خرید و فروش می </a:t>
            </a:r>
            <a:r>
              <a:rPr lang="fa-IR" b="1" dirty="0" smtClean="0">
                <a:cs typeface="B Nazanin" pitchFamily="2" charset="-78"/>
              </a:rPr>
              <a:t>کنند. مدیران </a:t>
            </a:r>
            <a:r>
              <a:rPr lang="fa-IR" b="1" dirty="0">
                <a:cs typeface="B Nazanin" pitchFamily="2" charset="-78"/>
              </a:rPr>
              <a:t>سطوح بالا و هیات مدیره به علت عملکرد ضعیف شان مورد انتقاد قرار می گیرند حتی اگر تنها دلیل برای عملکرد ضعیف </a:t>
            </a:r>
            <a:r>
              <a:rPr lang="fa-IR" b="1" dirty="0" smtClean="0">
                <a:cs typeface="B Nazanin" pitchFamily="2" charset="-78"/>
              </a:rPr>
              <a:t>شان اثر انتقالی </a:t>
            </a:r>
            <a:r>
              <a:rPr lang="fa-IR" b="1" dirty="0">
                <a:cs typeface="B Nazanin" pitchFamily="2" charset="-78"/>
              </a:rPr>
              <a:t>بر درآمدها </a:t>
            </a:r>
            <a:r>
              <a:rPr lang="fa-IR" b="1" dirty="0" smtClean="0">
                <a:cs typeface="B Nazanin" pitchFamily="2" charset="-78"/>
              </a:rPr>
              <a:t>باشد. میزان </a:t>
            </a:r>
            <a:r>
              <a:rPr lang="fa-IR" b="1" dirty="0">
                <a:cs typeface="B Nazanin" pitchFamily="2" charset="-78"/>
              </a:rPr>
              <a:t>پاداش مدیران وابسته به درآمدهای تلفیقی است و بنابراین سطح درآمدها به علت اثر انتقالی کاهش یافته </a:t>
            </a:r>
            <a:r>
              <a:rPr lang="fa-IR" b="1" dirty="0" smtClean="0">
                <a:cs typeface="B Nazanin" pitchFamily="2" charset="-78"/>
              </a:rPr>
              <a:t>است. در نتیجه،  </a:t>
            </a:r>
            <a:r>
              <a:rPr lang="fa-IR" b="1" dirty="0">
                <a:cs typeface="B Nazanin" pitchFamily="2" charset="-78"/>
              </a:rPr>
              <a:t>شرکت کولومبوش تلاش خواهد کرد تا ریسک انتقالی خود را در آینده پوشش </a:t>
            </a:r>
            <a:r>
              <a:rPr lang="fa-IR" b="1" dirty="0" smtClean="0">
                <a:cs typeface="B Nazanin" pitchFamily="2" charset="-78"/>
              </a:rPr>
              <a:t>دهد</a:t>
            </a:r>
            <a:r>
              <a:rPr lang="fa-IR" dirty="0" smtClean="0"/>
              <a:t>. </a:t>
            </a:r>
            <a:endParaRPr lang="fa-IR" b="1" dirty="0" smtClean="0">
              <a:solidFill>
                <a:srgbClr val="D60A9C"/>
              </a:solidFill>
              <a:cs typeface="B Nazanin" pitchFamily="2" charset="-78"/>
            </a:endParaRPr>
          </a:p>
          <a:p>
            <a:pPr algn="just">
              <a:lnSpc>
                <a:spcPct val="250000"/>
              </a:lnSpc>
            </a:pPr>
            <a:endParaRPr lang="en-US" sz="1600" dirty="0" smtClean="0"/>
          </a:p>
          <a:p>
            <a:pPr algn="just" rtl="1">
              <a:lnSpc>
                <a:spcPct val="150000"/>
              </a:lnSpc>
            </a:pPr>
            <a:endParaRPr lang="en-US" sz="1600" dirty="0" smtClean="0"/>
          </a:p>
          <a:p>
            <a:pPr algn="just" rtl="1">
              <a:lnSpc>
                <a:spcPct val="150000"/>
              </a:lnSpc>
            </a:pPr>
            <a:endParaRPr lang="en-US" sz="1600" dirty="0"/>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85</a:t>
            </a:fld>
            <a:endParaRPr lang="en-US"/>
          </a:p>
        </p:txBody>
      </p:sp>
    </p:spTree>
    <p:extLst>
      <p:ext uri="{BB962C8B-B14F-4D97-AF65-F5344CB8AC3E}">
        <p14:creationId xmlns:p14="http://schemas.microsoft.com/office/powerpoint/2010/main" val="35507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1175"/>
            <a:ext cx="7965561" cy="817545"/>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cs typeface="B Titr" pitchFamily="2" charset="-78"/>
              </a:rPr>
              <a:t>TRANSLATION EXPOSURE</a:t>
            </a:r>
            <a:endParaRPr lang="en-US" sz="2400" b="1" dirty="0">
              <a:cs typeface="B Titr" pitchFamily="2" charset="-78"/>
            </a:endParaRPr>
          </a:p>
        </p:txBody>
      </p:sp>
      <p:sp>
        <p:nvSpPr>
          <p:cNvPr id="9" name="Rounded Rectangle 4"/>
          <p:cNvSpPr txBox="1"/>
          <p:nvPr/>
        </p:nvSpPr>
        <p:spPr>
          <a:xfrm>
            <a:off x="179512" y="908720"/>
            <a:ext cx="8993088" cy="5805264"/>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algn="just" rtl="1"/>
            <a:r>
              <a:rPr lang="fa-IR" sz="2000" dirty="0">
                <a:cs typeface="B Nazanin" pitchFamily="2" charset="-78"/>
              </a:rPr>
              <a:t>یک شرکت چندملیتی  صورت های مالی خود را با تجمیع و تلفیق همه صورت های مالی شرکت های زیر مجموعه </a:t>
            </a:r>
            <a:r>
              <a:rPr lang="fa-IR" sz="2000" dirty="0" smtClean="0">
                <a:cs typeface="B Nazanin" pitchFamily="2" charset="-78"/>
              </a:rPr>
              <a:t>خود </a:t>
            </a:r>
            <a:r>
              <a:rPr lang="fa-IR" sz="2000" dirty="0">
                <a:cs typeface="B Nazanin" pitchFamily="2" charset="-78"/>
              </a:rPr>
              <a:t>تهیه می </a:t>
            </a:r>
            <a:r>
              <a:rPr lang="fa-IR" sz="2000" dirty="0" smtClean="0">
                <a:cs typeface="B Nazanin" pitchFamily="2" charset="-78"/>
              </a:rPr>
              <a:t>کند. معمولا </a:t>
            </a:r>
            <a:r>
              <a:rPr lang="fa-IR" sz="2000" dirty="0">
                <a:cs typeface="B Nazanin" pitchFamily="2" charset="-78"/>
              </a:rPr>
              <a:t>صورت مالی یک شرکت زیر مجموعه  با ارز محلی همان شرکت اندازه گیری می </a:t>
            </a:r>
            <a:r>
              <a:rPr lang="fa-IR" sz="2000" dirty="0" smtClean="0">
                <a:cs typeface="B Nazanin" pitchFamily="2" charset="-78"/>
              </a:rPr>
              <a:t>شود. به </a:t>
            </a:r>
            <a:r>
              <a:rPr lang="fa-IR" sz="2000" dirty="0">
                <a:cs typeface="B Nazanin" pitchFamily="2" charset="-78"/>
              </a:rPr>
              <a:t>منظور </a:t>
            </a:r>
            <a:r>
              <a:rPr lang="fa-IR" sz="2000" dirty="0" smtClean="0">
                <a:cs typeface="B Nazanin" pitchFamily="2" charset="-78"/>
              </a:rPr>
              <a:t>تلفیق </a:t>
            </a:r>
            <a:r>
              <a:rPr lang="fa-IR" sz="2000" dirty="0">
                <a:cs typeface="B Nazanin" pitchFamily="2" charset="-78"/>
              </a:rPr>
              <a:t>صورت های </a:t>
            </a:r>
            <a:r>
              <a:rPr lang="fa-IR" sz="2000" dirty="0" smtClean="0">
                <a:cs typeface="B Nazanin" pitchFamily="2" charset="-78"/>
              </a:rPr>
              <a:t>مالی،  </a:t>
            </a:r>
            <a:r>
              <a:rPr lang="fa-IR" sz="2000" dirty="0">
                <a:cs typeface="B Nazanin" pitchFamily="2" charset="-78"/>
              </a:rPr>
              <a:t>صورت های مالی هر زیر مجموعه بایستی به ارز کشوری که شرکت مادر در آن قرار داد </a:t>
            </a:r>
            <a:r>
              <a:rPr lang="fa-IR" sz="2000" dirty="0" err="1" smtClean="0">
                <a:cs typeface="B Nazanin" pitchFamily="2" charset="-78"/>
              </a:rPr>
              <a:t>تسعیر</a:t>
            </a:r>
            <a:r>
              <a:rPr lang="fa-IR" sz="2000" dirty="0" smtClean="0">
                <a:cs typeface="B Nazanin" pitchFamily="2" charset="-78"/>
              </a:rPr>
              <a:t> شود. از </a:t>
            </a:r>
            <a:r>
              <a:rPr lang="fa-IR" sz="2000" dirty="0">
                <a:cs typeface="B Nazanin" pitchFamily="2" charset="-78"/>
              </a:rPr>
              <a:t>آنجایی که نرخ ارز در طول زمان تغییر می </a:t>
            </a:r>
            <a:r>
              <a:rPr lang="fa-IR" sz="2000" dirty="0" smtClean="0">
                <a:cs typeface="B Nazanin" pitchFamily="2" charset="-78"/>
              </a:rPr>
              <a:t>یابد،  </a:t>
            </a:r>
            <a:r>
              <a:rPr lang="fa-IR" sz="2000" dirty="0" err="1" smtClean="0">
                <a:cs typeface="B Nazanin" pitchFamily="2" charset="-78"/>
              </a:rPr>
              <a:t>تسعیر</a:t>
            </a:r>
            <a:r>
              <a:rPr lang="fa-IR" sz="2000" dirty="0" smtClean="0">
                <a:cs typeface="B Nazanin" pitchFamily="2" charset="-78"/>
              </a:rPr>
              <a:t> </a:t>
            </a:r>
            <a:r>
              <a:rPr lang="fa-IR" sz="2000" dirty="0">
                <a:cs typeface="B Nazanin" pitchFamily="2" charset="-78"/>
              </a:rPr>
              <a:t>صورت های مالی زیر مجموعه </a:t>
            </a:r>
            <a:r>
              <a:rPr lang="fa-IR" sz="2000" dirty="0" smtClean="0">
                <a:cs typeface="B Nazanin" pitchFamily="2" charset="-78"/>
              </a:rPr>
              <a:t>ها </a:t>
            </a:r>
            <a:r>
              <a:rPr lang="fa-IR" sz="2000" dirty="0">
                <a:cs typeface="B Nazanin" pitchFamily="2" charset="-78"/>
              </a:rPr>
              <a:t>به یک ارز متفاوت تحت تاثیر </a:t>
            </a:r>
            <a:r>
              <a:rPr lang="fa-IR" sz="2000" dirty="0" smtClean="0">
                <a:cs typeface="B Nazanin" pitchFamily="2" charset="-78"/>
              </a:rPr>
              <a:t>نوسان </a:t>
            </a:r>
            <a:r>
              <a:rPr lang="fa-IR" sz="2000" dirty="0">
                <a:cs typeface="B Nazanin" pitchFamily="2" charset="-78"/>
              </a:rPr>
              <a:t>نرخ ارز قرار خواهد </a:t>
            </a:r>
            <a:r>
              <a:rPr lang="fa-IR" sz="2000" dirty="0" smtClean="0">
                <a:cs typeface="B Nazanin" pitchFamily="2" charset="-78"/>
              </a:rPr>
              <a:t>گرفت. ریسک تبدیل </a:t>
            </a:r>
            <a:r>
              <a:rPr lang="fa-IR" sz="2000" dirty="0">
                <a:cs typeface="B Nazanin" pitchFamily="2" charset="-78"/>
              </a:rPr>
              <a:t>صورت های مالی تلفیقی یک شرکت چندملیتی به عنوان ریسک </a:t>
            </a:r>
            <a:r>
              <a:rPr lang="fa-IR" sz="2000" dirty="0" err="1" smtClean="0">
                <a:cs typeface="B Nazanin" pitchFamily="2" charset="-78"/>
              </a:rPr>
              <a:t>تسعیر</a:t>
            </a:r>
            <a:r>
              <a:rPr lang="fa-IR" sz="2000" dirty="0" smtClean="0">
                <a:cs typeface="B Nazanin" pitchFamily="2" charset="-78"/>
              </a:rPr>
              <a:t> </a:t>
            </a:r>
            <a:r>
              <a:rPr lang="fa-IR" sz="2000" dirty="0">
                <a:cs typeface="B Nazanin" pitchFamily="2" charset="-78"/>
              </a:rPr>
              <a:t>شناخته می </a:t>
            </a:r>
            <a:r>
              <a:rPr lang="fa-IR" sz="2000" dirty="0" smtClean="0">
                <a:cs typeface="B Nazanin" pitchFamily="2" charset="-78"/>
              </a:rPr>
              <a:t>شود. به خصوص،  </a:t>
            </a:r>
            <a:r>
              <a:rPr lang="fa-IR" sz="2000" dirty="0">
                <a:cs typeface="B Nazanin" pitchFamily="2" charset="-78"/>
              </a:rPr>
              <a:t>تبدیل درآمدهای زیرمجموعه به ارزی که با آن گزارش ها تهیه می </a:t>
            </a:r>
            <a:r>
              <a:rPr lang="fa-IR" sz="2000" dirty="0" smtClean="0">
                <a:cs typeface="B Nazanin" pitchFamily="2" charset="-78"/>
              </a:rPr>
              <a:t>شود،  در </a:t>
            </a:r>
            <a:r>
              <a:rPr lang="fa-IR" sz="2000" dirty="0">
                <a:cs typeface="B Nazanin" pitchFamily="2" charset="-78"/>
              </a:rPr>
              <a:t>معرض ریسک </a:t>
            </a:r>
            <a:r>
              <a:rPr lang="fa-IR" sz="2000" dirty="0" err="1" smtClean="0">
                <a:cs typeface="B Nazanin" pitchFamily="2" charset="-78"/>
              </a:rPr>
              <a:t>تسعیر</a:t>
            </a:r>
            <a:r>
              <a:rPr lang="fa-IR" sz="2000" dirty="0" smtClean="0">
                <a:cs typeface="B Nazanin" pitchFamily="2" charset="-78"/>
              </a:rPr>
              <a:t> </a:t>
            </a:r>
            <a:r>
              <a:rPr lang="fa-IR" sz="2000" dirty="0">
                <a:cs typeface="B Nazanin" pitchFamily="2" charset="-78"/>
              </a:rPr>
              <a:t>قرار </a:t>
            </a:r>
            <a:r>
              <a:rPr lang="fa-IR" sz="2000" dirty="0" smtClean="0">
                <a:cs typeface="B Nazanin" pitchFamily="2" charset="-78"/>
              </a:rPr>
              <a:t>دارد. </a:t>
            </a:r>
            <a:endParaRPr lang="en-US" sz="2000" dirty="0">
              <a:cs typeface="B Nazanin" pitchFamily="2" charset="-78"/>
            </a:endParaRPr>
          </a:p>
          <a:p>
            <a:pPr algn="just" rtl="1"/>
            <a:r>
              <a:rPr lang="fa-IR" sz="2000" dirty="0">
                <a:cs typeface="B Nazanin" pitchFamily="2" charset="-78"/>
              </a:rPr>
              <a:t>به منظور </a:t>
            </a:r>
            <a:r>
              <a:rPr lang="fa-IR" sz="2000" dirty="0" err="1" smtClean="0">
                <a:cs typeface="B Nazanin" pitchFamily="2" charset="-78"/>
              </a:rPr>
              <a:t>تسعیر</a:t>
            </a:r>
            <a:r>
              <a:rPr lang="fa-IR" sz="2000" dirty="0" smtClean="0">
                <a:cs typeface="B Nazanin" pitchFamily="2" charset="-78"/>
              </a:rPr>
              <a:t> ارزی درآمدها،  </a:t>
            </a:r>
            <a:r>
              <a:rPr lang="fa-IR" sz="2000" dirty="0">
                <a:cs typeface="B Nazanin" pitchFamily="2" charset="-78"/>
              </a:rPr>
              <a:t>شرکت چندملیتی از </a:t>
            </a:r>
            <a:r>
              <a:rPr lang="fa-IR" sz="2000" dirty="0" smtClean="0">
                <a:cs typeface="B Nazanin" pitchFamily="2" charset="-78"/>
              </a:rPr>
              <a:t>فرایند </a:t>
            </a:r>
            <a:r>
              <a:rPr lang="fa-IR" sz="2000" dirty="0">
                <a:cs typeface="B Nazanin" pitchFamily="2" charset="-78"/>
              </a:rPr>
              <a:t>ثبت مالی </a:t>
            </a:r>
            <a:r>
              <a:rPr lang="fa-IR" sz="2000" dirty="0" smtClean="0">
                <a:cs typeface="B Nazanin" pitchFamily="2" charset="-78"/>
              </a:rPr>
              <a:t>هیات </a:t>
            </a:r>
            <a:r>
              <a:rPr lang="fa-IR" sz="2000" dirty="0">
                <a:cs typeface="B Nazanin" pitchFamily="2" charset="-78"/>
              </a:rPr>
              <a:t>استانداردهای حسابداری مالی</a:t>
            </a:r>
            <a:r>
              <a:rPr lang="fa-IR" sz="2000" i="1" dirty="0">
                <a:cs typeface="B Nazanin" pitchFamily="2" charset="-78"/>
              </a:rPr>
              <a:t>(</a:t>
            </a:r>
            <a:r>
              <a:rPr lang="en-US" sz="2000" dirty="0">
                <a:cs typeface="B Nazanin" pitchFamily="2" charset="-78"/>
              </a:rPr>
              <a:t>FASB</a:t>
            </a:r>
            <a:r>
              <a:rPr lang="fa-IR" sz="2000" dirty="0">
                <a:cs typeface="B Nazanin" pitchFamily="2" charset="-78"/>
              </a:rPr>
              <a:t>) استفاده می </a:t>
            </a:r>
            <a:r>
              <a:rPr lang="fa-IR" sz="2000" dirty="0" smtClean="0">
                <a:cs typeface="B Nazanin" pitchFamily="2" charset="-78"/>
              </a:rPr>
              <a:t>کند. دستورالعمل </a:t>
            </a:r>
            <a:r>
              <a:rPr lang="fa-IR" sz="2000" dirty="0">
                <a:cs typeface="B Nazanin" pitchFamily="2" charset="-78"/>
              </a:rPr>
              <a:t>های غالب توسط </a:t>
            </a:r>
            <a:r>
              <a:rPr lang="en-US" sz="2000" dirty="0">
                <a:cs typeface="B Nazanin" pitchFamily="2" charset="-78"/>
              </a:rPr>
              <a:t>FASB52 </a:t>
            </a:r>
            <a:r>
              <a:rPr lang="fa-IR" sz="2000" dirty="0" smtClean="0">
                <a:cs typeface="B Nazanin" pitchFamily="2" charset="-78"/>
              </a:rPr>
              <a:t> برای </a:t>
            </a:r>
            <a:r>
              <a:rPr lang="fa-IR" sz="2000" dirty="0" err="1" smtClean="0">
                <a:cs typeface="B Nazanin" pitchFamily="2" charset="-78"/>
              </a:rPr>
              <a:t>تسعیر</a:t>
            </a:r>
            <a:r>
              <a:rPr lang="fa-IR" sz="2000" dirty="0" smtClean="0">
                <a:cs typeface="B Nazanin" pitchFamily="2" charset="-78"/>
              </a:rPr>
              <a:t> </a:t>
            </a:r>
            <a:r>
              <a:rPr lang="fa-IR" sz="2000" dirty="0">
                <a:cs typeface="B Nazanin" pitchFamily="2" charset="-78"/>
              </a:rPr>
              <a:t>تهیه و تنظیم می شوند و</a:t>
            </a:r>
            <a:r>
              <a:rPr lang="en-US" sz="2000" dirty="0">
                <a:cs typeface="B Nazanin" pitchFamily="2" charset="-78"/>
              </a:rPr>
              <a:t> </a:t>
            </a:r>
            <a:r>
              <a:rPr lang="fa-IR" sz="2000" dirty="0" smtClean="0">
                <a:cs typeface="B Nazanin" pitchFamily="2" charset="-78"/>
              </a:rPr>
              <a:t>  </a:t>
            </a:r>
            <a:r>
              <a:rPr lang="en-US" sz="2000" dirty="0" smtClean="0">
                <a:cs typeface="B Nazanin" pitchFamily="2" charset="-78"/>
              </a:rPr>
              <a:t>FASB133 </a:t>
            </a:r>
            <a:r>
              <a:rPr lang="fa-IR" sz="2000" dirty="0" smtClean="0">
                <a:cs typeface="B Nazanin" pitchFamily="2" charset="-78"/>
              </a:rPr>
              <a:t> برای </a:t>
            </a:r>
            <a:r>
              <a:rPr lang="fa-IR" sz="2000" dirty="0">
                <a:cs typeface="B Nazanin" pitchFamily="2" charset="-78"/>
              </a:rPr>
              <a:t>ارزش یابی  قراردادهای مشتقه استفاده می </a:t>
            </a:r>
            <a:r>
              <a:rPr lang="fa-IR" sz="2000" dirty="0" smtClean="0">
                <a:cs typeface="B Nazanin" pitchFamily="2" charset="-78"/>
              </a:rPr>
              <a:t>شود. </a:t>
            </a:r>
          </a:p>
          <a:p>
            <a:pPr algn="just" rtl="1"/>
            <a:r>
              <a:rPr lang="fa-IR" sz="2000" dirty="0" smtClean="0">
                <a:cs typeface="B Nazanin" pitchFamily="2" charset="-78"/>
              </a:rPr>
              <a:t>عوامل تاثیر گذار بر میزان ریسک </a:t>
            </a:r>
            <a:r>
              <a:rPr lang="fa-IR" sz="2000" dirty="0" err="1" smtClean="0">
                <a:cs typeface="B Nazanin" pitchFamily="2" charset="-78"/>
              </a:rPr>
              <a:t>تسعیر</a:t>
            </a:r>
            <a:r>
              <a:rPr lang="fa-IR" sz="2000" dirty="0" smtClean="0">
                <a:cs typeface="B Nazanin" pitchFamily="2" charset="-78"/>
              </a:rPr>
              <a:t> شرکتهای چند ملیتی</a:t>
            </a:r>
            <a:endParaRPr lang="en-US" sz="2000" dirty="0">
              <a:cs typeface="B Nazanin" pitchFamily="2" charset="-78"/>
            </a:endParaRPr>
          </a:p>
          <a:p>
            <a:pPr algn="just" rtl="1">
              <a:lnSpc>
                <a:spcPct val="150000"/>
              </a:lnSpc>
            </a:pPr>
            <a:r>
              <a:rPr lang="fa-IR" sz="2000" b="1" dirty="0" smtClean="0">
                <a:cs typeface="B Nazanin" pitchFamily="2" charset="-78"/>
              </a:rPr>
              <a:t> </a:t>
            </a:r>
            <a:r>
              <a:rPr lang="fa-IR" sz="2000" b="1" dirty="0">
                <a:solidFill>
                  <a:srgbClr val="FF0000"/>
                </a:solidFill>
                <a:cs typeface="B Nazanin" pitchFamily="2" charset="-78"/>
              </a:rPr>
              <a:t>1) </a:t>
            </a:r>
            <a:r>
              <a:rPr lang="fa-IR" sz="2000" b="1" dirty="0" smtClean="0">
                <a:solidFill>
                  <a:srgbClr val="FF0000"/>
                </a:solidFill>
                <a:cs typeface="B Nazanin" pitchFamily="2" charset="-78"/>
              </a:rPr>
              <a:t>نسبت فعالیت های زیر مجموعه های خارجی</a:t>
            </a:r>
          </a:p>
          <a:p>
            <a:pPr algn="just" rtl="1">
              <a:lnSpc>
                <a:spcPct val="150000"/>
              </a:lnSpc>
            </a:pPr>
            <a:r>
              <a:rPr lang="fa-IR" sz="2000" b="1" dirty="0" smtClean="0">
                <a:solidFill>
                  <a:srgbClr val="FF0000"/>
                </a:solidFill>
                <a:cs typeface="B Nazanin" pitchFamily="2" charset="-78"/>
              </a:rPr>
              <a:t>2) محل استقرار زیر مجموعه های خارجی</a:t>
            </a:r>
          </a:p>
          <a:p>
            <a:pPr algn="just" rtl="1">
              <a:lnSpc>
                <a:spcPct val="150000"/>
              </a:lnSpc>
            </a:pPr>
            <a:r>
              <a:rPr lang="fa-IR" sz="2000" b="1" dirty="0" smtClean="0">
                <a:solidFill>
                  <a:srgbClr val="FF0000"/>
                </a:solidFill>
                <a:cs typeface="B Nazanin" pitchFamily="2" charset="-78"/>
              </a:rPr>
              <a:t>3) روش های حسابداری </a:t>
            </a:r>
            <a:r>
              <a:rPr lang="fa-IR" sz="2000" b="1" dirty="0" err="1" smtClean="0">
                <a:solidFill>
                  <a:srgbClr val="FF0000"/>
                </a:solidFill>
                <a:cs typeface="B Nazanin" pitchFamily="2" charset="-78"/>
              </a:rPr>
              <a:t>تسعیر</a:t>
            </a:r>
            <a:r>
              <a:rPr lang="fa-IR" sz="2000" b="1" dirty="0" smtClean="0">
                <a:solidFill>
                  <a:srgbClr val="FF0000"/>
                </a:solidFill>
                <a:cs typeface="B Nazanin" pitchFamily="2" charset="-78"/>
              </a:rPr>
              <a:t> ارز</a:t>
            </a:r>
            <a:endParaRPr lang="en-US" sz="2000" b="1" dirty="0">
              <a:latin typeface="Arial" pitchFamily="34" charset="0"/>
              <a:cs typeface="B Nazanin" pitchFamily="2" charset="-78"/>
            </a:endParaRPr>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86</a:t>
            </a:fld>
            <a:endParaRPr lang="en-US"/>
          </a:p>
        </p:txBody>
      </p:sp>
    </p:spTree>
    <p:extLst>
      <p:ext uri="{BB962C8B-B14F-4D97-AF65-F5344CB8AC3E}">
        <p14:creationId xmlns:p14="http://schemas.microsoft.com/office/powerpoint/2010/main" val="322224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ormAutofit fontScale="90000"/>
          </a:bodyPr>
          <a:lstStyle/>
          <a:p>
            <a:pPr marL="342900" indent="-342900">
              <a:spcBef>
                <a:spcPts val="800"/>
              </a:spcBef>
              <a:buFont typeface="Arial" pitchFamily="34" charset="0"/>
            </a:pPr>
            <a:r>
              <a:rPr lang="fa-IR" sz="3200" b="1" dirty="0">
                <a:solidFill>
                  <a:srgbClr val="C00000"/>
                </a:solidFill>
                <a:latin typeface="+mn-lt"/>
                <a:ea typeface="+mn-ea"/>
                <a:cs typeface="B Zar" panose="00000400000000000000" pitchFamily="2" charset="-78"/>
              </a:rPr>
              <a:t>ارز عملیاتی یا </a:t>
            </a:r>
            <a:r>
              <a:rPr lang="en-US" sz="3200" b="1" dirty="0">
                <a:solidFill>
                  <a:srgbClr val="C00000"/>
                </a:solidFill>
                <a:latin typeface="+mn-lt"/>
                <a:ea typeface="+mn-ea"/>
                <a:cs typeface="B Zar" panose="00000400000000000000" pitchFamily="2" charset="-78"/>
              </a:rPr>
              <a:t>functional currency</a:t>
            </a:r>
          </a:p>
        </p:txBody>
      </p:sp>
      <p:sp>
        <p:nvSpPr>
          <p:cNvPr id="3" name="Content Placeholder 2"/>
          <p:cNvSpPr>
            <a:spLocks noGrp="1"/>
          </p:cNvSpPr>
          <p:nvPr>
            <p:ph idx="1"/>
          </p:nvPr>
        </p:nvSpPr>
        <p:spPr/>
        <p:txBody>
          <a:bodyPr>
            <a:normAutofit/>
          </a:bodyPr>
          <a:lstStyle/>
          <a:p>
            <a:pPr algn="just" rtl="1"/>
            <a:r>
              <a:rPr lang="fa-IR" sz="3200" dirty="0" err="1" smtClean="0">
                <a:cs typeface="B Zar" panose="00000400000000000000" pitchFamily="2" charset="-78"/>
              </a:rPr>
              <a:t>درشرکت</a:t>
            </a:r>
            <a:r>
              <a:rPr lang="fa-IR" sz="3200" dirty="0" smtClean="0">
                <a:cs typeface="B Zar" panose="00000400000000000000" pitchFamily="2" charset="-78"/>
              </a:rPr>
              <a:t> </a:t>
            </a:r>
            <a:r>
              <a:rPr lang="fa-IR" sz="3200" dirty="0">
                <a:cs typeface="B Zar" panose="00000400000000000000" pitchFamily="2" charset="-78"/>
              </a:rPr>
              <a:t>های چند ملیتی، </a:t>
            </a:r>
            <a:r>
              <a:rPr lang="fa-IR" sz="3200" dirty="0" smtClean="0">
                <a:cs typeface="B Zar" panose="00000400000000000000" pitchFamily="2" charset="-78"/>
              </a:rPr>
              <a:t>برای ارزیابی عملکرد دریک </a:t>
            </a:r>
            <a:r>
              <a:rPr lang="fa-IR" sz="3200" dirty="0">
                <a:cs typeface="B Zar" panose="00000400000000000000" pitchFamily="2" charset="-78"/>
              </a:rPr>
              <a:t>محیط اقتصادی </a:t>
            </a:r>
            <a:r>
              <a:rPr lang="fa-IR" sz="3200" dirty="0" smtClean="0">
                <a:cs typeface="B Zar" panose="00000400000000000000" pitchFamily="2" charset="-78"/>
              </a:rPr>
              <a:t>باید که از یک ارز واحد استفاده کرد. ارز </a:t>
            </a:r>
            <a:r>
              <a:rPr lang="fa-IR" sz="3200" dirty="0">
                <a:cs typeface="B Zar" panose="00000400000000000000" pitchFamily="2" charset="-78"/>
              </a:rPr>
              <a:t>اصلی است که توسط واحد کسب و کار یا کسب و </a:t>
            </a:r>
            <a:r>
              <a:rPr lang="fa-IR" sz="3200" dirty="0" smtClean="0">
                <a:cs typeface="B Zar" panose="00000400000000000000" pitchFamily="2" charset="-78"/>
              </a:rPr>
              <a:t>کار های تابعه </a:t>
            </a:r>
            <a:r>
              <a:rPr lang="fa-IR" sz="3200" dirty="0">
                <a:cs typeface="B Zar" panose="00000400000000000000" pitchFamily="2" charset="-78"/>
              </a:rPr>
              <a:t>استفاده می </a:t>
            </a:r>
            <a:r>
              <a:rPr lang="fa-IR" sz="3200" dirty="0" smtClean="0">
                <a:cs typeface="B Zar" panose="00000400000000000000" pitchFamily="2" charset="-78"/>
              </a:rPr>
              <a:t>شود را </a:t>
            </a:r>
            <a:r>
              <a:rPr lang="fa-IR" sz="3200" dirty="0" smtClean="0">
                <a:solidFill>
                  <a:srgbClr val="C00000"/>
                </a:solidFill>
                <a:cs typeface="B Zar" panose="00000400000000000000" pitchFamily="2" charset="-78"/>
              </a:rPr>
              <a:t>ارز عملیاتی </a:t>
            </a:r>
            <a:r>
              <a:rPr lang="fa-IR" sz="3200" dirty="0" smtClean="0">
                <a:cs typeface="B Zar" panose="00000400000000000000" pitchFamily="2" charset="-78"/>
              </a:rPr>
              <a:t>میگویند. </a:t>
            </a:r>
            <a:endParaRPr lang="en-US" sz="320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87</a:t>
            </a:fld>
            <a:endParaRPr lang="en-US"/>
          </a:p>
        </p:txBody>
      </p:sp>
    </p:spTree>
    <p:extLst>
      <p:ext uri="{BB962C8B-B14F-4D97-AF65-F5344CB8AC3E}">
        <p14:creationId xmlns:p14="http://schemas.microsoft.com/office/powerpoint/2010/main" val="21825603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buFont typeface="Wingdings" panose="05000000000000000000" pitchFamily="2" charset="2"/>
              <a:buChar char="q"/>
            </a:pPr>
            <a:r>
              <a:rPr lang="fa-IR" sz="3600" dirty="0" smtClean="0">
                <a:cs typeface="B Zar" panose="00000400000000000000" pitchFamily="2" charset="-78"/>
              </a:rPr>
              <a:t>روش جاری(</a:t>
            </a:r>
            <a:r>
              <a:rPr lang="en-US" sz="3600" dirty="0"/>
              <a:t>Current Rate Method</a:t>
            </a:r>
            <a:r>
              <a:rPr lang="fa-IR" sz="3600" dirty="0" smtClean="0">
                <a:cs typeface="B Zar" panose="00000400000000000000" pitchFamily="2" charset="-78"/>
              </a:rPr>
              <a:t>)</a:t>
            </a:r>
          </a:p>
          <a:p>
            <a:pPr algn="r" rtl="1">
              <a:buFont typeface="Wingdings" panose="05000000000000000000" pitchFamily="2" charset="2"/>
              <a:buChar char="q"/>
            </a:pPr>
            <a:r>
              <a:rPr lang="fa-IR" sz="3600" dirty="0" smtClean="0">
                <a:cs typeface="B Zar" panose="00000400000000000000" pitchFamily="2" charset="-78"/>
              </a:rPr>
              <a:t>روش تاریخی(</a:t>
            </a:r>
            <a:r>
              <a:rPr lang="en-US" sz="3600" dirty="0"/>
              <a:t>Temporal Method</a:t>
            </a:r>
            <a:r>
              <a:rPr lang="fa-IR" sz="3600" dirty="0" smtClean="0">
                <a:cs typeface="B Zar" panose="00000400000000000000" pitchFamily="2" charset="-78"/>
              </a:rPr>
              <a:t>)</a:t>
            </a:r>
            <a:endParaRPr lang="en-US" sz="360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normAutofit/>
          </a:bodyPr>
          <a:lstStyle/>
          <a:p>
            <a:fld id="{910D3704-EB78-46B9-AB15-D23119C7FC1D}" type="slidenum">
              <a:rPr lang="en-US" smtClean="0"/>
              <a:pPr/>
              <a:t>88</a:t>
            </a:fld>
            <a:endParaRPr lang="en-US"/>
          </a:p>
        </p:txBody>
      </p:sp>
    </p:spTree>
    <p:extLst>
      <p:ext uri="{BB962C8B-B14F-4D97-AF65-F5344CB8AC3E}">
        <p14:creationId xmlns:p14="http://schemas.microsoft.com/office/powerpoint/2010/main" val="22289468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1175"/>
            <a:ext cx="7965561" cy="817545"/>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000" b="1" dirty="0" smtClean="0">
                <a:latin typeface="Arial" pitchFamily="34" charset="0"/>
                <a:cs typeface="Arial" pitchFamily="34" charset="0"/>
              </a:rPr>
              <a:t>LIMITATIONS OF HEDGING TRANSLATION EXPOSURE </a:t>
            </a:r>
            <a:endParaRPr lang="en-US" sz="2000" b="1" dirty="0">
              <a:latin typeface="Arial" pitchFamily="34" charset="0"/>
              <a:cs typeface="Arial" pitchFamily="34" charset="0"/>
            </a:endParaRPr>
          </a:p>
        </p:txBody>
      </p:sp>
      <p:sp>
        <p:nvSpPr>
          <p:cNvPr id="9" name="Rounded Rectangle 4"/>
          <p:cNvSpPr txBox="1"/>
          <p:nvPr/>
        </p:nvSpPr>
        <p:spPr>
          <a:xfrm>
            <a:off x="1061228" y="1179142"/>
            <a:ext cx="8191292" cy="5408436"/>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t" anchorCtr="0">
            <a:noAutofit/>
          </a:bodyPr>
          <a:lstStyle/>
          <a:p>
            <a:pPr algn="just" rtl="1"/>
            <a:r>
              <a:rPr lang="fa-IR" sz="2000" b="1" dirty="0">
                <a:solidFill>
                  <a:schemeClr val="tx1">
                    <a:lumMod val="95000"/>
                    <a:lumOff val="5000"/>
                  </a:schemeClr>
                </a:solidFill>
                <a:cs typeface="B Nazanin" pitchFamily="2" charset="-78"/>
              </a:rPr>
              <a:t>در ارتباط با پوشش ریسک انتقالی چهار محدودیت وجود </a:t>
            </a:r>
            <a:r>
              <a:rPr lang="fa-IR" sz="2000" b="1" dirty="0" smtClean="0">
                <a:solidFill>
                  <a:schemeClr val="tx1">
                    <a:lumMod val="95000"/>
                    <a:lumOff val="5000"/>
                  </a:schemeClr>
                </a:solidFill>
                <a:cs typeface="B Nazanin" pitchFamily="2" charset="-78"/>
              </a:rPr>
              <a:t>دارد</a:t>
            </a:r>
            <a:r>
              <a:rPr lang="fa-IR" dirty="0" smtClean="0"/>
              <a:t>. </a:t>
            </a:r>
            <a:endParaRPr lang="en-US" dirty="0"/>
          </a:p>
          <a:p>
            <a:pPr algn="just" rtl="1">
              <a:lnSpc>
                <a:spcPct val="150000"/>
              </a:lnSpc>
            </a:pPr>
            <a:endParaRPr lang="fa-IR" sz="1200" b="1" dirty="0">
              <a:solidFill>
                <a:srgbClr val="D60A9C"/>
              </a:solidFill>
              <a:cs typeface="B Nazanin" pitchFamily="2" charset="-78"/>
            </a:endParaRPr>
          </a:p>
          <a:p>
            <a:pPr marL="285750" indent="-285750" algn="just">
              <a:lnSpc>
                <a:spcPct val="250000"/>
              </a:lnSpc>
              <a:buFont typeface="Wingdings" panose="05000000000000000000" pitchFamily="2" charset="2"/>
              <a:buChar char="ü"/>
            </a:pPr>
            <a:r>
              <a:rPr lang="en-US" sz="2400" b="1" dirty="0">
                <a:solidFill>
                  <a:srgbClr val="D60A9C"/>
                </a:solidFill>
                <a:cs typeface="B Nazanin" pitchFamily="2" charset="-78"/>
              </a:rPr>
              <a:t>Inaccurate Earnings Forecasts </a:t>
            </a:r>
            <a:endParaRPr lang="fa-IR" sz="2400" b="1" dirty="0" smtClean="0">
              <a:solidFill>
                <a:srgbClr val="D60A9C"/>
              </a:solidFill>
              <a:cs typeface="B Nazanin" pitchFamily="2" charset="-78"/>
            </a:endParaRPr>
          </a:p>
          <a:p>
            <a:pPr marL="285750" indent="-285750" algn="just">
              <a:lnSpc>
                <a:spcPct val="250000"/>
              </a:lnSpc>
              <a:buFont typeface="Wingdings" panose="05000000000000000000" pitchFamily="2" charset="2"/>
              <a:buChar char="ü"/>
            </a:pPr>
            <a:r>
              <a:rPr lang="en-US" sz="2400" b="1" dirty="0">
                <a:solidFill>
                  <a:srgbClr val="D60A9C"/>
                </a:solidFill>
                <a:cs typeface="B Nazanin" pitchFamily="2" charset="-78"/>
              </a:rPr>
              <a:t>Inadequate Forward Contracts for Some </a:t>
            </a:r>
            <a:r>
              <a:rPr lang="en-US" sz="2400" b="1" dirty="0" smtClean="0">
                <a:solidFill>
                  <a:srgbClr val="D60A9C"/>
                </a:solidFill>
                <a:cs typeface="B Nazanin" pitchFamily="2" charset="-78"/>
              </a:rPr>
              <a:t>Currencies</a:t>
            </a:r>
            <a:endParaRPr lang="fa-IR" sz="2400" b="1" dirty="0" smtClean="0">
              <a:solidFill>
                <a:srgbClr val="D60A9C"/>
              </a:solidFill>
              <a:cs typeface="B Nazanin" pitchFamily="2" charset="-78"/>
            </a:endParaRPr>
          </a:p>
          <a:p>
            <a:pPr marL="285750" indent="-285750" algn="just">
              <a:lnSpc>
                <a:spcPct val="250000"/>
              </a:lnSpc>
              <a:buFont typeface="Wingdings" panose="05000000000000000000" pitchFamily="2" charset="2"/>
              <a:buChar char="ü"/>
            </a:pPr>
            <a:r>
              <a:rPr lang="en-US" sz="2400" b="1" dirty="0">
                <a:solidFill>
                  <a:srgbClr val="D60A9C"/>
                </a:solidFill>
                <a:cs typeface="B Nazanin" pitchFamily="2" charset="-78"/>
              </a:rPr>
              <a:t>Accounting Distortions </a:t>
            </a:r>
            <a:endParaRPr lang="fa-IR" sz="2400" b="1" dirty="0" smtClean="0">
              <a:solidFill>
                <a:srgbClr val="D60A9C"/>
              </a:solidFill>
              <a:cs typeface="B Nazanin" pitchFamily="2" charset="-78"/>
            </a:endParaRPr>
          </a:p>
          <a:p>
            <a:pPr marL="285750" indent="-285750" algn="just">
              <a:lnSpc>
                <a:spcPct val="250000"/>
              </a:lnSpc>
              <a:buFont typeface="Wingdings" panose="05000000000000000000" pitchFamily="2" charset="2"/>
              <a:buChar char="ü"/>
            </a:pPr>
            <a:r>
              <a:rPr lang="en-US" sz="2400" b="1" dirty="0">
                <a:solidFill>
                  <a:srgbClr val="D60A9C"/>
                </a:solidFill>
                <a:cs typeface="B Nazanin" pitchFamily="2" charset="-78"/>
              </a:rPr>
              <a:t>Increased Transaction Exposure</a:t>
            </a:r>
            <a:r>
              <a:rPr lang="en-US" sz="1200" b="1" dirty="0">
                <a:solidFill>
                  <a:srgbClr val="D60A9C"/>
                </a:solidFill>
                <a:cs typeface="B Nazanin" pitchFamily="2" charset="-78"/>
              </a:rPr>
              <a:t> </a:t>
            </a:r>
            <a:endParaRPr lang="fa-IR" sz="1200" b="1" dirty="0" smtClean="0">
              <a:solidFill>
                <a:srgbClr val="D60A9C"/>
              </a:solidFill>
              <a:cs typeface="B Nazanin" pitchFamily="2" charset="-78"/>
            </a:endParaRPr>
          </a:p>
          <a:p>
            <a:pPr algn="just" rtl="1">
              <a:lnSpc>
                <a:spcPct val="150000"/>
              </a:lnSpc>
            </a:pPr>
            <a:endParaRPr lang="en-US" sz="1100" dirty="0"/>
          </a:p>
          <a:p>
            <a:pPr algn="just" rtl="1">
              <a:lnSpc>
                <a:spcPct val="150000"/>
              </a:lnSpc>
            </a:pPr>
            <a:endParaRPr lang="en-US" sz="1100" dirty="0"/>
          </a:p>
          <a:p>
            <a:pPr algn="just" rtl="1">
              <a:lnSpc>
                <a:spcPct val="150000"/>
              </a:lnSpc>
            </a:pPr>
            <a:endParaRPr lang="en-US" sz="1100" dirty="0"/>
          </a:p>
          <a:p>
            <a:pPr algn="just" rtl="1">
              <a:lnSpc>
                <a:spcPct val="150000"/>
              </a:lnSpc>
            </a:pPr>
            <a:endParaRPr lang="en-US" sz="1200" b="1" dirty="0">
              <a:cs typeface="B Nazanin" panose="00000400000000000000" pitchFamily="2" charset="-78"/>
            </a:endParaRPr>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89</a:t>
            </a:fld>
            <a:endParaRPr lang="en-US"/>
          </a:p>
        </p:txBody>
      </p:sp>
    </p:spTree>
    <p:extLst>
      <p:ext uri="{BB962C8B-B14F-4D97-AF65-F5344CB8AC3E}">
        <p14:creationId xmlns:p14="http://schemas.microsoft.com/office/powerpoint/2010/main" val="329958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63923"/>
            <a:ext cx="7315200" cy="548640"/>
          </a:xfrm>
        </p:spPr>
        <p:txBody>
          <a:bodyPr/>
          <a:lstStyle/>
          <a:p>
            <a:r>
              <a:rPr lang="fa-IR" b="1" dirty="0" smtClean="0">
                <a:cs typeface="B Zar" panose="00000400000000000000" pitchFamily="2" charset="-78"/>
              </a:rPr>
              <a:t/>
            </a:r>
            <a:br>
              <a:rPr lang="fa-IR" b="1" dirty="0" smtClean="0">
                <a:cs typeface="B Zar" panose="00000400000000000000" pitchFamily="2" charset="-78"/>
              </a:rPr>
            </a:br>
            <a:r>
              <a:rPr lang="fa-IR" b="1" dirty="0" smtClean="0">
                <a:cs typeface="B Zar" panose="00000400000000000000" pitchFamily="2" charset="-78"/>
              </a:rPr>
              <a:t>قرار </a:t>
            </a:r>
            <a:r>
              <a:rPr lang="fa-IR" b="1" dirty="0">
                <a:cs typeface="B Zar" panose="00000400000000000000" pitchFamily="2" charset="-78"/>
              </a:rPr>
              <a:t>گرفتن در معرض خطر برای کسب و کار بالقوه</a:t>
            </a:r>
            <a:br>
              <a:rPr lang="fa-IR" b="1" dirty="0">
                <a:cs typeface="B Zar" panose="00000400000000000000" pitchFamily="2" charset="-78"/>
              </a:rPr>
            </a:br>
            <a:endParaRPr lang="en-US" b="1" dirty="0">
              <a:cs typeface="B Zar" panose="00000400000000000000" pitchFamily="2" charset="-78"/>
            </a:endParaRPr>
          </a:p>
        </p:txBody>
      </p:sp>
      <p:sp>
        <p:nvSpPr>
          <p:cNvPr id="3" name="Content Placeholder 2"/>
          <p:cNvSpPr>
            <a:spLocks noGrp="1"/>
          </p:cNvSpPr>
          <p:nvPr>
            <p:ph idx="1"/>
          </p:nvPr>
        </p:nvSpPr>
        <p:spPr>
          <a:xfrm>
            <a:off x="822960" y="1100628"/>
            <a:ext cx="7520940" cy="4842972"/>
          </a:xfrm>
        </p:spPr>
        <p:txBody>
          <a:bodyPr vert="horz" lIns="91440" tIns="45720" rIns="91440" bIns="45720" rtlCol="0">
            <a:noAutofit/>
          </a:bodyPr>
          <a:lstStyle/>
          <a:p>
            <a:pPr algn="just" rtl="1">
              <a:buFont typeface="Wingdings" panose="05000000000000000000" pitchFamily="2" charset="2"/>
              <a:buChar char="q"/>
            </a:pPr>
            <a:r>
              <a:rPr lang="fa-IR" sz="2000" b="0" dirty="0">
                <a:cs typeface="B Zar" panose="00000400000000000000" pitchFamily="2" charset="-78"/>
              </a:rPr>
              <a:t>قرار گرفتن در معرض </a:t>
            </a:r>
            <a:r>
              <a:rPr lang="fa-IR" sz="2000" b="0" dirty="0" smtClean="0">
                <a:cs typeface="B Zar" panose="00000400000000000000" pitchFamily="2" charset="-78"/>
              </a:rPr>
              <a:t>ریسک در </a:t>
            </a:r>
            <a:r>
              <a:rPr lang="fa-IR" sz="2000" b="0" dirty="0">
                <a:cs typeface="B Zar" panose="00000400000000000000" pitchFamily="2" charset="-78"/>
              </a:rPr>
              <a:t>یک کسب و کار بالقوه، اندازه گیری </a:t>
            </a:r>
            <a:r>
              <a:rPr lang="fa-IR" sz="2000" b="0" dirty="0" smtClean="0">
                <a:cs typeface="B Zar" panose="00000400000000000000" pitchFamily="2" charset="-78"/>
              </a:rPr>
              <a:t>ریسک یک </a:t>
            </a:r>
            <a:r>
              <a:rPr lang="fa-IR" sz="2000" b="0" dirty="0">
                <a:cs typeface="B Zar" panose="00000400000000000000" pitchFamily="2" charset="-78"/>
              </a:rPr>
              <a:t>سرمایه گذاری پیشنهادی جدید است. این نوع در معرض </a:t>
            </a:r>
            <a:r>
              <a:rPr lang="fa-IR" sz="2000" b="0" dirty="0" smtClean="0">
                <a:cs typeface="B Zar" panose="00000400000000000000" pitchFamily="2" charset="-78"/>
              </a:rPr>
              <a:t>ریسک بودن </a:t>
            </a:r>
            <a:r>
              <a:rPr lang="fa-IR" sz="2000" b="0" dirty="0">
                <a:cs typeface="B Zar" panose="00000400000000000000" pitchFamily="2" charset="-78"/>
              </a:rPr>
              <a:t>معمولا از طریق </a:t>
            </a:r>
            <a:r>
              <a:rPr lang="fa-IR" sz="2000" b="0" dirty="0" smtClean="0">
                <a:cs typeface="B Zar" panose="00000400000000000000" pitchFamily="2" charset="-78"/>
              </a:rPr>
              <a:t>محاسبات</a:t>
            </a:r>
          </a:p>
          <a:p>
            <a:pPr algn="just" rtl="1">
              <a:buFont typeface="Wingdings" panose="05000000000000000000" pitchFamily="2" charset="2"/>
              <a:buChar char="q"/>
            </a:pPr>
            <a:r>
              <a:rPr lang="fa-IR" sz="2000" b="0" dirty="0" smtClean="0">
                <a:cs typeface="B Zar" panose="00000400000000000000" pitchFamily="2" charset="-78"/>
              </a:rPr>
              <a:t>در معرض ریسک </a:t>
            </a:r>
            <a:r>
              <a:rPr lang="fa-IR" sz="2000" b="0" dirty="0">
                <a:cs typeface="B Zar" panose="00000400000000000000" pitchFamily="2" charset="-78"/>
              </a:rPr>
              <a:t>تجاری </a:t>
            </a:r>
            <a:r>
              <a:rPr lang="en-US" sz="2000" b="0" dirty="0" smtClean="0">
                <a:cs typeface="B Zar" panose="00000400000000000000" pitchFamily="2" charset="-78"/>
              </a:rPr>
              <a:t>BRE </a:t>
            </a:r>
            <a:r>
              <a:rPr lang="fa-IR" sz="2000" b="0" dirty="0" smtClean="0">
                <a:cs typeface="B Zar" panose="00000400000000000000" pitchFamily="2" charset="-78"/>
              </a:rPr>
              <a:t> (</a:t>
            </a:r>
            <a:r>
              <a:rPr lang="en-US" sz="2000" b="0" dirty="0">
                <a:cs typeface="B Zar" panose="00000400000000000000" pitchFamily="2" charset="-78"/>
              </a:rPr>
              <a:t>Business Risk Exposure (BRE)</a:t>
            </a:r>
            <a:r>
              <a:rPr lang="fa-IR" sz="2000" b="0" dirty="0" smtClean="0">
                <a:cs typeface="B Zar" panose="00000400000000000000" pitchFamily="2" charset="-78"/>
              </a:rPr>
              <a:t>)</a:t>
            </a:r>
          </a:p>
          <a:p>
            <a:pPr algn="just" rtl="1">
              <a:buFont typeface="Wingdings" panose="05000000000000000000" pitchFamily="2" charset="2"/>
              <a:buChar char="q"/>
            </a:pPr>
            <a:r>
              <a:rPr lang="fa-IR" sz="2000" b="0" dirty="0" smtClean="0">
                <a:cs typeface="B Zar" panose="00000400000000000000" pitchFamily="2" charset="-78"/>
              </a:rPr>
              <a:t>یا </a:t>
            </a:r>
            <a:r>
              <a:rPr lang="fa-IR" sz="2000" b="0" dirty="0">
                <a:cs typeface="B Zar" panose="00000400000000000000" pitchFamily="2" charset="-78"/>
              </a:rPr>
              <a:t>ارزش در معرض خطر </a:t>
            </a:r>
            <a:r>
              <a:rPr lang="fa-IR" sz="2000" b="0" dirty="0" smtClean="0">
                <a:cs typeface="B Zar" panose="00000400000000000000" pitchFamily="2" charset="-78"/>
              </a:rPr>
              <a:t>(</a:t>
            </a:r>
            <a:r>
              <a:rPr lang="en-US" sz="2000" b="0" dirty="0">
                <a:cs typeface="B Zar" panose="00000400000000000000" pitchFamily="2" charset="-78"/>
              </a:rPr>
              <a:t>VAR</a:t>
            </a:r>
            <a:r>
              <a:rPr lang="fa-IR" sz="2000" b="0" dirty="0" smtClean="0">
                <a:cs typeface="B Zar" panose="00000400000000000000" pitchFamily="2" charset="-78"/>
              </a:rPr>
              <a:t>)</a:t>
            </a:r>
          </a:p>
          <a:p>
            <a:pPr marL="0" indent="0" algn="just" rtl="1"/>
            <a:r>
              <a:rPr lang="fa-IR" sz="2000" b="0" dirty="0" smtClean="0">
                <a:cs typeface="B Zar" panose="00000400000000000000" pitchFamily="2" charset="-78"/>
              </a:rPr>
              <a:t>اندازه </a:t>
            </a:r>
            <a:r>
              <a:rPr lang="fa-IR" sz="2000" b="0" dirty="0">
                <a:cs typeface="B Zar" panose="00000400000000000000" pitchFamily="2" charset="-78"/>
              </a:rPr>
              <a:t>گیری می شود. </a:t>
            </a:r>
            <a:endParaRPr lang="fa-IR" sz="2000" b="0" dirty="0" smtClean="0">
              <a:cs typeface="B Zar" panose="00000400000000000000" pitchFamily="2" charset="-78"/>
            </a:endParaRPr>
          </a:p>
          <a:p>
            <a:pPr algn="just" rtl="1">
              <a:buFont typeface="Wingdings" panose="05000000000000000000" pitchFamily="2" charset="2"/>
              <a:buChar char="q"/>
            </a:pPr>
            <a:r>
              <a:rPr lang="fa-IR" sz="2000" b="0" dirty="0" smtClean="0">
                <a:cs typeface="B Zar" panose="00000400000000000000" pitchFamily="2" charset="-78"/>
              </a:rPr>
              <a:t>هر </a:t>
            </a:r>
            <a:r>
              <a:rPr lang="fa-IR" sz="2000" b="0" dirty="0">
                <a:cs typeface="B Zar" panose="00000400000000000000" pitchFamily="2" charset="-78"/>
              </a:rPr>
              <a:t>دو روش شامل محاسبه ریسک خام یا ریسک بدون در نظر گرفتن سایر عوامل، با افزایش احتمال یا </a:t>
            </a:r>
            <a:r>
              <a:rPr lang="fa-IR" sz="2000" b="0" dirty="0" smtClean="0">
                <a:cs typeface="B Zar" panose="00000400000000000000" pitchFamily="2" charset="-78"/>
              </a:rPr>
              <a:t>احتمال </a:t>
            </a:r>
            <a:r>
              <a:rPr lang="fa-IR" sz="2000" b="0" dirty="0">
                <a:cs typeface="B Zar" panose="00000400000000000000" pitchFamily="2" charset="-78"/>
              </a:rPr>
              <a:t>رویداد ممکن است با مقدار پولی که می تواند از دست رفته باشد. </a:t>
            </a:r>
            <a:r>
              <a:rPr lang="en-US" sz="2000" b="0" dirty="0">
                <a:cs typeface="B Zar" panose="00000400000000000000" pitchFamily="2" charset="-78"/>
              </a:rPr>
              <a:t>BRE </a:t>
            </a:r>
            <a:r>
              <a:rPr lang="fa-IR" sz="2000" b="0" dirty="0">
                <a:cs typeface="B Zar" panose="00000400000000000000" pitchFamily="2" charset="-78"/>
              </a:rPr>
              <a:t>یک قدم جلوتر می رود و میزان کاهش خطر را بررسی می کند یا اقداماتی که برای جلوگیری از ریسک و یا حفاظت از آن در نظر گرفته شده است. برخی از نمونه های ساده </a:t>
            </a:r>
            <a:r>
              <a:rPr lang="en-US" sz="2000" b="0" dirty="0">
                <a:cs typeface="B Zar" panose="00000400000000000000" pitchFamily="2" charset="-78"/>
              </a:rPr>
              <a:t>VAR </a:t>
            </a:r>
            <a:r>
              <a:rPr lang="fa-IR" sz="2000" b="0" dirty="0">
                <a:cs typeface="B Zar" panose="00000400000000000000" pitchFamily="2" charset="-78"/>
              </a:rPr>
              <a:t>و </a:t>
            </a:r>
            <a:r>
              <a:rPr lang="en-US" sz="2000" b="0" dirty="0">
                <a:cs typeface="B Zar" panose="00000400000000000000" pitchFamily="2" charset="-78"/>
              </a:rPr>
              <a:t>BRE </a:t>
            </a:r>
            <a:r>
              <a:rPr lang="fa-IR" sz="2000" b="0" dirty="0">
                <a:cs typeface="B Zar" panose="00000400000000000000" pitchFamily="2" charset="-78"/>
              </a:rPr>
              <a:t>دنبال می شوند</a:t>
            </a:r>
            <a:endParaRPr lang="en-US" sz="20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9</a:t>
            </a:fld>
            <a:endParaRPr lang="en-US"/>
          </a:p>
        </p:txBody>
      </p:sp>
    </p:spTree>
    <p:extLst>
      <p:ext uri="{BB962C8B-B14F-4D97-AF65-F5344CB8AC3E}">
        <p14:creationId xmlns:p14="http://schemas.microsoft.com/office/powerpoint/2010/main" val="25398323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41960"/>
            <a:ext cx="6934200" cy="548640"/>
          </a:xfrm>
        </p:spPr>
        <p:txBody>
          <a:bodyPr/>
          <a:lstStyle/>
          <a:p>
            <a:r>
              <a:rPr lang="fa-IR" b="1" dirty="0" smtClean="0">
                <a:solidFill>
                  <a:srgbClr val="FF0000"/>
                </a:solidFill>
                <a:cs typeface="B Zar" panose="00000400000000000000" pitchFamily="2" charset="-78"/>
              </a:rPr>
              <a:t>آیا نیاز به پوشش ریسک انتقال وجود دارد ؟</a:t>
            </a:r>
            <a:endParaRPr lang="en-US" b="1" dirty="0">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rtl="1">
              <a:lnSpc>
                <a:spcPct val="150000"/>
              </a:lnSpc>
            </a:pPr>
            <a:r>
              <a:rPr lang="fa-IR" dirty="0" smtClean="0">
                <a:cs typeface="B Zar" panose="00000400000000000000" pitchFamily="2" charset="-78"/>
              </a:rPr>
              <a:t>سود و ضرر انتقال تنها از نظر حسابداری وجود دارند و واقعی نیستند . در واقع جریان نقدی وجود ندارد و همچنین اثر مالیاتی هم ندارند . همانطور که می دانیم ایجاد ارزش تنها از طریق انتقال جریان وجوه بوجود می آید و نه از نظر حسابداری تعهدی .</a:t>
            </a:r>
          </a:p>
          <a:p>
            <a:pPr algn="just" rtl="1">
              <a:lnSpc>
                <a:spcPct val="150000"/>
              </a:lnSpc>
            </a:pPr>
            <a:r>
              <a:rPr lang="fa-IR" dirty="0" smtClean="0">
                <a:cs typeface="B Zar" panose="00000400000000000000" pitchFamily="2" charset="-78"/>
              </a:rPr>
              <a:t>اگر فرض کنیم که بازارها کاملا کارا هستند این موضوع مطرح نیست اما در بازارهایی که کارا نیستند می توان با ترفند های حسابداری و کم کردن ریسک شرکت ارزش آن را افزایش داد .</a:t>
            </a:r>
          </a:p>
          <a:p>
            <a:pPr algn="just" rtl="1">
              <a:lnSpc>
                <a:spcPct val="150000"/>
              </a:lnSpc>
            </a:pPr>
            <a:r>
              <a:rPr lang="fa-IR" dirty="0" smtClean="0">
                <a:cs typeface="B Zar" panose="00000400000000000000" pitchFamily="2" charset="-78"/>
              </a:rPr>
              <a:t>این پوشش از دو طریق کمک کننده است :</a:t>
            </a:r>
          </a:p>
          <a:p>
            <a:pPr algn="just" rtl="1">
              <a:lnSpc>
                <a:spcPct val="150000"/>
              </a:lnSpc>
            </a:pPr>
            <a:r>
              <a:rPr lang="fa-IR" dirty="0" smtClean="0">
                <a:cs typeface="B Zar" panose="00000400000000000000" pitchFamily="2" charset="-78"/>
              </a:rPr>
              <a:t>1- دریافت وام </a:t>
            </a:r>
          </a:p>
          <a:p>
            <a:pPr algn="just" rtl="1">
              <a:lnSpc>
                <a:spcPct val="150000"/>
              </a:lnSpc>
            </a:pPr>
            <a:r>
              <a:rPr lang="fa-IR" dirty="0" smtClean="0">
                <a:cs typeface="B Zar" panose="00000400000000000000" pitchFamily="2" charset="-78"/>
              </a:rPr>
              <a:t>2-درجه اعتباری</a:t>
            </a:r>
            <a:endParaRPr lang="en-US"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مالي بين الملل</a:t>
            </a:r>
            <a:endParaRPr lang="en-US"/>
          </a:p>
        </p:txBody>
      </p:sp>
      <p:sp>
        <p:nvSpPr>
          <p:cNvPr id="5" name="Slide Number Placeholder 4"/>
          <p:cNvSpPr>
            <a:spLocks noGrp="1"/>
          </p:cNvSpPr>
          <p:nvPr>
            <p:ph type="sldNum" sz="quarter" idx="12"/>
          </p:nvPr>
        </p:nvSpPr>
        <p:spPr/>
        <p:txBody>
          <a:bodyPr>
            <a:normAutofit/>
          </a:bodyPr>
          <a:lstStyle/>
          <a:p>
            <a:fld id="{910D3704-EB78-46B9-AB15-D23119C7FC1D}" type="slidenum">
              <a:rPr lang="en-US" smtClean="0"/>
              <a:pPr/>
              <a:t>90</a:t>
            </a:fld>
            <a:endParaRPr lang="en-US"/>
          </a:p>
        </p:txBody>
      </p:sp>
    </p:spTree>
    <p:extLst>
      <p:ext uri="{BB962C8B-B14F-4D97-AF65-F5344CB8AC3E}">
        <p14:creationId xmlns:p14="http://schemas.microsoft.com/office/powerpoint/2010/main" val="38448049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cs typeface="B Zar" panose="00000400000000000000" pitchFamily="2" charset="-78"/>
              </a:rPr>
              <a:t>The Mechanism of Financial Hedging</a:t>
            </a:r>
            <a:br>
              <a:rPr lang="en-US" sz="2800" dirty="0" smtClean="0">
                <a:cs typeface="B Zar" panose="00000400000000000000" pitchFamily="2" charset="-78"/>
              </a:rPr>
            </a:br>
            <a:r>
              <a:rPr lang="fa-IR" sz="2800" dirty="0" smtClean="0">
                <a:cs typeface="B Zar" panose="00000400000000000000" pitchFamily="2" charset="-78"/>
              </a:rPr>
              <a:t>مکانیزم هجینگ مالی</a:t>
            </a:r>
            <a:endParaRPr lang="en-US" sz="2800" dirty="0">
              <a:cs typeface="B Zar" panose="00000400000000000000" pitchFamily="2" charset="-78"/>
            </a:endParaRPr>
          </a:p>
        </p:txBody>
      </p:sp>
      <p:sp>
        <p:nvSpPr>
          <p:cNvPr id="3" name="Content Placeholder 2"/>
          <p:cNvSpPr>
            <a:spLocks noGrp="1"/>
          </p:cNvSpPr>
          <p:nvPr>
            <p:ph idx="1"/>
          </p:nvPr>
        </p:nvSpPr>
        <p:spPr/>
        <p:txBody>
          <a:bodyPr>
            <a:normAutofit/>
          </a:bodyPr>
          <a:lstStyle/>
          <a:p>
            <a:pPr algn="r"/>
            <a:r>
              <a:rPr lang="fa-IR" dirty="0" smtClean="0">
                <a:cs typeface="B Zar" panose="00000400000000000000" pitchFamily="2" charset="-78"/>
              </a:rPr>
              <a:t>یک رویکرد جایگزین برای هجینگ های قراردادی مثل سلف و اختیار معامله است و بیشتر برای کشورهایی بکار می رود که امکان استفاده از مشتفه ها وجود ندارد . </a:t>
            </a:r>
            <a:endParaRPr lang="fa-IR" dirty="0">
              <a:cs typeface="B Zar" panose="00000400000000000000" pitchFamily="2" charset="-78"/>
            </a:endParaRPr>
          </a:p>
          <a:p>
            <a:pPr algn="r"/>
            <a:endParaRPr lang="fa-IR" dirty="0" smtClean="0">
              <a:cs typeface="B Zar" panose="00000400000000000000" pitchFamily="2" charset="-78"/>
            </a:endParaRPr>
          </a:p>
          <a:p>
            <a:pPr marL="0" indent="0" algn="r">
              <a:buNone/>
            </a:pPr>
            <a:r>
              <a:rPr lang="fa-IR" sz="2400" dirty="0" smtClean="0">
                <a:cs typeface="B Zar" panose="00000400000000000000" pitchFamily="2" charset="-78"/>
              </a:rPr>
              <a:t>آربیتراژ نرخ ارز </a:t>
            </a:r>
          </a:p>
          <a:p>
            <a:pPr marL="0" indent="0" algn="r">
              <a:buNone/>
            </a:pPr>
            <a:r>
              <a:rPr lang="fa-IR" dirty="0" smtClean="0">
                <a:cs typeface="B Zar" panose="00000400000000000000" pitchFamily="2" charset="-78"/>
              </a:rPr>
              <a:t>اگر ریسک انتقال را برابر تفاوت دارایی ریسکی و بدهی ریسکی بدانیم فرآیند آربیتراژ را به ایجاد بدهی ریسکی و تبدیل آن به یک دارایی غیر ریسکی می نامیم .</a:t>
            </a:r>
          </a:p>
          <a:p>
            <a:pPr marL="0" indent="0" algn="r">
              <a:buNone/>
            </a:pPr>
            <a:r>
              <a:rPr lang="fa-IR" dirty="0" smtClean="0">
                <a:cs typeface="B Zar" panose="00000400000000000000" pitchFamily="2" charset="-78"/>
              </a:rPr>
              <a:t>با توجه به مثال شرکت آمریکایی میکروسیستم :</a:t>
            </a:r>
          </a:p>
          <a:p>
            <a:pPr marL="0" indent="0" algn="r">
              <a:buNone/>
            </a:pPr>
            <a:r>
              <a:rPr lang="fa-IR" dirty="0" smtClean="0">
                <a:cs typeface="B Zar" panose="00000400000000000000" pitchFamily="2" charset="-78"/>
              </a:rPr>
              <a:t>خالص ریسک انتقال به مبلغ 50 میلیون یورو را وام گرفته که تنزیل می شود و با نرخ تبدیل به دلار تبدیل و با نرخ بهره سرمایه گذاری می گردد .</a:t>
            </a:r>
            <a:endParaRPr lang="en-US"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dirty="0" err="1" smtClean="0"/>
              <a:t>مالي</a:t>
            </a:r>
            <a:r>
              <a:rPr lang="fa-IR" dirty="0" smtClean="0"/>
              <a:t> </a:t>
            </a:r>
            <a:r>
              <a:rPr lang="fa-IR" dirty="0" err="1" smtClean="0"/>
              <a:t>بين</a:t>
            </a:r>
            <a:r>
              <a:rPr lang="fa-IR" dirty="0" smtClean="0"/>
              <a:t> </a:t>
            </a:r>
            <a:r>
              <a:rPr lang="fa-IR" dirty="0" err="1" smtClean="0"/>
              <a:t>الملل</a:t>
            </a:r>
            <a:endParaRPr lang="en-US" dirty="0"/>
          </a:p>
        </p:txBody>
      </p:sp>
      <p:sp>
        <p:nvSpPr>
          <p:cNvPr id="5" name="Slide Number Placeholder 4"/>
          <p:cNvSpPr>
            <a:spLocks noGrp="1"/>
          </p:cNvSpPr>
          <p:nvPr>
            <p:ph type="sldNum" sz="quarter" idx="12"/>
          </p:nvPr>
        </p:nvSpPr>
        <p:spPr/>
        <p:txBody>
          <a:bodyPr>
            <a:normAutofit/>
          </a:bodyPr>
          <a:lstStyle/>
          <a:p>
            <a:fld id="{910D3704-EB78-46B9-AB15-D23119C7FC1D}" type="slidenum">
              <a:rPr lang="en-US" smtClean="0"/>
              <a:pPr/>
              <a:t>91</a:t>
            </a:fld>
            <a:endParaRPr lang="en-US"/>
          </a:p>
        </p:txBody>
      </p:sp>
    </p:spTree>
    <p:extLst>
      <p:ext uri="{BB962C8B-B14F-4D97-AF65-F5344CB8AC3E}">
        <p14:creationId xmlns:p14="http://schemas.microsoft.com/office/powerpoint/2010/main" val="379168537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326468" y="3212976"/>
            <a:ext cx="6491064" cy="1143000"/>
          </a:xfrm>
        </p:spPr>
        <p:txBody>
          <a:bodyPr/>
          <a:lstStyle/>
          <a:p>
            <a:pPr algn="ctr"/>
            <a:r>
              <a:rPr lang="fa-IR" sz="6000" b="1" dirty="0" smtClean="0">
                <a:cs typeface="B Zar" panose="00000400000000000000" pitchFamily="2" charset="-78"/>
              </a:rPr>
              <a:t>استاندارد16 حسابداری</a:t>
            </a:r>
            <a:br>
              <a:rPr lang="fa-IR" sz="6000" b="1" dirty="0" smtClean="0">
                <a:cs typeface="B Zar" panose="00000400000000000000" pitchFamily="2" charset="-78"/>
              </a:rPr>
            </a:br>
            <a:r>
              <a:rPr lang="fa-IR" sz="6000" b="1" dirty="0" smtClean="0">
                <a:cs typeface="B Zar" panose="00000400000000000000" pitchFamily="2" charset="-78"/>
              </a:rPr>
              <a:t>تسعیر ارز</a:t>
            </a:r>
            <a:endParaRPr lang="fr-FR" sz="6000" b="1" dirty="0">
              <a:cs typeface="B Zar" panose="00000400000000000000" pitchFamily="2" charset="-78"/>
            </a:endParaRPr>
          </a:p>
        </p:txBody>
      </p:sp>
    </p:spTree>
    <p:extLst>
      <p:ext uri="{BB962C8B-B14F-4D97-AF65-F5344CB8AC3E}">
        <p14:creationId xmlns:p14="http://schemas.microsoft.com/office/powerpoint/2010/main" val="415758431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vert="horz" lIns="91440" tIns="45720" rIns="91440" bIns="45720" rtlCol="0" anchor="ctr">
            <a:noAutofit/>
          </a:bodyPr>
          <a:lstStyle/>
          <a:p>
            <a:pPr algn="ctr"/>
            <a:r>
              <a:rPr lang="fa-IR" sz="2400" b="1" dirty="0">
                <a:solidFill>
                  <a:srgbClr val="FF0000"/>
                </a:solidFill>
                <a:latin typeface="Arabic Typesetting" pitchFamily="66" charset="-78"/>
                <a:cs typeface="B Zar" panose="00000400000000000000" pitchFamily="2" charset="-78"/>
              </a:rPr>
              <a:t>مقدمه</a:t>
            </a:r>
            <a:endParaRPr lang="en-US" sz="2400" b="1" dirty="0">
              <a:solidFill>
                <a:srgbClr val="FF0000"/>
              </a:solidFill>
              <a:latin typeface="Arabic Typesetting" pitchFamily="66" charset="-78"/>
              <a:cs typeface="B Zar" panose="00000400000000000000" pitchFamily="2" charset="-78"/>
            </a:endParaRPr>
          </a:p>
        </p:txBody>
      </p:sp>
      <p:sp>
        <p:nvSpPr>
          <p:cNvPr id="7" name="Espace réservé du pied de page 6"/>
          <p:cNvSpPr>
            <a:spLocks noGrp="1"/>
          </p:cNvSpPr>
          <p:nvPr>
            <p:ph type="ftr" sz="quarter" idx="11"/>
          </p:nvPr>
        </p:nvSpPr>
        <p:spPr/>
        <p:txBody>
          <a:bodyPr/>
          <a:lstStyle/>
          <a:p>
            <a:r>
              <a:rPr lang="en-US" noProof="0" dirty="0" smtClean="0"/>
              <a:t>Your footer here</a:t>
            </a:r>
            <a:endParaRPr lang="en-US" noProof="0" dirty="0"/>
          </a:p>
        </p:txBody>
      </p:sp>
      <p:sp>
        <p:nvSpPr>
          <p:cNvPr id="6" name="Espace réservé du numéro de diapositive 5"/>
          <p:cNvSpPr>
            <a:spLocks noGrp="1"/>
          </p:cNvSpPr>
          <p:nvPr>
            <p:ph type="sldNum" sz="quarter" idx="12"/>
          </p:nvPr>
        </p:nvSpPr>
        <p:spPr/>
        <p:txBody>
          <a:bodyPr/>
          <a:lstStyle/>
          <a:p>
            <a:fld id="{F9922A8A-E335-4B01-9B47-7F79D612943A}" type="slidenum">
              <a:rPr lang="en-US" smtClean="0"/>
              <a:pPr/>
              <a:t>93</a:t>
            </a:fld>
            <a:endParaRPr lang="en-US" dirty="0"/>
          </a:p>
        </p:txBody>
      </p:sp>
      <p:sp>
        <p:nvSpPr>
          <p:cNvPr id="2" name="Espace réservé du contenu 1"/>
          <p:cNvSpPr>
            <a:spLocks noGrp="1"/>
          </p:cNvSpPr>
          <p:nvPr>
            <p:ph sz="quarter" idx="13"/>
          </p:nvPr>
        </p:nvSpPr>
        <p:spPr/>
        <p:txBody>
          <a:bodyPr>
            <a:noAutofit/>
          </a:bodyPr>
          <a:lstStyle/>
          <a:p>
            <a:pPr marL="0" indent="0" algn="r">
              <a:buNone/>
            </a:pPr>
            <a:r>
              <a:rPr lang="fa-IR" sz="4400" b="1" dirty="0">
                <a:latin typeface="Arabic Typesetting" pitchFamily="66" charset="-78"/>
                <a:cs typeface="Arabic Typesetting" pitchFamily="66" charset="-78"/>
              </a:rPr>
              <a:t>	یک واحد تجاری ممکن است معاملاتی به ارز انجام دهد یا دارای عملیات خارجی باشد. علاوه بر این، </a:t>
            </a:r>
            <a:r>
              <a:rPr lang="fa-IR" sz="4400" b="1" dirty="0" smtClean="0">
                <a:latin typeface="Arabic Typesetting" pitchFamily="66" charset="-78"/>
                <a:cs typeface="Arabic Typesetting" pitchFamily="66" charset="-78"/>
              </a:rPr>
              <a:t>یک واحد</a:t>
            </a:r>
            <a:r>
              <a:rPr lang="fa-IR" sz="4400" b="1" dirty="0">
                <a:latin typeface="Arabic Typesetting" pitchFamily="66" charset="-78"/>
                <a:cs typeface="Arabic Typesetting" pitchFamily="66" charset="-78"/>
              </a:rPr>
              <a:t> تجاری </a:t>
            </a:r>
            <a:r>
              <a:rPr lang="fa-IR" sz="4400" b="1" dirty="0" smtClean="0">
                <a:latin typeface="Arabic Typesetting" pitchFamily="66" charset="-78"/>
                <a:cs typeface="Arabic Typesetting" pitchFamily="66" charset="-78"/>
              </a:rPr>
              <a:t>ممکن </a:t>
            </a:r>
            <a:r>
              <a:rPr lang="fa-IR" sz="4400" b="1" dirty="0">
                <a:latin typeface="Arabic Typesetting" pitchFamily="66" charset="-78"/>
                <a:cs typeface="Arabic Typesetting" pitchFamily="66" charset="-78"/>
              </a:rPr>
              <a:t>است صورتهای مالی خود را به ارز ارائه </a:t>
            </a:r>
            <a:r>
              <a:rPr lang="fa-IR" sz="4400" b="1" dirty="0" smtClean="0">
                <a:latin typeface="Arabic Typesetting" pitchFamily="66" charset="-78"/>
                <a:cs typeface="Arabic Typesetting" pitchFamily="66" charset="-78"/>
              </a:rPr>
              <a:t>کند.</a:t>
            </a:r>
            <a:r>
              <a:rPr lang="fa-IR" sz="4400" b="1" dirty="0">
                <a:latin typeface="Arabic Typesetting" pitchFamily="66" charset="-78"/>
                <a:cs typeface="Arabic Typesetting" pitchFamily="66" charset="-78"/>
              </a:rPr>
              <a:t>	</a:t>
            </a:r>
            <a:endParaRPr lang="fa-IR" sz="4400" b="1" dirty="0" smtClean="0">
              <a:latin typeface="Arabic Typesetting" pitchFamily="66" charset="-78"/>
              <a:cs typeface="Arabic Typesetting" pitchFamily="66" charset="-78"/>
            </a:endParaRPr>
          </a:p>
          <a:p>
            <a:pPr marL="0" indent="0" algn="r">
              <a:buNone/>
            </a:pPr>
            <a:r>
              <a:rPr lang="fa-IR" sz="4400" b="1" dirty="0" smtClean="0">
                <a:latin typeface="Arabic Typesetting" pitchFamily="66" charset="-78"/>
                <a:cs typeface="Arabic Typesetting" pitchFamily="66" charset="-78"/>
              </a:rPr>
              <a:t>موضوعات </a:t>
            </a:r>
            <a:r>
              <a:rPr lang="fa-IR" sz="4400" b="1" dirty="0">
                <a:latin typeface="Arabic Typesetting" pitchFamily="66" charset="-78"/>
                <a:cs typeface="Arabic Typesetting" pitchFamily="66" charset="-78"/>
              </a:rPr>
              <a:t>اصلی </a:t>
            </a:r>
            <a:r>
              <a:rPr lang="fa-IR" sz="4400" b="1" dirty="0" smtClean="0">
                <a:latin typeface="Arabic Typesetting" pitchFamily="66" charset="-78"/>
                <a:cs typeface="Arabic Typesetting" pitchFamily="66" charset="-78"/>
              </a:rPr>
              <a:t>این استاندارد </a:t>
            </a:r>
            <a:r>
              <a:rPr lang="fa-IR" sz="4400" b="1" dirty="0">
                <a:latin typeface="Arabic Typesetting" pitchFamily="66" charset="-78"/>
                <a:cs typeface="Arabic Typesetting" pitchFamily="66" charset="-78"/>
              </a:rPr>
              <a:t>این است که از چه نرخی برای تسعیر استفاده شود و آثار تغییر در نرخ ارز، چگونه در صورتهای مالی گزارش شود.</a:t>
            </a:r>
            <a:endParaRPr lang="en-US" sz="4400" b="1" dirty="0">
              <a:latin typeface="Arabic Typesetting" pitchFamily="66" charset="-78"/>
              <a:cs typeface="Arabic Typesetting" pitchFamily="66" charset="-78"/>
            </a:endParaRPr>
          </a:p>
          <a:p>
            <a:pPr algn="r"/>
            <a:endParaRPr lang="fa-IR" sz="4400" b="1" dirty="0">
              <a:latin typeface="Arabic Typesetting" pitchFamily="66" charset="-78"/>
              <a:cs typeface="Arabic Typesetting" pitchFamily="66" charset="-78"/>
            </a:endParaRPr>
          </a:p>
          <a:p>
            <a:pPr algn="r"/>
            <a:endParaRPr lang="fr-FR" sz="4400" b="1" dirty="0">
              <a:latin typeface="Arabic Typesetting" pitchFamily="66" charset="-78"/>
              <a:cs typeface="Arabic Typesetting" pitchFamily="66" charset="-78"/>
            </a:endParaRPr>
          </a:p>
        </p:txBody>
      </p:sp>
    </p:spTree>
    <p:extLst>
      <p:ext uri="{BB962C8B-B14F-4D97-AF65-F5344CB8AC3E}">
        <p14:creationId xmlns:p14="http://schemas.microsoft.com/office/powerpoint/2010/main" val="201750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ctr"/>
            <a:r>
              <a:rPr lang="fa-IR" sz="2400" b="1" dirty="0">
                <a:solidFill>
                  <a:srgbClr val="FF0000"/>
                </a:solidFill>
                <a:latin typeface="Arabic Typesetting" pitchFamily="66" charset="-78"/>
                <a:cs typeface="B Zar" panose="00000400000000000000" pitchFamily="2" charset="-78"/>
              </a:rPr>
              <a:t>تعاریف</a:t>
            </a:r>
            <a:endParaRPr lang="fa-IR" sz="2400" b="1" dirty="0">
              <a:solidFill>
                <a:srgbClr val="FF0000"/>
              </a:solidFill>
              <a:latin typeface="Arabic Typesetting" pitchFamily="66" charset="-78"/>
              <a:cs typeface="B Zar" panose="00000400000000000000" pitchFamily="2" charset="-78"/>
            </a:endParaRPr>
          </a:p>
        </p:txBody>
      </p:sp>
      <p:sp>
        <p:nvSpPr>
          <p:cNvPr id="3" name="Footer Placeholder 2"/>
          <p:cNvSpPr>
            <a:spLocks noGrp="1"/>
          </p:cNvSpPr>
          <p:nvPr>
            <p:ph type="ftr" sz="quarter" idx="11"/>
          </p:nvPr>
        </p:nvSpPr>
        <p:spPr/>
        <p:txBody>
          <a:bodyPr/>
          <a:lstStyle/>
          <a:p>
            <a:r>
              <a:rPr lang="en-US" smtClean="0"/>
              <a:t>Your footer here</a:t>
            </a:r>
            <a:endParaRPr lang="en-US" dirty="0" smtClean="0"/>
          </a:p>
        </p:txBody>
      </p:sp>
      <p:sp>
        <p:nvSpPr>
          <p:cNvPr id="4" name="Slide Number Placeholder 3"/>
          <p:cNvSpPr>
            <a:spLocks noGrp="1"/>
          </p:cNvSpPr>
          <p:nvPr>
            <p:ph type="sldNum" sz="quarter" idx="12"/>
          </p:nvPr>
        </p:nvSpPr>
        <p:spPr/>
        <p:txBody>
          <a:bodyPr/>
          <a:lstStyle/>
          <a:p>
            <a:fld id="{AE199FAC-4B86-4121-B622-50028D35B744}" type="slidenum">
              <a:rPr lang="fr-FR" smtClean="0"/>
              <a:pPr/>
              <a:t>94</a:t>
            </a:fld>
            <a:endParaRPr lang="fr-FR" dirty="0"/>
          </a:p>
        </p:txBody>
      </p:sp>
      <p:sp>
        <p:nvSpPr>
          <p:cNvPr id="5" name="Content Placeholder 4"/>
          <p:cNvSpPr>
            <a:spLocks noGrp="1"/>
          </p:cNvSpPr>
          <p:nvPr>
            <p:ph sz="quarter" idx="13"/>
          </p:nvPr>
        </p:nvSpPr>
        <p:spPr/>
        <p:txBody>
          <a:bodyPr>
            <a:noAutofit/>
          </a:bodyPr>
          <a:lstStyle/>
          <a:p>
            <a:pPr algn="r">
              <a:buNone/>
            </a:pPr>
            <a:r>
              <a:rPr lang="fa-IR" sz="3600" b="1" dirty="0" smtClean="0">
                <a:latin typeface="Arabic Typesetting" pitchFamily="66" charset="-78"/>
                <a:cs typeface="Arabic Typesetting" pitchFamily="66" charset="-78"/>
              </a:rPr>
              <a:t>واحد پول گزارشگری:عبارت‌ </a:t>
            </a:r>
            <a:r>
              <a:rPr lang="fa-IR" sz="3600" b="1" dirty="0">
                <a:latin typeface="Arabic Typesetting" pitchFamily="66" charset="-78"/>
                <a:cs typeface="Arabic Typesetting" pitchFamily="66" charset="-78"/>
              </a:rPr>
              <a:t>است‌ از واحد پول‌ مورد استفاده‌ در ارائه‌ </a:t>
            </a:r>
            <a:r>
              <a:rPr lang="fa-IR" sz="3600" b="1" dirty="0" smtClean="0">
                <a:latin typeface="Arabic Typesetting" pitchFamily="66" charset="-78"/>
                <a:cs typeface="Arabic Typesetting" pitchFamily="66" charset="-78"/>
              </a:rPr>
              <a:t>صورتهای مالی</a:t>
            </a:r>
            <a:endParaRPr lang="fa-IR" sz="3600" b="1" dirty="0">
              <a:latin typeface="Arabic Typesetting" pitchFamily="66" charset="-78"/>
              <a:cs typeface="Arabic Typesetting" pitchFamily="66" charset="-78"/>
            </a:endParaRPr>
          </a:p>
          <a:p>
            <a:pPr marL="0" indent="0" algn="r">
              <a:buNone/>
            </a:pPr>
            <a:endParaRPr lang="fa-IR" sz="3600" b="1" dirty="0">
              <a:latin typeface="Arabic Typesetting" pitchFamily="66" charset="-78"/>
              <a:cs typeface="Arabic Typesetting" pitchFamily="66" charset="-78"/>
            </a:endParaRPr>
          </a:p>
          <a:p>
            <a:pPr marL="0" indent="0" algn="r">
              <a:buNone/>
            </a:pPr>
            <a:r>
              <a:rPr lang="fa-IR" sz="3600" b="1" dirty="0" smtClean="0">
                <a:latin typeface="Arabic Typesetting" pitchFamily="66" charset="-78"/>
                <a:cs typeface="Arabic Typesetting" pitchFamily="66" charset="-78"/>
              </a:rPr>
              <a:t>        در </a:t>
            </a:r>
            <a:r>
              <a:rPr lang="fa-IR" sz="3600" b="1" dirty="0">
                <a:latin typeface="Arabic Typesetting" pitchFamily="66" charset="-78"/>
                <a:cs typeface="Arabic Typesetting" pitchFamily="66" charset="-78"/>
              </a:rPr>
              <a:t>ايران واحد پول </a:t>
            </a:r>
            <a:r>
              <a:rPr lang="fa-IR" sz="3600" b="1" dirty="0" smtClean="0">
                <a:latin typeface="Arabic Typesetting" pitchFamily="66" charset="-78"/>
                <a:cs typeface="Arabic Typesetting" pitchFamily="66" charset="-78"/>
              </a:rPr>
              <a:t>گزارشگری </a:t>
            </a:r>
            <a:r>
              <a:rPr lang="fa-IR" sz="3600" b="1" dirty="0">
                <a:latin typeface="Arabic Typesetting" pitchFamily="66" charset="-78"/>
                <a:cs typeface="Arabic Typesetting" pitchFamily="66" charset="-78"/>
              </a:rPr>
              <a:t>ريال </a:t>
            </a:r>
            <a:r>
              <a:rPr lang="fa-IR" sz="3600" b="1" dirty="0" smtClean="0">
                <a:latin typeface="Arabic Typesetting" pitchFamily="66" charset="-78"/>
                <a:cs typeface="Arabic Typesetting" pitchFamily="66" charset="-78"/>
              </a:rPr>
              <a:t>می باشد‌</a:t>
            </a:r>
            <a:endParaRPr lang="fa-IR" sz="3600" b="1" dirty="0">
              <a:latin typeface="Arabic Typesetting" pitchFamily="66" charset="-78"/>
              <a:cs typeface="Arabic Typesetting" pitchFamily="66" charset="-78"/>
            </a:endParaRPr>
          </a:p>
          <a:p>
            <a:pPr marL="92075" indent="17463" algn="r">
              <a:buNone/>
              <a:defRPr/>
            </a:pPr>
            <a:endParaRPr lang="fa-IR" sz="3600" b="1" dirty="0" smtClean="0">
              <a:latin typeface="Arabic Typesetting" pitchFamily="66" charset="-78"/>
              <a:cs typeface="Arabic Typesetting" pitchFamily="66" charset="-78"/>
            </a:endParaRPr>
          </a:p>
          <a:p>
            <a:pPr marL="92075" indent="17463" algn="r">
              <a:buNone/>
              <a:defRPr/>
            </a:pPr>
            <a:r>
              <a:rPr lang="fa-IR" sz="3600" b="1" dirty="0" smtClean="0">
                <a:latin typeface="Arabic Typesetting" pitchFamily="66" charset="-78"/>
                <a:cs typeface="Arabic Typesetting" pitchFamily="66" charset="-78"/>
              </a:rPr>
              <a:t>واحد پول عملیاتی:عبارت است ازواحد پول محیط اقتصادی اصلی که واحد تجاری در آن فعالیت دارد.</a:t>
            </a:r>
            <a:endParaRPr lang="fa-IR" sz="3600" b="1" dirty="0">
              <a:latin typeface="Arabic Typesetting" pitchFamily="66" charset="-78"/>
              <a:cs typeface="Arabic Typesetting" pitchFamily="66" charset="-78"/>
            </a:endParaRPr>
          </a:p>
          <a:p>
            <a:pPr marL="92075" indent="17463" algn="r">
              <a:buNone/>
              <a:defRPr/>
            </a:pPr>
            <a:endParaRPr lang="en-US" sz="3600" b="1" dirty="0">
              <a:latin typeface="Arabic Typesetting" pitchFamily="66" charset="-78"/>
              <a:cs typeface="Arabic Typesetting" pitchFamily="66"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274638"/>
            <a:ext cx="1229014" cy="1286150"/>
          </a:xfrm>
          <a:prstGeom prst="rect">
            <a:avLst/>
          </a:prstGeom>
        </p:spPr>
      </p:pic>
    </p:spTree>
    <p:extLst>
      <p:ext uri="{BB962C8B-B14F-4D97-AF65-F5344CB8AC3E}">
        <p14:creationId xmlns:p14="http://schemas.microsoft.com/office/powerpoint/2010/main" val="125189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circle(in)">
                                      <p:cBhvr>
                                        <p:cTn id="24" dur="20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ctr"/>
            <a:r>
              <a:rPr lang="fa-IR" sz="2400" b="1" dirty="0">
                <a:solidFill>
                  <a:srgbClr val="FF0000"/>
                </a:solidFill>
                <a:latin typeface="Arabic Typesetting" pitchFamily="66" charset="-78"/>
                <a:cs typeface="B Zar" panose="00000400000000000000" pitchFamily="2" charset="-78"/>
              </a:rPr>
              <a:t>تعاریف</a:t>
            </a:r>
            <a:endParaRPr lang="fa-IR" sz="2400" b="1" dirty="0">
              <a:solidFill>
                <a:srgbClr val="FF0000"/>
              </a:solidFill>
              <a:latin typeface="Arabic Typesetting" pitchFamily="66" charset="-78"/>
              <a:cs typeface="B Zar" panose="00000400000000000000" pitchFamily="2" charset="-78"/>
            </a:endParaRPr>
          </a:p>
        </p:txBody>
      </p:sp>
      <p:sp>
        <p:nvSpPr>
          <p:cNvPr id="3" name="Footer Placeholder 2"/>
          <p:cNvSpPr>
            <a:spLocks noGrp="1"/>
          </p:cNvSpPr>
          <p:nvPr>
            <p:ph type="ftr" sz="quarter" idx="11"/>
          </p:nvPr>
        </p:nvSpPr>
        <p:spPr/>
        <p:txBody>
          <a:bodyPr/>
          <a:lstStyle/>
          <a:p>
            <a:r>
              <a:rPr lang="en-US" dirty="0" smtClean="0"/>
              <a:t>Your footer here</a:t>
            </a:r>
          </a:p>
        </p:txBody>
      </p:sp>
      <p:sp>
        <p:nvSpPr>
          <p:cNvPr id="4" name="Slide Number Placeholder 3"/>
          <p:cNvSpPr>
            <a:spLocks noGrp="1"/>
          </p:cNvSpPr>
          <p:nvPr>
            <p:ph type="sldNum" sz="quarter" idx="12"/>
          </p:nvPr>
        </p:nvSpPr>
        <p:spPr/>
        <p:txBody>
          <a:bodyPr/>
          <a:lstStyle/>
          <a:p>
            <a:fld id="{AE199FAC-4B86-4121-B622-50028D35B744}" type="slidenum">
              <a:rPr lang="fr-FR" smtClean="0"/>
              <a:pPr/>
              <a:t>95</a:t>
            </a:fld>
            <a:endParaRPr lang="fr-FR" dirty="0"/>
          </a:p>
        </p:txBody>
      </p:sp>
      <p:sp>
        <p:nvSpPr>
          <p:cNvPr id="5" name="Content Placeholder 4"/>
          <p:cNvSpPr>
            <a:spLocks noGrp="1"/>
          </p:cNvSpPr>
          <p:nvPr>
            <p:ph sz="quarter" idx="13"/>
          </p:nvPr>
        </p:nvSpPr>
        <p:spPr/>
        <p:txBody>
          <a:bodyPr>
            <a:noAutofit/>
          </a:bodyPr>
          <a:lstStyle/>
          <a:p>
            <a:pPr marL="0" indent="0" algn="r">
              <a:buNone/>
            </a:pPr>
            <a:r>
              <a:rPr lang="fa-IR" sz="4400" b="1" dirty="0">
                <a:latin typeface="Arabic Typesetting" pitchFamily="66" charset="-78"/>
                <a:cs typeface="Arabic Typesetting" pitchFamily="66" charset="-78"/>
              </a:rPr>
              <a:t>ارز:عبارت‌ است‌ از هر واحد </a:t>
            </a:r>
            <a:r>
              <a:rPr lang="fa-IR" sz="4400" b="1" dirty="0" smtClean="0">
                <a:latin typeface="Arabic Typesetting" pitchFamily="66" charset="-78"/>
                <a:cs typeface="Arabic Typesetting" pitchFamily="66" charset="-78"/>
              </a:rPr>
              <a:t>پولی </a:t>
            </a:r>
            <a:r>
              <a:rPr lang="fa-IR" sz="4400" b="1" dirty="0">
                <a:latin typeface="Arabic Typesetting" pitchFamily="66" charset="-78"/>
                <a:cs typeface="Arabic Typesetting" pitchFamily="66" charset="-78"/>
              </a:rPr>
              <a:t>به‌ غير از واحد </a:t>
            </a:r>
            <a:r>
              <a:rPr lang="fa-IR" sz="4400" b="1" dirty="0" smtClean="0">
                <a:latin typeface="Arabic Typesetting" pitchFamily="66" charset="-78"/>
                <a:cs typeface="Arabic Typesetting" pitchFamily="66" charset="-78"/>
              </a:rPr>
              <a:t>پول‌ گزارشگری‌</a:t>
            </a:r>
            <a:endParaRPr lang="fa-IR" sz="4400" b="1" dirty="0">
              <a:latin typeface="Arabic Typesetting" pitchFamily="66" charset="-78"/>
              <a:cs typeface="Arabic Typesetting" pitchFamily="66" charset="-78"/>
            </a:endParaRPr>
          </a:p>
          <a:p>
            <a:pPr marL="0" indent="0" algn="r">
              <a:buNone/>
            </a:pPr>
            <a:r>
              <a:rPr lang="fa-IR" sz="4400" b="1" dirty="0">
                <a:latin typeface="Arabic Typesetting" pitchFamily="66" charset="-78"/>
                <a:cs typeface="Arabic Typesetting" pitchFamily="66" charset="-78"/>
              </a:rPr>
              <a:t>تسعیر:فرایندی است که از طریق آن اطلاعات‌ مالي‌ </a:t>
            </a:r>
            <a:r>
              <a:rPr lang="fa-IR" sz="4400" b="1" dirty="0" smtClean="0">
                <a:latin typeface="Arabic Typesetting" pitchFamily="66" charset="-78"/>
                <a:cs typeface="Arabic Typesetting" pitchFamily="66" charset="-78"/>
              </a:rPr>
              <a:t>مبتني</a:t>
            </a:r>
            <a:r>
              <a:rPr lang="fa-IR" sz="4400" b="1" dirty="0">
                <a:latin typeface="Arabic Typesetting" pitchFamily="66" charset="-78"/>
                <a:cs typeface="Arabic Typesetting" pitchFamily="66" charset="-78"/>
              </a:rPr>
              <a:t> بر ارز، برحسب‌ واحد پول‌ </a:t>
            </a:r>
            <a:r>
              <a:rPr lang="fa-IR" sz="4400" b="1" dirty="0" smtClean="0">
                <a:latin typeface="Arabic Typesetting" pitchFamily="66" charset="-78"/>
                <a:cs typeface="Arabic Typesetting" pitchFamily="66" charset="-78"/>
              </a:rPr>
              <a:t>گزارشگری </a:t>
            </a:r>
            <a:r>
              <a:rPr lang="fa-IR" sz="4400" b="1" dirty="0">
                <a:latin typeface="Arabic Typesetting" pitchFamily="66" charset="-78"/>
                <a:cs typeface="Arabic Typesetting" pitchFamily="66" charset="-78"/>
              </a:rPr>
              <a:t>بيان‌ شود. </a:t>
            </a:r>
            <a:endParaRPr lang="fa-IR" sz="4400" b="1" dirty="0" smtClean="0">
              <a:latin typeface="Arabic Typesetting" pitchFamily="66" charset="-78"/>
              <a:cs typeface="Arabic Typesetting" pitchFamily="66" charset="-78"/>
            </a:endParaRPr>
          </a:p>
          <a:p>
            <a:pPr marL="0" indent="0" algn="r">
              <a:buNone/>
            </a:pPr>
            <a:r>
              <a:rPr lang="fa-IR" sz="4400" b="1" dirty="0" smtClean="0">
                <a:latin typeface="Arabic Typesetting" pitchFamily="66" charset="-78"/>
                <a:cs typeface="Arabic Typesetting" pitchFamily="66" charset="-78"/>
              </a:rPr>
              <a:t>نرخ تسعیر:عبارت است از نرخ تبدیل دو واحد پولی به یکدیگرکه در فرایند تسعیر به کار گرفته می شود.</a:t>
            </a:r>
            <a:endParaRPr lang="fa-IR" sz="4400" b="1" dirty="0">
              <a:latin typeface="Arabic Typesetting" pitchFamily="66" charset="-78"/>
              <a:cs typeface="Arabic Typesetting" pitchFamily="66" charset="-78"/>
            </a:endParaRPr>
          </a:p>
        </p:txBody>
      </p:sp>
    </p:spTree>
    <p:extLst>
      <p:ext uri="{BB962C8B-B14F-4D97-AF65-F5344CB8AC3E}">
        <p14:creationId xmlns:p14="http://schemas.microsoft.com/office/powerpoint/2010/main" val="346481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80">
                                          <p:stCondLst>
                                            <p:cond delay="0"/>
                                          </p:stCondLst>
                                        </p:cTn>
                                        <p:tgtEl>
                                          <p:spTgt spid="5">
                                            <p:txEl>
                                              <p:pRg st="0" end="0"/>
                                            </p:txEl>
                                          </p:spTgt>
                                        </p:tgtEl>
                                      </p:cBhvr>
                                    </p:animEffect>
                                    <p:anim calcmode="lin" valueType="num">
                                      <p:cBhvr>
                                        <p:cTn id="13"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xEl>
                                              <p:pRg st="0" end="0"/>
                                            </p:txEl>
                                          </p:spTgt>
                                        </p:tgtEl>
                                      </p:cBhvr>
                                      <p:to x="100000" y="60000"/>
                                    </p:animScale>
                                    <p:animScale>
                                      <p:cBhvr>
                                        <p:cTn id="19" dur="166" decel="50000">
                                          <p:stCondLst>
                                            <p:cond delay="676"/>
                                          </p:stCondLst>
                                        </p:cTn>
                                        <p:tgtEl>
                                          <p:spTgt spid="5">
                                            <p:txEl>
                                              <p:pRg st="0" end="0"/>
                                            </p:txEl>
                                          </p:spTgt>
                                        </p:tgtEl>
                                      </p:cBhvr>
                                      <p:to x="100000" y="100000"/>
                                    </p:animScale>
                                    <p:animScale>
                                      <p:cBhvr>
                                        <p:cTn id="20" dur="26">
                                          <p:stCondLst>
                                            <p:cond delay="1312"/>
                                          </p:stCondLst>
                                        </p:cTn>
                                        <p:tgtEl>
                                          <p:spTgt spid="5">
                                            <p:txEl>
                                              <p:pRg st="0" end="0"/>
                                            </p:txEl>
                                          </p:spTgt>
                                        </p:tgtEl>
                                      </p:cBhvr>
                                      <p:to x="100000" y="80000"/>
                                    </p:animScale>
                                    <p:animScale>
                                      <p:cBhvr>
                                        <p:cTn id="21" dur="166" decel="50000">
                                          <p:stCondLst>
                                            <p:cond delay="1338"/>
                                          </p:stCondLst>
                                        </p:cTn>
                                        <p:tgtEl>
                                          <p:spTgt spid="5">
                                            <p:txEl>
                                              <p:pRg st="0" end="0"/>
                                            </p:txEl>
                                          </p:spTgt>
                                        </p:tgtEl>
                                      </p:cBhvr>
                                      <p:to x="100000" y="100000"/>
                                    </p:animScale>
                                    <p:animScale>
                                      <p:cBhvr>
                                        <p:cTn id="22" dur="26">
                                          <p:stCondLst>
                                            <p:cond delay="1642"/>
                                          </p:stCondLst>
                                        </p:cTn>
                                        <p:tgtEl>
                                          <p:spTgt spid="5">
                                            <p:txEl>
                                              <p:pRg st="0" end="0"/>
                                            </p:txEl>
                                          </p:spTgt>
                                        </p:tgtEl>
                                      </p:cBhvr>
                                      <p:to x="100000" y="90000"/>
                                    </p:animScale>
                                    <p:animScale>
                                      <p:cBhvr>
                                        <p:cTn id="23" dur="166" decel="50000">
                                          <p:stCondLst>
                                            <p:cond delay="1668"/>
                                          </p:stCondLst>
                                        </p:cTn>
                                        <p:tgtEl>
                                          <p:spTgt spid="5">
                                            <p:txEl>
                                              <p:pRg st="0" end="0"/>
                                            </p:txEl>
                                          </p:spTgt>
                                        </p:tgtEl>
                                      </p:cBhvr>
                                      <p:to x="100000" y="100000"/>
                                    </p:animScale>
                                    <p:animScale>
                                      <p:cBhvr>
                                        <p:cTn id="24" dur="26">
                                          <p:stCondLst>
                                            <p:cond delay="1808"/>
                                          </p:stCondLst>
                                        </p:cTn>
                                        <p:tgtEl>
                                          <p:spTgt spid="5">
                                            <p:txEl>
                                              <p:pRg st="0" end="0"/>
                                            </p:txEl>
                                          </p:spTgt>
                                        </p:tgtEl>
                                      </p:cBhvr>
                                      <p:to x="100000" y="95000"/>
                                    </p:animScale>
                                    <p:animScale>
                                      <p:cBhvr>
                                        <p:cTn id="25" dur="166" decel="50000">
                                          <p:stCondLst>
                                            <p:cond delay="1834"/>
                                          </p:stCondLst>
                                        </p:cTn>
                                        <p:tgtEl>
                                          <p:spTgt spid="5">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1000"/>
                                        <p:tgtEl>
                                          <p:spTgt spid="5">
                                            <p:txEl>
                                              <p:pRg st="1" end="1"/>
                                            </p:txEl>
                                          </p:spTgt>
                                        </p:tgtEl>
                                      </p:cBhvr>
                                    </p:animEffect>
                                    <p:anim calcmode="lin" valueType="num">
                                      <p:cBhvr>
                                        <p:cTn id="3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barn(inVertical)">
                                      <p:cBhvr>
                                        <p:cTn id="3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ctr"/>
            <a:r>
              <a:rPr lang="fa-IR" sz="2400" b="1" dirty="0">
                <a:solidFill>
                  <a:srgbClr val="FF0000"/>
                </a:solidFill>
                <a:latin typeface="Arabic Typesetting" pitchFamily="66" charset="-78"/>
                <a:cs typeface="B Zar" panose="00000400000000000000" pitchFamily="2" charset="-78"/>
              </a:rPr>
              <a:t>تعاریف</a:t>
            </a:r>
            <a:endParaRPr lang="fa-IR" sz="2400" b="1" dirty="0">
              <a:solidFill>
                <a:srgbClr val="FF0000"/>
              </a:solidFill>
              <a:latin typeface="Arabic Typesetting" pitchFamily="66" charset="-78"/>
              <a:cs typeface="B Zar" panose="00000400000000000000" pitchFamily="2" charset="-78"/>
            </a:endParaRPr>
          </a:p>
        </p:txBody>
      </p:sp>
      <p:sp>
        <p:nvSpPr>
          <p:cNvPr id="3" name="Footer Placeholder 2"/>
          <p:cNvSpPr>
            <a:spLocks noGrp="1"/>
          </p:cNvSpPr>
          <p:nvPr>
            <p:ph type="ftr" sz="quarter" idx="11"/>
          </p:nvPr>
        </p:nvSpPr>
        <p:spPr/>
        <p:txBody>
          <a:bodyPr/>
          <a:lstStyle/>
          <a:p>
            <a:r>
              <a:rPr lang="en-US" smtClean="0"/>
              <a:t>Your footer here</a:t>
            </a:r>
            <a:endParaRPr lang="en-US" dirty="0" smtClean="0"/>
          </a:p>
        </p:txBody>
      </p:sp>
      <p:sp>
        <p:nvSpPr>
          <p:cNvPr id="4" name="Slide Number Placeholder 3"/>
          <p:cNvSpPr>
            <a:spLocks noGrp="1"/>
          </p:cNvSpPr>
          <p:nvPr>
            <p:ph type="sldNum" sz="quarter" idx="12"/>
          </p:nvPr>
        </p:nvSpPr>
        <p:spPr/>
        <p:txBody>
          <a:bodyPr/>
          <a:lstStyle/>
          <a:p>
            <a:fld id="{AE199FAC-4B86-4121-B622-50028D35B744}" type="slidenum">
              <a:rPr lang="fr-FR" smtClean="0"/>
              <a:pPr/>
              <a:t>96</a:t>
            </a:fld>
            <a:endParaRPr lang="fr-FR" dirty="0"/>
          </a:p>
        </p:txBody>
      </p:sp>
      <p:sp>
        <p:nvSpPr>
          <p:cNvPr id="5" name="Content Placeholder 4"/>
          <p:cNvSpPr>
            <a:spLocks noGrp="1"/>
          </p:cNvSpPr>
          <p:nvPr>
            <p:ph sz="quarter" idx="13"/>
          </p:nvPr>
        </p:nvSpPr>
        <p:spPr/>
        <p:txBody>
          <a:bodyPr>
            <a:noAutofit/>
          </a:bodyPr>
          <a:lstStyle/>
          <a:p>
            <a:pPr marL="0" indent="0" algn="r">
              <a:buNone/>
            </a:pPr>
            <a:r>
              <a:rPr lang="fa-IR" sz="3600" b="1" dirty="0" smtClean="0">
                <a:latin typeface="Arabic Typesetting" pitchFamily="66" charset="-78"/>
                <a:cs typeface="Arabic Typesetting" pitchFamily="66" charset="-78"/>
              </a:rPr>
              <a:t>.</a:t>
            </a:r>
            <a:r>
              <a:rPr lang="en-US" sz="3600" b="1" dirty="0" smtClean="0">
                <a:latin typeface="Arabic Typesetting" pitchFamily="66" charset="-78"/>
                <a:cs typeface="Arabic Typesetting" pitchFamily="66" charset="-78"/>
              </a:rPr>
              <a:t> </a:t>
            </a:r>
            <a:r>
              <a:rPr lang="fa-IR" sz="3600" b="1" dirty="0" smtClean="0">
                <a:solidFill>
                  <a:schemeClr val="tx2"/>
                </a:solidFill>
                <a:latin typeface="Arabic Typesetting" pitchFamily="66" charset="-78"/>
                <a:cs typeface="Arabic Typesetting" pitchFamily="66" charset="-78"/>
              </a:rPr>
              <a:t>معاملات ارزی:معامله ای </a:t>
            </a:r>
            <a:r>
              <a:rPr lang="fa-IR" sz="3600" b="1" dirty="0">
                <a:solidFill>
                  <a:schemeClr val="tx2"/>
                </a:solidFill>
                <a:latin typeface="Arabic Typesetting" pitchFamily="66" charset="-78"/>
                <a:cs typeface="Arabic Typesetting" pitchFamily="66" charset="-78"/>
              </a:rPr>
              <a:t>است که به ارز انجام </a:t>
            </a:r>
            <a:r>
              <a:rPr lang="fa-IR" sz="3600" b="1" dirty="0" smtClean="0">
                <a:solidFill>
                  <a:schemeClr val="tx2"/>
                </a:solidFill>
                <a:latin typeface="Arabic Typesetting" pitchFamily="66" charset="-78"/>
                <a:cs typeface="Arabic Typesetting" pitchFamily="66" charset="-78"/>
              </a:rPr>
              <a:t>می </a:t>
            </a:r>
            <a:r>
              <a:rPr lang="fa-IR" sz="3600" b="1" dirty="0">
                <a:solidFill>
                  <a:schemeClr val="tx2"/>
                </a:solidFill>
                <a:latin typeface="Arabic Typesetting" pitchFamily="66" charset="-78"/>
                <a:cs typeface="Arabic Typesetting" pitchFamily="66" charset="-78"/>
              </a:rPr>
              <a:t>شود يامستلزم تسويه به ارز است</a:t>
            </a:r>
            <a:r>
              <a:rPr lang="fa-IR" sz="3600" b="1" dirty="0" smtClean="0">
                <a:solidFill>
                  <a:schemeClr val="tx2"/>
                </a:solidFill>
                <a:latin typeface="Arabic Typesetting" pitchFamily="66" charset="-78"/>
                <a:cs typeface="Arabic Typesetting" pitchFamily="66" charset="-78"/>
              </a:rPr>
              <a:t>.</a:t>
            </a:r>
          </a:p>
          <a:p>
            <a:pPr marL="0" indent="0" algn="r" rtl="1">
              <a:spcBef>
                <a:spcPct val="50000"/>
              </a:spcBef>
              <a:buNone/>
            </a:pPr>
            <a:r>
              <a:rPr lang="fa-IR" sz="3600" b="1" dirty="0" smtClean="0">
                <a:solidFill>
                  <a:schemeClr val="tx2"/>
                </a:solidFill>
                <a:latin typeface="Arabic Typesetting" pitchFamily="66" charset="-78"/>
                <a:cs typeface="Arabic Typesetting" pitchFamily="66" charset="-78"/>
              </a:rPr>
              <a:t> </a:t>
            </a:r>
            <a:r>
              <a:rPr lang="fa-IR" sz="3600" b="1" dirty="0">
                <a:solidFill>
                  <a:schemeClr val="tx2"/>
                </a:solidFill>
                <a:latin typeface="Arabic Typesetting" pitchFamily="66" charset="-78"/>
                <a:cs typeface="Arabic Typesetting" pitchFamily="66" charset="-78"/>
              </a:rPr>
              <a:t>از قبيل</a:t>
            </a:r>
            <a:r>
              <a:rPr lang="fa-IR" sz="3600" b="1" dirty="0" smtClean="0">
                <a:solidFill>
                  <a:schemeClr val="tx2"/>
                </a:solidFill>
                <a:latin typeface="Arabic Typesetting" pitchFamily="66" charset="-78"/>
                <a:cs typeface="Arabic Typesetting" pitchFamily="66" charset="-78"/>
              </a:rPr>
              <a:t>:</a:t>
            </a:r>
            <a:endParaRPr lang="en-US" sz="3600" b="1" dirty="0">
              <a:solidFill>
                <a:schemeClr val="tx2"/>
              </a:solidFill>
              <a:latin typeface="Arabic Typesetting" pitchFamily="66" charset="-78"/>
              <a:cs typeface="Arabic Typesetting" pitchFamily="66" charset="-78"/>
            </a:endParaRPr>
          </a:p>
          <a:p>
            <a:pPr algn="r"/>
            <a:endParaRPr lang="fa-IR" sz="3600" dirty="0">
              <a:latin typeface="Arabic Typesetting" pitchFamily="66" charset="-78"/>
              <a:cs typeface="Arabic Typesetting" pitchFamily="66" charset="-78"/>
            </a:endParaRPr>
          </a:p>
        </p:txBody>
      </p:sp>
      <p:graphicFrame>
        <p:nvGraphicFramePr>
          <p:cNvPr id="7" name="Diagram 6"/>
          <p:cNvGraphicFramePr/>
          <p:nvPr>
            <p:extLst/>
          </p:nvPr>
        </p:nvGraphicFramePr>
        <p:xfrm>
          <a:off x="539552" y="270892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337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graphicEl>
                                              <a:dgm id="{D92AC956-7294-4CE6-BBAD-8DD5F27C823C}"/>
                                            </p:graphicEl>
                                          </p:spTgt>
                                        </p:tgtEl>
                                        <p:attrNameLst>
                                          <p:attrName>style.visibility</p:attrName>
                                        </p:attrNameLst>
                                      </p:cBhvr>
                                      <p:to>
                                        <p:strVal val="visible"/>
                                      </p:to>
                                    </p:set>
                                    <p:animEffect transition="in" filter="fade">
                                      <p:cBhvr>
                                        <p:cTn id="24" dur="1000"/>
                                        <p:tgtEl>
                                          <p:spTgt spid="7">
                                            <p:graphicEl>
                                              <a:dgm id="{D92AC956-7294-4CE6-BBAD-8DD5F27C823C}"/>
                                            </p:graphicEl>
                                          </p:spTgt>
                                        </p:tgtEl>
                                      </p:cBhvr>
                                    </p:animEffect>
                                    <p:anim calcmode="lin" valueType="num">
                                      <p:cBhvr>
                                        <p:cTn id="25" dur="1000" fill="hold"/>
                                        <p:tgtEl>
                                          <p:spTgt spid="7">
                                            <p:graphicEl>
                                              <a:dgm id="{D92AC956-7294-4CE6-BBAD-8DD5F27C823C}"/>
                                            </p:graphicEl>
                                          </p:spTgt>
                                        </p:tgtEl>
                                        <p:attrNameLst>
                                          <p:attrName>ppt_x</p:attrName>
                                        </p:attrNameLst>
                                      </p:cBhvr>
                                      <p:tavLst>
                                        <p:tav tm="0">
                                          <p:val>
                                            <p:strVal val="#ppt_x"/>
                                          </p:val>
                                        </p:tav>
                                        <p:tav tm="100000">
                                          <p:val>
                                            <p:strVal val="#ppt_x"/>
                                          </p:val>
                                        </p:tav>
                                      </p:tavLst>
                                    </p:anim>
                                    <p:anim calcmode="lin" valueType="num">
                                      <p:cBhvr>
                                        <p:cTn id="26" dur="1000" fill="hold"/>
                                        <p:tgtEl>
                                          <p:spTgt spid="7">
                                            <p:graphicEl>
                                              <a:dgm id="{D92AC956-7294-4CE6-BBAD-8DD5F27C823C}"/>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graphicEl>
                                              <a:dgm id="{5C36E1D6-B2D7-44AC-94A4-6A63BEFDA180}"/>
                                            </p:graphicEl>
                                          </p:spTgt>
                                        </p:tgtEl>
                                        <p:attrNameLst>
                                          <p:attrName>style.visibility</p:attrName>
                                        </p:attrNameLst>
                                      </p:cBhvr>
                                      <p:to>
                                        <p:strVal val="visible"/>
                                      </p:to>
                                    </p:set>
                                    <p:animEffect transition="in" filter="fade">
                                      <p:cBhvr>
                                        <p:cTn id="31" dur="1000"/>
                                        <p:tgtEl>
                                          <p:spTgt spid="7">
                                            <p:graphicEl>
                                              <a:dgm id="{5C36E1D6-B2D7-44AC-94A4-6A63BEFDA180}"/>
                                            </p:graphicEl>
                                          </p:spTgt>
                                        </p:tgtEl>
                                      </p:cBhvr>
                                    </p:animEffect>
                                    <p:anim calcmode="lin" valueType="num">
                                      <p:cBhvr>
                                        <p:cTn id="32" dur="1000" fill="hold"/>
                                        <p:tgtEl>
                                          <p:spTgt spid="7">
                                            <p:graphicEl>
                                              <a:dgm id="{5C36E1D6-B2D7-44AC-94A4-6A63BEFDA180}"/>
                                            </p:graphicEl>
                                          </p:spTgt>
                                        </p:tgtEl>
                                        <p:attrNameLst>
                                          <p:attrName>ppt_x</p:attrName>
                                        </p:attrNameLst>
                                      </p:cBhvr>
                                      <p:tavLst>
                                        <p:tav tm="0">
                                          <p:val>
                                            <p:strVal val="#ppt_x"/>
                                          </p:val>
                                        </p:tav>
                                        <p:tav tm="100000">
                                          <p:val>
                                            <p:strVal val="#ppt_x"/>
                                          </p:val>
                                        </p:tav>
                                      </p:tavLst>
                                    </p:anim>
                                    <p:anim calcmode="lin" valueType="num">
                                      <p:cBhvr>
                                        <p:cTn id="33" dur="1000" fill="hold"/>
                                        <p:tgtEl>
                                          <p:spTgt spid="7">
                                            <p:graphicEl>
                                              <a:dgm id="{5C36E1D6-B2D7-44AC-94A4-6A63BEFDA18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Your footer here</a:t>
            </a:r>
            <a:endParaRPr lang="en-US" dirty="0" smtClean="0"/>
          </a:p>
        </p:txBody>
      </p:sp>
      <p:sp>
        <p:nvSpPr>
          <p:cNvPr id="4" name="Slide Number Placeholder 3"/>
          <p:cNvSpPr>
            <a:spLocks noGrp="1"/>
          </p:cNvSpPr>
          <p:nvPr>
            <p:ph type="sldNum" sz="quarter" idx="12"/>
          </p:nvPr>
        </p:nvSpPr>
        <p:spPr/>
        <p:txBody>
          <a:bodyPr/>
          <a:lstStyle/>
          <a:p>
            <a:fld id="{AE199FAC-4B86-4121-B622-50028D35B744}" type="slidenum">
              <a:rPr lang="fr-FR" smtClean="0"/>
              <a:pPr/>
              <a:t>97</a:t>
            </a:fld>
            <a:endParaRPr lang="fr-FR" dirty="0"/>
          </a:p>
        </p:txBody>
      </p:sp>
      <p:graphicFrame>
        <p:nvGraphicFramePr>
          <p:cNvPr id="6" name="Content Placeholder 5"/>
          <p:cNvGraphicFramePr>
            <a:graphicFrameLocks noGrp="1"/>
          </p:cNvGraphicFramePr>
          <p:nvPr>
            <p:ph sz="quarter" idx="13"/>
            <p:extLst/>
          </p:nvPr>
        </p:nvGraphicFramePr>
        <p:xfrm>
          <a:off x="468313" y="1773238"/>
          <a:ext cx="8207375" cy="431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149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graphicEl>
                                              <a:dgm id="{86620280-BFD1-4A76-AA22-11B67CE070E4}"/>
                                            </p:graphicEl>
                                          </p:spTgt>
                                        </p:tgtEl>
                                        <p:attrNameLst>
                                          <p:attrName>style.visibility</p:attrName>
                                        </p:attrNameLst>
                                      </p:cBhvr>
                                      <p:to>
                                        <p:strVal val="visible"/>
                                      </p:to>
                                    </p:set>
                                    <p:animEffect transition="in" filter="wipe(down)">
                                      <p:cBhvr>
                                        <p:cTn id="7" dur="580">
                                          <p:stCondLst>
                                            <p:cond delay="0"/>
                                          </p:stCondLst>
                                        </p:cTn>
                                        <p:tgtEl>
                                          <p:spTgt spid="6">
                                            <p:graphicEl>
                                              <a:dgm id="{86620280-BFD1-4A76-AA22-11B67CE070E4}"/>
                                            </p:graphicEl>
                                          </p:spTgt>
                                        </p:tgtEl>
                                      </p:cBhvr>
                                    </p:animEffect>
                                    <p:anim calcmode="lin" valueType="num">
                                      <p:cBhvr>
                                        <p:cTn id="8" dur="1822" tmFilter="0,0; 0.14,0.36; 0.43,0.73; 0.71,0.91; 1.0,1.0">
                                          <p:stCondLst>
                                            <p:cond delay="0"/>
                                          </p:stCondLst>
                                        </p:cTn>
                                        <p:tgtEl>
                                          <p:spTgt spid="6">
                                            <p:graphicEl>
                                              <a:dgm id="{86620280-BFD1-4A76-AA22-11B67CE070E4}"/>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graphicEl>
                                              <a:dgm id="{86620280-BFD1-4A76-AA22-11B67CE070E4}"/>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graphicEl>
                                              <a:dgm id="{86620280-BFD1-4A76-AA22-11B67CE070E4}"/>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graphicEl>
                                              <a:dgm id="{86620280-BFD1-4A76-AA22-11B67CE070E4}"/>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graphicEl>
                                              <a:dgm id="{86620280-BFD1-4A76-AA22-11B67CE070E4}"/>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graphicEl>
                                              <a:dgm id="{86620280-BFD1-4A76-AA22-11B67CE070E4}"/>
                                            </p:graphicEl>
                                          </p:spTgt>
                                        </p:tgtEl>
                                      </p:cBhvr>
                                      <p:to x="100000" y="60000"/>
                                    </p:animScale>
                                    <p:animScale>
                                      <p:cBhvr>
                                        <p:cTn id="14" dur="166" decel="50000">
                                          <p:stCondLst>
                                            <p:cond delay="676"/>
                                          </p:stCondLst>
                                        </p:cTn>
                                        <p:tgtEl>
                                          <p:spTgt spid="6">
                                            <p:graphicEl>
                                              <a:dgm id="{86620280-BFD1-4A76-AA22-11B67CE070E4}"/>
                                            </p:graphicEl>
                                          </p:spTgt>
                                        </p:tgtEl>
                                      </p:cBhvr>
                                      <p:to x="100000" y="100000"/>
                                    </p:animScale>
                                    <p:animScale>
                                      <p:cBhvr>
                                        <p:cTn id="15" dur="26">
                                          <p:stCondLst>
                                            <p:cond delay="1312"/>
                                          </p:stCondLst>
                                        </p:cTn>
                                        <p:tgtEl>
                                          <p:spTgt spid="6">
                                            <p:graphicEl>
                                              <a:dgm id="{86620280-BFD1-4A76-AA22-11B67CE070E4}"/>
                                            </p:graphicEl>
                                          </p:spTgt>
                                        </p:tgtEl>
                                      </p:cBhvr>
                                      <p:to x="100000" y="80000"/>
                                    </p:animScale>
                                    <p:animScale>
                                      <p:cBhvr>
                                        <p:cTn id="16" dur="166" decel="50000">
                                          <p:stCondLst>
                                            <p:cond delay="1338"/>
                                          </p:stCondLst>
                                        </p:cTn>
                                        <p:tgtEl>
                                          <p:spTgt spid="6">
                                            <p:graphicEl>
                                              <a:dgm id="{86620280-BFD1-4A76-AA22-11B67CE070E4}"/>
                                            </p:graphicEl>
                                          </p:spTgt>
                                        </p:tgtEl>
                                      </p:cBhvr>
                                      <p:to x="100000" y="100000"/>
                                    </p:animScale>
                                    <p:animScale>
                                      <p:cBhvr>
                                        <p:cTn id="17" dur="26">
                                          <p:stCondLst>
                                            <p:cond delay="1642"/>
                                          </p:stCondLst>
                                        </p:cTn>
                                        <p:tgtEl>
                                          <p:spTgt spid="6">
                                            <p:graphicEl>
                                              <a:dgm id="{86620280-BFD1-4A76-AA22-11B67CE070E4}"/>
                                            </p:graphicEl>
                                          </p:spTgt>
                                        </p:tgtEl>
                                      </p:cBhvr>
                                      <p:to x="100000" y="90000"/>
                                    </p:animScale>
                                    <p:animScale>
                                      <p:cBhvr>
                                        <p:cTn id="18" dur="166" decel="50000">
                                          <p:stCondLst>
                                            <p:cond delay="1668"/>
                                          </p:stCondLst>
                                        </p:cTn>
                                        <p:tgtEl>
                                          <p:spTgt spid="6">
                                            <p:graphicEl>
                                              <a:dgm id="{86620280-BFD1-4A76-AA22-11B67CE070E4}"/>
                                            </p:graphicEl>
                                          </p:spTgt>
                                        </p:tgtEl>
                                      </p:cBhvr>
                                      <p:to x="100000" y="100000"/>
                                    </p:animScale>
                                    <p:animScale>
                                      <p:cBhvr>
                                        <p:cTn id="19" dur="26">
                                          <p:stCondLst>
                                            <p:cond delay="1808"/>
                                          </p:stCondLst>
                                        </p:cTn>
                                        <p:tgtEl>
                                          <p:spTgt spid="6">
                                            <p:graphicEl>
                                              <a:dgm id="{86620280-BFD1-4A76-AA22-11B67CE070E4}"/>
                                            </p:graphicEl>
                                          </p:spTgt>
                                        </p:tgtEl>
                                      </p:cBhvr>
                                      <p:to x="100000" y="95000"/>
                                    </p:animScale>
                                    <p:animScale>
                                      <p:cBhvr>
                                        <p:cTn id="20" dur="166" decel="50000">
                                          <p:stCondLst>
                                            <p:cond delay="1834"/>
                                          </p:stCondLst>
                                        </p:cTn>
                                        <p:tgtEl>
                                          <p:spTgt spid="6">
                                            <p:graphicEl>
                                              <a:dgm id="{86620280-BFD1-4A76-AA22-11B67CE070E4}"/>
                                            </p:graphic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graphicEl>
                                              <a:dgm id="{DF1BEDB1-2DC3-4E1D-A2FE-145D9F98453C}"/>
                                            </p:graphicEl>
                                          </p:spTgt>
                                        </p:tgtEl>
                                        <p:attrNameLst>
                                          <p:attrName>style.visibility</p:attrName>
                                        </p:attrNameLst>
                                      </p:cBhvr>
                                      <p:to>
                                        <p:strVal val="visible"/>
                                      </p:to>
                                    </p:set>
                                    <p:animEffect transition="in" filter="wipe(down)">
                                      <p:cBhvr>
                                        <p:cTn id="23" dur="580">
                                          <p:stCondLst>
                                            <p:cond delay="0"/>
                                          </p:stCondLst>
                                        </p:cTn>
                                        <p:tgtEl>
                                          <p:spTgt spid="6">
                                            <p:graphicEl>
                                              <a:dgm id="{DF1BEDB1-2DC3-4E1D-A2FE-145D9F98453C}"/>
                                            </p:graphicEl>
                                          </p:spTgt>
                                        </p:tgtEl>
                                      </p:cBhvr>
                                    </p:animEffect>
                                    <p:anim calcmode="lin" valueType="num">
                                      <p:cBhvr>
                                        <p:cTn id="24" dur="1822" tmFilter="0,0; 0.14,0.36; 0.43,0.73; 0.71,0.91; 1.0,1.0">
                                          <p:stCondLst>
                                            <p:cond delay="0"/>
                                          </p:stCondLst>
                                        </p:cTn>
                                        <p:tgtEl>
                                          <p:spTgt spid="6">
                                            <p:graphicEl>
                                              <a:dgm id="{DF1BEDB1-2DC3-4E1D-A2FE-145D9F98453C}"/>
                                            </p:graphic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graphicEl>
                                              <a:dgm id="{DF1BEDB1-2DC3-4E1D-A2FE-145D9F98453C}"/>
                                            </p:graphic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graphicEl>
                                              <a:dgm id="{DF1BEDB1-2DC3-4E1D-A2FE-145D9F98453C}"/>
                                            </p:graphic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graphicEl>
                                              <a:dgm id="{DF1BEDB1-2DC3-4E1D-A2FE-145D9F98453C}"/>
                                            </p:graphic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graphicEl>
                                              <a:dgm id="{DF1BEDB1-2DC3-4E1D-A2FE-145D9F98453C}"/>
                                            </p:graphic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graphicEl>
                                              <a:dgm id="{DF1BEDB1-2DC3-4E1D-A2FE-145D9F98453C}"/>
                                            </p:graphicEl>
                                          </p:spTgt>
                                        </p:tgtEl>
                                      </p:cBhvr>
                                      <p:to x="100000" y="60000"/>
                                    </p:animScale>
                                    <p:animScale>
                                      <p:cBhvr>
                                        <p:cTn id="30" dur="166" decel="50000">
                                          <p:stCondLst>
                                            <p:cond delay="676"/>
                                          </p:stCondLst>
                                        </p:cTn>
                                        <p:tgtEl>
                                          <p:spTgt spid="6">
                                            <p:graphicEl>
                                              <a:dgm id="{DF1BEDB1-2DC3-4E1D-A2FE-145D9F98453C}"/>
                                            </p:graphicEl>
                                          </p:spTgt>
                                        </p:tgtEl>
                                      </p:cBhvr>
                                      <p:to x="100000" y="100000"/>
                                    </p:animScale>
                                    <p:animScale>
                                      <p:cBhvr>
                                        <p:cTn id="31" dur="26">
                                          <p:stCondLst>
                                            <p:cond delay="1312"/>
                                          </p:stCondLst>
                                        </p:cTn>
                                        <p:tgtEl>
                                          <p:spTgt spid="6">
                                            <p:graphicEl>
                                              <a:dgm id="{DF1BEDB1-2DC3-4E1D-A2FE-145D9F98453C}"/>
                                            </p:graphicEl>
                                          </p:spTgt>
                                        </p:tgtEl>
                                      </p:cBhvr>
                                      <p:to x="100000" y="80000"/>
                                    </p:animScale>
                                    <p:animScale>
                                      <p:cBhvr>
                                        <p:cTn id="32" dur="166" decel="50000">
                                          <p:stCondLst>
                                            <p:cond delay="1338"/>
                                          </p:stCondLst>
                                        </p:cTn>
                                        <p:tgtEl>
                                          <p:spTgt spid="6">
                                            <p:graphicEl>
                                              <a:dgm id="{DF1BEDB1-2DC3-4E1D-A2FE-145D9F98453C}"/>
                                            </p:graphicEl>
                                          </p:spTgt>
                                        </p:tgtEl>
                                      </p:cBhvr>
                                      <p:to x="100000" y="100000"/>
                                    </p:animScale>
                                    <p:animScale>
                                      <p:cBhvr>
                                        <p:cTn id="33" dur="26">
                                          <p:stCondLst>
                                            <p:cond delay="1642"/>
                                          </p:stCondLst>
                                        </p:cTn>
                                        <p:tgtEl>
                                          <p:spTgt spid="6">
                                            <p:graphicEl>
                                              <a:dgm id="{DF1BEDB1-2DC3-4E1D-A2FE-145D9F98453C}"/>
                                            </p:graphicEl>
                                          </p:spTgt>
                                        </p:tgtEl>
                                      </p:cBhvr>
                                      <p:to x="100000" y="90000"/>
                                    </p:animScale>
                                    <p:animScale>
                                      <p:cBhvr>
                                        <p:cTn id="34" dur="166" decel="50000">
                                          <p:stCondLst>
                                            <p:cond delay="1668"/>
                                          </p:stCondLst>
                                        </p:cTn>
                                        <p:tgtEl>
                                          <p:spTgt spid="6">
                                            <p:graphicEl>
                                              <a:dgm id="{DF1BEDB1-2DC3-4E1D-A2FE-145D9F98453C}"/>
                                            </p:graphicEl>
                                          </p:spTgt>
                                        </p:tgtEl>
                                      </p:cBhvr>
                                      <p:to x="100000" y="100000"/>
                                    </p:animScale>
                                    <p:animScale>
                                      <p:cBhvr>
                                        <p:cTn id="35" dur="26">
                                          <p:stCondLst>
                                            <p:cond delay="1808"/>
                                          </p:stCondLst>
                                        </p:cTn>
                                        <p:tgtEl>
                                          <p:spTgt spid="6">
                                            <p:graphicEl>
                                              <a:dgm id="{DF1BEDB1-2DC3-4E1D-A2FE-145D9F98453C}"/>
                                            </p:graphicEl>
                                          </p:spTgt>
                                        </p:tgtEl>
                                      </p:cBhvr>
                                      <p:to x="100000" y="95000"/>
                                    </p:animScale>
                                    <p:animScale>
                                      <p:cBhvr>
                                        <p:cTn id="36" dur="166" decel="50000">
                                          <p:stCondLst>
                                            <p:cond delay="1834"/>
                                          </p:stCondLst>
                                        </p:cTn>
                                        <p:tgtEl>
                                          <p:spTgt spid="6">
                                            <p:graphicEl>
                                              <a:dgm id="{DF1BEDB1-2DC3-4E1D-A2FE-145D9F98453C}"/>
                                            </p:graphic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6">
                                            <p:graphicEl>
                                              <a:dgm id="{DEAEB92F-0CF0-44DD-9166-9B00D624E937}"/>
                                            </p:graphicEl>
                                          </p:spTgt>
                                        </p:tgtEl>
                                        <p:attrNameLst>
                                          <p:attrName>style.visibility</p:attrName>
                                        </p:attrNameLst>
                                      </p:cBhvr>
                                      <p:to>
                                        <p:strVal val="visible"/>
                                      </p:to>
                                    </p:set>
                                    <p:animEffect transition="in" filter="wipe(down)">
                                      <p:cBhvr>
                                        <p:cTn id="39" dur="580">
                                          <p:stCondLst>
                                            <p:cond delay="0"/>
                                          </p:stCondLst>
                                        </p:cTn>
                                        <p:tgtEl>
                                          <p:spTgt spid="6">
                                            <p:graphicEl>
                                              <a:dgm id="{DEAEB92F-0CF0-44DD-9166-9B00D624E937}"/>
                                            </p:graphicEl>
                                          </p:spTgt>
                                        </p:tgtEl>
                                      </p:cBhvr>
                                    </p:animEffect>
                                    <p:anim calcmode="lin" valueType="num">
                                      <p:cBhvr>
                                        <p:cTn id="40" dur="1822" tmFilter="0,0; 0.14,0.36; 0.43,0.73; 0.71,0.91; 1.0,1.0">
                                          <p:stCondLst>
                                            <p:cond delay="0"/>
                                          </p:stCondLst>
                                        </p:cTn>
                                        <p:tgtEl>
                                          <p:spTgt spid="6">
                                            <p:graphicEl>
                                              <a:dgm id="{DEAEB92F-0CF0-44DD-9166-9B00D624E937}"/>
                                            </p:graphic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graphicEl>
                                              <a:dgm id="{DEAEB92F-0CF0-44DD-9166-9B00D624E937}"/>
                                            </p:graphic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graphicEl>
                                              <a:dgm id="{DEAEB92F-0CF0-44DD-9166-9B00D624E937}"/>
                                            </p:graphic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graphicEl>
                                              <a:dgm id="{DEAEB92F-0CF0-44DD-9166-9B00D624E937}"/>
                                            </p:graphic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graphicEl>
                                              <a:dgm id="{DEAEB92F-0CF0-44DD-9166-9B00D624E937}"/>
                                            </p:graphic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graphicEl>
                                              <a:dgm id="{DEAEB92F-0CF0-44DD-9166-9B00D624E937}"/>
                                            </p:graphicEl>
                                          </p:spTgt>
                                        </p:tgtEl>
                                      </p:cBhvr>
                                      <p:to x="100000" y="60000"/>
                                    </p:animScale>
                                    <p:animScale>
                                      <p:cBhvr>
                                        <p:cTn id="46" dur="166" decel="50000">
                                          <p:stCondLst>
                                            <p:cond delay="676"/>
                                          </p:stCondLst>
                                        </p:cTn>
                                        <p:tgtEl>
                                          <p:spTgt spid="6">
                                            <p:graphicEl>
                                              <a:dgm id="{DEAEB92F-0CF0-44DD-9166-9B00D624E937}"/>
                                            </p:graphicEl>
                                          </p:spTgt>
                                        </p:tgtEl>
                                      </p:cBhvr>
                                      <p:to x="100000" y="100000"/>
                                    </p:animScale>
                                    <p:animScale>
                                      <p:cBhvr>
                                        <p:cTn id="47" dur="26">
                                          <p:stCondLst>
                                            <p:cond delay="1312"/>
                                          </p:stCondLst>
                                        </p:cTn>
                                        <p:tgtEl>
                                          <p:spTgt spid="6">
                                            <p:graphicEl>
                                              <a:dgm id="{DEAEB92F-0CF0-44DD-9166-9B00D624E937}"/>
                                            </p:graphicEl>
                                          </p:spTgt>
                                        </p:tgtEl>
                                      </p:cBhvr>
                                      <p:to x="100000" y="80000"/>
                                    </p:animScale>
                                    <p:animScale>
                                      <p:cBhvr>
                                        <p:cTn id="48" dur="166" decel="50000">
                                          <p:stCondLst>
                                            <p:cond delay="1338"/>
                                          </p:stCondLst>
                                        </p:cTn>
                                        <p:tgtEl>
                                          <p:spTgt spid="6">
                                            <p:graphicEl>
                                              <a:dgm id="{DEAEB92F-0CF0-44DD-9166-9B00D624E937}"/>
                                            </p:graphicEl>
                                          </p:spTgt>
                                        </p:tgtEl>
                                      </p:cBhvr>
                                      <p:to x="100000" y="100000"/>
                                    </p:animScale>
                                    <p:animScale>
                                      <p:cBhvr>
                                        <p:cTn id="49" dur="26">
                                          <p:stCondLst>
                                            <p:cond delay="1642"/>
                                          </p:stCondLst>
                                        </p:cTn>
                                        <p:tgtEl>
                                          <p:spTgt spid="6">
                                            <p:graphicEl>
                                              <a:dgm id="{DEAEB92F-0CF0-44DD-9166-9B00D624E937}"/>
                                            </p:graphicEl>
                                          </p:spTgt>
                                        </p:tgtEl>
                                      </p:cBhvr>
                                      <p:to x="100000" y="90000"/>
                                    </p:animScale>
                                    <p:animScale>
                                      <p:cBhvr>
                                        <p:cTn id="50" dur="166" decel="50000">
                                          <p:stCondLst>
                                            <p:cond delay="1668"/>
                                          </p:stCondLst>
                                        </p:cTn>
                                        <p:tgtEl>
                                          <p:spTgt spid="6">
                                            <p:graphicEl>
                                              <a:dgm id="{DEAEB92F-0CF0-44DD-9166-9B00D624E937}"/>
                                            </p:graphicEl>
                                          </p:spTgt>
                                        </p:tgtEl>
                                      </p:cBhvr>
                                      <p:to x="100000" y="100000"/>
                                    </p:animScale>
                                    <p:animScale>
                                      <p:cBhvr>
                                        <p:cTn id="51" dur="26">
                                          <p:stCondLst>
                                            <p:cond delay="1808"/>
                                          </p:stCondLst>
                                        </p:cTn>
                                        <p:tgtEl>
                                          <p:spTgt spid="6">
                                            <p:graphicEl>
                                              <a:dgm id="{DEAEB92F-0CF0-44DD-9166-9B00D624E937}"/>
                                            </p:graphicEl>
                                          </p:spTgt>
                                        </p:tgtEl>
                                      </p:cBhvr>
                                      <p:to x="100000" y="95000"/>
                                    </p:animScale>
                                    <p:animScale>
                                      <p:cBhvr>
                                        <p:cTn id="52" dur="166" decel="50000">
                                          <p:stCondLst>
                                            <p:cond delay="1834"/>
                                          </p:stCondLst>
                                        </p:cTn>
                                        <p:tgtEl>
                                          <p:spTgt spid="6">
                                            <p:graphicEl>
                                              <a:dgm id="{DEAEB92F-0CF0-44DD-9166-9B00D624E937}"/>
                                            </p:graphic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6">
                                            <p:graphicEl>
                                              <a:dgm id="{C1264808-09F8-48D3-BB07-947FAFCB3BAE}"/>
                                            </p:graphicEl>
                                          </p:spTgt>
                                        </p:tgtEl>
                                        <p:attrNameLst>
                                          <p:attrName>style.visibility</p:attrName>
                                        </p:attrNameLst>
                                      </p:cBhvr>
                                      <p:to>
                                        <p:strVal val="visible"/>
                                      </p:to>
                                    </p:set>
                                    <p:animEffect transition="in" filter="wipe(down)">
                                      <p:cBhvr>
                                        <p:cTn id="57" dur="580">
                                          <p:stCondLst>
                                            <p:cond delay="0"/>
                                          </p:stCondLst>
                                        </p:cTn>
                                        <p:tgtEl>
                                          <p:spTgt spid="6">
                                            <p:graphicEl>
                                              <a:dgm id="{C1264808-09F8-48D3-BB07-947FAFCB3BAE}"/>
                                            </p:graphicEl>
                                          </p:spTgt>
                                        </p:tgtEl>
                                      </p:cBhvr>
                                    </p:animEffect>
                                    <p:anim calcmode="lin" valueType="num">
                                      <p:cBhvr>
                                        <p:cTn id="58" dur="1822" tmFilter="0,0; 0.14,0.36; 0.43,0.73; 0.71,0.91; 1.0,1.0">
                                          <p:stCondLst>
                                            <p:cond delay="0"/>
                                          </p:stCondLst>
                                        </p:cTn>
                                        <p:tgtEl>
                                          <p:spTgt spid="6">
                                            <p:graphicEl>
                                              <a:dgm id="{C1264808-09F8-48D3-BB07-947FAFCB3BAE}"/>
                                            </p:graphic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
                                            <p:graphicEl>
                                              <a:dgm id="{C1264808-09F8-48D3-BB07-947FAFCB3BAE}"/>
                                            </p:graphic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
                                            <p:graphicEl>
                                              <a:dgm id="{C1264808-09F8-48D3-BB07-947FAFCB3BAE}"/>
                                            </p:graphic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
                                            <p:graphicEl>
                                              <a:dgm id="{C1264808-09F8-48D3-BB07-947FAFCB3BAE}"/>
                                            </p:graphic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
                                            <p:graphicEl>
                                              <a:dgm id="{C1264808-09F8-48D3-BB07-947FAFCB3BAE}"/>
                                            </p:graphic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6">
                                            <p:graphicEl>
                                              <a:dgm id="{C1264808-09F8-48D3-BB07-947FAFCB3BAE}"/>
                                            </p:graphicEl>
                                          </p:spTgt>
                                        </p:tgtEl>
                                      </p:cBhvr>
                                      <p:to x="100000" y="60000"/>
                                    </p:animScale>
                                    <p:animScale>
                                      <p:cBhvr>
                                        <p:cTn id="64" dur="166" decel="50000">
                                          <p:stCondLst>
                                            <p:cond delay="676"/>
                                          </p:stCondLst>
                                        </p:cTn>
                                        <p:tgtEl>
                                          <p:spTgt spid="6">
                                            <p:graphicEl>
                                              <a:dgm id="{C1264808-09F8-48D3-BB07-947FAFCB3BAE}"/>
                                            </p:graphicEl>
                                          </p:spTgt>
                                        </p:tgtEl>
                                      </p:cBhvr>
                                      <p:to x="100000" y="100000"/>
                                    </p:animScale>
                                    <p:animScale>
                                      <p:cBhvr>
                                        <p:cTn id="65" dur="26">
                                          <p:stCondLst>
                                            <p:cond delay="1312"/>
                                          </p:stCondLst>
                                        </p:cTn>
                                        <p:tgtEl>
                                          <p:spTgt spid="6">
                                            <p:graphicEl>
                                              <a:dgm id="{C1264808-09F8-48D3-BB07-947FAFCB3BAE}"/>
                                            </p:graphicEl>
                                          </p:spTgt>
                                        </p:tgtEl>
                                      </p:cBhvr>
                                      <p:to x="100000" y="80000"/>
                                    </p:animScale>
                                    <p:animScale>
                                      <p:cBhvr>
                                        <p:cTn id="66" dur="166" decel="50000">
                                          <p:stCondLst>
                                            <p:cond delay="1338"/>
                                          </p:stCondLst>
                                        </p:cTn>
                                        <p:tgtEl>
                                          <p:spTgt spid="6">
                                            <p:graphicEl>
                                              <a:dgm id="{C1264808-09F8-48D3-BB07-947FAFCB3BAE}"/>
                                            </p:graphicEl>
                                          </p:spTgt>
                                        </p:tgtEl>
                                      </p:cBhvr>
                                      <p:to x="100000" y="100000"/>
                                    </p:animScale>
                                    <p:animScale>
                                      <p:cBhvr>
                                        <p:cTn id="67" dur="26">
                                          <p:stCondLst>
                                            <p:cond delay="1642"/>
                                          </p:stCondLst>
                                        </p:cTn>
                                        <p:tgtEl>
                                          <p:spTgt spid="6">
                                            <p:graphicEl>
                                              <a:dgm id="{C1264808-09F8-48D3-BB07-947FAFCB3BAE}"/>
                                            </p:graphicEl>
                                          </p:spTgt>
                                        </p:tgtEl>
                                      </p:cBhvr>
                                      <p:to x="100000" y="90000"/>
                                    </p:animScale>
                                    <p:animScale>
                                      <p:cBhvr>
                                        <p:cTn id="68" dur="166" decel="50000">
                                          <p:stCondLst>
                                            <p:cond delay="1668"/>
                                          </p:stCondLst>
                                        </p:cTn>
                                        <p:tgtEl>
                                          <p:spTgt spid="6">
                                            <p:graphicEl>
                                              <a:dgm id="{C1264808-09F8-48D3-BB07-947FAFCB3BAE}"/>
                                            </p:graphicEl>
                                          </p:spTgt>
                                        </p:tgtEl>
                                      </p:cBhvr>
                                      <p:to x="100000" y="100000"/>
                                    </p:animScale>
                                    <p:animScale>
                                      <p:cBhvr>
                                        <p:cTn id="69" dur="26">
                                          <p:stCondLst>
                                            <p:cond delay="1808"/>
                                          </p:stCondLst>
                                        </p:cTn>
                                        <p:tgtEl>
                                          <p:spTgt spid="6">
                                            <p:graphicEl>
                                              <a:dgm id="{C1264808-09F8-48D3-BB07-947FAFCB3BAE}"/>
                                            </p:graphicEl>
                                          </p:spTgt>
                                        </p:tgtEl>
                                      </p:cBhvr>
                                      <p:to x="100000" y="95000"/>
                                    </p:animScale>
                                    <p:animScale>
                                      <p:cBhvr>
                                        <p:cTn id="70" dur="166" decel="50000">
                                          <p:stCondLst>
                                            <p:cond delay="1834"/>
                                          </p:stCondLst>
                                        </p:cTn>
                                        <p:tgtEl>
                                          <p:spTgt spid="6">
                                            <p:graphicEl>
                                              <a:dgm id="{C1264808-09F8-48D3-BB07-947FAFCB3BAE}"/>
                                            </p:graphicEl>
                                          </p:spTgt>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6">
                                            <p:graphicEl>
                                              <a:dgm id="{1E6FD647-B50D-4C04-B389-094C179B8122}"/>
                                            </p:graphicEl>
                                          </p:spTgt>
                                        </p:tgtEl>
                                        <p:attrNameLst>
                                          <p:attrName>style.visibility</p:attrName>
                                        </p:attrNameLst>
                                      </p:cBhvr>
                                      <p:to>
                                        <p:strVal val="visible"/>
                                      </p:to>
                                    </p:set>
                                    <p:animEffect transition="in" filter="wipe(down)">
                                      <p:cBhvr>
                                        <p:cTn id="73" dur="580">
                                          <p:stCondLst>
                                            <p:cond delay="0"/>
                                          </p:stCondLst>
                                        </p:cTn>
                                        <p:tgtEl>
                                          <p:spTgt spid="6">
                                            <p:graphicEl>
                                              <a:dgm id="{1E6FD647-B50D-4C04-B389-094C179B8122}"/>
                                            </p:graphicEl>
                                          </p:spTgt>
                                        </p:tgtEl>
                                      </p:cBhvr>
                                    </p:animEffect>
                                    <p:anim calcmode="lin" valueType="num">
                                      <p:cBhvr>
                                        <p:cTn id="74" dur="1822" tmFilter="0,0; 0.14,0.36; 0.43,0.73; 0.71,0.91; 1.0,1.0">
                                          <p:stCondLst>
                                            <p:cond delay="0"/>
                                          </p:stCondLst>
                                        </p:cTn>
                                        <p:tgtEl>
                                          <p:spTgt spid="6">
                                            <p:graphicEl>
                                              <a:dgm id="{1E6FD647-B50D-4C04-B389-094C179B8122}"/>
                                            </p:graphic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6">
                                            <p:graphicEl>
                                              <a:dgm id="{1E6FD647-B50D-4C04-B389-094C179B8122}"/>
                                            </p:graphic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6">
                                            <p:graphicEl>
                                              <a:dgm id="{1E6FD647-B50D-4C04-B389-094C179B8122}"/>
                                            </p:graphic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6">
                                            <p:graphicEl>
                                              <a:dgm id="{1E6FD647-B50D-4C04-B389-094C179B8122}"/>
                                            </p:graphic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6">
                                            <p:graphicEl>
                                              <a:dgm id="{1E6FD647-B50D-4C04-B389-094C179B8122}"/>
                                            </p:graphic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6">
                                            <p:graphicEl>
                                              <a:dgm id="{1E6FD647-B50D-4C04-B389-094C179B8122}"/>
                                            </p:graphicEl>
                                          </p:spTgt>
                                        </p:tgtEl>
                                      </p:cBhvr>
                                      <p:to x="100000" y="60000"/>
                                    </p:animScale>
                                    <p:animScale>
                                      <p:cBhvr>
                                        <p:cTn id="80" dur="166" decel="50000">
                                          <p:stCondLst>
                                            <p:cond delay="676"/>
                                          </p:stCondLst>
                                        </p:cTn>
                                        <p:tgtEl>
                                          <p:spTgt spid="6">
                                            <p:graphicEl>
                                              <a:dgm id="{1E6FD647-B50D-4C04-B389-094C179B8122}"/>
                                            </p:graphicEl>
                                          </p:spTgt>
                                        </p:tgtEl>
                                      </p:cBhvr>
                                      <p:to x="100000" y="100000"/>
                                    </p:animScale>
                                    <p:animScale>
                                      <p:cBhvr>
                                        <p:cTn id="81" dur="26">
                                          <p:stCondLst>
                                            <p:cond delay="1312"/>
                                          </p:stCondLst>
                                        </p:cTn>
                                        <p:tgtEl>
                                          <p:spTgt spid="6">
                                            <p:graphicEl>
                                              <a:dgm id="{1E6FD647-B50D-4C04-B389-094C179B8122}"/>
                                            </p:graphicEl>
                                          </p:spTgt>
                                        </p:tgtEl>
                                      </p:cBhvr>
                                      <p:to x="100000" y="80000"/>
                                    </p:animScale>
                                    <p:animScale>
                                      <p:cBhvr>
                                        <p:cTn id="82" dur="166" decel="50000">
                                          <p:stCondLst>
                                            <p:cond delay="1338"/>
                                          </p:stCondLst>
                                        </p:cTn>
                                        <p:tgtEl>
                                          <p:spTgt spid="6">
                                            <p:graphicEl>
                                              <a:dgm id="{1E6FD647-B50D-4C04-B389-094C179B8122}"/>
                                            </p:graphicEl>
                                          </p:spTgt>
                                        </p:tgtEl>
                                      </p:cBhvr>
                                      <p:to x="100000" y="100000"/>
                                    </p:animScale>
                                    <p:animScale>
                                      <p:cBhvr>
                                        <p:cTn id="83" dur="26">
                                          <p:stCondLst>
                                            <p:cond delay="1642"/>
                                          </p:stCondLst>
                                        </p:cTn>
                                        <p:tgtEl>
                                          <p:spTgt spid="6">
                                            <p:graphicEl>
                                              <a:dgm id="{1E6FD647-B50D-4C04-B389-094C179B8122}"/>
                                            </p:graphicEl>
                                          </p:spTgt>
                                        </p:tgtEl>
                                      </p:cBhvr>
                                      <p:to x="100000" y="90000"/>
                                    </p:animScale>
                                    <p:animScale>
                                      <p:cBhvr>
                                        <p:cTn id="84" dur="166" decel="50000">
                                          <p:stCondLst>
                                            <p:cond delay="1668"/>
                                          </p:stCondLst>
                                        </p:cTn>
                                        <p:tgtEl>
                                          <p:spTgt spid="6">
                                            <p:graphicEl>
                                              <a:dgm id="{1E6FD647-B50D-4C04-B389-094C179B8122}"/>
                                            </p:graphicEl>
                                          </p:spTgt>
                                        </p:tgtEl>
                                      </p:cBhvr>
                                      <p:to x="100000" y="100000"/>
                                    </p:animScale>
                                    <p:animScale>
                                      <p:cBhvr>
                                        <p:cTn id="85" dur="26">
                                          <p:stCondLst>
                                            <p:cond delay="1808"/>
                                          </p:stCondLst>
                                        </p:cTn>
                                        <p:tgtEl>
                                          <p:spTgt spid="6">
                                            <p:graphicEl>
                                              <a:dgm id="{1E6FD647-B50D-4C04-B389-094C179B8122}"/>
                                            </p:graphicEl>
                                          </p:spTgt>
                                        </p:tgtEl>
                                      </p:cBhvr>
                                      <p:to x="100000" y="95000"/>
                                    </p:animScale>
                                    <p:animScale>
                                      <p:cBhvr>
                                        <p:cTn id="86" dur="166" decel="50000">
                                          <p:stCondLst>
                                            <p:cond delay="1834"/>
                                          </p:stCondLst>
                                        </p:cTn>
                                        <p:tgtEl>
                                          <p:spTgt spid="6">
                                            <p:graphicEl>
                                              <a:dgm id="{1E6FD647-B50D-4C04-B389-094C179B8122}"/>
                                            </p:graphicEl>
                                          </p:spTgt>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6">
                                            <p:graphicEl>
                                              <a:dgm id="{FDAA962C-1D87-4458-9514-0C7D4402C7C1}"/>
                                            </p:graphicEl>
                                          </p:spTgt>
                                        </p:tgtEl>
                                        <p:attrNameLst>
                                          <p:attrName>style.visibility</p:attrName>
                                        </p:attrNameLst>
                                      </p:cBhvr>
                                      <p:to>
                                        <p:strVal val="visible"/>
                                      </p:to>
                                    </p:set>
                                    <p:animEffect transition="in" filter="wipe(down)">
                                      <p:cBhvr>
                                        <p:cTn id="91" dur="580">
                                          <p:stCondLst>
                                            <p:cond delay="0"/>
                                          </p:stCondLst>
                                        </p:cTn>
                                        <p:tgtEl>
                                          <p:spTgt spid="6">
                                            <p:graphicEl>
                                              <a:dgm id="{FDAA962C-1D87-4458-9514-0C7D4402C7C1}"/>
                                            </p:graphicEl>
                                          </p:spTgt>
                                        </p:tgtEl>
                                      </p:cBhvr>
                                    </p:animEffect>
                                    <p:anim calcmode="lin" valueType="num">
                                      <p:cBhvr>
                                        <p:cTn id="92" dur="1822" tmFilter="0,0; 0.14,0.36; 0.43,0.73; 0.71,0.91; 1.0,1.0">
                                          <p:stCondLst>
                                            <p:cond delay="0"/>
                                          </p:stCondLst>
                                        </p:cTn>
                                        <p:tgtEl>
                                          <p:spTgt spid="6">
                                            <p:graphicEl>
                                              <a:dgm id="{FDAA962C-1D87-4458-9514-0C7D4402C7C1}"/>
                                            </p:graphic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6">
                                            <p:graphicEl>
                                              <a:dgm id="{FDAA962C-1D87-4458-9514-0C7D4402C7C1}"/>
                                            </p:graphic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6">
                                            <p:graphicEl>
                                              <a:dgm id="{FDAA962C-1D87-4458-9514-0C7D4402C7C1}"/>
                                            </p:graphic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6">
                                            <p:graphicEl>
                                              <a:dgm id="{FDAA962C-1D87-4458-9514-0C7D4402C7C1}"/>
                                            </p:graphic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6">
                                            <p:graphicEl>
                                              <a:dgm id="{FDAA962C-1D87-4458-9514-0C7D4402C7C1}"/>
                                            </p:graphic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6">
                                            <p:graphicEl>
                                              <a:dgm id="{FDAA962C-1D87-4458-9514-0C7D4402C7C1}"/>
                                            </p:graphicEl>
                                          </p:spTgt>
                                        </p:tgtEl>
                                      </p:cBhvr>
                                      <p:to x="100000" y="60000"/>
                                    </p:animScale>
                                    <p:animScale>
                                      <p:cBhvr>
                                        <p:cTn id="98" dur="166" decel="50000">
                                          <p:stCondLst>
                                            <p:cond delay="676"/>
                                          </p:stCondLst>
                                        </p:cTn>
                                        <p:tgtEl>
                                          <p:spTgt spid="6">
                                            <p:graphicEl>
                                              <a:dgm id="{FDAA962C-1D87-4458-9514-0C7D4402C7C1}"/>
                                            </p:graphicEl>
                                          </p:spTgt>
                                        </p:tgtEl>
                                      </p:cBhvr>
                                      <p:to x="100000" y="100000"/>
                                    </p:animScale>
                                    <p:animScale>
                                      <p:cBhvr>
                                        <p:cTn id="99" dur="26">
                                          <p:stCondLst>
                                            <p:cond delay="1312"/>
                                          </p:stCondLst>
                                        </p:cTn>
                                        <p:tgtEl>
                                          <p:spTgt spid="6">
                                            <p:graphicEl>
                                              <a:dgm id="{FDAA962C-1D87-4458-9514-0C7D4402C7C1}"/>
                                            </p:graphicEl>
                                          </p:spTgt>
                                        </p:tgtEl>
                                      </p:cBhvr>
                                      <p:to x="100000" y="80000"/>
                                    </p:animScale>
                                    <p:animScale>
                                      <p:cBhvr>
                                        <p:cTn id="100" dur="166" decel="50000">
                                          <p:stCondLst>
                                            <p:cond delay="1338"/>
                                          </p:stCondLst>
                                        </p:cTn>
                                        <p:tgtEl>
                                          <p:spTgt spid="6">
                                            <p:graphicEl>
                                              <a:dgm id="{FDAA962C-1D87-4458-9514-0C7D4402C7C1}"/>
                                            </p:graphicEl>
                                          </p:spTgt>
                                        </p:tgtEl>
                                      </p:cBhvr>
                                      <p:to x="100000" y="100000"/>
                                    </p:animScale>
                                    <p:animScale>
                                      <p:cBhvr>
                                        <p:cTn id="101" dur="26">
                                          <p:stCondLst>
                                            <p:cond delay="1642"/>
                                          </p:stCondLst>
                                        </p:cTn>
                                        <p:tgtEl>
                                          <p:spTgt spid="6">
                                            <p:graphicEl>
                                              <a:dgm id="{FDAA962C-1D87-4458-9514-0C7D4402C7C1}"/>
                                            </p:graphicEl>
                                          </p:spTgt>
                                        </p:tgtEl>
                                      </p:cBhvr>
                                      <p:to x="100000" y="90000"/>
                                    </p:animScale>
                                    <p:animScale>
                                      <p:cBhvr>
                                        <p:cTn id="102" dur="166" decel="50000">
                                          <p:stCondLst>
                                            <p:cond delay="1668"/>
                                          </p:stCondLst>
                                        </p:cTn>
                                        <p:tgtEl>
                                          <p:spTgt spid="6">
                                            <p:graphicEl>
                                              <a:dgm id="{FDAA962C-1D87-4458-9514-0C7D4402C7C1}"/>
                                            </p:graphicEl>
                                          </p:spTgt>
                                        </p:tgtEl>
                                      </p:cBhvr>
                                      <p:to x="100000" y="100000"/>
                                    </p:animScale>
                                    <p:animScale>
                                      <p:cBhvr>
                                        <p:cTn id="103" dur="26">
                                          <p:stCondLst>
                                            <p:cond delay="1808"/>
                                          </p:stCondLst>
                                        </p:cTn>
                                        <p:tgtEl>
                                          <p:spTgt spid="6">
                                            <p:graphicEl>
                                              <a:dgm id="{FDAA962C-1D87-4458-9514-0C7D4402C7C1}"/>
                                            </p:graphicEl>
                                          </p:spTgt>
                                        </p:tgtEl>
                                      </p:cBhvr>
                                      <p:to x="100000" y="95000"/>
                                    </p:animScale>
                                    <p:animScale>
                                      <p:cBhvr>
                                        <p:cTn id="104" dur="166" decel="50000">
                                          <p:stCondLst>
                                            <p:cond delay="1834"/>
                                          </p:stCondLst>
                                        </p:cTn>
                                        <p:tgtEl>
                                          <p:spTgt spid="6">
                                            <p:graphicEl>
                                              <a:dgm id="{FDAA962C-1D87-4458-9514-0C7D4402C7C1}"/>
                                            </p:graphicEl>
                                          </p:spTgt>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6">
                                            <p:graphicEl>
                                              <a:dgm id="{9CA79CC3-175C-4071-AD46-69B26A5507A6}"/>
                                            </p:graphicEl>
                                          </p:spTgt>
                                        </p:tgtEl>
                                        <p:attrNameLst>
                                          <p:attrName>style.visibility</p:attrName>
                                        </p:attrNameLst>
                                      </p:cBhvr>
                                      <p:to>
                                        <p:strVal val="visible"/>
                                      </p:to>
                                    </p:set>
                                    <p:animEffect transition="in" filter="wipe(down)">
                                      <p:cBhvr>
                                        <p:cTn id="107" dur="580">
                                          <p:stCondLst>
                                            <p:cond delay="0"/>
                                          </p:stCondLst>
                                        </p:cTn>
                                        <p:tgtEl>
                                          <p:spTgt spid="6">
                                            <p:graphicEl>
                                              <a:dgm id="{9CA79CC3-175C-4071-AD46-69B26A5507A6}"/>
                                            </p:graphicEl>
                                          </p:spTgt>
                                        </p:tgtEl>
                                      </p:cBhvr>
                                    </p:animEffect>
                                    <p:anim calcmode="lin" valueType="num">
                                      <p:cBhvr>
                                        <p:cTn id="108" dur="1822" tmFilter="0,0; 0.14,0.36; 0.43,0.73; 0.71,0.91; 1.0,1.0">
                                          <p:stCondLst>
                                            <p:cond delay="0"/>
                                          </p:stCondLst>
                                        </p:cTn>
                                        <p:tgtEl>
                                          <p:spTgt spid="6">
                                            <p:graphicEl>
                                              <a:dgm id="{9CA79CC3-175C-4071-AD46-69B26A5507A6}"/>
                                            </p:graphic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6">
                                            <p:graphicEl>
                                              <a:dgm id="{9CA79CC3-175C-4071-AD46-69B26A5507A6}"/>
                                            </p:graphic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6">
                                            <p:graphicEl>
                                              <a:dgm id="{9CA79CC3-175C-4071-AD46-69B26A5507A6}"/>
                                            </p:graphic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6">
                                            <p:graphicEl>
                                              <a:dgm id="{9CA79CC3-175C-4071-AD46-69B26A5507A6}"/>
                                            </p:graphic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6">
                                            <p:graphicEl>
                                              <a:dgm id="{9CA79CC3-175C-4071-AD46-69B26A5507A6}"/>
                                            </p:graphic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6">
                                            <p:graphicEl>
                                              <a:dgm id="{9CA79CC3-175C-4071-AD46-69B26A5507A6}"/>
                                            </p:graphicEl>
                                          </p:spTgt>
                                        </p:tgtEl>
                                      </p:cBhvr>
                                      <p:to x="100000" y="60000"/>
                                    </p:animScale>
                                    <p:animScale>
                                      <p:cBhvr>
                                        <p:cTn id="114" dur="166" decel="50000">
                                          <p:stCondLst>
                                            <p:cond delay="676"/>
                                          </p:stCondLst>
                                        </p:cTn>
                                        <p:tgtEl>
                                          <p:spTgt spid="6">
                                            <p:graphicEl>
                                              <a:dgm id="{9CA79CC3-175C-4071-AD46-69B26A5507A6}"/>
                                            </p:graphicEl>
                                          </p:spTgt>
                                        </p:tgtEl>
                                      </p:cBhvr>
                                      <p:to x="100000" y="100000"/>
                                    </p:animScale>
                                    <p:animScale>
                                      <p:cBhvr>
                                        <p:cTn id="115" dur="26">
                                          <p:stCondLst>
                                            <p:cond delay="1312"/>
                                          </p:stCondLst>
                                        </p:cTn>
                                        <p:tgtEl>
                                          <p:spTgt spid="6">
                                            <p:graphicEl>
                                              <a:dgm id="{9CA79CC3-175C-4071-AD46-69B26A5507A6}"/>
                                            </p:graphicEl>
                                          </p:spTgt>
                                        </p:tgtEl>
                                      </p:cBhvr>
                                      <p:to x="100000" y="80000"/>
                                    </p:animScale>
                                    <p:animScale>
                                      <p:cBhvr>
                                        <p:cTn id="116" dur="166" decel="50000">
                                          <p:stCondLst>
                                            <p:cond delay="1338"/>
                                          </p:stCondLst>
                                        </p:cTn>
                                        <p:tgtEl>
                                          <p:spTgt spid="6">
                                            <p:graphicEl>
                                              <a:dgm id="{9CA79CC3-175C-4071-AD46-69B26A5507A6}"/>
                                            </p:graphicEl>
                                          </p:spTgt>
                                        </p:tgtEl>
                                      </p:cBhvr>
                                      <p:to x="100000" y="100000"/>
                                    </p:animScale>
                                    <p:animScale>
                                      <p:cBhvr>
                                        <p:cTn id="117" dur="26">
                                          <p:stCondLst>
                                            <p:cond delay="1642"/>
                                          </p:stCondLst>
                                        </p:cTn>
                                        <p:tgtEl>
                                          <p:spTgt spid="6">
                                            <p:graphicEl>
                                              <a:dgm id="{9CA79CC3-175C-4071-AD46-69B26A5507A6}"/>
                                            </p:graphicEl>
                                          </p:spTgt>
                                        </p:tgtEl>
                                      </p:cBhvr>
                                      <p:to x="100000" y="90000"/>
                                    </p:animScale>
                                    <p:animScale>
                                      <p:cBhvr>
                                        <p:cTn id="118" dur="166" decel="50000">
                                          <p:stCondLst>
                                            <p:cond delay="1668"/>
                                          </p:stCondLst>
                                        </p:cTn>
                                        <p:tgtEl>
                                          <p:spTgt spid="6">
                                            <p:graphicEl>
                                              <a:dgm id="{9CA79CC3-175C-4071-AD46-69B26A5507A6}"/>
                                            </p:graphicEl>
                                          </p:spTgt>
                                        </p:tgtEl>
                                      </p:cBhvr>
                                      <p:to x="100000" y="100000"/>
                                    </p:animScale>
                                    <p:animScale>
                                      <p:cBhvr>
                                        <p:cTn id="119" dur="26">
                                          <p:stCondLst>
                                            <p:cond delay="1808"/>
                                          </p:stCondLst>
                                        </p:cTn>
                                        <p:tgtEl>
                                          <p:spTgt spid="6">
                                            <p:graphicEl>
                                              <a:dgm id="{9CA79CC3-175C-4071-AD46-69B26A5507A6}"/>
                                            </p:graphicEl>
                                          </p:spTgt>
                                        </p:tgtEl>
                                      </p:cBhvr>
                                      <p:to x="100000" y="95000"/>
                                    </p:animScale>
                                    <p:animScale>
                                      <p:cBhvr>
                                        <p:cTn id="120" dur="166" decel="50000">
                                          <p:stCondLst>
                                            <p:cond delay="1834"/>
                                          </p:stCondLst>
                                        </p:cTn>
                                        <p:tgtEl>
                                          <p:spTgt spid="6">
                                            <p:graphicEl>
                                              <a:dgm id="{9CA79CC3-175C-4071-AD46-69B26A5507A6}"/>
                                            </p:graphicEl>
                                          </p:spTgt>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26" presetClass="entr" presetSubtype="0" fill="hold" grpId="0" nodeType="clickEffect">
                                  <p:stCondLst>
                                    <p:cond delay="0"/>
                                  </p:stCondLst>
                                  <p:childTnLst>
                                    <p:set>
                                      <p:cBhvr>
                                        <p:cTn id="124" dur="1" fill="hold">
                                          <p:stCondLst>
                                            <p:cond delay="0"/>
                                          </p:stCondLst>
                                        </p:cTn>
                                        <p:tgtEl>
                                          <p:spTgt spid="6">
                                            <p:graphicEl>
                                              <a:dgm id="{A48BB9BB-EF3B-4006-B7B3-355AF5CC5C65}"/>
                                            </p:graphicEl>
                                          </p:spTgt>
                                        </p:tgtEl>
                                        <p:attrNameLst>
                                          <p:attrName>style.visibility</p:attrName>
                                        </p:attrNameLst>
                                      </p:cBhvr>
                                      <p:to>
                                        <p:strVal val="visible"/>
                                      </p:to>
                                    </p:set>
                                    <p:animEffect transition="in" filter="wipe(down)">
                                      <p:cBhvr>
                                        <p:cTn id="125" dur="580">
                                          <p:stCondLst>
                                            <p:cond delay="0"/>
                                          </p:stCondLst>
                                        </p:cTn>
                                        <p:tgtEl>
                                          <p:spTgt spid="6">
                                            <p:graphicEl>
                                              <a:dgm id="{A48BB9BB-EF3B-4006-B7B3-355AF5CC5C65}"/>
                                            </p:graphicEl>
                                          </p:spTgt>
                                        </p:tgtEl>
                                      </p:cBhvr>
                                    </p:animEffect>
                                    <p:anim calcmode="lin" valueType="num">
                                      <p:cBhvr>
                                        <p:cTn id="126" dur="1822" tmFilter="0,0; 0.14,0.36; 0.43,0.73; 0.71,0.91; 1.0,1.0">
                                          <p:stCondLst>
                                            <p:cond delay="0"/>
                                          </p:stCondLst>
                                        </p:cTn>
                                        <p:tgtEl>
                                          <p:spTgt spid="6">
                                            <p:graphicEl>
                                              <a:dgm id="{A48BB9BB-EF3B-4006-B7B3-355AF5CC5C65}"/>
                                            </p:graphic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6">
                                            <p:graphicEl>
                                              <a:dgm id="{A48BB9BB-EF3B-4006-B7B3-355AF5CC5C65}"/>
                                            </p:graphic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6">
                                            <p:graphicEl>
                                              <a:dgm id="{A48BB9BB-EF3B-4006-B7B3-355AF5CC5C65}"/>
                                            </p:graphic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6">
                                            <p:graphicEl>
                                              <a:dgm id="{A48BB9BB-EF3B-4006-B7B3-355AF5CC5C65}"/>
                                            </p:graphic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6">
                                            <p:graphicEl>
                                              <a:dgm id="{A48BB9BB-EF3B-4006-B7B3-355AF5CC5C65}"/>
                                            </p:graphic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6">
                                            <p:graphicEl>
                                              <a:dgm id="{A48BB9BB-EF3B-4006-B7B3-355AF5CC5C65}"/>
                                            </p:graphicEl>
                                          </p:spTgt>
                                        </p:tgtEl>
                                      </p:cBhvr>
                                      <p:to x="100000" y="60000"/>
                                    </p:animScale>
                                    <p:animScale>
                                      <p:cBhvr>
                                        <p:cTn id="132" dur="166" decel="50000">
                                          <p:stCondLst>
                                            <p:cond delay="676"/>
                                          </p:stCondLst>
                                        </p:cTn>
                                        <p:tgtEl>
                                          <p:spTgt spid="6">
                                            <p:graphicEl>
                                              <a:dgm id="{A48BB9BB-EF3B-4006-B7B3-355AF5CC5C65}"/>
                                            </p:graphicEl>
                                          </p:spTgt>
                                        </p:tgtEl>
                                      </p:cBhvr>
                                      <p:to x="100000" y="100000"/>
                                    </p:animScale>
                                    <p:animScale>
                                      <p:cBhvr>
                                        <p:cTn id="133" dur="26">
                                          <p:stCondLst>
                                            <p:cond delay="1312"/>
                                          </p:stCondLst>
                                        </p:cTn>
                                        <p:tgtEl>
                                          <p:spTgt spid="6">
                                            <p:graphicEl>
                                              <a:dgm id="{A48BB9BB-EF3B-4006-B7B3-355AF5CC5C65}"/>
                                            </p:graphicEl>
                                          </p:spTgt>
                                        </p:tgtEl>
                                      </p:cBhvr>
                                      <p:to x="100000" y="80000"/>
                                    </p:animScale>
                                    <p:animScale>
                                      <p:cBhvr>
                                        <p:cTn id="134" dur="166" decel="50000">
                                          <p:stCondLst>
                                            <p:cond delay="1338"/>
                                          </p:stCondLst>
                                        </p:cTn>
                                        <p:tgtEl>
                                          <p:spTgt spid="6">
                                            <p:graphicEl>
                                              <a:dgm id="{A48BB9BB-EF3B-4006-B7B3-355AF5CC5C65}"/>
                                            </p:graphicEl>
                                          </p:spTgt>
                                        </p:tgtEl>
                                      </p:cBhvr>
                                      <p:to x="100000" y="100000"/>
                                    </p:animScale>
                                    <p:animScale>
                                      <p:cBhvr>
                                        <p:cTn id="135" dur="26">
                                          <p:stCondLst>
                                            <p:cond delay="1642"/>
                                          </p:stCondLst>
                                        </p:cTn>
                                        <p:tgtEl>
                                          <p:spTgt spid="6">
                                            <p:graphicEl>
                                              <a:dgm id="{A48BB9BB-EF3B-4006-B7B3-355AF5CC5C65}"/>
                                            </p:graphicEl>
                                          </p:spTgt>
                                        </p:tgtEl>
                                      </p:cBhvr>
                                      <p:to x="100000" y="90000"/>
                                    </p:animScale>
                                    <p:animScale>
                                      <p:cBhvr>
                                        <p:cTn id="136" dur="166" decel="50000">
                                          <p:stCondLst>
                                            <p:cond delay="1668"/>
                                          </p:stCondLst>
                                        </p:cTn>
                                        <p:tgtEl>
                                          <p:spTgt spid="6">
                                            <p:graphicEl>
                                              <a:dgm id="{A48BB9BB-EF3B-4006-B7B3-355AF5CC5C65}"/>
                                            </p:graphicEl>
                                          </p:spTgt>
                                        </p:tgtEl>
                                      </p:cBhvr>
                                      <p:to x="100000" y="100000"/>
                                    </p:animScale>
                                    <p:animScale>
                                      <p:cBhvr>
                                        <p:cTn id="137" dur="26">
                                          <p:stCondLst>
                                            <p:cond delay="1808"/>
                                          </p:stCondLst>
                                        </p:cTn>
                                        <p:tgtEl>
                                          <p:spTgt spid="6">
                                            <p:graphicEl>
                                              <a:dgm id="{A48BB9BB-EF3B-4006-B7B3-355AF5CC5C65}"/>
                                            </p:graphicEl>
                                          </p:spTgt>
                                        </p:tgtEl>
                                      </p:cBhvr>
                                      <p:to x="100000" y="95000"/>
                                    </p:animScale>
                                    <p:animScale>
                                      <p:cBhvr>
                                        <p:cTn id="138" dur="166" decel="50000">
                                          <p:stCondLst>
                                            <p:cond delay="1834"/>
                                          </p:stCondLst>
                                        </p:cTn>
                                        <p:tgtEl>
                                          <p:spTgt spid="6">
                                            <p:graphicEl>
                                              <a:dgm id="{A48BB9BB-EF3B-4006-B7B3-355AF5CC5C65}"/>
                                            </p:graphicEl>
                                          </p:spTgt>
                                        </p:tgtEl>
                                      </p:cBhvr>
                                      <p:to x="100000" y="100000"/>
                                    </p:animScale>
                                  </p:childTnLst>
                                </p:cTn>
                              </p:par>
                              <p:par>
                                <p:cTn id="139" presetID="26" presetClass="entr" presetSubtype="0" fill="hold" grpId="0" nodeType="withEffect">
                                  <p:stCondLst>
                                    <p:cond delay="0"/>
                                  </p:stCondLst>
                                  <p:childTnLst>
                                    <p:set>
                                      <p:cBhvr>
                                        <p:cTn id="140" dur="1" fill="hold">
                                          <p:stCondLst>
                                            <p:cond delay="0"/>
                                          </p:stCondLst>
                                        </p:cTn>
                                        <p:tgtEl>
                                          <p:spTgt spid="6">
                                            <p:graphicEl>
                                              <a:dgm id="{4EEF3A31-F086-4412-9009-4A5C46E5E76A}"/>
                                            </p:graphicEl>
                                          </p:spTgt>
                                        </p:tgtEl>
                                        <p:attrNameLst>
                                          <p:attrName>style.visibility</p:attrName>
                                        </p:attrNameLst>
                                      </p:cBhvr>
                                      <p:to>
                                        <p:strVal val="visible"/>
                                      </p:to>
                                    </p:set>
                                    <p:animEffect transition="in" filter="wipe(down)">
                                      <p:cBhvr>
                                        <p:cTn id="141" dur="580">
                                          <p:stCondLst>
                                            <p:cond delay="0"/>
                                          </p:stCondLst>
                                        </p:cTn>
                                        <p:tgtEl>
                                          <p:spTgt spid="6">
                                            <p:graphicEl>
                                              <a:dgm id="{4EEF3A31-F086-4412-9009-4A5C46E5E76A}"/>
                                            </p:graphicEl>
                                          </p:spTgt>
                                        </p:tgtEl>
                                      </p:cBhvr>
                                    </p:animEffect>
                                    <p:anim calcmode="lin" valueType="num">
                                      <p:cBhvr>
                                        <p:cTn id="142" dur="1822" tmFilter="0,0; 0.14,0.36; 0.43,0.73; 0.71,0.91; 1.0,1.0">
                                          <p:stCondLst>
                                            <p:cond delay="0"/>
                                          </p:stCondLst>
                                        </p:cTn>
                                        <p:tgtEl>
                                          <p:spTgt spid="6">
                                            <p:graphicEl>
                                              <a:dgm id="{4EEF3A31-F086-4412-9009-4A5C46E5E76A}"/>
                                            </p:graphic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6">
                                            <p:graphicEl>
                                              <a:dgm id="{4EEF3A31-F086-4412-9009-4A5C46E5E76A}"/>
                                            </p:graphic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6">
                                            <p:graphicEl>
                                              <a:dgm id="{4EEF3A31-F086-4412-9009-4A5C46E5E76A}"/>
                                            </p:graphic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6">
                                            <p:graphicEl>
                                              <a:dgm id="{4EEF3A31-F086-4412-9009-4A5C46E5E76A}"/>
                                            </p:graphic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6">
                                            <p:graphicEl>
                                              <a:dgm id="{4EEF3A31-F086-4412-9009-4A5C46E5E76A}"/>
                                            </p:graphic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6">
                                            <p:graphicEl>
                                              <a:dgm id="{4EEF3A31-F086-4412-9009-4A5C46E5E76A}"/>
                                            </p:graphicEl>
                                          </p:spTgt>
                                        </p:tgtEl>
                                      </p:cBhvr>
                                      <p:to x="100000" y="60000"/>
                                    </p:animScale>
                                    <p:animScale>
                                      <p:cBhvr>
                                        <p:cTn id="148" dur="166" decel="50000">
                                          <p:stCondLst>
                                            <p:cond delay="676"/>
                                          </p:stCondLst>
                                        </p:cTn>
                                        <p:tgtEl>
                                          <p:spTgt spid="6">
                                            <p:graphicEl>
                                              <a:dgm id="{4EEF3A31-F086-4412-9009-4A5C46E5E76A}"/>
                                            </p:graphicEl>
                                          </p:spTgt>
                                        </p:tgtEl>
                                      </p:cBhvr>
                                      <p:to x="100000" y="100000"/>
                                    </p:animScale>
                                    <p:animScale>
                                      <p:cBhvr>
                                        <p:cTn id="149" dur="26">
                                          <p:stCondLst>
                                            <p:cond delay="1312"/>
                                          </p:stCondLst>
                                        </p:cTn>
                                        <p:tgtEl>
                                          <p:spTgt spid="6">
                                            <p:graphicEl>
                                              <a:dgm id="{4EEF3A31-F086-4412-9009-4A5C46E5E76A}"/>
                                            </p:graphicEl>
                                          </p:spTgt>
                                        </p:tgtEl>
                                      </p:cBhvr>
                                      <p:to x="100000" y="80000"/>
                                    </p:animScale>
                                    <p:animScale>
                                      <p:cBhvr>
                                        <p:cTn id="150" dur="166" decel="50000">
                                          <p:stCondLst>
                                            <p:cond delay="1338"/>
                                          </p:stCondLst>
                                        </p:cTn>
                                        <p:tgtEl>
                                          <p:spTgt spid="6">
                                            <p:graphicEl>
                                              <a:dgm id="{4EEF3A31-F086-4412-9009-4A5C46E5E76A}"/>
                                            </p:graphicEl>
                                          </p:spTgt>
                                        </p:tgtEl>
                                      </p:cBhvr>
                                      <p:to x="100000" y="100000"/>
                                    </p:animScale>
                                    <p:animScale>
                                      <p:cBhvr>
                                        <p:cTn id="151" dur="26">
                                          <p:stCondLst>
                                            <p:cond delay="1642"/>
                                          </p:stCondLst>
                                        </p:cTn>
                                        <p:tgtEl>
                                          <p:spTgt spid="6">
                                            <p:graphicEl>
                                              <a:dgm id="{4EEF3A31-F086-4412-9009-4A5C46E5E76A}"/>
                                            </p:graphicEl>
                                          </p:spTgt>
                                        </p:tgtEl>
                                      </p:cBhvr>
                                      <p:to x="100000" y="90000"/>
                                    </p:animScale>
                                    <p:animScale>
                                      <p:cBhvr>
                                        <p:cTn id="152" dur="166" decel="50000">
                                          <p:stCondLst>
                                            <p:cond delay="1668"/>
                                          </p:stCondLst>
                                        </p:cTn>
                                        <p:tgtEl>
                                          <p:spTgt spid="6">
                                            <p:graphicEl>
                                              <a:dgm id="{4EEF3A31-F086-4412-9009-4A5C46E5E76A}"/>
                                            </p:graphicEl>
                                          </p:spTgt>
                                        </p:tgtEl>
                                      </p:cBhvr>
                                      <p:to x="100000" y="100000"/>
                                    </p:animScale>
                                    <p:animScale>
                                      <p:cBhvr>
                                        <p:cTn id="153" dur="26">
                                          <p:stCondLst>
                                            <p:cond delay="1808"/>
                                          </p:stCondLst>
                                        </p:cTn>
                                        <p:tgtEl>
                                          <p:spTgt spid="6">
                                            <p:graphicEl>
                                              <a:dgm id="{4EEF3A31-F086-4412-9009-4A5C46E5E76A}"/>
                                            </p:graphicEl>
                                          </p:spTgt>
                                        </p:tgtEl>
                                      </p:cBhvr>
                                      <p:to x="100000" y="95000"/>
                                    </p:animScale>
                                    <p:animScale>
                                      <p:cBhvr>
                                        <p:cTn id="154" dur="166" decel="50000">
                                          <p:stCondLst>
                                            <p:cond delay="1834"/>
                                          </p:stCondLst>
                                        </p:cTn>
                                        <p:tgtEl>
                                          <p:spTgt spid="6">
                                            <p:graphicEl>
                                              <a:dgm id="{4EEF3A31-F086-4412-9009-4A5C46E5E76A}"/>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solidFill>
                  <a:srgbClr val="FF0000"/>
                </a:solidFill>
                <a:latin typeface="Arabic Typesetting" pitchFamily="66" charset="-78"/>
                <a:cs typeface="B Zar" panose="00000400000000000000" pitchFamily="2" charset="-78"/>
              </a:rPr>
              <a:t>تعاریف</a:t>
            </a:r>
          </a:p>
        </p:txBody>
      </p:sp>
      <p:sp>
        <p:nvSpPr>
          <p:cNvPr id="3" name="Footer Placeholder 2"/>
          <p:cNvSpPr>
            <a:spLocks noGrp="1"/>
          </p:cNvSpPr>
          <p:nvPr>
            <p:ph type="ftr" sz="quarter" idx="11"/>
          </p:nvPr>
        </p:nvSpPr>
        <p:spPr/>
        <p:txBody>
          <a:bodyPr/>
          <a:lstStyle/>
          <a:p>
            <a:r>
              <a:rPr lang="en-US" smtClean="0"/>
              <a:t>Your footer here</a:t>
            </a:r>
            <a:endParaRPr lang="en-US" dirty="0" smtClean="0"/>
          </a:p>
        </p:txBody>
      </p:sp>
      <p:sp>
        <p:nvSpPr>
          <p:cNvPr id="4" name="Slide Number Placeholder 3"/>
          <p:cNvSpPr>
            <a:spLocks noGrp="1"/>
          </p:cNvSpPr>
          <p:nvPr>
            <p:ph type="sldNum" sz="quarter" idx="12"/>
          </p:nvPr>
        </p:nvSpPr>
        <p:spPr/>
        <p:txBody>
          <a:bodyPr/>
          <a:lstStyle/>
          <a:p>
            <a:fld id="{AE199FAC-4B86-4121-B622-50028D35B744}" type="slidenum">
              <a:rPr lang="fr-FR" smtClean="0"/>
              <a:pPr/>
              <a:t>98</a:t>
            </a:fld>
            <a:endParaRPr lang="fr-FR" dirty="0"/>
          </a:p>
        </p:txBody>
      </p:sp>
      <p:sp>
        <p:nvSpPr>
          <p:cNvPr id="5" name="Content Placeholder 4"/>
          <p:cNvSpPr>
            <a:spLocks noGrp="1"/>
          </p:cNvSpPr>
          <p:nvPr>
            <p:ph sz="quarter" idx="13"/>
          </p:nvPr>
        </p:nvSpPr>
        <p:spPr/>
        <p:txBody>
          <a:bodyPr>
            <a:noAutofit/>
          </a:bodyPr>
          <a:lstStyle/>
          <a:p>
            <a:pPr marL="0" indent="0" algn="just" rtl="1">
              <a:buNone/>
            </a:pPr>
            <a:r>
              <a:rPr lang="fa-IR" sz="3200" dirty="0" smtClean="0">
                <a:latin typeface="Arabic Typesetting" pitchFamily="66" charset="-78"/>
                <a:cs typeface="B Zar" panose="00000400000000000000" pitchFamily="2" charset="-78"/>
              </a:rPr>
              <a:t>محیط </a:t>
            </a:r>
            <a:r>
              <a:rPr lang="fa-IR" sz="3200" dirty="0">
                <a:latin typeface="Arabic Typesetting" pitchFamily="66" charset="-78"/>
                <a:cs typeface="B Zar" panose="00000400000000000000" pitchFamily="2" charset="-78"/>
              </a:rPr>
              <a:t>اقتصادی اصلی محل فعالیت واحد </a:t>
            </a:r>
            <a:r>
              <a:rPr lang="fa-IR" sz="3200" dirty="0" smtClean="0">
                <a:latin typeface="Arabic Typesetting" pitchFamily="66" charset="-78"/>
                <a:cs typeface="B Zar" panose="00000400000000000000" pitchFamily="2" charset="-78"/>
              </a:rPr>
              <a:t>تجاری:</a:t>
            </a:r>
          </a:p>
          <a:p>
            <a:pPr marL="0" indent="0" algn="just" rtl="1">
              <a:buNone/>
            </a:pPr>
            <a:r>
              <a:rPr lang="fa-IR" sz="3200" dirty="0" smtClean="0">
                <a:latin typeface="Arabic Typesetting" pitchFamily="66" charset="-78"/>
                <a:cs typeface="B Zar" panose="00000400000000000000" pitchFamily="2" charset="-78"/>
              </a:rPr>
              <a:t>به </a:t>
            </a:r>
            <a:r>
              <a:rPr lang="fa-IR" sz="3200" dirty="0">
                <a:latin typeface="Arabic Typesetting" pitchFamily="66" charset="-78"/>
                <a:cs typeface="B Zar" panose="00000400000000000000" pitchFamily="2" charset="-78"/>
              </a:rPr>
              <a:t>طور معمول محیطی است که بخش عمده وجه نقد واحد تجاری در آن ایجاد و مصرف می‌شود. </a:t>
            </a:r>
            <a:endParaRPr lang="fa-IR" sz="3200" dirty="0" smtClean="0">
              <a:latin typeface="Arabic Typesetting" pitchFamily="66" charset="-78"/>
              <a:cs typeface="B Zar" panose="00000400000000000000" pitchFamily="2" charset="-78"/>
            </a:endParaRPr>
          </a:p>
          <a:p>
            <a:pPr marL="0" indent="0" algn="just" rtl="1">
              <a:buNone/>
            </a:pPr>
            <a:r>
              <a:rPr lang="fa-IR" sz="3200" dirty="0">
                <a:solidFill>
                  <a:srgbClr val="FF0000"/>
                </a:solidFill>
                <a:latin typeface="Arabic Typesetting" pitchFamily="66" charset="-78"/>
                <a:cs typeface="B Zar" panose="00000400000000000000" pitchFamily="2" charset="-78"/>
              </a:rPr>
              <a:t>ارزش منصفانه: </a:t>
            </a:r>
            <a:r>
              <a:rPr lang="fa-IR" sz="3200" dirty="0">
                <a:latin typeface="Arabic Typesetting" pitchFamily="66" charset="-78"/>
                <a:cs typeface="B Zar" panose="00000400000000000000" pitchFamily="2" charset="-78"/>
              </a:rPr>
              <a:t>مبلغی است که خریداری مطلع و مایل و فروشنده‌ای مطلع و مایل می‌توانند در معامله‌ای حقیقی و در شرایط عادی، یک دارایی را در ازای مبلغ مزبور با یکدیگر مبادله یا یک بدهی را تسویه نمایند</a:t>
            </a:r>
          </a:p>
          <a:p>
            <a:pPr algn="just" rtl="1"/>
            <a:endParaRPr lang="fa-IR" sz="3200" dirty="0">
              <a:latin typeface="Arabic Typesetting" pitchFamily="66" charset="-78"/>
              <a:cs typeface="B Zar" panose="00000400000000000000" pitchFamily="2" charset="-78"/>
            </a:endParaRPr>
          </a:p>
        </p:txBody>
      </p:sp>
    </p:spTree>
    <p:extLst>
      <p:ext uri="{BB962C8B-B14F-4D97-AF65-F5344CB8AC3E}">
        <p14:creationId xmlns:p14="http://schemas.microsoft.com/office/powerpoint/2010/main" val="137140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up)">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Your footer here</a:t>
            </a:r>
            <a:endParaRPr lang="en-US" dirty="0" smtClean="0"/>
          </a:p>
        </p:txBody>
      </p:sp>
      <p:sp>
        <p:nvSpPr>
          <p:cNvPr id="4" name="Slide Number Placeholder 3"/>
          <p:cNvSpPr>
            <a:spLocks noGrp="1"/>
          </p:cNvSpPr>
          <p:nvPr>
            <p:ph type="sldNum" sz="quarter" idx="12"/>
          </p:nvPr>
        </p:nvSpPr>
        <p:spPr/>
        <p:txBody>
          <a:bodyPr/>
          <a:lstStyle/>
          <a:p>
            <a:fld id="{AE199FAC-4B86-4121-B622-50028D35B744}" type="slidenum">
              <a:rPr lang="fr-FR" smtClean="0"/>
              <a:pPr/>
              <a:t>99</a:t>
            </a:fld>
            <a:endParaRPr lang="fr-FR" dirty="0"/>
          </a:p>
        </p:txBody>
      </p:sp>
      <p:sp>
        <p:nvSpPr>
          <p:cNvPr id="5" name="Content Placeholder 4"/>
          <p:cNvSpPr>
            <a:spLocks noGrp="1"/>
          </p:cNvSpPr>
          <p:nvPr>
            <p:ph sz="quarter" idx="13"/>
          </p:nvPr>
        </p:nvSpPr>
        <p:spPr/>
        <p:txBody>
          <a:bodyPr vert="horz" lIns="91440" tIns="45720" rIns="91440" bIns="45720" rtlCol="0">
            <a:noAutofit/>
          </a:bodyPr>
          <a:lstStyle/>
          <a:p>
            <a:pPr marL="0" indent="0" algn="just" rtl="1">
              <a:buNone/>
            </a:pPr>
            <a:r>
              <a:rPr lang="fa-IR" sz="3200" dirty="0">
                <a:latin typeface="Arabic Typesetting" pitchFamily="66" charset="-78"/>
                <a:cs typeface="B Zar" panose="00000400000000000000" pitchFamily="2" charset="-78"/>
              </a:rPr>
              <a:t>برای تعیین واحد پول عملیاتی، واحد تجاری عوامل زیر را </a:t>
            </a:r>
            <a:r>
              <a:rPr lang="en-US" sz="3200" dirty="0">
                <a:latin typeface="Arabic Typesetting" pitchFamily="66" charset="-78"/>
                <a:cs typeface="B Zar" panose="00000400000000000000" pitchFamily="2" charset="-78"/>
              </a:rPr>
              <a:t>:</a:t>
            </a:r>
            <a:r>
              <a:rPr lang="fa-IR" sz="3200" dirty="0">
                <a:latin typeface="Arabic Typesetting" pitchFamily="66" charset="-78"/>
                <a:cs typeface="B Zar" panose="00000400000000000000" pitchFamily="2" charset="-78"/>
              </a:rPr>
              <a:t>مد نظر قرارمی دهیم</a:t>
            </a:r>
          </a:p>
          <a:p>
            <a:pPr marL="0" indent="0" algn="just" rtl="1">
              <a:buNone/>
            </a:pPr>
            <a:r>
              <a:rPr lang="fa-IR" sz="3200" dirty="0">
                <a:latin typeface="Arabic Typesetting" pitchFamily="66" charset="-78"/>
                <a:cs typeface="B Zar" panose="00000400000000000000" pitchFamily="2" charset="-78"/>
              </a:rPr>
              <a:t>الف)واحد پولی که قیمت فروش کالاها و خدمات عمدتاً با آن تعیین و تسویه می‌شود و رقابت و مقررات موجود در محل فعالیت، قیمت فروش کالا و خدمات را تعیین می‌کند.</a:t>
            </a:r>
            <a:endParaRPr lang="en-US" sz="3200" dirty="0">
              <a:latin typeface="Arabic Typesetting" pitchFamily="66" charset="-78"/>
              <a:cs typeface="B Zar" panose="00000400000000000000" pitchFamily="2" charset="-78"/>
            </a:endParaRPr>
          </a:p>
          <a:p>
            <a:pPr marL="0" indent="0" algn="just" rtl="1">
              <a:buNone/>
            </a:pPr>
            <a:r>
              <a:rPr lang="fa-IR" sz="3200" dirty="0">
                <a:latin typeface="Arabic Typesetting" pitchFamily="66" charset="-78"/>
                <a:cs typeface="B Zar" panose="00000400000000000000" pitchFamily="2" charset="-78"/>
              </a:rPr>
              <a:t>		ب)واحد پولی که بخش عمده مواد، دستمزد،  و سایر  مخارج تأمین کالاها و خدمات با آن تعیین و تسویه می‌شود</a:t>
            </a:r>
          </a:p>
        </p:txBody>
      </p:sp>
    </p:spTree>
    <p:extLst>
      <p:ext uri="{BB962C8B-B14F-4D97-AF65-F5344CB8AC3E}">
        <p14:creationId xmlns:p14="http://schemas.microsoft.com/office/powerpoint/2010/main" val="313312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4301</TotalTime>
  <Words>9568</Words>
  <Application>Microsoft Office PowerPoint</Application>
  <PresentationFormat>On-screen Show (4:3)</PresentationFormat>
  <Paragraphs>858</Paragraphs>
  <Slides>119</Slides>
  <Notes>31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119</vt:i4>
      </vt:variant>
    </vt:vector>
  </HeadingPairs>
  <TitlesOfParts>
    <vt:vector size="137" baseType="lpstr">
      <vt:lpstr>Arabic Typesetting</vt:lpstr>
      <vt:lpstr>Arial</vt:lpstr>
      <vt:lpstr>B Kourosh</vt:lpstr>
      <vt:lpstr>B Nazanin</vt:lpstr>
      <vt:lpstr>B Titr</vt:lpstr>
      <vt:lpstr>B Zar</vt:lpstr>
      <vt:lpstr>Calibri</vt:lpstr>
      <vt:lpstr>Cambria Math</vt:lpstr>
      <vt:lpstr>Franklin Gothic Book</vt:lpstr>
      <vt:lpstr>Franklin Gothic Medium</vt:lpstr>
      <vt:lpstr>Symbol</vt:lpstr>
      <vt:lpstr>Tahoma</vt:lpstr>
      <vt:lpstr>Times New Roman</vt:lpstr>
      <vt:lpstr>Tunga</vt:lpstr>
      <vt:lpstr>Verdana</vt:lpstr>
      <vt:lpstr>Wingdings</vt:lpstr>
      <vt:lpstr>Wingdings 3</vt:lpstr>
      <vt:lpstr>Angles</vt:lpstr>
      <vt:lpstr>PowerPoint Presentation</vt:lpstr>
      <vt:lpstr>فهرست مطالب</vt:lpstr>
      <vt:lpstr>PowerPoint Presentation</vt:lpstr>
      <vt:lpstr>PowerPoint Presentation</vt:lpstr>
      <vt:lpstr>PowerPoint Presentation</vt:lpstr>
      <vt:lpstr>پنج تعریف از "ریسک"</vt:lpstr>
      <vt:lpstr>PowerPoint Presentation</vt:lpstr>
      <vt:lpstr> قرار گرفتن در معرض خطر </vt:lpstr>
      <vt:lpstr> قرار گرفتن در معرض خطر برای کسب و کار بالقوه </vt:lpstr>
      <vt:lpstr>تعریف احتمال</vt:lpstr>
      <vt:lpstr>تعریف مدیریت ریسک</vt:lpstr>
      <vt:lpstr>سوال:</vt:lpstr>
      <vt:lpstr> ریسک شناسایی شناخته شده ها(known knowns) </vt:lpstr>
      <vt:lpstr> ریسک شناسایی ناشناخته ها(known unknowns) </vt:lpstr>
      <vt:lpstr> ریسک عدم شناسایی ناشناخته ها(unknown knowns) </vt:lpstr>
      <vt:lpstr>رن (Ortwin Renn )رویکردهای  ریسک را به 7 دسته تقسیم کرده است: </vt:lpstr>
      <vt:lpstr>دسته بندی کلی </vt:lpstr>
      <vt:lpstr>PowerPoint Presentation</vt:lpstr>
      <vt:lpstr>رویکرد علمی</vt:lpstr>
      <vt:lpstr>رویکرد روانشناختی</vt:lpstr>
      <vt:lpstr>رویکرد فرهنگی </vt:lpstr>
      <vt:lpstr>ماتریس احتمال- اثر</vt:lpstr>
      <vt:lpstr> کلاس ریسک Damocles(شمشیر خطرناک ) </vt:lpstr>
      <vt:lpstr>کلاس ریسک Cyclops</vt:lpstr>
      <vt:lpstr> کلاس ریسک Pythia </vt:lpstr>
      <vt:lpstr>کلاس ریسک " پاندورا" </vt:lpstr>
      <vt:lpstr> کلاس ریسک "کاساندرا" </vt:lpstr>
      <vt:lpstr> کلاس ریسک "مدوزا" </vt:lpstr>
      <vt:lpstr>PowerPoint Presentation</vt:lpstr>
      <vt:lpstr>PowerPoint Presentation</vt:lpstr>
      <vt:lpstr>PowerPoint Presentation</vt:lpstr>
      <vt:lpstr>PowerPoint Presentation</vt:lpstr>
      <vt:lpstr>PowerPoint Presentation</vt:lpstr>
      <vt:lpstr>PowerPoint Presentation</vt:lpstr>
      <vt:lpstr>چرایی مدیریت ریسک در MNC</vt:lpstr>
      <vt:lpstr>PowerPoint Presentation</vt:lpstr>
      <vt:lpstr>اثر سرایت(CONTAGION EFFECT)</vt:lpstr>
      <vt:lpstr>PowerPoint Presentation</vt:lpstr>
      <vt:lpstr>PowerPoint Presentation</vt:lpstr>
      <vt:lpstr>سخنرانی اصلی پیتر دراکر، کنفرانس مدیران مالی، حمایت شده توسط Business International، San Francisco، 1990.</vt:lpstr>
      <vt:lpstr>سوال اصلی</vt:lpstr>
      <vt:lpstr>PowerPoint Presentation</vt:lpstr>
      <vt:lpstr>مراحل پوشش ریسک ارز(برنامه FERM) The Foreign Exchange Risk Management Process</vt:lpstr>
      <vt:lpstr>مراحل پوشش ریسک ارز</vt:lpstr>
      <vt:lpstr>PowerPoint Presentation</vt:lpstr>
      <vt:lpstr>PowerPoint Presentation</vt:lpstr>
      <vt:lpstr>PowerPoint Presentation</vt:lpstr>
      <vt:lpstr>PowerPoint Presentation</vt:lpstr>
      <vt:lpstr>PowerPoint Presentation</vt:lpstr>
      <vt:lpstr>پیش بینی نرخ ارز</vt:lpstr>
      <vt:lpstr>FUNDAMENTAL  FORECASTING</vt:lpstr>
      <vt:lpstr>Fundamental Forecasting</vt:lpstr>
      <vt:lpstr>FUNDAMENTAL FORECASTING</vt:lpstr>
      <vt:lpstr>MARKET-BASED FORECASTING </vt:lpstr>
      <vt:lpstr>Market-Based Forecasting </vt:lpstr>
      <vt:lpstr>PowerPoint Presentation</vt:lpstr>
      <vt:lpstr>MIXED FORECASTING</vt:lpstr>
      <vt:lpstr>PowerPoint Presentation</vt:lpstr>
      <vt:lpstr>PowerPoint Presentation</vt:lpstr>
      <vt:lpstr>FORECASTING UNDER MARKET EFFICIENCY</vt:lpstr>
      <vt:lpstr>METHODS OF FORECASTING EXCHANGE RATE VOLATILITY</vt:lpstr>
      <vt:lpstr>Measuring Exposure to Exchange Rate Fluctuations</vt:lpstr>
      <vt:lpstr>PowerPoint Presentation</vt:lpstr>
      <vt:lpstr>PowerPoint Presentation</vt:lpstr>
      <vt:lpstr>انواع ریسک های در معرض</vt:lpstr>
      <vt:lpstr>PowerPoint Presentation</vt:lpstr>
      <vt:lpstr>MANAGING TRANSACTION EXPOSURE</vt:lpstr>
      <vt:lpstr>TRANSACTION EXPOSURE</vt:lpstr>
      <vt:lpstr>روشهای مدیریت ریسک مبادلات و تراکنشها</vt:lpstr>
      <vt:lpstr>PowerPoint Presentation</vt:lpstr>
      <vt:lpstr>ALTERNATIVE HEDGING TECHNIQUES</vt:lpstr>
      <vt:lpstr>POSSIBLE STRATEGIES TO HEDGE ECONOMIC EXPOSURE </vt:lpstr>
      <vt:lpstr>TRANSACTION EXPOSURE</vt:lpstr>
      <vt:lpstr>Estimating“Net”Cash Flows in Each Currency</vt:lpstr>
      <vt:lpstr> مرکز باز پرداختها مبادلات مالی((Reinvoicing Center  </vt:lpstr>
      <vt:lpstr> ریسک اقتضایی(Contingent Exposure)</vt:lpstr>
      <vt:lpstr>نحوه پوشش ریسک اقتضایی</vt:lpstr>
      <vt:lpstr>Exposure of an MNC’s Portfolio</vt:lpstr>
      <vt:lpstr>روشهای محاسبه ریسک پرتفوی ارز</vt:lpstr>
      <vt:lpstr>LIMITATIONS OF  VAR </vt:lpstr>
      <vt:lpstr>PowerPoint Presentation</vt:lpstr>
      <vt:lpstr>ECONOMIC EXPOSURE</vt:lpstr>
      <vt:lpstr>پوشش ریسک اقتصادی </vt:lpstr>
      <vt:lpstr>PowerPoint Presentation</vt:lpstr>
      <vt:lpstr>مدیریت ریسک تسعیر ارز</vt:lpstr>
      <vt:lpstr>TRANSLATION EXPOSURE</vt:lpstr>
      <vt:lpstr>ارز عملیاتی یا functional currency</vt:lpstr>
      <vt:lpstr>PowerPoint Presentation</vt:lpstr>
      <vt:lpstr>LIMITATIONS OF HEDGING TRANSLATION EXPOSURE </vt:lpstr>
      <vt:lpstr>آیا نیاز به پوشش ریسک انتقال وجود دارد ؟</vt:lpstr>
      <vt:lpstr>The Mechanism of Financial Hedging مکانیزم هجینگ مالی</vt:lpstr>
      <vt:lpstr>استاندارد16 حسابداری تسعیر ارز</vt:lpstr>
      <vt:lpstr>مقدمه</vt:lpstr>
      <vt:lpstr>تعاریف</vt:lpstr>
      <vt:lpstr>تعاریف</vt:lpstr>
      <vt:lpstr>تعاریف</vt:lpstr>
      <vt:lpstr>PowerPoint Presentation</vt:lpstr>
      <vt:lpstr>تعاریف</vt:lpstr>
      <vt:lpstr>PowerPoint Presentation</vt:lpstr>
      <vt:lpstr>اقلام پولی</vt:lpstr>
      <vt:lpstr>اقلام غیر پولی</vt:lpstr>
      <vt:lpstr>اگر واحد پول عملیاتی واحد تجاری، واحد پول یک اقتصاد با تورم حاد باشد صورت های مالی آن براساس الزامات گزارشگری مالی در اقتصاد های با تورم حاد تجدید ارئه شود.</vt:lpstr>
      <vt:lpstr>اگر واحد پول یک اقتصاد با تورم حاد نباشد باید باروش های زیر تسعیر شود</vt:lpstr>
      <vt:lpstr>اگر واحد پول یک اقتصاد با تورم حاد باشد باید با روش های زیر تسعیر شود</vt:lpstr>
      <vt:lpstr>در صورتی که واحد تجاری دفاتر ثبت های خود را به واحد پولی غیر از واحد پول عملیاتی خود نگهداری نماید.هنگام تهیه صورت های مالی تمام مبالغ برحسب واحد پول عملیاتی؛واحد تجاری تسعیر می شود.و در نتیجه به مبالغی منجر می شود که اگر این اقلام از ابتدا به واحد پول عملیاتی ثبت شده بود؛ایجاد می شد.</vt:lpstr>
      <vt:lpstr>PowerPoint Presentation</vt:lpstr>
      <vt:lpstr>در پایان هر دوره گزارشگری</vt:lpstr>
      <vt:lpstr>PowerPoint Presentation</vt:lpstr>
      <vt:lpstr>ماده136قانون محاسبات عمومی کشور</vt:lpstr>
      <vt:lpstr>PowerPoint Presentation</vt:lpstr>
      <vt:lpstr>PowerPoint Presentation</vt:lpstr>
      <vt:lpstr>صورت های مالی عملیات خارجی</vt:lpstr>
      <vt:lpstr>PowerPoint Presentation</vt:lpstr>
      <vt:lpstr>PowerPoint Presentation</vt:lpstr>
      <vt:lpstr>عملیات خارجی لاینفک از عملیات واحد تجاری گزارشگر</vt:lpstr>
      <vt:lpstr>PowerPoint Presentation</vt:lpstr>
      <vt:lpstr>واحد های مستقل خارجی</vt:lpstr>
      <vt:lpstr>واحد های مستقل خارجی</vt:lpstr>
      <vt:lpstr>واحد تجاري‌ بايد موارد زير را افشا كند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سیاوش شایان مهر</dc:creator>
  <cp:lastModifiedBy>Windows User</cp:lastModifiedBy>
  <cp:revision>265</cp:revision>
  <dcterms:created xsi:type="dcterms:W3CDTF">2016-07-23T07:33:43Z</dcterms:created>
  <dcterms:modified xsi:type="dcterms:W3CDTF">2018-12-09T00:01:05Z</dcterms:modified>
</cp:coreProperties>
</file>