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72"/>
  </p:notesMasterIdLst>
  <p:handoutMasterIdLst>
    <p:handoutMasterId r:id="rId73"/>
  </p:handoutMasterIdLst>
  <p:sldIdLst>
    <p:sldId id="1275" r:id="rId2"/>
    <p:sldId id="1137" r:id="rId3"/>
    <p:sldId id="1276" r:id="rId4"/>
    <p:sldId id="1346" r:id="rId5"/>
    <p:sldId id="1277" r:id="rId6"/>
    <p:sldId id="1278" r:id="rId7"/>
    <p:sldId id="1280" r:id="rId8"/>
    <p:sldId id="1347" r:id="rId9"/>
    <p:sldId id="1344" r:id="rId10"/>
    <p:sldId id="1345" r:id="rId11"/>
    <p:sldId id="1348" r:id="rId12"/>
    <p:sldId id="1349" r:id="rId13"/>
    <p:sldId id="1282" r:id="rId14"/>
    <p:sldId id="1351" r:id="rId15"/>
    <p:sldId id="1352" r:id="rId16"/>
    <p:sldId id="1353" r:id="rId17"/>
    <p:sldId id="1350" r:id="rId18"/>
    <p:sldId id="1283" r:id="rId19"/>
    <p:sldId id="1286" r:id="rId20"/>
    <p:sldId id="1287" r:id="rId21"/>
    <p:sldId id="1289" r:id="rId22"/>
    <p:sldId id="1290" r:id="rId23"/>
    <p:sldId id="1291" r:id="rId24"/>
    <p:sldId id="1292" r:id="rId25"/>
    <p:sldId id="1293" r:id="rId26"/>
    <p:sldId id="1294" r:id="rId27"/>
    <p:sldId id="1295" r:id="rId28"/>
    <p:sldId id="1296" r:id="rId29"/>
    <p:sldId id="1297" r:id="rId30"/>
    <p:sldId id="1298" r:id="rId31"/>
    <p:sldId id="1299" r:id="rId32"/>
    <p:sldId id="1300" r:id="rId33"/>
    <p:sldId id="1301" r:id="rId34"/>
    <p:sldId id="1302" r:id="rId35"/>
    <p:sldId id="1303" r:id="rId36"/>
    <p:sldId id="1304" r:id="rId37"/>
    <p:sldId id="1305" r:id="rId38"/>
    <p:sldId id="1306" r:id="rId39"/>
    <p:sldId id="1308" r:id="rId40"/>
    <p:sldId id="1309" r:id="rId41"/>
    <p:sldId id="1310" r:id="rId42"/>
    <p:sldId id="1311" r:id="rId43"/>
    <p:sldId id="1312" r:id="rId44"/>
    <p:sldId id="1313" r:id="rId45"/>
    <p:sldId id="1314" r:id="rId46"/>
    <p:sldId id="1315" r:id="rId47"/>
    <p:sldId id="1316" r:id="rId48"/>
    <p:sldId id="1317" r:id="rId49"/>
    <p:sldId id="1318" r:id="rId50"/>
    <p:sldId id="1319" r:id="rId51"/>
    <p:sldId id="1320" r:id="rId52"/>
    <p:sldId id="1321" r:id="rId53"/>
    <p:sldId id="1322" r:id="rId54"/>
    <p:sldId id="1323" r:id="rId55"/>
    <p:sldId id="1324" r:id="rId56"/>
    <p:sldId id="1325" r:id="rId57"/>
    <p:sldId id="1326" r:id="rId58"/>
    <p:sldId id="1327" r:id="rId59"/>
    <p:sldId id="1328" r:id="rId60"/>
    <p:sldId id="1329" r:id="rId61"/>
    <p:sldId id="1330" r:id="rId62"/>
    <p:sldId id="1332" r:id="rId63"/>
    <p:sldId id="1334" r:id="rId64"/>
    <p:sldId id="1336" r:id="rId65"/>
    <p:sldId id="1337" r:id="rId66"/>
    <p:sldId id="1338" r:id="rId67"/>
    <p:sldId id="1339" r:id="rId68"/>
    <p:sldId id="1340" r:id="rId69"/>
    <p:sldId id="1341" r:id="rId70"/>
    <p:sldId id="134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varScale="1">
        <p:scale>
          <a:sx n="69" d="100"/>
          <a:sy n="69" d="100"/>
        </p:scale>
        <p:origin x="1446" y="6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263410-86E5-462B-BCB8-FB2B36D38238}" type="datetimeFigureOut">
              <a:rPr lang="en-US" smtClean="0"/>
              <a:pPr/>
              <a:t>12/9/2018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D34331-3349-4CB9-ADAD-3906E4AE5FC7}" type="slidenum">
              <a:rPr lang="en-US" smtClean="0"/>
              <a:pPr/>
              <a:t>‹#›</a:t>
            </a:fld>
            <a:endParaRPr lang="en-US"/>
          </a:p>
        </p:txBody>
      </p:sp>
    </p:spTree>
    <p:extLst>
      <p:ext uri="{BB962C8B-B14F-4D97-AF65-F5344CB8AC3E}">
        <p14:creationId xmlns:p14="http://schemas.microsoft.com/office/powerpoint/2010/main" val="69611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DCEF-045C-42B7-89CC-EDCDFEBFF217}"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3D2E5-C4C8-4F7F-8693-537702E942B8}" type="slidenum">
              <a:rPr lang="en-US" smtClean="0"/>
              <a:pPr/>
              <a:t>‹#›</a:t>
            </a:fld>
            <a:endParaRPr lang="en-US"/>
          </a:p>
        </p:txBody>
      </p:sp>
    </p:spTree>
    <p:extLst>
      <p:ext uri="{BB962C8B-B14F-4D97-AF65-F5344CB8AC3E}">
        <p14:creationId xmlns:p14="http://schemas.microsoft.com/office/powerpoint/2010/main" val="36684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 Define a derivative and distinguish between exchange-traded and over-the-counter derivatives.</a:t>
            </a:r>
          </a:p>
          <a:p>
            <a:endParaRPr lang="en-US" dirty="0"/>
          </a:p>
          <a:p>
            <a:r>
              <a:rPr lang="en-US" dirty="0"/>
              <a:t>Examples of derivative underlying assets are discussed in detail in section 4.4.</a:t>
            </a:r>
          </a:p>
          <a:p>
            <a:pPr eaLnBrk="1" hangingPunct="1">
              <a:lnSpc>
                <a:spcPct val="90000"/>
              </a:lnSpc>
            </a:pPr>
            <a:endParaRPr lang="en-US" dirty="0"/>
          </a:p>
          <a:p>
            <a:pPr marL="228909" indent="-228909" defTabSz="888956">
              <a:defRPr/>
            </a:pPr>
            <a:r>
              <a:rPr lang="en-US" dirty="0"/>
              <a:t>Derivatives pay off on the basis of a source of risk, which is often, but not always, the value of an underlying asset. </a:t>
            </a:r>
          </a:p>
          <a:p>
            <a:pPr marL="228909" indent="-228909" defTabSz="888956">
              <a:defRPr/>
            </a:pPr>
            <a:r>
              <a:rPr lang="en-US" dirty="0"/>
              <a:t>Like insurance, derivatives have a definite life span and expire on a specified date.</a:t>
            </a:r>
          </a:p>
          <a:p>
            <a:pPr marL="228909" indent="-228909" defTabSz="888956">
              <a:defRPr/>
            </a:pPr>
            <a:r>
              <a:rPr lang="en-US" dirty="0"/>
              <a:t>A derivative contract always defines the rights and obligations of each party.</a:t>
            </a:r>
          </a:p>
          <a:p>
            <a:pPr marL="228909" indent="-228909" defTabSz="888956">
              <a:defRPr/>
            </a:pPr>
            <a:r>
              <a:rPr lang="en-US" dirty="0"/>
              <a:t>They involve two parties—the buyer and the seller (sometimes known as the writer)—each of whom agrees to do something for the other, either now or later. The buyer, who purchases the derivative, is referred to as the </a:t>
            </a:r>
            <a:r>
              <a:rPr lang="en-US" b="1" dirty="0"/>
              <a:t>long</a:t>
            </a:r>
            <a:r>
              <a:rPr lang="en-US" dirty="0"/>
              <a:t> or the holder because he/she owns (holds) the derivative and holds a long position. The seller is referred to as the </a:t>
            </a:r>
            <a:r>
              <a:rPr lang="en-US" b="1" dirty="0"/>
              <a:t>short</a:t>
            </a:r>
            <a:r>
              <a:rPr lang="en-US" dirty="0"/>
              <a:t> because he/she holds a short position.</a:t>
            </a:r>
          </a:p>
        </p:txBody>
      </p:sp>
    </p:spTree>
    <p:extLst>
      <p:ext uri="{BB962C8B-B14F-4D97-AF65-F5344CB8AC3E}">
        <p14:creationId xmlns:p14="http://schemas.microsoft.com/office/powerpoint/2010/main" val="127564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29057" indent="-280406">
              <a:defRPr sz="2000">
                <a:solidFill>
                  <a:schemeClr val="tx1"/>
                </a:solidFill>
                <a:latin typeface="Times New Roman" panose="02020603050405020304" pitchFamily="18" charset="0"/>
              </a:defRPr>
            </a:lvl2pPr>
            <a:lvl3pPr marL="1121626" indent="-224325">
              <a:defRPr sz="2000">
                <a:solidFill>
                  <a:schemeClr val="tx1"/>
                </a:solidFill>
                <a:latin typeface="Times New Roman" panose="02020603050405020304" pitchFamily="18" charset="0"/>
              </a:defRPr>
            </a:lvl3pPr>
            <a:lvl4pPr marL="1570276" indent="-224325">
              <a:defRPr sz="2000">
                <a:solidFill>
                  <a:schemeClr val="tx1"/>
                </a:solidFill>
                <a:latin typeface="Times New Roman" panose="02020603050405020304" pitchFamily="18" charset="0"/>
              </a:defRPr>
            </a:lvl4pPr>
            <a:lvl5pPr marL="2018927" indent="-224325">
              <a:defRPr sz="2000">
                <a:solidFill>
                  <a:schemeClr val="tx1"/>
                </a:solidFill>
                <a:latin typeface="Times New Roman" panose="02020603050405020304" pitchFamily="18" charset="0"/>
              </a:defRPr>
            </a:lvl5pPr>
            <a:lvl6pPr marL="2467577" indent="-224325" eaLnBrk="0" fontAlgn="base" hangingPunct="0">
              <a:spcBef>
                <a:spcPct val="0"/>
              </a:spcBef>
              <a:spcAft>
                <a:spcPct val="0"/>
              </a:spcAft>
              <a:defRPr sz="2000">
                <a:solidFill>
                  <a:schemeClr val="tx1"/>
                </a:solidFill>
                <a:latin typeface="Times New Roman" panose="02020603050405020304" pitchFamily="18" charset="0"/>
              </a:defRPr>
            </a:lvl6pPr>
            <a:lvl7pPr marL="2916227" indent="-224325" eaLnBrk="0" fontAlgn="base" hangingPunct="0">
              <a:spcBef>
                <a:spcPct val="0"/>
              </a:spcBef>
              <a:spcAft>
                <a:spcPct val="0"/>
              </a:spcAft>
              <a:defRPr sz="2000">
                <a:solidFill>
                  <a:schemeClr val="tx1"/>
                </a:solidFill>
                <a:latin typeface="Times New Roman" panose="02020603050405020304" pitchFamily="18" charset="0"/>
              </a:defRPr>
            </a:lvl7pPr>
            <a:lvl8pPr marL="3364878" indent="-224325" eaLnBrk="0" fontAlgn="base" hangingPunct="0">
              <a:spcBef>
                <a:spcPct val="0"/>
              </a:spcBef>
              <a:spcAft>
                <a:spcPct val="0"/>
              </a:spcAft>
              <a:defRPr sz="2000">
                <a:solidFill>
                  <a:schemeClr val="tx1"/>
                </a:solidFill>
                <a:latin typeface="Times New Roman" panose="02020603050405020304" pitchFamily="18" charset="0"/>
              </a:defRPr>
            </a:lvl8pPr>
            <a:lvl9pPr marL="3813528" indent="-224325" eaLnBrk="0" fontAlgn="base" hangingPunct="0">
              <a:spcBef>
                <a:spcPct val="0"/>
              </a:spcBef>
              <a:spcAft>
                <a:spcPct val="0"/>
              </a:spcAft>
              <a:defRPr sz="2000">
                <a:solidFill>
                  <a:schemeClr val="tx1"/>
                </a:solidFill>
                <a:latin typeface="Times New Roman" panose="02020603050405020304" pitchFamily="18" charset="0"/>
              </a:defRPr>
            </a:lvl9pPr>
          </a:lstStyle>
          <a:p>
            <a:fld id="{A1D35E22-876A-4B20-AC9A-3400B5C35E44}" type="slidenum">
              <a:rPr lang="en-US" altLang="en-US" sz="1000"/>
              <a:pPr/>
              <a:t>35</a:t>
            </a:fld>
            <a:endParaRPr lang="en-US" altLang="en-US" sz="1000"/>
          </a:p>
        </p:txBody>
      </p:sp>
      <p:sp>
        <p:nvSpPr>
          <p:cNvPr id="54275" name="Rectangle 2"/>
          <p:cNvSpPr>
            <a:spLocks noGrp="1" noRot="1" noChangeAspect="1" noChangeArrowheads="1" noTextEdit="1"/>
          </p:cNvSpPr>
          <p:nvPr>
            <p:ph type="sldImg"/>
          </p:nvPr>
        </p:nvSpPr>
        <p:spPr>
          <a:xfrm>
            <a:off x="1114425" y="681038"/>
            <a:ext cx="4479925" cy="3360737"/>
          </a:xfrm>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a:p>
        </p:txBody>
      </p:sp>
    </p:spTree>
    <p:extLst>
      <p:ext uri="{BB962C8B-B14F-4D97-AF65-F5344CB8AC3E}">
        <p14:creationId xmlns:p14="http://schemas.microsoft.com/office/powerpoint/2010/main" val="3682470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33795"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927F41EC-262F-40D9-AEDF-515FA4485F9A}" type="slidenum">
              <a:rPr lang="ar-SA" altLang="en-US" smtClean="0"/>
              <a:pPr algn="l">
                <a:spcBef>
                  <a:spcPct val="0"/>
                </a:spcBef>
              </a:pPr>
              <a:t>36</a:t>
            </a:fld>
            <a:endParaRPr lang="en-US" altLang="en-US"/>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7377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35843"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DD5CA8E-619A-4463-985A-6A029C12876C}" type="slidenum">
              <a:rPr lang="ar-SA" altLang="en-US" smtClean="0"/>
              <a:pPr algn="l">
                <a:spcBef>
                  <a:spcPct val="0"/>
                </a:spcBef>
              </a:pPr>
              <a:t>37</a:t>
            </a:fld>
            <a:endParaRPr lang="en-US" altLang="en-US"/>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2196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09" indent="-285734" eaLnBrk="0" hangingPunct="0">
              <a:defRPr>
                <a:solidFill>
                  <a:schemeClr val="tx1"/>
                </a:solidFill>
                <a:latin typeface="Arial" panose="020B0604020202020204" pitchFamily="34" charset="0"/>
                <a:cs typeface="Arial" panose="020B0604020202020204" pitchFamily="34" charset="0"/>
              </a:defRPr>
            </a:lvl2pPr>
            <a:lvl3pPr marL="1142937" indent="-228587" eaLnBrk="0" hangingPunct="0">
              <a:defRPr>
                <a:solidFill>
                  <a:schemeClr val="tx1"/>
                </a:solidFill>
                <a:latin typeface="Arial" panose="020B0604020202020204" pitchFamily="34" charset="0"/>
                <a:cs typeface="Arial" panose="020B0604020202020204" pitchFamily="34" charset="0"/>
              </a:defRPr>
            </a:lvl3pPr>
            <a:lvl4pPr marL="1600112" indent="-228587" eaLnBrk="0" hangingPunct="0">
              <a:defRPr>
                <a:solidFill>
                  <a:schemeClr val="tx1"/>
                </a:solidFill>
                <a:latin typeface="Arial" panose="020B0604020202020204" pitchFamily="34" charset="0"/>
                <a:cs typeface="Arial" panose="020B0604020202020204" pitchFamily="34" charset="0"/>
              </a:defRPr>
            </a:lvl4pPr>
            <a:lvl5pPr marL="2057287" indent="-228587" eaLnBrk="0" hangingPunct="0">
              <a:defRPr>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83728B-4DAB-4346-8D9F-64FC175BF01C}" type="slidenum">
              <a:rPr lang="fa-IR" altLang="en-US"/>
              <a:pPr eaLnBrk="1" hangingPunct="1"/>
              <a:t>7</a:t>
            </a:fld>
            <a:endParaRPr lang="en-US" altLang="en-US"/>
          </a:p>
        </p:txBody>
      </p:sp>
    </p:spTree>
    <p:extLst>
      <p:ext uri="{BB962C8B-B14F-4D97-AF65-F5344CB8AC3E}">
        <p14:creationId xmlns:p14="http://schemas.microsoft.com/office/powerpoint/2010/main" val="229615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 Define forward contracts, futures contracts, options (calls and puts), swaps, and credit derivatives and compare their basic characteristics.</a:t>
            </a:r>
          </a:p>
          <a:p>
            <a:endParaRPr lang="en-US" b="1" dirty="0"/>
          </a:p>
          <a:p>
            <a:r>
              <a:rPr lang="en-US" dirty="0"/>
              <a:t>The concept of a swap is that two parties exchange (swap) a series of cash flows. One set of cash flows is variable or floating and will be determined by the movement of an underlying asset or rate. The other set of cash flows can be variable and determined by a different underlying asset or rate, or it can be fixed.  As with forward contracts, swap contracts also contain other terms—such as the identity of the underlying, the relevant payment dates, and the payment procedure—that are negotiated between the parties and written into the contract. A swap is a bit more like a forward contract than a futures contract in that it is an OTC contract, so it is privately negotiated and subject to default.</a:t>
            </a:r>
          </a:p>
          <a:p>
            <a:endParaRPr lang="en-US" dirty="0"/>
          </a:p>
          <a:p>
            <a:r>
              <a:rPr lang="en-US" dirty="0"/>
              <a:t>As will be shown in</a:t>
            </a:r>
            <a:r>
              <a:rPr lang="en-US" baseline="0" dirty="0"/>
              <a:t> </a:t>
            </a:r>
            <a:r>
              <a:rPr lang="en-US" dirty="0"/>
              <a:t>a later</a:t>
            </a:r>
            <a:r>
              <a:rPr lang="en-US" baseline="0" dirty="0"/>
              <a:t> chapter, a </a:t>
            </a:r>
            <a:r>
              <a:rPr lang="en-US" dirty="0"/>
              <a:t>swap can be viewed as a series of forward rate agreements (FRAs),</a:t>
            </a:r>
            <a:r>
              <a:rPr lang="en-US" baseline="0" dirty="0"/>
              <a:t> </a:t>
            </a:r>
            <a:r>
              <a:rPr lang="en-US" dirty="0"/>
              <a:t>while a forward contract is a one-period swap.</a:t>
            </a:r>
          </a:p>
        </p:txBody>
      </p:sp>
    </p:spTree>
    <p:extLst>
      <p:ext uri="{BB962C8B-B14F-4D97-AF65-F5344CB8AC3E}">
        <p14:creationId xmlns:p14="http://schemas.microsoft.com/office/powerpoint/2010/main" val="396445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normAutofit/>
          </a:bodyPr>
          <a:lstStyle/>
          <a:p>
            <a:r>
              <a:rPr lang="en-US" dirty="0"/>
              <a:t>LOS:</a:t>
            </a:r>
            <a:r>
              <a:rPr lang="en-US" dirty="0">
                <a:latin typeface="Arial" charset="0"/>
              </a:rPr>
              <a:t> Explain how the concepts of arbitrage, replication, and risk neutrality are used in pricing derivatives.</a:t>
            </a: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372699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13315"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6B2962E-26DB-4B8A-A30B-961FD91F24B9}" type="slidenum">
              <a:rPr lang="ar-SA" altLang="en-US" smtClean="0"/>
              <a:pPr algn="l">
                <a:spcBef>
                  <a:spcPct val="0"/>
                </a:spcBef>
              </a:pPr>
              <a:t>29</a:t>
            </a:fld>
            <a:endParaRPr lang="en-US" altLang="en-US"/>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70596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15363"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D39892C9-8246-420C-8A2A-1DB395E09267}" type="slidenum">
              <a:rPr lang="ar-SA" altLang="en-US" smtClean="0"/>
              <a:pPr algn="l">
                <a:spcBef>
                  <a:spcPct val="0"/>
                </a:spcBef>
              </a:pPr>
              <a:t>30</a:t>
            </a:fld>
            <a:endParaRPr lang="en-US" altLang="en-US"/>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24990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17411"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DA215D98-3A36-40BC-AF32-037CD26A7335}" type="slidenum">
              <a:rPr lang="ar-SA" altLang="en-US" smtClean="0"/>
              <a:pPr algn="l">
                <a:spcBef>
                  <a:spcPct val="0"/>
                </a:spcBef>
              </a:pPr>
              <a:t>31</a:t>
            </a:fld>
            <a:endParaRPr lang="en-US" altLang="en-US"/>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2562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19459"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8662B11-7C89-4935-8BB4-5AA6D7DEFDD1}" type="slidenum">
              <a:rPr lang="ar-SA" altLang="en-US" smtClean="0"/>
              <a:pPr algn="l">
                <a:spcBef>
                  <a:spcPct val="0"/>
                </a:spcBef>
              </a:pPr>
              <a:t>32</a:t>
            </a:fld>
            <a:endParaRPr lang="en-US" altLang="en-US"/>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3063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11267"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336AA063-A34A-409A-809B-9F52726EFE2B}" type="slidenum">
              <a:rPr lang="ar-SA" altLang="en-US" smtClean="0"/>
              <a:pPr algn="l">
                <a:spcBef>
                  <a:spcPct val="0"/>
                </a:spcBef>
              </a:pPr>
              <a:t>33</a:t>
            </a:fld>
            <a:endParaRPr lang="en-US" altLang="en-US"/>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024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r>
              <a:rPr lang="ar-SA" altLang="en-US"/>
              <a:t>قرارداد تاخت</a:t>
            </a:r>
            <a:r>
              <a:rPr lang="en-US" altLang="en-US"/>
              <a:t>     Swap Contract</a:t>
            </a:r>
          </a:p>
        </p:txBody>
      </p:sp>
      <p:sp>
        <p:nvSpPr>
          <p:cNvPr id="21507" name="Rectangle 7"/>
          <p:cNvSpPr>
            <a:spLocks noGrp="1" noChangeArrowheads="1"/>
          </p:cNvSpPr>
          <p:nvPr>
            <p:ph type="sldNum" sz="quarter" idx="5"/>
          </p:nvPr>
        </p:nvSpPr>
        <p:spPr>
          <a:noFill/>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09" indent="-285734" algn="r" rtl="1">
              <a:spcBef>
                <a:spcPct val="30000"/>
              </a:spcBef>
              <a:defRPr sz="1200">
                <a:solidFill>
                  <a:schemeClr val="tx1"/>
                </a:solidFill>
                <a:latin typeface="Arial" panose="020B0604020202020204" pitchFamily="34" charset="0"/>
                <a:cs typeface="Arial" panose="020B0604020202020204" pitchFamily="34" charset="0"/>
              </a:defRPr>
            </a:lvl2pPr>
            <a:lvl3pPr marL="1142937" indent="-228587" algn="r" rtl="1">
              <a:spcBef>
                <a:spcPct val="30000"/>
              </a:spcBef>
              <a:defRPr sz="1200">
                <a:solidFill>
                  <a:schemeClr val="tx1"/>
                </a:solidFill>
                <a:latin typeface="Arial" panose="020B0604020202020204" pitchFamily="34" charset="0"/>
                <a:cs typeface="Arial" panose="020B0604020202020204" pitchFamily="34" charset="0"/>
              </a:defRPr>
            </a:lvl3pPr>
            <a:lvl4pPr marL="1600112" indent="-228587" algn="r" rtl="1">
              <a:spcBef>
                <a:spcPct val="30000"/>
              </a:spcBef>
              <a:defRPr sz="1200">
                <a:solidFill>
                  <a:schemeClr val="tx1"/>
                </a:solidFill>
                <a:latin typeface="Arial" panose="020B0604020202020204" pitchFamily="34" charset="0"/>
                <a:cs typeface="Arial" panose="020B0604020202020204" pitchFamily="34" charset="0"/>
              </a:defRPr>
            </a:lvl4pPr>
            <a:lvl5pPr marL="2057287" indent="-228587" algn="r" rtl="1">
              <a:spcBef>
                <a:spcPct val="30000"/>
              </a:spcBef>
              <a:defRPr sz="1200">
                <a:solidFill>
                  <a:schemeClr val="tx1"/>
                </a:solidFill>
                <a:latin typeface="Arial" panose="020B0604020202020204" pitchFamily="34" charset="0"/>
                <a:cs typeface="Arial" panose="020B0604020202020204" pitchFamily="34" charset="0"/>
              </a:defRPr>
            </a:lvl5pPr>
            <a:lvl6pPr marL="2514461"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63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810"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985" indent="-228587"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87D9151-B7B2-409D-840C-CABC1136EC87}" type="slidenum">
              <a:rPr lang="ar-SA" altLang="en-US" smtClean="0"/>
              <a:pPr algn="l">
                <a:spcBef>
                  <a:spcPct val="0"/>
                </a:spcBef>
              </a:pPr>
              <a:t>34</a:t>
            </a:fld>
            <a:endParaRPr lang="en-US" altLang="en-US"/>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6584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7088" y="274638"/>
            <a:ext cx="8066087" cy="1143000"/>
          </a:xfrm>
        </p:spPr>
        <p:txBody>
          <a:bodyPr/>
          <a:lstStyle/>
          <a:p>
            <a:r>
              <a:rPr lang="en-US"/>
              <a:t>Click to edit Master title style</a:t>
            </a:r>
          </a:p>
        </p:txBody>
      </p:sp>
      <p:sp>
        <p:nvSpPr>
          <p:cNvPr id="3" name="Table Placeholder 2"/>
          <p:cNvSpPr>
            <a:spLocks noGrp="1"/>
          </p:cNvSpPr>
          <p:nvPr>
            <p:ph type="tbl" idx="1"/>
          </p:nvPr>
        </p:nvSpPr>
        <p:spPr>
          <a:xfrm>
            <a:off x="468313" y="1484313"/>
            <a:ext cx="8229600" cy="4637087"/>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r>
              <a:rPr lang="fa-IR" smtClean="0"/>
              <a:t>مالي بين الملل</a:t>
            </a:r>
            <a:endParaRPr lang="en-US"/>
          </a:p>
        </p:txBody>
      </p:sp>
    </p:spTree>
    <p:extLst>
      <p:ext uri="{BB962C8B-B14F-4D97-AF65-F5344CB8AC3E}">
        <p14:creationId xmlns:p14="http://schemas.microsoft.com/office/powerpoint/2010/main" val="14730350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363923"/>
            <a:ext cx="6934200" cy="548640"/>
          </a:xfrm>
        </p:spPr>
        <p:txBody>
          <a:bodyPr/>
          <a:lstStyle>
            <a:lvl1pPr algn="r" rtl="1">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
        <p:nvSpPr>
          <p:cNvPr id="8" name="Right Arrow 7">
            <a:hlinkClick r:id="rId2" action="ppaction://hlinksldjump"/>
          </p:cNvPr>
          <p:cNvSpPr/>
          <p:nvPr userDrawn="1"/>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fa-IR" b="1" dirty="0" smtClean="0">
                <a:solidFill>
                  <a:srgbClr val="002060"/>
                </a:solidFill>
              </a:rPr>
              <a:t>مالي بين الملل</a:t>
            </a:r>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dirty="0"/>
          </a:p>
        </p:txBody>
      </p:sp>
    </p:spTree>
    <p:extLst>
      <p:ext uri="{BB962C8B-B14F-4D97-AF65-F5344CB8AC3E}">
        <p14:creationId xmlns:p14="http://schemas.microsoft.com/office/powerpoint/2010/main" val="362277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5" name="Footer Placeholder 4"/>
          <p:cNvSpPr>
            <a:spLocks noGrp="1"/>
          </p:cNvSpPr>
          <p:nvPr>
            <p:ph type="ftr" sz="quarter" idx="11"/>
          </p:nvPr>
        </p:nvSpPr>
        <p:spPr/>
        <p:txBody>
          <a:bodyPr/>
          <a:lstStyle/>
          <a:p>
            <a:r>
              <a:rPr lang="fa-IR" b="1" dirty="0" smtClean="0">
                <a:solidFill>
                  <a:srgbClr val="002060"/>
                </a:solidFill>
              </a:rPr>
              <a:t>مالي بين الملل</a:t>
            </a:r>
          </a:p>
        </p:txBody>
      </p:sp>
      <p:sp>
        <p:nvSpPr>
          <p:cNvPr id="6" name="Slide Number Placeholder 5"/>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10D3704-EB78-46B9-AB15-D23119C7FC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19446329">
            <a:off x="201168" y="5870448"/>
            <a:ext cx="2176272" cy="20116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0D3704-EB78-46B9-AB15-D23119C7FC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953987"/>
            <a:ext cx="3574257" cy="9040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954317"/>
            <a:ext cx="914638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47800" y="365760"/>
            <a:ext cx="689610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cs typeface="B Nazanin" panose="00000400000000000000" pitchFamily="2" charset="-78"/>
              </a:defRPr>
            </a:lvl1pPr>
          </a:lstStyle>
          <a:p>
            <a:r>
              <a:rPr lang="fa-IR" dirty="0" smtClean="0"/>
              <a:t>مالي بين الملل</a:t>
            </a:r>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10D3704-EB78-46B9-AB15-D23119C7F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50" r:id="rId3"/>
    <p:sldLayoutId id="2147483738" r:id="rId4"/>
    <p:sldLayoutId id="2147483739" r:id="rId5"/>
    <p:sldLayoutId id="2147483741" r:id="rId6"/>
    <p:sldLayoutId id="2147483742" r:id="rId7"/>
    <p:sldLayoutId id="2147483743" r:id="rId8"/>
    <p:sldLayoutId id="2147483744" r:id="rId9"/>
    <p:sldLayoutId id="2147483745" r:id="rId10"/>
    <p:sldLayoutId id="2147483746" r:id="rId11"/>
    <p:sldLayoutId id="2147483751" r:id="rId12"/>
  </p:sldLayoutIdLst>
  <p:hf hdr="0" dt="0"/>
  <p:txStyles>
    <p:titleStyle>
      <a:lvl1pPr algn="r"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Blythe_Master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2590800"/>
            <a:ext cx="6096000" cy="4555093"/>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مدیریت مالي</a:t>
            </a:r>
          </a:p>
          <a:p>
            <a:pPr algn="ctr" rtl="1"/>
            <a:r>
              <a:rPr lang="fa-IR" sz="5800" b="1" dirty="0" smtClean="0">
                <a:solidFill>
                  <a:srgbClr val="002060"/>
                </a:solidFill>
                <a:cs typeface="B Nazanin" panose="00000400000000000000" pitchFamily="2" charset="-78"/>
              </a:rPr>
              <a:t> بين الملل</a:t>
            </a:r>
          </a:p>
          <a:p>
            <a:pPr algn="ctr" rtl="1"/>
            <a:r>
              <a:rPr lang="fa-IR" sz="5800" b="1" dirty="0" smtClean="0">
                <a:solidFill>
                  <a:srgbClr val="002060"/>
                </a:solidFill>
                <a:cs typeface="B Nazanin" panose="00000400000000000000" pitchFamily="2" charset="-78"/>
              </a:rPr>
              <a:t> برای</a:t>
            </a:r>
          </a:p>
          <a:p>
            <a:pPr algn="ctr" rtl="1"/>
            <a:r>
              <a:rPr lang="fa-IR" sz="5800" b="1" dirty="0" smtClean="0">
                <a:solidFill>
                  <a:srgbClr val="002060"/>
                </a:solidFill>
                <a:cs typeface="B Nazanin" panose="00000400000000000000" pitchFamily="2" charset="-78"/>
              </a:rPr>
              <a:t> بنگاه های اقتصادی</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Title 3"/>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sp>
        <p:nvSpPr>
          <p:cNvPr id="2" name="Footer Placeholder 1"/>
          <p:cNvSpPr>
            <a:spLocks noGrp="1"/>
          </p:cNvSpPr>
          <p:nvPr>
            <p:ph type="ftr" sz="quarter" idx="11"/>
          </p:nvPr>
        </p:nvSpPr>
        <p:spPr/>
        <p:txBody>
          <a:bodyPr/>
          <a:lstStyle/>
          <a:p>
            <a:r>
              <a:rPr lang="fa-IR" b="1" dirty="0">
                <a:solidFill>
                  <a:srgbClr val="002060"/>
                </a:solidFill>
              </a:rPr>
              <a:t>مالي بين </a:t>
            </a:r>
            <a:r>
              <a:rPr lang="fa-IR" b="1" dirty="0" smtClean="0">
                <a:solidFill>
                  <a:srgbClr val="002060"/>
                </a:solidFill>
              </a:rPr>
              <a:t>الملل</a:t>
            </a:r>
            <a:endParaRPr lang="fa-IR" b="1" dirty="0">
              <a:solidFill>
                <a:srgbClr val="002060"/>
              </a:solidFill>
            </a:endParaRPr>
          </a:p>
        </p:txBody>
      </p:sp>
      <p:sp>
        <p:nvSpPr>
          <p:cNvPr id="3" name="Slide Number Placeholder 2"/>
          <p:cNvSpPr>
            <a:spLocks noGrp="1"/>
          </p:cNvSpPr>
          <p:nvPr>
            <p:ph type="sldNum" sz="quarter" idx="12"/>
          </p:nvPr>
        </p:nvSpPr>
        <p:spPr/>
        <p:txBody>
          <a:bodyPr/>
          <a:lstStyle/>
          <a:p>
            <a:fld id="{910D3704-EB78-46B9-AB15-D23119C7FC1D}" type="slidenum">
              <a:rPr lang="en-US" smtClean="0"/>
              <a:pPr/>
              <a:t>1</a:t>
            </a:fld>
            <a:endParaRPr lang="en-US" dirty="0"/>
          </a:p>
        </p:txBody>
      </p:sp>
    </p:spTree>
    <p:extLst>
      <p:ext uri="{BB962C8B-B14F-4D97-AF65-F5344CB8AC3E}">
        <p14:creationId xmlns:p14="http://schemas.microsoft.com/office/powerpoint/2010/main" val="24660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787640" cy="3579849"/>
          </a:xfrm>
        </p:spPr>
        <p:txBody>
          <a:bodyPr>
            <a:normAutofit/>
          </a:bodyPr>
          <a:lstStyle/>
          <a:p>
            <a:pPr algn="just" rtl="1">
              <a:spcAft>
                <a:spcPts val="1200"/>
              </a:spcAft>
              <a:buFont typeface="Arial" panose="020B0604020202020204" pitchFamily="34" charset="0"/>
              <a:buChar char="•"/>
            </a:pPr>
            <a:r>
              <a:rPr lang="en-US" sz="2000" b="0" dirty="0">
                <a:cs typeface="B Zar" panose="00000400000000000000" pitchFamily="2" charset="-78"/>
              </a:rPr>
              <a:t>Cross Currency Swap</a:t>
            </a:r>
            <a:r>
              <a:rPr lang="fa-IR" sz="2000" b="0" dirty="0">
                <a:cs typeface="B Zar" panose="00000400000000000000" pitchFamily="2" charset="-78"/>
              </a:rPr>
              <a:t> (سواپ متقابل ارزی): در این مدل سواپ، دو نوع اوراق قرضه با ارزش و سررسید مشابه را که دارای دو نرخ ارز متفاوت است با همین ترتیب می­کنند.</a:t>
            </a:r>
            <a:endParaRPr lang="en-US" sz="2000" b="0" dirty="0">
              <a:cs typeface="B Zar" panose="00000400000000000000" pitchFamily="2" charset="-78"/>
            </a:endParaRPr>
          </a:p>
          <a:p>
            <a:pPr algn="just" rtl="1">
              <a:spcAft>
                <a:spcPts val="1200"/>
              </a:spcAft>
              <a:buFont typeface="Arial" panose="020B0604020202020204" pitchFamily="34" charset="0"/>
              <a:buChar char="•"/>
            </a:pPr>
            <a:r>
              <a:rPr lang="fa-IR" sz="2000" b="0" dirty="0">
                <a:cs typeface="B Zar" panose="00000400000000000000" pitchFamily="2" charset="-78"/>
              </a:rPr>
              <a:t>الف) تعداد اصل ورقه را با نرخ ارز دوخلقی مبادله می­کنند و تبدیل می­کنند.</a:t>
            </a:r>
            <a:endParaRPr lang="en-US" sz="2000" b="0" dirty="0">
              <a:cs typeface="B Zar" panose="00000400000000000000" pitchFamily="2" charset="-78"/>
            </a:endParaRPr>
          </a:p>
          <a:p>
            <a:pPr algn="just" rtl="1">
              <a:spcAft>
                <a:spcPts val="1200"/>
              </a:spcAft>
              <a:buFont typeface="Arial" panose="020B0604020202020204" pitchFamily="34" charset="0"/>
              <a:buChar char="•"/>
            </a:pPr>
            <a:r>
              <a:rPr lang="fa-IR" sz="2000" b="0" dirty="0">
                <a:cs typeface="B Zar" panose="00000400000000000000" pitchFamily="2" charset="-78"/>
              </a:rPr>
              <a:t>ب) بهره­ی پرداختی را با ارز متقابل تاخت می­زنند.</a:t>
            </a:r>
            <a:endParaRPr lang="en-US" sz="2000" b="0" dirty="0">
              <a:cs typeface="B Zar" panose="00000400000000000000" pitchFamily="2" charset="-78"/>
            </a:endParaRPr>
          </a:p>
          <a:p>
            <a:pPr algn="just" rtl="1">
              <a:spcAft>
                <a:spcPts val="1200"/>
              </a:spcAft>
              <a:buFont typeface="Arial" panose="020B0604020202020204" pitchFamily="34" charset="0"/>
              <a:buChar char="•"/>
            </a:pPr>
            <a:r>
              <a:rPr lang="fa-IR" sz="2000" b="0" dirty="0">
                <a:cs typeface="B Zar" panose="00000400000000000000" pitchFamily="2" charset="-78"/>
              </a:rPr>
              <a:t>ج) در پایان، اصل ورقه را تبدیل مجوز می­کنند (</a:t>
            </a:r>
            <a:r>
              <a:rPr lang="en-US" sz="2000" b="0" dirty="0">
                <a:cs typeface="B Zar" panose="00000400000000000000" pitchFamily="2" charset="-78"/>
              </a:rPr>
              <a:t>re-exchange</a:t>
            </a:r>
            <a:r>
              <a:rPr lang="fa-IR" sz="2000" b="0" dirty="0">
                <a:cs typeface="B Zar" panose="00000400000000000000" pitchFamily="2" charset="-78"/>
              </a:rPr>
              <a:t>).</a:t>
            </a:r>
            <a:endParaRPr lang="en-US" sz="2000" b="0" dirty="0">
              <a:cs typeface="B Zar" panose="00000400000000000000" pitchFamily="2" charset="-78"/>
            </a:endParaRPr>
          </a:p>
          <a:p>
            <a:pPr algn="just" rtl="1">
              <a:spcAft>
                <a:spcPts val="1200"/>
              </a:spcAft>
              <a:buFont typeface="Arial" panose="020B0604020202020204" pitchFamily="34" charset="0"/>
              <a:buChar char="•"/>
            </a:pPr>
            <a:r>
              <a:rPr lang="fa-IR" sz="2000" b="0" dirty="0">
                <a:cs typeface="B Zar" panose="00000400000000000000" pitchFamily="2" charset="-78"/>
              </a:rPr>
              <a:t>این مدل، شبیه سواپ </a:t>
            </a:r>
            <a:r>
              <a:rPr lang="en-US" sz="2000" b="0" dirty="0">
                <a:cs typeface="B Zar" panose="00000400000000000000" pitchFamily="2" charset="-78"/>
              </a:rPr>
              <a:t>FX</a:t>
            </a:r>
            <a:r>
              <a:rPr lang="fa-IR" sz="2000" b="0" dirty="0">
                <a:cs typeface="B Zar" panose="00000400000000000000" pitchFamily="2" charset="-78"/>
              </a:rPr>
              <a:t> نیست و بیشتر شبیه سواپ بهره است (بهره دو نوع اوراق قرضه با نرخ­های متفاوت ارزی). </a:t>
            </a:r>
            <a:endParaRPr lang="en-US" sz="2000" b="0" dirty="0">
              <a:cs typeface="B Zar" panose="00000400000000000000"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dirty="0"/>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10</a:t>
            </a:fld>
            <a:endParaRPr lang="en-US"/>
          </a:p>
        </p:txBody>
      </p:sp>
      <p:sp>
        <p:nvSpPr>
          <p:cNvPr id="8" name="Right Arrow 7">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extLst>
      <p:ext uri="{BB962C8B-B14F-4D97-AF65-F5344CB8AC3E}">
        <p14:creationId xmlns:p14="http://schemas.microsoft.com/office/powerpoint/2010/main" val="382873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0D3704-EB78-46B9-AB15-D23119C7FC1D}" type="slidenum">
              <a:rPr lang="en-US" smtClean="0"/>
              <a:pPr/>
              <a:t>11</a:t>
            </a:fld>
            <a:endParaRPr lang="en-US"/>
          </a:p>
        </p:txBody>
      </p:sp>
      <p:sp>
        <p:nvSpPr>
          <p:cNvPr id="4" name="Footer Placeholder 3"/>
          <p:cNvSpPr>
            <a:spLocks noGrp="1"/>
          </p:cNvSpPr>
          <p:nvPr>
            <p:ph type="ftr" sz="quarter" idx="4294967295"/>
          </p:nvPr>
        </p:nvSpPr>
        <p:spPr>
          <a:xfrm>
            <a:off x="4419600" y="6284913"/>
            <a:ext cx="4724400" cy="274637"/>
          </a:xfrm>
        </p:spPr>
        <p:txBody>
          <a:bodyPr/>
          <a:lstStyle/>
          <a:p>
            <a:r>
              <a:rPr lang="fa-IR" b="1" smtClean="0">
                <a:solidFill>
                  <a:srgbClr val="002060"/>
                </a:solidFill>
              </a:rPr>
              <a:t>مالي بين الملل</a:t>
            </a:r>
            <a:endParaRPr lang="fa-IR" b="1" dirty="0" smtClean="0">
              <a:solidFill>
                <a:srgbClr val="002060"/>
              </a:solidFill>
            </a:endParaRPr>
          </a:p>
        </p:txBody>
      </p:sp>
      <p:pic>
        <p:nvPicPr>
          <p:cNvPr id="108546" name="Picture 2"/>
          <p:cNvPicPr>
            <a:picLocks noChangeAspect="1" noChangeArrowheads="1"/>
          </p:cNvPicPr>
          <p:nvPr/>
        </p:nvPicPr>
        <p:blipFill>
          <a:blip r:embed="rId2"/>
          <a:srcRect/>
          <a:stretch>
            <a:fillRect/>
          </a:stretch>
        </p:blipFill>
        <p:spPr bwMode="auto">
          <a:xfrm>
            <a:off x="1143000" y="228600"/>
            <a:ext cx="6244109"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0D3704-EB78-46B9-AB15-D23119C7FC1D}" type="slidenum">
              <a:rPr lang="en-US" smtClean="0"/>
              <a:pPr/>
              <a:t>12</a:t>
            </a:fld>
            <a:endParaRPr lang="en-US"/>
          </a:p>
        </p:txBody>
      </p:sp>
      <p:pic>
        <p:nvPicPr>
          <p:cNvPr id="109570" name="Picture 2"/>
          <p:cNvPicPr>
            <a:picLocks noChangeAspect="1" noChangeArrowheads="1"/>
          </p:cNvPicPr>
          <p:nvPr/>
        </p:nvPicPr>
        <p:blipFill>
          <a:blip r:embed="rId2"/>
          <a:srcRect/>
          <a:stretch>
            <a:fillRect/>
          </a:stretch>
        </p:blipFill>
        <p:spPr bwMode="auto">
          <a:xfrm>
            <a:off x="1828800" y="228600"/>
            <a:ext cx="4884089"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457200" y="274638"/>
            <a:ext cx="7620000" cy="639762"/>
          </a:xfrm>
        </p:spPr>
        <p:txBody>
          <a:bodyPr lIns="90488" tIns="44450" rIns="90488" bIns="44450"/>
          <a:lstStyle/>
          <a:p>
            <a:pPr algn="r" eaLnBrk="1" fontAlgn="auto" hangingPunct="1">
              <a:spcAft>
                <a:spcPts val="0"/>
              </a:spcAft>
              <a:defRPr/>
            </a:pPr>
            <a:r>
              <a:rPr lang="fa-IR" b="1" dirty="0" smtClean="0">
                <a:solidFill>
                  <a:schemeClr val="tx2">
                    <a:satMod val="130000"/>
                  </a:schemeClr>
                </a:solidFill>
                <a:cs typeface="B Zar" pitchFamily="2" charset="-78"/>
              </a:rPr>
              <a:t>تاریخچه ارز و نوآوری های مالی</a:t>
            </a:r>
            <a:endParaRPr lang="en-US" sz="1200" b="1" dirty="0">
              <a:solidFill>
                <a:schemeClr val="tx2">
                  <a:satMod val="130000"/>
                </a:schemeClr>
              </a:solidFill>
              <a:cs typeface="B Zar"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13</a:t>
            </a:fld>
            <a:endParaRPr lang="en-US"/>
          </a:p>
        </p:txBody>
      </p:sp>
      <p:sp>
        <p:nvSpPr>
          <p:cNvPr id="7" name="TextBox 6"/>
          <p:cNvSpPr txBox="1"/>
          <p:nvPr/>
        </p:nvSpPr>
        <p:spPr>
          <a:xfrm>
            <a:off x="4038600" y="6211669"/>
            <a:ext cx="4419600" cy="523220"/>
          </a:xfrm>
          <a:prstGeom prst="rect">
            <a:avLst/>
          </a:prstGeom>
          <a:noFill/>
        </p:spPr>
        <p:txBody>
          <a:bodyPr wrap="square" rtlCol="1">
            <a:spAutoFit/>
          </a:bodyPr>
          <a:lstStyle/>
          <a:p>
            <a:r>
              <a:rPr lang="en-US" b="1" dirty="0" smtClean="0">
                <a:solidFill>
                  <a:srgbClr val="0070C0"/>
                </a:solidFill>
                <a:effectLst>
                  <a:outerShdw blurRad="38100" dist="38100" dir="2700000" algn="tl">
                    <a:srgbClr val="000000">
                      <a:alpha val="43137"/>
                    </a:srgbClr>
                  </a:outerShdw>
                </a:effectLst>
              </a:rPr>
              <a:t>International Corporate Finance</a:t>
            </a:r>
          </a:p>
          <a:p>
            <a:r>
              <a:rPr lang="en-US" sz="1000" b="1" dirty="0" smtClean="0">
                <a:solidFill>
                  <a:srgbClr val="0070C0"/>
                </a:solidFill>
                <a:effectLst>
                  <a:outerShdw blurRad="38100" dist="38100" dir="2700000" algn="tl">
                    <a:srgbClr val="000000">
                      <a:alpha val="43137"/>
                    </a:srgbClr>
                  </a:outerShdw>
                </a:effectLst>
              </a:rPr>
              <a:t>Laurent Jacque</a:t>
            </a:r>
            <a:endParaRPr lang="fa-IR" b="1" dirty="0">
              <a:solidFill>
                <a:srgbClr val="0070C0"/>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pic>
        <p:nvPicPr>
          <p:cNvPr id="29697" name="Picture 1"/>
          <p:cNvPicPr>
            <a:picLocks noChangeAspect="1" noChangeArrowheads="1"/>
          </p:cNvPicPr>
          <p:nvPr/>
        </p:nvPicPr>
        <p:blipFill>
          <a:blip r:embed="rId2"/>
          <a:srcRect/>
          <a:stretch>
            <a:fillRect/>
          </a:stretch>
        </p:blipFill>
        <p:spPr bwMode="auto">
          <a:xfrm>
            <a:off x="228600" y="1066800"/>
            <a:ext cx="8532445" cy="4663440"/>
          </a:xfrm>
          <a:prstGeom prst="rect">
            <a:avLst/>
          </a:prstGeom>
          <a:noFill/>
          <a:ln w="9525">
            <a:noFill/>
            <a:miter lim="800000"/>
            <a:headEnd/>
            <a:tailEnd/>
          </a:ln>
          <a:effectLst/>
        </p:spPr>
      </p:pic>
    </p:spTree>
    <p:extLst>
      <p:ext uri="{BB962C8B-B14F-4D97-AF65-F5344CB8AC3E}">
        <p14:creationId xmlns:p14="http://schemas.microsoft.com/office/powerpoint/2010/main" val="1588896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بازار فارکس</a:t>
            </a:r>
            <a:r>
              <a:rPr lang="en-US" b="1" dirty="0" smtClean="0">
                <a:cs typeface="B Zar" pitchFamily="2" charset="-78"/>
              </a:rPr>
              <a:t> FX)</a:t>
            </a:r>
            <a:r>
              <a:rPr lang="fa-IR" b="1" dirty="0" smtClean="0">
                <a:cs typeface="B Zar" pitchFamily="2" charset="-78"/>
              </a:rPr>
              <a:t>)</a:t>
            </a:r>
            <a:endParaRPr lang="en-US" b="1" dirty="0">
              <a:cs typeface="B Zar" pitchFamily="2" charset="-78"/>
            </a:endParaRPr>
          </a:p>
        </p:txBody>
      </p:sp>
      <p:sp>
        <p:nvSpPr>
          <p:cNvPr id="3" name="Content Placeholder 2"/>
          <p:cNvSpPr>
            <a:spLocks noGrp="1"/>
          </p:cNvSpPr>
          <p:nvPr>
            <p:ph idx="1"/>
          </p:nvPr>
        </p:nvSpPr>
        <p:spPr/>
        <p:txBody>
          <a:bodyPr>
            <a:normAutofit/>
          </a:bodyPr>
          <a:lstStyle/>
          <a:p>
            <a:pPr algn="just" rtl="1">
              <a:buFont typeface="Arial" pitchFamily="34" charset="0"/>
              <a:buChar char="•"/>
            </a:pPr>
            <a:r>
              <a:rPr lang="fa-IR" sz="2800" b="0" dirty="0" smtClean="0">
                <a:cs typeface="B Zar" pitchFamily="2" charset="-78"/>
              </a:rPr>
              <a:t>بازار خرید و فروش ارز</a:t>
            </a:r>
            <a:r>
              <a:rPr lang="en-US" sz="2800" b="0" dirty="0" smtClean="0">
                <a:cs typeface="B Zar" pitchFamily="2" charset="-78"/>
              </a:rPr>
              <a:t> </a:t>
            </a:r>
            <a:r>
              <a:rPr lang="fa-IR" sz="2800" b="0" dirty="0" smtClean="0">
                <a:cs typeface="B Zar" pitchFamily="2" charset="-78"/>
              </a:rPr>
              <a:t> یا  </a:t>
            </a:r>
            <a:r>
              <a:rPr lang="en-US" sz="2800" b="0" dirty="0" smtClean="0">
                <a:cs typeface="B Zar" pitchFamily="2" charset="-78"/>
              </a:rPr>
              <a:t> CURRENCY</a:t>
            </a:r>
            <a:r>
              <a:rPr lang="fa-IR" sz="2800" b="0" dirty="0" smtClean="0">
                <a:cs typeface="B Zar" pitchFamily="2" charset="-78"/>
              </a:rPr>
              <a:t>است</a:t>
            </a:r>
          </a:p>
          <a:p>
            <a:pPr algn="just" rtl="1">
              <a:buFont typeface="Arial" pitchFamily="34" charset="0"/>
              <a:buChar char="•"/>
            </a:pPr>
            <a:r>
              <a:rPr lang="fa-IR" sz="2800" b="0" dirty="0" smtClean="0">
                <a:cs typeface="B Zar" pitchFamily="2" charset="-78"/>
              </a:rPr>
              <a:t>روزانه حدود 5/3 هزار میلیارد دلار معاملات دارد.</a:t>
            </a:r>
          </a:p>
          <a:p>
            <a:pPr algn="just" rtl="1">
              <a:buFont typeface="Arial" pitchFamily="34" charset="0"/>
              <a:buChar char="•"/>
            </a:pPr>
            <a:r>
              <a:rPr lang="fa-IR" sz="2800" b="0" dirty="0" smtClean="0">
                <a:cs typeface="B Zar" pitchFamily="2" charset="-78"/>
              </a:rPr>
              <a:t>بزرگترین بازیگران فارکس: بانکهای بین المللی،صندوثهای پوششی،بانکهای مرکزی</a:t>
            </a:r>
          </a:p>
          <a:p>
            <a:pPr algn="just" rtl="1">
              <a:buFont typeface="Arial" pitchFamily="34" charset="0"/>
              <a:buChar char="•"/>
            </a:pPr>
            <a:r>
              <a:rPr lang="fa-IR" sz="2800" b="0" dirty="0" smtClean="0">
                <a:cs typeface="B Zar" pitchFamily="2" charset="-78"/>
              </a:rPr>
              <a:t>افراد حقیقی سهم اندکی دارند و بازار از آنها اثر نمی پذیرد.</a:t>
            </a:r>
            <a:endParaRPr lang="en-US" sz="2800" b="0" dirty="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14</a:t>
            </a:fld>
            <a:endParaRPr lang="en-US"/>
          </a:p>
        </p:txBody>
      </p:sp>
    </p:spTree>
    <p:extLst>
      <p:ext uri="{BB962C8B-B14F-4D97-AF65-F5344CB8AC3E}">
        <p14:creationId xmlns:p14="http://schemas.microsoft.com/office/powerpoint/2010/main" val="957621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اصطلاحات</a:t>
            </a:r>
            <a:endParaRPr lang="en-US" dirty="0">
              <a:cs typeface="B Zar" pitchFamily="2" charset="-78"/>
            </a:endParaRPr>
          </a:p>
        </p:txBody>
      </p:sp>
      <p:sp>
        <p:nvSpPr>
          <p:cNvPr id="3" name="Content Placeholder 2"/>
          <p:cNvSpPr>
            <a:spLocks noGrp="1"/>
          </p:cNvSpPr>
          <p:nvPr>
            <p:ph idx="1"/>
          </p:nvPr>
        </p:nvSpPr>
        <p:spPr/>
        <p:txBody>
          <a:bodyPr/>
          <a:lstStyle/>
          <a:p>
            <a:r>
              <a:rPr lang="en-US" dirty="0" smtClean="0"/>
              <a:t>FOREX</a:t>
            </a:r>
          </a:p>
          <a:p>
            <a:r>
              <a:rPr lang="en-US" dirty="0" smtClean="0"/>
              <a:t>Currency pair</a:t>
            </a:r>
          </a:p>
          <a:p>
            <a:r>
              <a:rPr lang="en-US" dirty="0" smtClean="0"/>
              <a:t>Spread </a:t>
            </a:r>
          </a:p>
          <a:p>
            <a:r>
              <a:rPr lang="en-US" dirty="0" smtClean="0"/>
              <a:t>Bid=buying price</a:t>
            </a:r>
          </a:p>
          <a:p>
            <a:r>
              <a:rPr lang="en-US" dirty="0" smtClean="0"/>
              <a:t>Ask=selling price</a:t>
            </a:r>
          </a:p>
          <a:p>
            <a:r>
              <a:rPr lang="en-US" dirty="0" smtClean="0"/>
              <a:t>Pip: </a:t>
            </a:r>
            <a:r>
              <a:rPr lang="fa-IR" dirty="0" smtClean="0"/>
              <a:t>حداقل واحد در بازار فارکس(اعشاری)</a:t>
            </a:r>
            <a:endParaRPr lang="en-US" dirty="0" smtClean="0"/>
          </a:p>
          <a:p>
            <a:r>
              <a:rPr lang="en-US" dirty="0" smtClean="0"/>
              <a:t>Leverage</a:t>
            </a:r>
          </a:p>
          <a:p>
            <a:r>
              <a:rPr lang="en-US" dirty="0" smtClean="0"/>
              <a:t>Margin</a:t>
            </a:r>
          </a:p>
          <a:p>
            <a:r>
              <a:rPr lang="en-US" dirty="0" smtClean="0"/>
              <a:t>Stop loss</a:t>
            </a:r>
          </a:p>
          <a:p>
            <a:r>
              <a:rPr lang="en-US" dirty="0" smtClean="0"/>
              <a:t>Long/short</a:t>
            </a:r>
          </a:p>
          <a:p>
            <a:endParaRPr lang="fa-IR" dirty="0" smtClean="0"/>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15</a:t>
            </a:fld>
            <a:endParaRPr lang="en-US"/>
          </a:p>
        </p:txBody>
      </p:sp>
    </p:spTree>
    <p:extLst>
      <p:ext uri="{BB962C8B-B14F-4D97-AF65-F5344CB8AC3E}">
        <p14:creationId xmlns:p14="http://schemas.microsoft.com/office/powerpoint/2010/main" val="3418637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3 نوع بروکر در بازار ارز داریم:</a:t>
            </a:r>
            <a:endParaRPr lang="en-US" b="1" dirty="0">
              <a:cs typeface="B Zar" pitchFamily="2" charset="-78"/>
            </a:endParaRPr>
          </a:p>
        </p:txBody>
      </p:sp>
      <p:sp>
        <p:nvSpPr>
          <p:cNvPr id="3" name="Content Placeholder 2"/>
          <p:cNvSpPr>
            <a:spLocks noGrp="1"/>
          </p:cNvSpPr>
          <p:nvPr>
            <p:ph idx="1"/>
          </p:nvPr>
        </p:nvSpPr>
        <p:spPr/>
        <p:txBody>
          <a:bodyPr>
            <a:noAutofit/>
          </a:bodyPr>
          <a:lstStyle/>
          <a:p>
            <a:pPr>
              <a:buFont typeface="+mj-lt"/>
              <a:buAutoNum type="arabicPeriod"/>
            </a:pPr>
            <a:r>
              <a:rPr lang="en-US" dirty="0" smtClean="0">
                <a:cs typeface="B Zar" pitchFamily="2" charset="-78"/>
              </a:rPr>
              <a:t>ECM Broker</a:t>
            </a:r>
            <a:r>
              <a:rPr lang="fa-IR" b="0" dirty="0" smtClean="0">
                <a:cs typeface="B Zar" pitchFamily="2" charset="-78"/>
              </a:rPr>
              <a:t>: </a:t>
            </a:r>
            <a:r>
              <a:rPr lang="en-US" b="0" dirty="0" smtClean="0"/>
              <a:t>(Electronic Communication Network)</a:t>
            </a:r>
            <a:endParaRPr lang="en-US" dirty="0" smtClean="0">
              <a:cs typeface="B Zar" pitchFamily="2" charset="-78"/>
            </a:endParaRPr>
          </a:p>
          <a:p>
            <a:pPr>
              <a:buFont typeface="+mj-lt"/>
              <a:buAutoNum type="arabicPeriod"/>
            </a:pPr>
            <a:r>
              <a:rPr lang="en-US" dirty="0" smtClean="0">
                <a:cs typeface="B Zar" pitchFamily="2" charset="-78"/>
              </a:rPr>
              <a:t>STP broker</a:t>
            </a:r>
            <a:r>
              <a:rPr lang="fa-IR" dirty="0" smtClean="0">
                <a:cs typeface="B Zar" pitchFamily="2" charset="-78"/>
              </a:rPr>
              <a:t>: </a:t>
            </a:r>
            <a:r>
              <a:rPr lang="en-US" b="0" dirty="0" smtClean="0"/>
              <a:t>Straight Through Processing</a:t>
            </a:r>
            <a:endParaRPr lang="fa-IR" dirty="0" smtClean="0">
              <a:cs typeface="B Zar" pitchFamily="2" charset="-78"/>
            </a:endParaRPr>
          </a:p>
          <a:p>
            <a:pPr>
              <a:buFont typeface="+mj-lt"/>
              <a:buAutoNum type="arabicPeriod"/>
            </a:pPr>
            <a:r>
              <a:rPr lang="en-US" dirty="0" smtClean="0">
                <a:cs typeface="B Zar" pitchFamily="2" charset="-78"/>
              </a:rPr>
              <a:t>Market maker</a:t>
            </a:r>
          </a:p>
          <a:p>
            <a:endParaRPr lang="en-US" dirty="0" smtClean="0">
              <a:cs typeface="B Zar" pitchFamily="2" charset="-78"/>
            </a:endParaRPr>
          </a:p>
          <a:p>
            <a:pPr algn="r"/>
            <a:endParaRPr lang="fa-IR" dirty="0" smtClean="0">
              <a:cs typeface="B Zar" pitchFamily="2" charset="-78"/>
            </a:endParaRPr>
          </a:p>
          <a:p>
            <a:pPr algn="r" rtl="1"/>
            <a:r>
              <a:rPr lang="fa-IR" dirty="0" smtClean="0">
                <a:cs typeface="B Zar" pitchFamily="2" charset="-78"/>
              </a:rPr>
              <a:t> تفاوت اینها در میز معاملاتی شان است. </a:t>
            </a:r>
            <a:r>
              <a:rPr lang="en-US" dirty="0" smtClean="0">
                <a:cs typeface="B Zar" pitchFamily="2" charset="-78"/>
              </a:rPr>
              <a:t>ECM</a:t>
            </a:r>
            <a:r>
              <a:rPr lang="fa-IR" dirty="0" smtClean="0">
                <a:cs typeface="B Zar" pitchFamily="2" charset="-78"/>
              </a:rPr>
              <a:t> و</a:t>
            </a:r>
            <a:r>
              <a:rPr lang="en-US" dirty="0" smtClean="0">
                <a:cs typeface="B Zar" pitchFamily="2" charset="-78"/>
              </a:rPr>
              <a:t> STP </a:t>
            </a:r>
            <a:r>
              <a:rPr lang="fa-IR" dirty="0" smtClean="0">
                <a:cs typeface="B Zar" pitchFamily="2" charset="-78"/>
              </a:rPr>
              <a:t> میز معاملاتی ندارند و فقط بازارگردانها میز معاملاتی دارند.</a:t>
            </a:r>
          </a:p>
          <a:p>
            <a:pPr algn="r" rtl="1"/>
            <a:r>
              <a:rPr lang="fa-IR" dirty="0" smtClean="0">
                <a:cs typeface="B Zar" pitchFamily="2" charset="-78"/>
              </a:rPr>
              <a:t>در کل، کارگزاران به دو گروه </a:t>
            </a:r>
            <a:r>
              <a:rPr lang="en-US" dirty="0" smtClean="0">
                <a:cs typeface="B Zar" pitchFamily="2" charset="-78"/>
              </a:rPr>
              <a:t>DD (Dealing Desk) </a:t>
            </a:r>
            <a:r>
              <a:rPr lang="fa-IR" dirty="0" smtClean="0">
                <a:cs typeface="B Zar" pitchFamily="2" charset="-78"/>
              </a:rPr>
              <a:t>و </a:t>
            </a:r>
            <a:r>
              <a:rPr lang="en-US" dirty="0" smtClean="0">
                <a:cs typeface="B Zar" pitchFamily="2" charset="-78"/>
              </a:rPr>
              <a:t>NDD (Non-Dealing Desk) </a:t>
            </a:r>
            <a:r>
              <a:rPr lang="fa-IR" dirty="0" smtClean="0">
                <a:cs typeface="B Zar" pitchFamily="2" charset="-78"/>
              </a:rPr>
              <a:t>تقسیم میشود. </a:t>
            </a:r>
          </a:p>
          <a:p>
            <a:pPr algn="r" rtl="1"/>
            <a:r>
              <a:rPr lang="fa-IR" dirty="0" smtClean="0">
                <a:cs typeface="B Zar" pitchFamily="2" charset="-78"/>
              </a:rPr>
              <a:t>بازار سازان معاملات خلاف جهت بازار انجام میدهند.</a:t>
            </a:r>
          </a:p>
          <a:p>
            <a:pPr algn="r" rtl="1"/>
            <a:r>
              <a:rPr lang="fa-IR" dirty="0" smtClean="0">
                <a:cs typeface="B Zar" pitchFamily="2" charset="-78"/>
              </a:rPr>
              <a:t>برای مطالعه بیشتر:</a:t>
            </a:r>
          </a:p>
          <a:p>
            <a:r>
              <a:rPr lang="nl-NL" b="0" dirty="0" smtClean="0"/>
              <a:t>Understanding Brokers: ECN, STP, ECN+STP</a:t>
            </a:r>
            <a:r>
              <a:rPr lang="fa-IR" b="0" dirty="0" smtClean="0"/>
              <a:t>:</a:t>
            </a:r>
            <a:r>
              <a:rPr lang="nl-NL" dirty="0" smtClean="0"/>
              <a:t/>
            </a:r>
            <a:br>
              <a:rPr lang="nl-NL" dirty="0" smtClean="0"/>
            </a:br>
            <a:r>
              <a:rPr lang="nl-NL" dirty="0" smtClean="0"/>
              <a:t>https://admiralmarkets.com/analytics/traders-blog/understanding-brokers-ecn-stp-ecn-stp</a:t>
            </a:r>
            <a:endParaRPr lang="en-US" dirty="0" smtClean="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16</a:t>
            </a:fld>
            <a:endParaRPr lang="en-US"/>
          </a:p>
        </p:txBody>
      </p:sp>
    </p:spTree>
    <p:extLst>
      <p:ext uri="{BB962C8B-B14F-4D97-AF65-F5344CB8AC3E}">
        <p14:creationId xmlns:p14="http://schemas.microsoft.com/office/powerpoint/2010/main" val="3467201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altLang="en-US" sz="3600" b="1" dirty="0" smtClean="0">
                <a:effectLst>
                  <a:outerShdw blurRad="38100" dist="38100" dir="2700000" algn="tl">
                    <a:srgbClr val="000000">
                      <a:alpha val="43137"/>
                    </a:srgbClr>
                  </a:outerShdw>
                </a:effectLst>
                <a:cs typeface="B Lotus" pitchFamily="2" charset="-78"/>
              </a:rPr>
              <a:t>انواع </a:t>
            </a:r>
            <a:r>
              <a:rPr lang="fa-IR" altLang="en-US" sz="3600" b="1" dirty="0">
                <a:effectLst>
                  <a:outerShdw blurRad="38100" dist="38100" dir="2700000" algn="tl">
                    <a:srgbClr val="000000">
                      <a:alpha val="43137"/>
                    </a:srgbClr>
                  </a:outerShdw>
                </a:effectLst>
                <a:cs typeface="B Lotus" pitchFamily="2" charset="-78"/>
              </a:rPr>
              <a:t>قرارداد </a:t>
            </a:r>
            <a:r>
              <a:rPr lang="fa-IR" altLang="en-US" sz="3600" b="1" dirty="0" smtClean="0">
                <a:effectLst>
                  <a:outerShdw blurRad="38100" dist="38100" dir="2700000" algn="tl">
                    <a:srgbClr val="000000">
                      <a:alpha val="43137"/>
                    </a:srgbClr>
                  </a:outerShdw>
                </a:effectLst>
                <a:cs typeface="B Lotus" pitchFamily="2" charset="-78"/>
              </a:rPr>
              <a:t>آتی</a:t>
            </a:r>
            <a:endParaRPr lang="en-US" altLang="en-US" sz="3600" b="1" dirty="0">
              <a:effectLst>
                <a:outerShdw blurRad="38100" dist="38100" dir="2700000" algn="tl">
                  <a:srgbClr val="000000">
                    <a:alpha val="43137"/>
                  </a:srgbClr>
                </a:outerShdw>
              </a:effectLst>
              <a:cs typeface="B Lotus" pitchFamily="2" charset="-78"/>
            </a:endParaRPr>
          </a:p>
        </p:txBody>
      </p:sp>
      <p:sp>
        <p:nvSpPr>
          <p:cNvPr id="3" name="Content Placeholder 2"/>
          <p:cNvSpPr>
            <a:spLocks noGrp="1"/>
          </p:cNvSpPr>
          <p:nvPr>
            <p:ph idx="1"/>
          </p:nvPr>
        </p:nvSpPr>
        <p:spPr>
          <a:xfrm>
            <a:off x="457200" y="1484784"/>
            <a:ext cx="7620000" cy="4800600"/>
          </a:xfrm>
        </p:spPr>
        <p:txBody>
          <a:bodyPr/>
          <a:lstStyle/>
          <a:p>
            <a:pPr marL="114300" indent="0" algn="r" rtl="1">
              <a:buNone/>
            </a:pPr>
            <a:r>
              <a:rPr lang="fa-IR" sz="1900" b="1" dirty="0" smtClean="0">
                <a:solidFill>
                  <a:schemeClr val="dk1"/>
                </a:solidFill>
                <a:cs typeface="B Zar" pitchFamily="2" charset="-78"/>
              </a:rPr>
              <a:t>1</a:t>
            </a:r>
            <a:r>
              <a:rPr lang="fa-IR" sz="1900" b="1" dirty="0">
                <a:solidFill>
                  <a:schemeClr val="dk1"/>
                </a:solidFill>
                <a:cs typeface="B Zar" pitchFamily="2" charset="-78"/>
              </a:rPr>
              <a:t>. قرارداد </a:t>
            </a:r>
            <a:r>
              <a:rPr lang="ar-SA" sz="1900" b="1" dirty="0">
                <a:solidFill>
                  <a:schemeClr val="dk1"/>
                </a:solidFill>
                <a:cs typeface="B Zar" pitchFamily="2" charset="-78"/>
              </a:rPr>
              <a:t>آتی </a:t>
            </a:r>
            <a:r>
              <a:rPr lang="ar-SA" sz="1900" b="1" dirty="0" smtClean="0">
                <a:solidFill>
                  <a:schemeClr val="dk1"/>
                </a:solidFill>
                <a:cs typeface="B Zar" pitchFamily="2" charset="-78"/>
              </a:rPr>
              <a:t>نرخ ارز</a:t>
            </a:r>
            <a:endParaRPr lang="fa-IR" sz="1900" b="1" dirty="0" smtClean="0">
              <a:solidFill>
                <a:schemeClr val="dk1"/>
              </a:solidFill>
              <a:cs typeface="B Zar" pitchFamily="2" charset="-78"/>
            </a:endParaRPr>
          </a:p>
          <a:p>
            <a:pPr marL="114300" indent="0" algn="just" rtl="1">
              <a:lnSpc>
                <a:spcPct val="150000"/>
              </a:lnSpc>
              <a:buNone/>
            </a:pPr>
            <a:r>
              <a:rPr lang="ar-SA" sz="1900" dirty="0" smtClean="0">
                <a:solidFill>
                  <a:schemeClr val="dk1"/>
                </a:solidFill>
                <a:cs typeface="B Zar" pitchFamily="2" charset="-78"/>
              </a:rPr>
              <a:t>شبیه </a:t>
            </a:r>
            <a:r>
              <a:rPr lang="fa-IR" sz="1900" dirty="0" smtClean="0">
                <a:solidFill>
                  <a:schemeClr val="dk1"/>
                </a:solidFill>
                <a:cs typeface="B Zar" pitchFamily="2" charset="-78"/>
              </a:rPr>
              <a:t>پیمانهای </a:t>
            </a:r>
            <a:r>
              <a:rPr lang="ar-SA" sz="1900" dirty="0" smtClean="0">
                <a:solidFill>
                  <a:schemeClr val="dk1"/>
                </a:solidFill>
                <a:cs typeface="B Zar" pitchFamily="2" charset="-78"/>
              </a:rPr>
              <a:t>آتی نرخ ارز، </a:t>
            </a:r>
            <a:r>
              <a:rPr lang="fa-IR" sz="1800" dirty="0">
                <a:solidFill>
                  <a:schemeClr val="dk1"/>
                </a:solidFill>
                <a:cs typeface="B Zar" pitchFamily="2" charset="-78"/>
              </a:rPr>
              <a:t>قرارداد </a:t>
            </a:r>
            <a:r>
              <a:rPr lang="ar-SA" sz="1900" dirty="0" smtClean="0">
                <a:solidFill>
                  <a:schemeClr val="dk1"/>
                </a:solidFill>
                <a:cs typeface="B Zar" pitchFamily="2" charset="-78"/>
              </a:rPr>
              <a:t>آتی نرخ ارز نیز روشی برای کاهش ریسک نرخ ارز می‌باشد. </a:t>
            </a:r>
            <a:endParaRPr lang="fa-IR" sz="1900" dirty="0" smtClean="0">
              <a:solidFill>
                <a:schemeClr val="dk1"/>
              </a:solidFill>
              <a:cs typeface="B Zar" pitchFamily="2" charset="-78"/>
            </a:endParaRPr>
          </a:p>
          <a:p>
            <a:pPr marL="114300" indent="0" algn="just" rtl="1">
              <a:lnSpc>
                <a:spcPct val="150000"/>
              </a:lnSpc>
              <a:buNone/>
            </a:pPr>
            <a:r>
              <a:rPr lang="ar-SA" sz="1900" dirty="0" smtClean="0">
                <a:solidFill>
                  <a:schemeClr val="dk1"/>
                </a:solidFill>
                <a:cs typeface="B Zar" pitchFamily="2" charset="-78"/>
              </a:rPr>
              <a:t> شرکت الف برای تأمین بخشی از مواد اولیة خود از خارج از کشور نیاز به پوند انگلیس دارد. پیش‌بینی می‌شود نرخ پوند نسبت به ریال افزایش یابد. برای پوشش ریسک نرخ ارز، شرکت الف سه فقره قرارداد آتی خریداری کرده است. همین شرکت بخشی از محصولات خود را بر اساس دلار به خارج از کشور صادر می‌کند و در این خصوص این شرکت پیش‌بینی کرده است ارزش دلار کاهش یابد و برای پوشش ریسک کاهش نرخ دلار، قرارداد آتی نرخ ارز (دلار) به فروش رسانده است.</a:t>
            </a:r>
            <a:endParaRPr lang="en-US" sz="1900" dirty="0" smtClean="0">
              <a:solidFill>
                <a:schemeClr val="dk1"/>
              </a:solidFill>
              <a:cs typeface="B Zar" pitchFamily="2" charset="-78"/>
            </a:endParaRPr>
          </a:p>
          <a:p>
            <a:pPr algn="r" rtl="1"/>
            <a:endParaRPr lang="en-US" dirty="0"/>
          </a:p>
        </p:txBody>
      </p:sp>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17</a:t>
            </a:fld>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677094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457200" y="274638"/>
            <a:ext cx="7620000" cy="1143000"/>
          </a:xfrm>
        </p:spPr>
        <p:txBody>
          <a:bodyPr lIns="90488" tIns="44450" rIns="90488" bIns="44450"/>
          <a:lstStyle/>
          <a:p>
            <a:pPr algn="r" eaLnBrk="1" fontAlgn="auto" hangingPunct="1">
              <a:spcAft>
                <a:spcPts val="0"/>
              </a:spcAft>
              <a:defRPr/>
            </a:pPr>
            <a:r>
              <a:rPr lang="fa-IR" sz="4000" b="1" dirty="0" smtClean="0">
                <a:solidFill>
                  <a:schemeClr val="tx2">
                    <a:satMod val="130000"/>
                  </a:schemeClr>
                </a:solidFill>
                <a:effectLst>
                  <a:outerShdw blurRad="38100" dist="38100" dir="2700000" algn="tl">
                    <a:srgbClr val="000000">
                      <a:alpha val="43137"/>
                    </a:srgbClr>
                  </a:outerShdw>
                </a:effectLst>
                <a:cs typeface="B Lotus" pitchFamily="2" charset="-78"/>
              </a:rPr>
              <a:t>نرخ ارز</a:t>
            </a:r>
            <a:r>
              <a:rPr lang="en-US" sz="4000" b="1" dirty="0" smtClean="0">
                <a:solidFill>
                  <a:schemeClr val="tx2">
                    <a:satMod val="130000"/>
                  </a:schemeClr>
                </a:solidFill>
                <a:effectLst>
                  <a:outerShdw blurRad="38100" dist="38100" dir="2700000" algn="tl">
                    <a:srgbClr val="000000">
                      <a:alpha val="43137"/>
                    </a:srgbClr>
                  </a:outerShdw>
                </a:effectLst>
                <a:cs typeface="B Lotus" pitchFamily="2" charset="-78"/>
              </a:rPr>
              <a:t>  </a:t>
            </a:r>
            <a:r>
              <a:rPr lang="fa-IR" sz="4000" b="1" dirty="0" smtClean="0">
                <a:solidFill>
                  <a:schemeClr val="tx2">
                    <a:satMod val="130000"/>
                  </a:schemeClr>
                </a:solidFill>
                <a:effectLst>
                  <a:outerShdw blurRad="38100" dist="38100" dir="2700000" algn="tl">
                    <a:srgbClr val="000000">
                      <a:alpha val="43137"/>
                    </a:srgbClr>
                  </a:outerShdw>
                </a:effectLst>
                <a:cs typeface="B Lotus" pitchFamily="2" charset="-78"/>
              </a:rPr>
              <a:t>قراردادهای آتی</a:t>
            </a:r>
            <a:endParaRPr lang="en-US" sz="1800" b="1" dirty="0">
              <a:solidFill>
                <a:schemeClr val="tx2">
                  <a:satMod val="130000"/>
                </a:schemeClr>
              </a:solidFill>
              <a:effectLst>
                <a:outerShdw blurRad="38100" dist="38100" dir="2700000" algn="tl">
                  <a:srgbClr val="000000">
                    <a:alpha val="43137"/>
                  </a:srgbClr>
                </a:outerShdw>
              </a:effectLst>
              <a:cs typeface="B Lotus" pitchFamily="2" charset="-78"/>
            </a:endParaRPr>
          </a:p>
        </p:txBody>
      </p:sp>
      <p:sp>
        <p:nvSpPr>
          <p:cNvPr id="6148" name="Rectangle 3"/>
          <p:cNvSpPr>
            <a:spLocks noGrp="1" noChangeArrowheads="1"/>
          </p:cNvSpPr>
          <p:nvPr>
            <p:ph idx="1"/>
          </p:nvPr>
        </p:nvSpPr>
        <p:spPr>
          <a:xfrm>
            <a:off x="228600" y="1371600"/>
            <a:ext cx="8153400" cy="4800600"/>
          </a:xfrm>
        </p:spPr>
        <p:txBody>
          <a:bodyPr>
            <a:normAutofit fontScale="92500" lnSpcReduction="10000"/>
          </a:bodyPr>
          <a:lstStyle/>
          <a:p>
            <a:pPr algn="l" eaLnBrk="1" hangingPunct="1">
              <a:lnSpc>
                <a:spcPct val="90000"/>
              </a:lnSpc>
              <a:buFontTx/>
              <a:buNone/>
            </a:pPr>
            <a:r>
              <a:rPr lang="en-US" sz="3600" dirty="0" smtClean="0"/>
              <a:t>	1972:  Chicago Mercantile Exchange</a:t>
            </a:r>
          </a:p>
          <a:p>
            <a:pPr algn="l" eaLnBrk="1" hangingPunct="1">
              <a:lnSpc>
                <a:spcPct val="90000"/>
              </a:lnSpc>
              <a:buFontTx/>
              <a:buNone/>
            </a:pPr>
            <a:r>
              <a:rPr lang="en-US" sz="2800" dirty="0" smtClean="0"/>
              <a:t>			opens International Monetary Market. (IMM)</a:t>
            </a:r>
          </a:p>
          <a:p>
            <a:pPr algn="l" eaLnBrk="1" hangingPunct="1">
              <a:lnSpc>
                <a:spcPct val="90000"/>
              </a:lnSpc>
              <a:buFontTx/>
              <a:buNone/>
            </a:pPr>
            <a:endParaRPr lang="en-US" sz="2800" dirty="0" smtClean="0"/>
          </a:p>
          <a:p>
            <a:pPr algn="l">
              <a:buFont typeface="Wingdings" pitchFamily="2" charset="2"/>
              <a:buChar char="ü"/>
            </a:pPr>
            <a:r>
              <a:rPr lang="en-US" sz="2600" dirty="0" smtClean="0"/>
              <a:t>	</a:t>
            </a:r>
            <a:r>
              <a:rPr lang="en-US" sz="3500" dirty="0" smtClean="0"/>
              <a:t>Available  Futures Currencies:</a:t>
            </a:r>
          </a:p>
          <a:p>
            <a:pPr algn="l">
              <a:lnSpc>
                <a:spcPct val="150000"/>
              </a:lnSpc>
              <a:buNone/>
            </a:pPr>
            <a:r>
              <a:rPr lang="en-US" sz="4400" dirty="0" smtClean="0"/>
              <a:t>	</a:t>
            </a:r>
            <a:r>
              <a:rPr lang="en-US" sz="3000" dirty="0" smtClean="0"/>
              <a:t>1.)  British pound	5.) Euro</a:t>
            </a:r>
          </a:p>
          <a:p>
            <a:pPr algn="l">
              <a:buNone/>
            </a:pPr>
            <a:r>
              <a:rPr lang="en-US" sz="3000" dirty="0" smtClean="0"/>
              <a:t>	2.)  Canadian dollar	6.) Japanese yen</a:t>
            </a:r>
          </a:p>
          <a:p>
            <a:pPr algn="l">
              <a:buNone/>
            </a:pPr>
            <a:r>
              <a:rPr lang="en-US" sz="3000" dirty="0" smtClean="0"/>
              <a:t>	3.)  Deutsche mark	7.)  Australian dollar</a:t>
            </a:r>
          </a:p>
          <a:p>
            <a:pPr algn="l">
              <a:buNone/>
            </a:pPr>
            <a:r>
              <a:rPr lang="en-US" sz="3000" dirty="0" smtClean="0"/>
              <a:t>	4.)  Swiss franc			</a:t>
            </a:r>
            <a:endParaRPr lang="en-US" sz="3600" dirty="0" smtClean="0"/>
          </a:p>
          <a:p>
            <a:pPr algn="l" eaLnBrk="1" hangingPunct="1">
              <a:lnSpc>
                <a:spcPct val="90000"/>
              </a:lnSpc>
              <a:buFontTx/>
              <a:buNone/>
            </a:pPr>
            <a:endParaRPr lang="en-US" sz="3600" dirty="0" smtClean="0"/>
          </a:p>
        </p:txBody>
      </p:sp>
      <p:sp>
        <p:nvSpPr>
          <p:cNvPr id="6146" name="Slide Number Placeholder 5"/>
          <p:cNvSpPr>
            <a:spLocks noGrp="1"/>
          </p:cNvSpPr>
          <p:nvPr>
            <p:ph type="sldNum" sz="quarter" idx="12"/>
          </p:nvPr>
        </p:nvSpPr>
        <p:spPr>
          <a:noFill/>
          <a:ln>
            <a:miter lim="800000"/>
            <a:headEnd/>
            <a:tailEnd/>
          </a:ln>
        </p:spPr>
        <p:txBody>
          <a:bodyPr>
            <a:normAutofit/>
          </a:bodyPr>
          <a:lstStyle/>
          <a:p>
            <a:fld id="{D89AA804-6D30-48D1-81B1-8C093E1EAFA7}" type="slidenum">
              <a:rPr lang="en-US"/>
              <a:pPr/>
              <a:t>18</a:t>
            </a:fld>
            <a:endParaRPr lang="en-US"/>
          </a:p>
        </p:txBody>
      </p:sp>
      <p:sp>
        <p:nvSpPr>
          <p:cNvPr id="6" name="TextBox 5"/>
          <p:cNvSpPr txBox="1"/>
          <p:nvPr/>
        </p:nvSpPr>
        <p:spPr>
          <a:xfrm>
            <a:off x="4038600" y="6211669"/>
            <a:ext cx="4419600" cy="646331"/>
          </a:xfrm>
          <a:prstGeom prst="rect">
            <a:avLst/>
          </a:prstGeom>
          <a:noFill/>
        </p:spPr>
        <p:txBody>
          <a:bodyPr wrap="square" rtlCol="1">
            <a:spAutoFit/>
          </a:bodyPr>
          <a:lstStyle/>
          <a:p>
            <a:r>
              <a:rPr lang="en-US" b="1" dirty="0" smtClean="0">
                <a:solidFill>
                  <a:srgbClr val="0070C0"/>
                </a:solidFill>
                <a:effectLst>
                  <a:outerShdw blurRad="38100" dist="38100" dir="2700000" algn="tl">
                    <a:srgbClr val="000000">
                      <a:alpha val="43137"/>
                    </a:srgbClr>
                  </a:outerShdw>
                </a:effectLst>
              </a:rPr>
              <a:t>Multinational Financial Management</a:t>
            </a:r>
            <a:br>
              <a:rPr lang="en-US" b="1" dirty="0" smtClean="0">
                <a:solidFill>
                  <a:srgbClr val="0070C0"/>
                </a:solidFill>
                <a:effectLst>
                  <a:outerShdw blurRad="38100" dist="38100" dir="2700000" algn="tl">
                    <a:srgbClr val="000000">
                      <a:alpha val="43137"/>
                    </a:srgbClr>
                  </a:outerShdw>
                </a:effectLst>
              </a:rPr>
            </a:br>
            <a:r>
              <a:rPr lang="en-US" b="1" dirty="0" smtClean="0">
                <a:solidFill>
                  <a:srgbClr val="0070C0"/>
                </a:solidFill>
                <a:effectLst>
                  <a:outerShdw blurRad="38100" dist="38100" dir="2700000" algn="tl">
                    <a:srgbClr val="000000">
                      <a:alpha val="43137"/>
                    </a:srgbClr>
                  </a:outerShdw>
                </a:effectLst>
              </a:rPr>
              <a:t> </a:t>
            </a:r>
            <a:r>
              <a:rPr lang="en-US" sz="1000" b="1" dirty="0" smtClean="0">
                <a:solidFill>
                  <a:srgbClr val="0070C0"/>
                </a:solidFill>
                <a:effectLst>
                  <a:outerShdw blurRad="38100" dist="38100" dir="2700000" algn="tl">
                    <a:srgbClr val="000000">
                      <a:alpha val="43137"/>
                    </a:srgbClr>
                  </a:outerShdw>
                </a:effectLst>
              </a:rPr>
              <a:t>Alan Shapiro</a:t>
            </a:r>
            <a:endParaRPr lang="fa-IR" b="1" dirty="0">
              <a:solidFill>
                <a:srgbClr val="0070C0"/>
              </a:solidFill>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498491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201295" cy="940966"/>
          </a:xfrm>
        </p:spPr>
        <p:txBody>
          <a:bodyPr vert="horz" lIns="91440" tIns="45720" rIns="91440" bIns="45720" rtlCol="0" anchor="ctr">
            <a:noAutofit/>
          </a:bodyPr>
          <a:lstStyle/>
          <a:p>
            <a:pPr algn="r" rtl="1"/>
            <a:r>
              <a:rPr lang="fa-IR" altLang="en-US" sz="3600" b="1" dirty="0" smtClean="0">
                <a:effectLst>
                  <a:outerShdw blurRad="38100" dist="38100" dir="2700000" algn="tl">
                    <a:srgbClr val="000000">
                      <a:alpha val="43137"/>
                    </a:srgbClr>
                  </a:outerShdw>
                </a:effectLst>
                <a:cs typeface="B Lotus" pitchFamily="2" charset="-78"/>
              </a:rPr>
              <a:t>مثالی از یک قرارداد آتی نرخ ارز</a:t>
            </a:r>
            <a:endParaRPr lang="en-US" sz="3600" b="1" dirty="0">
              <a:solidFill>
                <a:srgbClr val="452E17"/>
              </a:solidFill>
              <a:latin typeface="Arabic Typesetting" pitchFamily="66" charset="-78"/>
              <a:cs typeface="Arabic Typesetting" pitchFamily="66" charset="-78"/>
            </a:endParaRPr>
          </a:p>
        </p:txBody>
      </p:sp>
      <p:pic>
        <p:nvPicPr>
          <p:cNvPr id="110594" name="Picture 2"/>
          <p:cNvPicPr>
            <a:picLocks noChangeAspect="1" noChangeArrowheads="1"/>
          </p:cNvPicPr>
          <p:nvPr/>
        </p:nvPicPr>
        <p:blipFill>
          <a:blip r:embed="rId2"/>
          <a:srcRect/>
          <a:stretch>
            <a:fillRect/>
          </a:stretch>
        </p:blipFill>
        <p:spPr bwMode="auto">
          <a:xfrm>
            <a:off x="990600" y="1524000"/>
            <a:ext cx="6200775" cy="3781425"/>
          </a:xfrm>
          <a:prstGeom prst="rect">
            <a:avLst/>
          </a:prstGeom>
          <a:noFill/>
          <a:ln w="9525">
            <a:noFill/>
            <a:miter lim="800000"/>
            <a:headEnd/>
            <a:tailEnd/>
          </a:ln>
          <a:effectLst/>
        </p:spPr>
      </p:pic>
      <p:sp>
        <p:nvSpPr>
          <p:cNvPr id="3" name="Footer Placeholder 2"/>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2156755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
            <a:ext cx="7520940" cy="44196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rtl="1"/>
            <a:r>
              <a:rPr lang="fa-IR" dirty="0" smtClean="0">
                <a:cs typeface="B Nazanin" panose="00000400000000000000" pitchFamily="2" charset="-78"/>
              </a:rPr>
              <a:t>فهرست مطالب</a:t>
            </a:r>
            <a:endParaRPr lang="en-US" dirty="0">
              <a:cs typeface="B Nazanin" panose="00000400000000000000" pitchFamily="2" charset="-78"/>
            </a:endParaRPr>
          </a:p>
        </p:txBody>
      </p:sp>
      <p:sp>
        <p:nvSpPr>
          <p:cNvPr id="7" name="Rounded Rectangle 6">
            <a:hlinkClick r:id="" action="ppaction://noaction"/>
          </p:cNvPr>
          <p:cNvSpPr/>
          <p:nvPr/>
        </p:nvSpPr>
        <p:spPr>
          <a:xfrm>
            <a:off x="2357120" y="6070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1) ماهيت مالي بين الملل و موضوعات  جاري شركتهاي چند مليتي</a:t>
            </a:r>
            <a:endParaRPr lang="en-US" sz="1400" b="1" dirty="0">
              <a:solidFill>
                <a:srgbClr val="002060"/>
              </a:solidFill>
              <a:cs typeface="B Nazanin" panose="00000400000000000000" pitchFamily="2" charset="-78"/>
            </a:endParaRPr>
          </a:p>
        </p:txBody>
      </p:sp>
      <p:sp>
        <p:nvSpPr>
          <p:cNvPr id="8" name="Rounded Rectangle 7">
            <a:hlinkClick r:id="" action="ppaction://noaction"/>
          </p:cNvPr>
          <p:cNvSpPr/>
          <p:nvPr/>
        </p:nvSpPr>
        <p:spPr>
          <a:xfrm>
            <a:off x="2357120" y="88900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a:solidFill>
                  <a:srgbClr val="002060"/>
                </a:solidFill>
                <a:cs typeface="B Nazanin" panose="00000400000000000000" pitchFamily="2" charset="-78"/>
              </a:rPr>
              <a:t>2) آشنايي با نظام ها، و نهادهاي مالي بين الملل</a:t>
            </a:r>
            <a:endParaRPr lang="en-US" sz="1400" b="1" dirty="0">
              <a:solidFill>
                <a:srgbClr val="002060"/>
              </a:solidFill>
              <a:cs typeface="B Nazanin" panose="00000400000000000000" pitchFamily="2" charset="-78"/>
            </a:endParaRPr>
          </a:p>
        </p:txBody>
      </p:sp>
      <p:sp>
        <p:nvSpPr>
          <p:cNvPr id="9" name="Rounded Rectangle 8">
            <a:hlinkClick r:id="" action="ppaction://noaction"/>
          </p:cNvPr>
          <p:cNvSpPr/>
          <p:nvPr/>
        </p:nvSpPr>
        <p:spPr>
          <a:xfrm>
            <a:off x="2357120" y="11836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3) </a:t>
            </a:r>
            <a:r>
              <a:rPr lang="fa-IR" sz="1400" b="1" dirty="0">
                <a:solidFill>
                  <a:srgbClr val="002060"/>
                </a:solidFill>
                <a:cs typeface="B Nazanin" panose="00000400000000000000" pitchFamily="2" charset="-78"/>
              </a:rPr>
              <a:t>درآمدملي،ثروت و تراز </a:t>
            </a:r>
            <a:r>
              <a:rPr lang="fa-IR" sz="1400" b="1" dirty="0" smtClean="0">
                <a:solidFill>
                  <a:srgbClr val="002060"/>
                </a:solidFill>
                <a:cs typeface="B Nazanin" panose="00000400000000000000" pitchFamily="2" charset="-78"/>
              </a:rPr>
              <a:t>پرداختها</a:t>
            </a:r>
            <a:endParaRPr lang="fa-IR" sz="1400" b="1" dirty="0">
              <a:solidFill>
                <a:srgbClr val="002060"/>
              </a:solidFill>
              <a:cs typeface="B Nazanin" panose="00000400000000000000" pitchFamily="2" charset="-78"/>
            </a:endParaRPr>
          </a:p>
        </p:txBody>
      </p:sp>
      <p:sp>
        <p:nvSpPr>
          <p:cNvPr id="10" name="Rounded Rectangle 9">
            <a:hlinkClick r:id="" action="ppaction://noaction"/>
          </p:cNvPr>
          <p:cNvSpPr/>
          <p:nvPr/>
        </p:nvSpPr>
        <p:spPr>
          <a:xfrm>
            <a:off x="2357120" y="14782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4) </a:t>
            </a:r>
            <a:r>
              <a:rPr lang="fa-IR" sz="1400" b="1" dirty="0">
                <a:solidFill>
                  <a:srgbClr val="002060"/>
                </a:solidFill>
                <a:cs typeface="B Nazanin" panose="00000400000000000000" pitchFamily="2" charset="-78"/>
              </a:rPr>
              <a:t>هزینه سرمايه  و بازارسرمايه بين المللي</a:t>
            </a:r>
          </a:p>
        </p:txBody>
      </p:sp>
      <p:sp>
        <p:nvSpPr>
          <p:cNvPr id="11" name="Rounded Rectangle 10">
            <a:hlinkClick r:id="" action="ppaction://noaction"/>
          </p:cNvPr>
          <p:cNvSpPr/>
          <p:nvPr/>
        </p:nvSpPr>
        <p:spPr>
          <a:xfrm>
            <a:off x="2357120" y="17729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5) </a:t>
            </a:r>
            <a:r>
              <a:rPr lang="fa-IR" sz="1400" b="1" dirty="0">
                <a:solidFill>
                  <a:srgbClr val="002060"/>
                </a:solidFill>
                <a:cs typeface="B Nazanin" panose="00000400000000000000" pitchFamily="2" charset="-78"/>
              </a:rPr>
              <a:t>استاندارهاي </a:t>
            </a:r>
            <a:r>
              <a:rPr lang="fa-IR" sz="1400" b="1" dirty="0" smtClean="0">
                <a:solidFill>
                  <a:srgbClr val="002060"/>
                </a:solidFill>
                <a:cs typeface="B Nazanin" panose="00000400000000000000" pitchFamily="2" charset="-78"/>
              </a:rPr>
              <a:t>حسابداري و </a:t>
            </a:r>
            <a:r>
              <a:rPr lang="fa-IR" sz="1400" b="1" dirty="0">
                <a:solidFill>
                  <a:srgbClr val="002060"/>
                </a:solidFill>
                <a:cs typeface="B Nazanin" panose="00000400000000000000" pitchFamily="2" charset="-78"/>
              </a:rPr>
              <a:t>مالي بين الملل</a:t>
            </a:r>
            <a:endParaRPr lang="en-US" sz="1400" b="1" dirty="0">
              <a:solidFill>
                <a:srgbClr val="002060"/>
              </a:solidFill>
              <a:cs typeface="B Nazanin" panose="00000400000000000000" pitchFamily="2" charset="-78"/>
            </a:endParaRPr>
          </a:p>
        </p:txBody>
      </p:sp>
      <p:sp>
        <p:nvSpPr>
          <p:cNvPr id="12" name="Rounded Rectangle 11">
            <a:hlinkClick r:id="" action="ppaction://noaction"/>
          </p:cNvPr>
          <p:cNvSpPr/>
          <p:nvPr/>
        </p:nvSpPr>
        <p:spPr>
          <a:xfrm>
            <a:off x="2357120" y="20675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6) سیستم </a:t>
            </a:r>
            <a:r>
              <a:rPr lang="fa-IR" sz="1400" b="1" dirty="0">
                <a:solidFill>
                  <a:srgbClr val="002060"/>
                </a:solidFill>
                <a:cs typeface="B Nazanin" panose="00000400000000000000" pitchFamily="2" charset="-78"/>
              </a:rPr>
              <a:t>های مالی در </a:t>
            </a:r>
            <a:r>
              <a:rPr lang="fa-IR" sz="1400" b="1" dirty="0" smtClean="0">
                <a:solidFill>
                  <a:srgbClr val="002060"/>
                </a:solidFill>
                <a:cs typeface="B Nazanin" panose="00000400000000000000" pitchFamily="2" charset="-78"/>
              </a:rPr>
              <a:t>شرکتهای  </a:t>
            </a:r>
            <a:r>
              <a:rPr lang="fa-IR" sz="1400" b="1" dirty="0">
                <a:solidFill>
                  <a:srgbClr val="002060"/>
                </a:solidFill>
                <a:cs typeface="B Nazanin" panose="00000400000000000000" pitchFamily="2" charset="-78"/>
              </a:rPr>
              <a:t>چندملیتی </a:t>
            </a:r>
            <a:r>
              <a:rPr lang="fa-IR" sz="1400" b="1" dirty="0" smtClean="0">
                <a:solidFill>
                  <a:srgbClr val="002060"/>
                </a:solidFill>
                <a:cs typeface="B Nazanin" panose="00000400000000000000" pitchFamily="2" charset="-78"/>
              </a:rPr>
              <a:t>و حاکمیت شرکتی</a:t>
            </a:r>
            <a:endParaRPr lang="fa-IR" sz="1400" b="1" dirty="0">
              <a:solidFill>
                <a:srgbClr val="002060"/>
              </a:solidFill>
              <a:cs typeface="B Nazanin" panose="00000400000000000000" pitchFamily="2" charset="-78"/>
            </a:endParaRPr>
          </a:p>
        </p:txBody>
      </p:sp>
      <p:sp>
        <p:nvSpPr>
          <p:cNvPr id="13" name="Rounded Rectangle 12">
            <a:hlinkClick r:id="" action="ppaction://noaction"/>
          </p:cNvPr>
          <p:cNvSpPr/>
          <p:nvPr/>
        </p:nvSpPr>
        <p:spPr>
          <a:xfrm>
            <a:off x="2357120" y="235839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7) </a:t>
            </a:r>
            <a:r>
              <a:rPr lang="fa-IR" sz="1400" b="1" dirty="0">
                <a:solidFill>
                  <a:srgbClr val="002060"/>
                </a:solidFill>
                <a:cs typeface="B Nazanin" panose="00000400000000000000" pitchFamily="2" charset="-78"/>
              </a:rPr>
              <a:t>بازار سوآپ و مشتقات </a:t>
            </a:r>
            <a:r>
              <a:rPr lang="fa-IR" sz="1400" b="1" dirty="0" smtClean="0">
                <a:solidFill>
                  <a:srgbClr val="002060"/>
                </a:solidFill>
                <a:cs typeface="B Nazanin" panose="00000400000000000000" pitchFamily="2" charset="-78"/>
              </a:rPr>
              <a:t>مالی</a:t>
            </a:r>
            <a:endParaRPr lang="fa-IR" sz="1400" b="1" dirty="0">
              <a:solidFill>
                <a:srgbClr val="002060"/>
              </a:solidFill>
              <a:cs typeface="B Nazanin" panose="00000400000000000000" pitchFamily="2" charset="-78"/>
            </a:endParaRPr>
          </a:p>
        </p:txBody>
      </p:sp>
      <p:sp>
        <p:nvSpPr>
          <p:cNvPr id="14" name="Rounded Rectangle 13">
            <a:hlinkClick r:id="" action="ppaction://noaction"/>
          </p:cNvPr>
          <p:cNvSpPr/>
          <p:nvPr/>
        </p:nvSpPr>
        <p:spPr>
          <a:xfrm>
            <a:off x="2357120" y="2646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8) </a:t>
            </a:r>
            <a:r>
              <a:rPr lang="fa-IR" altLang="en-US" sz="1400" b="1" dirty="0">
                <a:solidFill>
                  <a:srgbClr val="002060"/>
                </a:solidFill>
                <a:cs typeface="B Nazanin" panose="00000400000000000000" pitchFamily="2" charset="-78"/>
              </a:rPr>
              <a:t>نرخ ارز، بازار ارز </a:t>
            </a:r>
            <a:r>
              <a:rPr lang="fa-IR" altLang="en-US" sz="1400" b="1" dirty="0" smtClean="0">
                <a:solidFill>
                  <a:srgbClr val="002060"/>
                </a:solidFill>
                <a:cs typeface="B Nazanin" panose="00000400000000000000" pitchFamily="2" charset="-78"/>
              </a:rPr>
              <a:t>و </a:t>
            </a:r>
            <a:r>
              <a:rPr lang="fa-IR" altLang="en-US" sz="1400" b="1" dirty="0">
                <a:solidFill>
                  <a:srgbClr val="002060"/>
                </a:solidFill>
                <a:cs typeface="B Nazanin" panose="00000400000000000000" pitchFamily="2" charset="-78"/>
              </a:rPr>
              <a:t>سیستم های </a:t>
            </a:r>
            <a:r>
              <a:rPr lang="fa-IR" altLang="en-US" sz="1400" b="1" dirty="0" smtClean="0">
                <a:solidFill>
                  <a:srgbClr val="002060"/>
                </a:solidFill>
                <a:cs typeface="B Nazanin" panose="00000400000000000000" pitchFamily="2" charset="-78"/>
              </a:rPr>
              <a:t>ارزی</a:t>
            </a:r>
            <a:endParaRPr lang="en-US" altLang="en-US" sz="1400" b="1" dirty="0">
              <a:solidFill>
                <a:srgbClr val="002060"/>
              </a:solidFill>
              <a:cs typeface="B Nazanin" panose="00000400000000000000" pitchFamily="2" charset="-78"/>
            </a:endParaRPr>
          </a:p>
        </p:txBody>
      </p:sp>
      <p:sp>
        <p:nvSpPr>
          <p:cNvPr id="16" name="Rounded Rectangle 15">
            <a:hlinkClick r:id="" action="ppaction://noaction"/>
          </p:cNvPr>
          <p:cNvSpPr/>
          <p:nvPr/>
        </p:nvSpPr>
        <p:spPr>
          <a:xfrm>
            <a:off x="2357120" y="29362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anose="00000400000000000000" pitchFamily="2" charset="-78"/>
              </a:rPr>
              <a:t>9) </a:t>
            </a:r>
            <a:r>
              <a:rPr lang="fa-IR" sz="1400" b="1" dirty="0">
                <a:solidFill>
                  <a:srgbClr val="002060"/>
                </a:solidFill>
                <a:cs typeface="B Nazanin" panose="00000400000000000000" pitchFamily="2" charset="-78"/>
              </a:rPr>
              <a:t>مديريت ريسك نرخ </a:t>
            </a:r>
            <a:r>
              <a:rPr lang="fa-IR" sz="1400" b="1" dirty="0" smtClean="0">
                <a:solidFill>
                  <a:srgbClr val="002060"/>
                </a:solidFill>
                <a:cs typeface="B Nazanin" panose="00000400000000000000" pitchFamily="2" charset="-78"/>
              </a:rPr>
              <a:t>ارز</a:t>
            </a:r>
            <a:endParaRPr lang="fa-IR" sz="1400" b="1" dirty="0">
              <a:solidFill>
                <a:srgbClr val="002060"/>
              </a:solidFill>
              <a:cs typeface="B Nazanin" panose="00000400000000000000" pitchFamily="2" charset="-78"/>
            </a:endParaRPr>
          </a:p>
        </p:txBody>
      </p:sp>
      <p:sp>
        <p:nvSpPr>
          <p:cNvPr id="17" name="Rounded Rectangle 16">
            <a:hlinkClick r:id="" action="ppaction://noaction"/>
          </p:cNvPr>
          <p:cNvSpPr/>
          <p:nvPr/>
        </p:nvSpPr>
        <p:spPr>
          <a:xfrm>
            <a:off x="2357120" y="32308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sz="1400" b="1" dirty="0" smtClean="0">
                <a:solidFill>
                  <a:srgbClr val="002060"/>
                </a:solidFill>
                <a:cs typeface="B Nazanin" panose="00000400000000000000" pitchFamily="2" charset="-78"/>
              </a:rPr>
              <a:t>10) </a:t>
            </a:r>
            <a:r>
              <a:rPr lang="fa-IR" altLang="en-US" sz="1400" b="1" dirty="0">
                <a:solidFill>
                  <a:srgbClr val="002060"/>
                </a:solidFill>
                <a:cs typeface="B Nazanin" panose="00000400000000000000" pitchFamily="2" charset="-78"/>
              </a:rPr>
              <a:t>تامين مالي پروژه (</a:t>
            </a:r>
            <a:r>
              <a:rPr lang="en-US" sz="1400" b="1" dirty="0">
                <a:solidFill>
                  <a:srgbClr val="002060"/>
                </a:solidFill>
                <a:cs typeface="B Nazanin" panose="00000400000000000000" pitchFamily="2" charset="-78"/>
              </a:rPr>
              <a:t>Project Finance</a:t>
            </a:r>
            <a:r>
              <a:rPr lang="fa-IR" sz="1400" b="1" dirty="0">
                <a:solidFill>
                  <a:srgbClr val="002060"/>
                </a:solidFill>
                <a:cs typeface="B Nazanin" panose="00000400000000000000" pitchFamily="2" charset="-78"/>
              </a:rPr>
              <a:t>)</a:t>
            </a:r>
          </a:p>
        </p:txBody>
      </p:sp>
      <p:sp>
        <p:nvSpPr>
          <p:cNvPr id="18" name="Rounded Rectangle 17">
            <a:hlinkClick r:id="" action="ppaction://noaction"/>
          </p:cNvPr>
          <p:cNvSpPr/>
          <p:nvPr/>
        </p:nvSpPr>
        <p:spPr>
          <a:xfrm>
            <a:off x="2357120" y="353568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spcBef>
                <a:spcPct val="0"/>
              </a:spcBef>
            </a:pPr>
            <a:r>
              <a:rPr lang="fa-IR" altLang="en-US" sz="1400" b="1" dirty="0" smtClean="0">
                <a:solidFill>
                  <a:srgbClr val="002060"/>
                </a:solidFill>
                <a:cs typeface="B Nazanin" panose="00000400000000000000" pitchFamily="2" charset="-78"/>
              </a:rPr>
              <a:t>11) تامين </a:t>
            </a:r>
            <a:r>
              <a:rPr lang="fa-IR" altLang="en-US" sz="1400" b="1" dirty="0">
                <a:solidFill>
                  <a:srgbClr val="002060"/>
                </a:solidFill>
                <a:cs typeface="B Nazanin" panose="00000400000000000000" pitchFamily="2" charset="-78"/>
              </a:rPr>
              <a:t>مالي بدهي از بازارهاي بين المللي </a:t>
            </a:r>
            <a:r>
              <a:rPr lang="fa-IR" altLang="en-US" sz="1400" b="1" dirty="0" smtClean="0">
                <a:solidFill>
                  <a:srgbClr val="002060"/>
                </a:solidFill>
                <a:cs typeface="B Nazanin" panose="00000400000000000000" pitchFamily="2" charset="-78"/>
              </a:rPr>
              <a:t>( </a:t>
            </a:r>
            <a:r>
              <a:rPr lang="en-US" sz="1400" b="1" dirty="0" smtClean="0">
                <a:solidFill>
                  <a:srgbClr val="002060"/>
                </a:solidFill>
                <a:cs typeface="B Nazanin" panose="00000400000000000000" pitchFamily="2" charset="-78"/>
              </a:rPr>
              <a:t>International </a:t>
            </a:r>
            <a:r>
              <a:rPr lang="en-US" sz="1400" b="1" dirty="0">
                <a:solidFill>
                  <a:srgbClr val="002060"/>
                </a:solidFill>
                <a:cs typeface="B Nazanin" panose="00000400000000000000" pitchFamily="2" charset="-78"/>
              </a:rPr>
              <a:t>Debt </a:t>
            </a:r>
            <a:r>
              <a:rPr lang="en-US" sz="1400" b="1" dirty="0" smtClean="0">
                <a:solidFill>
                  <a:srgbClr val="002060"/>
                </a:solidFill>
                <a:cs typeface="B Nazanin" panose="00000400000000000000" pitchFamily="2" charset="-78"/>
              </a:rPr>
              <a:t>Financing</a:t>
            </a:r>
            <a:r>
              <a:rPr lang="fa-IR" altLang="en-US" sz="1400" b="1" dirty="0" smtClean="0">
                <a:solidFill>
                  <a:srgbClr val="002060"/>
                </a:solidFill>
                <a:cs typeface="B Nazanin" panose="00000400000000000000" pitchFamily="2" charset="-78"/>
              </a:rPr>
              <a:t>)</a:t>
            </a:r>
            <a:endParaRPr lang="fa-IR" sz="1400" b="1" dirty="0">
              <a:solidFill>
                <a:srgbClr val="002060"/>
              </a:solidFill>
              <a:cs typeface="B Nazanin" panose="00000400000000000000" pitchFamily="2" charset="-78"/>
            </a:endParaRPr>
          </a:p>
        </p:txBody>
      </p:sp>
      <p:sp>
        <p:nvSpPr>
          <p:cNvPr id="19" name="Rounded Rectangle 18">
            <a:hlinkClick r:id="" action="ppaction://noaction"/>
          </p:cNvPr>
          <p:cNvSpPr/>
          <p:nvPr/>
        </p:nvSpPr>
        <p:spPr>
          <a:xfrm>
            <a:off x="2357120" y="383286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altLang="en-US" sz="1400" b="1" dirty="0" smtClean="0">
                <a:solidFill>
                  <a:srgbClr val="002060"/>
                </a:solidFill>
                <a:cs typeface="B Nazanin" panose="00000400000000000000" pitchFamily="2" charset="-78"/>
              </a:rPr>
              <a:t>12) </a:t>
            </a:r>
            <a:r>
              <a:rPr lang="fa-IR" sz="1400" b="1" dirty="0">
                <a:solidFill>
                  <a:srgbClr val="002060"/>
                </a:solidFill>
                <a:cs typeface="B Nazanin" pitchFamily="2" charset="-78"/>
              </a:rPr>
              <a:t>تامين مالي تجاري از بازارهاي بين </a:t>
            </a:r>
            <a:r>
              <a:rPr lang="fa-IR" sz="1400" b="1" dirty="0" smtClean="0">
                <a:solidFill>
                  <a:srgbClr val="002060"/>
                </a:solidFill>
                <a:cs typeface="B Nazanin" pitchFamily="2" charset="-78"/>
              </a:rPr>
              <a:t>المللي (</a:t>
            </a:r>
            <a:r>
              <a:rPr lang="en-US" sz="1400" b="1" dirty="0">
                <a:solidFill>
                  <a:srgbClr val="002060"/>
                </a:solidFill>
                <a:cs typeface="B Nazanin" pitchFamily="2" charset="-78"/>
              </a:rPr>
              <a:t>International Trade Finance </a:t>
            </a:r>
            <a:r>
              <a:rPr lang="fa-IR" sz="1400" b="1" dirty="0" smtClean="0">
                <a:solidFill>
                  <a:srgbClr val="002060"/>
                </a:solidFill>
                <a:cs typeface="B Nazanin" pitchFamily="2" charset="-78"/>
              </a:rPr>
              <a:t>)</a:t>
            </a:r>
            <a:endParaRPr lang="fa-IR" sz="1400" b="1" dirty="0">
              <a:solidFill>
                <a:srgbClr val="002060"/>
              </a:solidFill>
              <a:cs typeface="B Nazanin" pitchFamily="2" charset="-78"/>
            </a:endParaRPr>
          </a:p>
        </p:txBody>
      </p:sp>
      <p:sp>
        <p:nvSpPr>
          <p:cNvPr id="20" name="Rounded Rectangle 19">
            <a:hlinkClick r:id="" action="ppaction://noaction"/>
          </p:cNvPr>
          <p:cNvSpPr/>
          <p:nvPr/>
        </p:nvSpPr>
        <p:spPr>
          <a:xfrm>
            <a:off x="2357120" y="41173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fa-IR" sz="1400" b="1" dirty="0" smtClean="0">
                <a:solidFill>
                  <a:srgbClr val="002060"/>
                </a:solidFill>
                <a:cs typeface="B Nazanin" pitchFamily="2" charset="-78"/>
              </a:rPr>
              <a:t>13) تامين </a:t>
            </a:r>
            <a:r>
              <a:rPr lang="fa-IR" sz="1400" b="1" dirty="0">
                <a:solidFill>
                  <a:srgbClr val="002060"/>
                </a:solidFill>
                <a:cs typeface="B Nazanin" pitchFamily="2" charset="-78"/>
              </a:rPr>
              <a:t>مالي ازسهامداران در بازارهاي بين المللي</a:t>
            </a:r>
          </a:p>
        </p:txBody>
      </p:sp>
      <p:sp>
        <p:nvSpPr>
          <p:cNvPr id="22" name="Rounded Rectangle 21">
            <a:hlinkClick r:id="" action="ppaction://noaction"/>
          </p:cNvPr>
          <p:cNvSpPr/>
          <p:nvPr/>
        </p:nvSpPr>
        <p:spPr>
          <a:xfrm>
            <a:off x="2357120" y="440944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14) </a:t>
            </a:r>
            <a:r>
              <a:rPr lang="fa-IR" sz="1400" b="1" dirty="0">
                <a:solidFill>
                  <a:srgbClr val="002060"/>
                </a:solidFill>
                <a:cs typeface="B Nazanin" pitchFamily="2" charset="-78"/>
              </a:rPr>
              <a:t>بحرانی های مالی بين المللي</a:t>
            </a:r>
          </a:p>
        </p:txBody>
      </p:sp>
      <p:sp>
        <p:nvSpPr>
          <p:cNvPr id="23" name="Rounded Rectangle 22">
            <a:hlinkClick r:id="" action="ppaction://noaction"/>
          </p:cNvPr>
          <p:cNvSpPr/>
          <p:nvPr/>
        </p:nvSpPr>
        <p:spPr>
          <a:xfrm>
            <a:off x="2357120" y="4706620"/>
            <a:ext cx="5867400" cy="2565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sz="1400" b="1" dirty="0" smtClean="0">
                <a:solidFill>
                  <a:srgbClr val="002060"/>
                </a:solidFill>
                <a:cs typeface="B Nazanin" pitchFamily="2" charset="-78"/>
              </a:rPr>
              <a:t>15) </a:t>
            </a:r>
            <a:r>
              <a:rPr lang="fa-IR" sz="1400" b="1" dirty="0">
                <a:solidFill>
                  <a:srgbClr val="002060"/>
                </a:solidFill>
                <a:cs typeface="B Nazanin" pitchFamily="2" charset="-78"/>
              </a:rPr>
              <a:t>سرمایه گذاری مستقیم خارجی و ارزيابي طرحهاي اقتصادي بين المللي</a:t>
            </a:r>
          </a:p>
        </p:txBody>
      </p:sp>
      <p:sp>
        <p:nvSpPr>
          <p:cNvPr id="3" name="Footer Placeholder 2"/>
          <p:cNvSpPr>
            <a:spLocks noGrp="1"/>
          </p:cNvSpPr>
          <p:nvPr>
            <p:ph type="ftr" sz="quarter" idx="11"/>
          </p:nvPr>
        </p:nvSpPr>
        <p:spPr/>
        <p:txBody>
          <a:bodyPr/>
          <a:lstStyle/>
          <a:p>
            <a:r>
              <a:rPr lang="fa-IR" b="1" dirty="0">
                <a:solidFill>
                  <a:srgbClr val="002060"/>
                </a:solidFill>
              </a:rPr>
              <a:t>مالي بين الملل</a:t>
            </a:r>
          </a:p>
        </p:txBody>
      </p:sp>
      <p:sp>
        <p:nvSpPr>
          <p:cNvPr id="4" name="Slide Number Placeholder 3"/>
          <p:cNvSpPr>
            <a:spLocks noGrp="1"/>
          </p:cNvSpPr>
          <p:nvPr>
            <p:ph type="sldNum" sz="quarter" idx="12"/>
          </p:nvPr>
        </p:nvSpPr>
        <p:spPr/>
        <p:txBody>
          <a:bodyPr/>
          <a:lstStyle/>
          <a:p>
            <a:fld id="{910D3704-EB78-46B9-AB15-D23119C7FC1D}" type="slidenum">
              <a:rPr lang="en-US" smtClean="0"/>
              <a:pPr/>
              <a:t>2</a:t>
            </a:fld>
            <a:endParaRPr lang="en-US"/>
          </a:p>
        </p:txBody>
      </p:sp>
    </p:spTree>
    <p:extLst>
      <p:ext uri="{BB962C8B-B14F-4D97-AF65-F5344CB8AC3E}">
        <p14:creationId xmlns:p14="http://schemas.microsoft.com/office/powerpoint/2010/main" val="3278986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52" y="152400"/>
            <a:ext cx="7201295" cy="940966"/>
          </a:xfrm>
        </p:spPr>
        <p:txBody>
          <a:bodyPr vert="horz" lIns="91440" tIns="45720" rIns="91440" bIns="45720" rtlCol="0" anchor="ctr">
            <a:noAutofit/>
          </a:bodyPr>
          <a:lstStyle/>
          <a:p>
            <a:pPr algn="r" rtl="1"/>
            <a:r>
              <a:rPr lang="fa-IR" altLang="en-US" sz="3600" b="1" dirty="0" smtClean="0">
                <a:effectLst>
                  <a:outerShdw blurRad="38100" dist="38100" dir="2700000" algn="tl">
                    <a:srgbClr val="000000">
                      <a:alpha val="43137"/>
                    </a:srgbClr>
                  </a:outerShdw>
                </a:effectLst>
                <a:cs typeface="B Lotus" pitchFamily="2" charset="-78"/>
              </a:rPr>
              <a:t>نحوه نمایش قراردادهای آتی نرخ ارز</a:t>
            </a:r>
            <a:endParaRPr lang="en-US" sz="3600" b="1" dirty="0">
              <a:solidFill>
                <a:srgbClr val="452E17"/>
              </a:solidFill>
              <a:latin typeface="Arabic Typesetting" pitchFamily="66" charset="-78"/>
              <a:cs typeface="Arabic Typesetting" pitchFamily="66"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838200"/>
            <a:ext cx="4724400" cy="555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38600" y="6211669"/>
            <a:ext cx="4419600" cy="523220"/>
          </a:xfrm>
          <a:prstGeom prst="rect">
            <a:avLst/>
          </a:prstGeom>
          <a:noFill/>
        </p:spPr>
        <p:txBody>
          <a:bodyPr wrap="square" rtlCol="1">
            <a:spAutoFit/>
          </a:bodyPr>
          <a:lstStyle/>
          <a:p>
            <a:r>
              <a:rPr lang="en-US" b="1" dirty="0" smtClean="0">
                <a:solidFill>
                  <a:srgbClr val="0070C0"/>
                </a:solidFill>
                <a:effectLst>
                  <a:outerShdw blurRad="38100" dist="38100" dir="2700000" algn="tl">
                    <a:srgbClr val="000000">
                      <a:alpha val="43137"/>
                    </a:srgbClr>
                  </a:outerShdw>
                </a:effectLst>
              </a:rPr>
              <a:t>International Corporate Finance</a:t>
            </a:r>
          </a:p>
          <a:p>
            <a:r>
              <a:rPr lang="en-US" sz="1000" b="1" dirty="0" smtClean="0">
                <a:solidFill>
                  <a:srgbClr val="0070C0"/>
                </a:solidFill>
                <a:effectLst>
                  <a:outerShdw blurRad="38100" dist="38100" dir="2700000" algn="tl">
                    <a:srgbClr val="000000">
                      <a:alpha val="43137"/>
                    </a:srgbClr>
                  </a:outerShdw>
                </a:effectLst>
              </a:rPr>
              <a:t>Laurent Jacque</a:t>
            </a:r>
            <a:endParaRPr lang="fa-IR" b="1" dirty="0">
              <a:solidFill>
                <a:srgbClr val="0070C0"/>
              </a:solidFill>
              <a:effectLst>
                <a:outerShdw blurRad="38100" dist="38100" dir="2700000" algn="tl">
                  <a:srgbClr val="000000">
                    <a:alpha val="43137"/>
                  </a:srgbClr>
                </a:outerShdw>
              </a:effectLst>
            </a:endParaRPr>
          </a:p>
        </p:txBody>
      </p:sp>
      <p:sp>
        <p:nvSpPr>
          <p:cNvPr id="3" name="Footer Placeholder 2"/>
          <p:cNvSpPr>
            <a:spLocks noGrp="1"/>
          </p:cNvSpPr>
          <p:nvPr>
            <p:ph type="ftr" sz="quarter" idx="10"/>
          </p:nvPr>
        </p:nvSpPr>
        <p:spPr/>
        <p:txBody>
          <a:bodyPr/>
          <a:lstStyle/>
          <a:p>
            <a:pPr>
              <a:defRPr/>
            </a:pPr>
            <a:r>
              <a:rPr lang="fa-IR" smtClean="0"/>
              <a:t>مالي بين الملل</a:t>
            </a:r>
            <a:endParaRPr lang="en-US"/>
          </a:p>
        </p:txBody>
      </p:sp>
    </p:spTree>
    <p:extLst>
      <p:ext uri="{BB962C8B-B14F-4D97-AF65-F5344CB8AC3E}">
        <p14:creationId xmlns:p14="http://schemas.microsoft.com/office/powerpoint/2010/main" val="20181890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rtl="1"/>
            <a:r>
              <a:rPr lang="ar-SA"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اختیار معامله</a:t>
            </a:r>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 نرخ ارز</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21</a:t>
            </a:fld>
            <a:endParaRPr lang="en-US"/>
          </a:p>
        </p:txBody>
      </p:sp>
      <p:sp>
        <p:nvSpPr>
          <p:cNvPr id="2" name="Rectangle 1"/>
          <p:cNvSpPr/>
          <p:nvPr/>
        </p:nvSpPr>
        <p:spPr>
          <a:xfrm>
            <a:off x="533400" y="1219200"/>
            <a:ext cx="6971157" cy="3108543"/>
          </a:xfrm>
          <a:prstGeom prst="rect">
            <a:avLst/>
          </a:prstGeom>
        </p:spPr>
        <p:txBody>
          <a:bodyPr wrap="square">
            <a:spAutoFit/>
          </a:bodyPr>
          <a:lstStyle/>
          <a:p>
            <a:pPr algn="r" rtl="1"/>
            <a:r>
              <a:rPr lang="ar-SA" sz="2800" b="1" dirty="0">
                <a:solidFill>
                  <a:schemeClr val="dk1"/>
                </a:solidFill>
                <a:cs typeface="B Zar" pitchFamily="2" charset="-78"/>
              </a:rPr>
              <a:t>اختیار معامله ارز</a:t>
            </a:r>
            <a:endParaRPr lang="en-US" sz="2800" b="1" dirty="0">
              <a:solidFill>
                <a:schemeClr val="dk1"/>
              </a:solidFill>
              <a:cs typeface="B Zar" pitchFamily="2" charset="-78"/>
            </a:endParaRPr>
          </a:p>
          <a:p>
            <a:pPr marL="114300" indent="0" algn="just" rtl="1">
              <a:buNone/>
            </a:pPr>
            <a:r>
              <a:rPr lang="ar-SA" sz="2800" dirty="0">
                <a:solidFill>
                  <a:schemeClr val="dk1"/>
                </a:solidFill>
                <a:cs typeface="B Zar" pitchFamily="2" charset="-78"/>
              </a:rPr>
              <a:t>اختیار</a:t>
            </a:r>
            <a:r>
              <a:rPr lang="ar-SA" sz="2800" dirty="0"/>
              <a:t> </a:t>
            </a:r>
            <a:r>
              <a:rPr lang="ar-SA" sz="2800" dirty="0">
                <a:solidFill>
                  <a:schemeClr val="dk1"/>
                </a:solidFill>
                <a:cs typeface="B Zar" pitchFamily="2" charset="-78"/>
              </a:rPr>
              <a:t>معامله نرخ ارز قراردادی است که طبق آن، اختیار (و نه تعهد) خرید یا فروش ارز در نرخ و زمان تعیین­شده به دارنده آن داده می‌شود؛ در ازای این حق، باید مبلغی به عنوان پیش‌پرداخت به واگذارکننده اختیارمعامله (واسطه‌گر) پرداخت گردد. معاملات اختیار نرخ ارز می­تواند توسط افراد و یا شرکت­ها برای پوشش نوسانات نرخ ارز استفاده گردد</a:t>
            </a:r>
            <a:r>
              <a:rPr lang="fa-IR" sz="2800" dirty="0">
                <a:solidFill>
                  <a:schemeClr val="dk1"/>
                </a:solidFill>
                <a:cs typeface="B Zar" pitchFamily="2" charset="-78"/>
              </a:rPr>
              <a:t>.</a:t>
            </a:r>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002894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rtl="1"/>
            <a:r>
              <a:rPr lang="ar-SA"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اختیار معامله</a:t>
            </a:r>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 نرخ ارز</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22</a:t>
            </a:fld>
            <a:endParaRPr lang="en-US"/>
          </a:p>
        </p:txBody>
      </p:sp>
      <p:pic>
        <p:nvPicPr>
          <p:cNvPr id="112642" name="Picture 2"/>
          <p:cNvPicPr>
            <a:picLocks noChangeAspect="1" noChangeArrowheads="1"/>
          </p:cNvPicPr>
          <p:nvPr/>
        </p:nvPicPr>
        <p:blipFill>
          <a:blip r:embed="rId2"/>
          <a:srcRect/>
          <a:stretch>
            <a:fillRect/>
          </a:stretch>
        </p:blipFill>
        <p:spPr bwMode="auto">
          <a:xfrm>
            <a:off x="228600" y="1066800"/>
            <a:ext cx="7400925" cy="4733925"/>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977724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rtl="1"/>
            <a:r>
              <a:rPr lang="ar-SA"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اختیار معامله</a:t>
            </a:r>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 نرخ ارز</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23</a:t>
            </a:fld>
            <a:endParaRPr lang="en-US"/>
          </a:p>
        </p:txBody>
      </p:sp>
      <p:pic>
        <p:nvPicPr>
          <p:cNvPr id="113666" name="Picture 2"/>
          <p:cNvPicPr>
            <a:picLocks noChangeAspect="1" noChangeArrowheads="1"/>
          </p:cNvPicPr>
          <p:nvPr/>
        </p:nvPicPr>
        <p:blipFill>
          <a:blip r:embed="rId2"/>
          <a:srcRect/>
          <a:stretch>
            <a:fillRect/>
          </a:stretch>
        </p:blipFill>
        <p:spPr bwMode="auto">
          <a:xfrm>
            <a:off x="533400" y="1352550"/>
            <a:ext cx="7391400" cy="4591050"/>
          </a:xfrm>
          <a:prstGeom prst="rect">
            <a:avLst/>
          </a:prstGeom>
          <a:noFill/>
          <a:ln w="9525">
            <a:noFill/>
            <a:miter lim="800000"/>
            <a:headEnd/>
            <a:tailEnd/>
          </a:ln>
          <a:effectLst/>
        </p:spPr>
      </p:pic>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125041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algn="r" rtl="1"/>
            <a:r>
              <a:rPr lang="ar-SA" sz="2400" b="1" dirty="0" smtClean="0">
                <a:solidFill>
                  <a:schemeClr val="dk1"/>
                </a:solidFill>
                <a:cs typeface="B Zar" pitchFamily="2" charset="-78"/>
              </a:rPr>
              <a:t>اختیارمعامله اروپایی</a:t>
            </a:r>
            <a:endParaRPr lang="fa-IR" sz="2400" b="1" dirty="0" smtClean="0">
              <a:solidFill>
                <a:schemeClr val="dk1"/>
              </a:solidFill>
              <a:cs typeface="B Zar" pitchFamily="2" charset="-78"/>
            </a:endParaRPr>
          </a:p>
          <a:p>
            <a:pPr algn="r" rtl="1"/>
            <a:r>
              <a:rPr lang="ar-SA" sz="2400" b="1" dirty="0" smtClean="0">
                <a:solidFill>
                  <a:schemeClr val="dk1"/>
                </a:solidFill>
                <a:cs typeface="B Zar" pitchFamily="2" charset="-78"/>
              </a:rPr>
              <a:t>اختیارمعامله امریکایی</a:t>
            </a:r>
            <a:endParaRPr lang="fa-IR" sz="2400" b="1" dirty="0" smtClean="0">
              <a:solidFill>
                <a:schemeClr val="dk1"/>
              </a:solidFill>
              <a:cs typeface="B Zar" pitchFamily="2" charset="-78"/>
            </a:endParaRPr>
          </a:p>
          <a:p>
            <a:pPr algn="r" rtl="1"/>
            <a:r>
              <a:rPr lang="ar-SA" sz="2400" b="1" dirty="0" smtClean="0">
                <a:solidFill>
                  <a:schemeClr val="dk1"/>
                </a:solidFill>
                <a:cs typeface="B Zar" pitchFamily="2" charset="-78"/>
              </a:rPr>
              <a:t>قراردادهای اختیارمعامله نامتعارف</a:t>
            </a:r>
            <a:endParaRPr lang="fa-IR" sz="2400" b="1" dirty="0" smtClean="0">
              <a:solidFill>
                <a:schemeClr val="dk1"/>
              </a:solidFill>
              <a:cs typeface="B Zar" pitchFamily="2" charset="-78"/>
            </a:endParaRPr>
          </a:p>
          <a:p>
            <a:pPr algn="r" rtl="1"/>
            <a:r>
              <a:rPr lang="ar-SA" sz="2400" b="1" dirty="0" smtClean="0">
                <a:solidFill>
                  <a:schemeClr val="dk1"/>
                </a:solidFill>
                <a:cs typeface="B Zar" pitchFamily="2" charset="-78"/>
              </a:rPr>
              <a:t>اختیار معامله برمودایی</a:t>
            </a:r>
            <a:endParaRPr lang="en-US" sz="2400" b="1" dirty="0" smtClean="0">
              <a:solidFill>
                <a:schemeClr val="dk1"/>
              </a:solidFill>
              <a:cs typeface="B Zar" pitchFamily="2" charset="-78"/>
            </a:endParaRPr>
          </a:p>
          <a:p>
            <a:pPr algn="r" rtl="1"/>
            <a:r>
              <a:rPr lang="ar-SA" sz="2400" b="1" dirty="0" smtClean="0">
                <a:solidFill>
                  <a:schemeClr val="dk1"/>
                </a:solidFill>
                <a:cs typeface="B Zar" pitchFamily="2" charset="-78"/>
              </a:rPr>
              <a:t>اختیار معامله قناری</a:t>
            </a:r>
            <a:endParaRPr lang="en-US" sz="2400" b="1" dirty="0" smtClean="0">
              <a:solidFill>
                <a:schemeClr val="dk1"/>
              </a:solidFill>
              <a:cs typeface="B Zar" pitchFamily="2" charset="-78"/>
            </a:endParaRPr>
          </a:p>
          <a:p>
            <a:pPr algn="r" rtl="1"/>
            <a:r>
              <a:rPr lang="ar-SA" sz="2400" b="1" dirty="0" smtClean="0">
                <a:solidFill>
                  <a:schemeClr val="dk1"/>
                </a:solidFill>
                <a:cs typeface="B Zar" pitchFamily="2" charset="-78"/>
              </a:rPr>
              <a:t>اختیار معامله سقف</a:t>
            </a:r>
            <a:endParaRPr lang="fa-IR" sz="2400" b="1" dirty="0" smtClean="0">
              <a:solidFill>
                <a:schemeClr val="dk1"/>
              </a:solidFill>
              <a:cs typeface="B Zar" pitchFamily="2" charset="-78"/>
            </a:endParaRPr>
          </a:p>
          <a:p>
            <a:pPr algn="r" rtl="1"/>
            <a:r>
              <a:rPr lang="ar-SA" sz="2400" b="1" dirty="0" smtClean="0">
                <a:solidFill>
                  <a:schemeClr val="dk1"/>
                </a:solidFill>
                <a:cs typeface="B Zar" pitchFamily="2" charset="-78"/>
              </a:rPr>
              <a:t>اختیار معامله مضاعف</a:t>
            </a:r>
            <a:endParaRPr lang="fa-IR" sz="2400" b="1" dirty="0" smtClean="0">
              <a:solidFill>
                <a:schemeClr val="dk1"/>
              </a:solidFill>
              <a:cs typeface="B Zar" pitchFamily="2" charset="-78"/>
            </a:endParaRPr>
          </a:p>
          <a:p>
            <a:pPr algn="r" rtl="1"/>
            <a:r>
              <a:rPr lang="ar-SA" sz="2400" b="1" dirty="0" smtClean="0">
                <a:solidFill>
                  <a:schemeClr val="dk1"/>
                </a:solidFill>
                <a:cs typeface="B Zar" pitchFamily="2" charset="-78"/>
              </a:rPr>
              <a:t>اختیار معامله ایستگاهی</a:t>
            </a:r>
            <a:endParaRPr lang="fa-IR" sz="2400" b="1" dirty="0" smtClean="0">
              <a:solidFill>
                <a:schemeClr val="dk1"/>
              </a:solidFill>
              <a:cs typeface="B Zar" pitchFamily="2" charset="-78"/>
            </a:endParaRPr>
          </a:p>
          <a:p>
            <a:pPr algn="r" rtl="1"/>
            <a:endParaRPr lang="en-US" sz="2400" b="1" dirty="0" smtClean="0">
              <a:solidFill>
                <a:schemeClr val="dk1"/>
              </a:solidFill>
              <a:cs typeface="B Zar" pitchFamily="2" charset="-78"/>
            </a:endParaRPr>
          </a:p>
          <a:p>
            <a:pPr algn="r" rtl="1"/>
            <a:endParaRPr lang="en-US" sz="2400" b="1" dirty="0" smtClean="0">
              <a:solidFill>
                <a:schemeClr val="dk1"/>
              </a:solidFill>
              <a:cs typeface="B Zar" pitchFamily="2" charset="-78"/>
            </a:endParaRPr>
          </a:p>
          <a:p>
            <a:pPr algn="r" rtl="1"/>
            <a:endParaRPr lang="fa-IR" sz="2400" b="1" dirty="0" smtClean="0">
              <a:solidFill>
                <a:schemeClr val="dk1"/>
              </a:solidFill>
              <a:cs typeface="B Zar" pitchFamily="2" charset="-78"/>
            </a:endParaRPr>
          </a:p>
          <a:p>
            <a:pPr algn="r" rtl="1"/>
            <a:endParaRPr lang="en-US" sz="2400" dirty="0" smtClean="0"/>
          </a:p>
          <a:p>
            <a:pPr algn="r" rtl="1"/>
            <a:endParaRPr lang="en-US" sz="2400" dirty="0" smtClean="0"/>
          </a:p>
          <a:p>
            <a:pPr algn="r" rtl="1"/>
            <a:endParaRPr lang="en-US" sz="2400" dirty="0"/>
          </a:p>
        </p:txBody>
      </p:sp>
      <p:sp>
        <p:nvSpPr>
          <p:cNvPr id="6" name="Content Placeholder 5"/>
          <p:cNvSpPr>
            <a:spLocks noGrp="1"/>
          </p:cNvSpPr>
          <p:nvPr>
            <p:ph sz="half" idx="2"/>
          </p:nvPr>
        </p:nvSpPr>
        <p:spPr/>
        <p:txBody>
          <a:bodyPr>
            <a:noAutofit/>
          </a:bodyPr>
          <a:lstStyle/>
          <a:p>
            <a:pPr algn="r" rtl="1"/>
            <a:r>
              <a:rPr lang="ar-SA" sz="2000" dirty="0">
                <a:solidFill>
                  <a:schemeClr val="dk1"/>
                </a:solidFill>
                <a:cs typeface="B Zar" pitchFamily="2" charset="-78"/>
              </a:rPr>
              <a:t>اختیار معامله نوسان دار (الاکلنگی)</a:t>
            </a:r>
            <a:r>
              <a:rPr lang="en-US" sz="2000" dirty="0">
                <a:solidFill>
                  <a:schemeClr val="dk1"/>
                </a:solidFill>
                <a:cs typeface="B Zar" pitchFamily="2" charset="-78"/>
              </a:rPr>
              <a:t> </a:t>
            </a:r>
            <a:r>
              <a:rPr lang="ar-SA" sz="2000" dirty="0">
                <a:solidFill>
                  <a:schemeClr val="dk1"/>
                </a:solidFill>
                <a:cs typeface="B Zar" pitchFamily="2" charset="-78"/>
              </a:rPr>
              <a:t>. </a:t>
            </a:r>
            <a:r>
              <a:rPr lang="en-US" sz="2000" dirty="0">
                <a:solidFill>
                  <a:schemeClr val="dk1"/>
                </a:solidFill>
                <a:cs typeface="B Zar" pitchFamily="2" charset="-78"/>
              </a:rPr>
              <a:t> Swing option</a:t>
            </a:r>
            <a:endParaRPr lang="fa-IR" sz="2000" dirty="0">
              <a:solidFill>
                <a:schemeClr val="dk1"/>
              </a:solidFill>
              <a:cs typeface="B Zar" pitchFamily="2" charset="-78"/>
            </a:endParaRPr>
          </a:p>
          <a:p>
            <a:pPr algn="r" rtl="1"/>
            <a:r>
              <a:rPr lang="ar-SA" sz="2000" dirty="0">
                <a:solidFill>
                  <a:schemeClr val="dk1"/>
                </a:solidFill>
                <a:cs typeface="B Zar" pitchFamily="2" charset="-78"/>
              </a:rPr>
              <a:t>قراردادهای اختیار معامله خاص با سبک اعمال استاندارد</a:t>
            </a:r>
            <a:endParaRPr lang="en-US" sz="2000" dirty="0">
              <a:solidFill>
                <a:schemeClr val="dk1"/>
              </a:solidFill>
              <a:cs typeface="B Zar" pitchFamily="2" charset="-78"/>
            </a:endParaRPr>
          </a:p>
          <a:p>
            <a:pPr algn="r" rtl="1"/>
            <a:r>
              <a:rPr lang="ar-SA" sz="2000" dirty="0">
                <a:solidFill>
                  <a:schemeClr val="dk1"/>
                </a:solidFill>
                <a:cs typeface="B Zar" pitchFamily="2" charset="-78"/>
              </a:rPr>
              <a:t>اختیار معامله صلیبی یا مرکب</a:t>
            </a:r>
            <a:endParaRPr lang="en-US" sz="2000" dirty="0">
              <a:solidFill>
                <a:schemeClr val="dk1"/>
              </a:solidFill>
              <a:cs typeface="B Zar" pitchFamily="2" charset="-78"/>
            </a:endParaRPr>
          </a:p>
          <a:p>
            <a:pPr algn="r" rtl="1"/>
            <a:r>
              <a:rPr lang="ar-SA" sz="2000" dirty="0">
                <a:solidFill>
                  <a:schemeClr val="dk1"/>
                </a:solidFill>
                <a:cs typeface="B Zar" pitchFamily="2" charset="-78"/>
              </a:rPr>
              <a:t>اختیار معامله کوانتو</a:t>
            </a:r>
            <a:r>
              <a:rPr lang="en-US" sz="2000" dirty="0">
                <a:solidFill>
                  <a:schemeClr val="dk1"/>
                </a:solidFill>
                <a:cs typeface="B Zar" pitchFamily="2" charset="-78"/>
              </a:rPr>
              <a:t> </a:t>
            </a:r>
            <a:r>
              <a:rPr lang="en-US" sz="2000" dirty="0" err="1">
                <a:solidFill>
                  <a:schemeClr val="dk1"/>
                </a:solidFill>
                <a:cs typeface="B Zar" pitchFamily="2" charset="-78"/>
              </a:rPr>
              <a:t>Quanto</a:t>
            </a:r>
            <a:r>
              <a:rPr lang="en-US" sz="2000" dirty="0">
                <a:solidFill>
                  <a:schemeClr val="dk1"/>
                </a:solidFill>
                <a:cs typeface="B Zar" pitchFamily="2" charset="-78"/>
              </a:rPr>
              <a:t> option</a:t>
            </a:r>
          </a:p>
          <a:p>
            <a:pPr algn="r" rtl="1"/>
            <a:r>
              <a:rPr lang="ar-SA" sz="2000" dirty="0">
                <a:solidFill>
                  <a:schemeClr val="dk1"/>
                </a:solidFill>
                <a:cs typeface="B Zar" pitchFamily="2" charset="-78"/>
              </a:rPr>
              <a:t>اختیار معامله مبادله‌ای</a:t>
            </a:r>
            <a:r>
              <a:rPr lang="en-US" sz="2000" dirty="0">
                <a:solidFill>
                  <a:schemeClr val="dk1"/>
                </a:solidFill>
                <a:cs typeface="B Zar" pitchFamily="2" charset="-78"/>
              </a:rPr>
              <a:t> </a:t>
            </a:r>
          </a:p>
          <a:p>
            <a:pPr algn="r" rtl="1"/>
            <a:r>
              <a:rPr lang="en-US" sz="2000" dirty="0">
                <a:solidFill>
                  <a:schemeClr val="dk1"/>
                </a:solidFill>
                <a:cs typeface="B Zar" pitchFamily="2" charset="-78"/>
              </a:rPr>
              <a:t> </a:t>
            </a:r>
            <a:r>
              <a:rPr lang="ar-SA" sz="2000" dirty="0">
                <a:solidFill>
                  <a:schemeClr val="dk1"/>
                </a:solidFill>
                <a:cs typeface="B Zar" pitchFamily="2" charset="-78"/>
              </a:rPr>
              <a:t>اختیار معامله سبد دارایی</a:t>
            </a:r>
            <a:endParaRPr lang="en-US" sz="2000" dirty="0">
              <a:solidFill>
                <a:schemeClr val="dk1"/>
              </a:solidFill>
              <a:cs typeface="B Zar" pitchFamily="2" charset="-78"/>
            </a:endParaRPr>
          </a:p>
          <a:p>
            <a:pPr algn="r" rtl="1"/>
            <a:r>
              <a:rPr lang="ar-SA" sz="2000" dirty="0">
                <a:solidFill>
                  <a:schemeClr val="dk1"/>
                </a:solidFill>
                <a:cs typeface="B Zar" pitchFamily="2" charset="-78"/>
              </a:rPr>
              <a:t>اختیار معامله رنگین‌کمان</a:t>
            </a:r>
            <a:endParaRPr lang="en-US" sz="2000" dirty="0">
              <a:solidFill>
                <a:schemeClr val="dk1"/>
              </a:solidFill>
              <a:cs typeface="B Zar" pitchFamily="2" charset="-78"/>
            </a:endParaRPr>
          </a:p>
          <a:p>
            <a:pPr algn="r" rtl="1"/>
            <a:r>
              <a:rPr lang="ar-SA" sz="2000" dirty="0">
                <a:solidFill>
                  <a:schemeClr val="dk1"/>
                </a:solidFill>
                <a:cs typeface="B Zar" pitchFamily="2" charset="-78"/>
              </a:rPr>
              <a:t>اختیار معامله آسیایی یا میانگین</a:t>
            </a:r>
            <a:endParaRPr lang="en-US" sz="2000" dirty="0">
              <a:solidFill>
                <a:schemeClr val="dk1"/>
              </a:solidFill>
              <a:cs typeface="B Zar" pitchFamily="2" charset="-78"/>
            </a:endParaRPr>
          </a:p>
          <a:p>
            <a:pPr algn="r" rtl="1"/>
            <a:r>
              <a:rPr lang="ar-SA" sz="2000" dirty="0">
                <a:solidFill>
                  <a:schemeClr val="dk1"/>
                </a:solidFill>
                <a:cs typeface="B Zar" pitchFamily="2" charset="-78"/>
              </a:rPr>
              <a:t>اختیار معامله با آستانه قیمتی</a:t>
            </a:r>
            <a:endParaRPr lang="en-US" sz="2000" dirty="0">
              <a:solidFill>
                <a:schemeClr val="dk1"/>
              </a:solidFill>
              <a:cs typeface="B Zar" pitchFamily="2" charset="-78"/>
            </a:endParaRPr>
          </a:p>
          <a:p>
            <a:endParaRPr lang="en-US" sz="2000" dirty="0"/>
          </a:p>
        </p:txBody>
      </p:sp>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24</a:t>
            </a:fld>
            <a:endParaRPr lang="en-US"/>
          </a:p>
        </p:txBody>
      </p:sp>
      <p:sp>
        <p:nvSpPr>
          <p:cNvPr id="2" name="Title 1"/>
          <p:cNvSpPr>
            <a:spLocks noGrp="1"/>
          </p:cNvSpPr>
          <p:nvPr>
            <p:ph type="title"/>
          </p:nvPr>
        </p:nvSpPr>
        <p:spPr/>
        <p:txBody>
          <a:bodyPr>
            <a:normAutofit fontScale="90000"/>
          </a:bodyPr>
          <a:lstStyle/>
          <a:p>
            <a:pPr algn="r" rtl="1"/>
            <a:r>
              <a:rPr lang="ar-SA"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انواع اختیار معامله به اعتبار سررسید</a:t>
            </a:r>
            <a:r>
              <a:rPr lang="en-US" sz="4000" b="1" dirty="0" smtClean="0">
                <a:latin typeface="Arabic Typesetting" panose="03020402040406030203" pitchFamily="66" charset="-78"/>
                <a:cs typeface="Arabic Typesetting" panose="03020402040406030203" pitchFamily="66" charset="-78"/>
              </a:rPr>
              <a:t/>
            </a:r>
            <a:br>
              <a:rPr lang="en-US" sz="4000" b="1" dirty="0" smtClean="0">
                <a:latin typeface="Arabic Typesetting" panose="03020402040406030203" pitchFamily="66" charset="-78"/>
                <a:cs typeface="Arabic Typesetting" panose="03020402040406030203" pitchFamily="66" charset="-78"/>
              </a:rPr>
            </a:br>
            <a:endParaRPr lang="en-US" sz="4000" b="1" dirty="0">
              <a:latin typeface="Arabic Typesetting" panose="03020402040406030203" pitchFamily="66" charset="-78"/>
              <a:cs typeface="Arabic Typesetting" panose="03020402040406030203" pitchFamily="66" charset="-78"/>
            </a:endParaRPr>
          </a:p>
        </p:txBody>
      </p:sp>
      <p:sp>
        <p:nvSpPr>
          <p:cNvPr id="5" name="Footer Placeholder 4"/>
          <p:cNvSpPr>
            <a:spLocks noGrp="1"/>
          </p:cNvSpPr>
          <p:nvPr>
            <p:ph type="ftr" sz="quarter" idx="4294967295"/>
          </p:nvPr>
        </p:nvSpPr>
        <p:spPr>
          <a:xfrm>
            <a:off x="4419600" y="6284913"/>
            <a:ext cx="4724400" cy="274637"/>
          </a:xfrm>
        </p:spPr>
        <p:txBody>
          <a:bodyPr/>
          <a:lstStyle/>
          <a:p>
            <a:r>
              <a:rPr lang="fa-IR" smtClean="0"/>
              <a:t>مالي بين الملل</a:t>
            </a:r>
            <a:endParaRPr lang="en-US"/>
          </a:p>
        </p:txBody>
      </p:sp>
    </p:spTree>
    <p:extLst>
      <p:ext uri="{BB962C8B-B14F-4D97-AF65-F5344CB8AC3E}">
        <p14:creationId xmlns:p14="http://schemas.microsoft.com/office/powerpoint/2010/main" val="58688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rtl="1"/>
            <a:r>
              <a:rPr lang="ar-SA"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انواع اختیار معامله</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3" name="Content Placeholder 2"/>
          <p:cNvSpPr>
            <a:spLocks noGrp="1"/>
          </p:cNvSpPr>
          <p:nvPr>
            <p:ph idx="1"/>
          </p:nvPr>
        </p:nvSpPr>
        <p:spPr>
          <a:xfrm>
            <a:off x="457200" y="1066800"/>
            <a:ext cx="8305800" cy="4983162"/>
          </a:xfrm>
        </p:spPr>
        <p:txBody>
          <a:bodyPr>
            <a:normAutofit/>
          </a:bodyPr>
          <a:lstStyle/>
          <a:p>
            <a:pPr marL="114300" indent="0" algn="r" rtl="1">
              <a:buNone/>
            </a:pPr>
            <a:endParaRPr lang="en-US" sz="2400" b="0" dirty="0" smtClean="0">
              <a:solidFill>
                <a:schemeClr val="dk1"/>
              </a:solidFill>
              <a:cs typeface="B Zar" pitchFamily="2" charset="-78"/>
            </a:endParaRPr>
          </a:p>
          <a:p>
            <a:pPr marL="114300" indent="0" algn="just" rtl="1">
              <a:buNone/>
            </a:pPr>
            <a:r>
              <a:rPr lang="ar-SA" sz="2400" b="0" dirty="0" smtClean="0">
                <a:solidFill>
                  <a:schemeClr val="dk1"/>
                </a:solidFill>
                <a:cs typeface="B Zar" pitchFamily="2" charset="-78"/>
              </a:rPr>
              <a:t>شرایط قراردادهای اختیار معامله خارج از بورس نامحدود است و ممکن است هر یک برای برآوردن نیاز یک صنعت خاص طراحی شده باشد. معمولاً حداقل یکی از طرفین معامله، موسسه معتبری است. انواع قراردادهای اختیار معامله قابل معامله در بازارهای خارج از بورس معمولاً موارد ذیل را در برمی‌گیرد:</a:t>
            </a:r>
            <a:endParaRPr lang="en-US" sz="2400" b="0" dirty="0" smtClean="0">
              <a:solidFill>
                <a:schemeClr val="dk1"/>
              </a:solidFill>
              <a:cs typeface="B Zar" pitchFamily="2" charset="-78"/>
            </a:endParaRPr>
          </a:p>
          <a:p>
            <a:pPr lvl="0" algn="r" rtl="1"/>
            <a:r>
              <a:rPr lang="ar-SA" sz="2400" b="0" dirty="0" smtClean="0">
                <a:solidFill>
                  <a:schemeClr val="dk1"/>
                </a:solidFill>
                <a:cs typeface="B Zar" pitchFamily="2" charset="-78"/>
              </a:rPr>
              <a:t>اختیار معامله نرخ بهره</a:t>
            </a:r>
            <a:endParaRPr lang="en-US" sz="2400" b="0" dirty="0" smtClean="0">
              <a:solidFill>
                <a:schemeClr val="dk1"/>
              </a:solidFill>
              <a:cs typeface="B Zar" pitchFamily="2" charset="-78"/>
            </a:endParaRPr>
          </a:p>
          <a:p>
            <a:pPr lvl="0" algn="r" rtl="1"/>
            <a:r>
              <a:rPr lang="en-US" sz="2400" b="0" dirty="0" smtClean="0">
                <a:solidFill>
                  <a:schemeClr val="dk1"/>
                </a:solidFill>
                <a:cs typeface="B Zar" pitchFamily="2" charset="-78"/>
              </a:rPr>
              <a:t>  </a:t>
            </a:r>
            <a:r>
              <a:rPr lang="ar-SA" sz="2400" b="0" dirty="0" smtClean="0">
                <a:solidFill>
                  <a:schemeClr val="dk1"/>
                </a:solidFill>
                <a:cs typeface="B Zar" pitchFamily="2" charset="-78"/>
              </a:rPr>
              <a:t>اختیار معامله ارز</a:t>
            </a:r>
            <a:endParaRPr lang="en-US" sz="2400" b="0" dirty="0" smtClean="0">
              <a:solidFill>
                <a:schemeClr val="dk1"/>
              </a:solidFill>
              <a:cs typeface="B Zar" pitchFamily="2" charset="-78"/>
            </a:endParaRPr>
          </a:p>
          <a:p>
            <a:pPr lvl="0" algn="r" rtl="1"/>
            <a:r>
              <a:rPr lang="en-US" sz="2400" b="0" dirty="0" smtClean="0">
                <a:solidFill>
                  <a:schemeClr val="dk1"/>
                </a:solidFill>
                <a:cs typeface="B Zar" pitchFamily="2" charset="-78"/>
              </a:rPr>
              <a:t>  </a:t>
            </a:r>
            <a:r>
              <a:rPr lang="ar-SA" sz="2400" b="0" dirty="0" smtClean="0">
                <a:solidFill>
                  <a:schemeClr val="dk1"/>
                </a:solidFill>
                <a:cs typeface="B Zar" pitchFamily="2" charset="-78"/>
              </a:rPr>
              <a:t>اختیار معامله قراردادهای سوآپ</a:t>
            </a:r>
            <a:endParaRPr lang="en-US" sz="2400" b="0" dirty="0" smtClean="0">
              <a:solidFill>
                <a:schemeClr val="dk1"/>
              </a:solidFill>
              <a:cs typeface="B Zar" pitchFamily="2" charset="-78"/>
            </a:endParaRPr>
          </a:p>
          <a:p>
            <a:pPr lvl="0" algn="r" rtl="1"/>
            <a:r>
              <a:rPr lang="ar-SA" sz="2400" b="0" dirty="0" smtClean="0">
                <a:solidFill>
                  <a:schemeClr val="dk1"/>
                </a:solidFill>
                <a:cs typeface="B Zar" pitchFamily="2" charset="-78"/>
              </a:rPr>
              <a:t> اختیار معامله روی پیمان‌های آتی </a:t>
            </a:r>
            <a:endParaRPr lang="en-US" sz="2400" b="0" dirty="0" smtClean="0">
              <a:solidFill>
                <a:schemeClr val="dk1"/>
              </a:solidFill>
              <a:cs typeface="B Zar" pitchFamily="2" charset="-78"/>
            </a:endParaRPr>
          </a:p>
          <a:p>
            <a:pPr algn="r" rtl="1"/>
            <a:r>
              <a:rPr lang="ar-SA" sz="2400" b="0" dirty="0" smtClean="0">
                <a:solidFill>
                  <a:schemeClr val="dk1"/>
                </a:solidFill>
                <a:cs typeface="B Zar" pitchFamily="2" charset="-78"/>
              </a:rPr>
              <a:t>اختیار معامله سهام کارکنان</a:t>
            </a:r>
            <a:endParaRPr lang="en-US" sz="2400" b="0" dirty="0">
              <a:solidFill>
                <a:schemeClr val="dk1"/>
              </a:solidFill>
              <a:cs typeface="B Zar"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25</a:t>
            </a:fld>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648119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7427917" cy="1143000"/>
          </a:xfrm>
        </p:spPr>
        <p:txBody>
          <a:bodyPr/>
          <a:lstStyle/>
          <a:p>
            <a:pPr algn="r" rtl="1" eaLnBrk="1" hangingPunct="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قرارداد سوآپ</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7171" name="Rectangle 3"/>
          <p:cNvSpPr>
            <a:spLocks noGrp="1" noChangeArrowheads="1"/>
          </p:cNvSpPr>
          <p:nvPr>
            <p:ph idx="1"/>
          </p:nvPr>
        </p:nvSpPr>
        <p:spPr>
          <a:xfrm>
            <a:off x="827584" y="1600200"/>
            <a:ext cx="7325816" cy="3989040"/>
          </a:xfrm>
        </p:spPr>
        <p:txBody>
          <a:bodyPr>
            <a:noAutofit/>
          </a:bodyPr>
          <a:lstStyle/>
          <a:p>
            <a:pPr indent="-342900" algn="just" rtl="1"/>
            <a:r>
              <a:rPr lang="fa-IR" sz="1900" b="1" dirty="0" smtClean="0">
                <a:solidFill>
                  <a:schemeClr val="dk1"/>
                </a:solidFill>
                <a:effectLst>
                  <a:outerShdw blurRad="38100" dist="38100" dir="2700000" algn="tl">
                    <a:srgbClr val="000000">
                      <a:alpha val="43137"/>
                    </a:srgbClr>
                  </a:outerShdw>
                </a:effectLst>
                <a:cs typeface="B Zar" pitchFamily="2" charset="-78"/>
              </a:rPr>
              <a:t>قراردادي است كه طرفين به موجب آن تعهد مي كنند كه براي مدت معين (توافق شده) دو دارايي يا منافع حاصله از دو دارايي را با كيفيت مشخص (توافق شده) به نسبت تعيين شده معاوضه كنند. پس از سررسيد، هريك از طرفين متعهد است عين دارايي را به صاحب آن مسترد دارد. </a:t>
            </a:r>
          </a:p>
          <a:p>
            <a:pPr indent="-342900" algn="just" rtl="1"/>
            <a:endParaRPr lang="fa-IR" sz="1900" dirty="0" smtClean="0">
              <a:solidFill>
                <a:schemeClr val="dk1"/>
              </a:solidFill>
              <a:cs typeface="B Zar" pitchFamily="2" charset="-78"/>
            </a:endParaRPr>
          </a:p>
          <a:p>
            <a:pPr indent="-342900" algn="just" rtl="1"/>
            <a:endParaRPr lang="fa-IR" sz="1900" dirty="0" smtClean="0">
              <a:solidFill>
                <a:schemeClr val="dk1"/>
              </a:solidFill>
              <a:cs typeface="B Zar" pitchFamily="2" charset="-78"/>
            </a:endParaRPr>
          </a:p>
          <a:p>
            <a:pPr indent="-342900" algn="just" rtl="1"/>
            <a:r>
              <a:rPr lang="fa-IR" sz="1900" dirty="0" smtClean="0">
                <a:solidFill>
                  <a:schemeClr val="dk1"/>
                </a:solidFill>
                <a:cs typeface="B Zar" pitchFamily="2" charset="-78"/>
              </a:rPr>
              <a:t>ا</a:t>
            </a:r>
            <a:r>
              <a:rPr lang="fa-IR" sz="1900" b="1" dirty="0" smtClean="0">
                <a:solidFill>
                  <a:schemeClr val="dk1"/>
                </a:solidFill>
                <a:effectLst>
                  <a:outerShdw blurRad="38100" dist="38100" dir="2700000" algn="tl">
                    <a:srgbClr val="000000">
                      <a:alpha val="43137"/>
                    </a:srgbClr>
                  </a:outerShdw>
                </a:effectLst>
                <a:cs typeface="B Zar" pitchFamily="2" charset="-78"/>
              </a:rPr>
              <a:t>ين دارايي ممكن</a:t>
            </a:r>
            <a:r>
              <a:rPr lang="en-US" sz="1900" b="1" dirty="0" smtClean="0">
                <a:solidFill>
                  <a:schemeClr val="dk1"/>
                </a:solidFill>
                <a:effectLst>
                  <a:outerShdw blurRad="38100" dist="38100" dir="2700000" algn="tl">
                    <a:srgbClr val="000000">
                      <a:alpha val="43137"/>
                    </a:srgbClr>
                  </a:outerShdw>
                </a:effectLst>
                <a:cs typeface="B Zar" pitchFamily="2" charset="-78"/>
              </a:rPr>
              <a:t> </a:t>
            </a:r>
            <a:r>
              <a:rPr lang="fa-IR" sz="1900" b="1" dirty="0" smtClean="0">
                <a:solidFill>
                  <a:schemeClr val="dk1"/>
                </a:solidFill>
                <a:effectLst>
                  <a:outerShdw blurRad="38100" dist="38100" dir="2700000" algn="tl">
                    <a:srgbClr val="000000">
                      <a:alpha val="43137"/>
                    </a:srgbClr>
                  </a:outerShdw>
                </a:effectLst>
                <a:cs typeface="B Zar" pitchFamily="2" charset="-78"/>
              </a:rPr>
              <a:t>است فيزيكي يا مالي باشد. </a:t>
            </a:r>
          </a:p>
          <a:p>
            <a:pPr indent="-342900" algn="just" rtl="1"/>
            <a:endParaRPr lang="fa-IR" sz="1900" b="1" dirty="0" smtClean="0">
              <a:solidFill>
                <a:schemeClr val="dk1"/>
              </a:solidFill>
              <a:effectLst>
                <a:outerShdw blurRad="38100" dist="38100" dir="2700000" algn="tl">
                  <a:srgbClr val="000000">
                    <a:alpha val="43137"/>
                  </a:srgbClr>
                </a:outerShdw>
              </a:effectLst>
              <a:cs typeface="B Zar" pitchFamily="2" charset="-78"/>
            </a:endParaRPr>
          </a:p>
          <a:p>
            <a:pPr indent="-342900" algn="just" rtl="1"/>
            <a:r>
              <a:rPr lang="fa-IR" sz="1900" b="1" dirty="0" smtClean="0">
                <a:solidFill>
                  <a:schemeClr val="dk1"/>
                </a:solidFill>
                <a:effectLst>
                  <a:outerShdw blurRad="38100" dist="38100" dir="2700000" algn="tl">
                    <a:srgbClr val="000000">
                      <a:alpha val="43137"/>
                    </a:srgbClr>
                  </a:outerShdw>
                </a:effectLst>
                <a:cs typeface="B Zar" pitchFamily="2" charset="-78"/>
              </a:rPr>
              <a:t>اين قراردادها به صورت غيررسمي(</a:t>
            </a:r>
            <a:r>
              <a:rPr lang="en-US" sz="1900" b="1" dirty="0" smtClean="0">
                <a:solidFill>
                  <a:schemeClr val="dk1"/>
                </a:solidFill>
                <a:effectLst>
                  <a:outerShdw blurRad="38100" dist="38100" dir="2700000" algn="tl">
                    <a:srgbClr val="000000">
                      <a:alpha val="43137"/>
                    </a:srgbClr>
                  </a:outerShdw>
                </a:effectLst>
                <a:cs typeface="B Zar" pitchFamily="2" charset="-78"/>
              </a:rPr>
              <a:t>OVER THE - COUNTER MARKET</a:t>
            </a:r>
            <a:r>
              <a:rPr lang="fa-IR" sz="1900" b="1" dirty="0" smtClean="0">
                <a:solidFill>
                  <a:schemeClr val="dk1"/>
                </a:solidFill>
                <a:effectLst>
                  <a:outerShdw blurRad="38100" dist="38100" dir="2700000" algn="tl">
                    <a:srgbClr val="000000">
                      <a:alpha val="43137"/>
                    </a:srgbClr>
                  </a:outerShdw>
                </a:effectLst>
                <a:cs typeface="B Zar" pitchFamily="2" charset="-78"/>
              </a:rPr>
              <a:t>) انجام مي گيرند</a:t>
            </a:r>
            <a:r>
              <a:rPr lang="fa-IR" sz="1900" dirty="0" smtClean="0">
                <a:solidFill>
                  <a:schemeClr val="dk1"/>
                </a:solidFill>
                <a:cs typeface="B Zar" pitchFamily="2" charset="-78"/>
              </a:rPr>
              <a:t>.</a:t>
            </a:r>
          </a:p>
          <a:p>
            <a:pPr indent="-342900" algn="just" rtl="1"/>
            <a:endParaRPr lang="fa-IR" sz="1900" dirty="0" smtClean="0">
              <a:solidFill>
                <a:schemeClr val="dk1"/>
              </a:solidFill>
              <a:cs typeface="B Zar" pitchFamily="2" charset="-78"/>
            </a:endParaRPr>
          </a:p>
          <a:p>
            <a:pPr marL="0" indent="0" algn="just" rtl="1">
              <a:buNone/>
            </a:pPr>
            <a:endParaRPr lang="en-US" sz="1900" dirty="0">
              <a:solidFill>
                <a:schemeClr val="dk1"/>
              </a:solidFill>
              <a:cs typeface="B Zar"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26</a:t>
            </a:fld>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923795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diamond(in)">
                                      <p:cBhvr>
                                        <p:cTn id="11" dur="2000"/>
                                        <p:tgtEl>
                                          <p:spTgt spid="7171">
                                            <p:txEl>
                                              <p:pRg st="0" end="0"/>
                                            </p:txEl>
                                          </p:spTgt>
                                        </p:tgtEl>
                                      </p:cBhvr>
                                    </p:animEffect>
                                  </p:childTnLst>
                                </p:cTn>
                              </p:par>
                            </p:childTnLst>
                          </p:cTn>
                        </p:par>
                        <p:par>
                          <p:cTn id="12" fill="hold">
                            <p:stCondLst>
                              <p:cond delay="2500"/>
                            </p:stCondLst>
                            <p:childTnLst>
                              <p:par>
                                <p:cTn id="13" presetID="8" presetClass="entr" presetSubtype="16" fill="hold" grpId="0" nodeType="after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diamond(in)">
                                      <p:cBhvr>
                                        <p:cTn id="15" dur="2000"/>
                                        <p:tgtEl>
                                          <p:spTgt spid="7171">
                                            <p:txEl>
                                              <p:pRg st="3" end="3"/>
                                            </p:txEl>
                                          </p:spTgt>
                                        </p:tgtEl>
                                      </p:cBhvr>
                                    </p:animEffect>
                                  </p:childTnLst>
                                </p:cTn>
                              </p:par>
                            </p:childTnLst>
                          </p:cTn>
                        </p:par>
                        <p:par>
                          <p:cTn id="16" fill="hold">
                            <p:stCondLst>
                              <p:cond delay="4500"/>
                            </p:stCondLst>
                            <p:childTnLst>
                              <p:par>
                                <p:cTn id="17" presetID="8" presetClass="entr" presetSubtype="16" fill="hold" grpId="0" nodeType="after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Effect transition="in" filter="diamond(in)">
                                      <p:cBhvr>
                                        <p:cTn id="19" dur="20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algn="r" rtl="1" eaLnBrk="1" hangingPunct="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قرارداد سوآپ</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2" name="Content Placeholder 1"/>
          <p:cNvSpPr>
            <a:spLocks noGrp="1"/>
          </p:cNvSpPr>
          <p:nvPr>
            <p:ph idx="1"/>
          </p:nvPr>
        </p:nvSpPr>
        <p:spPr/>
        <p:txBody>
          <a:bodyPr>
            <a:normAutofit lnSpcReduction="10000"/>
          </a:bodyPr>
          <a:lstStyle/>
          <a:p>
            <a:pPr marL="9144" indent="0">
              <a:buNone/>
            </a:pPr>
            <a:endParaRPr lang="en-US" sz="2400" i="1" dirty="0"/>
          </a:p>
          <a:p>
            <a:pPr marL="9144" indent="0">
              <a:buNone/>
            </a:pPr>
            <a:r>
              <a:rPr lang="en-US" sz="2400" dirty="0"/>
              <a:t>A swap is similar to a forward contract:</a:t>
            </a:r>
          </a:p>
          <a:p>
            <a:r>
              <a:rPr lang="en-US" sz="2400" dirty="0"/>
              <a:t>A swap is an OTC contract</a:t>
            </a:r>
          </a:p>
          <a:p>
            <a:r>
              <a:rPr lang="en-US" sz="2400" dirty="0"/>
              <a:t>A swap is subject to default risk</a:t>
            </a:r>
          </a:p>
          <a:p>
            <a:r>
              <a:rPr lang="en-US" sz="2400" dirty="0"/>
              <a:t>A swap is negotiated between two parties and is customized</a:t>
            </a:r>
          </a:p>
          <a:p>
            <a:pPr marL="9144" indent="0">
              <a:buNone/>
            </a:pPr>
            <a:r>
              <a:rPr lang="en-US" sz="2400" dirty="0"/>
              <a:t>However, a Swap is used to hedge multi-period risk, whereas a forward contract hedges only single-period risks.</a:t>
            </a:r>
          </a:p>
          <a:p>
            <a:endParaRPr lang="en-US" i="1" dirty="0"/>
          </a:p>
          <a:p>
            <a:pPr marL="9144" indent="0">
              <a:buNone/>
            </a:pPr>
            <a:endParaRPr lang="en-US" dirty="0"/>
          </a:p>
          <a:p>
            <a:pPr marL="9144" indent="0">
              <a:buNone/>
            </a:pPr>
            <a:endParaRPr lang="en-US" dirty="0"/>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27</a:t>
            </a:fld>
            <a:endParaRPr lang="en-US"/>
          </a:p>
        </p:txBody>
      </p:sp>
      <p:sp>
        <p:nvSpPr>
          <p:cNvPr id="4" name="TextBox 3"/>
          <p:cNvSpPr txBox="1"/>
          <p:nvPr/>
        </p:nvSpPr>
        <p:spPr>
          <a:xfrm>
            <a:off x="4038600" y="6211669"/>
            <a:ext cx="4419600" cy="369332"/>
          </a:xfrm>
          <a:prstGeom prst="rect">
            <a:avLst/>
          </a:prstGeom>
          <a:noFill/>
        </p:spPr>
        <p:txBody>
          <a:bodyPr wrap="square" rtlCol="1">
            <a:spAutoFit/>
          </a:bodyPr>
          <a:lstStyle/>
          <a:p>
            <a:r>
              <a:rPr lang="en-US" b="1" dirty="0" smtClean="0">
                <a:solidFill>
                  <a:srgbClr val="0070C0"/>
                </a:solidFill>
                <a:effectLst>
                  <a:outerShdw blurRad="38100" dist="38100" dir="2700000" algn="tl">
                    <a:srgbClr val="000000">
                      <a:alpha val="43137"/>
                    </a:srgbClr>
                  </a:outerShdw>
                </a:effectLst>
              </a:rPr>
              <a:t>Derivatives, CFA Level I</a:t>
            </a:r>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86842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r" rtl="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قرارداد سوآپ</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3" name="Content Placeholder 2"/>
          <p:cNvSpPr>
            <a:spLocks noGrp="1"/>
          </p:cNvSpPr>
          <p:nvPr>
            <p:ph idx="1"/>
          </p:nvPr>
        </p:nvSpPr>
        <p:spPr/>
        <p:txBody>
          <a:bodyPr/>
          <a:lstStyle/>
          <a:p>
            <a:pPr indent="-342900" algn="just" rtl="1"/>
            <a:r>
              <a:rPr lang="fa-IR" sz="1900" dirty="0" smtClean="0">
                <a:solidFill>
                  <a:schemeClr val="dk1"/>
                </a:solidFill>
                <a:cs typeface="B Zar" pitchFamily="2" charset="-78"/>
              </a:rPr>
              <a:t>نمونه متداول و شناخته شده معاوضه، معامله دو روش پرداخت سود براي يك مبلغ است. در اينگونـــــه مشتقه، مثلاً پرداخت سود يك وام. 1000 دلاري در 10 سال با نرخ ثابت 7 درصد با پرداخت سود يك وام 1000 دلاري 10 ساله با نرخي كه طي 10 سال تغيير مي كند، معاوضه مي شود. </a:t>
            </a:r>
          </a:p>
          <a:p>
            <a:pPr indent="-342900" algn="just" rtl="1"/>
            <a:endParaRPr lang="fa-IR" sz="1900" dirty="0" smtClean="0">
              <a:solidFill>
                <a:schemeClr val="dk1"/>
              </a:solidFill>
              <a:cs typeface="B Zar" pitchFamily="2" charset="-78"/>
            </a:endParaRPr>
          </a:p>
          <a:p>
            <a:pPr indent="-342900" algn="just" rtl="1"/>
            <a:r>
              <a:rPr lang="fa-IR" altLang="en-US" sz="1800" dirty="0">
                <a:solidFill>
                  <a:schemeClr val="dk1"/>
                </a:solidFill>
                <a:cs typeface="B Zar" pitchFamily="2" charset="-78"/>
              </a:rPr>
              <a:t>يك سواپ توافقي است براي مبادله جريان هاي مالي در زمان هاي مشخص شده در آينده بر اساس قوانين تعيين شده و مشخص.</a:t>
            </a:r>
            <a:endParaRPr lang="en-US" altLang="en-US" sz="1800" dirty="0">
              <a:solidFill>
                <a:schemeClr val="dk1"/>
              </a:solidFill>
              <a:cs typeface="B Zar" pitchFamily="2" charset="-78"/>
            </a:endParaRPr>
          </a:p>
          <a:p>
            <a:pPr indent="-342900" algn="just" rtl="1"/>
            <a:endParaRPr lang="fa-IR" sz="1900" dirty="0" smtClean="0">
              <a:solidFill>
                <a:schemeClr val="dk1"/>
              </a:solidFill>
              <a:cs typeface="B Zar" pitchFamily="2" charset="-78"/>
            </a:endParaRPr>
          </a:p>
          <a:p>
            <a:pPr indent="-342900" algn="just" rtl="1"/>
            <a:r>
              <a:rPr lang="fa-IR" sz="1900" dirty="0" smtClean="0">
                <a:solidFill>
                  <a:schemeClr val="dk1"/>
                </a:solidFill>
                <a:cs typeface="B Zar" pitchFamily="2" charset="-78"/>
              </a:rPr>
              <a:t>معاوضه نرخ بهره، معمولاً به سه صورت (نرخ ثابت در برابر نرخ شناور، نرخ شناور در برابر نرخ ثابت و نرخ شناور در برابر نرخ شناور) انجام مي شود. </a:t>
            </a:r>
            <a:endParaRPr lang="en-US" sz="1900" dirty="0" smtClean="0">
              <a:solidFill>
                <a:schemeClr val="dk1"/>
              </a:solidFill>
              <a:cs typeface="B Zar" pitchFamily="2" charset="-78"/>
            </a:endParaRPr>
          </a:p>
          <a:p>
            <a:endParaRPr lang="en-US" dirty="0"/>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28</a:t>
            </a:fld>
            <a:endParaRPr lang="en-US"/>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5436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0" y="190500"/>
            <a:ext cx="6288360" cy="1327150"/>
          </a:xfrm>
        </p:spPr>
        <p:txBody>
          <a:bodyPr/>
          <a:lstStyle/>
          <a:p>
            <a:pPr algn="r" rtl="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تاريخچه معاملات سوآپ</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12291" name="Rectangle 3"/>
          <p:cNvSpPr>
            <a:spLocks noGrp="1" noChangeArrowheads="1"/>
          </p:cNvSpPr>
          <p:nvPr>
            <p:ph idx="1"/>
          </p:nvPr>
        </p:nvSpPr>
        <p:spPr>
          <a:xfrm>
            <a:off x="755576" y="1484313"/>
            <a:ext cx="7344816" cy="2305050"/>
          </a:xfrm>
        </p:spPr>
        <p:txBody>
          <a:bodyPr>
            <a:normAutofit/>
          </a:bodyPr>
          <a:lstStyle/>
          <a:p>
            <a:pPr algn="just" rtl="1">
              <a:lnSpc>
                <a:spcPct val="140000"/>
              </a:lnSpc>
              <a:defRPr/>
            </a:pPr>
            <a:r>
              <a:rPr lang="fa-IR" altLang="en-US" sz="2000" smtClean="0">
                <a:solidFill>
                  <a:schemeClr val="dk1"/>
                </a:solidFill>
                <a:cs typeface="B Zar" pitchFamily="2" charset="-78"/>
              </a:rPr>
              <a:t>منشا آن وام متقابل (</a:t>
            </a:r>
            <a:r>
              <a:rPr lang="en-US" altLang="en-US" sz="2000" smtClean="0">
                <a:solidFill>
                  <a:schemeClr val="dk1"/>
                </a:solidFill>
                <a:cs typeface="B Zar" pitchFamily="2" charset="-78"/>
              </a:rPr>
              <a:t>Parallel loans</a:t>
            </a:r>
            <a:r>
              <a:rPr lang="fa-IR" altLang="en-US" sz="2000" smtClean="0">
                <a:solidFill>
                  <a:schemeClr val="dk1"/>
                </a:solidFill>
                <a:cs typeface="B Zar" pitchFamily="2" charset="-78"/>
              </a:rPr>
              <a:t>) و وام‌هاي دو به دو (</a:t>
            </a:r>
            <a:r>
              <a:rPr lang="en-US" altLang="en-US" sz="2000" smtClean="0">
                <a:solidFill>
                  <a:schemeClr val="dk1"/>
                </a:solidFill>
                <a:cs typeface="B Zar" pitchFamily="2" charset="-78"/>
              </a:rPr>
              <a:t>Back- to- back loans</a:t>
            </a:r>
            <a:r>
              <a:rPr lang="fa-IR" altLang="en-US" sz="2000" smtClean="0">
                <a:solidFill>
                  <a:schemeClr val="dk1"/>
                </a:solidFill>
                <a:cs typeface="B Zar" pitchFamily="2" charset="-78"/>
              </a:rPr>
              <a:t>)</a:t>
            </a:r>
            <a:r>
              <a:rPr lang="en-US" altLang="en-US" sz="2000" smtClean="0">
                <a:solidFill>
                  <a:schemeClr val="dk1"/>
                </a:solidFill>
                <a:cs typeface="B Zar" pitchFamily="2" charset="-78"/>
              </a:rPr>
              <a:t> </a:t>
            </a:r>
            <a:r>
              <a:rPr lang="fa-IR" altLang="en-US" sz="2000" smtClean="0">
                <a:solidFill>
                  <a:schemeClr val="dk1"/>
                </a:solidFill>
                <a:cs typeface="B Zar" pitchFamily="2" charset="-78"/>
              </a:rPr>
              <a:t> است.</a:t>
            </a:r>
          </a:p>
          <a:p>
            <a:pPr algn="just" rtl="1">
              <a:lnSpc>
                <a:spcPct val="130000"/>
              </a:lnSpc>
              <a:defRPr/>
            </a:pPr>
            <a:r>
              <a:rPr lang="fa-IR" altLang="en-US" sz="2000" smtClean="0">
                <a:solidFill>
                  <a:schemeClr val="dk1"/>
                </a:solidFill>
                <a:cs typeface="B Zar" pitchFamily="2" charset="-78"/>
              </a:rPr>
              <a:t>قبل از پيدايش تاخت در كشورهاي مختلف براي ورود و خروج ارز محدوديت‌هاي قانوني وجود داشت و امكان سرمايه‌گذاري در خارج و تامين مالي از خارج محدود بود.</a:t>
            </a:r>
            <a:endParaRPr lang="fa-IR" altLang="en-US" sz="2000" dirty="0">
              <a:solidFill>
                <a:schemeClr val="dk1"/>
              </a:solidFill>
              <a:cs typeface="B Zar"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29</a:t>
            </a:fld>
            <a:endParaRPr lang="en-US"/>
          </a:p>
        </p:txBody>
      </p:sp>
      <p:sp>
        <p:nvSpPr>
          <p:cNvPr id="12292" name="Text Box 7"/>
          <p:cNvSpPr txBox="1">
            <a:spLocks noChangeArrowheads="1"/>
          </p:cNvSpPr>
          <p:nvPr/>
        </p:nvSpPr>
        <p:spPr bwMode="auto">
          <a:xfrm>
            <a:off x="1764508" y="4489610"/>
            <a:ext cx="15827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شركت مادر انگليسي</a:t>
            </a:r>
            <a:endParaRPr lang="en-US" altLang="en-US" sz="1400" b="0">
              <a:cs typeface="B Titr" pitchFamily="2" charset="0"/>
            </a:endParaRPr>
          </a:p>
        </p:txBody>
      </p:sp>
      <p:sp>
        <p:nvSpPr>
          <p:cNvPr id="12293" name="Text Box 8"/>
          <p:cNvSpPr txBox="1">
            <a:spLocks noChangeArrowheads="1"/>
          </p:cNvSpPr>
          <p:nvPr/>
        </p:nvSpPr>
        <p:spPr bwMode="auto">
          <a:xfrm>
            <a:off x="1765300" y="5275263"/>
            <a:ext cx="15827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شركت تابعه فرانسوي</a:t>
            </a:r>
            <a:endParaRPr lang="en-US" altLang="en-US" sz="1400" b="0">
              <a:cs typeface="B Titr" pitchFamily="2" charset="0"/>
            </a:endParaRPr>
          </a:p>
        </p:txBody>
      </p:sp>
      <p:sp>
        <p:nvSpPr>
          <p:cNvPr id="12294" name="Text Box 9"/>
          <p:cNvSpPr txBox="1">
            <a:spLocks noChangeArrowheads="1"/>
          </p:cNvSpPr>
          <p:nvPr/>
        </p:nvSpPr>
        <p:spPr bwMode="auto">
          <a:xfrm>
            <a:off x="5651500" y="5275263"/>
            <a:ext cx="15827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شركت مادر فرانسوي</a:t>
            </a:r>
            <a:endParaRPr lang="en-US" altLang="en-US" sz="1400" b="0">
              <a:cs typeface="B Titr" pitchFamily="2" charset="0"/>
            </a:endParaRPr>
          </a:p>
        </p:txBody>
      </p:sp>
      <p:sp>
        <p:nvSpPr>
          <p:cNvPr id="12295" name="Text Box 10"/>
          <p:cNvSpPr txBox="1">
            <a:spLocks noChangeArrowheads="1"/>
          </p:cNvSpPr>
          <p:nvPr/>
        </p:nvSpPr>
        <p:spPr bwMode="auto">
          <a:xfrm>
            <a:off x="5651500" y="4508500"/>
            <a:ext cx="1582738" cy="314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شركت تابعه انگليسي</a:t>
            </a:r>
            <a:endParaRPr lang="en-US" altLang="en-US" sz="1400" b="0">
              <a:cs typeface="B Titr" pitchFamily="2" charset="0"/>
            </a:endParaRPr>
          </a:p>
        </p:txBody>
      </p:sp>
      <p:sp>
        <p:nvSpPr>
          <p:cNvPr id="12296" name="Line 11"/>
          <p:cNvSpPr>
            <a:spLocks noChangeShapeType="1"/>
          </p:cNvSpPr>
          <p:nvPr/>
        </p:nvSpPr>
        <p:spPr bwMode="auto">
          <a:xfrm>
            <a:off x="4427538" y="3789363"/>
            <a:ext cx="0" cy="1944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Text Box 12"/>
          <p:cNvSpPr txBox="1">
            <a:spLocks noChangeArrowheads="1"/>
          </p:cNvSpPr>
          <p:nvPr/>
        </p:nvSpPr>
        <p:spPr bwMode="auto">
          <a:xfrm>
            <a:off x="5630542" y="3829098"/>
            <a:ext cx="15827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فرانسه</a:t>
            </a:r>
            <a:endParaRPr lang="en-US" altLang="en-US" sz="1400" b="0">
              <a:cs typeface="B Titr" pitchFamily="2" charset="0"/>
            </a:endParaRPr>
          </a:p>
        </p:txBody>
      </p:sp>
      <p:sp>
        <p:nvSpPr>
          <p:cNvPr id="12298" name="Text Box 13"/>
          <p:cNvSpPr txBox="1">
            <a:spLocks noChangeArrowheads="1"/>
          </p:cNvSpPr>
          <p:nvPr/>
        </p:nvSpPr>
        <p:spPr bwMode="auto">
          <a:xfrm>
            <a:off x="1765300" y="3933825"/>
            <a:ext cx="158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انگليس</a:t>
            </a:r>
            <a:endParaRPr lang="en-US" altLang="en-US" sz="1400" b="0">
              <a:cs typeface="B Titr" pitchFamily="2" charset="0"/>
            </a:endParaRPr>
          </a:p>
        </p:txBody>
      </p:sp>
      <p:sp>
        <p:nvSpPr>
          <p:cNvPr id="12299" name="Text Box 14"/>
          <p:cNvSpPr txBox="1">
            <a:spLocks noChangeArrowheads="1"/>
          </p:cNvSpPr>
          <p:nvPr/>
        </p:nvSpPr>
        <p:spPr bwMode="auto">
          <a:xfrm>
            <a:off x="3348038" y="5661025"/>
            <a:ext cx="1655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800">
                <a:cs typeface="B Nazanin" pitchFamily="2" charset="0"/>
              </a:rPr>
              <a:t>مرز اقتصادي</a:t>
            </a:r>
            <a:endParaRPr lang="en-US" altLang="en-US" sz="1800">
              <a:cs typeface="B Nazanin" pitchFamily="2" charset="0"/>
            </a:endParaRPr>
          </a:p>
        </p:txBody>
      </p:sp>
      <p:sp>
        <p:nvSpPr>
          <p:cNvPr id="12300" name="Line 15"/>
          <p:cNvSpPr>
            <a:spLocks noChangeShapeType="1"/>
          </p:cNvSpPr>
          <p:nvPr/>
        </p:nvSpPr>
        <p:spPr bwMode="auto">
          <a:xfrm>
            <a:off x="3779838" y="4652963"/>
            <a:ext cx="14398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Line 16"/>
          <p:cNvSpPr>
            <a:spLocks noChangeShapeType="1"/>
          </p:cNvSpPr>
          <p:nvPr/>
        </p:nvSpPr>
        <p:spPr bwMode="auto">
          <a:xfrm flipH="1">
            <a:off x="3779838" y="5445125"/>
            <a:ext cx="13684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Text Box 17"/>
          <p:cNvSpPr txBox="1">
            <a:spLocks noChangeArrowheads="1"/>
          </p:cNvSpPr>
          <p:nvPr/>
        </p:nvSpPr>
        <p:spPr bwMode="auto">
          <a:xfrm>
            <a:off x="3348038" y="4276725"/>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وام</a:t>
            </a:r>
            <a:endParaRPr lang="en-US" altLang="en-US" sz="1400" b="0">
              <a:cs typeface="B Titr" pitchFamily="2" charset="0"/>
            </a:endParaRPr>
          </a:p>
        </p:txBody>
      </p:sp>
      <p:sp>
        <p:nvSpPr>
          <p:cNvPr id="12303" name="Text Box 18"/>
          <p:cNvSpPr txBox="1">
            <a:spLocks noChangeArrowheads="1"/>
          </p:cNvSpPr>
          <p:nvPr/>
        </p:nvSpPr>
        <p:spPr bwMode="auto">
          <a:xfrm>
            <a:off x="4500563" y="5013325"/>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cs typeface="B Titr" pitchFamily="2" charset="0"/>
              </a:rPr>
              <a:t>وام</a:t>
            </a:r>
            <a:endParaRPr lang="en-US" altLang="en-US" sz="1400" b="0">
              <a:cs typeface="B Titr" pitchFamily="2" charset="0"/>
            </a:endParaRPr>
          </a:p>
        </p:txBody>
      </p:sp>
      <p:sp>
        <p:nvSpPr>
          <p:cNvPr id="12304" name="Text Box 21"/>
          <p:cNvSpPr txBox="1">
            <a:spLocks noChangeArrowheads="1"/>
          </p:cNvSpPr>
          <p:nvPr/>
        </p:nvSpPr>
        <p:spPr bwMode="auto">
          <a:xfrm>
            <a:off x="7019925" y="4868863"/>
            <a:ext cx="1512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400">
                <a:solidFill>
                  <a:schemeClr val="tx1"/>
                </a:solidFill>
                <a:cs typeface="B Roya" pitchFamily="2" charset="0"/>
              </a:rPr>
              <a:t>نرخ بهره وام 15درصد</a:t>
            </a:r>
            <a:endParaRPr lang="en-US" altLang="en-US" sz="1400">
              <a:solidFill>
                <a:schemeClr val="tx1"/>
              </a:solidFill>
              <a:cs typeface="B Roya" pitchFamily="2" charset="0"/>
            </a:endParaRPr>
          </a:p>
        </p:txBody>
      </p:sp>
      <p:sp>
        <p:nvSpPr>
          <p:cNvPr id="12305" name="Text Box 22"/>
          <p:cNvSpPr txBox="1">
            <a:spLocks noChangeArrowheads="1"/>
          </p:cNvSpPr>
          <p:nvPr/>
        </p:nvSpPr>
        <p:spPr bwMode="auto">
          <a:xfrm>
            <a:off x="322263" y="4868863"/>
            <a:ext cx="1512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400">
                <a:solidFill>
                  <a:schemeClr val="tx1"/>
                </a:solidFill>
                <a:cs typeface="B Roya" pitchFamily="2" charset="0"/>
              </a:rPr>
              <a:t>نرخ بهره وام 10درصد</a:t>
            </a:r>
            <a:endParaRPr lang="en-US" altLang="en-US" sz="1400">
              <a:solidFill>
                <a:schemeClr val="tx1"/>
              </a:solidFill>
              <a:cs typeface="B Roya" pitchFamily="2" charset="0"/>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915713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00" y="2895600"/>
            <a:ext cx="3657600" cy="3662541"/>
          </a:xfrm>
          <a:prstGeom prst="rect">
            <a:avLst/>
          </a:prstGeom>
          <a:noFill/>
        </p:spPr>
        <p:txBody>
          <a:bodyPr wrap="square" rtlCol="0">
            <a:spAutoFit/>
          </a:bodyPr>
          <a:lstStyle/>
          <a:p>
            <a:pPr algn="ctr" rtl="1"/>
            <a:r>
              <a:rPr lang="fa-IR" sz="5800" b="1" dirty="0" smtClean="0">
                <a:solidFill>
                  <a:srgbClr val="002060"/>
                </a:solidFill>
                <a:cs typeface="B Nazanin" panose="00000400000000000000" pitchFamily="2" charset="-78"/>
              </a:rPr>
              <a:t>بازارهای بین المللی مشتقات مالی </a:t>
            </a:r>
            <a:endParaRPr lang="fa-IR" sz="5800" b="1" dirty="0">
              <a:solidFill>
                <a:srgbClr val="002060"/>
              </a:solidFill>
              <a:cs typeface="B Nazanin" panose="00000400000000000000" pitchFamily="2" charset="-78"/>
            </a:endParaRPr>
          </a:p>
          <a:p>
            <a:pPr algn="ctr" rtl="1"/>
            <a:endParaRPr lang="en-US" sz="5800" b="1" dirty="0">
              <a:solidFill>
                <a:srgbClr val="002060"/>
              </a:solidFill>
              <a:cs typeface="B Nazanin" panose="00000400000000000000" pitchFamily="2" charset="-78"/>
            </a:endParaRPr>
          </a:p>
        </p:txBody>
      </p:sp>
      <p:sp>
        <p:nvSpPr>
          <p:cNvPr id="4" name="Right Arrow 3">
            <a:hlinkClick r:id="rId2"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
        <p:nvSpPr>
          <p:cNvPr id="3" name="Slide Number Placeholder 2"/>
          <p:cNvSpPr>
            <a:spLocks noGrp="1"/>
          </p:cNvSpPr>
          <p:nvPr>
            <p:ph type="sldNum" sz="quarter" idx="12"/>
          </p:nvPr>
        </p:nvSpPr>
        <p:spPr/>
        <p:txBody>
          <a:bodyPr>
            <a:normAutofit/>
          </a:bodyPr>
          <a:lstStyle/>
          <a:p>
            <a:fld id="{910D3704-EB78-46B9-AB15-D23119C7FC1D}" type="slidenum">
              <a:rPr lang="en-US" smtClean="0"/>
              <a:pPr/>
              <a:t>3</a:t>
            </a:fld>
            <a:endParaRPr lang="en-US"/>
          </a:p>
        </p:txBody>
      </p:sp>
    </p:spTree>
    <p:extLst>
      <p:ext uri="{BB962C8B-B14F-4D97-AF65-F5344CB8AC3E}">
        <p14:creationId xmlns:p14="http://schemas.microsoft.com/office/powerpoint/2010/main" val="718407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4600" y="365125"/>
            <a:ext cx="5513784" cy="752475"/>
          </a:xfrm>
        </p:spPr>
        <p:txBody>
          <a:bodyPr>
            <a:normAutofit fontScale="90000"/>
          </a:bodyPr>
          <a:lstStyle/>
          <a:p>
            <a:pPr algn="r" rtl="1" eaLnBrk="1" hangingPunct="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راه حل: انعقاد قرارداد وام متقابل و دو به دو</a:t>
            </a:r>
            <a:r>
              <a:rPr lang="fa-IR" altLang="en-US" sz="2900" dirty="0" smtClean="0">
                <a:cs typeface="B Nazanin" pitchFamily="2" charset="0"/>
              </a:rPr>
              <a:t/>
            </a:r>
            <a:br>
              <a:rPr lang="fa-IR" altLang="en-US" sz="2900" dirty="0" smtClean="0">
                <a:cs typeface="B Nazanin" pitchFamily="2" charset="0"/>
              </a:rPr>
            </a:br>
            <a:endParaRPr lang="en-US" altLang="en-US" sz="2900" dirty="0">
              <a:cs typeface="B Nazanin" pitchFamily="2" charset="0"/>
            </a:endParaRPr>
          </a:p>
        </p:txBody>
      </p:sp>
      <p:sp>
        <p:nvSpPr>
          <p:cNvPr id="14339" name="Rectangle 3"/>
          <p:cNvSpPr>
            <a:spLocks noGrp="1" noChangeArrowheads="1"/>
          </p:cNvSpPr>
          <p:nvPr>
            <p:ph idx="1"/>
          </p:nvPr>
        </p:nvSpPr>
        <p:spPr>
          <a:xfrm>
            <a:off x="755650" y="3789363"/>
            <a:ext cx="7632700" cy="2509837"/>
          </a:xfrm>
        </p:spPr>
        <p:txBody>
          <a:bodyPr>
            <a:normAutofit/>
          </a:bodyPr>
          <a:lstStyle/>
          <a:p>
            <a:pPr algn="just" rtl="1" eaLnBrk="1" hangingPunct="1">
              <a:lnSpc>
                <a:spcPct val="110000"/>
              </a:lnSpc>
            </a:pPr>
            <a:r>
              <a:rPr lang="fa-IR" altLang="en-US" sz="1800" b="1" dirty="0" smtClean="0">
                <a:effectLst>
                  <a:outerShdw blurRad="38100" dist="38100" dir="2700000" algn="tl">
                    <a:srgbClr val="000000">
                      <a:alpha val="43137"/>
                    </a:srgbClr>
                  </a:outerShdw>
                </a:effectLst>
                <a:cs typeface="B Lotus" pitchFamily="2" charset="-78"/>
              </a:rPr>
              <a:t>ساختار وام متقابل و وام دو به دو يكسان است</a:t>
            </a:r>
          </a:p>
          <a:p>
            <a:pPr algn="just" rtl="1" eaLnBrk="1" hangingPunct="1">
              <a:lnSpc>
                <a:spcPct val="110000"/>
              </a:lnSpc>
            </a:pPr>
            <a:r>
              <a:rPr lang="fa-IR" altLang="en-US" sz="1800" b="1" dirty="0" smtClean="0">
                <a:effectLst>
                  <a:outerShdw blurRad="38100" dist="38100" dir="2700000" algn="tl">
                    <a:srgbClr val="000000">
                      <a:alpha val="43137"/>
                    </a:srgbClr>
                  </a:outerShdw>
                </a:effectLst>
                <a:cs typeface="B Lotus" pitchFamily="2" charset="-78"/>
              </a:rPr>
              <a:t>تفاوت: در صورت نكول هر يك از طرفين، وام دو به دو به طرفين اجازه خارج شدن از قرارداد را ميدهد در حاليكه قرارداد وام متقابل چنين اجازه اي را به طرفين نمي دهد و نيز وثيقه رهني متقابل را نيز مجاز نمي داند.</a:t>
            </a:r>
          </a:p>
          <a:p>
            <a:pPr algn="just" rtl="1" eaLnBrk="1" hangingPunct="1">
              <a:lnSpc>
                <a:spcPct val="110000"/>
              </a:lnSpc>
            </a:pPr>
            <a:r>
              <a:rPr lang="fa-IR" altLang="en-US" sz="1800" b="1" dirty="0" smtClean="0">
                <a:effectLst>
                  <a:outerShdw blurRad="38100" dist="38100" dir="2700000" algn="tl">
                    <a:srgbClr val="000000">
                      <a:alpha val="43137"/>
                    </a:srgbClr>
                  </a:outerShdw>
                </a:effectLst>
                <a:cs typeface="B Lotus" pitchFamily="2" charset="-78"/>
              </a:rPr>
              <a:t>با كاهش محدوديت ارزي در 1970 این قراردادها كاهش يافت و قرارداد جديد به نام تاخت طراحي شد.</a:t>
            </a:r>
            <a:endParaRPr lang="en-US" altLang="en-US" sz="1800" b="1" dirty="0">
              <a:effectLst>
                <a:outerShdw blurRad="38100" dist="38100" dir="2700000" algn="tl">
                  <a:srgbClr val="000000">
                    <a:alpha val="43137"/>
                  </a:srgbClr>
                </a:outerShdw>
              </a:effectLst>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30</a:t>
            </a:fld>
            <a:endParaRPr lang="en-US"/>
          </a:p>
        </p:txBody>
      </p:sp>
      <p:grpSp>
        <p:nvGrpSpPr>
          <p:cNvPr id="4" name="Group 18"/>
          <p:cNvGrpSpPr>
            <a:grpSpLocks/>
          </p:cNvGrpSpPr>
          <p:nvPr/>
        </p:nvGrpSpPr>
        <p:grpSpPr bwMode="auto">
          <a:xfrm>
            <a:off x="1679844" y="1157287"/>
            <a:ext cx="5759450" cy="2238375"/>
            <a:chOff x="1112" y="709"/>
            <a:chExt cx="3628" cy="1410"/>
          </a:xfrm>
        </p:grpSpPr>
        <p:sp>
          <p:nvSpPr>
            <p:cNvPr id="14344" name="Text Box 4"/>
            <p:cNvSpPr txBox="1">
              <a:spLocks noChangeArrowheads="1"/>
            </p:cNvSpPr>
            <p:nvPr/>
          </p:nvSpPr>
          <p:spPr bwMode="auto">
            <a:xfrm>
              <a:off x="1112" y="1162"/>
              <a:ext cx="997" cy="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solidFill>
                    <a:schemeClr val="tx1"/>
                  </a:solidFill>
                  <a:cs typeface="B Titr" pitchFamily="2" charset="0"/>
                </a:rPr>
                <a:t>شركت مادر انگليسي</a:t>
              </a:r>
              <a:endParaRPr lang="en-US" altLang="en-US" sz="1400" b="0">
                <a:solidFill>
                  <a:schemeClr val="tx1"/>
                </a:solidFill>
                <a:cs typeface="B Titr" pitchFamily="2" charset="0"/>
              </a:endParaRPr>
            </a:p>
          </p:txBody>
        </p:sp>
        <p:sp>
          <p:nvSpPr>
            <p:cNvPr id="14345" name="Text Box 5"/>
            <p:cNvSpPr txBox="1">
              <a:spLocks noChangeArrowheads="1"/>
            </p:cNvSpPr>
            <p:nvPr/>
          </p:nvSpPr>
          <p:spPr bwMode="auto">
            <a:xfrm>
              <a:off x="1112" y="1690"/>
              <a:ext cx="997" cy="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solidFill>
                    <a:schemeClr val="tx1"/>
                  </a:solidFill>
                  <a:cs typeface="B Titr" pitchFamily="2" charset="0"/>
                </a:rPr>
                <a:t>شركت تابعه فرانسوي</a:t>
              </a:r>
              <a:endParaRPr lang="en-US" altLang="en-US" sz="1400" b="0">
                <a:solidFill>
                  <a:schemeClr val="tx1"/>
                </a:solidFill>
                <a:cs typeface="B Titr" pitchFamily="2" charset="0"/>
              </a:endParaRPr>
            </a:p>
          </p:txBody>
        </p:sp>
        <p:sp>
          <p:nvSpPr>
            <p:cNvPr id="14346" name="Text Box 6"/>
            <p:cNvSpPr txBox="1">
              <a:spLocks noChangeArrowheads="1"/>
            </p:cNvSpPr>
            <p:nvPr/>
          </p:nvSpPr>
          <p:spPr bwMode="auto">
            <a:xfrm>
              <a:off x="3742" y="1690"/>
              <a:ext cx="997" cy="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dirty="0">
                  <a:solidFill>
                    <a:schemeClr val="tx1"/>
                  </a:solidFill>
                  <a:cs typeface="B Titr" pitchFamily="2" charset="0"/>
                </a:rPr>
                <a:t>شركت مادر فرانسوي</a:t>
              </a:r>
              <a:endParaRPr lang="en-US" altLang="en-US" sz="1400" b="0" dirty="0">
                <a:solidFill>
                  <a:schemeClr val="tx1"/>
                </a:solidFill>
                <a:cs typeface="B Titr" pitchFamily="2" charset="0"/>
              </a:endParaRPr>
            </a:p>
          </p:txBody>
        </p:sp>
        <p:sp>
          <p:nvSpPr>
            <p:cNvPr id="14347" name="Text Box 7"/>
            <p:cNvSpPr txBox="1">
              <a:spLocks noChangeArrowheads="1"/>
            </p:cNvSpPr>
            <p:nvPr/>
          </p:nvSpPr>
          <p:spPr bwMode="auto">
            <a:xfrm>
              <a:off x="3742" y="1162"/>
              <a:ext cx="997" cy="1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dirty="0">
                  <a:solidFill>
                    <a:schemeClr val="tx1"/>
                  </a:solidFill>
                  <a:cs typeface="B Titr" pitchFamily="2" charset="0"/>
                </a:rPr>
                <a:t>شركت تابعه انگليسي</a:t>
              </a:r>
              <a:endParaRPr lang="en-US" altLang="en-US" sz="1400" b="0" dirty="0">
                <a:solidFill>
                  <a:schemeClr val="tx1"/>
                </a:solidFill>
                <a:cs typeface="B Titr" pitchFamily="2" charset="0"/>
              </a:endParaRPr>
            </a:p>
          </p:txBody>
        </p:sp>
        <p:sp>
          <p:nvSpPr>
            <p:cNvPr id="14348" name="Line 8"/>
            <p:cNvSpPr>
              <a:spLocks noChangeShapeType="1"/>
            </p:cNvSpPr>
            <p:nvPr/>
          </p:nvSpPr>
          <p:spPr bwMode="auto">
            <a:xfrm>
              <a:off x="2971" y="709"/>
              <a:ext cx="0" cy="1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Text Box 9"/>
            <p:cNvSpPr txBox="1">
              <a:spLocks noChangeArrowheads="1"/>
            </p:cNvSpPr>
            <p:nvPr/>
          </p:nvSpPr>
          <p:spPr bwMode="auto">
            <a:xfrm>
              <a:off x="3743" y="789"/>
              <a:ext cx="9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solidFill>
                    <a:schemeClr val="tx1"/>
                  </a:solidFill>
                  <a:cs typeface="B Titr" pitchFamily="2" charset="0"/>
                </a:rPr>
                <a:t>فرانسه</a:t>
              </a:r>
              <a:endParaRPr lang="en-US" altLang="en-US" sz="1400" b="0">
                <a:solidFill>
                  <a:schemeClr val="tx1"/>
                </a:solidFill>
                <a:cs typeface="B Titr" pitchFamily="2" charset="0"/>
              </a:endParaRPr>
            </a:p>
          </p:txBody>
        </p:sp>
        <p:sp>
          <p:nvSpPr>
            <p:cNvPr id="14350" name="Text Box 10"/>
            <p:cNvSpPr txBox="1">
              <a:spLocks noChangeArrowheads="1"/>
            </p:cNvSpPr>
            <p:nvPr/>
          </p:nvSpPr>
          <p:spPr bwMode="auto">
            <a:xfrm>
              <a:off x="1112" y="800"/>
              <a:ext cx="9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solidFill>
                    <a:schemeClr val="tx1"/>
                  </a:solidFill>
                  <a:cs typeface="B Titr" pitchFamily="2" charset="0"/>
                </a:rPr>
                <a:t>انگليس</a:t>
              </a:r>
              <a:endParaRPr lang="en-US" altLang="en-US" sz="1400" b="0">
                <a:solidFill>
                  <a:schemeClr val="tx1"/>
                </a:solidFill>
                <a:cs typeface="B Titr" pitchFamily="2" charset="0"/>
              </a:endParaRPr>
            </a:p>
          </p:txBody>
        </p:sp>
        <p:sp>
          <p:nvSpPr>
            <p:cNvPr id="11275" name="Text Box 11"/>
            <p:cNvSpPr txBox="1">
              <a:spLocks noChangeArrowheads="1"/>
            </p:cNvSpPr>
            <p:nvPr/>
          </p:nvSpPr>
          <p:spPr bwMode="auto">
            <a:xfrm>
              <a:off x="2291" y="1888"/>
              <a:ext cx="10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defRPr/>
              </a:pPr>
              <a:r>
                <a:rPr lang="fa-IR" altLang="en-US">
                  <a:effectLst>
                    <a:outerShdw blurRad="38100" dist="38100" dir="2700000" algn="tl">
                      <a:srgbClr val="000000"/>
                    </a:outerShdw>
                  </a:effectLst>
                  <a:cs typeface="B Nazanin" pitchFamily="2" charset="0"/>
                </a:rPr>
                <a:t>مرز اقتصادي</a:t>
              </a:r>
              <a:endParaRPr lang="en-US" altLang="en-US">
                <a:effectLst>
                  <a:outerShdw blurRad="38100" dist="38100" dir="2700000" algn="tl">
                    <a:srgbClr val="000000"/>
                  </a:outerShdw>
                </a:effectLst>
                <a:cs typeface="B Nazanin" pitchFamily="2" charset="0"/>
              </a:endParaRPr>
            </a:p>
          </p:txBody>
        </p:sp>
        <p:sp>
          <p:nvSpPr>
            <p:cNvPr id="14352" name="Line 13"/>
            <p:cNvSpPr>
              <a:spLocks noChangeShapeType="1"/>
            </p:cNvSpPr>
            <p:nvPr/>
          </p:nvSpPr>
          <p:spPr bwMode="auto">
            <a:xfrm>
              <a:off x="1610" y="1389"/>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Text Box 14"/>
            <p:cNvSpPr txBox="1">
              <a:spLocks noChangeArrowheads="1"/>
            </p:cNvSpPr>
            <p:nvPr/>
          </p:nvSpPr>
          <p:spPr bwMode="auto">
            <a:xfrm>
              <a:off x="1701" y="1434"/>
              <a:ext cx="3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solidFill>
                    <a:schemeClr val="tx1"/>
                  </a:solidFill>
                  <a:cs typeface="B Titr" pitchFamily="2" charset="0"/>
                </a:rPr>
                <a:t>وام</a:t>
              </a:r>
              <a:endParaRPr lang="en-US" altLang="en-US" sz="1400" b="0">
                <a:solidFill>
                  <a:schemeClr val="tx1"/>
                </a:solidFill>
                <a:cs typeface="B Titr" pitchFamily="2" charset="0"/>
              </a:endParaRPr>
            </a:p>
          </p:txBody>
        </p:sp>
        <p:sp>
          <p:nvSpPr>
            <p:cNvPr id="14354" name="Text Box 16"/>
            <p:cNvSpPr txBox="1">
              <a:spLocks noChangeArrowheads="1"/>
            </p:cNvSpPr>
            <p:nvPr/>
          </p:nvSpPr>
          <p:spPr bwMode="auto">
            <a:xfrm>
              <a:off x="4196" y="1434"/>
              <a:ext cx="3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b="0">
                  <a:solidFill>
                    <a:schemeClr val="tx1"/>
                  </a:solidFill>
                  <a:cs typeface="B Titr" pitchFamily="2" charset="0"/>
                </a:rPr>
                <a:t>وام</a:t>
              </a:r>
              <a:endParaRPr lang="en-US" altLang="en-US" sz="1400" b="0">
                <a:solidFill>
                  <a:schemeClr val="tx1"/>
                </a:solidFill>
                <a:cs typeface="B Titr" pitchFamily="2" charset="0"/>
              </a:endParaRPr>
            </a:p>
          </p:txBody>
        </p:sp>
        <p:sp>
          <p:nvSpPr>
            <p:cNvPr id="14355" name="Line 17"/>
            <p:cNvSpPr>
              <a:spLocks noChangeShapeType="1"/>
            </p:cNvSpPr>
            <p:nvPr/>
          </p:nvSpPr>
          <p:spPr bwMode="auto">
            <a:xfrm flipV="1">
              <a:off x="4150" y="1389"/>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41" name="Text Box 29"/>
          <p:cNvSpPr txBox="1">
            <a:spLocks noChangeArrowheads="1"/>
          </p:cNvSpPr>
          <p:nvPr/>
        </p:nvSpPr>
        <p:spPr bwMode="auto">
          <a:xfrm>
            <a:off x="611561" y="2276475"/>
            <a:ext cx="7920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400" dirty="0">
                <a:solidFill>
                  <a:schemeClr val="tx1"/>
                </a:solidFill>
                <a:cs typeface="B Roya" pitchFamily="2" charset="0"/>
              </a:rPr>
              <a:t>نرخ بهره وام 15درصد</a:t>
            </a:r>
            <a:endParaRPr lang="en-US" altLang="en-US" sz="1400" dirty="0">
              <a:solidFill>
                <a:schemeClr val="tx1"/>
              </a:solidFill>
              <a:cs typeface="B Roya" pitchFamily="2" charset="0"/>
            </a:endParaRPr>
          </a:p>
        </p:txBody>
      </p:sp>
      <p:sp>
        <p:nvSpPr>
          <p:cNvPr id="14342" name="Text Box 30"/>
          <p:cNvSpPr txBox="1">
            <a:spLocks noChangeArrowheads="1"/>
          </p:cNvSpPr>
          <p:nvPr/>
        </p:nvSpPr>
        <p:spPr bwMode="auto">
          <a:xfrm>
            <a:off x="7150370" y="2332037"/>
            <a:ext cx="12380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400" dirty="0">
                <a:solidFill>
                  <a:schemeClr val="tx1"/>
                </a:solidFill>
                <a:cs typeface="B Roya" pitchFamily="2" charset="0"/>
              </a:rPr>
              <a:t>نرخ بهره وام 10درصد</a:t>
            </a:r>
            <a:endParaRPr lang="en-US" altLang="en-US" sz="1400" dirty="0">
              <a:solidFill>
                <a:schemeClr val="tx1"/>
              </a:solidFill>
              <a:cs typeface="B Roya" pitchFamily="2" charset="0"/>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80953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p:txBody>
          <a:bodyPr/>
          <a:lstStyle/>
          <a:p>
            <a:pPr algn="r" rtl="1" eaLnBrk="1" hangingPunct="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ساز و كار معاملات سوآپ</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16387" name="Rectangle 3"/>
          <p:cNvSpPr>
            <a:spLocks noGrp="1" noChangeArrowheads="1"/>
          </p:cNvSpPr>
          <p:nvPr>
            <p:ph idx="1"/>
          </p:nvPr>
        </p:nvSpPr>
        <p:spPr>
          <a:xfrm>
            <a:off x="250825" y="3717925"/>
            <a:ext cx="7921575" cy="2447925"/>
          </a:xfrm>
        </p:spPr>
        <p:txBody>
          <a:bodyPr/>
          <a:lstStyle/>
          <a:p>
            <a:pPr algn="r" rtl="1" eaLnBrk="1" hangingPunct="1">
              <a:lnSpc>
                <a:spcPct val="160000"/>
              </a:lnSpc>
            </a:pPr>
            <a:r>
              <a:rPr lang="fa-IR" altLang="en-US" sz="1800" b="1" dirty="0" smtClean="0">
                <a:effectLst>
                  <a:outerShdw blurRad="38100" dist="38100" dir="2700000" algn="tl">
                    <a:srgbClr val="000000">
                      <a:alpha val="43137"/>
                    </a:srgbClr>
                  </a:outerShdw>
                </a:effectLst>
                <a:cs typeface="B Lotus" pitchFamily="2" charset="-78"/>
              </a:rPr>
              <a:t>طرف اول به دنبال  يك يا چند جريان نقدي بر اساس نرخ ثابت است.</a:t>
            </a:r>
          </a:p>
          <a:p>
            <a:pPr algn="r" rtl="1" eaLnBrk="1" hangingPunct="1">
              <a:lnSpc>
                <a:spcPct val="160000"/>
              </a:lnSpc>
            </a:pPr>
            <a:r>
              <a:rPr lang="fa-IR" altLang="en-US" sz="1800" b="1" dirty="0" smtClean="0">
                <a:effectLst>
                  <a:outerShdw blurRad="38100" dist="38100" dir="2700000" algn="tl">
                    <a:srgbClr val="000000">
                      <a:alpha val="43137"/>
                    </a:srgbClr>
                  </a:outerShdw>
                </a:effectLst>
                <a:cs typeface="B Lotus" pitchFamily="2" charset="-78"/>
              </a:rPr>
              <a:t>معامله‌گر، طرف دوم (طرف مقابل) را براي وي جستجو مي‌كند تا همان درخواست را با نرخ شناور داشته باشد.</a:t>
            </a:r>
          </a:p>
          <a:p>
            <a:pPr algn="r" rtl="1" eaLnBrk="1" hangingPunct="1">
              <a:lnSpc>
                <a:spcPct val="160000"/>
              </a:lnSpc>
            </a:pPr>
            <a:r>
              <a:rPr lang="fa-IR" altLang="en-US" sz="1800" b="1" dirty="0" smtClean="0">
                <a:effectLst>
                  <a:outerShdw blurRad="38100" dist="38100" dir="2700000" algn="tl">
                    <a:srgbClr val="000000">
                      <a:alpha val="43137"/>
                    </a:srgbClr>
                  </a:outerShdw>
                </a:effectLst>
                <a:cs typeface="B Lotus" pitchFamily="2" charset="-78"/>
              </a:rPr>
              <a:t>با دريافت اين مبلغ ثابت، طرف اول، ريسك تغييرات نرخ دارايي را از بين مي‌برد.</a:t>
            </a:r>
          </a:p>
          <a:p>
            <a:pPr eaLnBrk="1" hangingPunct="1">
              <a:lnSpc>
                <a:spcPct val="160000"/>
              </a:lnSpc>
            </a:pPr>
            <a:endParaRPr lang="en-US" altLang="en-US" sz="2000" b="1" dirty="0">
              <a:effectLst>
                <a:outerShdw blurRad="38100" dist="38100" dir="2700000" algn="tl">
                  <a:srgbClr val="000000">
                    <a:alpha val="43137"/>
                  </a:srgbClr>
                </a:outerShdw>
              </a:effectLst>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31</a:t>
            </a:fld>
            <a:endParaRPr lang="en-US"/>
          </a:p>
        </p:txBody>
      </p:sp>
      <p:sp>
        <p:nvSpPr>
          <p:cNvPr id="16388" name="Rectangle 4"/>
          <p:cNvSpPr>
            <a:spLocks noChangeArrowheads="1"/>
          </p:cNvSpPr>
          <p:nvPr/>
        </p:nvSpPr>
        <p:spPr bwMode="auto">
          <a:xfrm>
            <a:off x="395288" y="1277938"/>
            <a:ext cx="78491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en-US" sz="2100" b="1" dirty="0">
                <a:effectLst>
                  <a:outerShdw blurRad="38100" dist="38100" dir="2700000" algn="tl">
                    <a:srgbClr val="000000">
                      <a:alpha val="43137"/>
                    </a:srgbClr>
                  </a:outerShdw>
                </a:effectLst>
                <a:cs typeface="B Lotus" pitchFamily="2" charset="-78"/>
              </a:rPr>
              <a:t>همه </a:t>
            </a:r>
            <a:r>
              <a:rPr lang="fa-IR" altLang="en-US" sz="1800" b="1" dirty="0">
                <a:solidFill>
                  <a:schemeClr val="tx1"/>
                </a:solidFill>
                <a:effectLst>
                  <a:outerShdw blurRad="38100" dist="38100" dir="2700000" algn="tl">
                    <a:srgbClr val="000000">
                      <a:alpha val="43137"/>
                    </a:srgbClr>
                  </a:outerShdw>
                </a:effectLst>
                <a:latin typeface="+mn-lt"/>
                <a:cs typeface="B Lotus" pitchFamily="2" charset="-78"/>
              </a:rPr>
              <a:t>معاملات تاخت داراي طرفين معامله </a:t>
            </a:r>
            <a:r>
              <a:rPr lang="en-US" altLang="en-US" sz="1800" b="1" dirty="0">
                <a:solidFill>
                  <a:schemeClr val="tx1"/>
                </a:solidFill>
                <a:effectLst>
                  <a:outerShdw blurRad="38100" dist="38100" dir="2700000" algn="tl">
                    <a:srgbClr val="000000">
                      <a:alpha val="43137"/>
                    </a:srgbClr>
                  </a:outerShdw>
                </a:effectLst>
                <a:latin typeface="+mn-lt"/>
                <a:cs typeface="B Lotus" pitchFamily="2" charset="-78"/>
              </a:rPr>
              <a:t>(Counter parties) </a:t>
            </a:r>
            <a:r>
              <a:rPr lang="fa-IR" altLang="en-US" sz="1800" b="1" dirty="0">
                <a:solidFill>
                  <a:schemeClr val="tx1"/>
                </a:solidFill>
                <a:effectLst>
                  <a:outerShdw blurRad="38100" dist="38100" dir="2700000" algn="tl">
                    <a:srgbClr val="000000">
                      <a:alpha val="43137"/>
                    </a:srgbClr>
                  </a:outerShdw>
                </a:effectLst>
                <a:latin typeface="+mn-lt"/>
                <a:cs typeface="B Lotus" pitchFamily="2" charset="-78"/>
              </a:rPr>
              <a:t> و واسطه اي است كه معامله گر تاخت </a:t>
            </a:r>
            <a:r>
              <a:rPr lang="en-US" altLang="en-US" sz="1800" b="1" dirty="0">
                <a:solidFill>
                  <a:schemeClr val="tx1"/>
                </a:solidFill>
                <a:effectLst>
                  <a:outerShdw blurRad="38100" dist="38100" dir="2700000" algn="tl">
                    <a:srgbClr val="000000">
                      <a:alpha val="43137"/>
                    </a:srgbClr>
                  </a:outerShdw>
                </a:effectLst>
                <a:latin typeface="+mn-lt"/>
                <a:cs typeface="B Lotus" pitchFamily="2" charset="-78"/>
              </a:rPr>
              <a:t>(Swap Dealer)</a:t>
            </a:r>
            <a:r>
              <a:rPr lang="fa-IR" altLang="en-US" sz="1800" b="1" dirty="0">
                <a:solidFill>
                  <a:schemeClr val="tx1"/>
                </a:solidFill>
                <a:effectLst>
                  <a:outerShdw blurRad="38100" dist="38100" dir="2700000" algn="tl">
                    <a:srgbClr val="000000">
                      <a:alpha val="43137"/>
                    </a:srgbClr>
                  </a:outerShdw>
                </a:effectLst>
                <a:latin typeface="+mn-lt"/>
                <a:cs typeface="B Lotus" pitchFamily="2" charset="-78"/>
              </a:rPr>
              <a:t> ناميده مي‌شود</a:t>
            </a:r>
            <a:r>
              <a:rPr lang="fa-IR" altLang="en-US" sz="2100" b="1" dirty="0">
                <a:effectLst>
                  <a:outerShdw blurRad="38100" dist="38100" dir="2700000" algn="tl">
                    <a:srgbClr val="000000">
                      <a:alpha val="43137"/>
                    </a:srgbClr>
                  </a:outerShdw>
                </a:effectLst>
                <a:cs typeface="B Lotus" pitchFamily="2" charset="-78"/>
              </a:rPr>
              <a:t>.</a:t>
            </a:r>
            <a:endParaRPr lang="en-US" altLang="en-US" sz="2100" b="1" dirty="0">
              <a:effectLst>
                <a:outerShdw blurRad="38100" dist="38100" dir="2700000" algn="tl">
                  <a:srgbClr val="000000">
                    <a:alpha val="43137"/>
                  </a:srgbClr>
                </a:outerShdw>
              </a:effectLst>
              <a:cs typeface="B Lotus" pitchFamily="2" charset="-78"/>
            </a:endParaRPr>
          </a:p>
        </p:txBody>
      </p:sp>
      <p:sp>
        <p:nvSpPr>
          <p:cNvPr id="16389" name="Text Box 5"/>
          <p:cNvSpPr txBox="1">
            <a:spLocks noChangeArrowheads="1"/>
          </p:cNvSpPr>
          <p:nvPr/>
        </p:nvSpPr>
        <p:spPr bwMode="auto">
          <a:xfrm>
            <a:off x="1116013" y="2598738"/>
            <a:ext cx="13684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800" b="0">
                <a:cs typeface="B Nazanin" pitchFamily="2" charset="0"/>
              </a:rPr>
              <a:t>طرف دوم</a:t>
            </a:r>
            <a:endParaRPr lang="en-US" altLang="en-US" sz="1800" b="0">
              <a:cs typeface="B Nazanin" pitchFamily="2" charset="0"/>
            </a:endParaRPr>
          </a:p>
        </p:txBody>
      </p:sp>
      <p:sp>
        <p:nvSpPr>
          <p:cNvPr id="16390" name="Text Box 6"/>
          <p:cNvSpPr txBox="1">
            <a:spLocks noChangeArrowheads="1"/>
          </p:cNvSpPr>
          <p:nvPr/>
        </p:nvSpPr>
        <p:spPr bwMode="auto">
          <a:xfrm>
            <a:off x="5148263" y="2924175"/>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a:cs typeface="B Nazanin" pitchFamily="2" charset="0"/>
              </a:rPr>
              <a:t>پرداخت با نرخ شناور</a:t>
            </a:r>
            <a:endParaRPr lang="en-US" altLang="en-US" sz="1400">
              <a:cs typeface="B Nazanin" pitchFamily="2" charset="0"/>
            </a:endParaRPr>
          </a:p>
        </p:txBody>
      </p:sp>
      <p:sp>
        <p:nvSpPr>
          <p:cNvPr id="16391" name="Text Box 8"/>
          <p:cNvSpPr txBox="1">
            <a:spLocks noChangeArrowheads="1"/>
          </p:cNvSpPr>
          <p:nvPr/>
        </p:nvSpPr>
        <p:spPr bwMode="auto">
          <a:xfrm>
            <a:off x="5148263" y="2444750"/>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600">
                <a:cs typeface="B Nazanin" pitchFamily="2" charset="0"/>
              </a:rPr>
              <a:t>پرداخت با نرخ ثابت</a:t>
            </a:r>
            <a:endParaRPr lang="en-US" altLang="en-US" sz="1600">
              <a:cs typeface="B Nazanin" pitchFamily="2" charset="0"/>
            </a:endParaRPr>
          </a:p>
        </p:txBody>
      </p:sp>
      <p:sp>
        <p:nvSpPr>
          <p:cNvPr id="16392" name="Text Box 9"/>
          <p:cNvSpPr txBox="1">
            <a:spLocks noChangeArrowheads="1"/>
          </p:cNvSpPr>
          <p:nvPr/>
        </p:nvSpPr>
        <p:spPr bwMode="auto">
          <a:xfrm>
            <a:off x="3851275" y="2636838"/>
            <a:ext cx="136842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800" b="0">
                <a:cs typeface="B Nazanin" pitchFamily="2" charset="0"/>
              </a:rPr>
              <a:t>معامله‌گر تاخت</a:t>
            </a:r>
            <a:endParaRPr lang="en-US" altLang="en-US" sz="1800" b="0">
              <a:cs typeface="B Nazanin" pitchFamily="2" charset="0"/>
            </a:endParaRPr>
          </a:p>
        </p:txBody>
      </p:sp>
      <p:sp>
        <p:nvSpPr>
          <p:cNvPr id="16393" name="Text Box 10"/>
          <p:cNvSpPr txBox="1">
            <a:spLocks noChangeArrowheads="1"/>
          </p:cNvSpPr>
          <p:nvPr/>
        </p:nvSpPr>
        <p:spPr bwMode="auto">
          <a:xfrm>
            <a:off x="6659563" y="2708275"/>
            <a:ext cx="136842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800" b="0">
                <a:cs typeface="B Nazanin" pitchFamily="2" charset="0"/>
              </a:rPr>
              <a:t>طرف اول</a:t>
            </a:r>
            <a:endParaRPr lang="en-US" altLang="en-US" sz="1800" b="0">
              <a:cs typeface="B Nazanin" pitchFamily="2" charset="0"/>
            </a:endParaRPr>
          </a:p>
        </p:txBody>
      </p:sp>
      <p:sp>
        <p:nvSpPr>
          <p:cNvPr id="16394" name="Line 11"/>
          <p:cNvSpPr>
            <a:spLocks noChangeShapeType="1"/>
          </p:cNvSpPr>
          <p:nvPr/>
        </p:nvSpPr>
        <p:spPr bwMode="auto">
          <a:xfrm>
            <a:off x="5435600" y="2924175"/>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2"/>
          <p:cNvSpPr>
            <a:spLocks noChangeShapeType="1"/>
          </p:cNvSpPr>
          <p:nvPr/>
        </p:nvSpPr>
        <p:spPr bwMode="auto">
          <a:xfrm flipH="1">
            <a:off x="5435600" y="2781300"/>
            <a:ext cx="10810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Text Box 13"/>
          <p:cNvSpPr txBox="1">
            <a:spLocks noChangeArrowheads="1"/>
          </p:cNvSpPr>
          <p:nvPr/>
        </p:nvSpPr>
        <p:spPr bwMode="auto">
          <a:xfrm>
            <a:off x="2484438" y="2349500"/>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600">
                <a:cs typeface="B Nazanin" pitchFamily="2" charset="0"/>
              </a:rPr>
              <a:t>پرداخت با نرخ ثابت</a:t>
            </a:r>
            <a:endParaRPr lang="en-US" altLang="en-US" sz="1600">
              <a:cs typeface="B Nazanin" pitchFamily="2" charset="0"/>
            </a:endParaRPr>
          </a:p>
        </p:txBody>
      </p:sp>
      <p:sp>
        <p:nvSpPr>
          <p:cNvPr id="16397" name="Line 14"/>
          <p:cNvSpPr>
            <a:spLocks noChangeShapeType="1"/>
          </p:cNvSpPr>
          <p:nvPr/>
        </p:nvSpPr>
        <p:spPr bwMode="auto">
          <a:xfrm>
            <a:off x="5435600" y="2924175"/>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5"/>
          <p:cNvSpPr>
            <a:spLocks noChangeShapeType="1"/>
          </p:cNvSpPr>
          <p:nvPr/>
        </p:nvSpPr>
        <p:spPr bwMode="auto">
          <a:xfrm flipH="1">
            <a:off x="5435600" y="2781300"/>
            <a:ext cx="10810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6"/>
          <p:cNvSpPr>
            <a:spLocks noChangeShapeType="1"/>
          </p:cNvSpPr>
          <p:nvPr/>
        </p:nvSpPr>
        <p:spPr bwMode="auto">
          <a:xfrm>
            <a:off x="2660650" y="2851150"/>
            <a:ext cx="1152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7"/>
          <p:cNvSpPr>
            <a:spLocks noChangeShapeType="1"/>
          </p:cNvSpPr>
          <p:nvPr/>
        </p:nvSpPr>
        <p:spPr bwMode="auto">
          <a:xfrm flipH="1">
            <a:off x="2660650" y="2708275"/>
            <a:ext cx="10810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Text Box 18"/>
          <p:cNvSpPr txBox="1">
            <a:spLocks noChangeArrowheads="1"/>
          </p:cNvSpPr>
          <p:nvPr/>
        </p:nvSpPr>
        <p:spPr bwMode="auto">
          <a:xfrm>
            <a:off x="2339975" y="2908300"/>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400">
                <a:cs typeface="B Nazanin" pitchFamily="2" charset="0"/>
              </a:rPr>
              <a:t>پرداخت با نرخ شناور</a:t>
            </a:r>
            <a:endParaRPr lang="en-US" altLang="en-US" sz="1400">
              <a:cs typeface="B Nazanin" pitchFamily="2" charset="0"/>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932058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0" y="190500"/>
            <a:ext cx="6288360" cy="934244"/>
          </a:xfrm>
        </p:spPr>
        <p:txBody>
          <a:bodyPr/>
          <a:lstStyle/>
          <a:p>
            <a:pPr algn="r" rtl="1" eaLnBrk="1" hangingPunct="1"/>
            <a:r>
              <a:rPr lang="fa-IR" altLang="en-US" sz="3600" b="1" dirty="0" smtClean="0">
                <a:effectLst>
                  <a:outerShdw blurRad="38100" dist="38100" dir="2700000" algn="tl">
                    <a:srgbClr val="000000">
                      <a:alpha val="43137"/>
                    </a:srgbClr>
                  </a:outerShdw>
                </a:effectLst>
                <a:latin typeface="Arabic Typesetting" panose="03020402040406030203" pitchFamily="66" charset="-78"/>
                <a:cs typeface="B Lotus" pitchFamily="2" charset="-78"/>
              </a:rPr>
              <a:t>ساز و كار معاملات سوآپ</a:t>
            </a:r>
            <a:endParaRPr lang="en-US" altLang="en-US" sz="3600" b="1" dirty="0">
              <a:effectLst>
                <a:outerShdw blurRad="38100" dist="38100" dir="2700000" algn="tl">
                  <a:srgbClr val="000000">
                    <a:alpha val="43137"/>
                  </a:srgbClr>
                </a:outerShdw>
              </a:effectLst>
              <a:latin typeface="Arabic Typesetting" panose="03020402040406030203" pitchFamily="66" charset="-78"/>
              <a:cs typeface="B Lotus" pitchFamily="2" charset="-78"/>
            </a:endParaRPr>
          </a:p>
        </p:txBody>
      </p:sp>
      <p:sp>
        <p:nvSpPr>
          <p:cNvPr id="18434" name="Rectangle 3"/>
          <p:cNvSpPr>
            <a:spLocks noGrp="1" noChangeArrowheads="1"/>
          </p:cNvSpPr>
          <p:nvPr>
            <p:ph idx="1"/>
          </p:nvPr>
        </p:nvSpPr>
        <p:spPr>
          <a:xfrm>
            <a:off x="1043608" y="1196975"/>
            <a:ext cx="6768752" cy="4968875"/>
          </a:xfrm>
        </p:spPr>
        <p:txBody>
          <a:bodyPr>
            <a:normAutofit/>
          </a:bodyPr>
          <a:lstStyle/>
          <a:p>
            <a:pPr algn="just" rtl="1" eaLnBrk="1" hangingPunct="1">
              <a:buFont typeface="Wingdings" panose="05000000000000000000" pitchFamily="2" charset="2"/>
              <a:buNone/>
            </a:pPr>
            <a:r>
              <a:rPr lang="fa-IR" altLang="en-US" sz="1800" b="1" dirty="0" smtClean="0">
                <a:effectLst>
                  <a:outerShdw blurRad="38100" dist="38100" dir="2700000" algn="tl">
                    <a:srgbClr val="000000">
                      <a:alpha val="43137"/>
                    </a:srgbClr>
                  </a:outerShdw>
                </a:effectLst>
                <a:cs typeface="B Lotus" pitchFamily="2" charset="-78"/>
              </a:rPr>
              <a:t>مثال: شركت الف بايد هر سه ماه يك بار از شركت خارجي مواد اوليه خريداري نمايد و مواجه با نوسان نرخ ارز مي‌باشد. </a:t>
            </a:r>
          </a:p>
          <a:p>
            <a:pPr algn="just" rtl="1" eaLnBrk="1" hangingPunct="1">
              <a:buFont typeface="Wingdings" panose="05000000000000000000" pitchFamily="2" charset="2"/>
              <a:buNone/>
            </a:pPr>
            <a:r>
              <a:rPr lang="fa-IR" altLang="en-US" sz="1800" b="1" dirty="0" smtClean="0">
                <a:effectLst>
                  <a:outerShdw blurRad="38100" dist="38100" dir="2700000" algn="tl">
                    <a:srgbClr val="000000">
                      <a:alpha val="43137"/>
                    </a:srgbClr>
                  </a:outerShdw>
                </a:effectLst>
                <a:cs typeface="B Lotus" pitchFamily="2" charset="-78"/>
              </a:rPr>
              <a:t>شركت الف با بانك سرمايه گذار وارد قرارداد تاخت مي شود به طوري كه در پايان هر سه ماه بر اساس نرخ ارز ثابت مندرج در قرارداد، ما به تفاوت بين مبلغ ثابت و نرخ شناور بين دو طرف انتقال مي‌يابد.</a:t>
            </a:r>
          </a:p>
          <a:p>
            <a:pPr algn="just" rtl="1" eaLnBrk="1" hangingPunct="1">
              <a:buFont typeface="Wingdings" panose="05000000000000000000" pitchFamily="2" charset="2"/>
              <a:buNone/>
            </a:pPr>
            <a:endParaRPr lang="fa-IR" altLang="en-US" sz="1800" b="1" dirty="0" smtClean="0">
              <a:effectLst>
                <a:outerShdw blurRad="38100" dist="38100" dir="2700000" algn="tl">
                  <a:srgbClr val="000000">
                    <a:alpha val="43137"/>
                  </a:srgbClr>
                </a:outerShdw>
              </a:effectLst>
              <a:cs typeface="B Lotus" pitchFamily="2" charset="-78"/>
            </a:endParaRPr>
          </a:p>
          <a:p>
            <a:pPr algn="just" rtl="1" eaLnBrk="1" hangingPunct="1">
              <a:buFont typeface="Wingdings" panose="05000000000000000000" pitchFamily="2" charset="2"/>
              <a:buNone/>
            </a:pPr>
            <a:r>
              <a:rPr lang="fa-IR" altLang="en-US" sz="1800" b="1" dirty="0" smtClean="0">
                <a:effectLst>
                  <a:outerShdw blurRad="38100" dist="38100" dir="2700000" algn="tl">
                    <a:srgbClr val="000000">
                      <a:alpha val="43137"/>
                    </a:srgbClr>
                  </a:outerShdw>
                </a:effectLst>
                <a:cs typeface="B Lotus" pitchFamily="2" charset="-78"/>
              </a:rPr>
              <a:t>نقش معامله گر:</a:t>
            </a:r>
          </a:p>
          <a:p>
            <a:pPr algn="just" rtl="1" eaLnBrk="1" hangingPunct="1"/>
            <a:r>
              <a:rPr lang="fa-IR" altLang="en-US" sz="1800" b="1" dirty="0" smtClean="0">
                <a:effectLst>
                  <a:outerShdw blurRad="38100" dist="38100" dir="2700000" algn="tl">
                    <a:srgbClr val="000000">
                      <a:alpha val="43137"/>
                    </a:srgbClr>
                  </a:outerShdw>
                </a:effectLst>
                <a:cs typeface="B Lotus" pitchFamily="2" charset="-78"/>
              </a:rPr>
              <a:t>يافتن طرف دوم</a:t>
            </a:r>
          </a:p>
          <a:p>
            <a:pPr algn="just" rtl="1" eaLnBrk="1" hangingPunct="1"/>
            <a:r>
              <a:rPr lang="fa-IR" altLang="en-US" sz="1800" b="1" dirty="0" smtClean="0">
                <a:effectLst>
                  <a:outerShdw blurRad="38100" dist="38100" dir="2700000" algn="tl">
                    <a:srgbClr val="000000">
                      <a:alpha val="43137"/>
                    </a:srgbClr>
                  </a:outerShdw>
                </a:effectLst>
                <a:cs typeface="B Lotus" pitchFamily="2" charset="-78"/>
              </a:rPr>
              <a:t>تا يافتن طرف دوم بازي كردن نقش طرف دوم</a:t>
            </a:r>
          </a:p>
          <a:p>
            <a:pPr algn="just" rtl="1" eaLnBrk="1" hangingPunct="1"/>
            <a:r>
              <a:rPr lang="fa-IR" altLang="en-US" sz="1800" b="1" dirty="0" smtClean="0">
                <a:effectLst>
                  <a:outerShdw blurRad="38100" dist="38100" dir="2700000" algn="tl">
                    <a:srgbClr val="000000">
                      <a:alpha val="43137"/>
                    </a:srgbClr>
                  </a:outerShdw>
                </a:effectLst>
                <a:cs typeface="B Lotus" pitchFamily="2" charset="-78"/>
              </a:rPr>
              <a:t>از بين رفتن ريسك نكول براي طرفين،زيرا معاملگران تاخت خود با ريسك نكول مواجهند</a:t>
            </a:r>
            <a:endParaRPr lang="en-US" altLang="en-US" sz="1800" b="1" dirty="0">
              <a:effectLst>
                <a:outerShdw blurRad="38100" dist="38100" dir="2700000" algn="tl">
                  <a:srgbClr val="000000">
                    <a:alpha val="43137"/>
                  </a:srgbClr>
                </a:outerShdw>
              </a:effectLst>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32</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525462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rtl="1"/>
            <a:r>
              <a:rPr lang="fa-IR" altLang="en-US" sz="3600" b="1" dirty="0" smtClean="0">
                <a:effectLst>
                  <a:outerShdw blurRad="38100" dist="38100" dir="2700000" algn="tl">
                    <a:srgbClr val="000000">
                      <a:alpha val="43137"/>
                    </a:srgbClr>
                  </a:outerShdw>
                </a:effectLst>
                <a:latin typeface="Arabic Typesetting" panose="03020402040406030203" pitchFamily="66" charset="-78"/>
                <a:cs typeface="B Lotus" pitchFamily="2" charset="-78"/>
              </a:rPr>
              <a:t>انواع قراردادهاي </a:t>
            </a:r>
            <a:r>
              <a:rPr lang="fa-IR" sz="3600" b="1" dirty="0" smtClean="0">
                <a:effectLst>
                  <a:outerShdw blurRad="38100" dist="38100" dir="2700000" algn="tl">
                    <a:srgbClr val="000000">
                      <a:alpha val="43137"/>
                    </a:srgbClr>
                  </a:outerShdw>
                </a:effectLst>
                <a:latin typeface="Arabic Typesetting" panose="03020402040406030203" pitchFamily="66" charset="-78"/>
                <a:cs typeface="B Lotus" pitchFamily="2" charset="-78"/>
              </a:rPr>
              <a:t>سوآپ</a:t>
            </a:r>
            <a:endParaRPr lang="en-US" altLang="en-US" sz="3600" dirty="0">
              <a:effectLst>
                <a:outerShdw blurRad="38100" dist="38100" dir="2700000" algn="tl">
                  <a:srgbClr val="000000">
                    <a:alpha val="43137"/>
                  </a:srgbClr>
                </a:outerShdw>
              </a:effectLst>
              <a:cs typeface="B Lotus" pitchFamily="2" charset="-78"/>
            </a:endParaRPr>
          </a:p>
        </p:txBody>
      </p:sp>
      <p:sp>
        <p:nvSpPr>
          <p:cNvPr id="10243" name="Rectangle 3"/>
          <p:cNvSpPr>
            <a:spLocks noGrp="1" noChangeArrowheads="1"/>
          </p:cNvSpPr>
          <p:nvPr>
            <p:ph idx="1"/>
          </p:nvPr>
        </p:nvSpPr>
        <p:spPr>
          <a:xfrm>
            <a:off x="1403648" y="1988840"/>
            <a:ext cx="6397625" cy="3929062"/>
          </a:xfrm>
        </p:spPr>
        <p:txBody>
          <a:bodyPr/>
          <a:lstStyle/>
          <a:p>
            <a:pPr algn="r" rtl="1" eaLnBrk="1" hangingPunct="1"/>
            <a:r>
              <a:rPr lang="fa-IR" altLang="en-US" b="1" dirty="0" smtClean="0">
                <a:effectLst>
                  <a:outerShdw blurRad="38100" dist="38100" dir="2700000" algn="tl">
                    <a:srgbClr val="000000">
                      <a:alpha val="43137"/>
                    </a:srgbClr>
                  </a:outerShdw>
                </a:effectLst>
                <a:cs typeface="B Lotus" pitchFamily="2" charset="-78"/>
              </a:rPr>
              <a:t>قرارداد سوآپ نرخ بهره</a:t>
            </a:r>
          </a:p>
          <a:p>
            <a:pPr algn="r" rtl="1"/>
            <a:r>
              <a:rPr lang="fa-IR" altLang="en-US" b="1" dirty="0" smtClean="0">
                <a:effectLst>
                  <a:outerShdw blurRad="38100" dist="38100" dir="2700000" algn="tl">
                    <a:srgbClr val="000000">
                      <a:alpha val="43137"/>
                    </a:srgbClr>
                  </a:outerShdw>
                </a:effectLst>
                <a:cs typeface="B Lotus" pitchFamily="2" charset="-78"/>
              </a:rPr>
              <a:t>قرارداد سوآپ نرخ ارز</a:t>
            </a:r>
            <a:endParaRPr lang="en-US" altLang="en-US" b="1" dirty="0" smtClean="0">
              <a:effectLst>
                <a:outerShdw blurRad="38100" dist="38100" dir="2700000" algn="tl">
                  <a:srgbClr val="000000">
                    <a:alpha val="43137"/>
                  </a:srgbClr>
                </a:outerShdw>
              </a:effectLst>
              <a:cs typeface="B Lotus" pitchFamily="2" charset="-78"/>
            </a:endParaRPr>
          </a:p>
          <a:p>
            <a:pPr algn="r" rtl="1" eaLnBrk="1" hangingPunct="1"/>
            <a:r>
              <a:rPr lang="fa-IR" altLang="en-US" b="1" dirty="0" smtClean="0">
                <a:effectLst>
                  <a:outerShdw blurRad="38100" dist="38100" dir="2700000" algn="tl">
                    <a:srgbClr val="000000">
                      <a:alpha val="43137"/>
                    </a:srgbClr>
                  </a:outerShdw>
                </a:effectLst>
                <a:cs typeface="B Lotus" pitchFamily="2" charset="-78"/>
              </a:rPr>
              <a:t>قرارداد سوآپ کالا</a:t>
            </a:r>
          </a:p>
          <a:p>
            <a:pPr algn="r" rtl="1" eaLnBrk="1" hangingPunct="1"/>
            <a:r>
              <a:rPr lang="fa-IR" altLang="en-US" b="1" dirty="0" smtClean="0">
                <a:effectLst>
                  <a:outerShdw blurRad="38100" dist="38100" dir="2700000" algn="tl">
                    <a:srgbClr val="000000">
                      <a:alpha val="43137"/>
                    </a:srgbClr>
                  </a:outerShdw>
                </a:effectLst>
                <a:cs typeface="B Lotus" pitchFamily="2" charset="-78"/>
              </a:rPr>
              <a:t>قرارداد سوآپ مالكيت</a:t>
            </a:r>
          </a:p>
          <a:p>
            <a:pPr algn="r" rtl="1" eaLnBrk="1" hangingPunct="1"/>
            <a:r>
              <a:rPr lang="fa-IR" altLang="en-US" b="1" dirty="0" smtClean="0">
                <a:effectLst>
                  <a:outerShdw blurRad="38100" dist="38100" dir="2700000" algn="tl">
                    <a:srgbClr val="000000">
                      <a:alpha val="43137"/>
                    </a:srgbClr>
                  </a:outerShdw>
                </a:effectLst>
                <a:cs typeface="B Lotus" pitchFamily="2" charset="-78"/>
              </a:rPr>
              <a:t>قرارداد سوآپ اعتباري</a:t>
            </a:r>
          </a:p>
          <a:p>
            <a:pPr algn="r" rtl="1" eaLnBrk="1" hangingPunct="1"/>
            <a:r>
              <a:rPr lang="fa-IR" altLang="en-US" b="1" dirty="0" smtClean="0">
                <a:effectLst>
                  <a:outerShdw blurRad="38100" dist="38100" dir="2700000" algn="tl">
                    <a:srgbClr val="000000">
                      <a:alpha val="43137"/>
                    </a:srgbClr>
                  </a:outerShdw>
                </a:effectLst>
                <a:cs typeface="B Lotus" pitchFamily="2" charset="-78"/>
              </a:rPr>
              <a:t>. . . .</a:t>
            </a:r>
            <a:endParaRPr lang="en-US" altLang="en-US" b="1" dirty="0">
              <a:effectLst>
                <a:outerShdw blurRad="38100" dist="38100" dir="2700000" algn="tl">
                  <a:srgbClr val="000000">
                    <a:alpha val="43137"/>
                  </a:srgbClr>
                </a:outerShdw>
              </a:effectLst>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33</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242549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491880" y="190500"/>
            <a:ext cx="4536504" cy="1150938"/>
          </a:xfrm>
        </p:spPr>
        <p:txBody>
          <a:bodyPr/>
          <a:lstStyle/>
          <a:p>
            <a:pPr algn="r" rtl="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انواع قراردادهاي سوآپ</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20483" name="Rectangle 3"/>
          <p:cNvSpPr>
            <a:spLocks noGrp="1" noChangeArrowheads="1"/>
          </p:cNvSpPr>
          <p:nvPr>
            <p:ph idx="1"/>
          </p:nvPr>
        </p:nvSpPr>
        <p:spPr>
          <a:xfrm>
            <a:off x="611188" y="1484313"/>
            <a:ext cx="7923212" cy="4535487"/>
          </a:xfrm>
        </p:spPr>
        <p:txBody>
          <a:bodyPr>
            <a:normAutofit fontScale="92500" lnSpcReduction="20000"/>
          </a:bodyPr>
          <a:lstStyle/>
          <a:p>
            <a:pPr algn="r" rtl="1">
              <a:spcBef>
                <a:spcPct val="0"/>
              </a:spcBef>
              <a:buNone/>
            </a:pPr>
            <a:r>
              <a:rPr lang="fa-IR" altLang="en-US" sz="2800" b="1" spc="-100" dirty="0" smtClean="0">
                <a:solidFill>
                  <a:srgbClr val="FF0000"/>
                </a:solidFill>
                <a:latin typeface="Arabic Typesetting" pitchFamily="66" charset="-78"/>
                <a:ea typeface="+mj-ea"/>
                <a:cs typeface="B Lotus" pitchFamily="2" charset="-78"/>
              </a:rPr>
              <a:t>سوآپ نرخ بهره: </a:t>
            </a:r>
            <a:r>
              <a:rPr lang="fa-IR" altLang="en-US" sz="2800" b="1" spc="-100" dirty="0" smtClean="0">
                <a:solidFill>
                  <a:srgbClr val="452E17"/>
                </a:solidFill>
                <a:latin typeface="Arabic Typesetting" pitchFamily="66" charset="-78"/>
                <a:ea typeface="+mj-ea"/>
                <a:cs typeface="B Lotus" pitchFamily="2" charset="-78"/>
              </a:rPr>
              <a:t>مجموعه‌اي از پرداخت‌هاي سود با نرخ ثابت را با مجموعه‌اي از پرداخت‌هاي نرخ سود شناور بر اساس لايبور (</a:t>
            </a:r>
            <a:r>
              <a:rPr lang="en-US" altLang="en-US" sz="2800" b="1" spc="-100" dirty="0" smtClean="0">
                <a:solidFill>
                  <a:srgbClr val="452E17"/>
                </a:solidFill>
                <a:latin typeface="Arabic Typesetting" pitchFamily="66" charset="-78"/>
                <a:ea typeface="+mj-ea"/>
                <a:cs typeface="B Lotus" pitchFamily="2" charset="-78"/>
              </a:rPr>
              <a:t>LIBOR</a:t>
            </a:r>
            <a:r>
              <a:rPr lang="fa-IR" altLang="en-US" sz="2800" b="1" spc="-100" dirty="0" smtClean="0">
                <a:solidFill>
                  <a:srgbClr val="452E17"/>
                </a:solidFill>
                <a:latin typeface="Arabic Typesetting" pitchFamily="66" charset="-78"/>
                <a:ea typeface="+mj-ea"/>
                <a:cs typeface="B Lotus" pitchFamily="2" charset="-78"/>
              </a:rPr>
              <a:t>)</a:t>
            </a:r>
            <a:r>
              <a:rPr lang="en-US" altLang="en-US" sz="2800" b="1" spc="-100" dirty="0" smtClean="0">
                <a:solidFill>
                  <a:srgbClr val="452E17"/>
                </a:solidFill>
                <a:latin typeface="Arabic Typesetting" pitchFamily="66" charset="-78"/>
                <a:ea typeface="+mj-ea"/>
                <a:cs typeface="B Lotus" pitchFamily="2" charset="-78"/>
              </a:rPr>
              <a:t> </a:t>
            </a:r>
            <a:r>
              <a:rPr lang="fa-IR" altLang="en-US" sz="2800" b="1" spc="-100" dirty="0" smtClean="0">
                <a:solidFill>
                  <a:srgbClr val="452E17"/>
                </a:solidFill>
                <a:latin typeface="Arabic Typesetting" pitchFamily="66" charset="-78"/>
                <a:ea typeface="+mj-ea"/>
                <a:cs typeface="B Lotus" pitchFamily="2" charset="-78"/>
              </a:rPr>
              <a:t>و يا نرخ مرجع ديگري معاوضه مي كند.</a:t>
            </a:r>
          </a:p>
          <a:p>
            <a:pPr algn="r" rtl="1">
              <a:spcBef>
                <a:spcPct val="0"/>
              </a:spcBef>
              <a:buNone/>
            </a:pPr>
            <a:endParaRPr lang="fa-IR" altLang="en-US" sz="2800" b="1" spc="-100" dirty="0" smtClean="0">
              <a:solidFill>
                <a:srgbClr val="452E17"/>
              </a:solidFill>
              <a:latin typeface="Arabic Typesetting" pitchFamily="66" charset="-78"/>
              <a:ea typeface="+mj-ea"/>
              <a:cs typeface="B Lotus" pitchFamily="2" charset="-78"/>
            </a:endParaRPr>
          </a:p>
          <a:p>
            <a:pPr algn="r" rtl="1">
              <a:lnSpc>
                <a:spcPct val="110000"/>
              </a:lnSpc>
              <a:spcBef>
                <a:spcPct val="0"/>
              </a:spcBef>
              <a:buNone/>
            </a:pPr>
            <a:r>
              <a:rPr lang="fa-IR" altLang="en-US" sz="2800" b="1" spc="-100" dirty="0" smtClean="0">
                <a:solidFill>
                  <a:srgbClr val="452E17"/>
                </a:solidFill>
                <a:latin typeface="Arabic Typesetting" pitchFamily="66" charset="-78"/>
                <a:ea typeface="+mj-ea"/>
                <a:cs typeface="B Lotus" pitchFamily="2" charset="-78"/>
              </a:rPr>
              <a:t>مثال: فرض كنيد شركت الف اوراق قرضه با نرخ سود شناور </a:t>
            </a:r>
            <a:r>
              <a:rPr lang="en-US" altLang="en-US" sz="2800" b="1" spc="-100" dirty="0" smtClean="0">
                <a:solidFill>
                  <a:srgbClr val="452E17"/>
                </a:solidFill>
                <a:latin typeface="Arabic Typesetting" pitchFamily="66" charset="-78"/>
                <a:ea typeface="+mj-ea"/>
                <a:cs typeface="B Lotus" pitchFamily="2" charset="-78"/>
              </a:rPr>
              <a:t>Floating Rate Bond</a:t>
            </a:r>
            <a:r>
              <a:rPr lang="fa-IR" altLang="en-US" sz="2800" b="1" spc="-100" dirty="0" smtClean="0">
                <a:solidFill>
                  <a:srgbClr val="452E17"/>
                </a:solidFill>
                <a:latin typeface="Arabic Typesetting" pitchFamily="66" charset="-78"/>
                <a:ea typeface="+mj-ea"/>
                <a:cs typeface="B Lotus" pitchFamily="2" charset="-78"/>
              </a:rPr>
              <a:t> را با نرخ </a:t>
            </a:r>
            <a:r>
              <a:rPr lang="en-US" altLang="en-US" sz="2800" b="1" spc="-100" dirty="0" smtClean="0">
                <a:solidFill>
                  <a:srgbClr val="452E17"/>
                </a:solidFill>
                <a:latin typeface="Arabic Typesetting" pitchFamily="66" charset="-78"/>
                <a:ea typeface="+mj-ea"/>
                <a:cs typeface="B Lotus" pitchFamily="2" charset="-78"/>
              </a:rPr>
              <a:t>LIBOR+0.5% </a:t>
            </a:r>
            <a:r>
              <a:rPr lang="fa-IR" altLang="en-US" sz="2800" b="1" spc="-100" dirty="0" smtClean="0">
                <a:solidFill>
                  <a:srgbClr val="452E17"/>
                </a:solidFill>
                <a:latin typeface="Arabic Typesetting" pitchFamily="66" charset="-78"/>
                <a:ea typeface="+mj-ea"/>
                <a:cs typeface="B Lotus" pitchFamily="2" charset="-78"/>
              </a:rPr>
              <a:t>منتشر مي‌كند و سپس وارد قرداد تاخت با دريافت لايبور و پرداخت 6 درصد شود و در مجموع 6/5 درصد بهره پرداخت كند(</a:t>
            </a:r>
            <a:r>
              <a:rPr lang="en-US" altLang="en-US" sz="2800" b="1" spc="-100" dirty="0" smtClean="0">
                <a:solidFill>
                  <a:srgbClr val="452E17"/>
                </a:solidFill>
                <a:latin typeface="Arabic Typesetting" pitchFamily="66" charset="-78"/>
                <a:ea typeface="+mj-ea"/>
                <a:cs typeface="B Lotus" pitchFamily="2" charset="-78"/>
              </a:rPr>
              <a:t>Floating to fix</a:t>
            </a:r>
            <a:r>
              <a:rPr lang="fa-IR" altLang="en-US" sz="2800" b="1" spc="-100" dirty="0" smtClean="0">
                <a:solidFill>
                  <a:srgbClr val="452E17"/>
                </a:solidFill>
                <a:latin typeface="Arabic Typesetting" pitchFamily="66" charset="-78"/>
                <a:ea typeface="+mj-ea"/>
                <a:cs typeface="B Lotus" pitchFamily="2" charset="-78"/>
              </a:rPr>
              <a:t>)</a:t>
            </a:r>
          </a:p>
          <a:p>
            <a:pPr algn="r" rtl="1">
              <a:lnSpc>
                <a:spcPct val="110000"/>
              </a:lnSpc>
              <a:spcBef>
                <a:spcPct val="0"/>
              </a:spcBef>
              <a:buNone/>
            </a:pPr>
            <a:endParaRPr lang="fa-IR" altLang="en-US" sz="2800" b="1" spc="-100" dirty="0" smtClean="0">
              <a:solidFill>
                <a:srgbClr val="452E17"/>
              </a:solidFill>
              <a:latin typeface="Arabic Typesetting" pitchFamily="66" charset="-78"/>
              <a:ea typeface="+mj-ea"/>
              <a:cs typeface="B Lotus" pitchFamily="2" charset="-78"/>
            </a:endParaRPr>
          </a:p>
          <a:p>
            <a:pPr algn="r" rtl="1">
              <a:lnSpc>
                <a:spcPct val="120000"/>
              </a:lnSpc>
              <a:spcBef>
                <a:spcPct val="0"/>
              </a:spcBef>
              <a:buNone/>
            </a:pPr>
            <a:r>
              <a:rPr lang="fa-IR" altLang="en-US" sz="2800" b="1" spc="-100" dirty="0" smtClean="0">
                <a:solidFill>
                  <a:srgbClr val="452E17"/>
                </a:solidFill>
                <a:latin typeface="Arabic Typesetting" pitchFamily="66" charset="-78"/>
                <a:ea typeface="+mj-ea"/>
                <a:cs typeface="B Lotus" pitchFamily="2" charset="-78"/>
              </a:rPr>
              <a:t>شركت ب اوراق قرضه با نرخ 6 درصد منتشر مي‌كند و بر اساس قرارداد تاخت متعهد به دريافت نرخ ثابت و پرداخت نرخ لايبور شود، در مجموع بايد به اندازة نرخ لايبور پرداخت كند‌</a:t>
            </a:r>
            <a:r>
              <a:rPr lang="en-US" altLang="en-US" sz="2800" b="1" spc="-100" dirty="0" smtClean="0">
                <a:solidFill>
                  <a:srgbClr val="452E17"/>
                </a:solidFill>
                <a:latin typeface="Arabic Typesetting" pitchFamily="66" charset="-78"/>
                <a:ea typeface="+mj-ea"/>
                <a:cs typeface="B Lotus" pitchFamily="2" charset="-78"/>
              </a:rPr>
              <a:t>(Fixed to Floating)</a:t>
            </a:r>
            <a:endParaRPr lang="fa-IR" altLang="en-US" sz="2800" b="1" spc="-100" dirty="0" smtClean="0">
              <a:solidFill>
                <a:srgbClr val="452E17"/>
              </a:solidFill>
              <a:latin typeface="Arabic Typesetting" pitchFamily="66" charset="-78"/>
              <a:ea typeface="+mj-ea"/>
              <a:cs typeface="B Lotus" pitchFamily="2" charset="-78"/>
            </a:endParaRPr>
          </a:p>
          <a:p>
            <a:pPr algn="just" rtl="1" eaLnBrk="1" hangingPunct="1">
              <a:lnSpc>
                <a:spcPct val="110000"/>
              </a:lnSpc>
            </a:pPr>
            <a:endParaRPr lang="fa-IR" altLang="en-US" sz="1800" dirty="0" smtClean="0"/>
          </a:p>
          <a:p>
            <a:pPr algn="just" rtl="1" eaLnBrk="1" hangingPunct="1">
              <a:lnSpc>
                <a:spcPct val="110000"/>
              </a:lnSpc>
            </a:pPr>
            <a:endParaRPr lang="fa-IR" altLang="en-US" sz="1800" dirty="0" smtClean="0"/>
          </a:p>
          <a:p>
            <a:pPr algn="just" rtl="1" eaLnBrk="1" hangingPunct="1">
              <a:lnSpc>
                <a:spcPct val="110000"/>
              </a:lnSpc>
            </a:pPr>
            <a:endParaRPr lang="en-US" altLang="en-US" sz="1800" dirty="0"/>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34</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162176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55576" y="53019"/>
            <a:ext cx="7190184" cy="1143000"/>
          </a:xfrm>
          <a:noFill/>
        </p:spPr>
        <p:txBody>
          <a:bodyPr/>
          <a:lstStyle/>
          <a:p>
            <a:pPr algn="r" rtl="1" eaLnBrk="1" hangingPunct="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سواپ نرخ بهره</a:t>
            </a:r>
            <a:endParaRPr lang="en-US" altLang="en-US" sz="3200" b="1" dirty="0">
              <a:solidFill>
                <a:srgbClr val="452E17"/>
              </a:solidFill>
              <a:effectLst>
                <a:outerShdw blurRad="38100" dist="38100" dir="2700000" algn="tl">
                  <a:srgbClr val="000000">
                    <a:alpha val="43137"/>
                  </a:srgbClr>
                </a:outerShdw>
              </a:effectLst>
              <a:latin typeface="Arabic Typesetting" pitchFamily="66" charset="-78"/>
              <a:cs typeface="B Lotus" pitchFamily="2" charset="-78"/>
            </a:endParaRPr>
          </a:p>
        </p:txBody>
      </p:sp>
      <p:sp>
        <p:nvSpPr>
          <p:cNvPr id="53251" name="Rectangle 3"/>
          <p:cNvSpPr>
            <a:spLocks noGrp="1" noChangeArrowheads="1"/>
          </p:cNvSpPr>
          <p:nvPr>
            <p:ph idx="1"/>
          </p:nvPr>
        </p:nvSpPr>
        <p:spPr>
          <a:xfrm>
            <a:off x="533400" y="838200"/>
            <a:ext cx="8153400" cy="5029200"/>
          </a:xfrm>
        </p:spPr>
        <p:txBody>
          <a:bodyPr>
            <a:normAutofit/>
          </a:bodyPr>
          <a:lstStyle/>
          <a:p>
            <a:pPr lvl="1" algn="r" rtl="1" eaLnBrk="1" hangingPunct="1"/>
            <a:r>
              <a:rPr lang="fa-IR" altLang="en-US" sz="2000" b="1" dirty="0" smtClean="0">
                <a:effectLst>
                  <a:outerShdw blurRad="38100" dist="38100" dir="2700000" algn="tl">
                    <a:srgbClr val="000000">
                      <a:alpha val="43137"/>
                    </a:srgbClr>
                  </a:outerShdw>
                </a:effectLst>
                <a:cs typeface="B Lotus" pitchFamily="2" charset="-78"/>
              </a:rPr>
              <a:t>ساختار يك سواپ نرخ بهره نمونه</a:t>
            </a:r>
            <a:endParaRPr lang="en-US" altLang="en-US" sz="2000" b="1" dirty="0" smtClean="0">
              <a:effectLst>
                <a:outerShdw blurRad="38100" dist="38100" dir="2700000" algn="tl">
                  <a:srgbClr val="000000">
                    <a:alpha val="43137"/>
                  </a:srgbClr>
                </a:outerShdw>
              </a:effectLst>
              <a:cs typeface="B Lotus" pitchFamily="2" charset="-78"/>
            </a:endParaRPr>
          </a:p>
          <a:p>
            <a:pPr lvl="2" algn="just" rtl="1" eaLnBrk="1" hangingPunct="1"/>
            <a:r>
              <a:rPr lang="fa-IR" altLang="en-US" sz="2000" b="1" dirty="0" smtClean="0">
                <a:effectLst>
                  <a:outerShdw blurRad="38100" dist="38100" dir="2700000" algn="tl">
                    <a:srgbClr val="000000">
                      <a:alpha val="43137"/>
                    </a:srgbClr>
                  </a:outerShdw>
                </a:effectLst>
                <a:cs typeface="B Lotus" pitchFamily="2" charset="-78"/>
              </a:rPr>
              <a:t>مثال: در 15 دسامبر </a:t>
            </a:r>
            <a:r>
              <a:rPr lang="en-US" altLang="en-US" sz="2000" b="1" dirty="0" smtClean="0">
                <a:effectLst>
                  <a:outerShdw blurRad="38100" dist="38100" dir="2700000" algn="tl">
                    <a:srgbClr val="000000">
                      <a:alpha val="43137"/>
                    </a:srgbClr>
                  </a:outerShdw>
                </a:effectLst>
                <a:cs typeface="B Lotus" pitchFamily="2" charset="-78"/>
              </a:rPr>
              <a:t>XYZ</a:t>
            </a:r>
            <a:r>
              <a:rPr lang="fa-IR" altLang="en-US" sz="2000" b="1" dirty="0" smtClean="0">
                <a:effectLst>
                  <a:outerShdw blurRad="38100" dist="38100" dir="2700000" algn="tl">
                    <a:srgbClr val="000000">
                      <a:alpha val="43137"/>
                    </a:srgbClr>
                  </a:outerShdw>
                </a:effectLst>
                <a:cs typeface="B Lotus" pitchFamily="2" charset="-78"/>
              </a:rPr>
              <a:t> وارد يك سواپ اصل مبالغ اسمي 50 ميليون دلاري با شركت </a:t>
            </a:r>
            <a:r>
              <a:rPr lang="en-US" altLang="en-US" sz="2000" b="1" dirty="0" err="1" smtClean="0">
                <a:effectLst>
                  <a:outerShdw blurRad="38100" dist="38100" dir="2700000" algn="tl">
                    <a:srgbClr val="000000">
                      <a:alpha val="43137"/>
                    </a:srgbClr>
                  </a:outerShdw>
                </a:effectLst>
                <a:cs typeface="B Lotus" pitchFamily="2" charset="-78"/>
              </a:rPr>
              <a:t>ABSwaps</a:t>
            </a:r>
            <a:r>
              <a:rPr lang="fa-IR" altLang="en-US" sz="2000" b="1" dirty="0" smtClean="0">
                <a:effectLst>
                  <a:outerShdw blurRad="38100" dist="38100" dir="2700000" algn="tl">
                    <a:srgbClr val="000000">
                      <a:alpha val="43137"/>
                    </a:srgbClr>
                  </a:outerShdw>
                </a:effectLst>
                <a:cs typeface="B Lotus" pitchFamily="2" charset="-78"/>
              </a:rPr>
              <a:t> مي شود.</a:t>
            </a:r>
          </a:p>
          <a:p>
            <a:pPr lvl="2" algn="just" rtl="1" eaLnBrk="1" hangingPunct="1"/>
            <a:r>
              <a:rPr lang="fa-IR" altLang="en-US" sz="2000" b="1" dirty="0" smtClean="0">
                <a:effectLst>
                  <a:outerShdw blurRad="38100" dist="38100" dir="2700000" algn="tl">
                    <a:srgbClr val="000000">
                      <a:alpha val="43137"/>
                    </a:srgbClr>
                  </a:outerShdw>
                </a:effectLst>
                <a:cs typeface="B Lotus" pitchFamily="2" charset="-78"/>
              </a:rPr>
              <a:t> پرداخت ها در پانزدهم، مارس، ژوئن، سپتامبر، دسامبر براي يك سال، بر پايه </a:t>
            </a:r>
            <a:r>
              <a:rPr lang="en-US" altLang="en-US" sz="2000" b="1" dirty="0" smtClean="0">
                <a:effectLst>
                  <a:outerShdw blurRad="38100" dist="38100" dir="2700000" algn="tl">
                    <a:srgbClr val="000000">
                      <a:alpha val="43137"/>
                    </a:srgbClr>
                  </a:outerShdw>
                </a:effectLst>
                <a:cs typeface="B Lotus" pitchFamily="2" charset="-78"/>
              </a:rPr>
              <a:t>LIBOR</a:t>
            </a:r>
            <a:r>
              <a:rPr lang="fa-IR" altLang="en-US" sz="2000" b="1" dirty="0" smtClean="0">
                <a:effectLst>
                  <a:outerShdw blurRad="38100" dist="38100" dir="2700000" algn="tl">
                    <a:srgbClr val="000000">
                      <a:alpha val="43137"/>
                    </a:srgbClr>
                  </a:outerShdw>
                </a:effectLst>
                <a:cs typeface="B Lotus" pitchFamily="2" charset="-78"/>
              </a:rPr>
              <a:t> خواهد بود. </a:t>
            </a:r>
          </a:p>
          <a:p>
            <a:pPr lvl="2" algn="just" rtl="1" eaLnBrk="1" hangingPunct="1"/>
            <a:r>
              <a:rPr lang="en-US" altLang="en-US" sz="2000" b="1" dirty="0" smtClean="0">
                <a:effectLst>
                  <a:outerShdw blurRad="38100" dist="38100" dir="2700000" algn="tl">
                    <a:srgbClr val="000000">
                      <a:alpha val="43137"/>
                    </a:srgbClr>
                  </a:outerShdw>
                </a:effectLst>
                <a:cs typeface="B Lotus" pitchFamily="2" charset="-78"/>
              </a:rPr>
              <a:t> XYZ</a:t>
            </a:r>
            <a:r>
              <a:rPr lang="fa-IR" altLang="en-US" sz="2000" b="1" dirty="0" smtClean="0">
                <a:effectLst>
                  <a:outerShdw blurRad="38100" dist="38100" dir="2700000" algn="tl">
                    <a:srgbClr val="000000">
                      <a:alpha val="43137"/>
                    </a:srgbClr>
                  </a:outerShdw>
                </a:effectLst>
                <a:cs typeface="B Lotus" pitchFamily="2" charset="-78"/>
              </a:rPr>
              <a:t> نرخ ثابت 7.5% و </a:t>
            </a:r>
            <a:r>
              <a:rPr lang="en-US" altLang="en-US" sz="2000" b="1" dirty="0" err="1" smtClean="0">
                <a:effectLst>
                  <a:outerShdw blurRad="38100" dist="38100" dir="2700000" algn="tl">
                    <a:srgbClr val="000000">
                      <a:alpha val="43137"/>
                    </a:srgbClr>
                  </a:outerShdw>
                </a:effectLst>
                <a:cs typeface="B Lotus" pitchFamily="2" charset="-78"/>
              </a:rPr>
              <a:t>ABSwaps</a:t>
            </a:r>
            <a:r>
              <a:rPr lang="fa-IR" altLang="en-US" sz="2000" b="1" dirty="0" smtClean="0">
                <a:effectLst>
                  <a:outerShdw blurRad="38100" dist="38100" dir="2700000" algn="tl">
                    <a:srgbClr val="000000">
                      <a:alpha val="43137"/>
                    </a:srgbClr>
                  </a:outerShdw>
                </a:effectLst>
                <a:cs typeface="B Lotus" pitchFamily="2" charset="-78"/>
              </a:rPr>
              <a:t> نرخ </a:t>
            </a:r>
            <a:r>
              <a:rPr lang="en-US" altLang="en-US" sz="2000" b="1" dirty="0" smtClean="0">
                <a:effectLst>
                  <a:outerShdw blurRad="38100" dist="38100" dir="2700000" algn="tl">
                    <a:srgbClr val="000000">
                      <a:alpha val="43137"/>
                    </a:srgbClr>
                  </a:outerShdw>
                </a:effectLst>
                <a:cs typeface="B Lotus" pitchFamily="2" charset="-78"/>
              </a:rPr>
              <a:t>LIBOR</a:t>
            </a:r>
            <a:r>
              <a:rPr lang="fa-IR" altLang="en-US" sz="2000" b="1" dirty="0" smtClean="0">
                <a:effectLst>
                  <a:outerShdw blurRad="38100" dist="38100" dir="2700000" algn="tl">
                    <a:srgbClr val="000000">
                      <a:alpha val="43137"/>
                    </a:srgbClr>
                  </a:outerShdw>
                </a:effectLst>
                <a:cs typeface="B Lotus" pitchFamily="2" charset="-78"/>
              </a:rPr>
              <a:t> را خواهد پرداخت.</a:t>
            </a:r>
          </a:p>
          <a:p>
            <a:pPr lvl="2" algn="just" rtl="1" eaLnBrk="1" hangingPunct="1"/>
            <a:r>
              <a:rPr lang="fa-IR" altLang="en-US" sz="2000" b="1" dirty="0" smtClean="0">
                <a:effectLst>
                  <a:outerShdw blurRad="38100" dist="38100" dir="2700000" algn="tl">
                    <a:srgbClr val="000000">
                      <a:alpha val="43137"/>
                    </a:srgbClr>
                  </a:outerShdw>
                </a:effectLst>
                <a:cs typeface="B Lotus" pitchFamily="2" charset="-78"/>
              </a:rPr>
              <a:t>بهره بر اساس روز شمار دقيق و 360 روز (30 روز هر ماه) است. در مجموع جريان نقدي به پرداخت كننده ي ثابت به صورت زير خواهد بود:</a:t>
            </a:r>
            <a:endParaRPr lang="en-US" altLang="en-US" sz="2000" b="1" dirty="0">
              <a:effectLst>
                <a:outerShdw blurRad="38100" dist="38100" dir="2700000" algn="tl">
                  <a:srgbClr val="000000">
                    <a:alpha val="43137"/>
                  </a:srgbClr>
                </a:outerShdw>
              </a:effectLst>
              <a:cs typeface="B Lotus" pitchFamily="2" charset="-78"/>
            </a:endParaRPr>
          </a:p>
        </p:txBody>
      </p:sp>
      <p:sp>
        <p:nvSpPr>
          <p:cNvPr id="532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8E2751-9676-4601-823D-9CD03E3E3E42}" type="slidenum">
              <a:rPr lang="en-US" altLang="en-US" sz="1400" smtClean="0">
                <a:latin typeface="Times New Roman" panose="02020603050405020304" pitchFamily="18" charset="0"/>
              </a:rPr>
              <a:pPr>
                <a:spcBef>
                  <a:spcPct val="0"/>
                </a:spcBef>
                <a:buFontTx/>
                <a:buNone/>
              </a:pPr>
              <a:t>35</a:t>
            </a:fld>
            <a:endParaRPr lang="en-US" altLang="en-US" sz="1400">
              <a:latin typeface="Times New Roman" panose="02020603050405020304" pitchFamily="18" charset="0"/>
            </a:endParaRPr>
          </a:p>
        </p:txBody>
      </p:sp>
      <p:graphicFrame>
        <p:nvGraphicFramePr>
          <p:cNvPr id="53253" name="Object 6"/>
          <p:cNvGraphicFramePr>
            <a:graphicFrameLocks noChangeAspect="1"/>
          </p:cNvGraphicFramePr>
          <p:nvPr>
            <p:extLst>
              <p:ext uri="{D42A27DB-BD31-4B8C-83A1-F6EECF244321}">
                <p14:modId xmlns:p14="http://schemas.microsoft.com/office/powerpoint/2010/main" val="338636950"/>
              </p:ext>
            </p:extLst>
          </p:nvPr>
        </p:nvGraphicFramePr>
        <p:xfrm>
          <a:off x="755576" y="3429000"/>
          <a:ext cx="6630988" cy="922338"/>
        </p:xfrm>
        <a:graphic>
          <a:graphicData uri="http://schemas.openxmlformats.org/presentationml/2006/ole">
            <mc:AlternateContent xmlns:mc="http://schemas.openxmlformats.org/markup-compatibility/2006">
              <mc:Choice xmlns:v="urn:schemas-microsoft-com:vml" Requires="v">
                <p:oleObj spid="_x0000_s1030" name="Equation" r:id="rId4" imgW="2072160" imgH="235080" progId="Equation.3">
                  <p:embed/>
                </p:oleObj>
              </mc:Choice>
              <mc:Fallback>
                <p:oleObj name="Equation" r:id="rId4" imgW="2072160" imgH="2350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429000"/>
                        <a:ext cx="6630988" cy="92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1"/>
          <p:cNvPicPr>
            <a:picLocks noChangeAspect="1"/>
          </p:cNvPicPr>
          <p:nvPr/>
        </p:nvPicPr>
        <p:blipFill>
          <a:blip r:embed="rId6"/>
          <a:stretch>
            <a:fillRect/>
          </a:stretch>
        </p:blipFill>
        <p:spPr>
          <a:xfrm>
            <a:off x="838200" y="4603119"/>
            <a:ext cx="6470104" cy="819688"/>
          </a:xfrm>
          <a:prstGeom prst="rect">
            <a:avLst/>
          </a:prstGeom>
        </p:spPr>
      </p:pic>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324788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404813"/>
            <a:ext cx="6360368" cy="1025525"/>
          </a:xfrm>
        </p:spPr>
        <p:txBody>
          <a:bodyPr/>
          <a:lstStyle/>
          <a:p>
            <a:pPr algn="r" rtl="1" eaLnBrk="1" hangingPunct="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سوآپ نرخ ارز </a:t>
            </a:r>
            <a:r>
              <a:rPr lang="en-US" altLang="en-US" sz="3200" b="1" dirty="0" smtClean="0">
                <a:latin typeface="Arabic Typesetting" panose="03020402040406030203" pitchFamily="66" charset="-78"/>
                <a:cs typeface="Arabic Typesetting" panose="03020402040406030203" pitchFamily="66" charset="-78"/>
              </a:rPr>
              <a:t>Currency swaps</a:t>
            </a:r>
            <a:r>
              <a:rPr lang="en-US" altLang="en-US" sz="3200" dirty="0" smtClean="0">
                <a:cs typeface="B Titr" pitchFamily="2" charset="0"/>
              </a:rPr>
              <a:t> </a:t>
            </a:r>
            <a:endParaRPr lang="en-US" altLang="en-US" sz="3200" dirty="0">
              <a:cs typeface="B Titr" pitchFamily="2" charset="0"/>
            </a:endParaRPr>
          </a:p>
        </p:txBody>
      </p:sp>
      <p:sp>
        <p:nvSpPr>
          <p:cNvPr id="32771" name="Rectangle 3"/>
          <p:cNvSpPr>
            <a:spLocks noGrp="1" noChangeArrowheads="1"/>
          </p:cNvSpPr>
          <p:nvPr>
            <p:ph idx="1"/>
          </p:nvPr>
        </p:nvSpPr>
        <p:spPr>
          <a:xfrm>
            <a:off x="914400" y="1447800"/>
            <a:ext cx="7344295" cy="4462462"/>
          </a:xfrm>
        </p:spPr>
        <p:txBody>
          <a:bodyPr>
            <a:normAutofit/>
          </a:bodyPr>
          <a:lstStyle/>
          <a:p>
            <a:pPr algn="just" rtl="1" eaLnBrk="1" hangingPunct="1">
              <a:lnSpc>
                <a:spcPct val="160000"/>
              </a:lnSpc>
            </a:pPr>
            <a:r>
              <a:rPr lang="fa-IR" altLang="en-US" sz="1900" b="1" dirty="0" smtClean="0">
                <a:effectLst>
                  <a:outerShdw blurRad="38100" dist="38100" dir="2700000" algn="tl">
                    <a:srgbClr val="000000">
                      <a:alpha val="43137"/>
                    </a:srgbClr>
                  </a:outerShdw>
                </a:effectLst>
                <a:cs typeface="B Lotus" pitchFamily="2" charset="-78"/>
              </a:rPr>
              <a:t>قراردادي دو طرفه براي مبادله دو ارز مختلف.</a:t>
            </a:r>
          </a:p>
          <a:p>
            <a:pPr algn="just" rtl="1" eaLnBrk="1" hangingPunct="1">
              <a:lnSpc>
                <a:spcPct val="160000"/>
              </a:lnSpc>
            </a:pPr>
            <a:r>
              <a:rPr lang="fa-IR" altLang="en-US" sz="1900" b="1" dirty="0" smtClean="0">
                <a:effectLst>
                  <a:outerShdw blurRad="38100" dist="38100" dir="2700000" algn="tl">
                    <a:srgbClr val="000000">
                      <a:alpha val="43137"/>
                    </a:srgbClr>
                  </a:outerShdw>
                </a:effectLst>
                <a:cs typeface="B Lotus" pitchFamily="2" charset="-78"/>
              </a:rPr>
              <a:t>با نام سوآپ هم سان ارز</a:t>
            </a:r>
            <a:r>
              <a:rPr lang="en-US" altLang="en-US" sz="1900" b="1" dirty="0" smtClean="0">
                <a:effectLst>
                  <a:outerShdw blurRad="38100" dist="38100" dir="2700000" algn="tl">
                    <a:srgbClr val="000000">
                      <a:alpha val="43137"/>
                    </a:srgbClr>
                  </a:outerShdw>
                </a:effectLst>
                <a:cs typeface="B Lotus" pitchFamily="2" charset="-78"/>
              </a:rPr>
              <a:t>Cross – Currency Swaps </a:t>
            </a:r>
            <a:r>
              <a:rPr lang="fa-IR" altLang="en-US" sz="1900" b="1" dirty="0" smtClean="0">
                <a:effectLst>
                  <a:outerShdw blurRad="38100" dist="38100" dir="2700000" algn="tl">
                    <a:srgbClr val="000000">
                      <a:alpha val="43137"/>
                    </a:srgbClr>
                  </a:outerShdw>
                </a:effectLst>
                <a:cs typeface="B Lotus" pitchFamily="2" charset="-78"/>
              </a:rPr>
              <a:t> هم ناميده مي شود.</a:t>
            </a:r>
          </a:p>
          <a:p>
            <a:pPr algn="just" rtl="1" eaLnBrk="1" hangingPunct="1">
              <a:lnSpc>
                <a:spcPct val="160000"/>
              </a:lnSpc>
              <a:buFont typeface="Wingdings" panose="05000000000000000000" pitchFamily="2" charset="2"/>
              <a:buNone/>
            </a:pPr>
            <a:r>
              <a:rPr lang="fa-IR" altLang="en-US" sz="1900" b="1" dirty="0" smtClean="0">
                <a:effectLst>
                  <a:outerShdw blurRad="38100" dist="38100" dir="2700000" algn="tl">
                    <a:srgbClr val="000000">
                      <a:alpha val="43137"/>
                    </a:srgbClr>
                  </a:outerShdw>
                </a:effectLst>
                <a:cs typeface="B Lotus" pitchFamily="2" charset="-78"/>
              </a:rPr>
              <a:t>مثال) در 1382/6/2، هر دلار 130 </a:t>
            </a:r>
            <a:r>
              <a:rPr lang="fa-IR" altLang="en-US" sz="1900" b="1" dirty="0" err="1" smtClean="0">
                <a:effectLst>
                  <a:outerShdw blurRad="38100" dist="38100" dir="2700000" algn="tl">
                    <a:srgbClr val="000000">
                      <a:alpha val="43137"/>
                    </a:srgbClr>
                  </a:outerShdw>
                </a:effectLst>
                <a:cs typeface="B Lotus" pitchFamily="2" charset="-78"/>
              </a:rPr>
              <a:t>ين</a:t>
            </a:r>
            <a:r>
              <a:rPr lang="fa-IR" altLang="en-US" sz="1900" b="1" dirty="0" smtClean="0">
                <a:effectLst>
                  <a:outerShdw blurRad="38100" dist="38100" dir="2700000" algn="tl">
                    <a:srgbClr val="000000">
                      <a:alpha val="43137"/>
                    </a:srgbClr>
                  </a:outerShdw>
                </a:effectLst>
                <a:cs typeface="B Lotus" pitchFamily="2" charset="-78"/>
              </a:rPr>
              <a:t> است</a:t>
            </a:r>
          </a:p>
          <a:p>
            <a:pPr algn="just" rtl="1" eaLnBrk="1" hangingPunct="1">
              <a:lnSpc>
                <a:spcPct val="160000"/>
              </a:lnSpc>
              <a:buFont typeface="Wingdings" panose="05000000000000000000" pitchFamily="2" charset="2"/>
              <a:buNone/>
            </a:pPr>
            <a:r>
              <a:rPr lang="fa-IR" altLang="en-US" sz="1900" b="1" dirty="0" smtClean="0">
                <a:effectLst>
                  <a:outerShdw blurRad="38100" dist="38100" dir="2700000" algn="tl">
                    <a:srgbClr val="000000">
                      <a:alpha val="43137"/>
                    </a:srgbClr>
                  </a:outerShdw>
                </a:effectLst>
                <a:cs typeface="B Lotus" pitchFamily="2" charset="-78"/>
              </a:rPr>
              <a:t> قرارداد براي مبادله 100 هزار دلار به طور ساليانه كه يكي از طرفين متعهد به پرداخت نرخ ارز مندرج در قرارداد (طرف الف) و طرف ديگر متعهد به پرداخت نرخ ارز جاري بازار (طرف ب) است. </a:t>
            </a:r>
          </a:p>
          <a:p>
            <a:pPr algn="just" rtl="1" eaLnBrk="1" hangingPunct="1">
              <a:lnSpc>
                <a:spcPct val="160000"/>
              </a:lnSpc>
              <a:buFont typeface="Wingdings" panose="05000000000000000000" pitchFamily="2" charset="2"/>
              <a:buNone/>
            </a:pPr>
            <a:r>
              <a:rPr lang="fa-IR" altLang="en-US" sz="1900" b="1" dirty="0" smtClean="0">
                <a:effectLst>
                  <a:outerShdw blurRad="38100" dist="38100" dir="2700000" algn="tl">
                    <a:srgbClr val="000000">
                      <a:alpha val="43137"/>
                    </a:srgbClr>
                  </a:outerShdw>
                </a:effectLst>
                <a:cs typeface="B Lotus" pitchFamily="2" charset="-78"/>
              </a:rPr>
              <a:t>حال اگر در اولين پرداخت (82/6/31) هر دلار 140 برسد طرف ب به طرف الف 10 ين مي‌پردازد و اگر 125 ين بشود طرف الف به طرف ب 5 ين مي‌پردازد (به ازاي هر دلار).</a:t>
            </a:r>
            <a:endParaRPr lang="en-US" altLang="en-US" sz="1900" b="1" dirty="0">
              <a:effectLst>
                <a:outerShdw blurRad="38100" dist="38100" dir="2700000" algn="tl">
                  <a:srgbClr val="000000">
                    <a:alpha val="43137"/>
                  </a:srgbClr>
                </a:outerShdw>
              </a:effectLst>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36</a:t>
            </a:fld>
            <a:endParaRPr lang="en-US"/>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120920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0" y="477838"/>
            <a:ext cx="6576392" cy="1006475"/>
          </a:xfrm>
        </p:spPr>
        <p:txBody>
          <a:bodyPr/>
          <a:lstStyle/>
          <a:p>
            <a:pPr algn="r" rtl="1" eaLnBrk="1" hangingPunct="1"/>
            <a:r>
              <a:rPr lang="fa-IR" altLang="en-US" sz="32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سوآپ كالا </a:t>
            </a:r>
            <a:r>
              <a:rPr lang="en-US" altLang="en-US" sz="2800" b="1" dirty="0" smtClean="0">
                <a:solidFill>
                  <a:srgbClr val="452E17"/>
                </a:solidFill>
                <a:effectLst>
                  <a:outerShdw blurRad="38100" dist="38100" dir="2700000" algn="tl">
                    <a:srgbClr val="000000">
                      <a:alpha val="43137"/>
                    </a:srgbClr>
                  </a:outerShdw>
                </a:effectLst>
                <a:latin typeface="Arabic Typesetting" pitchFamily="66" charset="-78"/>
                <a:cs typeface="B Lotus" pitchFamily="2" charset="-78"/>
              </a:rPr>
              <a:t>Commodity </a:t>
            </a:r>
            <a:r>
              <a:rPr lang="en-US" altLang="en-US" sz="3200" b="1" dirty="0" smtClean="0">
                <a:latin typeface="Arabic Typesetting" panose="03020402040406030203" pitchFamily="66" charset="-78"/>
                <a:cs typeface="Arabic Typesetting" panose="03020402040406030203" pitchFamily="66" charset="-78"/>
              </a:rPr>
              <a:t>swaps  </a:t>
            </a:r>
            <a:endParaRPr lang="en-US" altLang="en-US" sz="3200" b="1" dirty="0">
              <a:latin typeface="Arabic Typesetting" panose="03020402040406030203" pitchFamily="66" charset="-78"/>
              <a:cs typeface="Arabic Typesetting" panose="03020402040406030203" pitchFamily="66" charset="-78"/>
            </a:endParaRPr>
          </a:p>
        </p:txBody>
      </p:sp>
      <p:sp>
        <p:nvSpPr>
          <p:cNvPr id="34819" name="Rectangle 3"/>
          <p:cNvSpPr>
            <a:spLocks noGrp="1" noChangeArrowheads="1"/>
          </p:cNvSpPr>
          <p:nvPr>
            <p:ph idx="1"/>
          </p:nvPr>
        </p:nvSpPr>
        <p:spPr>
          <a:xfrm>
            <a:off x="900113" y="1557338"/>
            <a:ext cx="7272287" cy="2141537"/>
          </a:xfrm>
        </p:spPr>
        <p:txBody>
          <a:bodyPr>
            <a:normAutofit/>
          </a:bodyPr>
          <a:lstStyle/>
          <a:p>
            <a:pPr marL="609600" indent="-609600" algn="just" rtl="1" eaLnBrk="1" hangingPunct="1">
              <a:lnSpc>
                <a:spcPct val="90000"/>
              </a:lnSpc>
            </a:pPr>
            <a:r>
              <a:rPr lang="fa-IR" altLang="en-US" sz="1900" b="1" dirty="0" smtClean="0">
                <a:effectLst>
                  <a:outerShdw blurRad="38100" dist="38100" dir="2700000" algn="tl">
                    <a:srgbClr val="000000">
                      <a:alpha val="43137"/>
                    </a:srgbClr>
                  </a:outerShdw>
                </a:effectLst>
                <a:cs typeface="B Lotus" pitchFamily="2" charset="-78"/>
              </a:rPr>
              <a:t>روي كالاهايي از قبيل نفت، محصولات پتروشيمي، ارزي، فلزات و ...</a:t>
            </a:r>
          </a:p>
          <a:p>
            <a:pPr marL="609600" indent="-609600" algn="just" rtl="1" eaLnBrk="1" hangingPunct="1">
              <a:lnSpc>
                <a:spcPct val="90000"/>
              </a:lnSpc>
            </a:pPr>
            <a:r>
              <a:rPr lang="fa-IR" altLang="en-US" sz="1900" b="1" dirty="0" smtClean="0">
                <a:effectLst>
                  <a:outerShdw blurRad="38100" dist="38100" dir="2700000" algn="tl">
                    <a:srgbClr val="000000">
                      <a:alpha val="43137"/>
                    </a:srgbClr>
                  </a:outerShdw>
                </a:effectLst>
                <a:cs typeface="B Lotus" pitchFamily="2" charset="-78"/>
              </a:rPr>
              <a:t>دو نوع تاخت كالا مرسوم است:</a:t>
            </a:r>
          </a:p>
          <a:p>
            <a:pPr marL="609600" indent="-609600" algn="just" rtl="1" eaLnBrk="1" hangingPunct="1">
              <a:lnSpc>
                <a:spcPct val="90000"/>
              </a:lnSpc>
              <a:buFont typeface="Wingdings" panose="05000000000000000000" pitchFamily="2" charset="2"/>
              <a:buNone/>
            </a:pPr>
            <a:endParaRPr lang="fa-IR" altLang="en-US" sz="1900" b="1" dirty="0" smtClean="0">
              <a:effectLst>
                <a:outerShdw blurRad="38100" dist="38100" dir="2700000" algn="tl">
                  <a:srgbClr val="000000">
                    <a:alpha val="43137"/>
                  </a:srgbClr>
                </a:outerShdw>
              </a:effectLst>
              <a:cs typeface="B Lotus" pitchFamily="2" charset="-78"/>
            </a:endParaRPr>
          </a:p>
          <a:p>
            <a:pPr marL="609600" indent="-609600" algn="just" rtl="1" eaLnBrk="1" hangingPunct="1">
              <a:lnSpc>
                <a:spcPct val="90000"/>
              </a:lnSpc>
              <a:buFontTx/>
              <a:buAutoNum type="arabicParenR"/>
            </a:pPr>
            <a:r>
              <a:rPr lang="fa-IR" altLang="en-US" sz="1900" b="1" dirty="0" smtClean="0">
                <a:effectLst>
                  <a:outerShdw blurRad="38100" dist="38100" dir="2700000" algn="tl">
                    <a:srgbClr val="000000">
                      <a:alpha val="43137"/>
                    </a:srgbClr>
                  </a:outerShdw>
                </a:effectLst>
                <a:cs typeface="B Lotus" pitchFamily="2" charset="-78"/>
              </a:rPr>
              <a:t>مبادله نرخ ثابت قرارداد و نرخ شناور شاخص و قيمت يك كالاي خاص</a:t>
            </a:r>
          </a:p>
          <a:p>
            <a:pPr marL="609600" indent="-609600" algn="just" rtl="1" eaLnBrk="1" hangingPunct="1">
              <a:buFontTx/>
              <a:buAutoNum type="arabicParenR"/>
            </a:pPr>
            <a:r>
              <a:rPr lang="fa-IR" altLang="en-US" sz="1900" b="1" dirty="0" smtClean="0">
                <a:effectLst>
                  <a:outerShdw blurRad="38100" dist="38100" dir="2700000" algn="tl">
                    <a:srgbClr val="000000">
                      <a:alpha val="43137"/>
                    </a:srgbClr>
                  </a:outerShdw>
                </a:effectLst>
                <a:cs typeface="B Lotus" pitchFamily="2" charset="-78"/>
              </a:rPr>
              <a:t>مبادله 2 نوع جريان نقدي يكي بر اساس شاخص قيمت نوع خاصي از كالا و ديگري جريان نقدي ناشي از يكي  از دارايي‌هاي بازار پول</a:t>
            </a:r>
            <a:endParaRPr lang="en-US" altLang="en-US" sz="1900" b="1" dirty="0">
              <a:effectLst>
                <a:outerShdw blurRad="38100" dist="38100" dir="2700000" algn="tl">
                  <a:srgbClr val="000000">
                    <a:alpha val="43137"/>
                  </a:srgbClr>
                </a:outerShdw>
              </a:effectLst>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37</a:t>
            </a:fld>
            <a:endParaRPr lang="en-US"/>
          </a:p>
        </p:txBody>
      </p:sp>
      <p:sp>
        <p:nvSpPr>
          <p:cNvPr id="34820" name="Text Box 4"/>
          <p:cNvSpPr txBox="1">
            <a:spLocks noChangeArrowheads="1"/>
          </p:cNvSpPr>
          <p:nvPr/>
        </p:nvSpPr>
        <p:spPr bwMode="auto">
          <a:xfrm>
            <a:off x="3924300" y="4076700"/>
            <a:ext cx="1728788"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800">
                <a:cs typeface="B Nazanin" pitchFamily="2" charset="0"/>
              </a:rPr>
              <a:t>معامله گر تاخت</a:t>
            </a:r>
            <a:endParaRPr lang="en-US" altLang="en-US" sz="1800">
              <a:cs typeface="B Nazanin" pitchFamily="2" charset="0"/>
            </a:endParaRPr>
          </a:p>
        </p:txBody>
      </p:sp>
      <p:sp>
        <p:nvSpPr>
          <p:cNvPr id="34821" name="Oval 5"/>
          <p:cNvSpPr>
            <a:spLocks noChangeArrowheads="1"/>
          </p:cNvSpPr>
          <p:nvPr/>
        </p:nvSpPr>
        <p:spPr bwMode="auto">
          <a:xfrm>
            <a:off x="2268538" y="4941888"/>
            <a:ext cx="1655762"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a-IR" altLang="en-US" sz="1600">
                <a:cs typeface="B Titr" pitchFamily="2" charset="0"/>
              </a:rPr>
              <a:t>شركت توليد كننده</a:t>
            </a:r>
          </a:p>
          <a:p>
            <a:pPr algn="ctr" eaLnBrk="1" hangingPunct="1">
              <a:spcBef>
                <a:spcPct val="0"/>
              </a:spcBef>
              <a:buClrTx/>
              <a:buSzTx/>
              <a:buFontTx/>
              <a:buNone/>
            </a:pPr>
            <a:r>
              <a:rPr lang="fa-IR" altLang="en-US" sz="1600">
                <a:cs typeface="B Titr" pitchFamily="2" charset="0"/>
              </a:rPr>
              <a:t> نفت خام</a:t>
            </a:r>
            <a:endParaRPr lang="en-US" altLang="en-US" sz="1600">
              <a:cs typeface="B Titr" pitchFamily="2" charset="0"/>
            </a:endParaRPr>
          </a:p>
        </p:txBody>
      </p:sp>
      <p:sp>
        <p:nvSpPr>
          <p:cNvPr id="34822" name="Oval 6"/>
          <p:cNvSpPr>
            <a:spLocks noChangeArrowheads="1"/>
          </p:cNvSpPr>
          <p:nvPr/>
        </p:nvSpPr>
        <p:spPr bwMode="auto">
          <a:xfrm>
            <a:off x="5653088" y="4941888"/>
            <a:ext cx="1655762"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fa-IR" altLang="en-US" sz="1600">
                <a:cs typeface="B Titr" pitchFamily="2" charset="0"/>
              </a:rPr>
              <a:t>شركت پتروشيمي</a:t>
            </a:r>
            <a:endParaRPr lang="en-US" altLang="en-US" sz="1600">
              <a:cs typeface="B Titr" pitchFamily="2" charset="0"/>
            </a:endParaRPr>
          </a:p>
        </p:txBody>
      </p:sp>
      <p:sp>
        <p:nvSpPr>
          <p:cNvPr id="34823" name="Text Box 11"/>
          <p:cNvSpPr txBox="1">
            <a:spLocks noChangeArrowheads="1"/>
          </p:cNvSpPr>
          <p:nvPr/>
        </p:nvSpPr>
        <p:spPr bwMode="auto">
          <a:xfrm rot="-2388334">
            <a:off x="2555875" y="4214813"/>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800">
                <a:cs typeface="B Nazanin" pitchFamily="2" charset="0"/>
              </a:rPr>
              <a:t>قيمت نقد</a:t>
            </a:r>
            <a:endParaRPr lang="en-US" altLang="en-US" sz="1800">
              <a:cs typeface="B Nazanin" pitchFamily="2" charset="0"/>
            </a:endParaRPr>
          </a:p>
        </p:txBody>
      </p:sp>
      <p:sp>
        <p:nvSpPr>
          <p:cNvPr id="34824" name="Arc 13"/>
          <p:cNvSpPr>
            <a:spLocks/>
          </p:cNvSpPr>
          <p:nvPr/>
        </p:nvSpPr>
        <p:spPr bwMode="auto">
          <a:xfrm rot="10288154" flipV="1">
            <a:off x="2916238" y="4221163"/>
            <a:ext cx="936625" cy="706437"/>
          </a:xfrm>
          <a:custGeom>
            <a:avLst/>
            <a:gdLst>
              <a:gd name="T0" fmla="*/ 0 w 20274"/>
              <a:gd name="T1" fmla="*/ 0 h 21600"/>
              <a:gd name="T2" fmla="*/ 43270513 w 20274"/>
              <a:gd name="T3" fmla="*/ 15132273 h 21600"/>
              <a:gd name="T4" fmla="*/ 0 w 20274"/>
              <a:gd name="T5" fmla="*/ 23104316 h 21600"/>
              <a:gd name="T6" fmla="*/ 0 60000 65536"/>
              <a:gd name="T7" fmla="*/ 0 60000 65536"/>
              <a:gd name="T8" fmla="*/ 0 60000 65536"/>
            </a:gdLst>
            <a:ahLst/>
            <a:cxnLst>
              <a:cxn ang="T6">
                <a:pos x="T0" y="T1"/>
              </a:cxn>
              <a:cxn ang="T7">
                <a:pos x="T2" y="T3"/>
              </a:cxn>
              <a:cxn ang="T8">
                <a:pos x="T4" y="T5"/>
              </a:cxn>
            </a:cxnLst>
            <a:rect l="0" t="0" r="r" b="b"/>
            <a:pathLst>
              <a:path w="20274" h="21600" fill="none" extrusionOk="0">
                <a:moveTo>
                  <a:pt x="-1" y="0"/>
                </a:moveTo>
                <a:cubicBezTo>
                  <a:pt x="9055" y="0"/>
                  <a:pt x="17149" y="5648"/>
                  <a:pt x="20273" y="14147"/>
                </a:cubicBezTo>
              </a:path>
              <a:path w="20274" h="21600" stroke="0" extrusionOk="0">
                <a:moveTo>
                  <a:pt x="-1" y="0"/>
                </a:moveTo>
                <a:cubicBezTo>
                  <a:pt x="9055" y="0"/>
                  <a:pt x="17149" y="5648"/>
                  <a:pt x="20273" y="14147"/>
                </a:cubicBezTo>
                <a:lnTo>
                  <a:pt x="0" y="21600"/>
                </a:lnTo>
                <a:lnTo>
                  <a:pt x="-1" y="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5" name="Arc 15"/>
          <p:cNvSpPr>
            <a:spLocks/>
          </p:cNvSpPr>
          <p:nvPr/>
        </p:nvSpPr>
        <p:spPr bwMode="auto">
          <a:xfrm rot="9767369" flipH="1">
            <a:off x="3016250" y="4365625"/>
            <a:ext cx="908050" cy="431800"/>
          </a:xfrm>
          <a:custGeom>
            <a:avLst/>
            <a:gdLst>
              <a:gd name="T0" fmla="*/ 0 w 30228"/>
              <a:gd name="T1" fmla="*/ 718527 h 21600"/>
              <a:gd name="T2" fmla="*/ 27277848 w 30228"/>
              <a:gd name="T3" fmla="*/ 8632002 h 21600"/>
              <a:gd name="T4" fmla="*/ 7785925 w 30228"/>
              <a:gd name="T5" fmla="*/ 8632002 h 21600"/>
              <a:gd name="T6" fmla="*/ 0 60000 65536"/>
              <a:gd name="T7" fmla="*/ 0 60000 65536"/>
              <a:gd name="T8" fmla="*/ 0 60000 65536"/>
            </a:gdLst>
            <a:ahLst/>
            <a:cxnLst>
              <a:cxn ang="T6">
                <a:pos x="T0" y="T1"/>
              </a:cxn>
              <a:cxn ang="T7">
                <a:pos x="T2" y="T3"/>
              </a:cxn>
              <a:cxn ang="T8">
                <a:pos x="T4" y="T5"/>
              </a:cxn>
            </a:cxnLst>
            <a:rect l="0" t="0" r="r" b="b"/>
            <a:pathLst>
              <a:path w="30228" h="21600" fill="none" extrusionOk="0">
                <a:moveTo>
                  <a:pt x="0" y="1798"/>
                </a:moveTo>
                <a:cubicBezTo>
                  <a:pt x="2721" y="612"/>
                  <a:pt x="5658" y="0"/>
                  <a:pt x="8628" y="0"/>
                </a:cubicBezTo>
                <a:cubicBezTo>
                  <a:pt x="20557" y="0"/>
                  <a:pt x="30228" y="9670"/>
                  <a:pt x="30228" y="21600"/>
                </a:cubicBezTo>
              </a:path>
              <a:path w="30228" h="21600" stroke="0" extrusionOk="0">
                <a:moveTo>
                  <a:pt x="0" y="1798"/>
                </a:moveTo>
                <a:cubicBezTo>
                  <a:pt x="2721" y="612"/>
                  <a:pt x="5658" y="0"/>
                  <a:pt x="8628" y="0"/>
                </a:cubicBezTo>
                <a:cubicBezTo>
                  <a:pt x="20557" y="0"/>
                  <a:pt x="30228" y="9670"/>
                  <a:pt x="30228" y="21600"/>
                </a:cubicBezTo>
                <a:lnTo>
                  <a:pt x="8628" y="21600"/>
                </a:lnTo>
                <a:lnTo>
                  <a:pt x="0" y="1798"/>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Text Box 16"/>
          <p:cNvSpPr txBox="1">
            <a:spLocks noChangeArrowheads="1"/>
          </p:cNvSpPr>
          <p:nvPr/>
        </p:nvSpPr>
        <p:spPr bwMode="auto">
          <a:xfrm rot="-2388334">
            <a:off x="3203575" y="4676775"/>
            <a:ext cx="1081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600">
                <a:cs typeface="B Nazanin" pitchFamily="2" charset="0"/>
              </a:rPr>
              <a:t>قيمت ثابت</a:t>
            </a:r>
            <a:endParaRPr lang="en-US" altLang="en-US" sz="1600">
              <a:cs typeface="B Nazanin" pitchFamily="2" charset="0"/>
            </a:endParaRPr>
          </a:p>
        </p:txBody>
      </p:sp>
      <p:sp>
        <p:nvSpPr>
          <p:cNvPr id="34827" name="Text Box 17"/>
          <p:cNvSpPr txBox="1">
            <a:spLocks noChangeArrowheads="1"/>
          </p:cNvSpPr>
          <p:nvPr/>
        </p:nvSpPr>
        <p:spPr bwMode="auto">
          <a:xfrm rot="2654237">
            <a:off x="5783263" y="4048125"/>
            <a:ext cx="13287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600">
                <a:cs typeface="B Nazanin" pitchFamily="2" charset="0"/>
              </a:rPr>
              <a:t>قيمت نقدي شناور</a:t>
            </a:r>
            <a:endParaRPr lang="en-US" altLang="en-US" sz="1600">
              <a:cs typeface="B Nazanin" pitchFamily="2" charset="0"/>
            </a:endParaRPr>
          </a:p>
        </p:txBody>
      </p:sp>
      <p:sp>
        <p:nvSpPr>
          <p:cNvPr id="34828" name="Arc 18"/>
          <p:cNvSpPr>
            <a:spLocks/>
          </p:cNvSpPr>
          <p:nvPr/>
        </p:nvSpPr>
        <p:spPr bwMode="auto">
          <a:xfrm rot="3952586" flipV="1">
            <a:off x="5805488" y="4160838"/>
            <a:ext cx="858837" cy="706437"/>
          </a:xfrm>
          <a:custGeom>
            <a:avLst/>
            <a:gdLst>
              <a:gd name="T0" fmla="*/ 0 w 18587"/>
              <a:gd name="T1" fmla="*/ 0 h 21600"/>
              <a:gd name="T2" fmla="*/ 39683703 w 18587"/>
              <a:gd name="T3" fmla="*/ 11333964 h 21600"/>
              <a:gd name="T4" fmla="*/ 0 w 18587"/>
              <a:gd name="T5" fmla="*/ 23104316 h 21600"/>
              <a:gd name="T6" fmla="*/ 0 60000 65536"/>
              <a:gd name="T7" fmla="*/ 0 60000 65536"/>
              <a:gd name="T8" fmla="*/ 0 60000 65536"/>
            </a:gdLst>
            <a:ahLst/>
            <a:cxnLst>
              <a:cxn ang="T6">
                <a:pos x="T0" y="T1"/>
              </a:cxn>
              <a:cxn ang="T7">
                <a:pos x="T2" y="T3"/>
              </a:cxn>
              <a:cxn ang="T8">
                <a:pos x="T4" y="T5"/>
              </a:cxn>
            </a:cxnLst>
            <a:rect l="0" t="0" r="r" b="b"/>
            <a:pathLst>
              <a:path w="18587" h="21600" fill="none" extrusionOk="0">
                <a:moveTo>
                  <a:pt x="-1" y="0"/>
                </a:moveTo>
                <a:cubicBezTo>
                  <a:pt x="7632" y="0"/>
                  <a:pt x="14698" y="4028"/>
                  <a:pt x="18586" y="10596"/>
                </a:cubicBezTo>
              </a:path>
              <a:path w="18587" h="21600" stroke="0" extrusionOk="0">
                <a:moveTo>
                  <a:pt x="-1" y="0"/>
                </a:moveTo>
                <a:cubicBezTo>
                  <a:pt x="7632" y="0"/>
                  <a:pt x="14698" y="4028"/>
                  <a:pt x="18586" y="10596"/>
                </a:cubicBezTo>
                <a:lnTo>
                  <a:pt x="0" y="21600"/>
                </a:lnTo>
                <a:lnTo>
                  <a:pt x="-1" y="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9" name="Arc 19"/>
          <p:cNvSpPr>
            <a:spLocks/>
          </p:cNvSpPr>
          <p:nvPr/>
        </p:nvSpPr>
        <p:spPr bwMode="auto">
          <a:xfrm rot="4215802" flipH="1">
            <a:off x="5849144" y="4269582"/>
            <a:ext cx="908050" cy="436562"/>
          </a:xfrm>
          <a:custGeom>
            <a:avLst/>
            <a:gdLst>
              <a:gd name="T0" fmla="*/ 0 w 30228"/>
              <a:gd name="T1" fmla="*/ 719150 h 21829"/>
              <a:gd name="T2" fmla="*/ 27276947 w 30228"/>
              <a:gd name="T3" fmla="*/ 8730880 h 21829"/>
              <a:gd name="T4" fmla="*/ 7785925 w 30228"/>
              <a:gd name="T5" fmla="*/ 8639284 h 21829"/>
              <a:gd name="T6" fmla="*/ 0 60000 65536"/>
              <a:gd name="T7" fmla="*/ 0 60000 65536"/>
              <a:gd name="T8" fmla="*/ 0 60000 65536"/>
            </a:gdLst>
            <a:ahLst/>
            <a:cxnLst>
              <a:cxn ang="T6">
                <a:pos x="T0" y="T1"/>
              </a:cxn>
              <a:cxn ang="T7">
                <a:pos x="T2" y="T3"/>
              </a:cxn>
              <a:cxn ang="T8">
                <a:pos x="T4" y="T5"/>
              </a:cxn>
            </a:cxnLst>
            <a:rect l="0" t="0" r="r" b="b"/>
            <a:pathLst>
              <a:path w="30228" h="21829" fill="none" extrusionOk="0">
                <a:moveTo>
                  <a:pt x="0" y="1798"/>
                </a:moveTo>
                <a:cubicBezTo>
                  <a:pt x="2721" y="612"/>
                  <a:pt x="5658" y="0"/>
                  <a:pt x="8628" y="0"/>
                </a:cubicBezTo>
                <a:cubicBezTo>
                  <a:pt x="20557" y="0"/>
                  <a:pt x="30228" y="9670"/>
                  <a:pt x="30228" y="21600"/>
                </a:cubicBezTo>
                <a:cubicBezTo>
                  <a:pt x="30228" y="21676"/>
                  <a:pt x="30227" y="21752"/>
                  <a:pt x="30226" y="21828"/>
                </a:cubicBezTo>
              </a:path>
              <a:path w="30228" h="21829" stroke="0" extrusionOk="0">
                <a:moveTo>
                  <a:pt x="0" y="1798"/>
                </a:moveTo>
                <a:cubicBezTo>
                  <a:pt x="2721" y="612"/>
                  <a:pt x="5658" y="0"/>
                  <a:pt x="8628" y="0"/>
                </a:cubicBezTo>
                <a:cubicBezTo>
                  <a:pt x="20557" y="0"/>
                  <a:pt x="30228" y="9670"/>
                  <a:pt x="30228" y="21600"/>
                </a:cubicBezTo>
                <a:cubicBezTo>
                  <a:pt x="30228" y="21676"/>
                  <a:pt x="30227" y="21752"/>
                  <a:pt x="30226" y="21828"/>
                </a:cubicBezTo>
                <a:lnTo>
                  <a:pt x="8628" y="21600"/>
                </a:lnTo>
                <a:lnTo>
                  <a:pt x="0" y="1798"/>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0" name="Text Box 20"/>
          <p:cNvSpPr txBox="1">
            <a:spLocks noChangeArrowheads="1"/>
          </p:cNvSpPr>
          <p:nvPr/>
        </p:nvSpPr>
        <p:spPr bwMode="auto">
          <a:xfrm rot="2893224">
            <a:off x="5231606" y="4448969"/>
            <a:ext cx="1081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600">
                <a:cs typeface="B Nazanin" pitchFamily="2" charset="0"/>
              </a:rPr>
              <a:t>قيمت ثابت</a:t>
            </a:r>
            <a:endParaRPr lang="en-US" altLang="en-US" sz="1600">
              <a:cs typeface="B Nazanin" pitchFamily="2" charset="0"/>
            </a:endParaRPr>
          </a:p>
        </p:txBody>
      </p:sp>
      <p:sp>
        <p:nvSpPr>
          <p:cNvPr id="34831" name="Text Box 21"/>
          <p:cNvSpPr txBox="1">
            <a:spLocks noChangeArrowheads="1"/>
          </p:cNvSpPr>
          <p:nvPr/>
        </p:nvSpPr>
        <p:spPr bwMode="auto">
          <a:xfrm>
            <a:off x="755650" y="5092700"/>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fa-IR" altLang="en-US" sz="1800">
                <a:solidFill>
                  <a:schemeClr val="tx1"/>
                </a:solidFill>
                <a:cs typeface="B Roya" pitchFamily="2" charset="0"/>
              </a:rPr>
              <a:t>كاهش ريسك براي فروشنده</a:t>
            </a:r>
            <a:endParaRPr lang="en-US" altLang="en-US" sz="1800">
              <a:solidFill>
                <a:schemeClr val="tx1"/>
              </a:solidFill>
              <a:cs typeface="B Roya" pitchFamily="2" charset="0"/>
            </a:endParaRPr>
          </a:p>
        </p:txBody>
      </p:sp>
      <p:sp>
        <p:nvSpPr>
          <p:cNvPr id="34832" name="Text Box 22"/>
          <p:cNvSpPr txBox="1">
            <a:spLocks noChangeArrowheads="1"/>
          </p:cNvSpPr>
          <p:nvPr/>
        </p:nvSpPr>
        <p:spPr bwMode="auto">
          <a:xfrm>
            <a:off x="7126294" y="5026971"/>
            <a:ext cx="1439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lr>
                <a:schemeClr val="tx1"/>
              </a:buClr>
              <a:buSzPct val="70000"/>
              <a:buFont typeface="Wingdings" panose="05000000000000000000" pitchFamily="2" charset="2"/>
              <a:buChar char="¢"/>
              <a:defRPr sz="3000">
                <a:solidFill>
                  <a:schemeClr val="tx2"/>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l"/>
              <a:defRPr sz="2800">
                <a:solidFill>
                  <a:schemeClr val="tx2"/>
                </a:solidFill>
                <a:latin typeface="Arial" panose="020B0604020202020204" pitchFamily="34" charset="0"/>
                <a:cs typeface="Arial" panose="020B0604020202020204" pitchFamily="34" charset="0"/>
              </a:defRPr>
            </a:lvl2pPr>
            <a:lvl3pPr marL="1143000" indent="-228600" algn="r" rtl="1">
              <a:spcBef>
                <a:spcPct val="20000"/>
              </a:spcBef>
              <a:buClr>
                <a:schemeClr val="accent2"/>
              </a:buClr>
              <a:buChar char="•"/>
              <a:defRPr sz="2400">
                <a:solidFill>
                  <a:schemeClr val="tx2"/>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Char char="•"/>
              <a:defRPr sz="2000">
                <a:solidFill>
                  <a:schemeClr val="tx2"/>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2"/>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fa-IR" altLang="en-US" sz="1800">
                <a:solidFill>
                  <a:schemeClr val="tx1"/>
                </a:solidFill>
                <a:cs typeface="B Roya" pitchFamily="2" charset="0"/>
              </a:rPr>
              <a:t>كاهش ريسك براي خريدار</a:t>
            </a:r>
            <a:endParaRPr lang="en-US" altLang="en-US" sz="1800">
              <a:solidFill>
                <a:schemeClr val="tx1"/>
              </a:solidFill>
              <a:cs typeface="B Roya" pitchFamily="2" charset="0"/>
            </a:endParaRPr>
          </a:p>
        </p:txBody>
      </p:sp>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751305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مشتقات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457200" y="1295400"/>
            <a:ext cx="7620000" cy="4800600"/>
          </a:xfrm>
        </p:spPr>
        <p:txBody>
          <a:bodyPr>
            <a:noAutofit/>
          </a:bodyPr>
          <a:lstStyle/>
          <a:p>
            <a:pPr marL="352044" algn="just" rtl="1">
              <a:buFont typeface="Wingdings" panose="05000000000000000000" pitchFamily="2" charset="2"/>
              <a:buChar char="q"/>
            </a:pPr>
            <a:r>
              <a:rPr lang="fa-IR" sz="2000" b="1" dirty="0" smtClean="0">
                <a:cs typeface="B Lotus" pitchFamily="2" charset="-78"/>
              </a:rPr>
              <a:t>يكي </a:t>
            </a:r>
            <a:r>
              <a:rPr lang="fa-IR" sz="2000" b="1" dirty="0">
                <a:cs typeface="B Lotus" pitchFamily="2" charset="-78"/>
              </a:rPr>
              <a:t>از ابزارهاي بانك‌هاي متداول جهت مديريت و انتقال ريسك اعتباري، مشتقات اعتباري است. مشتقه اعتباري، قراردادي است که بازده آن به ارزش اعتباري يک يا چند شرکت يا دولت بستگي دارد. هدف استفاده از مشتقات اعتباري، انتقال و مديريت ريسک‌ اعتباري است</a:t>
            </a:r>
            <a:r>
              <a:rPr lang="fa-IR" sz="2000" b="1" dirty="0" smtClean="0">
                <a:cs typeface="B Lotus" pitchFamily="2" charset="-78"/>
              </a:rPr>
              <a:t>.</a:t>
            </a:r>
          </a:p>
          <a:p>
            <a:pPr marL="352044" algn="just" rtl="1">
              <a:buFont typeface="Wingdings" panose="05000000000000000000" pitchFamily="2" charset="2"/>
              <a:buChar char="q"/>
            </a:pPr>
            <a:r>
              <a:rPr lang="fa-IR" sz="2000" b="1" dirty="0" smtClean="0">
                <a:cs typeface="B Lotus" pitchFamily="2" charset="-78"/>
              </a:rPr>
              <a:t>مشتقات </a:t>
            </a:r>
            <a:r>
              <a:rPr lang="fa-IR" sz="2000" b="1" dirty="0">
                <a:cs typeface="B Lotus" pitchFamily="2" charset="-78"/>
              </a:rPr>
              <a:t>اعتباري به ابزارهاي مالي مورد استفاده جهت انتقال ريسک اعتباري يک طرف قرارداد به طرف ديگر، بدون انتقال دارايي پايه تعريف شده‌اند</a:t>
            </a:r>
            <a:r>
              <a:rPr lang="fa-IR" sz="2000" b="1" dirty="0" smtClean="0">
                <a:cs typeface="B Lotus" pitchFamily="2" charset="-78"/>
              </a:rPr>
              <a:t>.</a:t>
            </a:r>
          </a:p>
          <a:p>
            <a:pPr marL="352044" algn="just" rtl="1">
              <a:buFont typeface="Wingdings" panose="05000000000000000000" pitchFamily="2" charset="2"/>
              <a:buChar char="q"/>
            </a:pPr>
            <a:r>
              <a:rPr lang="fa-IR" sz="2000" b="1" dirty="0" smtClean="0">
                <a:cs typeface="B Lotus" pitchFamily="2" charset="-78"/>
              </a:rPr>
              <a:t>مشتقات </a:t>
            </a:r>
            <a:r>
              <a:rPr lang="fa-IR" sz="2000" b="1" dirty="0">
                <a:cs typeface="B Lotus" pitchFamily="2" charset="-78"/>
              </a:rPr>
              <a:t>اعتباري در پاسخ به نياز نهاد‌هاي مالي به‌ویژه بانك‌ها، براي دستيابي به ابزاري جهت پوشش و متنوع‌سازي ريسك‌هاي اعتباري مانند ابزارهاي متداول امروزي مورد استفاده براي ريسك‌هاي نرخ بهره و ارز بوده است. </a:t>
            </a:r>
            <a:endParaRPr lang="fa-IR" sz="2000" b="1" dirty="0" smtClean="0">
              <a:cs typeface="B Lotus" pitchFamily="2" charset="-78"/>
            </a:endParaRPr>
          </a:p>
          <a:p>
            <a:pPr marL="9144" indent="0" algn="just" rtl="1">
              <a:buNone/>
            </a:pPr>
            <a:endParaRPr lang="fa-IR" sz="1800" b="1" dirty="0">
              <a:cs typeface="B Lotus" pitchFamily="2" charset="-78"/>
            </a:endParaRPr>
          </a:p>
          <a:p>
            <a:pPr marL="352044" indent="-342900" algn="just" rtl="1">
              <a:buFont typeface="Wingdings" pitchFamily="2" charset="2"/>
              <a:buChar char="q"/>
            </a:pPr>
            <a:r>
              <a:rPr lang="fa-IR" sz="1800" b="1" u="sng" dirty="0" smtClean="0">
                <a:solidFill>
                  <a:srgbClr val="00B050"/>
                </a:solidFill>
                <a:cs typeface="B Lotus" pitchFamily="2" charset="-78"/>
              </a:rPr>
              <a:t>نتيجه </a:t>
            </a:r>
            <a:r>
              <a:rPr lang="fa-IR" sz="1800" b="1" u="sng" dirty="0">
                <a:solidFill>
                  <a:srgbClr val="00B050"/>
                </a:solidFill>
                <a:cs typeface="B Lotus" pitchFamily="2" charset="-78"/>
              </a:rPr>
              <a:t>اين کوشش‌ها تغيير ريسك اعتباري از يك ريسك غير نقد شونده و غير مناسب براي معامله به ريسك قابل معامله بوده </a:t>
            </a:r>
            <a:r>
              <a:rPr lang="fa-IR" sz="1800" b="1" u="sng" dirty="0" smtClean="0">
                <a:solidFill>
                  <a:srgbClr val="00B050"/>
                </a:solidFill>
                <a:cs typeface="B Lotus" pitchFamily="2" charset="-78"/>
              </a:rPr>
              <a:t>است.</a:t>
            </a:r>
            <a:endParaRPr lang="en-US" sz="1800" b="1" u="sng" dirty="0">
              <a:solidFill>
                <a:srgbClr val="00B050"/>
              </a:solidFill>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38</a:t>
            </a:fld>
            <a:endParaRPr lang="en-US"/>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239717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533400" y="1676400"/>
            <a:ext cx="7620000" cy="4800600"/>
          </a:xfrm>
        </p:spPr>
        <p:txBody>
          <a:bodyPr>
            <a:noAutofit/>
          </a:bodyPr>
          <a:lstStyle/>
          <a:p>
            <a:pPr marL="9144" indent="0" algn="r" rtl="1">
              <a:buNone/>
            </a:pPr>
            <a:endParaRPr lang="en-US" sz="2400" b="1" dirty="0">
              <a:effectLst>
                <a:outerShdw blurRad="38100" dist="38100" dir="2700000" algn="tl">
                  <a:srgbClr val="000000">
                    <a:alpha val="43137"/>
                  </a:srgbClr>
                </a:outerShdw>
              </a:effectLst>
              <a:cs typeface="B Lotus" pitchFamily="2" charset="-78"/>
            </a:endParaRPr>
          </a:p>
          <a:p>
            <a:pPr marL="9144" indent="0" algn="just" rtl="1">
              <a:buNone/>
            </a:pPr>
            <a:endParaRPr lang="fa-IR" sz="2400" b="1" dirty="0" smtClean="0">
              <a:effectLst>
                <a:outerShdw blurRad="38100" dist="38100" dir="2700000" algn="tl">
                  <a:srgbClr val="000000">
                    <a:alpha val="43137"/>
                  </a:srgbClr>
                </a:outerShdw>
              </a:effectLst>
              <a:cs typeface="B Lotus" pitchFamily="2" charset="-78"/>
            </a:endParaRPr>
          </a:p>
          <a:p>
            <a:pPr marL="9144" indent="0" algn="just" rtl="1">
              <a:buNone/>
            </a:pPr>
            <a:endParaRPr lang="fa-IR" sz="2400" b="1" dirty="0">
              <a:effectLst>
                <a:outerShdw blurRad="38100" dist="38100" dir="2700000" algn="tl">
                  <a:srgbClr val="000000">
                    <a:alpha val="43137"/>
                  </a:srgbClr>
                </a:outerShdw>
              </a:effectLst>
              <a:cs typeface="B Lotus" pitchFamily="2" charset="-78"/>
            </a:endParaRPr>
          </a:p>
          <a:p>
            <a:pPr marL="9144" indent="0" algn="just" rtl="1">
              <a:buNone/>
            </a:pPr>
            <a:r>
              <a:rPr lang="fa-IR" sz="2400" b="1" dirty="0" smtClean="0">
                <a:effectLst>
                  <a:outerShdw blurRad="38100" dist="38100" dir="2700000" algn="tl">
                    <a:srgbClr val="000000">
                      <a:alpha val="43137"/>
                    </a:srgbClr>
                  </a:outerShdw>
                </a:effectLst>
                <a:cs typeface="B Lotus" pitchFamily="2" charset="-78"/>
              </a:rPr>
              <a:t>سوآپ نکول اعتباری نوعی قرارداد است که در آن یکی از طرفین موضع </a:t>
            </a:r>
            <a:r>
              <a:rPr lang="fa-IR" sz="2400" u="sng" dirty="0" smtClean="0">
                <a:solidFill>
                  <a:srgbClr val="FF0000"/>
                </a:solidFill>
                <a:effectLst>
                  <a:outerShdw blurRad="38100" dist="38100" dir="2700000" algn="tl">
                    <a:srgbClr val="000000">
                      <a:alpha val="43137"/>
                    </a:srgbClr>
                  </a:outerShdw>
                </a:effectLst>
                <a:cs typeface="B Lotus" pitchFamily="2" charset="-78"/>
              </a:rPr>
              <a:t>خریدار حمایت </a:t>
            </a:r>
            <a:r>
              <a:rPr lang="fa-IR" sz="2400" b="1" dirty="0" smtClean="0">
                <a:effectLst>
                  <a:outerShdw blurRad="38100" dist="38100" dir="2700000" algn="tl">
                    <a:srgbClr val="000000">
                      <a:alpha val="43137"/>
                    </a:srgbClr>
                  </a:outerShdw>
                </a:effectLst>
                <a:cs typeface="B Lotus" pitchFamily="2" charset="-78"/>
              </a:rPr>
              <a:t>و دیگری </a:t>
            </a:r>
            <a:r>
              <a:rPr lang="fa-IR" sz="2400" b="1" u="sng" dirty="0" smtClean="0">
                <a:solidFill>
                  <a:srgbClr val="FF0000"/>
                </a:solidFill>
                <a:effectLst>
                  <a:outerShdw blurRad="38100" dist="38100" dir="2700000" algn="tl">
                    <a:srgbClr val="000000">
                      <a:alpha val="43137"/>
                    </a:srgbClr>
                  </a:outerShdw>
                </a:effectLst>
                <a:cs typeface="B Lotus" pitchFamily="2" charset="-78"/>
              </a:rPr>
              <a:t>فروشنده حمایت </a:t>
            </a:r>
            <a:r>
              <a:rPr lang="fa-IR" sz="2400" b="1" dirty="0" smtClean="0">
                <a:effectLst>
                  <a:outerShdw blurRad="38100" dist="38100" dir="2700000" algn="tl">
                    <a:srgbClr val="000000">
                      <a:alpha val="43137"/>
                    </a:srgbClr>
                  </a:outerShdw>
                </a:effectLst>
                <a:cs typeface="B Lotus" pitchFamily="2" charset="-78"/>
              </a:rPr>
              <a:t>را اخذ می کنند. </a:t>
            </a:r>
          </a:p>
          <a:p>
            <a:pPr marL="9144" indent="0" algn="just" rtl="1">
              <a:buNone/>
            </a:pPr>
            <a:r>
              <a:rPr lang="fa-IR" sz="2400" b="1" dirty="0" smtClean="0">
                <a:effectLst>
                  <a:outerShdw blurRad="38100" dist="38100" dir="2700000" algn="tl">
                    <a:srgbClr val="000000">
                      <a:alpha val="43137"/>
                    </a:srgbClr>
                  </a:outerShdw>
                </a:effectLst>
                <a:cs typeface="B Lotus" pitchFamily="2" charset="-78"/>
              </a:rPr>
              <a:t>خریدار یک سری پرداخت های دوره ای را در ازای یک پرداخت محتمل توسط فروشنده، در زمان وقوع یک رویداد اعتباری (رویداد اعتباری زمانی رخ می دهد که قرض گیرنده وام یا اوراق قرضه، قادر به پرداخت بدهی خود نیست) توسط صادرکننده دارایی (شخص مرجع) پرداخت می نماید.</a:t>
            </a:r>
            <a:endParaRPr lang="en-US" sz="2400" b="1" dirty="0">
              <a:effectLst>
                <a:outerShdw blurRad="38100" dist="38100" dir="2700000" algn="tl">
                  <a:srgbClr val="000000">
                    <a:alpha val="43137"/>
                  </a:srgbClr>
                </a:outerShdw>
              </a:effectLst>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39</a:t>
            </a:fld>
            <a:endParaRPr lang="en-US"/>
          </a:p>
        </p:txBody>
      </p:sp>
      <p:sp>
        <p:nvSpPr>
          <p:cNvPr id="5" name="Rectangle 4"/>
          <p:cNvSpPr/>
          <p:nvPr/>
        </p:nvSpPr>
        <p:spPr>
          <a:xfrm>
            <a:off x="304800" y="1295400"/>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Rectangle 3"/>
          <p:cNvSpPr/>
          <p:nvPr/>
        </p:nvSpPr>
        <p:spPr>
          <a:xfrm>
            <a:off x="2743200" y="2141468"/>
            <a:ext cx="5668731" cy="400110"/>
          </a:xfrm>
          <a:prstGeom prst="rect">
            <a:avLst/>
          </a:prstGeom>
        </p:spPr>
        <p:txBody>
          <a:bodyPr wrap="none">
            <a:spAutoFit/>
          </a:bodyPr>
          <a:lstStyle/>
          <a:p>
            <a:r>
              <a:rPr lang="fa-IR" sz="2000" b="1" dirty="0" smtClean="0">
                <a:effectLst>
                  <a:outerShdw blurRad="38100" dist="38100" dir="2700000" algn="tl">
                    <a:srgbClr val="000000">
                      <a:alpha val="43137"/>
                    </a:srgbClr>
                  </a:outerShdw>
                </a:effectLst>
                <a:cs typeface="B Lotus" pitchFamily="2" charset="-78"/>
              </a:rPr>
              <a:t>: سال 1994 </a:t>
            </a:r>
            <a:r>
              <a:rPr lang="en-US" sz="2000" b="1" dirty="0" smtClean="0">
                <a:effectLst>
                  <a:outerShdw blurRad="38100" dist="38100" dir="2700000" algn="tl">
                    <a:srgbClr val="000000">
                      <a:alpha val="43137"/>
                    </a:srgbClr>
                  </a:outerShdw>
                </a:effectLst>
                <a:cs typeface="B Lotus" pitchFamily="2" charset="-78"/>
              </a:rPr>
              <a:t>JP Morgan </a:t>
            </a:r>
            <a:r>
              <a:rPr lang="en-US" sz="2000" b="1" dirty="0">
                <a:effectLst>
                  <a:outerShdw blurRad="38100" dist="38100" dir="2700000" algn="tl">
                    <a:srgbClr val="000000">
                      <a:alpha val="43137"/>
                    </a:srgbClr>
                  </a:outerShdw>
                </a:effectLst>
                <a:cs typeface="B Lotus" pitchFamily="2" charset="-78"/>
              </a:rPr>
              <a:t> </a:t>
            </a:r>
            <a:r>
              <a:rPr lang="fa-IR" sz="2000" b="1" dirty="0" smtClean="0">
                <a:effectLst>
                  <a:outerShdw blurRad="38100" dist="38100" dir="2700000" algn="tl">
                    <a:srgbClr val="000000">
                      <a:alpha val="43137"/>
                    </a:srgbClr>
                  </a:outerShdw>
                </a:effectLst>
                <a:cs typeface="B Lotus" pitchFamily="2" charset="-78"/>
              </a:rPr>
              <a:t> از</a:t>
            </a:r>
            <a:r>
              <a:rPr lang="en-US" sz="2000" b="1" dirty="0" smtClean="0">
                <a:effectLst>
                  <a:outerShdw blurRad="38100" dist="38100" dir="2700000" algn="tl">
                    <a:srgbClr val="000000">
                      <a:alpha val="43137"/>
                    </a:srgbClr>
                  </a:outerShdw>
                </a:effectLst>
                <a:cs typeface="B Lotus" pitchFamily="2" charset="-78"/>
                <a:hlinkClick r:id="rId3" tooltip="Blythe Masters"/>
              </a:rPr>
              <a:t>Blythe Masters</a:t>
            </a:r>
            <a:r>
              <a:rPr lang="fa-IR" sz="2000" b="1" dirty="0" smtClean="0">
                <a:effectLst>
                  <a:outerShdw blurRad="38100" dist="38100" dir="2700000" algn="tl">
                    <a:srgbClr val="000000">
                      <a:alpha val="43137"/>
                    </a:srgbClr>
                  </a:outerShdw>
                </a:effectLst>
                <a:cs typeface="B Lotus" pitchFamily="2" charset="-78"/>
              </a:rPr>
              <a:t>ابداع کننده </a:t>
            </a:r>
            <a:endParaRPr lang="en-US" sz="2000" b="1" dirty="0">
              <a:effectLst>
                <a:outerShdw blurRad="38100" dist="38100" dir="2700000" algn="tl">
                  <a:srgbClr val="000000">
                    <a:alpha val="43137"/>
                  </a:srgbClr>
                </a:outerShdw>
              </a:effectLst>
              <a:cs typeface="B Lotus" pitchFamily="2" charset="-78"/>
            </a:endParaRPr>
          </a:p>
        </p:txBody>
      </p:sp>
      <p:sp>
        <p:nvSpPr>
          <p:cNvPr id="6" name="Footer Placeholder 5"/>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709249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400" b="0" dirty="0" smtClean="0">
                <a:cs typeface="B Zar" pitchFamily="2" charset="-78"/>
              </a:rPr>
              <a:t>سگی که برای خوردن  از تخم مرغ اطعام میکرد روزی صدفی را دید. دهان خود را باز کرد و آن را با کمال میل بلعید، فکر کرد که صدف هم مثل تخم مرغ  خورده میشود ولی  به سرعت پس از آن درد شدیدی در معده خود احساس کرد، گفت: "من سزاوار تمام این عذاب هستم، زیرا که من احمقانه فکر می کردم که هر چیز گردی باید یک تخم مرغ باشد. ”</a:t>
            </a:r>
          </a:p>
          <a:p>
            <a:pPr rtl="1"/>
            <a:r>
              <a:rPr lang="fa-IR" sz="2400" dirty="0" smtClean="0">
                <a:cs typeface="B Zar" pitchFamily="2" charset="-78"/>
              </a:rPr>
              <a:t>ضرب المثل قدیمی</a:t>
            </a:r>
            <a:endParaRPr lang="en-US" sz="2400" b="0" dirty="0" smtClean="0">
              <a:cs typeface="B Zar" pitchFamily="2" charset="-78"/>
            </a:endParaRPr>
          </a:p>
          <a:p>
            <a:pPr algn="just" rtl="1"/>
            <a:endParaRPr lang="fa-IR" sz="2400" b="0" dirty="0" smtClean="0">
              <a:cs typeface="B Zar" pitchFamily="2" charset="-78"/>
            </a:endParaRPr>
          </a:p>
          <a:p>
            <a:pPr algn="just" rtl="1"/>
            <a:endParaRPr lang="fa-IR" sz="2400" b="0" dirty="0" smtClean="0">
              <a:cs typeface="B Zar" pitchFamily="2" charset="-78"/>
            </a:endParaRPr>
          </a:p>
          <a:p>
            <a:pPr algn="just" rtl="1"/>
            <a:endParaRPr lang="fa-IR" sz="2400" b="0" dirty="0" smtClean="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533400" y="1676400"/>
            <a:ext cx="7620000" cy="4800600"/>
          </a:xfrm>
        </p:spPr>
        <p:txBody>
          <a:bodyPr>
            <a:noAutofit/>
          </a:bodyPr>
          <a:lstStyle/>
          <a:p>
            <a:pPr algn="r" rtl="1">
              <a:buNone/>
            </a:pPr>
            <a:r>
              <a:rPr lang="fa-IR" sz="2400" b="1" dirty="0" smtClean="0">
                <a:solidFill>
                  <a:srgbClr val="00B0F0"/>
                </a:solidFill>
                <a:cs typeface="B Lotus" pitchFamily="2" charset="-78"/>
              </a:rPr>
              <a:t>اجزای تشکیل دهنده سوآپ نکول اعتباری عبارت هستند از:</a:t>
            </a:r>
          </a:p>
          <a:p>
            <a:pPr algn="just" rtl="1">
              <a:buNone/>
            </a:pPr>
            <a:r>
              <a:rPr lang="fa-IR" sz="2400" b="1" dirty="0" smtClean="0">
                <a:solidFill>
                  <a:srgbClr val="00B050"/>
                </a:solidFill>
                <a:cs typeface="B Lotus" pitchFamily="2" charset="-78"/>
              </a:rPr>
              <a:t>1) شخص مرجع یا تعهد مرجع : </a:t>
            </a:r>
            <a:r>
              <a:rPr lang="fa-IR" sz="2400" b="1" dirty="0" smtClean="0">
                <a:cs typeface="B Lotus" pitchFamily="2" charset="-78"/>
              </a:rPr>
              <a:t>شخص مرجع همان صادرکننده ابزار بدهی است . این شخص می تواند شرکت، دولت و یا صادرکننده وام باشد.</a:t>
            </a:r>
          </a:p>
          <a:p>
            <a:pPr algn="just" rtl="1">
              <a:buNone/>
            </a:pPr>
            <a:r>
              <a:rPr lang="fa-IR" sz="2400" b="1" dirty="0" smtClean="0">
                <a:solidFill>
                  <a:srgbClr val="00B050"/>
                </a:solidFill>
                <a:cs typeface="B Lotus" pitchFamily="2" charset="-78"/>
              </a:rPr>
              <a:t>2) خریدار سوآپ نکول اعتباری یا خریدار حمایت : </a:t>
            </a:r>
            <a:r>
              <a:rPr lang="fa-IR" sz="2400" b="1" dirty="0" smtClean="0">
                <a:cs typeface="B Lotus" pitchFamily="2" charset="-78"/>
              </a:rPr>
              <a:t>نهاد مالی است که به واسطه خرید اوراق بدهی یا اعطای وام به مؤسسه مالی دیگر، در معرض ریسک اعتباری قرار دارد.</a:t>
            </a:r>
          </a:p>
          <a:p>
            <a:pPr algn="just" rtl="1">
              <a:buNone/>
            </a:pPr>
            <a:r>
              <a:rPr lang="fa-IR" sz="2400" b="1" dirty="0" smtClean="0">
                <a:solidFill>
                  <a:srgbClr val="00B050"/>
                </a:solidFill>
                <a:cs typeface="B Lotus" pitchFamily="2" charset="-78"/>
              </a:rPr>
              <a:t>3) فروشنده سوآپ نکول اعتباری یا فروشنده حمایت : </a:t>
            </a:r>
            <a:r>
              <a:rPr lang="fa-IR" sz="2400" b="1" dirty="0" smtClean="0">
                <a:cs typeface="B Lotus" pitchFamily="2" charset="-78"/>
              </a:rPr>
              <a:t>نهاد مالی که تعهد می کند در ازای دریافت جریان های نقدی ثابت، در صورت وقوع رویداد اعتباری، درباره جبران خسارت های وارده به خریدار حمایت، اقدام کند.</a:t>
            </a: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40</a:t>
            </a:fld>
            <a:endParaRPr lang="en-US"/>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725575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81000" y="1482755"/>
            <a:ext cx="7696200" cy="4800600"/>
          </a:xfrm>
        </p:spPr>
        <p:txBody>
          <a:bodyPr>
            <a:noAutofit/>
          </a:bodyPr>
          <a:lstStyle/>
          <a:p>
            <a:pPr algn="r" rtl="1">
              <a:buNone/>
            </a:pPr>
            <a:r>
              <a:rPr lang="fa-IR" sz="2400" b="1" dirty="0" smtClean="0">
                <a:solidFill>
                  <a:srgbClr val="00B0F0"/>
                </a:solidFill>
                <a:cs typeface="B Lotus" pitchFamily="2" charset="-78"/>
              </a:rPr>
              <a:t>اجزای تشکیل دهنده سوآپ نکول اعتباری عبارت هستند از:</a:t>
            </a:r>
          </a:p>
          <a:p>
            <a:pPr algn="just" rtl="1">
              <a:buNone/>
            </a:pPr>
            <a:r>
              <a:rPr lang="fa-IR" sz="2400" b="1" dirty="0" smtClean="0">
                <a:solidFill>
                  <a:srgbClr val="00B050"/>
                </a:solidFill>
                <a:cs typeface="B Lotus" pitchFamily="2" charset="-78"/>
              </a:rPr>
              <a:t>4) صرف سوآپ : </a:t>
            </a:r>
            <a:r>
              <a:rPr lang="fa-IR" sz="2000" b="1" dirty="0" smtClean="0">
                <a:cs typeface="B Lotus" pitchFamily="2" charset="-78"/>
              </a:rPr>
              <a:t>در سوآپ نکول اعتباری، خریدار حمایت کارمزدی را با عنوان صرف سوآپ به فروشنده حمایت پرداخت می کند و در ازای آن حق دریافت مبلغ جبرانی به محض وقوع نکول در تعهد مرجع یا شخص مرجع را دریافت می دارد.</a:t>
            </a:r>
            <a:r>
              <a:rPr lang="en-US" sz="2000" b="1" dirty="0" smtClean="0">
                <a:cs typeface="B Lotus" pitchFamily="2" charset="-78"/>
              </a:rPr>
              <a:t> </a:t>
            </a:r>
            <a:r>
              <a:rPr lang="fa-IR" sz="2000" b="1" dirty="0">
                <a:cs typeface="B Lotus" pitchFamily="2" charset="-78"/>
              </a:rPr>
              <a:t>پرداخت‌هايي که به وسیله خريدار حمايت صورت مي‌گيرد به «پايه صرف (</a:t>
            </a:r>
            <a:r>
              <a:rPr lang="en-US" sz="2000" b="1" dirty="0">
                <a:cs typeface="B Lotus" pitchFamily="2" charset="-78"/>
              </a:rPr>
              <a:t>Premium Leg</a:t>
            </a:r>
            <a:r>
              <a:rPr lang="fa-IR" sz="2000" b="1" dirty="0">
                <a:cs typeface="B Lotus" pitchFamily="2" charset="-78"/>
              </a:rPr>
              <a:t>)» و پرداخت احتمالي که ممکن است فروشنده حمايت به پرداخت آنها مجبور شود به «پايه حمايت (</a:t>
            </a:r>
            <a:r>
              <a:rPr lang="en-US" sz="2000" b="1" dirty="0">
                <a:cs typeface="B Lotus" pitchFamily="2" charset="-78"/>
              </a:rPr>
              <a:t>Protection Leg</a:t>
            </a:r>
            <a:r>
              <a:rPr lang="fa-IR" sz="2000" b="1" dirty="0">
                <a:cs typeface="B Lotus" pitchFamily="2" charset="-78"/>
              </a:rPr>
              <a:t>)» موسوم </a:t>
            </a:r>
            <a:r>
              <a:rPr lang="fa-IR" sz="2000" b="1" dirty="0" smtClean="0">
                <a:cs typeface="B Lotus" pitchFamily="2" charset="-78"/>
              </a:rPr>
              <a:t>است.</a:t>
            </a:r>
          </a:p>
          <a:p>
            <a:pPr algn="just" rtl="1">
              <a:buNone/>
            </a:pPr>
            <a:r>
              <a:rPr lang="fa-IR" sz="2000" b="1" dirty="0">
                <a:cs typeface="B Lotus" pitchFamily="2" charset="-78"/>
              </a:rPr>
              <a:t>خريدار و فروشنده در تاريخ معامله بر روي اين صرف به توافق مي‌رسند و صرف تا پايان مدت قرارداد ثابت مي‌ماند، مگر اينكه قرارداد از نوع سوآپ نكول اعتباري با سررسيد ثابت (</a:t>
            </a:r>
            <a:r>
              <a:rPr lang="en-US" sz="2000" b="1" dirty="0">
                <a:cs typeface="B Lotus" pitchFamily="2" charset="-78"/>
              </a:rPr>
              <a:t>Constant Maturity CDS</a:t>
            </a:r>
            <a:r>
              <a:rPr lang="fa-IR" sz="2000" b="1" dirty="0">
                <a:cs typeface="B Lotus" pitchFamily="2" charset="-78"/>
              </a:rPr>
              <a:t>) باشد، كه در آن صرف سوآپ به‌صورت دوره‌اي و براساس سطح بازار تغيير می‌کند</a:t>
            </a:r>
            <a:r>
              <a:rPr lang="fa-IR" sz="2000" b="1" dirty="0" smtClean="0">
                <a:cs typeface="B Lotus" pitchFamily="2" charset="-78"/>
              </a:rPr>
              <a:t>. </a:t>
            </a:r>
            <a:r>
              <a:rPr lang="fa-IR" sz="2000" b="1" dirty="0">
                <a:cs typeface="B Lotus" pitchFamily="2" charset="-78"/>
              </a:rPr>
              <a:t>مابه‌التفاوت يا صرف سوآپ نكول اعتباري به‌صورت سالانه اعلام مي‌شود. به‌طور مثال يك درصد يا </a:t>
            </a:r>
            <a:r>
              <a:rPr lang="en-US" sz="2000" b="1" dirty="0" err="1">
                <a:cs typeface="B Lotus" pitchFamily="2" charset="-78"/>
              </a:rPr>
              <a:t>bp</a:t>
            </a:r>
            <a:r>
              <a:rPr lang="fa-IR" sz="2000" b="1" dirty="0">
                <a:cs typeface="B Lotus" pitchFamily="2" charset="-78"/>
              </a:rPr>
              <a:t>١٠٠ در سال، اما به‌طور معمول به‌صورت چهار بار در سال پرداخت مي‌شود</a:t>
            </a:r>
          </a:p>
          <a:p>
            <a:pPr algn="r" rtl="1">
              <a:buNone/>
            </a:pPr>
            <a:endParaRPr lang="fa-IR" sz="2400" b="1" dirty="0" smtClean="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41</a:t>
            </a:fld>
            <a:endParaRPr lang="en-US"/>
          </a:p>
        </p:txBody>
      </p:sp>
      <p:sp>
        <p:nvSpPr>
          <p:cNvPr id="5" name="Rectangle 4"/>
          <p:cNvSpPr/>
          <p:nvPr/>
        </p:nvSpPr>
        <p:spPr>
          <a:xfrm>
            <a:off x="12700" y="1095345"/>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223549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81000" y="1676400"/>
            <a:ext cx="7696200" cy="4800600"/>
          </a:xfrm>
        </p:spPr>
        <p:txBody>
          <a:bodyPr>
            <a:noAutofit/>
          </a:bodyPr>
          <a:lstStyle/>
          <a:p>
            <a:pPr algn="r" rtl="1">
              <a:buNone/>
            </a:pPr>
            <a:r>
              <a:rPr lang="fa-IR" sz="2000" b="1" dirty="0" smtClean="0">
                <a:solidFill>
                  <a:srgbClr val="00B0F0"/>
                </a:solidFill>
                <a:cs typeface="B Lotus" pitchFamily="2" charset="-78"/>
              </a:rPr>
              <a:t>اجزای </a:t>
            </a:r>
            <a:r>
              <a:rPr lang="fa-IR" sz="1800" b="1" dirty="0" smtClean="0">
                <a:solidFill>
                  <a:srgbClr val="00B0F0"/>
                </a:solidFill>
                <a:cs typeface="B Lotus" pitchFamily="2" charset="-78"/>
              </a:rPr>
              <a:t>تشکیل</a:t>
            </a:r>
            <a:r>
              <a:rPr lang="fa-IR" sz="2000" b="1" dirty="0" smtClean="0">
                <a:solidFill>
                  <a:srgbClr val="00B0F0"/>
                </a:solidFill>
                <a:cs typeface="B Lotus" pitchFamily="2" charset="-78"/>
              </a:rPr>
              <a:t> دهنده سوآپ نکول اعتباری عبارت هستند از:</a:t>
            </a:r>
          </a:p>
          <a:p>
            <a:pPr algn="just" rtl="1">
              <a:buNone/>
            </a:pPr>
            <a:r>
              <a:rPr lang="fa-IR" sz="2000" b="1" dirty="0" smtClean="0">
                <a:solidFill>
                  <a:srgbClr val="00B050"/>
                </a:solidFill>
                <a:cs typeface="B Lotus" pitchFamily="2" charset="-78"/>
              </a:rPr>
              <a:t>5)رویداد اعتباری:</a:t>
            </a:r>
            <a:r>
              <a:rPr lang="en-US" sz="2000" b="1" dirty="0" smtClean="0">
                <a:solidFill>
                  <a:srgbClr val="00B050"/>
                </a:solidFill>
                <a:cs typeface="B Lotus" pitchFamily="2" charset="-78"/>
              </a:rPr>
              <a:t> </a:t>
            </a:r>
            <a:r>
              <a:rPr lang="fa-IR" sz="2000" b="1" dirty="0">
                <a:cs typeface="B Lotus" pitchFamily="2" charset="-78"/>
              </a:rPr>
              <a:t>انجمن بين‌المللي سوآپ و مشتقات، در بيانيه‌اي که در سال 1999 منتشر کرد و در سال 2003 به روز کرد، به شش رويداد محتمل تحت عنوان وقايع اعتباري </a:t>
            </a:r>
            <a:r>
              <a:rPr lang="fa-IR" sz="2000" b="1" dirty="0">
                <a:solidFill>
                  <a:srgbClr val="FF0000"/>
                </a:solidFill>
                <a:cs typeface="B Lotus" pitchFamily="2" charset="-78"/>
              </a:rPr>
              <a:t>(ورشکستگي، ناتواني در پرداخت، افزايش قابل توجه در تعهدها، انکار/ استمهال (</a:t>
            </a:r>
            <a:r>
              <a:rPr lang="en-US" sz="2000" b="1" dirty="0">
                <a:solidFill>
                  <a:srgbClr val="FF0000"/>
                </a:solidFill>
                <a:cs typeface="B Lotus" pitchFamily="2" charset="-78"/>
              </a:rPr>
              <a:t>Repudiation / Moratorium</a:t>
            </a:r>
            <a:r>
              <a:rPr lang="fa-IR" sz="2000" b="1" dirty="0">
                <a:solidFill>
                  <a:srgbClr val="FF0000"/>
                </a:solidFill>
                <a:cs typeface="B Lotus" pitchFamily="2" charset="-78"/>
              </a:rPr>
              <a:t>) و </a:t>
            </a:r>
            <a:r>
              <a:rPr lang="fa-IR" sz="2000" b="1" dirty="0" smtClean="0">
                <a:solidFill>
                  <a:srgbClr val="FF0000"/>
                </a:solidFill>
                <a:cs typeface="B Lotus" pitchFamily="2" charset="-78"/>
              </a:rPr>
              <a:t>تجدید </a:t>
            </a:r>
            <a:r>
              <a:rPr lang="fa-IR" sz="2000" b="1" dirty="0">
                <a:solidFill>
                  <a:srgbClr val="FF0000"/>
                </a:solidFill>
                <a:cs typeface="B Lotus" pitchFamily="2" charset="-78"/>
              </a:rPr>
              <a:t>ساختار بدهي‌ها (</a:t>
            </a:r>
            <a:r>
              <a:rPr lang="en-US" sz="2000" b="1" dirty="0">
                <a:solidFill>
                  <a:srgbClr val="FF0000"/>
                </a:solidFill>
                <a:cs typeface="B Lotus" pitchFamily="2" charset="-78"/>
              </a:rPr>
              <a:t>Debt Restructuring</a:t>
            </a:r>
            <a:r>
              <a:rPr lang="fa-IR" sz="2000" b="1" dirty="0">
                <a:solidFill>
                  <a:srgbClr val="FF0000"/>
                </a:solidFill>
                <a:cs typeface="B Lotus" pitchFamily="2" charset="-78"/>
              </a:rPr>
              <a:t>)) </a:t>
            </a:r>
            <a:r>
              <a:rPr lang="fa-IR" sz="2000" b="1" dirty="0">
                <a:cs typeface="B Lotus" pitchFamily="2" charset="-78"/>
              </a:rPr>
              <a:t>اشاره کرده است. </a:t>
            </a:r>
            <a:endParaRPr lang="fa-IR" sz="2000" b="1" dirty="0" smtClean="0">
              <a:cs typeface="B Lotus" pitchFamily="2" charset="-78"/>
            </a:endParaRPr>
          </a:p>
          <a:p>
            <a:pPr algn="just" rtl="1">
              <a:buNone/>
            </a:pPr>
            <a:r>
              <a:rPr lang="fa-IR" sz="2000" b="1" dirty="0" smtClean="0">
                <a:cs typeface="B Lotus" pitchFamily="2" charset="-78"/>
              </a:rPr>
              <a:t>نکته </a:t>
            </a:r>
            <a:r>
              <a:rPr lang="fa-IR" sz="2000" b="1" dirty="0">
                <a:cs typeface="B Lotus" pitchFamily="2" charset="-78"/>
              </a:rPr>
              <a:t>قابل توجه اينکه طرفين قرارداد مي‌توانند بر روي تمام يا بخشي از رويدادهاي اعتباري پیش‌گفته به توافق برسند. </a:t>
            </a:r>
            <a:endParaRPr lang="fa-IR" sz="2000" b="1" dirty="0" smtClean="0">
              <a:cs typeface="B Lotus" pitchFamily="2" charset="-78"/>
            </a:endParaRPr>
          </a:p>
          <a:p>
            <a:pPr algn="just" rtl="1">
              <a:buNone/>
            </a:pPr>
            <a:r>
              <a:rPr lang="fa-IR" sz="2000" b="1" dirty="0" smtClean="0">
                <a:cs typeface="B Lotus" pitchFamily="2" charset="-78"/>
              </a:rPr>
              <a:t>عدم </a:t>
            </a:r>
            <a:r>
              <a:rPr lang="fa-IR" sz="2000" b="1" dirty="0">
                <a:cs typeface="B Lotus" pitchFamily="2" charset="-78"/>
              </a:rPr>
              <a:t>قرارگرفتن کاهش رتبه اعتباري در ليست پیش‌گفته به ‌وسیله انجمن بين‌المللي سوآپ و </a:t>
            </a:r>
            <a:r>
              <a:rPr lang="fa-IR" sz="2000" b="1" dirty="0" smtClean="0">
                <a:cs typeface="B Lotus" pitchFamily="2" charset="-78"/>
              </a:rPr>
              <a:t>مشتقات، </a:t>
            </a:r>
            <a:r>
              <a:rPr lang="fa-IR" sz="2000" b="1" dirty="0">
                <a:cs typeface="B Lotus" pitchFamily="2" charset="-78"/>
              </a:rPr>
              <a:t>قابل توجه است. بنابه ادعاي اين انجمن، کاهش رتبه اعتباري يکي از موردهای نادر در قراردادهاي سوآپ نکول اعتباري بوده است </a:t>
            </a:r>
            <a:endParaRPr lang="en-US" sz="2000" b="1" dirty="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42</a:t>
            </a:fld>
            <a:endParaRPr lang="en-US"/>
          </a:p>
        </p:txBody>
      </p:sp>
      <p:sp>
        <p:nvSpPr>
          <p:cNvPr id="5" name="Rectangle 4"/>
          <p:cNvSpPr/>
          <p:nvPr/>
        </p:nvSpPr>
        <p:spPr>
          <a:xfrm>
            <a:off x="12700" y="1095345"/>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853427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43</a:t>
            </a:fld>
            <a:endParaRPr lang="en-US"/>
          </a:p>
        </p:txBody>
      </p:sp>
      <p:sp>
        <p:nvSpPr>
          <p:cNvPr id="5" name="Rectangle 4"/>
          <p:cNvSpPr/>
          <p:nvPr/>
        </p:nvSpPr>
        <p:spPr>
          <a:xfrm>
            <a:off x="304800" y="1295400"/>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pic>
        <p:nvPicPr>
          <p:cNvPr id="122882" name="Picture 2"/>
          <p:cNvPicPr>
            <a:picLocks noChangeAspect="1" noChangeArrowheads="1"/>
          </p:cNvPicPr>
          <p:nvPr/>
        </p:nvPicPr>
        <p:blipFill>
          <a:blip r:embed="rId3"/>
          <a:srcRect/>
          <a:stretch>
            <a:fillRect/>
          </a:stretch>
        </p:blipFill>
        <p:spPr bwMode="auto">
          <a:xfrm>
            <a:off x="609600" y="1752600"/>
            <a:ext cx="7286625" cy="2286000"/>
          </a:xfrm>
          <a:prstGeom prst="rect">
            <a:avLst/>
          </a:prstGeom>
          <a:noFill/>
          <a:ln w="9525">
            <a:noFill/>
            <a:miter lim="800000"/>
            <a:headEnd/>
            <a:tailEnd/>
          </a:ln>
          <a:effectLst/>
        </p:spPr>
      </p:pic>
      <p:pic>
        <p:nvPicPr>
          <p:cNvPr id="122883" name="Picture 3" descr="C:\Users\MohmRara\Desktop\CDS-nodefault.PNG"/>
          <p:cNvPicPr>
            <a:picLocks noChangeAspect="1" noChangeArrowheads="1"/>
          </p:cNvPicPr>
          <p:nvPr/>
        </p:nvPicPr>
        <p:blipFill>
          <a:blip r:embed="rId4"/>
          <a:srcRect/>
          <a:stretch>
            <a:fillRect/>
          </a:stretch>
        </p:blipFill>
        <p:spPr bwMode="auto">
          <a:xfrm>
            <a:off x="1371600" y="4267200"/>
            <a:ext cx="2743200" cy="2133600"/>
          </a:xfrm>
          <a:prstGeom prst="rect">
            <a:avLst/>
          </a:prstGeom>
          <a:noFill/>
        </p:spPr>
      </p:pic>
      <p:pic>
        <p:nvPicPr>
          <p:cNvPr id="122884" name="Picture 4" descr="C:\Users\MohmRara\Desktop\CDS-default.PNG"/>
          <p:cNvPicPr>
            <a:picLocks noChangeAspect="1" noChangeArrowheads="1"/>
          </p:cNvPicPr>
          <p:nvPr/>
        </p:nvPicPr>
        <p:blipFill>
          <a:blip r:embed="rId5"/>
          <a:srcRect/>
          <a:stretch>
            <a:fillRect/>
          </a:stretch>
        </p:blipFill>
        <p:spPr bwMode="auto">
          <a:xfrm>
            <a:off x="4419600" y="4267200"/>
            <a:ext cx="2573361" cy="1991251"/>
          </a:xfrm>
          <a:prstGeom prst="rect">
            <a:avLst/>
          </a:prstGeom>
          <a:noFill/>
        </p:spPr>
      </p:pic>
      <p:sp>
        <p:nvSpPr>
          <p:cNvPr id="3" name="Footer Placeholder 2"/>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527016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81000" y="1676400"/>
            <a:ext cx="7696200" cy="4800600"/>
          </a:xfrm>
        </p:spPr>
        <p:txBody>
          <a:bodyPr>
            <a:noAutofit/>
          </a:bodyPr>
          <a:lstStyle/>
          <a:p>
            <a:pPr algn="just" rtl="1">
              <a:buFont typeface="Wingdings" pitchFamily="2" charset="2"/>
              <a:buChar char="q"/>
            </a:pPr>
            <a:r>
              <a:rPr lang="fa-IR" sz="2000" b="1" dirty="0" smtClean="0">
                <a:cs typeface="B Lotus" pitchFamily="2" charset="-78"/>
              </a:rPr>
              <a:t>در صورت نکول«شخص </a:t>
            </a:r>
            <a:r>
              <a:rPr lang="fa-IR" sz="2000" b="1" dirty="0">
                <a:cs typeface="B Lotus" pitchFamily="2" charset="-78"/>
              </a:rPr>
              <a:t>مرجع» (</a:t>
            </a:r>
            <a:r>
              <a:rPr lang="en-US" sz="2000" b="1" dirty="0">
                <a:cs typeface="B Lotus" pitchFamily="2" charset="-78"/>
              </a:rPr>
              <a:t>Reference Entity</a:t>
            </a:r>
            <a:r>
              <a:rPr lang="fa-IR" sz="2000" b="1" dirty="0" smtClean="0">
                <a:cs typeface="B Lotus" pitchFamily="2" charset="-78"/>
              </a:rPr>
              <a:t>)، نکول </a:t>
            </a:r>
            <a:r>
              <a:rPr lang="fa-IR" sz="2000" b="1" dirty="0">
                <a:cs typeface="B Lotus" pitchFamily="2" charset="-78"/>
              </a:rPr>
              <a:t>از طرف وي «رويداد اعتباري» (</a:t>
            </a:r>
            <a:r>
              <a:rPr lang="en-US" sz="2000" b="1" dirty="0">
                <a:cs typeface="B Lotus" pitchFamily="2" charset="-78"/>
              </a:rPr>
              <a:t>Credit Event</a:t>
            </a:r>
            <a:r>
              <a:rPr lang="fa-IR" sz="2000" b="1" dirty="0">
                <a:cs typeface="B Lotus" pitchFamily="2" charset="-78"/>
              </a:rPr>
              <a:t>) ناميده مي‌شود. خريدار حمايت حق فروش يک ورق قرضه خاص منتشره به ‌وسیله شخص مرجع را به ارزش اسمي و به هنگام وقوع رويداد اعتباري دارد. ورق قرضه به «تعهد مرجع» (</a:t>
            </a:r>
            <a:r>
              <a:rPr lang="en-US" sz="2000" b="1" dirty="0">
                <a:cs typeface="B Lotus" pitchFamily="2" charset="-78"/>
              </a:rPr>
              <a:t>Reference Obligation</a:t>
            </a:r>
            <a:r>
              <a:rPr lang="fa-IR" sz="2000" b="1" dirty="0">
                <a:cs typeface="B Lotus" pitchFamily="2" charset="-78"/>
              </a:rPr>
              <a:t>) موسوم بوده و کل ارزش اسمي ورق قرضه که امکان فروش اسمي آن وجود دارد را «مبلغ فرضي سوآپ» (</a:t>
            </a:r>
            <a:r>
              <a:rPr lang="en-US" sz="2000" b="1" dirty="0">
                <a:cs typeface="B Lotus" pitchFamily="2" charset="-78"/>
              </a:rPr>
              <a:t>Swap’s Notional Principal</a:t>
            </a:r>
            <a:r>
              <a:rPr lang="fa-IR" sz="2000" b="1" dirty="0">
                <a:cs typeface="B Lotus" pitchFamily="2" charset="-78"/>
              </a:rPr>
              <a:t>) </a:t>
            </a:r>
            <a:r>
              <a:rPr lang="fa-IR" sz="2000" b="1" dirty="0" smtClean="0">
                <a:cs typeface="B Lotus" pitchFamily="2" charset="-78"/>
              </a:rPr>
              <a:t>گويند.</a:t>
            </a:r>
            <a:endParaRPr lang="en-US" sz="2000" b="1" dirty="0" smtClean="0">
              <a:cs typeface="B Lotus" pitchFamily="2" charset="-78"/>
            </a:endParaRPr>
          </a:p>
          <a:p>
            <a:pPr algn="just" rtl="1">
              <a:buNone/>
            </a:pPr>
            <a:endParaRPr lang="en-US" sz="2000" b="1" dirty="0" smtClean="0">
              <a:cs typeface="B Lotus" pitchFamily="2" charset="-78"/>
            </a:endParaRPr>
          </a:p>
          <a:p>
            <a:pPr algn="just" rtl="1">
              <a:buFont typeface="Wingdings" pitchFamily="2" charset="2"/>
              <a:buChar char="q"/>
            </a:pPr>
            <a:r>
              <a:rPr lang="fa-IR" sz="2000" b="1" dirty="0">
                <a:cs typeface="B Lotus" pitchFamily="2" charset="-78"/>
              </a:rPr>
              <a:t>خريدار سوآپ نکول اعتباري پرداخت‌هاي دوره‌اي را به فروشنده سوآپ مي‌پردازد. اين جريان‌های نقدي ثابت تا پايان زمان قرارداد يا تا زمان وقوع رويداد اعتباري ادامه مي‌يابد. بعد از وقوع رويداد اعتباري فروشنده سوآپ نکول اعتباري در جایگاه فروشنده حمايت باید درباره جبران زيان خريدار سوآپ اقدام </a:t>
            </a:r>
            <a:r>
              <a:rPr lang="fa-IR" sz="2000" b="1" dirty="0" smtClean="0">
                <a:cs typeface="B Lotus" pitchFamily="2" charset="-78"/>
              </a:rPr>
              <a:t>کند. </a:t>
            </a:r>
            <a:r>
              <a:rPr lang="fa-IR" sz="2000" b="1" dirty="0">
                <a:cs typeface="B Lotus" pitchFamily="2" charset="-78"/>
              </a:rPr>
              <a:t>به این ترتيب فرايند تسويه شکل مي‌گيرد</a:t>
            </a:r>
            <a:endParaRPr lang="en-US" sz="2000" b="1" dirty="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44</a:t>
            </a:fld>
            <a:endParaRPr lang="en-US"/>
          </a:p>
        </p:txBody>
      </p:sp>
      <p:sp>
        <p:nvSpPr>
          <p:cNvPr id="5" name="Rectangle 4"/>
          <p:cNvSpPr/>
          <p:nvPr/>
        </p:nvSpPr>
        <p:spPr>
          <a:xfrm>
            <a:off x="12700" y="1095345"/>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750759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81000" y="1676400"/>
            <a:ext cx="7696200" cy="4800600"/>
          </a:xfrm>
        </p:spPr>
        <p:txBody>
          <a:bodyPr>
            <a:noAutofit/>
          </a:bodyPr>
          <a:lstStyle/>
          <a:p>
            <a:pPr algn="just" rtl="1">
              <a:buNone/>
            </a:pPr>
            <a:r>
              <a:rPr lang="fa-IR" sz="2400" b="1" dirty="0" smtClean="0">
                <a:solidFill>
                  <a:srgbClr val="00B0F0"/>
                </a:solidFill>
                <a:cs typeface="B Lotus" pitchFamily="2" charset="-78"/>
              </a:rPr>
              <a:t>فرآیند تسویه سوآپ نکول اعتباری</a:t>
            </a:r>
            <a:endParaRPr lang="en-US" sz="2400" b="1" dirty="0" smtClean="0">
              <a:solidFill>
                <a:srgbClr val="00B0F0"/>
              </a:solidFill>
              <a:cs typeface="B Lotus" pitchFamily="2" charset="-78"/>
            </a:endParaRPr>
          </a:p>
          <a:p>
            <a:pPr marL="114300" indent="0" algn="just" rtl="1">
              <a:buNone/>
            </a:pPr>
            <a:r>
              <a:rPr lang="ar-SA" sz="2000" b="1" dirty="0">
                <a:solidFill>
                  <a:srgbClr val="00B050"/>
                </a:solidFill>
                <a:cs typeface="B Lotus" pitchFamily="2" charset="-78"/>
              </a:rPr>
              <a:t>تسويه نقدي (</a:t>
            </a:r>
            <a:r>
              <a:rPr lang="en-US" sz="2000" b="1" dirty="0">
                <a:solidFill>
                  <a:srgbClr val="00B050"/>
                </a:solidFill>
                <a:cs typeface="B Lotus" pitchFamily="2" charset="-78"/>
              </a:rPr>
              <a:t>Cash Settlement</a:t>
            </a:r>
            <a:r>
              <a:rPr lang="ar-SA" sz="2000" b="1" dirty="0">
                <a:solidFill>
                  <a:srgbClr val="00B050"/>
                </a:solidFill>
                <a:cs typeface="B Lotus" pitchFamily="2" charset="-78"/>
              </a:rPr>
              <a:t>):</a:t>
            </a:r>
            <a:r>
              <a:rPr lang="fa-IR" sz="2000" b="1" dirty="0">
                <a:solidFill>
                  <a:srgbClr val="00B050"/>
                </a:solidFill>
                <a:cs typeface="B Lotus" pitchFamily="2" charset="-78"/>
              </a:rPr>
              <a:t> </a:t>
            </a:r>
            <a:r>
              <a:rPr lang="fa-IR" sz="2000" b="1" dirty="0">
                <a:cs typeface="B Lotus" pitchFamily="2" charset="-78"/>
              </a:rPr>
              <a:t>خريدار سوآپ نکول اعتباري تفاوت بين قيمت دارايي پايه پیش و بعد از وقوع رويداد اعتباري را از فروشنده نکول اعتباري دريافت مي‌دارد. قيمت دارايي پايه بعد از وقوع رويداد </a:t>
            </a:r>
            <a:r>
              <a:rPr lang="fa-IR" sz="2000" b="1" dirty="0" smtClean="0">
                <a:cs typeface="B Lotus" pitchFamily="2" charset="-78"/>
              </a:rPr>
              <a:t>اعتباري </a:t>
            </a:r>
            <a:r>
              <a:rPr lang="fa-IR" sz="2000" b="1" dirty="0">
                <a:cs typeface="B Lotus" pitchFamily="2" charset="-78"/>
              </a:rPr>
              <a:t>با نظر عده‌اي از واسطه‌ها و معامله‌گران </a:t>
            </a:r>
            <a:r>
              <a:rPr lang="fa-IR" sz="2000" b="1" dirty="0" smtClean="0">
                <a:cs typeface="B Lotus" pitchFamily="2" charset="-78"/>
              </a:rPr>
              <a:t>تعيين </a:t>
            </a:r>
            <a:r>
              <a:rPr lang="fa-IR" sz="2000" b="1" dirty="0">
                <a:cs typeface="B Lotus" pitchFamily="2" charset="-78"/>
              </a:rPr>
              <a:t>مي‌شود</a:t>
            </a:r>
            <a:r>
              <a:rPr lang="fa-IR" sz="2000" b="1" dirty="0" smtClean="0">
                <a:cs typeface="B Lotus" pitchFamily="2" charset="-78"/>
              </a:rPr>
              <a:t>.</a:t>
            </a:r>
            <a:endParaRPr lang="en-US" sz="2000" b="1" dirty="0" smtClean="0">
              <a:cs typeface="B Lotus" pitchFamily="2" charset="-78"/>
            </a:endParaRPr>
          </a:p>
          <a:p>
            <a:pPr algn="just" rtl="1"/>
            <a:endParaRPr lang="en-US" sz="2000" b="1" dirty="0">
              <a:cs typeface="B Lotus" pitchFamily="2" charset="-78"/>
            </a:endParaRPr>
          </a:p>
          <a:p>
            <a:pPr marL="114300" indent="0" algn="just" rtl="1">
              <a:buNone/>
            </a:pPr>
            <a:r>
              <a:rPr lang="ar-SA" sz="2000" b="1" dirty="0">
                <a:solidFill>
                  <a:srgbClr val="00B050"/>
                </a:solidFill>
                <a:cs typeface="B Lotus" pitchFamily="2" charset="-78"/>
              </a:rPr>
              <a:t>تسويه فيزيکي (</a:t>
            </a:r>
            <a:r>
              <a:rPr lang="en-US" sz="2000" b="1" dirty="0">
                <a:solidFill>
                  <a:srgbClr val="00B050"/>
                </a:solidFill>
                <a:cs typeface="B Lotus" pitchFamily="2" charset="-78"/>
              </a:rPr>
              <a:t>Physical Settlement</a:t>
            </a:r>
            <a:r>
              <a:rPr lang="ar-SA" sz="2000" b="1" dirty="0">
                <a:solidFill>
                  <a:srgbClr val="00B050"/>
                </a:solidFill>
                <a:cs typeface="B Lotus" pitchFamily="2" charset="-78"/>
              </a:rPr>
              <a:t>):</a:t>
            </a:r>
            <a:r>
              <a:rPr lang="fa-IR" sz="2000" b="1" dirty="0">
                <a:solidFill>
                  <a:srgbClr val="00B050"/>
                </a:solidFill>
                <a:cs typeface="B Lotus" pitchFamily="2" charset="-78"/>
              </a:rPr>
              <a:t> </a:t>
            </a:r>
            <a:r>
              <a:rPr lang="fa-IR" sz="2000" b="1" dirty="0">
                <a:cs typeface="B Lotus" pitchFamily="2" charset="-78"/>
              </a:rPr>
              <a:t>در اين حالت خريدار سوآپ نکول، دارايي پايه را به فروشنده سوآپ نکول اعتباري تحويل داده و قيمت پايه آن را که در قرارداد مشخص شده، دريافت مي‌دارد. از نقطه نظر اجرايي تسويه نقدي به علت عدم جابجايي ورق قرضه از خريدار سوآپ نكول به فروشنده آن‏، از تسويه فيزيكي ساده‌تر </a:t>
            </a:r>
            <a:r>
              <a:rPr lang="fa-IR" sz="2000" b="1" dirty="0" smtClean="0">
                <a:cs typeface="B Lotus" pitchFamily="2" charset="-78"/>
              </a:rPr>
              <a:t>است</a:t>
            </a:r>
            <a:r>
              <a:rPr lang="en-US" sz="2000" b="1" dirty="0" smtClean="0">
                <a:cs typeface="B Lotus" pitchFamily="2" charset="-78"/>
              </a:rPr>
              <a:t>.</a:t>
            </a:r>
            <a:endParaRPr lang="en-US" sz="2000" b="1" dirty="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45</a:t>
            </a:fld>
            <a:endParaRPr lang="en-US"/>
          </a:p>
        </p:txBody>
      </p:sp>
      <p:sp>
        <p:nvSpPr>
          <p:cNvPr id="5" name="Rectangle 4"/>
          <p:cNvSpPr/>
          <p:nvPr/>
        </p:nvSpPr>
        <p:spPr>
          <a:xfrm>
            <a:off x="12700" y="1095345"/>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8043733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81000" y="1676400"/>
            <a:ext cx="7696200" cy="4800600"/>
          </a:xfrm>
        </p:spPr>
        <p:txBody>
          <a:bodyPr>
            <a:noAutofit/>
          </a:bodyPr>
          <a:lstStyle/>
          <a:p>
            <a:pPr algn="just" rtl="1">
              <a:buNone/>
            </a:pPr>
            <a:r>
              <a:rPr lang="fa-IR" sz="2800" b="1" dirty="0" smtClean="0">
                <a:solidFill>
                  <a:srgbClr val="00B0F0"/>
                </a:solidFill>
                <a:cs typeface="B Lotus" pitchFamily="2" charset="-78"/>
              </a:rPr>
              <a:t>فرآیند تسویه سوآپ نکول اعتباری</a:t>
            </a:r>
            <a:endParaRPr lang="en-US" sz="2800" b="1" dirty="0" smtClean="0">
              <a:solidFill>
                <a:srgbClr val="00B0F0"/>
              </a:solidFill>
              <a:cs typeface="B Lotus" pitchFamily="2" charset="-78"/>
            </a:endParaRPr>
          </a:p>
          <a:p>
            <a:pPr algn="just" rtl="1">
              <a:buNone/>
            </a:pPr>
            <a:endParaRPr lang="en-US" sz="2800" b="1" dirty="0" smtClean="0">
              <a:solidFill>
                <a:srgbClr val="00B0F0"/>
              </a:solidFill>
              <a:cs typeface="B Lotus" pitchFamily="2" charset="-78"/>
            </a:endParaRPr>
          </a:p>
          <a:p>
            <a:pPr marL="114300" indent="0" algn="just" rtl="1">
              <a:buNone/>
            </a:pPr>
            <a:r>
              <a:rPr lang="ar-SA" sz="2400" b="1" dirty="0" smtClean="0">
                <a:solidFill>
                  <a:srgbClr val="00B050"/>
                </a:solidFill>
                <a:cs typeface="B Lotus" pitchFamily="2" charset="-78"/>
              </a:rPr>
              <a:t>مبلغ </a:t>
            </a:r>
            <a:r>
              <a:rPr lang="ar-SA" sz="2400" b="1" dirty="0">
                <a:solidFill>
                  <a:srgbClr val="00B050"/>
                </a:solidFill>
                <a:cs typeface="B Lotus" pitchFamily="2" charset="-78"/>
              </a:rPr>
              <a:t>مقطوع (</a:t>
            </a:r>
            <a:r>
              <a:rPr lang="en-US" sz="2400" b="1" dirty="0">
                <a:solidFill>
                  <a:srgbClr val="00B050"/>
                </a:solidFill>
                <a:cs typeface="B Lotus" pitchFamily="2" charset="-78"/>
              </a:rPr>
              <a:t>A Lump Sum</a:t>
            </a:r>
            <a:r>
              <a:rPr lang="ar-SA" sz="2400" b="1" dirty="0">
                <a:solidFill>
                  <a:srgbClr val="00B050"/>
                </a:solidFill>
                <a:cs typeface="B Lotus" pitchFamily="2" charset="-78"/>
              </a:rPr>
              <a:t>):</a:t>
            </a:r>
            <a:r>
              <a:rPr lang="fa-IR" sz="2400" b="1" dirty="0">
                <a:solidFill>
                  <a:srgbClr val="00B050"/>
                </a:solidFill>
                <a:cs typeface="B Lotus" pitchFamily="2" charset="-78"/>
              </a:rPr>
              <a:t> </a:t>
            </a:r>
            <a:r>
              <a:rPr lang="fa-IR" sz="2400" b="1" dirty="0">
                <a:cs typeface="B Lotus" pitchFamily="2" charset="-78"/>
              </a:rPr>
              <a:t>فروشنده حمايت اعتباري مي‌تواند مبلغي مشخص را بر مبناي نرخ‌هاي اصلاحي (</a:t>
            </a:r>
            <a:r>
              <a:rPr lang="en-US" sz="2400" b="1" dirty="0">
                <a:cs typeface="B Lotus" pitchFamily="2" charset="-78"/>
              </a:rPr>
              <a:t>Recovery Rate</a:t>
            </a:r>
            <a:r>
              <a:rPr lang="fa-IR" sz="2400" b="1" dirty="0">
                <a:cs typeface="B Lotus" pitchFamily="2" charset="-78"/>
              </a:rPr>
              <a:t>) از پیش تعيين‌شده به‌صورت نقدي و در صورت وقوع رويداد خاصي پرداخت </a:t>
            </a:r>
            <a:r>
              <a:rPr lang="fa-IR" sz="2400" b="1" dirty="0" smtClean="0">
                <a:cs typeface="B Lotus" pitchFamily="2" charset="-78"/>
              </a:rPr>
              <a:t>کند</a:t>
            </a:r>
            <a:r>
              <a:rPr lang="fa-IR" sz="2400" b="1" dirty="0">
                <a:cs typeface="B Lotus" pitchFamily="2" charset="-78"/>
              </a:rPr>
              <a:t>.</a:t>
            </a:r>
            <a:endParaRPr lang="en-US" sz="2400" b="1" dirty="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46</a:t>
            </a:fld>
            <a:endParaRPr lang="en-US"/>
          </a:p>
        </p:txBody>
      </p:sp>
      <p:sp>
        <p:nvSpPr>
          <p:cNvPr id="5" name="Rectangle 4"/>
          <p:cNvSpPr/>
          <p:nvPr/>
        </p:nvSpPr>
        <p:spPr>
          <a:xfrm>
            <a:off x="12700" y="1095345"/>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885539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533400" y="1371600"/>
            <a:ext cx="7772400" cy="4800600"/>
          </a:xfrm>
        </p:spPr>
        <p:txBody>
          <a:bodyPr>
            <a:noAutofit/>
          </a:bodyPr>
          <a:lstStyle/>
          <a:p>
            <a:pPr marL="9144" indent="0" algn="just" rtl="1">
              <a:buFont typeface="Wingdings" pitchFamily="2" charset="2"/>
              <a:buChar char="q"/>
            </a:pPr>
            <a:endParaRPr lang="en-US" sz="2000" b="1" dirty="0">
              <a:cs typeface="B Lotus" pitchFamily="2" charset="-78"/>
            </a:endParaRPr>
          </a:p>
          <a:p>
            <a:pPr algn="just" rtl="1">
              <a:buFont typeface="Wingdings" pitchFamily="2" charset="2"/>
              <a:buChar char="q"/>
            </a:pPr>
            <a:r>
              <a:rPr lang="fa-IR" sz="2000" b="1" dirty="0" smtClean="0">
                <a:cs typeface="B Lotus" pitchFamily="2" charset="-78"/>
              </a:rPr>
              <a:t>سوآپهای نکول اعتباری، شکل جدید و انعطاف پذیرتری از بیمه اوراق قرضه هستند. این اوراق، قراردادهای خارج از بورس هستند.</a:t>
            </a:r>
            <a:endParaRPr lang="en-US" sz="2000" b="1" dirty="0" smtClean="0">
              <a:cs typeface="B Lotus" pitchFamily="2" charset="-78"/>
            </a:endParaRPr>
          </a:p>
          <a:p>
            <a:pPr algn="just" rtl="1">
              <a:buFont typeface="Wingdings" pitchFamily="2" charset="2"/>
              <a:buChar char="q"/>
            </a:pPr>
            <a:endParaRPr lang="fa-IR" sz="2000" b="1" dirty="0" smtClean="0">
              <a:cs typeface="B Lotus" pitchFamily="2" charset="-78"/>
            </a:endParaRPr>
          </a:p>
          <a:p>
            <a:pPr marL="114300" indent="0" rtl="1">
              <a:buNone/>
            </a:pPr>
            <a:r>
              <a:rPr lang="en-US" sz="1400" b="1" i="1" dirty="0">
                <a:latin typeface="Time "/>
              </a:rPr>
              <a:t> CDSs are not traded on an exchange and there is no required reporting of </a:t>
            </a:r>
            <a:r>
              <a:rPr lang="en-US" sz="1400" b="1" i="1" dirty="0" smtClean="0">
                <a:latin typeface="Time "/>
              </a:rPr>
              <a:t> </a:t>
            </a:r>
            <a:r>
              <a:rPr lang="en-US" sz="1400" b="1" i="1" dirty="0">
                <a:latin typeface="Time "/>
              </a:rPr>
              <a:t>transactions to a government agency</a:t>
            </a:r>
          </a:p>
          <a:p>
            <a:pPr marL="114300" indent="0" algn="just" rtl="1">
              <a:buNone/>
            </a:pPr>
            <a:r>
              <a:rPr lang="en-US" sz="1400" b="1" i="1" dirty="0" smtClean="0">
                <a:latin typeface="Time "/>
              </a:rPr>
              <a:t>===============</a:t>
            </a:r>
            <a:r>
              <a:rPr lang="en-US" sz="1400" b="1" i="1" dirty="0">
                <a:latin typeface="Time "/>
                <a:sym typeface="Wingdings" pitchFamily="2" charset="2"/>
              </a:rPr>
              <a:t> Systematic </a:t>
            </a:r>
            <a:r>
              <a:rPr lang="en-US" sz="1400" b="1" i="1" dirty="0" smtClean="0">
                <a:latin typeface="Time "/>
                <a:sym typeface="Wingdings" pitchFamily="2" charset="2"/>
              </a:rPr>
              <a:t>Risk</a:t>
            </a:r>
          </a:p>
          <a:p>
            <a:pPr marL="114300" indent="0" algn="just" rtl="1">
              <a:buNone/>
            </a:pPr>
            <a:endParaRPr lang="fa-IR" sz="1400" b="1" i="1" dirty="0">
              <a:latin typeface="Time "/>
            </a:endParaRPr>
          </a:p>
          <a:p>
            <a:pPr algn="just" rtl="1">
              <a:buFont typeface="Wingdings" pitchFamily="2" charset="2"/>
              <a:buChar char="q"/>
            </a:pPr>
            <a:r>
              <a:rPr lang="fa-IR" sz="2000" b="1" dirty="0" smtClean="0">
                <a:cs typeface="B Lotus" pitchFamily="2" charset="-78"/>
              </a:rPr>
              <a:t>قیمت‎گذاری </a:t>
            </a:r>
            <a:r>
              <a:rPr lang="en-US" sz="2000" b="1" dirty="0" smtClean="0">
                <a:cs typeface="B Lotus" pitchFamily="2" charset="-78"/>
              </a:rPr>
              <a:t>CDS</a:t>
            </a:r>
            <a:r>
              <a:rPr lang="fa-IR" sz="2000" b="1" dirty="0" smtClean="0">
                <a:cs typeface="B Lotus" pitchFamily="2" charset="-78"/>
              </a:rPr>
              <a:t>ها چندان ساده نیست، اصولاً ارزش منصفانه حق بیمه (صرف ریسک) </a:t>
            </a:r>
            <a:r>
              <a:rPr lang="en-US" sz="2000" b="1" dirty="0" smtClean="0">
                <a:cs typeface="B Lotus" pitchFamily="2" charset="-78"/>
              </a:rPr>
              <a:t>CDS</a:t>
            </a:r>
            <a:r>
              <a:rPr lang="fa-IR" sz="2000" b="1" dirty="0" smtClean="0">
                <a:cs typeface="B Lotus" pitchFamily="2" charset="-78"/>
              </a:rPr>
              <a:t>، به گونه‎ای تعیین می‎شود که ارزش فعلی یک اوراق قرضه، که قیمت آن با ریسک احتمال بروز یک رویداد اعتباری برای نهاد مرجع (صادر کننده اوراق قرضه) تعدیل شده است، با ارزش فعلی تعدیل شده با ریسک پرداختی‎های حق بیمه در طول دوره عمر</a:t>
            </a:r>
            <a:r>
              <a:rPr lang="en-US" sz="2000" b="1" dirty="0" smtClean="0">
                <a:cs typeface="B Lotus" pitchFamily="2" charset="-78"/>
              </a:rPr>
              <a:t>CDS</a:t>
            </a:r>
            <a:r>
              <a:rPr lang="fa-IR" sz="2000" b="1" dirty="0" smtClean="0">
                <a:cs typeface="B Lotus" pitchFamily="2" charset="-78"/>
              </a:rPr>
              <a:t> برابر شود.</a:t>
            </a:r>
            <a:endParaRPr lang="en-US" sz="2000" b="1" dirty="0" smtClean="0">
              <a:cs typeface="B Lotus" pitchFamily="2" charset="-78"/>
            </a:endParaRPr>
          </a:p>
          <a:p>
            <a:pPr algn="just" rtl="1">
              <a:buFont typeface="Wingdings" pitchFamily="2" charset="2"/>
              <a:buChar char="q"/>
            </a:pPr>
            <a:endParaRPr lang="en-US" sz="2000" b="1" dirty="0" smtClean="0">
              <a:cs typeface="B Lotus" pitchFamily="2" charset="-78"/>
            </a:endParaRPr>
          </a:p>
          <a:p>
            <a:pPr algn="just" rtl="1">
              <a:buFont typeface="Wingdings" pitchFamily="2" charset="2"/>
              <a:buChar char="q"/>
            </a:pPr>
            <a:endParaRPr lang="en-US" sz="2000" b="1" dirty="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47</a:t>
            </a:fld>
            <a:endParaRPr lang="en-US"/>
          </a:p>
        </p:txBody>
      </p:sp>
      <p:sp>
        <p:nvSpPr>
          <p:cNvPr id="5" name="Rectangle 4"/>
          <p:cNvSpPr/>
          <p:nvPr/>
        </p:nvSpPr>
        <p:spPr>
          <a:xfrm>
            <a:off x="304800" y="1295400"/>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189969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0"/>
            <a:ext cx="7620000" cy="1143000"/>
          </a:xfrm>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457200" y="1447800"/>
            <a:ext cx="7696200" cy="4800600"/>
          </a:xfrm>
        </p:spPr>
        <p:txBody>
          <a:bodyPr>
            <a:noAutofit/>
          </a:bodyPr>
          <a:lstStyle/>
          <a:p>
            <a:pPr algn="r" rtl="1">
              <a:buNone/>
            </a:pPr>
            <a:r>
              <a:rPr lang="fa-IR" sz="2400" b="1" dirty="0" smtClean="0">
                <a:solidFill>
                  <a:srgbClr val="00B0F0"/>
                </a:solidFill>
                <a:cs typeface="B Lotus" pitchFamily="2" charset="-78"/>
              </a:rPr>
              <a:t>تفاوت قراردادهای سوآپ نکول اعتباری و بیمه اوراق قرضه</a:t>
            </a:r>
          </a:p>
          <a:p>
            <a:pPr algn="just" rtl="1">
              <a:buFont typeface="Wingdings" pitchFamily="2" charset="2"/>
              <a:buChar char="ü"/>
            </a:pPr>
            <a:r>
              <a:rPr lang="ar-SA" b="1" dirty="0" smtClean="0">
                <a:cs typeface="B Lotus" pitchFamily="2" charset="-78"/>
              </a:rPr>
              <a:t>بر خلاف بیمه نامه یک اوراق قرضه، که به موجب آن، خریداربا خرید آن خود را در برابر</a:t>
            </a:r>
            <a:r>
              <a:rPr lang="fa-IR" b="1" dirty="0" smtClean="0">
                <a:cs typeface="B Lotus" pitchFamily="2" charset="-78"/>
              </a:rPr>
              <a:t> </a:t>
            </a:r>
            <a:r>
              <a:rPr lang="ar-SA" b="1" dirty="0" smtClean="0">
                <a:cs typeface="B Lotus" pitchFamily="2" charset="-78"/>
              </a:rPr>
              <a:t>وام/اوراق قرضه که صاحب آن است، حفاظت می‎کند، خریدارسوآپ نکول اعتباری ممکن است هیچ</a:t>
            </a:r>
            <a:r>
              <a:rPr lang="fa-IR" b="1" dirty="0" smtClean="0">
                <a:cs typeface="B Lotus" pitchFamily="2" charset="-78"/>
              </a:rPr>
              <a:t> </a:t>
            </a:r>
            <a:r>
              <a:rPr lang="ar-SA" b="1" dirty="0" smtClean="0">
                <a:cs typeface="B Lotus" pitchFamily="2" charset="-78"/>
              </a:rPr>
              <a:t>رابطه ملموسی با وام گیرنده نداشته باشد. از این رو، خریدسوآپ نکول اعتباری</a:t>
            </a:r>
            <a:r>
              <a:rPr lang="fa-IR" b="1" dirty="0" smtClean="0">
                <a:cs typeface="B Lotus" pitchFamily="2" charset="-78"/>
              </a:rPr>
              <a:t> </a:t>
            </a:r>
            <a:r>
              <a:rPr lang="ar-SA" b="1" dirty="0" smtClean="0">
                <a:cs typeface="B Lotus" pitchFamily="2" charset="-78"/>
              </a:rPr>
              <a:t>نه تنها به دلایل پوشش ریسک انجام می‎پذیرد بلکه انگیزه‎های آربیتراژ و سفته‎بازی نیز برای خرید آن وجود دارد. در مقابل، بیمه اوراق قرضه، توسط شرکتهای بیمه تحت نظارت به اشخاصی که دارنده اوراق قرضه هستند، ارائه می شوند.</a:t>
            </a:r>
            <a:r>
              <a:rPr lang="fa-IR" b="1" dirty="0" smtClean="0">
                <a:cs typeface="B Lotus" pitchFamily="2" charset="-78"/>
              </a:rPr>
              <a:t> </a:t>
            </a:r>
          </a:p>
          <a:p>
            <a:pPr algn="just" rtl="1">
              <a:buFont typeface="Wingdings" pitchFamily="2" charset="2"/>
              <a:buChar char="ü"/>
            </a:pPr>
            <a:endParaRPr lang="en-US" sz="2400" b="1" dirty="0" smtClean="0">
              <a:cs typeface="B Lotus" pitchFamily="2" charset="-78"/>
            </a:endParaRPr>
          </a:p>
          <a:p>
            <a:pPr algn="just" rtl="1">
              <a:buFont typeface="Wingdings" pitchFamily="2" charset="2"/>
              <a:buChar char="ü"/>
            </a:pPr>
            <a:r>
              <a:rPr lang="ar-SA" b="1" dirty="0" smtClean="0">
                <a:cs typeface="B Lotus" pitchFamily="2" charset="-78"/>
              </a:rPr>
              <a:t>بیمه</a:t>
            </a:r>
            <a:r>
              <a:rPr lang="fa-IR" b="1" dirty="0" smtClean="0">
                <a:cs typeface="B Lotus" pitchFamily="2" charset="-78"/>
              </a:rPr>
              <a:t> </a:t>
            </a:r>
            <a:r>
              <a:rPr lang="ar-SA" b="1" dirty="0" smtClean="0">
                <a:cs typeface="B Lotus" pitchFamily="2" charset="-78"/>
              </a:rPr>
              <a:t>اوراق قرضه، به وضوح دارای ماهیت</a:t>
            </a:r>
            <a:r>
              <a:rPr lang="fa-IR" b="1" dirty="0" smtClean="0">
                <a:cs typeface="B Lotus" pitchFamily="2" charset="-78"/>
              </a:rPr>
              <a:t> </a:t>
            </a:r>
            <a:r>
              <a:rPr lang="ar-SA" b="1" dirty="0" smtClean="0">
                <a:cs typeface="B Lotus" pitchFamily="2" charset="-78"/>
              </a:rPr>
              <a:t>پوشش ریسک</a:t>
            </a:r>
            <a:r>
              <a:rPr lang="fa-IR" b="1" dirty="0" smtClean="0">
                <a:cs typeface="B Lotus" pitchFamily="2" charset="-78"/>
              </a:rPr>
              <a:t> </a:t>
            </a:r>
            <a:r>
              <a:rPr lang="ar-SA" b="1" dirty="0" smtClean="0">
                <a:cs typeface="B Lotus" pitchFamily="2" charset="-78"/>
              </a:rPr>
              <a:t>می باشد، بر خلاف </a:t>
            </a:r>
            <a:r>
              <a:rPr lang="en-US" b="1" dirty="0" smtClean="0">
                <a:cs typeface="B Lotus" pitchFamily="2" charset="-78"/>
              </a:rPr>
              <a:t>CDS</a:t>
            </a:r>
            <a:r>
              <a:rPr lang="ar-SA" b="1" dirty="0" smtClean="0">
                <a:cs typeface="B Lotus" pitchFamily="2" charset="-78"/>
              </a:rPr>
              <a:t>ها، که به هر کسی امکان می‎دهند تا بر روی ریسک نکول اوراق قرضه یک</a:t>
            </a:r>
            <a:r>
              <a:rPr lang="fa-IR" b="1" dirty="0" smtClean="0">
                <a:cs typeface="B Lotus" pitchFamily="2" charset="-78"/>
              </a:rPr>
              <a:t> </a:t>
            </a:r>
            <a:r>
              <a:rPr lang="ar-SA" b="1" dirty="0" smtClean="0">
                <a:cs typeface="B Lotus" pitchFamily="2" charset="-78"/>
              </a:rPr>
              <a:t>شرکت شرط بندی</a:t>
            </a:r>
            <a:r>
              <a:rPr lang="fa-IR" b="1" dirty="0" smtClean="0">
                <a:cs typeface="B Lotus" pitchFamily="2" charset="-78"/>
              </a:rPr>
              <a:t> </a:t>
            </a:r>
            <a:r>
              <a:rPr lang="ar-SA" b="1" dirty="0" smtClean="0">
                <a:cs typeface="B Lotus" pitchFamily="2" charset="-78"/>
              </a:rPr>
              <a:t>کنند. بانک‎ها یا هر نهاد غیر تحت نظارتی که </a:t>
            </a:r>
            <a:r>
              <a:rPr lang="en-US" b="1" dirty="0" smtClean="0">
                <a:cs typeface="B Lotus" pitchFamily="2" charset="-78"/>
              </a:rPr>
              <a:t>CDS</a:t>
            </a:r>
            <a:r>
              <a:rPr lang="ar-SA" b="1" dirty="0" smtClean="0">
                <a:cs typeface="B Lotus" pitchFamily="2" charset="-78"/>
              </a:rPr>
              <a:t>‎ها را منتشر می‎کنند، الزامی به کنار گذاشتن ذخیره</a:t>
            </a:r>
            <a:r>
              <a:rPr lang="fa-IR" b="1" dirty="0" smtClean="0">
                <a:cs typeface="B Lotus" pitchFamily="2" charset="-78"/>
              </a:rPr>
              <a:t> </a:t>
            </a:r>
            <a:r>
              <a:rPr lang="ar-SA" b="1" dirty="0" smtClean="0">
                <a:cs typeface="B Lotus" pitchFamily="2" charset="-78"/>
              </a:rPr>
              <a:t>خسارات</a:t>
            </a:r>
            <a:r>
              <a:rPr lang="fa-IR" b="1" dirty="0" smtClean="0">
                <a:cs typeface="B Lotus" pitchFamily="2" charset="-78"/>
              </a:rPr>
              <a:t> </a:t>
            </a:r>
            <a:r>
              <a:rPr lang="ar-SA" b="1" dirty="0" smtClean="0">
                <a:cs typeface="B Lotus" pitchFamily="2" charset="-78"/>
              </a:rPr>
              <a:t>ندارند و ممکن است خود را با فروش </a:t>
            </a:r>
            <a:r>
              <a:rPr lang="en-US" b="1" dirty="0" smtClean="0">
                <a:cs typeface="B Lotus" pitchFamily="2" charset="-78"/>
              </a:rPr>
              <a:t>CDS</a:t>
            </a:r>
            <a:r>
              <a:rPr lang="ar-SA" b="1" dirty="0" smtClean="0">
                <a:cs typeface="B Lotus" pitchFamily="2" charset="-78"/>
              </a:rPr>
              <a:t>‎ها به اشخاص ثالث تحت پوشش ریسک قرار دهند.</a:t>
            </a:r>
            <a:endParaRPr lang="en-US" b="1" dirty="0" smtClean="0">
              <a:cs typeface="B Lotus" pitchFamily="2" charset="-78"/>
            </a:endParaRPr>
          </a:p>
          <a:p>
            <a:pPr algn="just" rtl="1">
              <a:buNone/>
            </a:pPr>
            <a:endParaRPr lang="en-US" sz="2400" b="1" dirty="0" smtClean="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48</a:t>
            </a:fld>
            <a:endParaRPr lang="en-US"/>
          </a:p>
        </p:txBody>
      </p:sp>
      <p:sp>
        <p:nvSpPr>
          <p:cNvPr id="5" name="Rectangle 4"/>
          <p:cNvSpPr/>
          <p:nvPr/>
        </p:nvSpPr>
        <p:spPr>
          <a:xfrm>
            <a:off x="228600" y="1066800"/>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2938164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0"/>
            <a:ext cx="7620000" cy="1143000"/>
          </a:xfrm>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457200" y="1266855"/>
            <a:ext cx="7696200" cy="4800600"/>
          </a:xfrm>
        </p:spPr>
        <p:txBody>
          <a:bodyPr>
            <a:noAutofit/>
          </a:bodyPr>
          <a:lstStyle/>
          <a:p>
            <a:pPr algn="r" rtl="1">
              <a:buNone/>
            </a:pPr>
            <a:r>
              <a:rPr lang="fa-IR" sz="2000" b="1" dirty="0" smtClean="0">
                <a:solidFill>
                  <a:srgbClr val="00B0F0"/>
                </a:solidFill>
                <a:cs typeface="B Lotus" pitchFamily="2" charset="-78"/>
              </a:rPr>
              <a:t>تفاوت قراردادهای سوآپ نکول اعتباری و بیمه اوراق قرضه</a:t>
            </a:r>
            <a:endParaRPr lang="en-US" sz="2000" b="1" dirty="0" smtClean="0">
              <a:solidFill>
                <a:srgbClr val="00B0F0"/>
              </a:solidFill>
              <a:cs typeface="B Lotus" pitchFamily="2" charset="-78"/>
            </a:endParaRPr>
          </a:p>
          <a:p>
            <a:pPr algn="r" rtl="1">
              <a:buNone/>
            </a:pPr>
            <a:endParaRPr lang="fa-IR" sz="2000" b="1" dirty="0" smtClean="0">
              <a:solidFill>
                <a:srgbClr val="00B0F0"/>
              </a:solidFill>
              <a:cs typeface="B Lotus" pitchFamily="2" charset="-78"/>
            </a:endParaRPr>
          </a:p>
          <a:p>
            <a:pPr algn="just" rtl="1">
              <a:buFont typeface="Wingdings" pitchFamily="2" charset="2"/>
              <a:buChar char="ü"/>
            </a:pPr>
            <a:r>
              <a:rPr lang="fa-IR" sz="1800" b="1" dirty="0" smtClean="0">
                <a:cs typeface="B Lotus" pitchFamily="2" charset="-78"/>
              </a:rPr>
              <a:t>خریداران </a:t>
            </a:r>
            <a:r>
              <a:rPr lang="en-US" sz="1800" b="1" dirty="0" smtClean="0">
                <a:cs typeface="B Lotus" pitchFamily="2" charset="-78"/>
              </a:rPr>
              <a:t>CDS</a:t>
            </a:r>
            <a:r>
              <a:rPr lang="fa-IR" sz="1800" b="1" dirty="0" smtClean="0">
                <a:cs typeface="B Lotus" pitchFamily="2" charset="-78"/>
              </a:rPr>
              <a:t>ها الزامی به داشتن دارایی پایه اوراق قرضه تحت پوشش بیمه ندارند (موقعیت عریان) و اغلب، آنها را به دلایل سفته‎بازانه خریداری می‎کنند. مقدار اسمی </a:t>
            </a:r>
            <a:r>
              <a:rPr lang="en-US" sz="1800" b="1" dirty="0" smtClean="0">
                <a:cs typeface="B Lotus" pitchFamily="2" charset="-78"/>
              </a:rPr>
              <a:t>CDS</a:t>
            </a:r>
            <a:r>
              <a:rPr lang="fa-IR" sz="1800" b="1" dirty="0" smtClean="0">
                <a:cs typeface="B Lotus" pitchFamily="2" charset="-78"/>
              </a:rPr>
              <a:t>‎های سررسید نشده به طور قابل توجهی از مقدار واقعی دارایی‎های پایه اوراق قرضه که قراردادهای سوآپ بر اساس آنها منتشر شده‎اند، بیشتر است. </a:t>
            </a:r>
            <a:endParaRPr lang="en-US" sz="1800" b="1" dirty="0" smtClean="0">
              <a:cs typeface="B Lotus" pitchFamily="2" charset="-78"/>
            </a:endParaRPr>
          </a:p>
          <a:p>
            <a:pPr algn="just" rtl="1">
              <a:buFont typeface="Wingdings" pitchFamily="2" charset="2"/>
              <a:buChar char="ü"/>
            </a:pPr>
            <a:endParaRPr lang="en-US" sz="1400" b="1" dirty="0" smtClean="0">
              <a:cs typeface="B Lotus" pitchFamily="2" charset="-78"/>
            </a:endParaRPr>
          </a:p>
          <a:p>
            <a:pPr algn="just" rtl="1">
              <a:buFont typeface="Wingdings" pitchFamily="2" charset="2"/>
              <a:buChar char="ü"/>
            </a:pPr>
            <a:r>
              <a:rPr lang="ar-SA" sz="1800" b="1" dirty="0" smtClean="0">
                <a:cs typeface="B Lotus" pitchFamily="2" charset="-78"/>
              </a:rPr>
              <a:t>بیمه</a:t>
            </a:r>
            <a:r>
              <a:rPr lang="fa-IR" sz="1800" b="1" dirty="0" smtClean="0">
                <a:cs typeface="B Lotus" pitchFamily="2" charset="-78"/>
              </a:rPr>
              <a:t> </a:t>
            </a:r>
            <a:r>
              <a:rPr lang="ar-SA" sz="1800" b="1" dirty="0" smtClean="0">
                <a:cs typeface="B Lotus" pitchFamily="2" charset="-78"/>
              </a:rPr>
              <a:t>اوراق قرضه، به وضوح دارای ماهیت</a:t>
            </a:r>
            <a:r>
              <a:rPr lang="fa-IR" sz="1800" b="1" dirty="0" smtClean="0">
                <a:cs typeface="B Lotus" pitchFamily="2" charset="-78"/>
              </a:rPr>
              <a:t> </a:t>
            </a:r>
            <a:r>
              <a:rPr lang="ar-SA" sz="1800" b="1" dirty="0" smtClean="0">
                <a:cs typeface="B Lotus" pitchFamily="2" charset="-78"/>
              </a:rPr>
              <a:t>پوشش ریسک</a:t>
            </a:r>
            <a:r>
              <a:rPr lang="fa-IR" sz="1800" b="1" dirty="0" smtClean="0">
                <a:cs typeface="B Lotus" pitchFamily="2" charset="-78"/>
              </a:rPr>
              <a:t> </a:t>
            </a:r>
            <a:r>
              <a:rPr lang="ar-SA" sz="1800" b="1" dirty="0" smtClean="0">
                <a:cs typeface="B Lotus" pitchFamily="2" charset="-78"/>
              </a:rPr>
              <a:t>می باشد، بر خلاف </a:t>
            </a:r>
            <a:r>
              <a:rPr lang="en-US" sz="1800" b="1" dirty="0" smtClean="0">
                <a:cs typeface="B Lotus" pitchFamily="2" charset="-78"/>
              </a:rPr>
              <a:t>CDS</a:t>
            </a:r>
            <a:r>
              <a:rPr lang="ar-SA" sz="1800" b="1" dirty="0" smtClean="0">
                <a:cs typeface="B Lotus" pitchFamily="2" charset="-78"/>
              </a:rPr>
              <a:t>ها، که به هر کسی امکان می‎دهند تا بر روی ریسک نکول اوراق قرضه یک</a:t>
            </a:r>
            <a:r>
              <a:rPr lang="fa-IR" sz="1800" b="1" dirty="0" smtClean="0">
                <a:cs typeface="B Lotus" pitchFamily="2" charset="-78"/>
              </a:rPr>
              <a:t> </a:t>
            </a:r>
            <a:r>
              <a:rPr lang="ar-SA" sz="1800" b="1" dirty="0" smtClean="0">
                <a:cs typeface="B Lotus" pitchFamily="2" charset="-78"/>
              </a:rPr>
              <a:t>شرکت شرط بندی</a:t>
            </a:r>
            <a:r>
              <a:rPr lang="fa-IR" sz="1800" b="1" dirty="0" smtClean="0">
                <a:cs typeface="B Lotus" pitchFamily="2" charset="-78"/>
              </a:rPr>
              <a:t> </a:t>
            </a:r>
            <a:r>
              <a:rPr lang="ar-SA" sz="1800" b="1" dirty="0" smtClean="0">
                <a:cs typeface="B Lotus" pitchFamily="2" charset="-78"/>
              </a:rPr>
              <a:t>کنند. بانک‎ها یا هر نهاد غیر تحت نظارتی که </a:t>
            </a:r>
            <a:r>
              <a:rPr lang="en-US" sz="1800" b="1" dirty="0" smtClean="0">
                <a:cs typeface="B Lotus" pitchFamily="2" charset="-78"/>
              </a:rPr>
              <a:t>CDS</a:t>
            </a:r>
            <a:r>
              <a:rPr lang="ar-SA" sz="1800" b="1" dirty="0" smtClean="0">
                <a:cs typeface="B Lotus" pitchFamily="2" charset="-78"/>
              </a:rPr>
              <a:t>‎ها را منتشر می‎کنند، الزامی به کنار گذاشتن ذخیره</a:t>
            </a:r>
            <a:r>
              <a:rPr lang="fa-IR" sz="1800" b="1" dirty="0" smtClean="0">
                <a:cs typeface="B Lotus" pitchFamily="2" charset="-78"/>
              </a:rPr>
              <a:t> </a:t>
            </a:r>
            <a:r>
              <a:rPr lang="ar-SA" sz="1800" b="1" dirty="0" smtClean="0">
                <a:cs typeface="B Lotus" pitchFamily="2" charset="-78"/>
              </a:rPr>
              <a:t>خسارات</a:t>
            </a:r>
            <a:r>
              <a:rPr lang="fa-IR" sz="1800" b="1" dirty="0" smtClean="0">
                <a:cs typeface="B Lotus" pitchFamily="2" charset="-78"/>
              </a:rPr>
              <a:t> </a:t>
            </a:r>
            <a:r>
              <a:rPr lang="ar-SA" sz="1800" b="1" dirty="0" smtClean="0">
                <a:cs typeface="B Lotus" pitchFamily="2" charset="-78"/>
              </a:rPr>
              <a:t>ندارند و ممکن است خود را با فروش </a:t>
            </a:r>
            <a:r>
              <a:rPr lang="en-US" sz="1800" b="1" dirty="0" smtClean="0">
                <a:cs typeface="B Lotus" pitchFamily="2" charset="-78"/>
              </a:rPr>
              <a:t>CDS</a:t>
            </a:r>
            <a:r>
              <a:rPr lang="ar-SA" sz="1800" b="1" dirty="0" smtClean="0">
                <a:cs typeface="B Lotus" pitchFamily="2" charset="-78"/>
              </a:rPr>
              <a:t>‎ها به اشخاص ثالث تحت پوشش ریسک قرار دهند.</a:t>
            </a:r>
            <a:r>
              <a:rPr lang="en-US" sz="1800" b="1" dirty="0" smtClean="0">
                <a:cs typeface="B Lotus" pitchFamily="2" charset="-78"/>
              </a:rPr>
              <a:t> </a:t>
            </a:r>
            <a:r>
              <a:rPr lang="ar-SA" sz="1800" b="1" dirty="0" smtClean="0">
                <a:cs typeface="B Lotus" pitchFamily="2" charset="-78"/>
              </a:rPr>
              <a:t>بيمه‌گر </a:t>
            </a:r>
            <a:r>
              <a:rPr lang="ar-SA" sz="1800" b="1" dirty="0">
                <a:cs typeface="B Lotus" pitchFamily="2" charset="-78"/>
              </a:rPr>
              <a:t>در وهله نخست ريسك خود را از راه نگهداري ذخيره زيان بر مبناي قانون اعداد بزرگ مديريت می‌کند، در حالي‌كه واسطه‌گران سوآپ نكول اعتباري، ريسك خود را در وهله نخست با استفاده از قراردادهاي جبراني (پوشش) با دیگر واسطه‌گران و انجام دادوستد در بازار‌هاي اوراق قرضه پايه مديريت می‌کنند</a:t>
            </a:r>
            <a:endParaRPr lang="en-US" sz="1800" b="1" dirty="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49</a:t>
            </a:fld>
            <a:endParaRPr lang="en-US"/>
          </a:p>
        </p:txBody>
      </p:sp>
      <p:sp>
        <p:nvSpPr>
          <p:cNvPr id="5" name="Rectangle 4"/>
          <p:cNvSpPr/>
          <p:nvPr/>
        </p:nvSpPr>
        <p:spPr>
          <a:xfrm>
            <a:off x="76200" y="866745"/>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83515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48" y="1371600"/>
            <a:ext cx="7530752" cy="4365848"/>
          </a:xfrm>
        </p:spPr>
        <p:txBody>
          <a:bodyPr>
            <a:normAutofit/>
          </a:bodyPr>
          <a:lstStyle/>
          <a:p>
            <a:pPr marL="114300" indent="0" algn="just" rtl="1">
              <a:buFont typeface="Arial" pitchFamily="34" charset="0"/>
              <a:buChar char="•"/>
            </a:pPr>
            <a:endParaRPr lang="fa-IR" sz="2400" b="0" dirty="0" smtClean="0">
              <a:cs typeface="B Zar" pitchFamily="2" charset="-78"/>
            </a:endParaRPr>
          </a:p>
          <a:p>
            <a:pPr algn="just" rtl="1">
              <a:spcBef>
                <a:spcPct val="0"/>
              </a:spcBef>
              <a:buFont typeface="Arial" pitchFamily="34" charset="0"/>
              <a:buChar char="•"/>
            </a:pPr>
            <a:r>
              <a:rPr lang="fa-IR" sz="2400" b="0" dirty="0" smtClean="0">
                <a:cs typeface="B Zar" pitchFamily="2" charset="-78"/>
              </a:rPr>
              <a:t>ابزارهای مشتقه نوعی ابزارمالی اند که ارزش آنها از ارزش سایر اوراق بهادارمشتق می شوند. </a:t>
            </a:r>
            <a:endParaRPr lang="en-US" sz="2400" b="0" dirty="0" smtClean="0">
              <a:cs typeface="B Zar" pitchFamily="2" charset="-78"/>
            </a:endParaRPr>
          </a:p>
          <a:p>
            <a:pPr algn="just" rtl="1">
              <a:spcBef>
                <a:spcPct val="0"/>
              </a:spcBef>
              <a:buFont typeface="Arial" pitchFamily="34" charset="0"/>
              <a:buChar char="•"/>
            </a:pPr>
            <a:r>
              <a:rPr lang="fa-IR" sz="2400" b="0" dirty="0" smtClean="0">
                <a:cs typeface="B Zar" pitchFamily="2" charset="-78"/>
              </a:rPr>
              <a:t>به عنوان مثال اوراق اختیار معامله خود ارزش مشخصی ندارند بلکه ارزش خود را از اوراق بهاداری که به واسطه این اختیار معامله قابل خرید و فروش خواهند بود به دست  می آورند.</a:t>
            </a:r>
            <a:endParaRPr lang="en-US" sz="2400" b="0" dirty="0" smtClean="0">
              <a:cs typeface="B Zar" pitchFamily="2" charset="-78"/>
            </a:endParaRPr>
          </a:p>
          <a:p>
            <a:pPr algn="just" rtl="1">
              <a:spcBef>
                <a:spcPct val="0"/>
              </a:spcBef>
              <a:buFont typeface="Arial" pitchFamily="34" charset="0"/>
              <a:buChar char="•"/>
            </a:pPr>
            <a:r>
              <a:rPr lang="fa-IR" sz="2400" b="0" dirty="0" smtClean="0">
                <a:cs typeface="B Zar" pitchFamily="2" charset="-78"/>
              </a:rPr>
              <a:t> علت نامگذاری این ابزارها به عنوان مشتقه نیز همین امر می باشد که ارزش خود را از سایر اوراق بهادار، نرخ سود، نرخ ارز، شاخص های سهام  و حتی کالاهای اساسی دارند.این ابزارها </a:t>
            </a:r>
            <a:r>
              <a:rPr lang="ar-SA" sz="2400" b="0" dirty="0" smtClean="0">
                <a:cs typeface="B Zar" pitchFamily="2" charset="-78"/>
              </a:rPr>
              <a:t>بیشتر براي از بین بردن ریسک بازار طراحی شده</a:t>
            </a:r>
            <a:r>
              <a:rPr lang="fa-IR" sz="2400" b="0" dirty="0" smtClean="0">
                <a:cs typeface="B Zar" pitchFamily="2" charset="-78"/>
              </a:rPr>
              <a:t> </a:t>
            </a:r>
            <a:r>
              <a:rPr lang="ar-SA" sz="2400" b="0" dirty="0" smtClean="0">
                <a:cs typeface="B Zar" pitchFamily="2" charset="-78"/>
              </a:rPr>
              <a:t>اند</a:t>
            </a:r>
            <a:r>
              <a:rPr lang="fa-IR" sz="2400" b="0" dirty="0" smtClean="0">
                <a:cs typeface="B Zar" pitchFamily="2" charset="-78"/>
              </a:rPr>
              <a:t>.</a:t>
            </a:r>
            <a:r>
              <a:rPr lang="ar-SA" sz="2400" b="0" dirty="0" smtClean="0">
                <a:cs typeface="B Zar" pitchFamily="2" charset="-78"/>
              </a:rPr>
              <a:t> </a:t>
            </a:r>
            <a:r>
              <a:rPr lang="fa-IR" sz="2400" b="0" dirty="0" smtClean="0">
                <a:cs typeface="B Zar" pitchFamily="2" charset="-78"/>
              </a:rPr>
              <a:t> </a:t>
            </a:r>
          </a:p>
          <a:p>
            <a:pPr algn="just" rtl="1">
              <a:spcBef>
                <a:spcPct val="0"/>
              </a:spcBef>
              <a:buFont typeface="Arial" pitchFamily="34" charset="0"/>
              <a:buChar char="•"/>
            </a:pPr>
            <a:endParaRPr lang="fa-IR" sz="2400" b="0" dirty="0" smtClean="0">
              <a:cs typeface="B Zar" pitchFamily="2" charset="-78"/>
            </a:endParaRPr>
          </a:p>
          <a:p>
            <a:pPr algn="just" rtl="1">
              <a:spcBef>
                <a:spcPct val="0"/>
              </a:spcBef>
              <a:buFont typeface="Arial" pitchFamily="34" charset="0"/>
              <a:buChar char="•"/>
            </a:pPr>
            <a:endParaRPr lang="en-US" sz="2400" b="0" dirty="0">
              <a:latin typeface="Time "/>
              <a:cs typeface="B Zar" pitchFamily="2" charset="-78"/>
            </a:endParaRPr>
          </a:p>
        </p:txBody>
      </p:sp>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5</a:t>
            </a:fld>
            <a:endParaRPr lang="en-US"/>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5" name="Rectangle 4"/>
          <p:cNvSpPr/>
          <p:nvPr/>
        </p:nvSpPr>
        <p:spPr>
          <a:xfrm>
            <a:off x="4344090" y="990600"/>
            <a:ext cx="1951175" cy="584775"/>
          </a:xfrm>
          <a:prstGeom prst="rect">
            <a:avLst/>
          </a:prstGeom>
        </p:spPr>
        <p:txBody>
          <a:bodyPr wrap="none">
            <a:spAutoFit/>
          </a:bodyPr>
          <a:lstStyle/>
          <a:p>
            <a:pPr marL="114300" indent="0" algn="r" rtl="1">
              <a:spcBef>
                <a:spcPct val="0"/>
              </a:spcBef>
              <a:buNone/>
            </a:pPr>
            <a:r>
              <a:rPr lang="fa-IR" sz="3200" b="1" spc="-100" dirty="0" smtClean="0">
                <a:solidFill>
                  <a:schemeClr val="tx2"/>
                </a:solidFill>
                <a:cs typeface="B Zar" pitchFamily="2" charset="-78"/>
              </a:rPr>
              <a:t>مشتقات مالی</a:t>
            </a:r>
          </a:p>
        </p:txBody>
      </p:sp>
    </p:spTree>
    <p:extLst>
      <p:ext uri="{BB962C8B-B14F-4D97-AF65-F5344CB8AC3E}">
        <p14:creationId xmlns:p14="http://schemas.microsoft.com/office/powerpoint/2010/main" val="40888659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0"/>
            <a:ext cx="7620000" cy="1143000"/>
          </a:xfrm>
        </p:spPr>
        <p:txBody>
          <a:bodyPr anchor="ctr"/>
          <a:lstStyle/>
          <a:p>
            <a:pPr algn="ctr"/>
            <a:r>
              <a:rPr lang="fa-IR" sz="3600" b="1" dirty="0" smtClean="0">
                <a:effectLst>
                  <a:outerShdw blurRad="38100" dist="38100" dir="2700000" algn="tl">
                    <a:srgbClr val="000000">
                      <a:alpha val="43137"/>
                    </a:srgbClr>
                  </a:outerShdw>
                </a:effectLst>
                <a:cs typeface="B Lotus" pitchFamily="2" charset="-78"/>
              </a:rPr>
              <a:t>سوآپ نکول اعتباری</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457200" y="1447800"/>
            <a:ext cx="7696200" cy="4800600"/>
          </a:xfrm>
        </p:spPr>
        <p:txBody>
          <a:bodyPr>
            <a:noAutofit/>
          </a:bodyPr>
          <a:lstStyle/>
          <a:p>
            <a:pPr algn="r" rtl="1">
              <a:buNone/>
            </a:pPr>
            <a:r>
              <a:rPr lang="fa-IR" sz="2400" b="1" dirty="0" smtClean="0">
                <a:solidFill>
                  <a:srgbClr val="00B0F0"/>
                </a:solidFill>
                <a:cs typeface="B Lotus" pitchFamily="2" charset="-78"/>
              </a:rPr>
              <a:t>تفاوت قراردادهای سوآپ نکول اعتباری و بیمه اوراق قرضه</a:t>
            </a:r>
          </a:p>
          <a:p>
            <a:pPr algn="just" rtl="1">
              <a:buFont typeface="Wingdings" pitchFamily="2" charset="2"/>
              <a:buChar char="ü"/>
            </a:pPr>
            <a:r>
              <a:rPr lang="ar-SA" b="1" dirty="0">
                <a:cs typeface="B Lotus" pitchFamily="2" charset="-78"/>
              </a:rPr>
              <a:t>لازم نيست كه فروشنده سوآپ نكول اعتباري شخصيت حقوقي باشد. در حالي‌كه بيمه‌گر همیشه يك شركت و شخصيت حقوقي است؛</a:t>
            </a:r>
            <a:endParaRPr lang="en-US" b="1" dirty="0">
              <a:cs typeface="B Lotus" pitchFamily="2" charset="-78"/>
            </a:endParaRPr>
          </a:p>
          <a:p>
            <a:pPr algn="just" rtl="1">
              <a:buFont typeface="Wingdings" pitchFamily="2" charset="2"/>
              <a:buChar char="ü"/>
            </a:pPr>
            <a:endParaRPr lang="en-US" b="1" dirty="0">
              <a:cs typeface="B Lotus" pitchFamily="2" charset="-78"/>
            </a:endParaRPr>
          </a:p>
          <a:p>
            <a:pPr algn="just" rtl="1">
              <a:buFont typeface="Wingdings" pitchFamily="2" charset="2"/>
              <a:buChar char="ü"/>
            </a:pPr>
            <a:r>
              <a:rPr lang="ar-SA" b="1" dirty="0">
                <a:cs typeface="B Lotus" pitchFamily="2" charset="-78"/>
              </a:rPr>
              <a:t>حسابداري قراردادهاي سوآپ نكول اعتباري در امریکا، بر مبناي تسويه روزانه است. و اين باعث پدیدآمدن ترازنامه و صورت حساب سود و زيان متغيري مي‌شود كه در بيمه وجود </a:t>
            </a:r>
            <a:r>
              <a:rPr lang="ar-SA" b="1" dirty="0" smtClean="0">
                <a:cs typeface="B Lotus" pitchFamily="2" charset="-78"/>
              </a:rPr>
              <a:t>ندارد</a:t>
            </a:r>
            <a:r>
              <a:rPr lang="en-US" b="1" dirty="0" smtClean="0">
                <a:cs typeface="B Lotus" pitchFamily="2" charset="-78"/>
              </a:rPr>
              <a:t>.</a:t>
            </a:r>
          </a:p>
          <a:p>
            <a:pPr algn="just" rtl="1">
              <a:buFont typeface="Wingdings" pitchFamily="2" charset="2"/>
              <a:buChar char="ü"/>
            </a:pPr>
            <a:endParaRPr lang="en-US" b="1" dirty="0">
              <a:cs typeface="B Lotus" pitchFamily="2" charset="-78"/>
            </a:endParaRPr>
          </a:p>
          <a:p>
            <a:pPr algn="just" rtl="1">
              <a:buFont typeface="Wingdings" pitchFamily="2" charset="2"/>
              <a:buChar char="ü"/>
            </a:pPr>
            <a:r>
              <a:rPr lang="ar-SA" b="1" dirty="0">
                <a:cs typeface="B Lotus" pitchFamily="2" charset="-78"/>
              </a:rPr>
              <a:t>سوآپ نكول اعتباري قابل معامله در بازارهاي ثانويه است اما بيمه بازار ثانويه‌اي ندارد. </a:t>
            </a:r>
            <a:endParaRPr lang="en-US" b="1" dirty="0">
              <a:cs typeface="B Lotus" pitchFamily="2" charset="-78"/>
            </a:endParaRPr>
          </a:p>
          <a:p>
            <a:pPr algn="just" rtl="1">
              <a:buNone/>
            </a:pPr>
            <a:endParaRPr lang="en-US" sz="2400" b="1" dirty="0" smtClean="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50</a:t>
            </a:fld>
            <a:endParaRPr lang="en-US"/>
          </a:p>
        </p:txBody>
      </p:sp>
      <p:sp>
        <p:nvSpPr>
          <p:cNvPr id="5" name="Rectangle 4"/>
          <p:cNvSpPr/>
          <p:nvPr/>
        </p:nvSpPr>
        <p:spPr>
          <a:xfrm>
            <a:off x="228600" y="1066800"/>
            <a:ext cx="3374642" cy="400110"/>
          </a:xfrm>
          <a:prstGeom prst="rect">
            <a:avLst/>
          </a:prstGeom>
        </p:spPr>
        <p:txBody>
          <a:bodyPr wrap="none">
            <a:spAutoFit/>
          </a:bodyPr>
          <a:lstStyle/>
          <a:p>
            <a:r>
              <a:rPr lang="en-GB" sz="2000" b="1" i="1" u="sng" dirty="0" smtClean="0">
                <a:solidFill>
                  <a:srgbClr val="00B050"/>
                </a:solidFill>
                <a:effectLst>
                  <a:outerShdw blurRad="38100" dist="38100" dir="2700000" algn="tl">
                    <a:srgbClr val="000000">
                      <a:alpha val="43137"/>
                    </a:srgbClr>
                  </a:outerShdw>
                </a:effectLst>
              </a:rPr>
              <a:t>Credit Default Swap - CDS</a:t>
            </a:r>
            <a:endParaRPr lang="fa-IR" sz="2000" b="1" i="1" u="sng" dirty="0">
              <a:solidFill>
                <a:srgbClr val="00B05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693949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04800" y="2667000"/>
            <a:ext cx="8458200" cy="3581400"/>
          </a:xfrm>
        </p:spPr>
        <p:txBody>
          <a:bodyPr>
            <a:noAutofit/>
          </a:bodyPr>
          <a:lstStyle/>
          <a:p>
            <a:pPr algn="just" rtl="1">
              <a:buNone/>
            </a:pPr>
            <a:r>
              <a:rPr lang="fa-IR" sz="2000" b="1" dirty="0" smtClean="0">
                <a:cs typeface="B Lotus" pitchFamily="2" charset="-78"/>
              </a:rPr>
              <a:t>در پایان سال 2007، گروه بین المللی آمریکا </a:t>
            </a:r>
            <a:r>
              <a:rPr lang="en-US" sz="2000" b="1" dirty="0" smtClean="0">
                <a:cs typeface="B Lotus" pitchFamily="2" charset="-78"/>
              </a:rPr>
              <a:t>(AIG)</a:t>
            </a:r>
            <a:r>
              <a:rPr lang="fa-IR" sz="2000" b="1" dirty="0" smtClean="0">
                <a:cs typeface="B Lotus" pitchFamily="2" charset="-78"/>
              </a:rPr>
              <a:t> دارای 75 میلیون مشتری و116000 نفر کارمند در سراسر جهان بود. این شرکت در آن سال، 110 میلیارد دلار درآمد کسب کرده بود و پایه دارایی آن یک تریلیون دلار آمریکا ارزش داشت.تقریباً نیمی از درآمد این شرکت را بیمه‎های عادی - در درجه اول بیمه‎های اموال و خسارات–تشکیل می‎داد و نیمی دیگر نیز متعلق به بیمه عمر، خدمات مالی، اجاره هواپیما و مدیریت دارایی بود. </a:t>
            </a:r>
          </a:p>
          <a:p>
            <a:pPr algn="just" rtl="1"/>
            <a:r>
              <a:rPr lang="fa-IR" sz="2000" b="1" dirty="0" smtClean="0">
                <a:cs typeface="B Lotus" pitchFamily="2" charset="-78"/>
              </a:rPr>
              <a:t>این شرکت نخست در آسیا و سپس در آمریکای لاتین و اروپا با جهش و رشد مواجه شد، اما شرکت در ایالات متحده تا پیش از به خدمت‎گیری موریس هانک گرینبرگ در سال 1962 با دشواریهایی مواجه بود. در طول چهار دهه بعدی، گرینبرگ به عنوان مغزی متفکر، با رشدپدیده‎ای</a:t>
            </a:r>
            <a:r>
              <a:rPr lang="en-US" sz="2000" b="1" dirty="0" smtClean="0">
                <a:cs typeface="B Lotus" pitchFamily="2" charset="-78"/>
              </a:rPr>
              <a:t>AIG</a:t>
            </a:r>
            <a:r>
              <a:rPr lang="fa-IR" sz="2000" b="1" dirty="0" smtClean="0">
                <a:cs typeface="B Lotus" pitchFamily="2" charset="-78"/>
              </a:rPr>
              <a:t>، این شرکت را به یکی از غول های جهانی صنعت بیمه تبدیل کرد.</a:t>
            </a:r>
            <a:endParaRPr lang="en-US" sz="2000" b="1" dirty="0" smtClean="0">
              <a:cs typeface="B Lotus" pitchFamily="2" charset="-78"/>
            </a:endParaRPr>
          </a:p>
          <a:p>
            <a:pPr algn="just" rtl="1">
              <a:buNone/>
            </a:pPr>
            <a:endParaRPr lang="en-US" sz="2400" b="1" dirty="0" smtClean="0">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51</a:t>
            </a:fld>
            <a:endParaRPr lang="en-US"/>
          </a:p>
        </p:txBody>
      </p:sp>
      <p:sp>
        <p:nvSpPr>
          <p:cNvPr id="5" name="Rectangle 4"/>
          <p:cNvSpPr/>
          <p:nvPr/>
        </p:nvSpPr>
        <p:spPr>
          <a:xfrm>
            <a:off x="0" y="1219200"/>
            <a:ext cx="4496744" cy="707886"/>
          </a:xfrm>
          <a:prstGeom prst="rect">
            <a:avLst/>
          </a:prstGeom>
        </p:spPr>
        <p:txBody>
          <a:bodyPr wrap="none">
            <a:spAutoFit/>
          </a:bodyPr>
          <a:lstStyle/>
          <a:p>
            <a:r>
              <a:rPr lang="en-US" sz="2000" b="1" i="1" u="sng" dirty="0" smtClean="0">
                <a:solidFill>
                  <a:srgbClr val="00B050"/>
                </a:solidFill>
                <a:effectLst>
                  <a:outerShdw blurRad="38100" dist="38100" dir="2700000" algn="tl">
                    <a:srgbClr val="000000">
                      <a:alpha val="43137"/>
                    </a:srgbClr>
                  </a:outerShdw>
                </a:effectLst>
                <a:cs typeface="B Lotus" pitchFamily="2" charset="-78"/>
              </a:rPr>
              <a:t>American International Group (AIG)</a:t>
            </a:r>
          </a:p>
          <a:p>
            <a:endParaRPr lang="fa-IR" sz="2000" b="1" i="1" u="sng" dirty="0">
              <a:solidFill>
                <a:srgbClr val="00B050"/>
              </a:solidFill>
              <a:effectLst>
                <a:outerShdw blurRad="38100" dist="38100" dir="2700000" algn="tl">
                  <a:srgbClr val="000000">
                    <a:alpha val="43137"/>
                  </a:srgbClr>
                </a:outerShdw>
              </a:effectLst>
            </a:endParaRPr>
          </a:p>
        </p:txBody>
      </p:sp>
      <p:pic>
        <p:nvPicPr>
          <p:cNvPr id="124934" name="Picture 6" descr="Image result for AIG"/>
          <p:cNvPicPr>
            <a:picLocks noChangeAspect="1" noChangeArrowheads="1"/>
          </p:cNvPicPr>
          <p:nvPr/>
        </p:nvPicPr>
        <p:blipFill>
          <a:blip r:embed="rId3"/>
          <a:srcRect/>
          <a:stretch>
            <a:fillRect/>
          </a:stretch>
        </p:blipFill>
        <p:spPr bwMode="auto">
          <a:xfrm>
            <a:off x="5943600" y="838200"/>
            <a:ext cx="1955800" cy="1600200"/>
          </a:xfrm>
          <a:prstGeom prst="rect">
            <a:avLst/>
          </a:prstGeom>
          <a:noFill/>
        </p:spPr>
      </p:pic>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105963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04800" y="1295400"/>
            <a:ext cx="7696200" cy="4800600"/>
          </a:xfrm>
        </p:spPr>
        <p:txBody>
          <a:bodyPr>
            <a:noAutofit/>
          </a:bodyPr>
          <a:lstStyle/>
          <a:p>
            <a:pPr algn="just" rtl="1">
              <a:buNone/>
            </a:pPr>
            <a:r>
              <a:rPr lang="en-US" sz="2400" b="1" u="sng" dirty="0" smtClean="0">
                <a:solidFill>
                  <a:srgbClr val="00B050"/>
                </a:solidFill>
                <a:cs typeface="B Lotus" pitchFamily="2" charset="-78"/>
              </a:rPr>
              <a:t>AIG</a:t>
            </a:r>
            <a:r>
              <a:rPr lang="fa-IR" sz="2400" b="1" u="sng" dirty="0" smtClean="0">
                <a:solidFill>
                  <a:srgbClr val="00B050"/>
                </a:solidFill>
                <a:cs typeface="B Lotus" pitchFamily="2" charset="-78"/>
              </a:rPr>
              <a:t> و رشد واحد محصولات مالی آن شرکت</a:t>
            </a:r>
            <a:endParaRPr lang="en-US" sz="2400" b="1" u="sng" dirty="0" smtClean="0">
              <a:solidFill>
                <a:srgbClr val="00B050"/>
              </a:solidFill>
              <a:cs typeface="B Lotus" pitchFamily="2" charset="-78"/>
            </a:endParaRPr>
          </a:p>
          <a:p>
            <a:pPr algn="just" rtl="1">
              <a:buNone/>
            </a:pPr>
            <a:r>
              <a:rPr lang="fa-IR" b="1" dirty="0" smtClean="0">
                <a:cs typeface="B Lotus" pitchFamily="2" charset="-78"/>
              </a:rPr>
              <a:t>بذر سقوط </a:t>
            </a:r>
            <a:r>
              <a:rPr lang="en-US" b="1" dirty="0" smtClean="0">
                <a:cs typeface="B Lotus" pitchFamily="2" charset="-78"/>
              </a:rPr>
              <a:t>AIG</a:t>
            </a:r>
            <a:r>
              <a:rPr lang="fa-IR" b="1" dirty="0" smtClean="0">
                <a:cs typeface="B Lotus" pitchFamily="2" charset="-78"/>
              </a:rPr>
              <a:t> احتمالاً در سال 1987 پس از ایجاد واحد محصولات مالی این شرکت کاشته شد. این واحد به سرمایه گذاری در فرصت‎های در حال رشد در بخش خدمات مالی اختصاص یافته بود. واحد مذکور به طور خاص بر روی تجارت و ساختاردهی محصولات مالی پیچیده از قبیل قراردادهای سوآپ نرخ بهره و نرخ ارز متمرکز بود.</a:t>
            </a:r>
          </a:p>
          <a:p>
            <a:pPr algn="just" rtl="1">
              <a:buNone/>
            </a:pPr>
            <a:endParaRPr lang="fa-IR" b="1" dirty="0" smtClean="0">
              <a:cs typeface="B Lotus" pitchFamily="2" charset="-78"/>
            </a:endParaRPr>
          </a:p>
          <a:p>
            <a:pPr algn="just" rtl="1">
              <a:buNone/>
            </a:pPr>
            <a:r>
              <a:rPr lang="fa-IR" b="1" dirty="0" smtClean="0">
                <a:cs typeface="B Lotus" pitchFamily="2" charset="-78"/>
              </a:rPr>
              <a:t>اقبال مناسب بخش محصولات مالی</a:t>
            </a:r>
            <a:r>
              <a:rPr lang="en-US" b="1" dirty="0" smtClean="0">
                <a:cs typeface="B Lotus" pitchFamily="2" charset="-78"/>
              </a:rPr>
              <a:t>AIG</a:t>
            </a:r>
            <a:r>
              <a:rPr lang="fa-IR" b="1" dirty="0" smtClean="0">
                <a:cs typeface="B Lotus" pitchFamily="2" charset="-78"/>
              </a:rPr>
              <a:t>، مرهون کاردانی بخش مهندسی مالی آن در توانایی‎اش در بهره گیری (سوء استفاده) از هلدینگ مادر رتبه بندی اعتباری آن شرکت به خاطر دریافت رتبه اعتباری</a:t>
            </a:r>
            <a:r>
              <a:rPr lang="en-US" b="1" dirty="0" smtClean="0">
                <a:cs typeface="B Lotus" pitchFamily="2" charset="-78"/>
              </a:rPr>
              <a:t>AAA</a:t>
            </a:r>
            <a:r>
              <a:rPr lang="fa-IR" b="1" dirty="0" smtClean="0">
                <a:cs typeface="B Lotus" pitchFamily="2" charset="-78"/>
              </a:rPr>
              <a:t>بود.</a:t>
            </a:r>
          </a:p>
          <a:p>
            <a:pPr algn="just" rtl="1">
              <a:buNone/>
            </a:pPr>
            <a:endParaRPr lang="en-US" b="1" dirty="0" smtClean="0">
              <a:cs typeface="B Lotus" pitchFamily="2" charset="-78"/>
            </a:endParaRPr>
          </a:p>
          <a:p>
            <a:pPr algn="just" rtl="1">
              <a:buNone/>
            </a:pPr>
            <a:r>
              <a:rPr lang="fa-IR" b="1" dirty="0" smtClean="0">
                <a:cs typeface="B Lotus" pitchFamily="2" charset="-78"/>
              </a:rPr>
              <a:t>به طور خاص، با بالغ شدن ارزش پرتفوی به بیش از 2.7 تریلیون دلار، این واحد تبدیل به یک معامله‎گر عمده در بازار مشتقات خارج از بورس شد. در واقع، به دلیل دریافت رتبه اعتباری </a:t>
            </a:r>
            <a:r>
              <a:rPr lang="en-US" b="1" dirty="0" smtClean="0">
                <a:cs typeface="B Lotus" pitchFamily="2" charset="-78"/>
              </a:rPr>
              <a:t>AAA</a:t>
            </a:r>
            <a:r>
              <a:rPr lang="fa-IR" b="1" dirty="0" smtClean="0">
                <a:cs typeface="B Lotus" pitchFamily="2" charset="-78"/>
              </a:rPr>
              <a:t> این واحد از شرکت والدش، این واحد به یک طرف قرارداد ارجح برای انجام معاملات مشتقات مالی تبدیل شده بود.</a:t>
            </a:r>
            <a:endParaRPr lang="en-US" b="1" dirty="0" smtClean="0">
              <a:cs typeface="B Lotus" pitchFamily="2" charset="-78"/>
            </a:endParaRPr>
          </a:p>
          <a:p>
            <a:pPr algn="just" rtl="1">
              <a:buNone/>
            </a:pPr>
            <a:endParaRPr lang="en-US" sz="2400" b="1" dirty="0">
              <a:solidFill>
                <a:srgbClr val="00B050"/>
              </a:solidFill>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52</a:t>
            </a:fld>
            <a:endParaRPr lang="en-US"/>
          </a:p>
        </p:txBody>
      </p:sp>
      <p:pic>
        <p:nvPicPr>
          <p:cNvPr id="124934" name="Picture 6" descr="Image result for AIG"/>
          <p:cNvPicPr>
            <a:picLocks noChangeAspect="1" noChangeArrowheads="1"/>
          </p:cNvPicPr>
          <p:nvPr/>
        </p:nvPicPr>
        <p:blipFill>
          <a:blip r:embed="rId3"/>
          <a:srcRect/>
          <a:stretch>
            <a:fillRect/>
          </a:stretch>
        </p:blipFill>
        <p:spPr bwMode="auto">
          <a:xfrm>
            <a:off x="228600" y="228600"/>
            <a:ext cx="1955800" cy="1524000"/>
          </a:xfrm>
          <a:prstGeom prst="rect">
            <a:avLst/>
          </a:prstGeom>
          <a:noFill/>
        </p:spPr>
      </p:pic>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1839085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04800" y="1295400"/>
            <a:ext cx="7696200" cy="4800600"/>
          </a:xfrm>
        </p:spPr>
        <p:txBody>
          <a:bodyPr>
            <a:noAutofit/>
          </a:bodyPr>
          <a:lstStyle/>
          <a:p>
            <a:pPr algn="just" rtl="1">
              <a:buNone/>
            </a:pPr>
            <a:r>
              <a:rPr lang="en-US" sz="2000" b="1" u="sng" dirty="0" smtClean="0">
                <a:solidFill>
                  <a:srgbClr val="00B050"/>
                </a:solidFill>
                <a:cs typeface="B Lotus" pitchFamily="2" charset="-78"/>
              </a:rPr>
              <a:t>AIG</a:t>
            </a:r>
            <a:r>
              <a:rPr lang="fa-IR" sz="2000" b="1" u="sng" dirty="0" smtClean="0">
                <a:solidFill>
                  <a:srgbClr val="00B050"/>
                </a:solidFill>
                <a:cs typeface="B Lotus" pitchFamily="2" charset="-78"/>
              </a:rPr>
              <a:t> و رشد واحد محصولات مالی آن شرکت</a:t>
            </a:r>
            <a:endParaRPr lang="en-US" sz="2000" b="1" u="sng" dirty="0" smtClean="0">
              <a:solidFill>
                <a:srgbClr val="00B050"/>
              </a:solidFill>
              <a:cs typeface="B Lotus" pitchFamily="2" charset="-78"/>
            </a:endParaRPr>
          </a:p>
          <a:p>
            <a:pPr algn="just" rtl="1">
              <a:buNone/>
            </a:pPr>
            <a:endParaRPr lang="fa-IR" sz="2000" b="1" dirty="0" smtClean="0">
              <a:cs typeface="B Lotus" pitchFamily="2" charset="-78"/>
            </a:endParaRPr>
          </a:p>
          <a:p>
            <a:pPr marL="114300" indent="0" algn="just" rtl="1">
              <a:buNone/>
            </a:pPr>
            <a:r>
              <a:rPr lang="fa-IR" sz="2000" b="1" dirty="0" smtClean="0">
                <a:cs typeface="B Lotus" pitchFamily="2" charset="-78"/>
              </a:rPr>
              <a:t>در </a:t>
            </a:r>
            <a:r>
              <a:rPr lang="fa-IR" sz="2000" b="1" dirty="0">
                <a:cs typeface="B Lotus" pitchFamily="2" charset="-78"/>
              </a:rPr>
              <a:t>ده سال اول تاسیس این واحد، بخش محصولات مالی در فروش محصولات مالی از قبیل قراردادهای سوآپ نرخ بهره ساده وانیلی، بسیار موفق عمل کرد تا زمانی که </a:t>
            </a:r>
            <a:r>
              <a:rPr lang="en-US" sz="2000" b="1" dirty="0">
                <a:cs typeface="B Lotus" pitchFamily="2" charset="-78"/>
              </a:rPr>
              <a:t>JPMorgan</a:t>
            </a:r>
            <a:r>
              <a:rPr lang="fa-IR" sz="2000" b="1" dirty="0">
                <a:cs typeface="B Lotus" pitchFamily="2" charset="-78"/>
              </a:rPr>
              <a:t> در سال 1998 نسبت به ارائه پیشنهاد افزایش اعتبار (صدور بیمه نامه در مقابل نکول) الزامات بدهی‎های وثیقه شده </a:t>
            </a:r>
            <a:r>
              <a:rPr lang="fa-IR" sz="2000" b="1" dirty="0" smtClean="0">
                <a:cs typeface="B Lotus" pitchFamily="2" charset="-78"/>
              </a:rPr>
              <a:t>(</a:t>
            </a:r>
            <a:r>
              <a:rPr lang="en-US" sz="2000" b="1" dirty="0">
                <a:cs typeface="B Lotus" pitchFamily="2" charset="-78"/>
              </a:rPr>
              <a:t>Collateralized Debt Obligations (CDO</a:t>
            </a:r>
            <a:r>
              <a:rPr lang="en-US" sz="2000" b="1" dirty="0" smtClean="0">
                <a:cs typeface="B Lotus" pitchFamily="2" charset="-78"/>
              </a:rPr>
              <a:t>)</a:t>
            </a:r>
            <a:r>
              <a:rPr lang="fa-IR" sz="2000" b="1" dirty="0" smtClean="0">
                <a:cs typeface="B Lotus" pitchFamily="2" charset="-78"/>
              </a:rPr>
              <a:t>) </a:t>
            </a:r>
            <a:r>
              <a:rPr lang="fa-IR" sz="2000" b="1" dirty="0">
                <a:cs typeface="B Lotus" pitchFamily="2" charset="-78"/>
              </a:rPr>
              <a:t>اقدام نمود</a:t>
            </a:r>
            <a:r>
              <a:rPr lang="en-US" sz="2000" b="1" dirty="0" smtClean="0">
                <a:cs typeface="B Lotus" pitchFamily="2" charset="-78"/>
              </a:rPr>
              <a:t>.</a:t>
            </a:r>
          </a:p>
          <a:p>
            <a:pPr marL="114300" indent="0" algn="just" rtl="1">
              <a:buNone/>
            </a:pPr>
            <a:endParaRPr lang="en-US" sz="2000" b="1" dirty="0">
              <a:cs typeface="B Lotus" pitchFamily="2" charset="-78"/>
            </a:endParaRPr>
          </a:p>
          <a:p>
            <a:pPr marL="114300" indent="0" algn="just" rtl="1">
              <a:buNone/>
            </a:pPr>
            <a:r>
              <a:rPr lang="fa-IR" sz="2000" b="1" dirty="0">
                <a:cs typeface="B Lotus" pitchFamily="2" charset="-78"/>
              </a:rPr>
              <a:t>این شکل جدید از بیمه بر روی بدهی، زندگی خود را به عنوان یک ابزار مالی جدید تحت عنوان سوآپهای نکول اعتباری (</a:t>
            </a:r>
            <a:r>
              <a:rPr lang="en-US" sz="2000" b="1" dirty="0">
                <a:cs typeface="B Lotus" pitchFamily="2" charset="-78"/>
              </a:rPr>
              <a:t>CDS</a:t>
            </a:r>
            <a:r>
              <a:rPr lang="fa-IR" sz="2000" b="1" dirty="0">
                <a:cs typeface="B Lotus" pitchFamily="2" charset="-78"/>
              </a:rPr>
              <a:t>) آغاز نمود: در ازای دریافت جریانی از پرداختی‎هایی مشابه حق بیمه از دارنده بدهی، واحد محصولات مالی، بازپرداخت ارزش اصل اوراق قرضه را در صورت نکول به سرمایه گذار متعهد می‎گردید.</a:t>
            </a:r>
            <a:endParaRPr lang="en-US" sz="2000" b="1" dirty="0">
              <a:cs typeface="B Lotus" pitchFamily="2" charset="-78"/>
            </a:endParaRPr>
          </a:p>
          <a:p>
            <a:pPr algn="just" rtl="1"/>
            <a:endParaRPr lang="en-US" sz="2000" b="1" dirty="0">
              <a:solidFill>
                <a:srgbClr val="00B050"/>
              </a:solidFill>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53</a:t>
            </a:fld>
            <a:endParaRPr lang="en-US"/>
          </a:p>
        </p:txBody>
      </p:sp>
      <p:pic>
        <p:nvPicPr>
          <p:cNvPr id="124934" name="Picture 6" descr="Image result for AIG"/>
          <p:cNvPicPr>
            <a:picLocks noChangeAspect="1" noChangeArrowheads="1"/>
          </p:cNvPicPr>
          <p:nvPr/>
        </p:nvPicPr>
        <p:blipFill>
          <a:blip r:embed="rId3"/>
          <a:srcRect/>
          <a:stretch>
            <a:fillRect/>
          </a:stretch>
        </p:blipFill>
        <p:spPr bwMode="auto">
          <a:xfrm>
            <a:off x="228600" y="228600"/>
            <a:ext cx="1955800" cy="1524000"/>
          </a:xfrm>
          <a:prstGeom prst="rect">
            <a:avLst/>
          </a:prstGeom>
          <a:noFill/>
        </p:spPr>
      </p:pic>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262216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7620000" cy="1143000"/>
          </a:xfrm>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533400" y="914400"/>
            <a:ext cx="7696200" cy="4800600"/>
          </a:xfrm>
        </p:spPr>
        <p:txBody>
          <a:bodyPr>
            <a:noAutofit/>
          </a:bodyPr>
          <a:lstStyle/>
          <a:p>
            <a:pPr algn="just" rtl="1">
              <a:buNone/>
            </a:pPr>
            <a:r>
              <a:rPr lang="en-US" sz="1800" b="0" u="sng" dirty="0" smtClean="0">
                <a:solidFill>
                  <a:srgbClr val="00B050"/>
                </a:solidFill>
                <a:cs typeface="B Lotus" pitchFamily="2" charset="-78"/>
              </a:rPr>
              <a:t>AIG</a:t>
            </a:r>
            <a:r>
              <a:rPr lang="fa-IR" sz="1800" b="0" u="sng" dirty="0" smtClean="0">
                <a:solidFill>
                  <a:srgbClr val="00B050"/>
                </a:solidFill>
                <a:cs typeface="B Lotus" pitchFamily="2" charset="-78"/>
              </a:rPr>
              <a:t> و رشد واحد محصولات مالی آن شرکت</a:t>
            </a:r>
            <a:endParaRPr lang="en-US" sz="1800" b="0" u="sng" dirty="0" smtClean="0">
              <a:solidFill>
                <a:srgbClr val="00B050"/>
              </a:solidFill>
              <a:cs typeface="B Lotus" pitchFamily="2" charset="-78"/>
            </a:endParaRPr>
          </a:p>
          <a:p>
            <a:pPr algn="just" rtl="1">
              <a:buNone/>
            </a:pPr>
            <a:endParaRPr lang="fa-IR" sz="1800" b="0" dirty="0" smtClean="0">
              <a:cs typeface="B Lotus" pitchFamily="2" charset="-78"/>
            </a:endParaRPr>
          </a:p>
          <a:p>
            <a:pPr marL="114300" indent="0" algn="just" rtl="1">
              <a:buNone/>
            </a:pPr>
            <a:r>
              <a:rPr lang="en-US" sz="1800" b="0" dirty="0">
                <a:cs typeface="B Lotus" pitchFamily="2" charset="-78"/>
              </a:rPr>
              <a:t> </a:t>
            </a:r>
            <a:r>
              <a:rPr lang="fa-IR" sz="1800" b="0" dirty="0">
                <a:cs typeface="B Lotus" pitchFamily="2" charset="-78"/>
              </a:rPr>
              <a:t>در ابتدا، واحد محصولات مالی </a:t>
            </a:r>
            <a:r>
              <a:rPr lang="en-US" sz="1800" b="0" dirty="0">
                <a:cs typeface="B Lotus" pitchFamily="2" charset="-78"/>
              </a:rPr>
              <a:t>AIG</a:t>
            </a:r>
            <a:r>
              <a:rPr lang="fa-IR" sz="1800" b="0" dirty="0">
                <a:cs typeface="B Lotus" pitchFamily="2" charset="-78"/>
              </a:rPr>
              <a:t>، تمایلی به انتشار </a:t>
            </a:r>
            <a:r>
              <a:rPr lang="en-US" sz="1800" b="0" dirty="0">
                <a:cs typeface="B Lotus" pitchFamily="2" charset="-78"/>
              </a:rPr>
              <a:t>CDS</a:t>
            </a:r>
            <a:r>
              <a:rPr lang="fa-IR" sz="1800" b="0" dirty="0">
                <a:cs typeface="B Lotus" pitchFamily="2" charset="-78"/>
              </a:rPr>
              <a:t>ها نداشت، بخشی از آن به این علت بود که ادامه موفقیت این واحد در طول دهه اول تاسیس خود ناشی از پوشش ریسک دقیق این واحد به منظور اجتناب از ریسک‎های غیر ضروری بود و این واحد به طور قطعی از شرط بندیهای سفته‎بازانه از هر نوع آن پرهیز می‎کرد</a:t>
            </a:r>
            <a:r>
              <a:rPr lang="fa-IR" sz="1800" b="0" dirty="0" smtClean="0">
                <a:cs typeface="B Lotus" pitchFamily="2" charset="-78"/>
              </a:rPr>
              <a:t>.</a:t>
            </a:r>
            <a:endParaRPr lang="en-US" sz="1800" b="0" dirty="0" smtClean="0">
              <a:cs typeface="B Lotus" pitchFamily="2" charset="-78"/>
            </a:endParaRPr>
          </a:p>
          <a:p>
            <a:pPr marL="114300" indent="0" algn="just" rtl="1">
              <a:buNone/>
            </a:pPr>
            <a:endParaRPr lang="en-US" sz="1800" b="0" dirty="0">
              <a:cs typeface="B Lotus" pitchFamily="2" charset="-78"/>
            </a:endParaRPr>
          </a:p>
          <a:p>
            <a:pPr marL="114300" indent="0" algn="just" rtl="1">
              <a:buNone/>
            </a:pPr>
            <a:r>
              <a:rPr lang="fa-IR" sz="1800" b="0" dirty="0">
                <a:cs typeface="B Lotus" pitchFamily="2" charset="-78"/>
              </a:rPr>
              <a:t>با این وجود، گری گورتون- استاد مالی دانشکده وارتون دانشگاه پنسیلوانیا – مدلهای شبیه‎سازی را با داده‎های املاک و مستغلاتی که به سال 1946 برمی‎گشت، توسعه داده بود که نشان می‎دادند </a:t>
            </a:r>
            <a:r>
              <a:rPr lang="en-US" sz="1800" b="0" dirty="0">
                <a:cs typeface="B Lotus" pitchFamily="2" charset="-78"/>
              </a:rPr>
              <a:t>CDS</a:t>
            </a:r>
            <a:r>
              <a:rPr lang="fa-IR" sz="1800" b="0" dirty="0">
                <a:cs typeface="B Lotus" pitchFamily="2" charset="-78"/>
              </a:rPr>
              <a:t>‎ها می توانند با 99.85 درصد احتمال اینکه هرگز پرداختی بابت آنها انجام نپذیرد، به فروش برسند که این مدلها در نهایت </a:t>
            </a:r>
            <a:r>
              <a:rPr lang="en-US" sz="1800" b="0" dirty="0">
                <a:cs typeface="B Lotus" pitchFamily="2" charset="-78"/>
              </a:rPr>
              <a:t>AIG </a:t>
            </a:r>
            <a:r>
              <a:rPr lang="fa-IR" sz="1800" b="0" dirty="0">
                <a:cs typeface="B Lotus" pitchFamily="2" charset="-78"/>
              </a:rPr>
              <a:t>را متقاعد کرد که وارد این کسب و کار شود</a:t>
            </a:r>
            <a:r>
              <a:rPr lang="fa-IR" sz="1800" b="0" dirty="0" smtClean="0">
                <a:cs typeface="B Lotus" pitchFamily="2" charset="-78"/>
              </a:rPr>
              <a:t>.</a:t>
            </a:r>
            <a:endParaRPr lang="en-US" sz="1800" b="0" dirty="0" smtClean="0">
              <a:cs typeface="B Lotus" pitchFamily="2" charset="-78"/>
            </a:endParaRPr>
          </a:p>
          <a:p>
            <a:pPr marL="114300" indent="0" algn="just" rtl="1">
              <a:buNone/>
            </a:pPr>
            <a:endParaRPr lang="en-US" sz="1100" b="0" dirty="0" smtClean="0">
              <a:cs typeface="B Lotus" pitchFamily="2" charset="-78"/>
            </a:endParaRPr>
          </a:p>
          <a:p>
            <a:pPr marL="114300" indent="0" algn="just" rtl="1">
              <a:buNone/>
            </a:pPr>
            <a:r>
              <a:rPr lang="en-US" sz="1800" b="0" dirty="0">
                <a:cs typeface="B Lotus" pitchFamily="2" charset="-78"/>
              </a:rPr>
              <a:t> </a:t>
            </a:r>
            <a:r>
              <a:rPr lang="fa-IR" sz="1800" b="0" dirty="0">
                <a:cs typeface="B Lotus" pitchFamily="2" charset="-78"/>
              </a:rPr>
              <a:t>در انتهای سال 2004، این واحد پرتفویی از </a:t>
            </a:r>
            <a:r>
              <a:rPr lang="en-US" sz="1800" b="0" dirty="0">
                <a:cs typeface="B Lotus" pitchFamily="2" charset="-78"/>
              </a:rPr>
              <a:t>CDS</a:t>
            </a:r>
            <a:r>
              <a:rPr lang="fa-IR" sz="1800" b="0" dirty="0">
                <a:cs typeface="B Lotus" pitchFamily="2" charset="-78"/>
              </a:rPr>
              <a:t>‎ها را با ارزش اسمی 290 میلیارد دلار آمریکا ایجاد کرده بود  که بر خلاف اکثر فعالیت‎های دیگر این واحد، به هیچ وجه تحت پوشش ریسک قرار نگرفته بود. این امر مبتنی بر گفته‎های مدیر جهانی معاملات اعتباری </a:t>
            </a:r>
            <a:r>
              <a:rPr lang="en-US" sz="1800" b="0" dirty="0">
                <a:cs typeface="B Lotus" pitchFamily="2" charset="-78"/>
              </a:rPr>
              <a:t>AIG </a:t>
            </a:r>
            <a:r>
              <a:rPr lang="fa-IR" sz="1800" b="0" dirty="0">
                <a:cs typeface="B Lotus" pitchFamily="2" charset="-78"/>
              </a:rPr>
              <a:t>بود که بیان کرده بود "احتمال پرداخت بابت این اوراق حتی در سناریوهای رکود بازار بسیار بعید و دور از ذهن است."</a:t>
            </a:r>
            <a:endParaRPr lang="en-US" sz="1800" b="0" dirty="0">
              <a:cs typeface="B Lotus" pitchFamily="2" charset="-78"/>
            </a:endParaRPr>
          </a:p>
          <a:p>
            <a:pPr marL="114300" indent="0" algn="just" rtl="1">
              <a:buNone/>
            </a:pPr>
            <a:endParaRPr lang="en-US" sz="1800" b="0" dirty="0">
              <a:cs typeface="B Lotus" pitchFamily="2" charset="-78"/>
            </a:endParaRPr>
          </a:p>
          <a:p>
            <a:pPr marL="114300" indent="0" algn="just" rtl="1">
              <a:buNone/>
            </a:pPr>
            <a:endParaRPr lang="en-US" sz="1800" b="0" dirty="0">
              <a:cs typeface="B Lotus" pitchFamily="2" charset="-78"/>
            </a:endParaRPr>
          </a:p>
          <a:p>
            <a:pPr algn="just" rtl="1"/>
            <a:endParaRPr lang="en-US" sz="1800" b="0" dirty="0">
              <a:solidFill>
                <a:srgbClr val="00B050"/>
              </a:solidFill>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54</a:t>
            </a:fld>
            <a:endParaRPr lang="en-US"/>
          </a:p>
        </p:txBody>
      </p:sp>
      <p:pic>
        <p:nvPicPr>
          <p:cNvPr id="124934" name="Picture 6" descr="Image result for AIG"/>
          <p:cNvPicPr>
            <a:picLocks noChangeAspect="1" noChangeArrowheads="1"/>
          </p:cNvPicPr>
          <p:nvPr/>
        </p:nvPicPr>
        <p:blipFill>
          <a:blip r:embed="rId3"/>
          <a:srcRect/>
          <a:stretch>
            <a:fillRect/>
          </a:stretch>
        </p:blipFill>
        <p:spPr bwMode="auto">
          <a:xfrm>
            <a:off x="228600" y="228600"/>
            <a:ext cx="1955800" cy="1295400"/>
          </a:xfrm>
          <a:prstGeom prst="rect">
            <a:avLst/>
          </a:prstGeom>
          <a:noFill/>
        </p:spPr>
      </p:pic>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063029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04800" y="1295400"/>
            <a:ext cx="7696200" cy="4800600"/>
          </a:xfrm>
        </p:spPr>
        <p:txBody>
          <a:bodyPr>
            <a:noAutofit/>
          </a:bodyPr>
          <a:lstStyle/>
          <a:p>
            <a:pPr algn="just" rtl="1">
              <a:buNone/>
            </a:pPr>
            <a:r>
              <a:rPr lang="fa-IR" sz="2000" b="1" u="sng" dirty="0" smtClean="0">
                <a:solidFill>
                  <a:srgbClr val="00B050"/>
                </a:solidFill>
                <a:cs typeface="B Lotus" pitchFamily="2" charset="-78"/>
              </a:rPr>
              <a:t>سقوط </a:t>
            </a:r>
            <a:r>
              <a:rPr lang="en-US" sz="2000" b="1" u="sng" dirty="0">
                <a:solidFill>
                  <a:srgbClr val="00B050"/>
                </a:solidFill>
                <a:cs typeface="B Lotus" pitchFamily="2" charset="-78"/>
              </a:rPr>
              <a:t>AIG</a:t>
            </a:r>
          </a:p>
          <a:p>
            <a:pPr marL="114300" indent="0" algn="just" rtl="1">
              <a:buNone/>
            </a:pPr>
            <a:endParaRPr lang="en-US" sz="2000" b="1" dirty="0">
              <a:cs typeface="B Lotus" pitchFamily="2" charset="-78"/>
            </a:endParaRPr>
          </a:p>
          <a:p>
            <a:pPr marL="114300" indent="0" algn="just" rtl="1">
              <a:buNone/>
            </a:pPr>
            <a:r>
              <a:rPr lang="fa-IR" sz="2000" b="1" dirty="0">
                <a:cs typeface="B Lotus" pitchFamily="2" charset="-78"/>
              </a:rPr>
              <a:t>در سال 2005 روند انتشار </a:t>
            </a:r>
            <a:r>
              <a:rPr lang="en-US" sz="2000" b="1" dirty="0">
                <a:cs typeface="B Lotus" pitchFamily="2" charset="-78"/>
              </a:rPr>
              <a:t>CDS</a:t>
            </a:r>
            <a:r>
              <a:rPr lang="fa-IR" sz="2000" b="1" dirty="0">
                <a:cs typeface="B Lotus" pitchFamily="2" charset="-78"/>
              </a:rPr>
              <a:t>‎ها، توسط </a:t>
            </a:r>
            <a:r>
              <a:rPr lang="en-US" sz="2000" b="1" dirty="0">
                <a:cs typeface="B Lotus" pitchFamily="2" charset="-78"/>
              </a:rPr>
              <a:t>AIG</a:t>
            </a:r>
            <a:r>
              <a:rPr lang="fa-IR" sz="2000" b="1" dirty="0">
                <a:cs typeface="B Lotus" pitchFamily="2" charset="-78"/>
              </a:rPr>
              <a:t> با همان سرعت ادامه یافت اما ماهیت بیمه شدن بدهی‎‎ها به طور فزاینده‎ای به سمت بدهی مصرف کنندگان تغییر پیدا کرد. درصد فزاینده مهمی از بدهی مصرف کنندگان متعلق به وام‎های مسکن </a:t>
            </a:r>
            <a:r>
              <a:rPr lang="en-US" sz="2000" b="1" dirty="0">
                <a:cs typeface="B Lotus" pitchFamily="2" charset="-78"/>
              </a:rPr>
              <a:t>Subprime</a:t>
            </a:r>
            <a:r>
              <a:rPr lang="fa-IR" sz="2000" b="1" dirty="0">
                <a:cs typeface="B Lotus" pitchFamily="2" charset="-78"/>
              </a:rPr>
              <a:t> بود که دربردارنده هیچ تضمینی از طرف </a:t>
            </a:r>
            <a:r>
              <a:rPr lang="en-US" sz="2000" b="1" dirty="0">
                <a:cs typeface="B Lotus" pitchFamily="2" charset="-78"/>
              </a:rPr>
              <a:t>Fannie Mae </a:t>
            </a:r>
            <a:r>
              <a:rPr lang="fa-IR" sz="2000" b="1" dirty="0">
                <a:cs typeface="B Lotus" pitchFamily="2" charset="-78"/>
              </a:rPr>
              <a:t>یا </a:t>
            </a:r>
            <a:r>
              <a:rPr lang="en-US" sz="2000" b="1" dirty="0" smtClean="0">
                <a:cs typeface="B Lotus" pitchFamily="2" charset="-78"/>
              </a:rPr>
              <a:t> Freddie </a:t>
            </a:r>
            <a:r>
              <a:rPr lang="en-US" sz="2000" b="1" dirty="0">
                <a:cs typeface="B Lotus" pitchFamily="2" charset="-78"/>
              </a:rPr>
              <a:t>Mac </a:t>
            </a:r>
            <a:r>
              <a:rPr lang="fa-IR" sz="2000" b="1" dirty="0">
                <a:cs typeface="B Lotus" pitchFamily="2" charset="-78"/>
              </a:rPr>
              <a:t>نبودند. کم کم نگرانی‎ها در مورد سهم وام‎های مسکن </a:t>
            </a:r>
            <a:r>
              <a:rPr lang="en-US" sz="2000" b="1" dirty="0">
                <a:cs typeface="B Lotus" pitchFamily="2" charset="-78"/>
              </a:rPr>
              <a:t>Subprime </a:t>
            </a:r>
            <a:r>
              <a:rPr lang="fa-IR" sz="2000" b="1" dirty="0">
                <a:cs typeface="B Lotus" pitchFamily="2" charset="-78"/>
              </a:rPr>
              <a:t>از مجموع پرتفوی اوراق بهادار با پشتوانه رهنی که </a:t>
            </a:r>
            <a:r>
              <a:rPr lang="en-US" sz="2000" b="1" dirty="0">
                <a:cs typeface="B Lotus" pitchFamily="2" charset="-78"/>
              </a:rPr>
              <a:t>AIG</a:t>
            </a:r>
            <a:r>
              <a:rPr lang="fa-IR" sz="2000" b="1" dirty="0">
                <a:cs typeface="B Lotus" pitchFamily="2" charset="-78"/>
              </a:rPr>
              <a:t> با انتشار </a:t>
            </a:r>
            <a:r>
              <a:rPr lang="en-US" sz="2000" b="1" dirty="0">
                <a:cs typeface="B Lotus" pitchFamily="2" charset="-78"/>
              </a:rPr>
              <a:t>CDS</a:t>
            </a:r>
            <a:r>
              <a:rPr lang="fa-IR" sz="2000" b="1" dirty="0">
                <a:cs typeface="B Lotus" pitchFamily="2" charset="-78"/>
              </a:rPr>
              <a:t>‎ها ریسک آنها را پوشش می داد، در حال بروز بود. </a:t>
            </a:r>
            <a:endParaRPr lang="en-US" sz="2000" b="1" dirty="0" smtClean="0">
              <a:cs typeface="B Lotus" pitchFamily="2" charset="-78"/>
            </a:endParaRPr>
          </a:p>
          <a:p>
            <a:pPr marL="114300" indent="0" algn="just" rtl="1">
              <a:buNone/>
            </a:pPr>
            <a:endParaRPr lang="en-US" sz="2000" b="1" dirty="0">
              <a:cs typeface="B Lotus" pitchFamily="2" charset="-78"/>
            </a:endParaRPr>
          </a:p>
          <a:p>
            <a:pPr marL="114300" indent="0" algn="just" rtl="1">
              <a:buNone/>
            </a:pPr>
            <a:r>
              <a:rPr lang="fa-IR" sz="2000" b="1" dirty="0" smtClean="0">
                <a:cs typeface="B Lotus" pitchFamily="2" charset="-78"/>
              </a:rPr>
              <a:t>در </a:t>
            </a:r>
            <a:r>
              <a:rPr lang="fa-IR" sz="2000" b="1" dirty="0">
                <a:cs typeface="B Lotus" pitchFamily="2" charset="-78"/>
              </a:rPr>
              <a:t>بهار سال 2005، </a:t>
            </a:r>
            <a:r>
              <a:rPr lang="en-US" sz="2000" b="1" dirty="0">
                <a:cs typeface="B Lotus" pitchFamily="2" charset="-78"/>
              </a:rPr>
              <a:t>AIG </a:t>
            </a:r>
            <a:r>
              <a:rPr lang="fa-IR" sz="2000" b="1" dirty="0">
                <a:cs typeface="B Lotus" pitchFamily="2" charset="-78"/>
              </a:rPr>
              <a:t>متعاقب کشف تخلف دستکاری در درآمدش، رتبه اعتباری </a:t>
            </a:r>
            <a:r>
              <a:rPr lang="en-US" sz="2000" b="1" dirty="0">
                <a:cs typeface="B Lotus" pitchFamily="2" charset="-78"/>
              </a:rPr>
              <a:t>AAA </a:t>
            </a:r>
            <a:r>
              <a:rPr lang="fa-IR" sz="2000" b="1" dirty="0">
                <a:cs typeface="B Lotus" pitchFamily="2" charset="-78"/>
              </a:rPr>
              <a:t>خود را از دست داد. کاهش رتبه اعتباری، </a:t>
            </a:r>
            <a:r>
              <a:rPr lang="en-US" sz="2000" b="1" dirty="0">
                <a:cs typeface="B Lotus" pitchFamily="2" charset="-78"/>
              </a:rPr>
              <a:t>AIG </a:t>
            </a:r>
            <a:r>
              <a:rPr lang="fa-IR" sz="2000" b="1" dirty="0">
                <a:cs typeface="B Lotus" pitchFamily="2" charset="-78"/>
              </a:rPr>
              <a:t>را ملزم به سپردن وثیقه برای پرتفوی </a:t>
            </a:r>
            <a:r>
              <a:rPr lang="en-US" sz="2000" b="1" dirty="0">
                <a:cs typeface="B Lotus" pitchFamily="2" charset="-78"/>
              </a:rPr>
              <a:t>CDS</a:t>
            </a:r>
            <a:r>
              <a:rPr lang="fa-IR" sz="2000" b="1" dirty="0">
                <a:cs typeface="B Lotus" pitchFamily="2" charset="-78"/>
              </a:rPr>
              <a:t>‎اش نمود. کمی بعدتر در پائیز سال 2005، قیمت‎های مسکن کاهش قابل ملاحظه‎ای را از خود نشان داد که این امر موجب آغاز سقوط </a:t>
            </a:r>
            <a:r>
              <a:rPr lang="en-US" sz="2000" b="1" dirty="0">
                <a:cs typeface="B Lotus" pitchFamily="2" charset="-78"/>
              </a:rPr>
              <a:t>AIG </a:t>
            </a:r>
            <a:r>
              <a:rPr lang="fa-IR" sz="2000" b="1" dirty="0">
                <a:cs typeface="B Lotus" pitchFamily="2" charset="-78"/>
              </a:rPr>
              <a:t>به پرتگاه وام‎های مسکن </a:t>
            </a:r>
            <a:r>
              <a:rPr lang="en-US" sz="2000" b="1" dirty="0">
                <a:cs typeface="B Lotus" pitchFamily="2" charset="-78"/>
              </a:rPr>
              <a:t>Subprime </a:t>
            </a:r>
            <a:r>
              <a:rPr lang="fa-IR" sz="2000" b="1" dirty="0">
                <a:cs typeface="B Lotus" pitchFamily="2" charset="-78"/>
              </a:rPr>
              <a:t>گردید.</a:t>
            </a:r>
            <a:endParaRPr lang="en-US" sz="2000" b="1" dirty="0">
              <a:cs typeface="B Lotus" pitchFamily="2" charset="-78"/>
            </a:endParaRPr>
          </a:p>
          <a:p>
            <a:pPr marL="114300" indent="0" algn="just" rtl="1">
              <a:buNone/>
            </a:pPr>
            <a:endParaRPr lang="en-US" sz="2000" b="1" dirty="0">
              <a:cs typeface="B Lotus" pitchFamily="2" charset="-78"/>
            </a:endParaRPr>
          </a:p>
          <a:p>
            <a:pPr algn="just" rtl="1"/>
            <a:endParaRPr lang="en-US" sz="2000" b="1" dirty="0">
              <a:solidFill>
                <a:srgbClr val="00B050"/>
              </a:solidFill>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55</a:t>
            </a:fld>
            <a:endParaRPr lang="en-US"/>
          </a:p>
        </p:txBody>
      </p:sp>
      <p:pic>
        <p:nvPicPr>
          <p:cNvPr id="124934" name="Picture 6" descr="Image result for AIG"/>
          <p:cNvPicPr>
            <a:picLocks noChangeAspect="1" noChangeArrowheads="1"/>
          </p:cNvPicPr>
          <p:nvPr/>
        </p:nvPicPr>
        <p:blipFill>
          <a:blip r:embed="rId3"/>
          <a:srcRect/>
          <a:stretch>
            <a:fillRect/>
          </a:stretch>
        </p:blipFill>
        <p:spPr bwMode="auto">
          <a:xfrm>
            <a:off x="228600" y="228600"/>
            <a:ext cx="1955800" cy="1524000"/>
          </a:xfrm>
          <a:prstGeom prst="rect">
            <a:avLst/>
          </a:prstGeom>
          <a:noFill/>
        </p:spPr>
      </p:pic>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263842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04800" y="1295400"/>
            <a:ext cx="7696200" cy="4800600"/>
          </a:xfrm>
        </p:spPr>
        <p:txBody>
          <a:bodyPr>
            <a:noAutofit/>
          </a:bodyPr>
          <a:lstStyle/>
          <a:p>
            <a:pPr algn="just" rtl="1">
              <a:buNone/>
            </a:pPr>
            <a:r>
              <a:rPr lang="fa-IR" sz="2000" b="1" u="sng" dirty="0" smtClean="0">
                <a:solidFill>
                  <a:srgbClr val="00B050"/>
                </a:solidFill>
                <a:cs typeface="B Lotus" pitchFamily="2" charset="-78"/>
              </a:rPr>
              <a:t>سقوط </a:t>
            </a:r>
            <a:r>
              <a:rPr lang="en-US" sz="2000" b="1" u="sng" dirty="0">
                <a:solidFill>
                  <a:srgbClr val="00B050"/>
                </a:solidFill>
                <a:cs typeface="B Lotus" pitchFamily="2" charset="-78"/>
              </a:rPr>
              <a:t>AIG</a:t>
            </a:r>
          </a:p>
          <a:p>
            <a:pPr marL="114300" indent="0" algn="just" rtl="1">
              <a:buNone/>
            </a:pPr>
            <a:endParaRPr lang="en-US" sz="2000" b="1" dirty="0">
              <a:cs typeface="B Lotus" pitchFamily="2" charset="-78"/>
            </a:endParaRPr>
          </a:p>
          <a:p>
            <a:pPr marL="114300" indent="0" algn="just" rtl="1">
              <a:buNone/>
            </a:pPr>
            <a:r>
              <a:rPr lang="fa-IR" sz="2000" b="1" dirty="0">
                <a:cs typeface="B Lotus" pitchFamily="2" charset="-78"/>
              </a:rPr>
              <a:t>درآمد واحد محصولات مالی </a:t>
            </a:r>
            <a:r>
              <a:rPr lang="en-US" sz="2000" b="1" dirty="0">
                <a:cs typeface="B Lotus" pitchFamily="2" charset="-78"/>
              </a:rPr>
              <a:t>AIG</a:t>
            </a:r>
            <a:r>
              <a:rPr lang="fa-IR" sz="2000" b="1" dirty="0">
                <a:cs typeface="B Lotus" pitchFamily="2" charset="-78"/>
              </a:rPr>
              <a:t> (از محل حق بیمه‎ها) در سال 2005 با 3.26 میلیارد دلار و با سهم 17.5 درصدی از کل درآمد عملیاتی شرکت به بالاترین مقدار خود رسید. بر خلاف بسیاری از خواهر و برادرهای خود در خانواده بزرگ </a:t>
            </a:r>
            <a:r>
              <a:rPr lang="en-US" sz="2000" b="1" dirty="0">
                <a:cs typeface="B Lotus" pitchFamily="2" charset="-78"/>
              </a:rPr>
              <a:t>AIG</a:t>
            </a:r>
            <a:r>
              <a:rPr lang="fa-IR" sz="2000" b="1" dirty="0">
                <a:cs typeface="B Lotus" pitchFamily="2" charset="-78"/>
              </a:rPr>
              <a:t>، واحد محصولات مالی </a:t>
            </a:r>
            <a:r>
              <a:rPr lang="en-US" sz="2000" b="1" dirty="0">
                <a:cs typeface="B Lotus" pitchFamily="2" charset="-78"/>
              </a:rPr>
              <a:t>AIG</a:t>
            </a:r>
            <a:r>
              <a:rPr lang="fa-IR" sz="2000" b="1" dirty="0">
                <a:cs typeface="B Lotus" pitchFamily="2" charset="-78"/>
              </a:rPr>
              <a:t> به گرفتن ذخیره‎های مناسب و سرمایه گذاری بر روی محصولات بیمه‎ای که آنها را می‎فروخت، اعتقادی نداشت. چنانچه رئیس واحد محصولات مالی </a:t>
            </a:r>
            <a:r>
              <a:rPr lang="en-US" sz="2000" b="1" dirty="0">
                <a:cs typeface="B Lotus" pitchFamily="2" charset="-78"/>
              </a:rPr>
              <a:t>AIG </a:t>
            </a:r>
            <a:r>
              <a:rPr lang="fa-IR" sz="2000" b="1" dirty="0">
                <a:cs typeface="B Lotus" pitchFamily="2" charset="-78"/>
              </a:rPr>
              <a:t>به صراحت اظهار داشته بود</a:t>
            </a:r>
            <a:r>
              <a:rPr lang="fa-IR" sz="2000" b="1" dirty="0" smtClean="0">
                <a:cs typeface="B Lotus" pitchFamily="2" charset="-78"/>
              </a:rPr>
              <a:t>:</a:t>
            </a:r>
            <a:endParaRPr lang="en-US" sz="2000" b="1" dirty="0" smtClean="0">
              <a:cs typeface="B Lotus" pitchFamily="2" charset="-78"/>
            </a:endParaRPr>
          </a:p>
          <a:p>
            <a:pPr algn="just" rtl="1"/>
            <a:endParaRPr lang="en-US" sz="2000" b="1" dirty="0">
              <a:cs typeface="B Lotus" pitchFamily="2" charset="-78"/>
            </a:endParaRPr>
          </a:p>
          <a:p>
            <a:pPr marL="114300" indent="0" algn="just" rtl="1">
              <a:buNone/>
            </a:pPr>
            <a:r>
              <a:rPr lang="fa-IR" sz="2000" b="1" i="1" dirty="0">
                <a:cs typeface="B Lotus" pitchFamily="2" charset="-78"/>
              </a:rPr>
              <a:t>"مدل‎هایی که برای ریسک پیشنهاد شده بودند (در مورد سوآپهای نکول اعتباری) چنان بعید و دور از ذهن بودند، که کارمزدهای دریافتی این اوراق تقریباً بدون هیچ تلاشی بدست می‎آمدند... فقط آنها را در کتاب‎های (حسابهای) خود قرار دهید و از پول آن لذت ببرید." </a:t>
            </a:r>
            <a:endParaRPr lang="en-US" sz="2000" b="1" i="1" dirty="0">
              <a:cs typeface="B Lotus" pitchFamily="2" charset="-78"/>
            </a:endParaRPr>
          </a:p>
          <a:p>
            <a:pPr marL="114300" indent="0" algn="just" rtl="1">
              <a:buNone/>
            </a:pPr>
            <a:endParaRPr lang="en-US" sz="2000" b="1" dirty="0">
              <a:cs typeface="B Lotus" pitchFamily="2" charset="-78"/>
            </a:endParaRPr>
          </a:p>
          <a:p>
            <a:pPr algn="just" rtl="1"/>
            <a:endParaRPr lang="en-US" sz="2000" b="1" dirty="0">
              <a:solidFill>
                <a:srgbClr val="00B050"/>
              </a:solidFill>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56</a:t>
            </a:fld>
            <a:endParaRPr lang="en-US"/>
          </a:p>
        </p:txBody>
      </p:sp>
      <p:pic>
        <p:nvPicPr>
          <p:cNvPr id="124934" name="Picture 6" descr="Image result for AIG"/>
          <p:cNvPicPr>
            <a:picLocks noChangeAspect="1" noChangeArrowheads="1"/>
          </p:cNvPicPr>
          <p:nvPr/>
        </p:nvPicPr>
        <p:blipFill>
          <a:blip r:embed="rId3"/>
          <a:srcRect/>
          <a:stretch>
            <a:fillRect/>
          </a:stretch>
        </p:blipFill>
        <p:spPr bwMode="auto">
          <a:xfrm>
            <a:off x="228600" y="228600"/>
            <a:ext cx="1955800" cy="1524000"/>
          </a:xfrm>
          <a:prstGeom prst="rect">
            <a:avLst/>
          </a:prstGeom>
          <a:noFill/>
        </p:spPr>
      </p:pic>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7619122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7620000" cy="1143000"/>
          </a:xfrm>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04800" y="1295400"/>
            <a:ext cx="7696200" cy="4800600"/>
          </a:xfrm>
        </p:spPr>
        <p:txBody>
          <a:bodyPr>
            <a:noAutofit/>
          </a:bodyPr>
          <a:lstStyle/>
          <a:p>
            <a:pPr algn="just" rtl="1">
              <a:buNone/>
            </a:pPr>
            <a:r>
              <a:rPr lang="fa-IR" sz="1800" b="1" u="sng" dirty="0" smtClean="0">
                <a:solidFill>
                  <a:srgbClr val="00B050"/>
                </a:solidFill>
                <a:cs typeface="B Lotus" pitchFamily="2" charset="-78"/>
              </a:rPr>
              <a:t>سقوط </a:t>
            </a:r>
            <a:r>
              <a:rPr lang="en-US" sz="1800" b="1" u="sng" dirty="0">
                <a:solidFill>
                  <a:srgbClr val="00B050"/>
                </a:solidFill>
                <a:cs typeface="B Lotus" pitchFamily="2" charset="-78"/>
              </a:rPr>
              <a:t>AIG</a:t>
            </a:r>
          </a:p>
          <a:p>
            <a:pPr marL="114300" indent="0" algn="just" rtl="1">
              <a:buNone/>
            </a:pPr>
            <a:endParaRPr lang="en-US" sz="1800" b="1" dirty="0">
              <a:cs typeface="B Lotus" pitchFamily="2" charset="-78"/>
            </a:endParaRPr>
          </a:p>
          <a:p>
            <a:pPr marL="114300" indent="0" algn="just" rtl="1">
              <a:buNone/>
            </a:pPr>
            <a:r>
              <a:rPr lang="fa-IR" sz="1800" b="1" dirty="0">
                <a:cs typeface="B Lotus" pitchFamily="2" charset="-78"/>
              </a:rPr>
              <a:t>به دلیل مدل کسب و کار معیوب این اوراق، واحد محصولات مالی </a:t>
            </a:r>
            <a:r>
              <a:rPr lang="en-US" sz="1800" b="1" dirty="0">
                <a:cs typeface="B Lotus" pitchFamily="2" charset="-78"/>
              </a:rPr>
              <a:t>AIG</a:t>
            </a:r>
            <a:r>
              <a:rPr lang="fa-IR" sz="1800" b="1" dirty="0">
                <a:cs typeface="B Lotus" pitchFamily="2" charset="-78"/>
              </a:rPr>
              <a:t>، خود، مالکانش و سرمایه گذارانش را با ارائه گزارش حاشیه سود 83 درصدی در سال 2005 گمراه کرده بود و به طور تعجب برانگیزی اسراف‎ها و بریز و بپاشهایی را صرف حقوق و پاداشهای عجیب و غریب به کارکنان خود کرده بود:</a:t>
            </a:r>
            <a:endParaRPr lang="en-US" sz="1800" b="1" dirty="0">
              <a:cs typeface="B Lotus" pitchFamily="2" charset="-78"/>
            </a:endParaRPr>
          </a:p>
          <a:p>
            <a:pPr marL="114300" indent="0" algn="just" rtl="1">
              <a:buNone/>
            </a:pPr>
            <a:r>
              <a:rPr lang="fa-IR" sz="1800" b="1" dirty="0">
                <a:cs typeface="B Lotus" pitchFamily="2" charset="-78"/>
              </a:rPr>
              <a:t> </a:t>
            </a:r>
            <a:endParaRPr lang="en-US" sz="1800" b="1" dirty="0">
              <a:cs typeface="B Lotus" pitchFamily="2" charset="-78"/>
            </a:endParaRPr>
          </a:p>
          <a:p>
            <a:pPr marL="114300" indent="0" algn="just" rtl="1">
              <a:buNone/>
            </a:pPr>
            <a:r>
              <a:rPr lang="fa-IR" sz="1800" b="1" i="1" dirty="0">
                <a:cs typeface="B Lotus" pitchFamily="2" charset="-78"/>
              </a:rPr>
              <a:t>"آقای کاسانو و همکارانش در خلال این سالهای رویایی، از اقبال فوق‎العاده‎ای برخوردار بودند. بر اساس سوابق موجود در شرکت، از سال 2001، هزینه‎های جبران خدمات همکاران این واحد کوچک از 423 میلیون دلار تا 616 میلیون دلار متغیر بود. این بدان معنا بود که به طور متوسط درآمد سالانه هر فرد در این واحد بیش از 1 میلیون دلار بود.</a:t>
            </a:r>
            <a:endParaRPr lang="en-US" sz="1800" b="1" dirty="0">
              <a:cs typeface="B Lotus" pitchFamily="2" charset="-78"/>
            </a:endParaRPr>
          </a:p>
          <a:p>
            <a:pPr marL="114300" indent="0" algn="just" rtl="1">
              <a:buNone/>
            </a:pPr>
            <a:r>
              <a:rPr lang="fa-IR" sz="1800" b="1" i="1" dirty="0">
                <a:cs typeface="B Lotus" pitchFamily="2" charset="-78"/>
              </a:rPr>
              <a:t>در حقیقت، هزینه‎های جبران خدمات همکاران این واحد، درصد بزرگی از درآمد واحد را شامل می‎شد. در سال‎های کم رونق این میزان 33 درصد بود و در سالهای پر رونق به46 درصد می‎رسید. در مجموع، واحد محصولات مالی </a:t>
            </a:r>
            <a:r>
              <a:rPr lang="en-US" sz="1800" b="1" i="1" dirty="0">
                <a:cs typeface="B Lotus" pitchFamily="2" charset="-78"/>
              </a:rPr>
              <a:t>AIG</a:t>
            </a:r>
            <a:r>
              <a:rPr lang="fa-IR" sz="1800" b="1" i="1" dirty="0">
                <a:cs typeface="B Lotus" pitchFamily="2" charset="-78"/>
              </a:rPr>
              <a:t>، در طی 7 سال، 3.56 میلیارد دلار به کارمندان خود پرداخت کرد."</a:t>
            </a:r>
            <a:endParaRPr lang="en-US" sz="1800" b="1" dirty="0">
              <a:cs typeface="B Lotus" pitchFamily="2" charset="-78"/>
            </a:endParaRPr>
          </a:p>
          <a:p>
            <a:pPr algn="just" rtl="1"/>
            <a:endParaRPr lang="en-US" sz="1800" b="1" dirty="0">
              <a:solidFill>
                <a:srgbClr val="00B050"/>
              </a:solidFill>
              <a:cs typeface="B Lotus" pitchFamily="2" charset="-78"/>
            </a:endParaRPr>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57</a:t>
            </a:fld>
            <a:endParaRPr lang="en-US"/>
          </a:p>
        </p:txBody>
      </p:sp>
      <p:pic>
        <p:nvPicPr>
          <p:cNvPr id="124934" name="Picture 6" descr="Image result for AIG"/>
          <p:cNvPicPr>
            <a:picLocks noChangeAspect="1" noChangeArrowheads="1"/>
          </p:cNvPicPr>
          <p:nvPr/>
        </p:nvPicPr>
        <p:blipFill>
          <a:blip r:embed="rId3"/>
          <a:srcRect/>
          <a:stretch>
            <a:fillRect/>
          </a:stretch>
        </p:blipFill>
        <p:spPr bwMode="auto">
          <a:xfrm>
            <a:off x="228600" y="228600"/>
            <a:ext cx="1955800" cy="1524000"/>
          </a:xfrm>
          <a:prstGeom prst="rect">
            <a:avLst/>
          </a:prstGeom>
          <a:noFill/>
        </p:spPr>
      </p:pic>
      <p:sp>
        <p:nvSpPr>
          <p:cNvPr id="4" name="Footer Placeholder 3"/>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286721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7620000" cy="1143000"/>
          </a:xfrm>
        </p:spPr>
        <p:txBody>
          <a:bodyPr anchor="ctr"/>
          <a:lstStyle/>
          <a:p>
            <a:pPr algn="ctr" rtl="1"/>
            <a:r>
              <a:rPr lang="fa-IR" sz="3600" b="1" dirty="0" smtClean="0">
                <a:effectLst>
                  <a:outerShdw blurRad="38100" dist="38100" dir="2700000" algn="tl">
                    <a:srgbClr val="000000">
                      <a:alpha val="43137"/>
                    </a:srgbClr>
                  </a:outerShdw>
                </a:effectLst>
                <a:cs typeface="B Lotus" pitchFamily="2" charset="-78"/>
              </a:rPr>
              <a:t>داستان سقوط </a:t>
            </a:r>
            <a:r>
              <a:rPr lang="en-US" sz="3600" b="1" dirty="0" smtClean="0">
                <a:effectLst>
                  <a:outerShdw blurRad="38100" dist="38100" dir="2700000" algn="tl">
                    <a:srgbClr val="000000">
                      <a:alpha val="43137"/>
                    </a:srgbClr>
                  </a:outerShdw>
                </a:effectLst>
                <a:cs typeface="B Lotus" pitchFamily="2" charset="-78"/>
              </a:rPr>
              <a:t>AIG</a:t>
            </a:r>
            <a:endParaRPr lang="en-US" sz="3600" b="1" dirty="0">
              <a:effectLst>
                <a:outerShdw blurRad="38100" dist="38100" dir="2700000" algn="tl">
                  <a:srgbClr val="000000">
                    <a:alpha val="43137"/>
                  </a:srgbClr>
                </a:outerShdw>
              </a:effectLst>
              <a:cs typeface="B Lotus" pitchFamily="2" charset="-78"/>
            </a:endParaRPr>
          </a:p>
        </p:txBody>
      </p:sp>
      <p:sp>
        <p:nvSpPr>
          <p:cNvPr id="4" name="Slide Number Placeholder 3"/>
          <p:cNvSpPr>
            <a:spLocks noGrp="1"/>
          </p:cNvSpPr>
          <p:nvPr>
            <p:ph type="sldNum" sz="quarter" idx="12"/>
          </p:nvPr>
        </p:nvSpPr>
        <p:spPr/>
        <p:txBody>
          <a:bodyPr>
            <a:normAutofit/>
          </a:bodyPr>
          <a:lstStyle/>
          <a:p>
            <a:pPr>
              <a:defRPr/>
            </a:pPr>
            <a:fld id="{F30B6AAD-1211-4A15-B445-A7F650682DBC}" type="slidenum">
              <a:rPr lang="fa-IR" smtClean="0"/>
              <a:pPr>
                <a:defRPr/>
              </a:pPr>
              <a:t>58</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5" y="3581400"/>
            <a:ext cx="3193923" cy="24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837" y="1751282"/>
            <a:ext cx="26193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191000"/>
            <a:ext cx="3557362" cy="23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143000"/>
            <a:ext cx="4038150" cy="292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5664592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algn="r" eaLnBrk="1" hangingPunct="1"/>
            <a:r>
              <a:rPr lang="en-US" dirty="0" smtClean="0"/>
              <a:t>FRA</a:t>
            </a:r>
          </a:p>
        </p:txBody>
      </p:sp>
      <p:sp>
        <p:nvSpPr>
          <p:cNvPr id="30722" name="Rectangle 3"/>
          <p:cNvSpPr>
            <a:spLocks noGrp="1" noChangeArrowheads="1"/>
          </p:cNvSpPr>
          <p:nvPr>
            <p:ph idx="1"/>
          </p:nvPr>
        </p:nvSpPr>
        <p:spPr>
          <a:xfrm>
            <a:off x="381000" y="1509713"/>
            <a:ext cx="8610599" cy="5043487"/>
          </a:xfrm>
        </p:spPr>
        <p:txBody>
          <a:bodyPr/>
          <a:lstStyle/>
          <a:p>
            <a:pPr algn="r" rtl="1" eaLnBrk="1" hangingPunct="1"/>
            <a:r>
              <a:rPr lang="fa-IR" sz="2400" dirty="0" smtClean="0">
                <a:cs typeface="B Zar" pitchFamily="2" charset="-78"/>
              </a:rPr>
              <a:t>پیمان نرخ بهره آتی یک قرارداد  خارج از بورس بین مشارکت کنندگان است که طرفین توافق می کنند که یک نرخ بهره و یا یک نرخ تبدیل ارز را در مقابل دریافت و پرداخت یک وجه التزام، از زمان مشخصی درآینده معاوضه کنند.</a:t>
            </a:r>
          </a:p>
          <a:p>
            <a:pPr algn="r" rtl="1" eaLnBrk="1" hangingPunct="1"/>
            <a:r>
              <a:rPr lang="fa-IR" sz="2400" dirty="0" smtClean="0">
                <a:cs typeface="B Zar" pitchFamily="2" charset="-78"/>
              </a:rPr>
              <a:t>انواع وام های شناور و غیر ثابت که در آنها از این نوع ابزارها استفاده می شود: </a:t>
            </a:r>
            <a:endParaRPr lang="en-US" sz="2400" dirty="0" smtClean="0">
              <a:cs typeface="B Zar" pitchFamily="2" charset="-78"/>
            </a:endParaRPr>
          </a:p>
          <a:p>
            <a:pPr lvl="1" algn="r" rtl="1" eaLnBrk="1" hangingPunct="1"/>
            <a:r>
              <a:rPr lang="en-US" sz="2400" dirty="0" smtClean="0">
                <a:cs typeface="B Zar" pitchFamily="2" charset="-78"/>
              </a:rPr>
              <a:t>LIBOR</a:t>
            </a:r>
            <a:r>
              <a:rPr lang="fa-IR" sz="2400" dirty="0" smtClean="0">
                <a:cs typeface="B Zar" pitchFamily="2" charset="-78"/>
              </a:rPr>
              <a:t>:نرخی که بانک های لندن به بانک های دیگر دلار قرض می دهندو</a:t>
            </a:r>
            <a:endParaRPr lang="en-US" sz="2400" dirty="0" smtClean="0">
              <a:cs typeface="B Zar" pitchFamily="2" charset="-78"/>
            </a:endParaRPr>
          </a:p>
          <a:p>
            <a:pPr lvl="1" algn="r" rtl="1" eaLnBrk="1" hangingPunct="1"/>
            <a:r>
              <a:rPr lang="en-US" sz="2400" dirty="0" smtClean="0">
                <a:cs typeface="B Zar" pitchFamily="2" charset="-78"/>
              </a:rPr>
              <a:t>360-day add-on interest rate</a:t>
            </a:r>
          </a:p>
          <a:p>
            <a:pPr lvl="1" algn="r" rtl="1" eaLnBrk="1" hangingPunct="1"/>
            <a:r>
              <a:rPr lang="en-US" sz="2400" dirty="0" smtClean="0">
                <a:cs typeface="B Zar" pitchFamily="2" charset="-78"/>
              </a:rPr>
              <a:t>Euribor</a:t>
            </a:r>
            <a:r>
              <a:rPr lang="fa-IR" sz="2400" dirty="0" smtClean="0">
                <a:cs typeface="B Zar" pitchFamily="2" charset="-78"/>
              </a:rPr>
              <a:t>:نرخی که بانک های اروپایی به یکدیگر قرض می دهند.</a:t>
            </a:r>
            <a:endParaRPr lang="en-US" sz="2400" dirty="0" smtClean="0">
              <a:cs typeface="B Zar" pitchFamily="2" charset="-78"/>
            </a:endParaRPr>
          </a:p>
        </p:txBody>
      </p:sp>
      <p:sp>
        <p:nvSpPr>
          <p:cNvPr id="4" name="Rectangle 8"/>
          <p:cNvSpPr>
            <a:spLocks noGrp="1" noChangeArrowheads="1"/>
          </p:cNvSpPr>
          <p:nvPr>
            <p:ph type="sldNum" sz="quarter" idx="12"/>
          </p:nvPr>
        </p:nvSpPr>
        <p:spPr>
          <a:ln/>
        </p:spPr>
        <p:txBody>
          <a:bodyPr>
            <a:normAutofit/>
          </a:bodyPr>
          <a:lstStyle/>
          <a:p>
            <a:pPr>
              <a:defRPr/>
            </a:pPr>
            <a:fld id="{9C8E0180-4A47-49AD-A5F4-DFE0B9182F5D}" type="slidenum">
              <a:rPr lang="en-US"/>
              <a:pPr>
                <a:defRPr/>
              </a:pPr>
              <a:t>59</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72657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lstStyle/>
          <a:p>
            <a:pPr algn="ctr"/>
            <a:r>
              <a:rPr lang="fa-IR" b="1" dirty="0" smtClean="0">
                <a:effectLst>
                  <a:outerShdw blurRad="38100" dist="38100" dir="2700000" algn="tl">
                    <a:srgbClr val="000000">
                      <a:alpha val="43137"/>
                    </a:srgbClr>
                  </a:outerShdw>
                </a:effectLst>
                <a:cs typeface="B Lotus" pitchFamily="2" charset="-78"/>
              </a:rPr>
              <a:t>دارایی پایه مشتقات مالی</a:t>
            </a:r>
            <a:endParaRPr lang="en-US" b="1" dirty="0">
              <a:effectLst>
                <a:outerShdw blurRad="38100" dist="38100" dir="2700000" algn="tl">
                  <a:srgbClr val="000000">
                    <a:alpha val="43137"/>
                  </a:srgbClr>
                </a:outerShdw>
              </a:effectLst>
              <a:cs typeface="B Lotus" pitchFamily="2" charset="-78"/>
            </a:endParaRPr>
          </a:p>
        </p:txBody>
      </p:sp>
      <p:sp>
        <p:nvSpPr>
          <p:cNvPr id="2" name="Content Placeholder 1"/>
          <p:cNvSpPr>
            <a:spLocks noGrp="1"/>
          </p:cNvSpPr>
          <p:nvPr>
            <p:ph idx="1"/>
          </p:nvPr>
        </p:nvSpPr>
        <p:spPr>
          <a:xfrm>
            <a:off x="304800" y="1219200"/>
            <a:ext cx="7620000" cy="4800600"/>
          </a:xfrm>
        </p:spPr>
        <p:txBody>
          <a:bodyPr/>
          <a:lstStyle/>
          <a:p>
            <a:endParaRPr lang="en-US" sz="2400" dirty="0"/>
          </a:p>
          <a:p>
            <a:pPr marL="9144" indent="0" algn="r">
              <a:buNone/>
            </a:pPr>
            <a:r>
              <a:rPr lang="fa-IR" sz="2400" dirty="0" smtClean="0">
                <a:cs typeface="B Lotus" pitchFamily="2" charset="-78"/>
              </a:rPr>
              <a:t>دارایی پایه، مشتقات مالی عبارتند از:</a:t>
            </a:r>
            <a:endParaRPr lang="en-US" sz="2400" dirty="0">
              <a:cs typeface="B Lotus" pitchFamily="2" charset="-78"/>
            </a:endParaRPr>
          </a:p>
          <a:p>
            <a:pPr lvl="1"/>
            <a:r>
              <a:rPr lang="en-US" sz="2400" dirty="0"/>
              <a:t> Equities,</a:t>
            </a:r>
          </a:p>
          <a:p>
            <a:pPr lvl="1"/>
            <a:r>
              <a:rPr lang="en-US" sz="2400" dirty="0"/>
              <a:t> Fixed-income securities, </a:t>
            </a:r>
          </a:p>
          <a:p>
            <a:pPr lvl="1"/>
            <a:r>
              <a:rPr lang="en-US" sz="2400" dirty="0"/>
              <a:t>Currencies, and </a:t>
            </a:r>
          </a:p>
          <a:p>
            <a:pPr lvl="1"/>
            <a:r>
              <a:rPr lang="en-US" sz="2400" dirty="0"/>
              <a:t>Commodities.</a:t>
            </a:r>
            <a:endParaRPr lang="en-US" sz="2400" i="1" dirty="0"/>
          </a:p>
          <a:p>
            <a:endParaRPr lang="en-US" dirty="0"/>
          </a:p>
        </p:txBody>
      </p:sp>
      <p:sp>
        <p:nvSpPr>
          <p:cNvPr id="3" name="Slide Number Placeholder 2"/>
          <p:cNvSpPr>
            <a:spLocks noGrp="1"/>
          </p:cNvSpPr>
          <p:nvPr>
            <p:ph type="sldNum" sz="quarter" idx="12"/>
          </p:nvPr>
        </p:nvSpPr>
        <p:spPr/>
        <p:txBody>
          <a:bodyPr>
            <a:normAutofit/>
          </a:bodyPr>
          <a:lstStyle/>
          <a:p>
            <a:pPr>
              <a:defRPr/>
            </a:pPr>
            <a:fld id="{F30B6AAD-1211-4A15-B445-A7F650682DBC}" type="slidenum">
              <a:rPr lang="fa-IR" smtClean="0"/>
              <a:pPr>
                <a:defRPr/>
              </a:pPr>
              <a:t>6</a:t>
            </a:fld>
            <a:endParaRPr lang="en-US"/>
          </a:p>
        </p:txBody>
      </p:sp>
      <p:sp>
        <p:nvSpPr>
          <p:cNvPr id="4" name="TextBox 3"/>
          <p:cNvSpPr txBox="1"/>
          <p:nvPr/>
        </p:nvSpPr>
        <p:spPr>
          <a:xfrm>
            <a:off x="4038600" y="6211669"/>
            <a:ext cx="4419600" cy="369332"/>
          </a:xfrm>
          <a:prstGeom prst="rect">
            <a:avLst/>
          </a:prstGeom>
          <a:noFill/>
        </p:spPr>
        <p:txBody>
          <a:bodyPr wrap="square" rtlCol="1">
            <a:spAutoFit/>
          </a:bodyPr>
          <a:lstStyle/>
          <a:p>
            <a:r>
              <a:rPr lang="en-US" b="1" dirty="0" smtClean="0">
                <a:solidFill>
                  <a:srgbClr val="0070C0"/>
                </a:solidFill>
                <a:effectLst>
                  <a:outerShdw blurRad="38100" dist="38100" dir="2700000" algn="tl">
                    <a:srgbClr val="000000">
                      <a:alpha val="43137"/>
                    </a:srgbClr>
                  </a:outerShdw>
                </a:effectLst>
              </a:rPr>
              <a:t>Derivatives, CFA Level I</a:t>
            </a:r>
          </a:p>
        </p:txBody>
      </p:sp>
      <p:sp>
        <p:nvSpPr>
          <p:cNvPr id="5" name="Footer Placeholder 4"/>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2258438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a:xfrm>
            <a:off x="994458" y="96838"/>
            <a:ext cx="7095442" cy="1412875"/>
          </a:xfrm>
        </p:spPr>
        <p:txBody>
          <a:bodyPr/>
          <a:lstStyle/>
          <a:p>
            <a:pPr algn="r" rtl="1" eaLnBrk="1" hangingPunct="1"/>
            <a:r>
              <a:rPr lang="en-US" dirty="0" smtClean="0"/>
              <a:t>FRA</a:t>
            </a:r>
          </a:p>
        </p:txBody>
      </p:sp>
      <p:graphicFrame>
        <p:nvGraphicFramePr>
          <p:cNvPr id="41988" name="Object 4"/>
          <p:cNvGraphicFramePr>
            <a:graphicFrameLocks noGrp="1" noChangeAspect="1"/>
          </p:cNvGraphicFramePr>
          <p:nvPr>
            <p:ph idx="1"/>
            <p:extLst>
              <p:ext uri="{D42A27DB-BD31-4B8C-83A1-F6EECF244321}">
                <p14:modId xmlns:p14="http://schemas.microsoft.com/office/powerpoint/2010/main" val="3810275992"/>
              </p:ext>
            </p:extLst>
          </p:nvPr>
        </p:nvGraphicFramePr>
        <p:xfrm>
          <a:off x="1762125" y="4038600"/>
          <a:ext cx="5432425" cy="685800"/>
        </p:xfrm>
        <a:graphic>
          <a:graphicData uri="http://schemas.openxmlformats.org/presentationml/2006/ole">
            <mc:AlternateContent xmlns:mc="http://schemas.openxmlformats.org/markup-compatibility/2006">
              <mc:Choice xmlns:v="urn:schemas-microsoft-com:vml" Requires="v">
                <p:oleObj spid="_x0000_s2054" name="Equation" r:id="rId3" imgW="3822480" imgH="482400" progId="Equation.3">
                  <p:embed/>
                </p:oleObj>
              </mc:Choice>
              <mc:Fallback>
                <p:oleObj name="Equation" r:id="rId3" imgW="3822480" imgH="482400" progId="Equation.3">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4038600"/>
                        <a:ext cx="54324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8"/>
          <p:cNvSpPr>
            <a:spLocks noGrp="1" noChangeArrowheads="1"/>
          </p:cNvSpPr>
          <p:nvPr>
            <p:ph type="sldNum" sz="quarter" idx="12"/>
          </p:nvPr>
        </p:nvSpPr>
        <p:spPr>
          <a:xfrm>
            <a:off x="6722258" y="6248400"/>
            <a:ext cx="1888341" cy="457200"/>
          </a:xfrm>
          <a:ln/>
        </p:spPr>
        <p:txBody>
          <a:bodyPr/>
          <a:lstStyle/>
          <a:p>
            <a:pPr>
              <a:defRPr/>
            </a:pPr>
            <a:fld id="{E5366425-47CF-4F0F-87CA-C665CF3CE5ED}" type="slidenum">
              <a:rPr lang="en-US"/>
              <a:pPr>
                <a:defRPr/>
              </a:pPr>
              <a:t>60</a:t>
            </a:fld>
            <a:endParaRPr lang="en-US" dirty="0"/>
          </a:p>
        </p:txBody>
      </p:sp>
      <p:sp>
        <p:nvSpPr>
          <p:cNvPr id="41990" name="Rectangle 3"/>
          <p:cNvSpPr>
            <a:spLocks noGrp="1" noChangeArrowheads="1"/>
          </p:cNvSpPr>
          <p:nvPr>
            <p:ph type="body" idx="4294967295"/>
          </p:nvPr>
        </p:nvSpPr>
        <p:spPr>
          <a:xfrm>
            <a:off x="0" y="1981200"/>
            <a:ext cx="8158163" cy="4648200"/>
          </a:xfrm>
        </p:spPr>
        <p:txBody>
          <a:bodyPr/>
          <a:lstStyle/>
          <a:p>
            <a:pPr algn="r" rtl="1" eaLnBrk="1" hangingPunct="1">
              <a:lnSpc>
                <a:spcPct val="80000"/>
              </a:lnSpc>
            </a:pPr>
            <a:r>
              <a:rPr lang="fa-IR" sz="2800" b="0" dirty="0" smtClean="0">
                <a:cs typeface="B Zar" pitchFamily="2" charset="-78"/>
              </a:rPr>
              <a:t>خریدار</a:t>
            </a:r>
            <a:r>
              <a:rPr lang="en-US" sz="2800" b="0" dirty="0">
                <a:cs typeface="B Zar" pitchFamily="2" charset="-78"/>
              </a:rPr>
              <a:t> </a:t>
            </a:r>
            <a:r>
              <a:rPr lang="en-US" sz="2800" b="0" dirty="0" smtClean="0">
                <a:cs typeface="B Zar" pitchFamily="2" charset="-78"/>
              </a:rPr>
              <a:t>FRA</a:t>
            </a:r>
            <a:r>
              <a:rPr lang="fa-IR" sz="2800" b="0" dirty="0" smtClean="0">
                <a:cs typeface="B Zar" pitchFamily="2" charset="-78"/>
              </a:rPr>
              <a:t>:یک نرخ بهره را خریداری می کند و از سود آن از بالا رفتن نرخ بهره است.</a:t>
            </a:r>
          </a:p>
          <a:p>
            <a:pPr algn="r" rtl="1" eaLnBrk="1" hangingPunct="1">
              <a:lnSpc>
                <a:spcPct val="80000"/>
              </a:lnSpc>
            </a:pPr>
            <a:r>
              <a:rPr lang="fa-IR" sz="2800" b="0" dirty="0" smtClean="0">
                <a:cs typeface="B Zar" pitchFamily="2" charset="-78"/>
              </a:rPr>
              <a:t>فروشنده </a:t>
            </a:r>
            <a:r>
              <a:rPr lang="en-US" sz="2800" b="0" dirty="0" smtClean="0">
                <a:cs typeface="B Zar" pitchFamily="2" charset="-78"/>
              </a:rPr>
              <a:t> </a:t>
            </a:r>
            <a:r>
              <a:rPr lang="en-US" sz="2800" b="0" dirty="0">
                <a:cs typeface="B Zar" pitchFamily="2" charset="-78"/>
              </a:rPr>
              <a:t>FRA</a:t>
            </a:r>
            <a:r>
              <a:rPr lang="fa-IR" sz="2800" b="0" dirty="0">
                <a:cs typeface="B Zar" pitchFamily="2" charset="-78"/>
              </a:rPr>
              <a:t>:یک نرخ بهره را </a:t>
            </a:r>
            <a:r>
              <a:rPr lang="fa-IR" sz="2800" b="0" dirty="0" smtClean="0">
                <a:cs typeface="B Zar" pitchFamily="2" charset="-78"/>
              </a:rPr>
              <a:t>به فروش می رساند </a:t>
            </a:r>
            <a:r>
              <a:rPr lang="fa-IR" sz="2800" b="0" dirty="0">
                <a:cs typeface="B Zar" pitchFamily="2" charset="-78"/>
              </a:rPr>
              <a:t>و از سود آن </a:t>
            </a:r>
            <a:r>
              <a:rPr lang="fa-IR" sz="2800" b="0" dirty="0" smtClean="0">
                <a:cs typeface="B Zar" pitchFamily="2" charset="-78"/>
              </a:rPr>
              <a:t>در پایین آمدن نرخ </a:t>
            </a:r>
            <a:r>
              <a:rPr lang="fa-IR" sz="2800" b="0" dirty="0">
                <a:cs typeface="B Zar" pitchFamily="2" charset="-78"/>
              </a:rPr>
              <a:t>بهره است.</a:t>
            </a:r>
          </a:p>
          <a:p>
            <a:pPr algn="r" rtl="1" eaLnBrk="1" hangingPunct="1">
              <a:lnSpc>
                <a:spcPct val="80000"/>
              </a:lnSpc>
            </a:pPr>
            <a:r>
              <a:rPr lang="fa-IR" sz="2800" b="0" dirty="0" smtClean="0">
                <a:cs typeface="B Zar" pitchFamily="2" charset="-78"/>
              </a:rPr>
              <a:t>پرداخت</a:t>
            </a:r>
            <a:r>
              <a:rPr lang="en-US" sz="2800" b="0" dirty="0" smtClean="0">
                <a:cs typeface="B Zar" pitchFamily="2" charset="-78"/>
              </a:rPr>
              <a:t> (long):</a:t>
            </a:r>
          </a:p>
          <a:p>
            <a:pPr algn="r" rtl="1" eaLnBrk="1" hangingPunct="1">
              <a:lnSpc>
                <a:spcPct val="80000"/>
              </a:lnSpc>
            </a:pPr>
            <a:endParaRPr lang="en-US" sz="2800" b="0" dirty="0" smtClean="0">
              <a:cs typeface="B Zar" pitchFamily="2" charset="-78"/>
            </a:endParaRPr>
          </a:p>
          <a:p>
            <a:pPr algn="r" rtl="1" eaLnBrk="1" hangingPunct="1">
              <a:lnSpc>
                <a:spcPct val="80000"/>
              </a:lnSpc>
            </a:pPr>
            <a:endParaRPr lang="en-US" sz="2800" b="0" dirty="0" smtClean="0">
              <a:cs typeface="B Zar" pitchFamily="2" charset="-78"/>
            </a:endParaRPr>
          </a:p>
          <a:p>
            <a:pPr lvl="2" algn="r" rtl="1" eaLnBrk="1" hangingPunct="1">
              <a:lnSpc>
                <a:spcPct val="80000"/>
              </a:lnSpc>
            </a:pPr>
            <a:endParaRPr lang="en-US" sz="2000" dirty="0" smtClean="0">
              <a:cs typeface="B Zar" pitchFamily="2" charset="-78"/>
            </a:endParaRPr>
          </a:p>
          <a:p>
            <a:pPr lvl="2" algn="r" rtl="1" eaLnBrk="1" hangingPunct="1">
              <a:lnSpc>
                <a:spcPct val="80000"/>
              </a:lnSpc>
            </a:pPr>
            <a:r>
              <a:rPr lang="en-US" sz="2000" dirty="0" smtClean="0">
                <a:cs typeface="B Zar" pitchFamily="2" charset="-78"/>
              </a:rPr>
              <a:t>N</a:t>
            </a:r>
            <a:r>
              <a:rPr lang="fa-IR" sz="2000" dirty="0" smtClean="0">
                <a:cs typeface="B Zar" pitchFamily="2" charset="-78"/>
              </a:rPr>
              <a:t>  تعداد روزهای باقی مانده تا تاریخ سررسید</a:t>
            </a:r>
          </a:p>
          <a:p>
            <a:pPr lvl="2" algn="r" rtl="1" eaLnBrk="1" hangingPunct="1">
              <a:lnSpc>
                <a:spcPct val="80000"/>
              </a:lnSpc>
            </a:pPr>
            <a:endParaRPr lang="fa-IR" sz="2000" dirty="0" smtClean="0">
              <a:cs typeface="B Zar" pitchFamily="2" charset="-78"/>
            </a:endParaRPr>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0103610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914400" y="96838"/>
            <a:ext cx="7158037" cy="1122362"/>
          </a:xfrm>
        </p:spPr>
        <p:txBody>
          <a:bodyPr/>
          <a:lstStyle/>
          <a:p>
            <a:pPr algn="r" eaLnBrk="1" hangingPunct="1"/>
            <a:r>
              <a:rPr lang="en-US" dirty="0" smtClean="0"/>
              <a:t>Currency Forwards</a:t>
            </a:r>
          </a:p>
        </p:txBody>
      </p:sp>
      <p:sp>
        <p:nvSpPr>
          <p:cNvPr id="43010" name="Rectangle 3"/>
          <p:cNvSpPr>
            <a:spLocks noGrp="1" noChangeArrowheads="1"/>
          </p:cNvSpPr>
          <p:nvPr>
            <p:ph idx="1"/>
          </p:nvPr>
        </p:nvSpPr>
        <p:spPr>
          <a:xfrm>
            <a:off x="304800" y="1600200"/>
            <a:ext cx="8686800" cy="4724400"/>
          </a:xfrm>
        </p:spPr>
        <p:txBody>
          <a:bodyPr>
            <a:normAutofit fontScale="92500" lnSpcReduction="10000"/>
          </a:bodyPr>
          <a:lstStyle/>
          <a:p>
            <a:pPr algn="r" rtl="1" eaLnBrk="1" hangingPunct="1"/>
            <a:r>
              <a:rPr lang="fa-IR" sz="2400" b="0" dirty="0" smtClean="0">
                <a:cs typeface="B Zar" pitchFamily="2" charset="-78"/>
              </a:rPr>
              <a:t>یک نوع از پیمان های آتی در بازار ارزهای خارجی که خرید و فروش ارز درآینده را با نرخ امروز ثابت می کند.</a:t>
            </a:r>
          </a:p>
          <a:p>
            <a:pPr algn="r" rtl="1" eaLnBrk="1" hangingPunct="1"/>
            <a:r>
              <a:rPr lang="fa-IR" sz="2400" b="0" dirty="0" smtClean="0">
                <a:cs typeface="B Zar" pitchFamily="2" charset="-78"/>
              </a:rPr>
              <a:t>پیمان آتی ارز اساساً یک ابزار پوشش دهنده ریسک نوسانات نرخ معاوضه ارزاست و پرداختی در آینده نخواهد داشت.</a:t>
            </a:r>
          </a:p>
          <a:p>
            <a:pPr algn="r" rtl="1" eaLnBrk="1" hangingPunct="1"/>
            <a:r>
              <a:rPr lang="fa-IR" sz="2400" b="0" dirty="0" smtClean="0">
                <a:cs typeface="B Zar" pitchFamily="2" charset="-78"/>
              </a:rPr>
              <a:t>سود و منفعت یک پیمان آتی ارز در امکان تعیین مقدار ودوره زمانی مشخص بر مبنای خواست طرفین است.</a:t>
            </a:r>
          </a:p>
          <a:p>
            <a:pPr algn="r" rtl="1" eaLnBrk="1" hangingPunct="1"/>
            <a:r>
              <a:rPr lang="fa-IR" sz="2400" b="0" dirty="0" smtClean="0">
                <a:cs typeface="B Zar" pitchFamily="2" charset="-78"/>
              </a:rPr>
              <a:t>درحقیقت این نوع پیمان یک اختیارمعامله را ایجاد می کند.</a:t>
            </a:r>
            <a:endParaRPr lang="en-US" sz="2400" b="0" dirty="0">
              <a:cs typeface="B Zar" pitchFamily="2" charset="-78"/>
            </a:endParaRPr>
          </a:p>
          <a:p>
            <a:pPr algn="r" rtl="1" eaLnBrk="1" hangingPunct="1"/>
            <a:r>
              <a:rPr lang="fa-IR" sz="2400" b="0" dirty="0" smtClean="0">
                <a:cs typeface="B Zar" pitchFamily="2" charset="-78"/>
              </a:rPr>
              <a:t>این ابزار در بازارهای خارج از بورس معامله می گردد.</a:t>
            </a:r>
            <a:endParaRPr lang="en-US" sz="2400" b="0" dirty="0">
              <a:cs typeface="B Zar" pitchFamily="2" charset="-78"/>
            </a:endParaRPr>
          </a:p>
          <a:p>
            <a:pPr algn="r" rtl="1" eaLnBrk="1" hangingPunct="1"/>
            <a:r>
              <a:rPr lang="fa-IR" sz="2400" b="0" dirty="0" smtClean="0">
                <a:cs typeface="B Zar" pitchFamily="2" charset="-78"/>
              </a:rPr>
              <a:t>عموماً به نام</a:t>
            </a:r>
            <a:r>
              <a:rPr lang="en-US" sz="2400" b="0" dirty="0" smtClean="0">
                <a:cs typeface="B Zar" pitchFamily="2" charset="-78"/>
              </a:rPr>
              <a:t> </a:t>
            </a:r>
            <a:r>
              <a:rPr lang="en-US" sz="2400" b="0" dirty="0">
                <a:cs typeface="B Zar" pitchFamily="2" charset="-78"/>
              </a:rPr>
              <a:t>“outright forward</a:t>
            </a:r>
            <a:r>
              <a:rPr lang="en-US" sz="2400" b="0" dirty="0" smtClean="0">
                <a:cs typeface="B Zar" pitchFamily="2" charset="-78"/>
              </a:rPr>
              <a:t>.”</a:t>
            </a:r>
            <a:r>
              <a:rPr lang="fa-IR" sz="2400" b="0" dirty="0" smtClean="0">
                <a:cs typeface="B Zar" pitchFamily="2" charset="-78"/>
              </a:rPr>
              <a:t>شناخته می گردد.</a:t>
            </a:r>
            <a:endParaRPr lang="en-US" sz="2400" b="0" dirty="0">
              <a:cs typeface="B Zar" pitchFamily="2" charset="-78"/>
            </a:endParaRPr>
          </a:p>
          <a:p>
            <a:pPr marL="0" indent="0" algn="r" rtl="1" eaLnBrk="1" hangingPunct="1">
              <a:buFont typeface="Wingdings" pitchFamily="2" charset="2"/>
              <a:buNone/>
            </a:pPr>
            <a:r>
              <a:rPr lang="en-US" sz="2800" b="0" dirty="0">
                <a:cs typeface="B Zar" pitchFamily="2" charset="-78"/>
              </a:rPr>
              <a:t/>
            </a:r>
            <a:br>
              <a:rPr lang="en-US" sz="2800" b="0" dirty="0">
                <a:cs typeface="B Zar" pitchFamily="2" charset="-78"/>
              </a:rPr>
            </a:br>
            <a:r>
              <a:rPr lang="en-US" sz="2800" b="0" dirty="0">
                <a:cs typeface="B Zar" pitchFamily="2" charset="-78"/>
              </a:rPr>
              <a:t/>
            </a:r>
            <a:br>
              <a:rPr lang="en-US" sz="2800" b="0" dirty="0">
                <a:cs typeface="B Zar" pitchFamily="2" charset="-78"/>
              </a:rPr>
            </a:br>
            <a:endParaRPr lang="en-US" sz="2800" b="0" dirty="0">
              <a:cs typeface="B Zar" pitchFamily="2" charset="-78"/>
            </a:endParaRPr>
          </a:p>
        </p:txBody>
      </p:sp>
      <p:sp>
        <p:nvSpPr>
          <p:cNvPr id="4" name="Rectangle 8"/>
          <p:cNvSpPr>
            <a:spLocks noGrp="1" noChangeArrowheads="1"/>
          </p:cNvSpPr>
          <p:nvPr>
            <p:ph type="sldNum" sz="quarter" idx="12"/>
          </p:nvPr>
        </p:nvSpPr>
        <p:spPr>
          <a:ln/>
        </p:spPr>
        <p:txBody>
          <a:bodyPr>
            <a:normAutofit/>
          </a:bodyPr>
          <a:lstStyle/>
          <a:p>
            <a:pPr>
              <a:defRPr/>
            </a:pPr>
            <a:fld id="{0BB603E8-16AC-4412-B6A0-0DC3A1E5DB51}" type="slidenum">
              <a:rPr lang="en-US"/>
              <a:pPr>
                <a:defRPr/>
              </a:pPr>
              <a:t>61</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002754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algn="r" eaLnBrk="1" hangingPunct="1"/>
            <a:r>
              <a:rPr lang="en-US" dirty="0" smtClean="0"/>
              <a:t>Currency Swaps</a:t>
            </a:r>
          </a:p>
        </p:txBody>
      </p:sp>
      <p:sp>
        <p:nvSpPr>
          <p:cNvPr id="59394" name="Rectangle 3"/>
          <p:cNvSpPr>
            <a:spLocks noGrp="1" noChangeArrowheads="1"/>
          </p:cNvSpPr>
          <p:nvPr>
            <p:ph idx="1"/>
          </p:nvPr>
        </p:nvSpPr>
        <p:spPr>
          <a:xfrm>
            <a:off x="319880" y="1752600"/>
            <a:ext cx="8671719" cy="4724400"/>
          </a:xfrm>
        </p:spPr>
        <p:txBody>
          <a:bodyPr/>
          <a:lstStyle/>
          <a:p>
            <a:pPr algn="r" rtl="1" eaLnBrk="1" hangingPunct="1">
              <a:lnSpc>
                <a:spcPct val="90000"/>
              </a:lnSpc>
            </a:pPr>
            <a:r>
              <a:rPr lang="fa-IR" sz="2800" b="0" dirty="0" smtClean="0">
                <a:cs typeface="B Zar" pitchFamily="2" charset="-78"/>
              </a:rPr>
              <a:t>یک توافق بر اساس معاوضه اصل و فرع بهره های آتی که بر روی یک وام با یک نرخ ارز پرداخت می شود با اصل و فرع  وامی دیگر در نرخ ارزی دیگر</a:t>
            </a:r>
          </a:p>
          <a:p>
            <a:pPr algn="r" rtl="1" eaLnBrk="1" hangingPunct="1">
              <a:lnSpc>
                <a:spcPct val="90000"/>
              </a:lnSpc>
            </a:pPr>
            <a:r>
              <a:rPr lang="fa-IR" sz="2800" b="0" dirty="0" smtClean="0">
                <a:cs typeface="B Zar" pitchFamily="2" charset="-78"/>
              </a:rPr>
              <a:t>چهار نوع از سوآپ ارز</a:t>
            </a:r>
          </a:p>
          <a:p>
            <a:pPr lvl="1" algn="r" rtl="1" eaLnBrk="1" hangingPunct="1">
              <a:lnSpc>
                <a:spcPct val="90000"/>
              </a:lnSpc>
            </a:pPr>
            <a:r>
              <a:rPr lang="en-US" sz="2400" dirty="0" smtClean="0">
                <a:cs typeface="B Zar" pitchFamily="2" charset="-78"/>
              </a:rPr>
              <a:t>Fixed for fixed</a:t>
            </a:r>
          </a:p>
          <a:p>
            <a:pPr lvl="1" algn="r" rtl="1" eaLnBrk="1" hangingPunct="1">
              <a:lnSpc>
                <a:spcPct val="90000"/>
              </a:lnSpc>
            </a:pPr>
            <a:r>
              <a:rPr lang="en-US" sz="2400" dirty="0" smtClean="0">
                <a:cs typeface="B Zar" pitchFamily="2" charset="-78"/>
              </a:rPr>
              <a:t>Fixed for floating</a:t>
            </a:r>
          </a:p>
          <a:p>
            <a:pPr lvl="1" algn="r" rtl="1" eaLnBrk="1" hangingPunct="1">
              <a:lnSpc>
                <a:spcPct val="90000"/>
              </a:lnSpc>
            </a:pPr>
            <a:r>
              <a:rPr lang="en-US" sz="2400" dirty="0" smtClean="0">
                <a:cs typeface="B Zar" pitchFamily="2" charset="-78"/>
              </a:rPr>
              <a:t>Floating for fixed</a:t>
            </a:r>
          </a:p>
          <a:p>
            <a:pPr lvl="1" algn="r" rtl="1" eaLnBrk="1" hangingPunct="1">
              <a:lnSpc>
                <a:spcPct val="90000"/>
              </a:lnSpc>
            </a:pPr>
            <a:r>
              <a:rPr lang="en-US" sz="2400" dirty="0" smtClean="0">
                <a:cs typeface="B Zar" pitchFamily="2" charset="-78"/>
              </a:rPr>
              <a:t>Floating for floating</a:t>
            </a:r>
          </a:p>
          <a:p>
            <a:pPr marL="447675" lvl="2" indent="-447675" algn="r" rtl="1" eaLnBrk="1" hangingPunct="1">
              <a:lnSpc>
                <a:spcPct val="90000"/>
              </a:lnSpc>
            </a:pPr>
            <a:r>
              <a:rPr lang="fa-IR" sz="2800" dirty="0" smtClean="0">
                <a:cs typeface="B Zar" pitchFamily="2" charset="-78"/>
              </a:rPr>
              <a:t>این نوع از سوآپ ها می توانند با سررسید های 10 ساله انجام گردند. همچنین این نوع سوآپ ها با سوآپ نرخ بهره متفاوت هستند زیرا که درآنها اصل مبلغ وام نیز معاوضه می گردد.</a:t>
            </a:r>
          </a:p>
          <a:p>
            <a:pPr marL="447675" lvl="2" indent="-447675" algn="r" rtl="1" eaLnBrk="1" hangingPunct="1">
              <a:lnSpc>
                <a:spcPct val="90000"/>
              </a:lnSpc>
            </a:pPr>
            <a:endParaRPr lang="fa-IR" sz="2800" dirty="0" smtClean="0">
              <a:cs typeface="B Zar" pitchFamily="2" charset="-78"/>
            </a:endParaRPr>
          </a:p>
        </p:txBody>
      </p:sp>
      <p:sp>
        <p:nvSpPr>
          <p:cNvPr id="4" name="Rectangle 8"/>
          <p:cNvSpPr>
            <a:spLocks noGrp="1" noChangeArrowheads="1"/>
          </p:cNvSpPr>
          <p:nvPr>
            <p:ph type="sldNum" sz="quarter" idx="12"/>
          </p:nvPr>
        </p:nvSpPr>
        <p:spPr>
          <a:ln/>
        </p:spPr>
        <p:txBody>
          <a:bodyPr>
            <a:normAutofit/>
          </a:bodyPr>
          <a:lstStyle/>
          <a:p>
            <a:pPr>
              <a:defRPr/>
            </a:pPr>
            <a:fld id="{5C2D07F0-4146-49E9-8459-4471A7565EFC}" type="slidenum">
              <a:rPr lang="en-US"/>
              <a:pPr>
                <a:defRPr/>
              </a:pPr>
              <a:t>62</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5945328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algn="r" eaLnBrk="1" hangingPunct="1"/>
            <a:r>
              <a:rPr lang="en-US" dirty="0" smtClean="0"/>
              <a:t>Interest Rate Swaps</a:t>
            </a:r>
          </a:p>
        </p:txBody>
      </p:sp>
      <p:sp>
        <p:nvSpPr>
          <p:cNvPr id="61442" name="Rectangle 3"/>
          <p:cNvSpPr>
            <a:spLocks noGrp="1" noChangeArrowheads="1"/>
          </p:cNvSpPr>
          <p:nvPr>
            <p:ph idx="1"/>
          </p:nvPr>
        </p:nvSpPr>
        <p:spPr>
          <a:xfrm>
            <a:off x="381000" y="1371600"/>
            <a:ext cx="8382000" cy="4953000"/>
          </a:xfrm>
        </p:spPr>
        <p:txBody>
          <a:bodyPr/>
          <a:lstStyle/>
          <a:p>
            <a:pPr algn="just" rtl="1" eaLnBrk="1" hangingPunct="1">
              <a:lnSpc>
                <a:spcPct val="80000"/>
              </a:lnSpc>
            </a:pPr>
            <a:endParaRPr lang="fa-IR" sz="2800" b="0" dirty="0" smtClean="0">
              <a:cs typeface="B Zar" pitchFamily="2" charset="-78"/>
            </a:endParaRPr>
          </a:p>
          <a:p>
            <a:pPr algn="just" rtl="1" eaLnBrk="1" hangingPunct="1">
              <a:lnSpc>
                <a:spcPct val="80000"/>
              </a:lnSpc>
            </a:pPr>
            <a:r>
              <a:rPr lang="en-US" sz="2800" b="0" dirty="0" smtClean="0">
                <a:cs typeface="B Zar" pitchFamily="2" charset="-78"/>
              </a:rPr>
              <a:t>Plain vanilla swap</a:t>
            </a:r>
            <a:r>
              <a:rPr lang="fa-IR" sz="2800" b="0" dirty="0" smtClean="0">
                <a:cs typeface="B Zar" pitchFamily="2" charset="-78"/>
              </a:rPr>
              <a:t>:سوآپ نرخ بهره که در آن یک طرف یک جریان نقدی ثابت و طرف دیگر یک نرخ شناور را پرداخت می کند.</a:t>
            </a:r>
          </a:p>
          <a:p>
            <a:pPr algn="just" rtl="1" eaLnBrk="1" hangingPunct="1">
              <a:lnSpc>
                <a:spcPct val="80000"/>
              </a:lnSpc>
            </a:pPr>
            <a:r>
              <a:rPr lang="fa-IR" sz="2800" b="0" dirty="0" smtClean="0">
                <a:cs typeface="B Zar" pitchFamily="2" charset="-78"/>
              </a:rPr>
              <a:t> </a:t>
            </a:r>
            <a:r>
              <a:rPr lang="fa-IR" sz="2400" b="0" dirty="0" smtClean="0">
                <a:cs typeface="B Zar" pitchFamily="2" charset="-78"/>
              </a:rPr>
              <a:t>اصل مبلغ وام می بایست با همدیگر برابر با باشد.</a:t>
            </a:r>
          </a:p>
          <a:p>
            <a:pPr algn="just" rtl="1" eaLnBrk="1" hangingPunct="1">
              <a:lnSpc>
                <a:spcPct val="80000"/>
              </a:lnSpc>
            </a:pPr>
            <a:r>
              <a:rPr lang="fa-IR" sz="2400" b="0" dirty="0" smtClean="0">
                <a:cs typeface="B Zar" pitchFamily="2" charset="-78"/>
              </a:rPr>
              <a:t>در هر پرداخت شش ماهه نرخ ها در نسبت </a:t>
            </a:r>
            <a:r>
              <a:rPr lang="en-US" sz="2400" b="0" dirty="0" smtClean="0">
                <a:cs typeface="B Zar" pitchFamily="2" charset="-78"/>
              </a:rPr>
              <a:t>N/365-360 </a:t>
            </a:r>
            <a:r>
              <a:rPr lang="fa-IR" sz="2400" b="0" dirty="0">
                <a:cs typeface="B Zar" pitchFamily="2" charset="-78"/>
              </a:rPr>
              <a:t> </a:t>
            </a:r>
            <a:r>
              <a:rPr lang="fa-IR" sz="2400" b="0" dirty="0" smtClean="0">
                <a:cs typeface="B Zar" pitchFamily="2" charset="-78"/>
              </a:rPr>
              <a:t>ضرب می شود.که نشان دهنده دوره باقی مانده تا سررسید می باشد.</a:t>
            </a:r>
          </a:p>
          <a:p>
            <a:pPr algn="just" rtl="1" eaLnBrk="1" hangingPunct="1">
              <a:lnSpc>
                <a:spcPct val="80000"/>
              </a:lnSpc>
            </a:pPr>
            <a:r>
              <a:rPr lang="fa-IR" sz="2400" b="0" dirty="0" smtClean="0">
                <a:cs typeface="B Zar" pitchFamily="2" charset="-78"/>
              </a:rPr>
              <a:t>نیازی به معاوضه اصل مبلغ وام در شرایطی که اصل مبلغ وام با یک ارز یکسان بوده نیست.</a:t>
            </a:r>
          </a:p>
          <a:p>
            <a:pPr algn="just" rtl="1" eaLnBrk="1" hangingPunct="1">
              <a:lnSpc>
                <a:spcPct val="80000"/>
              </a:lnSpc>
            </a:pPr>
            <a:r>
              <a:rPr lang="fa-IR" sz="2400" b="0" dirty="0" smtClean="0">
                <a:cs typeface="B Zar" pitchFamily="2" charset="-78"/>
              </a:rPr>
              <a:t>عموماً تنها مبلغ  تفاوت خالص بین مبلغ بهره ها با یکدیگر معاوضه می شود.</a:t>
            </a:r>
          </a:p>
          <a:p>
            <a:pPr algn="just" rtl="1" eaLnBrk="1" hangingPunct="1">
              <a:lnSpc>
                <a:spcPct val="80000"/>
              </a:lnSpc>
            </a:pPr>
            <a:r>
              <a:rPr lang="fa-IR" sz="2400" b="0" dirty="0" smtClean="0">
                <a:cs typeface="B Zar" pitchFamily="2" charset="-78"/>
              </a:rPr>
              <a:t>هرگز دو نرخ بهره ثابت با یکدیگر معاوضه نمی شود.</a:t>
            </a:r>
            <a:endParaRPr lang="en-US" sz="2400" b="0" dirty="0" smtClean="0">
              <a:cs typeface="B Zar" pitchFamily="2" charset="-78"/>
            </a:endParaRPr>
          </a:p>
        </p:txBody>
      </p:sp>
      <p:sp>
        <p:nvSpPr>
          <p:cNvPr id="4" name="Rectangle 8"/>
          <p:cNvSpPr>
            <a:spLocks noGrp="1" noChangeArrowheads="1"/>
          </p:cNvSpPr>
          <p:nvPr>
            <p:ph type="sldNum" sz="quarter" idx="12"/>
          </p:nvPr>
        </p:nvSpPr>
        <p:spPr>
          <a:ln/>
        </p:spPr>
        <p:txBody>
          <a:bodyPr>
            <a:normAutofit/>
          </a:bodyPr>
          <a:lstStyle/>
          <a:p>
            <a:pPr>
              <a:defRPr/>
            </a:pPr>
            <a:fld id="{657759C4-354A-48A2-95DA-012E49D217BC}" type="slidenum">
              <a:rPr lang="en-US"/>
              <a:pPr>
                <a:defRPr/>
              </a:pPr>
              <a:t>63</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3166254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algn="r" rtl="1" eaLnBrk="1" hangingPunct="1"/>
            <a:r>
              <a:rPr lang="en-US" dirty="0" smtClean="0"/>
              <a:t>Equity Swaps</a:t>
            </a:r>
          </a:p>
        </p:txBody>
      </p:sp>
      <p:sp>
        <p:nvSpPr>
          <p:cNvPr id="63490" name="Rectangle 3"/>
          <p:cNvSpPr>
            <a:spLocks noGrp="1" noChangeArrowheads="1"/>
          </p:cNvSpPr>
          <p:nvPr>
            <p:ph idx="1"/>
          </p:nvPr>
        </p:nvSpPr>
        <p:spPr>
          <a:xfrm>
            <a:off x="228600" y="1981200"/>
            <a:ext cx="8686799" cy="4495800"/>
          </a:xfrm>
        </p:spPr>
        <p:txBody>
          <a:bodyPr/>
          <a:lstStyle/>
          <a:p>
            <a:pPr algn="just" rtl="1" eaLnBrk="1" hangingPunct="1">
              <a:lnSpc>
                <a:spcPct val="80000"/>
              </a:lnSpc>
            </a:pPr>
            <a:r>
              <a:rPr lang="fa-IR" sz="2800" b="0" dirty="0" smtClean="0">
                <a:cs typeface="B Zar" pitchFamily="2" charset="-78"/>
              </a:rPr>
              <a:t>سوآپ سهام به معاوضه یک جریانات نقدی آتی با درآمدهای آتی حاصل از نگهداری یک سهام برای یک دوره زمانی آینده گفته می شود.</a:t>
            </a:r>
          </a:p>
          <a:p>
            <a:pPr algn="just" rtl="1" eaLnBrk="1" hangingPunct="1">
              <a:lnSpc>
                <a:spcPct val="80000"/>
              </a:lnSpc>
            </a:pPr>
            <a:r>
              <a:rPr lang="fa-IR" sz="2800" b="0" dirty="0" smtClean="0">
                <a:cs typeface="B Zar" pitchFamily="2" charset="-78"/>
              </a:rPr>
              <a:t>این در حالی است که سهام در مالکیت شخص باقی مانده و فروخته نمی شود.</a:t>
            </a:r>
          </a:p>
          <a:p>
            <a:pPr algn="just" rtl="1" eaLnBrk="1" hangingPunct="1">
              <a:lnSpc>
                <a:spcPct val="80000"/>
              </a:lnSpc>
            </a:pPr>
            <a:r>
              <a:rPr lang="fa-IR" sz="2800" b="0" dirty="0" smtClean="0">
                <a:cs typeface="B Zar" pitchFamily="2" charset="-78"/>
              </a:rPr>
              <a:t>این نوع سوآپ این امکان را برای دارنده اوراق با درآمد ایجاد خواهند نمود تا از پتانسیل سودآوری  یک سهام بدون آنکه لزومی به خرید آن باشد بهره مند گردد.</a:t>
            </a:r>
          </a:p>
          <a:p>
            <a:pPr algn="just" rtl="1" eaLnBrk="1" hangingPunct="1">
              <a:lnSpc>
                <a:spcPct val="80000"/>
              </a:lnSpc>
            </a:pPr>
            <a:r>
              <a:rPr lang="fa-IR" sz="2800" b="0" dirty="0" smtClean="0">
                <a:cs typeface="B Zar" pitchFamily="2" charset="-78"/>
              </a:rPr>
              <a:t>صندوق های </a:t>
            </a:r>
            <a:r>
              <a:rPr lang="en-US" sz="2800" b="0" dirty="0" smtClean="0">
                <a:cs typeface="B Zar" pitchFamily="2" charset="-78"/>
              </a:rPr>
              <a:t>ETF</a:t>
            </a:r>
            <a:r>
              <a:rPr lang="fa-IR" sz="2800" b="0" dirty="0">
                <a:cs typeface="B Zar" pitchFamily="2" charset="-78"/>
              </a:rPr>
              <a:t> </a:t>
            </a:r>
            <a:r>
              <a:rPr lang="fa-IR" sz="2800" b="0" dirty="0" smtClean="0">
                <a:cs typeface="B Zar" pitchFamily="2" charset="-78"/>
              </a:rPr>
              <a:t>و صندوق های سرمایه گذاری در اوراق و سهام مهترین استفاده کنندگان از این اوراق هستند.</a:t>
            </a:r>
            <a:endParaRPr lang="en-US" sz="2800" b="0" dirty="0" smtClean="0">
              <a:cs typeface="B Zar" pitchFamily="2" charset="-78"/>
            </a:endParaRPr>
          </a:p>
          <a:p>
            <a:pPr marL="0" indent="0" algn="just" rtl="1" eaLnBrk="1" hangingPunct="1">
              <a:lnSpc>
                <a:spcPct val="80000"/>
              </a:lnSpc>
              <a:buNone/>
            </a:pPr>
            <a:r>
              <a:rPr lang="en-US" b="0" dirty="0">
                <a:cs typeface="B Zar" pitchFamily="2" charset="-78"/>
              </a:rPr>
              <a:t/>
            </a:r>
            <a:br>
              <a:rPr lang="en-US" b="0" dirty="0">
                <a:cs typeface="B Zar" pitchFamily="2" charset="-78"/>
              </a:rPr>
            </a:br>
            <a:endParaRPr lang="en-US" b="0" dirty="0" smtClean="0">
              <a:cs typeface="B Zar" pitchFamily="2" charset="-78"/>
            </a:endParaRPr>
          </a:p>
        </p:txBody>
      </p:sp>
      <p:sp>
        <p:nvSpPr>
          <p:cNvPr id="4" name="Rectangle 8"/>
          <p:cNvSpPr>
            <a:spLocks noGrp="1" noChangeArrowheads="1"/>
          </p:cNvSpPr>
          <p:nvPr>
            <p:ph type="sldNum" sz="quarter" idx="12"/>
          </p:nvPr>
        </p:nvSpPr>
        <p:spPr>
          <a:ln/>
        </p:spPr>
        <p:txBody>
          <a:bodyPr>
            <a:normAutofit/>
          </a:bodyPr>
          <a:lstStyle/>
          <a:p>
            <a:pPr>
              <a:defRPr/>
            </a:pPr>
            <a:fld id="{156350A6-1234-4853-B8E9-85A458EDE807}" type="slidenum">
              <a:rPr lang="en-US"/>
              <a:pPr>
                <a:defRPr/>
              </a:pPr>
              <a:t>64</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5961119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algn="r" eaLnBrk="1" hangingPunct="1"/>
            <a:r>
              <a:rPr lang="en-US" dirty="0" smtClean="0"/>
              <a:t>Equity Swaps</a:t>
            </a:r>
          </a:p>
        </p:txBody>
      </p:sp>
      <p:sp>
        <p:nvSpPr>
          <p:cNvPr id="64514" name="Rectangle 3"/>
          <p:cNvSpPr>
            <a:spLocks noGrp="1" noChangeArrowheads="1"/>
          </p:cNvSpPr>
          <p:nvPr>
            <p:ph idx="1"/>
          </p:nvPr>
        </p:nvSpPr>
        <p:spPr>
          <a:xfrm>
            <a:off x="381000" y="1981200"/>
            <a:ext cx="8458199" cy="4572000"/>
          </a:xfrm>
        </p:spPr>
        <p:txBody>
          <a:bodyPr/>
          <a:lstStyle/>
          <a:p>
            <a:pPr algn="r" rtl="1" eaLnBrk="1" hangingPunct="1">
              <a:lnSpc>
                <a:spcPct val="90000"/>
              </a:lnSpc>
            </a:pPr>
            <a:r>
              <a:rPr lang="fa-IR" sz="2800" b="0" dirty="0" smtClean="0">
                <a:cs typeface="B Zar" pitchFamily="2" charset="-78"/>
              </a:rPr>
              <a:t>نرخ بهره ثابت در ابتدای سوآپ تعیین می شود و بر اساس </a:t>
            </a:r>
            <a:r>
              <a:rPr lang="en-US" sz="2800" b="0" dirty="0" smtClean="0">
                <a:cs typeface="B Zar" pitchFamily="2" charset="-78"/>
              </a:rPr>
              <a:t>T/365</a:t>
            </a:r>
            <a:r>
              <a:rPr lang="fa-IR" sz="2800" b="0" dirty="0" smtClean="0">
                <a:cs typeface="B Zar" pitchFamily="2" charset="-78"/>
              </a:rPr>
              <a:t> پایه گذاری می شود .</a:t>
            </a:r>
            <a:r>
              <a:rPr lang="en-US" sz="2800" b="0" dirty="0" smtClean="0">
                <a:cs typeface="B Zar" pitchFamily="2" charset="-78"/>
              </a:rPr>
              <a:t>T </a:t>
            </a:r>
            <a:r>
              <a:rPr lang="fa-IR" sz="2800" b="0" dirty="0" smtClean="0">
                <a:cs typeface="B Zar" pitchFamily="2" charset="-78"/>
              </a:rPr>
              <a:t> برابربا دوره زمانی باقی مانده تا سررسید و تاریخ تسویه می باشد.</a:t>
            </a:r>
          </a:p>
          <a:p>
            <a:pPr lvl="1" algn="r" rtl="1" eaLnBrk="1" hangingPunct="1">
              <a:lnSpc>
                <a:spcPct val="90000"/>
              </a:lnSpc>
            </a:pPr>
            <a:r>
              <a:rPr lang="en-US" sz="2400" dirty="0" smtClean="0">
                <a:cs typeface="B Zar" pitchFamily="2" charset="-78"/>
              </a:rPr>
              <a:t>Payment = notional principal*fixed rate*(T/365)</a:t>
            </a:r>
            <a:endParaRPr lang="fa-IR" sz="2400" dirty="0" smtClean="0">
              <a:cs typeface="B Zar" pitchFamily="2" charset="-78"/>
            </a:endParaRPr>
          </a:p>
          <a:p>
            <a:pPr algn="r" rtl="1" eaLnBrk="1" hangingPunct="1">
              <a:lnSpc>
                <a:spcPct val="90000"/>
              </a:lnSpc>
            </a:pPr>
            <a:r>
              <a:rPr lang="fa-IR" sz="2800" b="0" dirty="0" smtClean="0">
                <a:cs typeface="B Zar" pitchFamily="2" charset="-78"/>
              </a:rPr>
              <a:t>بازده سهام توسط فرمول زیر محاسبه می شود.</a:t>
            </a:r>
          </a:p>
          <a:p>
            <a:pPr marL="449262" lvl="1" indent="0" algn="r" rtl="1" eaLnBrk="1" hangingPunct="1">
              <a:lnSpc>
                <a:spcPct val="90000"/>
              </a:lnSpc>
              <a:buNone/>
            </a:pPr>
            <a:r>
              <a:rPr lang="en-US" sz="2400" dirty="0" smtClean="0">
                <a:cs typeface="B Zar" pitchFamily="2" charset="-78"/>
              </a:rPr>
              <a:t>Payment = notional principal*equity return</a:t>
            </a:r>
            <a:endParaRPr lang="fa-IR" sz="2400" dirty="0" smtClean="0">
              <a:cs typeface="B Zar" pitchFamily="2" charset="-78"/>
            </a:endParaRPr>
          </a:p>
          <a:p>
            <a:pPr marL="449262" lvl="1" indent="0" algn="r" rtl="1" eaLnBrk="1" hangingPunct="1">
              <a:lnSpc>
                <a:spcPct val="90000"/>
              </a:lnSpc>
              <a:buNone/>
            </a:pPr>
            <a:r>
              <a:rPr lang="fa-IR" sz="2400" dirty="0" smtClean="0">
                <a:cs typeface="B Zar" pitchFamily="2" charset="-78"/>
              </a:rPr>
              <a:t>در این فرمول بازده سهام برابر با جمع بازده حاصل از تغییرات قیمت سهام بعلاوه سود نقدی تقسیم شده سهام می باشد.</a:t>
            </a:r>
            <a:endParaRPr lang="fa-IR" sz="2400" dirty="0">
              <a:cs typeface="B Zar" pitchFamily="2" charset="-78"/>
            </a:endParaRPr>
          </a:p>
          <a:p>
            <a:pPr marL="449262" lvl="1" indent="0" algn="r" rtl="1" eaLnBrk="1" hangingPunct="1">
              <a:lnSpc>
                <a:spcPct val="90000"/>
              </a:lnSpc>
              <a:buNone/>
            </a:pPr>
            <a:r>
              <a:rPr lang="fa-IR" sz="2800" dirty="0" smtClean="0">
                <a:cs typeface="B Zar" pitchFamily="2" charset="-78"/>
              </a:rPr>
              <a:t>عموماً در این سوآپ خالص تفاوت جریانات نقدی معاوضه می شود.</a:t>
            </a:r>
            <a:endParaRPr lang="en-US" sz="2800" dirty="0" smtClean="0">
              <a:cs typeface="B Zar" pitchFamily="2" charset="-78"/>
            </a:endParaRPr>
          </a:p>
        </p:txBody>
      </p:sp>
      <p:sp>
        <p:nvSpPr>
          <p:cNvPr id="4" name="Rectangle 8"/>
          <p:cNvSpPr>
            <a:spLocks noGrp="1" noChangeArrowheads="1"/>
          </p:cNvSpPr>
          <p:nvPr>
            <p:ph type="sldNum" sz="quarter" idx="12"/>
          </p:nvPr>
        </p:nvSpPr>
        <p:spPr>
          <a:ln/>
        </p:spPr>
        <p:txBody>
          <a:bodyPr>
            <a:normAutofit/>
          </a:bodyPr>
          <a:lstStyle/>
          <a:p>
            <a:pPr>
              <a:defRPr/>
            </a:pPr>
            <a:fld id="{54C82E71-F3E4-4026-87F4-8B5DA8C93514}" type="slidenum">
              <a:rPr lang="en-US"/>
              <a:pPr>
                <a:defRPr/>
              </a:pPr>
              <a:t>65</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176359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algn="r" eaLnBrk="1" hangingPunct="1"/>
            <a:r>
              <a:rPr lang="en-US" dirty="0" smtClean="0"/>
              <a:t>T-Bill Futures</a:t>
            </a:r>
          </a:p>
        </p:txBody>
      </p:sp>
      <p:sp>
        <p:nvSpPr>
          <p:cNvPr id="52226" name="Rectangle 3"/>
          <p:cNvSpPr>
            <a:spLocks noGrp="1" noChangeArrowheads="1"/>
          </p:cNvSpPr>
          <p:nvPr>
            <p:ph idx="1"/>
          </p:nvPr>
        </p:nvSpPr>
        <p:spPr>
          <a:xfrm>
            <a:off x="533401" y="838200"/>
            <a:ext cx="7808118" cy="5105400"/>
          </a:xfrm>
        </p:spPr>
        <p:txBody>
          <a:bodyPr>
            <a:normAutofit/>
          </a:bodyPr>
          <a:lstStyle/>
          <a:p>
            <a:pPr algn="r" rtl="1" eaLnBrk="1" hangingPunct="1">
              <a:lnSpc>
                <a:spcPct val="90000"/>
              </a:lnSpc>
            </a:pPr>
            <a:r>
              <a:rPr lang="fa-IR" sz="2800" b="0" dirty="0" smtClean="0">
                <a:cs typeface="B Zar" pitchFamily="2" charset="-78"/>
              </a:rPr>
              <a:t>قراردادهای آتی اوراق خزانه دولت ابزارهای مشتقه ای هستند که قیمت آنها وابسته به قیمت اوراق خزانه معامله شده در بازار نقد است. </a:t>
            </a:r>
          </a:p>
          <a:p>
            <a:pPr algn="r" rtl="1" eaLnBrk="1" hangingPunct="1">
              <a:lnSpc>
                <a:spcPct val="90000"/>
              </a:lnSpc>
            </a:pPr>
            <a:r>
              <a:rPr lang="fa-IR" sz="2800" b="0" dirty="0" smtClean="0">
                <a:cs typeface="B Zar" pitchFamily="2" charset="-78"/>
              </a:rPr>
              <a:t>پایه آنها 90 روزه می باشد.</a:t>
            </a:r>
          </a:p>
          <a:p>
            <a:pPr algn="r" rtl="1" eaLnBrk="1" hangingPunct="1">
              <a:lnSpc>
                <a:spcPct val="90000"/>
              </a:lnSpc>
            </a:pPr>
            <a:r>
              <a:rPr lang="fa-IR" sz="2800" b="0" dirty="0" smtClean="0">
                <a:cs typeface="B Zar" pitchFamily="2" charset="-78"/>
              </a:rPr>
              <a:t>مبلغ اسمی آنها 1 میلیون دلار است.</a:t>
            </a:r>
            <a:endParaRPr lang="en-US" sz="2800" b="0" dirty="0" smtClean="0">
              <a:cs typeface="B Zar" pitchFamily="2" charset="-78"/>
            </a:endParaRPr>
          </a:p>
          <a:p>
            <a:pPr algn="r" rtl="1" eaLnBrk="1" hangingPunct="1">
              <a:lnSpc>
                <a:spcPct val="90000"/>
              </a:lnSpc>
            </a:pPr>
            <a:r>
              <a:rPr lang="en-US" sz="2400" b="0" dirty="0" smtClean="0">
                <a:cs typeface="B Zar" pitchFamily="2" charset="-78"/>
              </a:rPr>
              <a:t>price = 1 – (disct rate*(n/360))</a:t>
            </a:r>
          </a:p>
          <a:p>
            <a:pPr lvl="1" algn="r" rtl="1" eaLnBrk="1" hangingPunct="1">
              <a:lnSpc>
                <a:spcPct val="90000"/>
              </a:lnSpc>
            </a:pPr>
            <a:r>
              <a:rPr lang="en-US" sz="2400" dirty="0" smtClean="0">
                <a:cs typeface="B Zar" pitchFamily="2" charset="-78"/>
              </a:rPr>
              <a:t>rate = 6.25%</a:t>
            </a:r>
          </a:p>
          <a:p>
            <a:pPr lvl="1" algn="r" rtl="1" eaLnBrk="1" hangingPunct="1">
              <a:lnSpc>
                <a:spcPct val="90000"/>
              </a:lnSpc>
            </a:pPr>
            <a:r>
              <a:rPr lang="en-US" sz="2400" dirty="0" smtClean="0">
                <a:cs typeface="B Zar" pitchFamily="2" charset="-78"/>
              </a:rPr>
              <a:t>quoted futures price = 93.75</a:t>
            </a:r>
          </a:p>
          <a:p>
            <a:pPr lvl="1" algn="r" rtl="1" eaLnBrk="1" hangingPunct="1">
              <a:lnSpc>
                <a:spcPct val="90000"/>
              </a:lnSpc>
            </a:pPr>
            <a:r>
              <a:rPr lang="en-US" sz="2400" dirty="0" smtClean="0">
                <a:cs typeface="B Zar" pitchFamily="2" charset="-78"/>
              </a:rPr>
              <a:t>actual price = $1M*(1-(0.0625(90/360))) = $984,375</a:t>
            </a:r>
          </a:p>
          <a:p>
            <a:pPr lvl="1" algn="r" rtl="1" eaLnBrk="1" hangingPunct="1">
              <a:lnSpc>
                <a:spcPct val="90000"/>
              </a:lnSpc>
            </a:pPr>
            <a:r>
              <a:rPr lang="fa-IR" sz="2400" dirty="0" smtClean="0">
                <a:cs typeface="B Zar" pitchFamily="2" charset="-78"/>
              </a:rPr>
              <a:t>قیمت گذاری اوراق خزانه دولتی ساده می باشد.</a:t>
            </a:r>
            <a:endParaRPr lang="en-US" sz="2400" dirty="0" smtClean="0">
              <a:cs typeface="B Zar" pitchFamily="2" charset="-78"/>
            </a:endParaRPr>
          </a:p>
          <a:p>
            <a:pPr lvl="2" algn="r" rtl="1" eaLnBrk="1" hangingPunct="1">
              <a:lnSpc>
                <a:spcPct val="90000"/>
              </a:lnSpc>
            </a:pPr>
            <a:r>
              <a:rPr lang="en-US" sz="2000" dirty="0" smtClean="0">
                <a:cs typeface="B Zar" pitchFamily="2" charset="-78"/>
              </a:rPr>
              <a:t>1 bp move = $25 price change</a:t>
            </a:r>
          </a:p>
          <a:p>
            <a:pPr lvl="1" algn="r" rtl="1" eaLnBrk="1" hangingPunct="1">
              <a:lnSpc>
                <a:spcPct val="90000"/>
              </a:lnSpc>
            </a:pPr>
            <a:r>
              <a:rPr lang="en-US" sz="2400" dirty="0" smtClean="0">
                <a:cs typeface="B Zar" pitchFamily="2" charset="-78"/>
              </a:rPr>
              <a:t>Trades on a M/S/D calendar</a:t>
            </a:r>
          </a:p>
          <a:p>
            <a:pPr lvl="1" algn="r" rtl="1" eaLnBrk="1" hangingPunct="1">
              <a:lnSpc>
                <a:spcPct val="90000"/>
              </a:lnSpc>
            </a:pPr>
            <a:r>
              <a:rPr lang="en-US" sz="2400" dirty="0" smtClean="0">
                <a:cs typeface="B Zar" pitchFamily="2" charset="-78"/>
              </a:rPr>
              <a:t>Cash settlement</a:t>
            </a:r>
          </a:p>
        </p:txBody>
      </p:sp>
      <p:sp>
        <p:nvSpPr>
          <p:cNvPr id="4" name="Rectangle 8"/>
          <p:cNvSpPr>
            <a:spLocks noGrp="1" noChangeArrowheads="1"/>
          </p:cNvSpPr>
          <p:nvPr>
            <p:ph type="sldNum" sz="quarter" idx="12"/>
          </p:nvPr>
        </p:nvSpPr>
        <p:spPr>
          <a:ln/>
        </p:spPr>
        <p:txBody>
          <a:bodyPr>
            <a:normAutofit/>
          </a:bodyPr>
          <a:lstStyle/>
          <a:p>
            <a:pPr>
              <a:defRPr/>
            </a:pPr>
            <a:fld id="{36DC79B3-927C-4C0E-8EC8-49E3C2AD58D8}" type="slidenum">
              <a:rPr lang="en-US"/>
              <a:pPr>
                <a:defRPr/>
              </a:pPr>
              <a:t>66</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106001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algn="r" eaLnBrk="1" hangingPunct="1"/>
            <a:r>
              <a:rPr lang="en-US" dirty="0" smtClean="0"/>
              <a:t>Eurodollar Contracts</a:t>
            </a:r>
          </a:p>
        </p:txBody>
      </p:sp>
      <p:sp>
        <p:nvSpPr>
          <p:cNvPr id="53250" name="Rectangle 3"/>
          <p:cNvSpPr>
            <a:spLocks noGrp="1" noChangeArrowheads="1"/>
          </p:cNvSpPr>
          <p:nvPr>
            <p:ph idx="1"/>
          </p:nvPr>
        </p:nvSpPr>
        <p:spPr>
          <a:xfrm>
            <a:off x="381000" y="1295400"/>
            <a:ext cx="8229600" cy="4724400"/>
          </a:xfrm>
        </p:spPr>
        <p:txBody>
          <a:bodyPr/>
          <a:lstStyle/>
          <a:p>
            <a:pPr algn="r" rtl="1" eaLnBrk="1" hangingPunct="1">
              <a:lnSpc>
                <a:spcPct val="90000"/>
              </a:lnSpc>
            </a:pPr>
            <a:r>
              <a:rPr lang="fa-IR" sz="2800" b="0" dirty="0" smtClean="0">
                <a:cs typeface="B Zar" pitchFamily="2" charset="-78"/>
              </a:rPr>
              <a:t>قراردادهای یورو دلاری که در بانکهایی خارج از آمریکا نگهداری می شوند به عنوان قراردادهای دلاری شناخته می شوند.</a:t>
            </a:r>
          </a:p>
          <a:p>
            <a:pPr algn="r" rtl="1" eaLnBrk="1" hangingPunct="1">
              <a:lnSpc>
                <a:spcPct val="90000"/>
              </a:lnSpc>
            </a:pPr>
            <a:r>
              <a:rPr lang="fa-IR" sz="2800" b="0" dirty="0" smtClean="0">
                <a:cs typeface="B Zar" pitchFamily="2" charset="-78"/>
              </a:rPr>
              <a:t>این قراردادها در بورس کالای شیکاگو معامله می شوند.</a:t>
            </a:r>
            <a:endParaRPr lang="en-US" sz="2800" b="0" dirty="0" smtClean="0">
              <a:cs typeface="B Zar" pitchFamily="2" charset="-78"/>
            </a:endParaRPr>
          </a:p>
          <a:p>
            <a:pPr algn="r" rtl="1" eaLnBrk="1" hangingPunct="1">
              <a:lnSpc>
                <a:spcPct val="90000"/>
              </a:lnSpc>
            </a:pPr>
            <a:r>
              <a:rPr lang="fa-IR" sz="2800" b="0" dirty="0" smtClean="0">
                <a:cs typeface="B Zar" pitchFamily="2" charset="-78"/>
              </a:rPr>
              <a:t>پایه معاملاتی 90 روز</a:t>
            </a:r>
          </a:p>
          <a:p>
            <a:pPr algn="r" rtl="1" eaLnBrk="1" hangingPunct="1">
              <a:lnSpc>
                <a:spcPct val="90000"/>
              </a:lnSpc>
            </a:pPr>
            <a:r>
              <a:rPr lang="fa-IR" sz="2800" b="0" dirty="0" smtClean="0">
                <a:cs typeface="B Zar" pitchFamily="2" charset="-78"/>
              </a:rPr>
              <a:t>مبلغ اسمی یک میلیون دلار </a:t>
            </a:r>
            <a:endParaRPr lang="en-US" sz="2800" b="0" dirty="0" smtClean="0">
              <a:cs typeface="B Zar" pitchFamily="2" charset="-78"/>
            </a:endParaRPr>
          </a:p>
          <a:p>
            <a:pPr algn="r" rtl="1" eaLnBrk="1" hangingPunct="1">
              <a:lnSpc>
                <a:spcPct val="90000"/>
              </a:lnSpc>
            </a:pPr>
            <a:r>
              <a:rPr lang="fa-IR" sz="2800" b="0" dirty="0" smtClean="0">
                <a:cs typeface="B Zar" pitchFamily="2" charset="-78"/>
              </a:rPr>
              <a:t>به روش مشابه اوراق خزانه دولتی قیمت گذاری می شود.</a:t>
            </a:r>
            <a:endParaRPr lang="en-US" sz="2800" b="0" dirty="0" smtClean="0">
              <a:cs typeface="B Zar" pitchFamily="2" charset="-78"/>
            </a:endParaRPr>
          </a:p>
          <a:p>
            <a:pPr lvl="1" algn="r" rtl="1" eaLnBrk="1" hangingPunct="1">
              <a:lnSpc>
                <a:spcPct val="90000"/>
              </a:lnSpc>
            </a:pPr>
            <a:r>
              <a:rPr lang="fa-IR" sz="2400" dirty="0" smtClean="0">
                <a:cs typeface="B Zar" pitchFamily="2" charset="-78"/>
              </a:rPr>
              <a:t>تسویه نقدی</a:t>
            </a:r>
          </a:p>
          <a:p>
            <a:pPr lvl="1" algn="r" rtl="1" eaLnBrk="1" hangingPunct="1">
              <a:lnSpc>
                <a:spcPct val="90000"/>
              </a:lnSpc>
            </a:pPr>
            <a:r>
              <a:rPr lang="fa-IR" sz="2400" dirty="0" smtClean="0">
                <a:cs typeface="B Zar" pitchFamily="2" charset="-78"/>
              </a:rPr>
              <a:t>یکی از پرمعامله ترین قراردادها به دلیل استفاده از نرخ لایبور در سوآپ</a:t>
            </a:r>
            <a:endParaRPr lang="en-US" sz="2400" dirty="0" smtClean="0">
              <a:cs typeface="B Zar" pitchFamily="2" charset="-78"/>
            </a:endParaRPr>
          </a:p>
          <a:p>
            <a:pPr lvl="1" algn="r" rtl="1" eaLnBrk="1" hangingPunct="1">
              <a:lnSpc>
                <a:spcPct val="90000"/>
              </a:lnSpc>
            </a:pPr>
            <a:r>
              <a:rPr lang="fa-IR" sz="2400" dirty="0" smtClean="0">
                <a:cs typeface="B Zar" pitchFamily="2" charset="-78"/>
              </a:rPr>
              <a:t>قراردادهای یورو دلاری به مانند قراردادهای اوراق خزانه به کسر فروخته می شوند.</a:t>
            </a:r>
            <a:endParaRPr lang="en-US" sz="2400" dirty="0" smtClean="0">
              <a:cs typeface="B Zar" pitchFamily="2" charset="-78"/>
            </a:endParaRPr>
          </a:p>
        </p:txBody>
      </p:sp>
      <p:sp>
        <p:nvSpPr>
          <p:cNvPr id="4" name="Rectangle 8"/>
          <p:cNvSpPr>
            <a:spLocks noGrp="1" noChangeArrowheads="1"/>
          </p:cNvSpPr>
          <p:nvPr>
            <p:ph type="sldNum" sz="quarter" idx="12"/>
          </p:nvPr>
        </p:nvSpPr>
        <p:spPr>
          <a:ln/>
        </p:spPr>
        <p:txBody>
          <a:bodyPr>
            <a:normAutofit/>
          </a:bodyPr>
          <a:lstStyle/>
          <a:p>
            <a:pPr>
              <a:defRPr/>
            </a:pPr>
            <a:fld id="{492B2BE0-62B3-4EDC-A2AF-E75BB4A57560}" type="slidenum">
              <a:rPr lang="en-US"/>
              <a:pPr>
                <a:defRPr/>
              </a:pPr>
              <a:t>67</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4025776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algn="r" rtl="1" eaLnBrk="1" hangingPunct="1"/>
            <a:r>
              <a:rPr lang="en-US" dirty="0" smtClean="0"/>
              <a:t>T-Bond Contracts</a:t>
            </a:r>
          </a:p>
        </p:txBody>
      </p:sp>
      <p:sp>
        <p:nvSpPr>
          <p:cNvPr id="54274" name="Rectangle 3"/>
          <p:cNvSpPr>
            <a:spLocks noGrp="1" noChangeArrowheads="1"/>
          </p:cNvSpPr>
          <p:nvPr>
            <p:ph idx="1"/>
          </p:nvPr>
        </p:nvSpPr>
        <p:spPr>
          <a:xfrm>
            <a:off x="381000" y="1219200"/>
            <a:ext cx="8229600" cy="4114800"/>
          </a:xfrm>
        </p:spPr>
        <p:txBody>
          <a:bodyPr/>
          <a:lstStyle/>
          <a:p>
            <a:pPr algn="r" rtl="1" eaLnBrk="1" hangingPunct="1">
              <a:lnSpc>
                <a:spcPct val="90000"/>
              </a:lnSpc>
            </a:pPr>
            <a:r>
              <a:rPr lang="fa-IR" sz="2800" dirty="0" smtClean="0">
                <a:cs typeface="B Zar" pitchFamily="2" charset="-78"/>
              </a:rPr>
              <a:t>یکی از پرمعامله ترین اوراق بلند مدت نرخ بهره است.</a:t>
            </a:r>
          </a:p>
          <a:p>
            <a:pPr algn="r" rtl="1" eaLnBrk="1" hangingPunct="1">
              <a:lnSpc>
                <a:spcPct val="90000"/>
              </a:lnSpc>
            </a:pPr>
            <a:r>
              <a:rPr lang="fa-IR" sz="2800" dirty="0" smtClean="0">
                <a:cs typeface="B Zar" pitchFamily="2" charset="-78"/>
              </a:rPr>
              <a:t>در </a:t>
            </a:r>
            <a:r>
              <a:rPr lang="en-US" sz="2800" dirty="0" smtClean="0">
                <a:cs typeface="B Zar" pitchFamily="2" charset="-78"/>
              </a:rPr>
              <a:t>CBOT</a:t>
            </a:r>
            <a:r>
              <a:rPr lang="fa-IR" sz="2800" dirty="0" smtClean="0">
                <a:cs typeface="B Zar" pitchFamily="2" charset="-78"/>
              </a:rPr>
              <a:t> معامله می شود.</a:t>
            </a:r>
            <a:r>
              <a:rPr lang="en-US" sz="2800" dirty="0">
                <a:cs typeface="B Zar" pitchFamily="2" charset="-78"/>
              </a:rPr>
              <a:t> </a:t>
            </a:r>
            <a:endParaRPr lang="en-US" sz="2800" dirty="0" smtClean="0">
              <a:cs typeface="B Zar" pitchFamily="2" charset="-78"/>
            </a:endParaRPr>
          </a:p>
          <a:p>
            <a:pPr lvl="1" algn="r" rtl="1" eaLnBrk="1" hangingPunct="1">
              <a:lnSpc>
                <a:spcPct val="90000"/>
              </a:lnSpc>
            </a:pPr>
            <a:r>
              <a:rPr lang="fa-IR" sz="2400" dirty="0" smtClean="0">
                <a:cs typeface="B Zar" pitchFamily="2" charset="-78"/>
              </a:rPr>
              <a:t>این قراردادها مبتنی بر تحویل اوراق قرضه با کوپن های دریافت سود بهره با دوره سررسید 15 ساله می باشد.</a:t>
            </a:r>
            <a:endParaRPr lang="en-US" sz="2400" dirty="0" smtClean="0">
              <a:cs typeface="B Zar" pitchFamily="2" charset="-78"/>
            </a:endParaRPr>
          </a:p>
          <a:p>
            <a:pPr lvl="2" algn="r" rtl="1" eaLnBrk="1" hangingPunct="1">
              <a:lnSpc>
                <a:spcPct val="90000"/>
              </a:lnSpc>
            </a:pPr>
            <a:r>
              <a:rPr lang="fa-IR" sz="2000" dirty="0" smtClean="0">
                <a:cs typeface="B Zar" pitchFamily="2" charset="-78"/>
              </a:rPr>
              <a:t>تعداد کثیری از این نوع اوراق جهت خرید وجود دارد و به راحتی می توان از میان آنها اوراق مورد نظر را انتخاب کرد.</a:t>
            </a:r>
            <a:endParaRPr lang="en-US" sz="2000" dirty="0" smtClean="0">
              <a:cs typeface="B Zar" pitchFamily="2" charset="-78"/>
            </a:endParaRPr>
          </a:p>
          <a:p>
            <a:pPr lvl="3" algn="r" rtl="1" eaLnBrk="1" hangingPunct="1">
              <a:lnSpc>
                <a:spcPct val="90000"/>
              </a:lnSpc>
            </a:pPr>
            <a:r>
              <a:rPr lang="en-US" sz="1800" dirty="0" smtClean="0">
                <a:cs typeface="B Zar" pitchFamily="2" charset="-78"/>
              </a:rPr>
              <a:t>Quoted price – (QFP * CF)</a:t>
            </a:r>
          </a:p>
          <a:p>
            <a:pPr lvl="2" algn="r" rtl="1" eaLnBrk="1" hangingPunct="1">
              <a:lnSpc>
                <a:spcPct val="90000"/>
              </a:lnSpc>
            </a:pPr>
            <a:r>
              <a:rPr lang="en-US" sz="2000" dirty="0" smtClean="0">
                <a:cs typeface="B Zar" pitchFamily="2" charset="-78"/>
              </a:rPr>
              <a:t>Contract = $100,000 par value of T-bonds</a:t>
            </a:r>
          </a:p>
          <a:p>
            <a:pPr lvl="2" algn="r" rtl="1" eaLnBrk="1" hangingPunct="1">
              <a:lnSpc>
                <a:spcPct val="90000"/>
              </a:lnSpc>
            </a:pPr>
            <a:r>
              <a:rPr lang="en-US" sz="2000" dirty="0" smtClean="0">
                <a:cs typeface="B Zar" pitchFamily="2" charset="-78"/>
              </a:rPr>
              <a:t>Physical delivery</a:t>
            </a:r>
          </a:p>
          <a:p>
            <a:pPr lvl="2" algn="r" rtl="1" eaLnBrk="1" hangingPunct="1">
              <a:lnSpc>
                <a:spcPct val="90000"/>
              </a:lnSpc>
            </a:pPr>
            <a:r>
              <a:rPr lang="en-US" sz="2000" dirty="0" smtClean="0">
                <a:cs typeface="B Zar" pitchFamily="2" charset="-78"/>
              </a:rPr>
              <a:t>Quoted in 32nds</a:t>
            </a:r>
          </a:p>
        </p:txBody>
      </p:sp>
      <p:sp>
        <p:nvSpPr>
          <p:cNvPr id="4" name="Rectangle 8"/>
          <p:cNvSpPr>
            <a:spLocks noGrp="1" noChangeArrowheads="1"/>
          </p:cNvSpPr>
          <p:nvPr>
            <p:ph type="sldNum" sz="quarter" idx="12"/>
          </p:nvPr>
        </p:nvSpPr>
        <p:spPr>
          <a:ln/>
        </p:spPr>
        <p:txBody>
          <a:bodyPr>
            <a:normAutofit/>
          </a:bodyPr>
          <a:lstStyle/>
          <a:p>
            <a:pPr>
              <a:defRPr/>
            </a:pPr>
            <a:fld id="{6E33D013-4A5E-4D5D-BD63-6A242D347523}" type="slidenum">
              <a:rPr lang="en-US"/>
              <a:pPr>
                <a:defRPr/>
              </a:pPr>
              <a:t>68</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5715270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1371600" y="441960"/>
            <a:ext cx="6934200" cy="548640"/>
          </a:xfrm>
        </p:spPr>
        <p:txBody>
          <a:bodyPr/>
          <a:lstStyle/>
          <a:p>
            <a:pPr algn="ctr" eaLnBrk="1" hangingPunct="1"/>
            <a:r>
              <a:rPr lang="fa-IR" b="1" dirty="0" smtClean="0">
                <a:solidFill>
                  <a:srgbClr val="FF0000"/>
                </a:solidFill>
                <a:cs typeface="B Zar" panose="00000400000000000000" pitchFamily="2" charset="-78"/>
              </a:rPr>
              <a:t>اختیار معامله نرخ بهره</a:t>
            </a:r>
            <a:endParaRPr lang="en-US" b="1" dirty="0" smtClean="0">
              <a:solidFill>
                <a:srgbClr val="FF0000"/>
              </a:solidFill>
              <a:cs typeface="B Zar" panose="00000400000000000000" pitchFamily="2" charset="-78"/>
            </a:endParaRPr>
          </a:p>
        </p:txBody>
      </p:sp>
      <p:sp>
        <p:nvSpPr>
          <p:cNvPr id="68610" name="Rectangle 3"/>
          <p:cNvSpPr>
            <a:spLocks noGrp="1" noChangeArrowheads="1"/>
          </p:cNvSpPr>
          <p:nvPr>
            <p:ph idx="1"/>
          </p:nvPr>
        </p:nvSpPr>
        <p:spPr>
          <a:xfrm>
            <a:off x="152400" y="1981200"/>
            <a:ext cx="8839199" cy="4114800"/>
          </a:xfrm>
        </p:spPr>
        <p:txBody>
          <a:bodyPr/>
          <a:lstStyle/>
          <a:p>
            <a:pPr algn="r" rtl="1" eaLnBrk="1" hangingPunct="1">
              <a:lnSpc>
                <a:spcPct val="80000"/>
              </a:lnSpc>
            </a:pPr>
            <a:r>
              <a:rPr lang="fa-IR" sz="2800" dirty="0" smtClean="0">
                <a:cs typeface="B Zar" pitchFamily="2" charset="-78"/>
              </a:rPr>
              <a:t>ابزار مشتقه نرخ بهره این امکان را برای خریدار آن ایجاد می کند که یک جریان نقد شناوررا در یافت و در ازای آن یک جریان نقد ثابت را دریافت کند.</a:t>
            </a:r>
          </a:p>
          <a:p>
            <a:pPr algn="r" rtl="1" eaLnBrk="1" hangingPunct="1">
              <a:lnSpc>
                <a:spcPct val="80000"/>
              </a:lnSpc>
            </a:pPr>
            <a:r>
              <a:rPr lang="fa-IR" sz="2800" dirty="0" smtClean="0">
                <a:cs typeface="B Zar" pitchFamily="2" charset="-78"/>
              </a:rPr>
              <a:t>اگر یک اختیار اعمال شود فروشنده اختیارخرید نرخ بهره، پرداخت خالصی به خریدار اختیار انجام خواهد داد.</a:t>
            </a:r>
          </a:p>
          <a:p>
            <a:pPr algn="r" rtl="1" eaLnBrk="1" hangingPunct="1">
              <a:lnSpc>
                <a:spcPct val="80000"/>
              </a:lnSpc>
            </a:pPr>
            <a:r>
              <a:rPr lang="fa-IR" sz="2800" dirty="0" smtClean="0">
                <a:cs typeface="B Zar" pitchFamily="2" charset="-78"/>
              </a:rPr>
              <a:t>اختیار خرید نرخ بهره می تواند ریسک یک سرمایه گذار را که وامی  با نرخ بهره شناور گرفته است به وسیله خرید یک اختیار خرید نرخ بهره پوشش دهد.</a:t>
            </a:r>
          </a:p>
          <a:p>
            <a:pPr lvl="1" algn="r" rtl="1" eaLnBrk="1" hangingPunct="1">
              <a:lnSpc>
                <a:spcPct val="80000"/>
              </a:lnSpc>
            </a:pPr>
            <a:r>
              <a:rPr lang="fa-IR" sz="2000" dirty="0" smtClean="0">
                <a:cs typeface="B Zar" pitchFamily="2" charset="-78"/>
              </a:rPr>
              <a:t>پرداخت در اختیار خرید:</a:t>
            </a:r>
            <a:r>
              <a:rPr lang="en-US" sz="2000" dirty="0" smtClean="0">
                <a:cs typeface="B Zar" pitchFamily="2" charset="-78"/>
              </a:rPr>
              <a:t> notional principal*Max(0,UR-ER)(N/360)</a:t>
            </a:r>
          </a:p>
          <a:p>
            <a:pPr lvl="1" algn="r" rtl="1" eaLnBrk="1" hangingPunct="1">
              <a:lnSpc>
                <a:spcPct val="80000"/>
              </a:lnSpc>
            </a:pPr>
            <a:r>
              <a:rPr lang="fa-IR" sz="2000" dirty="0" smtClean="0">
                <a:cs typeface="B Zar" pitchFamily="2" charset="-78"/>
              </a:rPr>
              <a:t>پرداحت در اختیار فروش</a:t>
            </a:r>
            <a:r>
              <a:rPr lang="en-US" sz="2000" dirty="0" smtClean="0">
                <a:cs typeface="B Zar" pitchFamily="2" charset="-78"/>
              </a:rPr>
              <a:t> notional principal*Max(0,ER-UR)(N/360): </a:t>
            </a:r>
          </a:p>
        </p:txBody>
      </p:sp>
      <p:sp>
        <p:nvSpPr>
          <p:cNvPr id="4" name="Rectangle 8"/>
          <p:cNvSpPr>
            <a:spLocks noGrp="1" noChangeArrowheads="1"/>
          </p:cNvSpPr>
          <p:nvPr>
            <p:ph type="sldNum" sz="quarter" idx="12"/>
          </p:nvPr>
        </p:nvSpPr>
        <p:spPr>
          <a:ln/>
        </p:spPr>
        <p:txBody>
          <a:bodyPr>
            <a:normAutofit/>
          </a:bodyPr>
          <a:lstStyle/>
          <a:p>
            <a:pPr>
              <a:defRPr/>
            </a:pPr>
            <a:fld id="{64008185-C861-4191-8F86-F025324FA671}" type="slidenum">
              <a:rPr lang="en-US"/>
              <a:pPr>
                <a:defRPr/>
              </a:pPr>
              <a:t>69</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532529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pPr>
              <a:defRPr/>
            </a:pPr>
            <a:fld id="{F30B6AAD-1211-4A15-B445-A7F650682DBC}" type="slidenum">
              <a:rPr lang="fa-IR" smtClean="0"/>
              <a:pPr>
                <a:defRPr/>
              </a:pPr>
              <a:t>7</a:t>
            </a:fld>
            <a:endParaRPr lang="en-US"/>
          </a:p>
        </p:txBody>
      </p:sp>
      <p:sp>
        <p:nvSpPr>
          <p:cNvPr id="3" name="Rectangle 2"/>
          <p:cNvSpPr txBox="1">
            <a:spLocks noChangeArrowheads="1"/>
          </p:cNvSpPr>
          <p:nvPr/>
        </p:nvSpPr>
        <p:spPr>
          <a:xfrm>
            <a:off x="533400" y="0"/>
            <a:ext cx="76200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600" b="1" i="0" u="none" strike="noStrike" kern="1200" cap="none" spc="-100" normalizeH="0" baseline="0" noProof="0" dirty="0" smtClean="0">
                <a:ln>
                  <a:noFill/>
                </a:ln>
                <a:solidFill>
                  <a:schemeClr val="tx2"/>
                </a:solidFill>
                <a:uLnTx/>
                <a:uFillTx/>
                <a:latin typeface="+mj-lt"/>
                <a:ea typeface="+mj-ea"/>
                <a:cs typeface="B Zar" pitchFamily="2" charset="-78"/>
              </a:rPr>
              <a:t>انواع قراردادهای مشتقه در</a:t>
            </a:r>
            <a:r>
              <a:rPr kumimoji="0" lang="fa-IR" sz="3600" b="1" i="0" u="none" strike="noStrike" kern="1200" cap="none" spc="-100" normalizeH="0" noProof="0" dirty="0" smtClean="0">
                <a:ln>
                  <a:noFill/>
                </a:ln>
                <a:solidFill>
                  <a:schemeClr val="tx2"/>
                </a:solidFill>
                <a:uLnTx/>
                <a:uFillTx/>
                <a:latin typeface="+mj-lt"/>
                <a:ea typeface="+mj-ea"/>
                <a:cs typeface="B Zar" pitchFamily="2" charset="-78"/>
              </a:rPr>
              <a:t> بازارهای مالی</a:t>
            </a:r>
            <a:endParaRPr kumimoji="0" lang="en-US" sz="3600" b="1" i="0" u="none" strike="noStrike" kern="1200" cap="none" spc="-100" normalizeH="0" baseline="0" noProof="0" dirty="0">
              <a:ln>
                <a:noFill/>
              </a:ln>
              <a:solidFill>
                <a:schemeClr val="tx2"/>
              </a:solidFill>
              <a:uLnTx/>
              <a:uFillTx/>
              <a:latin typeface="+mj-lt"/>
              <a:ea typeface="+mj-ea"/>
              <a:cs typeface="B Zar" pitchFamily="2" charset="-78"/>
            </a:endParaRPr>
          </a:p>
        </p:txBody>
      </p:sp>
      <p:sp>
        <p:nvSpPr>
          <p:cNvPr id="4" name="Footer Placeholder 3"/>
          <p:cNvSpPr>
            <a:spLocks noGrp="1"/>
          </p:cNvSpPr>
          <p:nvPr>
            <p:ph type="ftr" sz="quarter" idx="11"/>
          </p:nvPr>
        </p:nvSpPr>
        <p:spPr/>
        <p:txBody>
          <a:bodyPr/>
          <a:lstStyle/>
          <a:p>
            <a:r>
              <a:rPr lang="fa-IR" smtClean="0"/>
              <a:t>مالي بين الملل</a:t>
            </a:r>
            <a:endParaRPr lang="en-US"/>
          </a:p>
        </p:txBody>
      </p:sp>
      <p:sp>
        <p:nvSpPr>
          <p:cNvPr id="6" name="Rectangle 5"/>
          <p:cNvSpPr/>
          <p:nvPr/>
        </p:nvSpPr>
        <p:spPr>
          <a:xfrm>
            <a:off x="381000" y="1243548"/>
            <a:ext cx="8153400" cy="3785652"/>
          </a:xfrm>
          <a:prstGeom prst="rect">
            <a:avLst/>
          </a:prstGeom>
        </p:spPr>
        <p:txBody>
          <a:bodyPr wrap="square">
            <a:spAutoFit/>
          </a:bodyPr>
          <a:lstStyle/>
          <a:p>
            <a:pPr algn="r" rtl="1">
              <a:buBlip>
                <a:blip r:embed="rId3"/>
              </a:buBlip>
            </a:pPr>
            <a:r>
              <a:rPr lang="fa-IR" altLang="en-US" sz="3200" b="1" dirty="0" smtClean="0">
                <a:latin typeface="Arabic Typesetting" pitchFamily="66" charset="-78"/>
                <a:cs typeface="B Lotus" pitchFamily="2" charset="-78"/>
              </a:rPr>
              <a:t>پیمان آتی </a:t>
            </a:r>
            <a:r>
              <a:rPr lang="en-US" altLang="en-US" sz="3200" b="1" dirty="0" smtClean="0">
                <a:latin typeface="Arabic Typesetting" pitchFamily="66" charset="-78"/>
                <a:cs typeface="B Lotus" pitchFamily="2" charset="-78"/>
              </a:rPr>
              <a:t>Forwards</a:t>
            </a:r>
            <a:r>
              <a:rPr lang="fa-IR" altLang="en-US" sz="3200" b="1" dirty="0" smtClean="0">
                <a:latin typeface="Arabic Typesetting" pitchFamily="66" charset="-78"/>
                <a:cs typeface="B Lotus" pitchFamily="2" charset="-78"/>
              </a:rPr>
              <a:t> </a:t>
            </a:r>
          </a:p>
          <a:p>
            <a:pPr algn="r" rtl="1"/>
            <a:r>
              <a:rPr lang="fa-IR" altLang="en-US" sz="2800" b="1" dirty="0" smtClean="0">
                <a:latin typeface="Arabic Typesetting" pitchFamily="66" charset="-78"/>
                <a:cs typeface="B Lotus" pitchFamily="2" charset="-78"/>
              </a:rPr>
              <a:t>پرداخت وجه جهت تحویل در آینده برای کالای خاص</a:t>
            </a:r>
          </a:p>
          <a:p>
            <a:pPr algn="r" rtl="1">
              <a:buBlip>
                <a:blip r:embed="rId3"/>
              </a:buBlip>
            </a:pPr>
            <a:r>
              <a:rPr lang="fa-IR" altLang="en-US" sz="3200" b="1" dirty="0" smtClean="0">
                <a:latin typeface="Arabic Typesetting" pitchFamily="66" charset="-78"/>
                <a:cs typeface="B Lotus" pitchFamily="2" charset="-78"/>
              </a:rPr>
              <a:t>قرارداد آتی </a:t>
            </a:r>
            <a:r>
              <a:rPr lang="en-US" altLang="en-US" sz="3200" b="1" dirty="0" smtClean="0">
                <a:latin typeface="Arabic Typesetting" pitchFamily="66" charset="-78"/>
                <a:cs typeface="B Lotus" pitchFamily="2" charset="-78"/>
              </a:rPr>
              <a:t>Futures</a:t>
            </a:r>
            <a:endParaRPr lang="fa-IR" altLang="en-US" sz="3200" b="1" dirty="0" smtClean="0">
              <a:latin typeface="Arabic Typesetting" pitchFamily="66" charset="-78"/>
              <a:cs typeface="B Lotus" pitchFamily="2" charset="-78"/>
            </a:endParaRPr>
          </a:p>
          <a:p>
            <a:pPr algn="r" rtl="1">
              <a:buNone/>
            </a:pPr>
            <a:r>
              <a:rPr lang="fa-IR" altLang="en-US" sz="2800" b="1" dirty="0" smtClean="0">
                <a:latin typeface="Arabic Typesetting" pitchFamily="66" charset="-78"/>
                <a:cs typeface="B Lotus" pitchFamily="2" charset="-78"/>
              </a:rPr>
              <a:t>پرداخت قسمتی از وجه و تعهد تحویل در آینده برای کالای استاندارد</a:t>
            </a:r>
            <a:endParaRPr lang="en-US" altLang="en-US" sz="2800" b="1" dirty="0" smtClean="0">
              <a:latin typeface="Arabic Typesetting" pitchFamily="66" charset="-78"/>
              <a:cs typeface="B Lotus" pitchFamily="2" charset="-78"/>
            </a:endParaRPr>
          </a:p>
          <a:p>
            <a:pPr algn="r" rtl="1">
              <a:buBlip>
                <a:blip r:embed="rId3"/>
              </a:buBlip>
            </a:pPr>
            <a:r>
              <a:rPr lang="fa-IR" altLang="en-US" sz="3200" b="1" dirty="0" smtClean="0">
                <a:latin typeface="Arabic Typesetting" pitchFamily="66" charset="-78"/>
                <a:cs typeface="B Lotus" pitchFamily="2" charset="-78"/>
              </a:rPr>
              <a:t>اختیار معامله</a:t>
            </a:r>
            <a:r>
              <a:rPr lang="en-US" altLang="en-US" sz="3200" b="1" dirty="0" smtClean="0">
                <a:latin typeface="Arabic Typesetting" pitchFamily="66" charset="-78"/>
                <a:cs typeface="B Lotus" pitchFamily="2" charset="-78"/>
              </a:rPr>
              <a:t> Options </a:t>
            </a:r>
            <a:endParaRPr lang="fa-IR" altLang="en-US" sz="3200" b="1" dirty="0" smtClean="0">
              <a:latin typeface="Arabic Typesetting" pitchFamily="66" charset="-78"/>
              <a:cs typeface="B Lotus" pitchFamily="2" charset="-78"/>
            </a:endParaRPr>
          </a:p>
          <a:p>
            <a:pPr algn="r" rtl="1"/>
            <a:r>
              <a:rPr lang="fa-IR" altLang="en-US" sz="2800" b="1" dirty="0" smtClean="0">
                <a:latin typeface="Arabic Typesetting" pitchFamily="66" charset="-78"/>
                <a:cs typeface="B Lotus" pitchFamily="2" charset="-78"/>
              </a:rPr>
              <a:t>اختیار خرید یا فروش کالا درآینده در قبال پرداخت مبلغی مشخص</a:t>
            </a:r>
          </a:p>
          <a:p>
            <a:pPr algn="r" rtl="1">
              <a:buBlip>
                <a:blip r:embed="rId3"/>
              </a:buBlip>
            </a:pPr>
            <a:r>
              <a:rPr lang="fa-IR" altLang="en-US" sz="3200" b="1" dirty="0" smtClean="0">
                <a:latin typeface="Arabic Typesetting" pitchFamily="66" charset="-78"/>
                <a:cs typeface="B Lotus" pitchFamily="2" charset="-78"/>
              </a:rPr>
              <a:t>قرارداد تاخت</a:t>
            </a:r>
            <a:r>
              <a:rPr lang="en-US" altLang="en-US" sz="3200" b="1" dirty="0" smtClean="0">
                <a:latin typeface="Arabic Typesetting" pitchFamily="66" charset="-78"/>
                <a:cs typeface="B Lotus" pitchFamily="2" charset="-78"/>
              </a:rPr>
              <a:t> Swaps </a:t>
            </a:r>
            <a:endParaRPr lang="fa-IR" altLang="en-US" sz="3200" b="1" dirty="0" smtClean="0">
              <a:latin typeface="Arabic Typesetting" pitchFamily="66" charset="-78"/>
              <a:cs typeface="B Lotus" pitchFamily="2" charset="-78"/>
            </a:endParaRPr>
          </a:p>
          <a:p>
            <a:pPr algn="r" rtl="1"/>
            <a:r>
              <a:rPr lang="fa-IR" altLang="en-US" sz="2800" b="1" dirty="0" smtClean="0">
                <a:latin typeface="Arabic Typesetting" pitchFamily="66" charset="-78"/>
                <a:cs typeface="B Lotus" pitchFamily="2" charset="-78"/>
              </a:rPr>
              <a:t>معاوضۀ یک جریان نقدی با نرخ ثابت با جریان نقدی با نرخ شناور</a:t>
            </a:r>
            <a:endParaRPr lang="fa-IR" altLang="en-US" sz="2800" b="1" dirty="0">
              <a:latin typeface="Arabic Typesetting" pitchFamily="66" charset="-78"/>
              <a:cs typeface="B Lotus" pitchFamily="2" charset="-78"/>
            </a:endParaRPr>
          </a:p>
        </p:txBody>
      </p:sp>
    </p:spTree>
    <p:extLst>
      <p:ext uri="{BB962C8B-B14F-4D97-AF65-F5344CB8AC3E}">
        <p14:creationId xmlns:p14="http://schemas.microsoft.com/office/powerpoint/2010/main" val="19042787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algn="r" eaLnBrk="1" hangingPunct="1"/>
            <a:r>
              <a:rPr lang="en-US" dirty="0" smtClean="0"/>
              <a:t>Covered Call</a:t>
            </a:r>
          </a:p>
        </p:txBody>
      </p:sp>
      <p:sp>
        <p:nvSpPr>
          <p:cNvPr id="94210" name="Rectangle 3"/>
          <p:cNvSpPr>
            <a:spLocks noGrp="1" noChangeArrowheads="1"/>
          </p:cNvSpPr>
          <p:nvPr>
            <p:ph idx="1"/>
          </p:nvPr>
        </p:nvSpPr>
        <p:spPr>
          <a:xfrm>
            <a:off x="475989" y="1676400"/>
            <a:ext cx="8153400" cy="4724400"/>
          </a:xfrm>
        </p:spPr>
        <p:txBody>
          <a:bodyPr>
            <a:normAutofit/>
          </a:bodyPr>
          <a:lstStyle/>
          <a:p>
            <a:pPr marL="0" indent="0" algn="just" rtl="1" eaLnBrk="1" hangingPunct="1">
              <a:buNone/>
            </a:pPr>
            <a:r>
              <a:rPr lang="en-US" sz="2800" b="0" dirty="0">
                <a:cs typeface="B Zar" pitchFamily="2" charset="-78"/>
              </a:rPr>
              <a:t>Covered </a:t>
            </a:r>
            <a:r>
              <a:rPr lang="en-US" sz="2800" b="0" dirty="0" smtClean="0">
                <a:cs typeface="B Zar" pitchFamily="2" charset="-78"/>
              </a:rPr>
              <a:t>Call</a:t>
            </a:r>
            <a:r>
              <a:rPr lang="fa-IR" sz="2800" b="0" dirty="0" smtClean="0">
                <a:cs typeface="B Zar" pitchFamily="2" charset="-78"/>
              </a:rPr>
              <a:t> یک نوع استراتژی اختیارمعامله است که یک سرمایه گذار یک دارایی را به صورت بلند مدت خریداری می کند و اختیار خرید را بر روی آن به منظور کسب درآمد بیشتر از آن دارایی به فروش می رساند.</a:t>
            </a:r>
          </a:p>
          <a:p>
            <a:pPr marL="0" indent="0" algn="just" rtl="1" eaLnBrk="1" hangingPunct="1">
              <a:buNone/>
            </a:pPr>
            <a:r>
              <a:rPr lang="fa-IR" sz="2800" b="0" dirty="0" smtClean="0">
                <a:cs typeface="B Zar" pitchFamily="2" charset="-78"/>
              </a:rPr>
              <a:t>این استراتژی اغلب توسط یک سرمایه گذار زمانی که نگرش خنثی در مورد حرکت قیمت در کوتاه مدت دارد ولی تمایل به نگهداری سهم در بلند مدت دارد در نتیجه اقدام به فروش اختیار خرید سهم به منظور کسب سود از قیمت اختیار می کند. </a:t>
            </a:r>
          </a:p>
          <a:p>
            <a:pPr marL="0" indent="0" algn="just" rtl="1" eaLnBrk="1" hangingPunct="1">
              <a:buNone/>
            </a:pPr>
            <a:r>
              <a:rPr lang="en-US" sz="2800" b="0" dirty="0" smtClean="0">
                <a:cs typeface="B Zar" pitchFamily="2" charset="-78"/>
              </a:rPr>
              <a:t>A </a:t>
            </a:r>
            <a:r>
              <a:rPr lang="en-US" sz="2800" b="0" dirty="0">
                <a:cs typeface="B Zar" pitchFamily="2" charset="-78"/>
              </a:rPr>
              <a:t>covered call is also known as a "buy-write</a:t>
            </a:r>
            <a:r>
              <a:rPr lang="en-US" sz="2800" b="0" dirty="0" smtClean="0">
                <a:cs typeface="B Zar" pitchFamily="2" charset="-78"/>
              </a:rPr>
              <a:t>"</a:t>
            </a:r>
            <a:r>
              <a:rPr lang="en-US" sz="2800" b="0" dirty="0">
                <a:cs typeface="B Zar" pitchFamily="2" charset="-78"/>
              </a:rPr>
              <a:t/>
            </a:r>
            <a:br>
              <a:rPr lang="en-US" sz="2800" b="0" dirty="0">
                <a:cs typeface="B Zar" pitchFamily="2" charset="-78"/>
              </a:rPr>
            </a:br>
            <a:r>
              <a:rPr lang="en-US" sz="2800" b="0" dirty="0">
                <a:cs typeface="B Zar" pitchFamily="2" charset="-78"/>
              </a:rPr>
              <a:t/>
            </a:r>
            <a:br>
              <a:rPr lang="en-US" sz="2800" b="0" dirty="0">
                <a:cs typeface="B Zar" pitchFamily="2" charset="-78"/>
              </a:rPr>
            </a:br>
            <a:endParaRPr lang="en-US" sz="2000" b="0" dirty="0" smtClean="0">
              <a:cs typeface="B Zar" pitchFamily="2" charset="-78"/>
              <a:sym typeface="Symbol" pitchFamily="18" charset="2"/>
            </a:endParaRPr>
          </a:p>
        </p:txBody>
      </p:sp>
      <p:sp>
        <p:nvSpPr>
          <p:cNvPr id="4" name="Rectangle 8"/>
          <p:cNvSpPr>
            <a:spLocks noGrp="1" noChangeArrowheads="1"/>
          </p:cNvSpPr>
          <p:nvPr>
            <p:ph type="sldNum" sz="quarter" idx="12"/>
          </p:nvPr>
        </p:nvSpPr>
        <p:spPr>
          <a:ln/>
        </p:spPr>
        <p:txBody>
          <a:bodyPr>
            <a:normAutofit/>
          </a:bodyPr>
          <a:lstStyle/>
          <a:p>
            <a:pPr>
              <a:defRPr/>
            </a:pPr>
            <a:fld id="{884E1842-E9F8-47B7-8F7D-BEDA1769EBD2}" type="slidenum">
              <a:rPr lang="en-US"/>
              <a:pPr>
                <a:defRPr/>
              </a:pPr>
              <a:t>70</a:t>
            </a:fld>
            <a:endParaRPr lang="en-US" dirty="0"/>
          </a:p>
        </p:txBody>
      </p:sp>
      <p:sp>
        <p:nvSpPr>
          <p:cNvPr id="2" name="Footer Placeholder 1"/>
          <p:cNvSpPr>
            <a:spLocks noGrp="1"/>
          </p:cNvSpPr>
          <p:nvPr>
            <p:ph type="ftr" sz="quarter" idx="11"/>
          </p:nvPr>
        </p:nvSpPr>
        <p:spPr/>
        <p:txBody>
          <a:bodyPr/>
          <a:lstStyle/>
          <a:p>
            <a:r>
              <a:rPr lang="fa-IR" smtClean="0"/>
              <a:t>مالي بين الملل</a:t>
            </a:r>
            <a:endParaRPr lang="en-US"/>
          </a:p>
        </p:txBody>
      </p:sp>
    </p:spTree>
    <p:extLst>
      <p:ext uri="{BB962C8B-B14F-4D97-AF65-F5344CB8AC3E}">
        <p14:creationId xmlns:p14="http://schemas.microsoft.com/office/powerpoint/2010/main" val="1451324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Zar" pitchFamily="2" charset="-78"/>
              </a:rPr>
              <a:t>اشکال طراحی ابزار مشتقه</a:t>
            </a:r>
            <a:endParaRPr lang="en-US" b="1" dirty="0">
              <a:cs typeface="B Zar" pitchFamily="2" charset="-78"/>
            </a:endParaRPr>
          </a:p>
        </p:txBody>
      </p:sp>
      <p:sp>
        <p:nvSpPr>
          <p:cNvPr id="3" name="Content Placeholder 2"/>
          <p:cNvSpPr>
            <a:spLocks noGrp="1"/>
          </p:cNvSpPr>
          <p:nvPr>
            <p:ph idx="1"/>
          </p:nvPr>
        </p:nvSpPr>
        <p:spPr/>
        <p:txBody>
          <a:bodyPr>
            <a:normAutofit/>
          </a:bodyPr>
          <a:lstStyle/>
          <a:p>
            <a:pPr>
              <a:buFont typeface="Arial" pitchFamily="34" charset="0"/>
              <a:buChar char="•"/>
            </a:pPr>
            <a:r>
              <a:rPr lang="en-US" sz="4000" dirty="0" smtClean="0">
                <a:cs typeface="B Zar" pitchFamily="2" charset="-78"/>
              </a:rPr>
              <a:t>Plain vanilla</a:t>
            </a:r>
          </a:p>
          <a:p>
            <a:pPr>
              <a:buFont typeface="Arial" pitchFamily="34" charset="0"/>
              <a:buChar char="•"/>
            </a:pPr>
            <a:r>
              <a:rPr lang="en-US" sz="4000" dirty="0" smtClean="0">
                <a:cs typeface="B Zar" pitchFamily="2" charset="-78"/>
              </a:rPr>
              <a:t>exotic</a:t>
            </a:r>
            <a:endParaRPr lang="en-US" sz="4000" dirty="0">
              <a:cs typeface="B Zar" pitchFamily="2" charset="-78"/>
            </a:endParaRPr>
          </a:p>
        </p:txBody>
      </p:sp>
      <p:sp>
        <p:nvSpPr>
          <p:cNvPr id="4" name="Footer Placeholder 3"/>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5" name="Slide Number Placeholder 4"/>
          <p:cNvSpPr>
            <a:spLocks noGrp="1"/>
          </p:cNvSpPr>
          <p:nvPr>
            <p:ph type="sldNum" sz="quarter" idx="12"/>
          </p:nvPr>
        </p:nvSpPr>
        <p:spPr/>
        <p:txBody>
          <a:bodyPr/>
          <a:lstStyle/>
          <a:p>
            <a:fld id="{910D3704-EB78-46B9-AB15-D23119C7FC1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8097381" cy="971686"/>
          </a:xfrm>
          <a:prstGeom prst="rect">
            <a:avLst/>
          </a:prstGeom>
          <a:noFill/>
          <a:ln>
            <a:noFill/>
          </a:ln>
        </p:spPr>
      </p:pic>
      <p:sp>
        <p:nvSpPr>
          <p:cNvPr id="3" name="Title 2"/>
          <p:cNvSpPr>
            <a:spLocks noGrp="1"/>
          </p:cNvSpPr>
          <p:nvPr>
            <p:ph type="title"/>
          </p:nvPr>
        </p:nvSpPr>
        <p:spPr>
          <a:xfrm>
            <a:off x="838200" y="363923"/>
            <a:ext cx="7520940" cy="548640"/>
          </a:xfrm>
          <a:no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r>
              <a:rPr lang="fa-IR" b="1" dirty="0">
                <a:cs typeface="B Nazanin" panose="00000400000000000000" pitchFamily="2" charset="-78"/>
              </a:rPr>
              <a:t>ابزارهای مالی در بازار ارز</a:t>
            </a:r>
            <a:endParaRPr lang="en-US" b="1" dirty="0">
              <a:cs typeface="B Nazanin" panose="00000400000000000000" pitchFamily="2" charset="-78"/>
            </a:endParaRPr>
          </a:p>
        </p:txBody>
      </p:sp>
      <p:sp>
        <p:nvSpPr>
          <p:cNvPr id="4" name="Content Placeholder 3"/>
          <p:cNvSpPr>
            <a:spLocks noGrp="1"/>
          </p:cNvSpPr>
          <p:nvPr>
            <p:ph idx="1"/>
          </p:nvPr>
        </p:nvSpPr>
        <p:spPr>
          <a:xfrm>
            <a:off x="762000" y="1066800"/>
            <a:ext cx="8016240" cy="4157172"/>
          </a:xfrm>
        </p:spPr>
        <p:txBody>
          <a:bodyPr>
            <a:noAutofit/>
          </a:bodyPr>
          <a:lstStyle/>
          <a:p>
            <a:pPr lvl="0" algn="just" rtl="1">
              <a:spcAft>
                <a:spcPts val="1200"/>
              </a:spcAft>
              <a:buFont typeface="Arial" panose="020B0604020202020204" pitchFamily="34" charset="0"/>
              <a:buChar char="•"/>
            </a:pPr>
            <a:r>
              <a:rPr lang="fa-IR" sz="2000" b="0" dirty="0">
                <a:cs typeface="B Zar" panose="00000400000000000000" pitchFamily="2" charset="-78"/>
              </a:rPr>
              <a:t>قرارداد نقدی (</a:t>
            </a:r>
            <a:r>
              <a:rPr lang="en-US" sz="2000" b="0" dirty="0">
                <a:cs typeface="B Zar" panose="00000400000000000000" pitchFamily="2" charset="-78"/>
              </a:rPr>
              <a:t>Spot Contract</a:t>
            </a:r>
            <a:r>
              <a:rPr lang="fa-IR" sz="2000" b="0" dirty="0">
                <a:cs typeface="B Zar" panose="00000400000000000000" pitchFamily="2" charset="-78"/>
              </a:rPr>
              <a:t>)</a:t>
            </a:r>
            <a:endParaRPr lang="en-US" sz="2000" b="0" dirty="0">
              <a:cs typeface="B Zar" panose="00000400000000000000" pitchFamily="2" charset="-78"/>
            </a:endParaRPr>
          </a:p>
          <a:p>
            <a:pPr lvl="0" algn="just" rtl="1">
              <a:spcAft>
                <a:spcPts val="1200"/>
              </a:spcAft>
              <a:buFont typeface="Arial" panose="020B0604020202020204" pitchFamily="34" charset="0"/>
              <a:buChar char="•"/>
            </a:pPr>
            <a:r>
              <a:rPr lang="en-US" sz="2000" b="0" dirty="0">
                <a:cs typeface="B Zar" panose="00000400000000000000" pitchFamily="2" charset="-78"/>
              </a:rPr>
              <a:t>Contract</a:t>
            </a:r>
            <a:r>
              <a:rPr lang="fa-IR" sz="2000" b="0" dirty="0">
                <a:cs typeface="B Zar" panose="00000400000000000000" pitchFamily="2" charset="-78"/>
              </a:rPr>
              <a:t> </a:t>
            </a:r>
            <a:r>
              <a:rPr lang="en-US" sz="2000" b="0" dirty="0" smtClean="0">
                <a:cs typeface="B Zar" panose="00000400000000000000" pitchFamily="2" charset="-78"/>
              </a:rPr>
              <a:t>Outright </a:t>
            </a:r>
            <a:r>
              <a:rPr lang="fa-IR" sz="2000" b="0" dirty="0" smtClean="0">
                <a:cs typeface="B Zar" panose="00000400000000000000" pitchFamily="2" charset="-78"/>
              </a:rPr>
              <a:t> یا </a:t>
            </a:r>
            <a:r>
              <a:rPr lang="en-US" sz="2000" b="0" dirty="0" smtClean="0">
                <a:cs typeface="B Zar" panose="00000400000000000000" pitchFamily="2" charset="-78"/>
              </a:rPr>
              <a:t>Forward</a:t>
            </a:r>
            <a:r>
              <a:rPr lang="fa-IR" sz="2000" b="0" dirty="0" smtClean="0">
                <a:cs typeface="B Zar" panose="00000400000000000000" pitchFamily="2" charset="-78"/>
              </a:rPr>
              <a:t> </a:t>
            </a:r>
            <a:r>
              <a:rPr lang="fa-IR" sz="2000" b="0" dirty="0">
                <a:cs typeface="B Zar" panose="00000400000000000000" pitchFamily="2" charset="-78"/>
              </a:rPr>
              <a:t>قراردادی است که دو طرف توافق می­کنند تعدادی ارز با قیمت توافقی را در زمان مشخصی (بین یک هفته تا 12 ماه) با همدیگر مبادله کنند. در این قرارداد ریسک طرف مقابل (</a:t>
            </a:r>
            <a:r>
              <a:rPr lang="en-US" sz="2000" b="0" dirty="0">
                <a:cs typeface="B Zar" panose="00000400000000000000" pitchFamily="2" charset="-78"/>
              </a:rPr>
              <a:t>Counter party risk</a:t>
            </a:r>
            <a:r>
              <a:rPr lang="fa-IR" sz="2000" b="0" dirty="0">
                <a:cs typeface="B Zar" panose="00000400000000000000" pitchFamily="2" charset="-78"/>
              </a:rPr>
              <a:t>) وجود دارد که با وثائق جبران می­شود. </a:t>
            </a:r>
            <a:endParaRPr lang="en-US" sz="2000" b="0" dirty="0">
              <a:cs typeface="B Zar" panose="00000400000000000000" pitchFamily="2" charset="-78"/>
            </a:endParaRPr>
          </a:p>
          <a:p>
            <a:pPr lvl="0" algn="just" rtl="1">
              <a:spcAft>
                <a:spcPts val="1200"/>
              </a:spcAft>
              <a:buFont typeface="Arial" panose="020B0604020202020204" pitchFamily="34" charset="0"/>
              <a:buChar char="•"/>
            </a:pPr>
            <a:r>
              <a:rPr lang="en-US" sz="2000" b="0" dirty="0">
                <a:cs typeface="B Zar" panose="00000400000000000000" pitchFamily="2" charset="-78"/>
              </a:rPr>
              <a:t>FX Swap</a:t>
            </a:r>
            <a:r>
              <a:rPr lang="fa-IR" sz="2000" b="0" dirty="0">
                <a:cs typeface="B Zar" panose="00000400000000000000" pitchFamily="2" charset="-78"/>
              </a:rPr>
              <a:t>: اگر یک قرارداد آتی با یک معامله­ی </a:t>
            </a:r>
            <a:r>
              <a:rPr lang="en-US" sz="2000" b="0" dirty="0">
                <a:cs typeface="B Zar" panose="00000400000000000000" pitchFamily="2" charset="-78"/>
              </a:rPr>
              <a:t>­­Spot</a:t>
            </a:r>
            <a:r>
              <a:rPr lang="fa-IR" sz="2000" b="0" dirty="0">
                <a:cs typeface="B Zar" panose="00000400000000000000" pitchFamily="2" charset="-78"/>
              </a:rPr>
              <a:t> را ترکیب کنیم به آن سواپ ارز می­گوییم. مثلاً یک قرارداد خرید 10 میلیون یورو به صورت نقدی با نرخ €1 = </a:t>
            </a:r>
            <a:r>
              <a:rPr lang="fa-IR" sz="2000" b="0" dirty="0" smtClean="0">
                <a:cs typeface="B Zar" panose="00000400000000000000" pitchFamily="2" charset="-78"/>
              </a:rPr>
              <a:t>$1/5 </a:t>
            </a:r>
            <a:r>
              <a:rPr lang="fa-IR" sz="2000" b="0" dirty="0">
                <a:cs typeface="B Zar" panose="00000400000000000000" pitchFamily="2" charset="-78"/>
              </a:rPr>
              <a:t>را با قرارداد آتی فروش 60 ورزه با همان مبلغ 10 میلیون یورو را به صورت همزمان انجام دهیم (€1 = </a:t>
            </a:r>
            <a:r>
              <a:rPr lang="fa-IR" sz="2000" b="0" dirty="0" smtClean="0">
                <a:cs typeface="B Zar" panose="00000400000000000000" pitchFamily="2" charset="-78"/>
              </a:rPr>
              <a:t>$1/49) </a:t>
            </a:r>
            <a:r>
              <a:rPr lang="fa-IR" sz="2000" b="0" dirty="0">
                <a:cs typeface="B Zar" panose="00000400000000000000" pitchFamily="2" charset="-78"/>
              </a:rPr>
              <a:t>به آن سواپ ارز می­گوییم.</a:t>
            </a:r>
            <a:endParaRPr lang="en-US" sz="2000" b="0" dirty="0">
              <a:cs typeface="B Zar" panose="00000400000000000000" pitchFamily="2" charset="-78"/>
            </a:endParaRPr>
          </a:p>
          <a:p>
            <a:pPr lvl="0" algn="just" rtl="1">
              <a:spcAft>
                <a:spcPts val="1200"/>
              </a:spcAft>
              <a:buFont typeface="Arial" panose="020B0604020202020204" pitchFamily="34" charset="0"/>
              <a:buChar char="•"/>
            </a:pPr>
            <a:r>
              <a:rPr lang="en-US" sz="2000" b="0" dirty="0">
                <a:cs typeface="B Zar" panose="00000400000000000000" pitchFamily="2" charset="-78"/>
              </a:rPr>
              <a:t>NDF</a:t>
            </a:r>
            <a:r>
              <a:rPr lang="fa-IR" sz="2000" b="0" dirty="0">
                <a:cs typeface="B Zar" panose="00000400000000000000" pitchFamily="2" charset="-78"/>
              </a:rPr>
              <a:t> یا </a:t>
            </a:r>
            <a:r>
              <a:rPr lang="en-US" sz="2000" b="0" dirty="0">
                <a:cs typeface="B Zar" panose="00000400000000000000" pitchFamily="2" charset="-78"/>
              </a:rPr>
              <a:t>Non deliverable Forwards</a:t>
            </a:r>
            <a:r>
              <a:rPr lang="fa-IR" sz="2000" b="0" dirty="0">
                <a:cs typeface="B Zar" panose="00000400000000000000" pitchFamily="2" charset="-78"/>
              </a:rPr>
              <a:t>: شبیه قرارداد آتی معمولی است با این تفاوت که نیازی به تحویل فیزیکی ارز ندارد و فقط در سررسید تفاوت قیمت ارز پرداخت می­شود. این قرارداد در هند و چین که محدودیت­هایی در بازار آتی دارند بسیار پر کاربرد است</a:t>
            </a:r>
            <a:r>
              <a:rPr lang="fa-IR" sz="2000" b="0" dirty="0" smtClean="0">
                <a:cs typeface="B Zar" panose="00000400000000000000" pitchFamily="2" charset="-78"/>
              </a:rPr>
              <a:t>.</a:t>
            </a:r>
            <a:endParaRPr lang="en-US" sz="2000" b="0" dirty="0">
              <a:cs typeface="B Zar" panose="00000400000000000000" pitchFamily="2" charset="-78"/>
            </a:endParaRPr>
          </a:p>
        </p:txBody>
      </p:sp>
      <p:sp>
        <p:nvSpPr>
          <p:cNvPr id="5" name="Slide Number Placeholder 4"/>
          <p:cNvSpPr>
            <a:spLocks noGrp="1"/>
          </p:cNvSpPr>
          <p:nvPr>
            <p:ph type="sldNum" sz="quarter" idx="12"/>
          </p:nvPr>
        </p:nvSpPr>
        <p:spPr/>
        <p:txBody>
          <a:bodyPr>
            <a:normAutofit/>
          </a:bodyPr>
          <a:lstStyle/>
          <a:p>
            <a:fld id="{910D3704-EB78-46B9-AB15-D23119C7FC1D}" type="slidenum">
              <a:rPr lang="en-US" smtClean="0"/>
              <a:pPr/>
              <a:t>9</a:t>
            </a:fld>
            <a:endParaRPr lang="en-US"/>
          </a:p>
        </p:txBody>
      </p:sp>
      <p:sp>
        <p:nvSpPr>
          <p:cNvPr id="7" name="Footer Placeholder 6"/>
          <p:cNvSpPr>
            <a:spLocks noGrp="1"/>
          </p:cNvSpPr>
          <p:nvPr>
            <p:ph type="ftr" sz="quarter" idx="11"/>
          </p:nvPr>
        </p:nvSpPr>
        <p:spPr/>
        <p:txBody>
          <a:bodyPr/>
          <a:lstStyle/>
          <a:p>
            <a:r>
              <a:rPr lang="fa-IR" b="1" smtClean="0">
                <a:solidFill>
                  <a:srgbClr val="002060"/>
                </a:solidFill>
              </a:rPr>
              <a:t>مالي بين الملل</a:t>
            </a:r>
            <a:endParaRPr lang="fa-IR" b="1" dirty="0" smtClean="0">
              <a:solidFill>
                <a:srgbClr val="002060"/>
              </a:solidFill>
            </a:endParaRPr>
          </a:p>
        </p:txBody>
      </p:sp>
      <p:sp>
        <p:nvSpPr>
          <p:cNvPr id="8" name="Right Arrow 7">
            <a:hlinkClick r:id="rId3" action="ppaction://hlinksldjump"/>
          </p:cNvPr>
          <p:cNvSpPr/>
          <p:nvPr/>
        </p:nvSpPr>
        <p:spPr>
          <a:xfrm>
            <a:off x="381000" y="6019800"/>
            <a:ext cx="1371600" cy="533400"/>
          </a:xfrm>
          <a:prstGeom prst="rightArrow">
            <a:avLst>
              <a:gd name="adj1" fmla="val 76667"/>
              <a:gd name="adj2" fmla="val 55714"/>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a-IR" b="1" dirty="0" smtClean="0">
                <a:cs typeface="B Zar" panose="00000400000000000000" pitchFamily="2" charset="-78"/>
              </a:rPr>
              <a:t>بازگشت</a:t>
            </a:r>
            <a:endParaRPr lang="en-US" b="1" dirty="0">
              <a:cs typeface="B Zar" panose="00000400000000000000" pitchFamily="2" charset="-78"/>
            </a:endParaRPr>
          </a:p>
        </p:txBody>
      </p:sp>
    </p:spTree>
    <p:extLst>
      <p:ext uri="{BB962C8B-B14F-4D97-AF65-F5344CB8AC3E}">
        <p14:creationId xmlns:p14="http://schemas.microsoft.com/office/powerpoint/2010/main" val="1124428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2740</TotalTime>
  <Words>7299</Words>
  <Application>Microsoft Office PowerPoint</Application>
  <PresentationFormat>On-screen Show (4:3)</PresentationFormat>
  <Paragraphs>662</Paragraphs>
  <Slides>70</Slides>
  <Notes>33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7" baseType="lpstr">
      <vt:lpstr>Arabic Typesetting</vt:lpstr>
      <vt:lpstr>Arial</vt:lpstr>
      <vt:lpstr>B Lotus</vt:lpstr>
      <vt:lpstr>B Nazanin</vt:lpstr>
      <vt:lpstr>B Roya</vt:lpstr>
      <vt:lpstr>B Titr</vt:lpstr>
      <vt:lpstr>B Zar</vt:lpstr>
      <vt:lpstr>Calibri</vt:lpstr>
      <vt:lpstr>Franklin Gothic Book</vt:lpstr>
      <vt:lpstr>Franklin Gothic Medium</vt:lpstr>
      <vt:lpstr>Symbol</vt:lpstr>
      <vt:lpstr>Time </vt:lpstr>
      <vt:lpstr>Times New Roman</vt:lpstr>
      <vt:lpstr>Tunga</vt:lpstr>
      <vt:lpstr>Wingdings</vt:lpstr>
      <vt:lpstr>Angles</vt:lpstr>
      <vt:lpstr>Equation</vt:lpstr>
      <vt:lpstr>PowerPoint Presentation</vt:lpstr>
      <vt:lpstr>فهرست مطالب</vt:lpstr>
      <vt:lpstr>PowerPoint Presentation</vt:lpstr>
      <vt:lpstr>PowerPoint Presentation</vt:lpstr>
      <vt:lpstr>PowerPoint Presentation</vt:lpstr>
      <vt:lpstr>دارایی پایه مشتقات مالی</vt:lpstr>
      <vt:lpstr>PowerPoint Presentation</vt:lpstr>
      <vt:lpstr>اشکال طراحی ابزار مشتقه</vt:lpstr>
      <vt:lpstr>ابزارهای مالی در بازار ارز</vt:lpstr>
      <vt:lpstr>PowerPoint Presentation</vt:lpstr>
      <vt:lpstr>PowerPoint Presentation</vt:lpstr>
      <vt:lpstr>PowerPoint Presentation</vt:lpstr>
      <vt:lpstr>تاریخچه ارز و نوآوری های مالی</vt:lpstr>
      <vt:lpstr>بازار فارکس FX))</vt:lpstr>
      <vt:lpstr>اصطلاحات</vt:lpstr>
      <vt:lpstr>3 نوع بروکر در بازار ارز داریم:</vt:lpstr>
      <vt:lpstr>انواع قرارداد آتی</vt:lpstr>
      <vt:lpstr>نرخ ارز  قراردادهای آتی</vt:lpstr>
      <vt:lpstr>مثالی از یک قرارداد آتی نرخ ارز</vt:lpstr>
      <vt:lpstr>نحوه نمایش قراردادهای آتی نرخ ارز</vt:lpstr>
      <vt:lpstr>اختیار معامله نرخ ارز</vt:lpstr>
      <vt:lpstr>اختیار معامله نرخ ارز</vt:lpstr>
      <vt:lpstr>اختیار معامله نرخ ارز</vt:lpstr>
      <vt:lpstr>انواع اختیار معامله به اعتبار سررسید </vt:lpstr>
      <vt:lpstr>انواع اختیار معامله</vt:lpstr>
      <vt:lpstr>قرارداد سوآپ</vt:lpstr>
      <vt:lpstr>قرارداد سوآپ</vt:lpstr>
      <vt:lpstr>قرارداد سوآپ</vt:lpstr>
      <vt:lpstr>تاريخچه معاملات سوآپ</vt:lpstr>
      <vt:lpstr>راه حل: انعقاد قرارداد وام متقابل و دو به دو </vt:lpstr>
      <vt:lpstr>ساز و كار معاملات سوآپ</vt:lpstr>
      <vt:lpstr>ساز و كار معاملات سوآپ</vt:lpstr>
      <vt:lpstr>انواع قراردادهاي سوآپ</vt:lpstr>
      <vt:lpstr>انواع قراردادهاي سوآپ</vt:lpstr>
      <vt:lpstr>سواپ نرخ بهره</vt:lpstr>
      <vt:lpstr>سوآپ نرخ ارز Currency swaps </vt:lpstr>
      <vt:lpstr>سوآپ كالا Commodity swaps  </vt:lpstr>
      <vt:lpstr>مشتقات اعتباری</vt:lpstr>
      <vt:lpstr>سوآپ نکول اعتباری</vt:lpstr>
      <vt:lpstr>سوآپ نکول اعتباری</vt:lpstr>
      <vt:lpstr>سوآپ نکول اعتباری</vt:lpstr>
      <vt:lpstr>سوآپ نکول اعتباری</vt:lpstr>
      <vt:lpstr>سوآپ نکول اعتباری</vt:lpstr>
      <vt:lpstr>سوآپ نکول اعتباری</vt:lpstr>
      <vt:lpstr>سوآپ نکول اعتباری</vt:lpstr>
      <vt:lpstr>سوآپ نکول اعتباری</vt:lpstr>
      <vt:lpstr>سوآپ نکول اعتباری</vt:lpstr>
      <vt:lpstr>سوآپ نکول اعتباری</vt:lpstr>
      <vt:lpstr>سوآپ نکول اعتباری</vt:lpstr>
      <vt:lpstr>سوآپ نکول اعتباری</vt:lpstr>
      <vt:lpstr>داستان سقوط AIG</vt:lpstr>
      <vt:lpstr>داستان سقوط AIG</vt:lpstr>
      <vt:lpstr>داستان سقوط AIG</vt:lpstr>
      <vt:lpstr>داستان سقوط AIG</vt:lpstr>
      <vt:lpstr>داستان سقوط AIG</vt:lpstr>
      <vt:lpstr>داستان سقوط AIG</vt:lpstr>
      <vt:lpstr>داستان سقوط AIG</vt:lpstr>
      <vt:lpstr>داستان سقوط AIG</vt:lpstr>
      <vt:lpstr>FRA</vt:lpstr>
      <vt:lpstr>FRA</vt:lpstr>
      <vt:lpstr>Currency Forwards</vt:lpstr>
      <vt:lpstr>Currency Swaps</vt:lpstr>
      <vt:lpstr>Interest Rate Swaps</vt:lpstr>
      <vt:lpstr>Equity Swaps</vt:lpstr>
      <vt:lpstr>Equity Swaps</vt:lpstr>
      <vt:lpstr>T-Bill Futures</vt:lpstr>
      <vt:lpstr>Eurodollar Contracts</vt:lpstr>
      <vt:lpstr>T-Bond Contracts</vt:lpstr>
      <vt:lpstr>اختیار معامله نرخ بهره</vt:lpstr>
      <vt:lpstr>Covered 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سیاوش شایان مهر</dc:creator>
  <cp:lastModifiedBy>Windows User</cp:lastModifiedBy>
  <cp:revision>213</cp:revision>
  <dcterms:created xsi:type="dcterms:W3CDTF">2016-07-23T07:33:43Z</dcterms:created>
  <dcterms:modified xsi:type="dcterms:W3CDTF">2018-12-08T23:55:54Z</dcterms:modified>
</cp:coreProperties>
</file>