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48"/>
  </p:notesMasterIdLst>
  <p:handoutMasterIdLst>
    <p:handoutMasterId r:id="rId49"/>
  </p:handoutMasterIdLst>
  <p:sldIdLst>
    <p:sldId id="1275" r:id="rId2"/>
    <p:sldId id="1137" r:id="rId3"/>
    <p:sldId id="1276" r:id="rId4"/>
    <p:sldId id="1277" r:id="rId5"/>
    <p:sldId id="1278" r:id="rId6"/>
    <p:sldId id="1279" r:id="rId7"/>
    <p:sldId id="1280" r:id="rId8"/>
    <p:sldId id="1281" r:id="rId9"/>
    <p:sldId id="1282" r:id="rId10"/>
    <p:sldId id="1283" r:id="rId11"/>
    <p:sldId id="1284" r:id="rId12"/>
    <p:sldId id="1285" r:id="rId13"/>
    <p:sldId id="1286" r:id="rId14"/>
    <p:sldId id="1287" r:id="rId15"/>
    <p:sldId id="1288" r:id="rId16"/>
    <p:sldId id="1289" r:id="rId17"/>
    <p:sldId id="1290" r:id="rId18"/>
    <p:sldId id="1291" r:id="rId19"/>
    <p:sldId id="1292" r:id="rId20"/>
    <p:sldId id="1293" r:id="rId21"/>
    <p:sldId id="1294" r:id="rId22"/>
    <p:sldId id="1295" r:id="rId23"/>
    <p:sldId id="1296" r:id="rId24"/>
    <p:sldId id="1297" r:id="rId25"/>
    <p:sldId id="1298" r:id="rId26"/>
    <p:sldId id="1299" r:id="rId27"/>
    <p:sldId id="1300" r:id="rId28"/>
    <p:sldId id="1301" r:id="rId29"/>
    <p:sldId id="1302" r:id="rId30"/>
    <p:sldId id="1303" r:id="rId31"/>
    <p:sldId id="1304" r:id="rId32"/>
    <p:sldId id="1305" r:id="rId33"/>
    <p:sldId id="1306" r:id="rId34"/>
    <p:sldId id="1307" r:id="rId35"/>
    <p:sldId id="1308" r:id="rId36"/>
    <p:sldId id="1309" r:id="rId37"/>
    <p:sldId id="1310" r:id="rId38"/>
    <p:sldId id="1311" r:id="rId39"/>
    <p:sldId id="1312" r:id="rId40"/>
    <p:sldId id="1313" r:id="rId41"/>
    <p:sldId id="1314" r:id="rId42"/>
    <p:sldId id="1315" r:id="rId43"/>
    <p:sldId id="1316" r:id="rId44"/>
    <p:sldId id="1317" r:id="rId45"/>
    <p:sldId id="1318" r:id="rId46"/>
    <p:sldId id="131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4660"/>
  </p:normalViewPr>
  <p:slideViewPr>
    <p:cSldViewPr>
      <p:cViewPr varScale="1">
        <p:scale>
          <a:sx n="69" d="100"/>
          <a:sy n="69" d="100"/>
        </p:scale>
        <p:origin x="1446" y="6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263410-86E5-462B-BCB8-FB2B36D38238}" type="datetimeFigureOut">
              <a:rPr lang="en-US" smtClean="0"/>
              <a:pPr/>
              <a:t>11/17/2018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D34331-3349-4CB9-ADAD-3906E4AE5FC7}" type="slidenum">
              <a:rPr lang="en-US" smtClean="0"/>
              <a:pPr/>
              <a:t>‹#›</a:t>
            </a:fld>
            <a:endParaRPr lang="en-US"/>
          </a:p>
        </p:txBody>
      </p:sp>
    </p:spTree>
    <p:extLst>
      <p:ext uri="{BB962C8B-B14F-4D97-AF65-F5344CB8AC3E}">
        <p14:creationId xmlns:p14="http://schemas.microsoft.com/office/powerpoint/2010/main" val="69611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0DCEF-045C-42B7-89CC-EDCDFEBFF217}" type="datetimeFigureOut">
              <a:rPr lang="en-US" smtClean="0"/>
              <a:pPr/>
              <a:t>11/17/2018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3D2E5-C4C8-4F7F-8693-537702E942B8}" type="slidenum">
              <a:rPr lang="en-US" smtClean="0"/>
              <a:pPr/>
              <a:t>‹#›</a:t>
            </a:fld>
            <a:endParaRPr lang="en-US"/>
          </a:p>
        </p:txBody>
      </p:sp>
    </p:spTree>
    <p:extLst>
      <p:ext uri="{BB962C8B-B14F-4D97-AF65-F5344CB8AC3E}">
        <p14:creationId xmlns:p14="http://schemas.microsoft.com/office/powerpoint/2010/main" val="36684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58372"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908939BD-5C48-4DD7-8666-73BC36F33045}" type="slidenum">
              <a:rPr lang="ar-SA" altLang="en-US" smtClean="0"/>
              <a:pPr algn="l" rtl="0">
                <a:spcBef>
                  <a:spcPct val="0"/>
                </a:spcBef>
              </a:pPr>
              <a:t>4</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67588"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42C7934F-044A-4217-B9D6-9B8A29DE9012}" type="slidenum">
              <a:rPr lang="ar-SA" altLang="en-US" smtClean="0"/>
              <a:pPr algn="l" rtl="0">
                <a:spcBef>
                  <a:spcPct val="0"/>
                </a:spcBef>
              </a:pPr>
              <a:t>13</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68612"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DB132D6E-6F22-4A62-8088-EA9FDA9AF2A3}" type="slidenum">
              <a:rPr lang="ar-SA" altLang="en-US" smtClean="0"/>
              <a:pPr algn="l" rtl="0">
                <a:spcBef>
                  <a:spcPct val="0"/>
                </a:spcBef>
              </a:pPr>
              <a:t>14</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69636"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E88ADEF3-0141-43BA-8A38-61B5DE05141F}" type="slidenum">
              <a:rPr lang="ar-SA" altLang="en-US" smtClean="0"/>
              <a:pPr algn="l" rtl="0">
                <a:spcBef>
                  <a:spcPct val="0"/>
                </a:spcBef>
              </a:pPr>
              <a:t>16</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70660"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9BA10134-8DA3-467B-B0EB-BD31ED1B715D}" type="slidenum">
              <a:rPr lang="ar-SA" altLang="en-US" smtClean="0"/>
              <a:pPr algn="l" rtl="0">
                <a:spcBef>
                  <a:spcPct val="0"/>
                </a:spcBef>
              </a:pPr>
              <a:t>17</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71684"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14902978-3237-4275-8467-33CE0468A3DE}" type="slidenum">
              <a:rPr lang="ar-SA" altLang="en-US" smtClean="0"/>
              <a:pPr algn="l" rtl="0">
                <a:spcBef>
                  <a:spcPct val="0"/>
                </a:spcBef>
              </a:pPr>
              <a:t>18</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72708"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D90126AF-C3AF-499C-B705-42261A1BAFB1}" type="slidenum">
              <a:rPr lang="ar-SA" altLang="en-US" smtClean="0"/>
              <a:pPr algn="l" rtl="0">
                <a:spcBef>
                  <a:spcPct val="0"/>
                </a:spcBef>
              </a:pPr>
              <a:t>19</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73732"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FE39CB57-4C55-4FBA-BE7D-D30C1EB73E64}" type="slidenum">
              <a:rPr lang="ar-SA" altLang="en-US" smtClean="0"/>
              <a:pPr algn="l" rtl="0">
                <a:spcBef>
                  <a:spcPct val="0"/>
                </a:spcBef>
              </a:pPr>
              <a:t>20</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74756"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4C66A5FB-0125-4008-886F-23B71245FB14}" type="slidenum">
              <a:rPr lang="ar-SA" altLang="en-US" smtClean="0"/>
              <a:pPr algn="l" rtl="0">
                <a:spcBef>
                  <a:spcPct val="0"/>
                </a:spcBef>
              </a:pPr>
              <a:t>21</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75780"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8A43639E-5F26-4F11-99EA-109192DC4879}" type="slidenum">
              <a:rPr lang="ar-SA" altLang="en-US" smtClean="0"/>
              <a:pPr algn="l" rtl="0">
                <a:spcBef>
                  <a:spcPct val="0"/>
                </a:spcBef>
              </a:pPr>
              <a:t>22</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76804"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168ECA81-AA1B-441F-B9B0-22B3B9F516AC}" type="slidenum">
              <a:rPr lang="ar-SA" altLang="en-US" smtClean="0"/>
              <a:pPr algn="l" rtl="0">
                <a:spcBef>
                  <a:spcPct val="0"/>
                </a:spcBef>
              </a:pPr>
              <a:t>23</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59396"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0A7B282F-B210-4DC1-858E-61A8FB88301A}" type="slidenum">
              <a:rPr lang="ar-SA" altLang="en-US" smtClean="0"/>
              <a:pPr algn="l" rtl="0">
                <a:spcBef>
                  <a:spcPct val="0"/>
                </a:spcBef>
              </a:pPr>
              <a:t>5</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77828"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EF4EE247-8FB1-4B28-B28E-EB9D614A27E2}" type="slidenum">
              <a:rPr lang="ar-SA" altLang="en-US" smtClean="0"/>
              <a:pPr algn="l" rtl="0">
                <a:spcBef>
                  <a:spcPct val="0"/>
                </a:spcBef>
              </a:pPr>
              <a:t>24</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78852"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F2A5E6A7-5ECF-4253-8CDA-8ABC90EACBCA}" type="slidenum">
              <a:rPr lang="ar-SA" altLang="en-US" smtClean="0"/>
              <a:pPr algn="l" rtl="0">
                <a:spcBef>
                  <a:spcPct val="0"/>
                </a:spcBef>
              </a:pPr>
              <a:t>25</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79876"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16DCDEE6-FACF-48DD-B25C-5BD551E21256}" type="slidenum">
              <a:rPr lang="ar-SA" altLang="en-US" smtClean="0"/>
              <a:pPr algn="l" rtl="0">
                <a:spcBef>
                  <a:spcPct val="0"/>
                </a:spcBef>
              </a:pPr>
              <a:t>26</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80900"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7DFC6C9E-B08E-4D60-8245-29CA55ABF1EB}" type="slidenum">
              <a:rPr lang="ar-SA" altLang="en-US" smtClean="0"/>
              <a:pPr algn="l" rtl="0">
                <a:spcBef>
                  <a:spcPct val="0"/>
                </a:spcBef>
              </a:pPr>
              <a:t>27</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81924"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14BCE349-13B4-49CA-9A74-A2DC57E65228}" type="slidenum">
              <a:rPr lang="ar-SA" altLang="en-US" smtClean="0"/>
              <a:pPr algn="l" rtl="0">
                <a:spcBef>
                  <a:spcPct val="0"/>
                </a:spcBef>
              </a:pPr>
              <a:t>28</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82948"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E46EB8E8-B461-4513-9FA0-7784B69F98B6}" type="slidenum">
              <a:rPr lang="ar-SA" altLang="en-US" smtClean="0"/>
              <a:pPr algn="l" rtl="0">
                <a:spcBef>
                  <a:spcPct val="0"/>
                </a:spcBef>
              </a:pPr>
              <a:t>29</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83972"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84685D44-E6FF-4D88-A120-35357F72E23A}" type="slidenum">
              <a:rPr lang="ar-SA" altLang="en-US" smtClean="0"/>
              <a:pPr algn="l" rtl="0">
                <a:spcBef>
                  <a:spcPct val="0"/>
                </a:spcBef>
              </a:pPr>
              <a:t>30</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84996"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3A08D4DF-4F8A-4952-9066-AE9FA9127D58}" type="slidenum">
              <a:rPr lang="ar-SA" altLang="en-US" smtClean="0"/>
              <a:pPr algn="l" rtl="0">
                <a:spcBef>
                  <a:spcPct val="0"/>
                </a:spcBef>
              </a:pPr>
              <a:t>31</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86020"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1C0F07DE-297F-4B0E-A3CE-D7BA46B6FEA0}" type="slidenum">
              <a:rPr lang="ar-SA" altLang="en-US" smtClean="0"/>
              <a:pPr algn="l" rtl="0">
                <a:spcBef>
                  <a:spcPct val="0"/>
                </a:spcBef>
              </a:pPr>
              <a:t>32</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87044"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2C1C5795-77DF-475E-BF38-4390B11803DA}" type="slidenum">
              <a:rPr lang="ar-SA" altLang="en-US" smtClean="0"/>
              <a:pPr algn="l" rtl="0">
                <a:spcBef>
                  <a:spcPct val="0"/>
                </a:spcBef>
              </a:pPr>
              <a:t>33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60420"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6EBE35DF-E669-4486-9C09-90268042CCCD}" type="slidenum">
              <a:rPr lang="ar-SA" altLang="en-US" smtClean="0"/>
              <a:pPr algn="l" rtl="0">
                <a:spcBef>
                  <a:spcPct val="0"/>
                </a:spcBef>
              </a:pPr>
              <a:t>6</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88068"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3D595FC1-AC40-4575-871E-10FEFE2AEAB1}" type="slidenum">
              <a:rPr lang="ar-SA" altLang="en-US" smtClean="0"/>
              <a:pPr algn="l" rtl="0">
                <a:spcBef>
                  <a:spcPct val="0"/>
                </a:spcBef>
              </a:pPr>
              <a:t>34</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89092"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F630D60B-970B-4B90-B8DF-903A92B5E4A9}" type="slidenum">
              <a:rPr lang="ar-SA" altLang="en-US" smtClean="0"/>
              <a:pPr algn="l" rtl="0">
                <a:spcBef>
                  <a:spcPct val="0"/>
                </a:spcBef>
              </a:pPr>
              <a:t>35</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90116"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9CD44286-E005-455A-BAA4-D9050BBF747B}" type="slidenum">
              <a:rPr lang="ar-SA" altLang="en-US" smtClean="0"/>
              <a:pPr algn="l" rtl="0">
                <a:spcBef>
                  <a:spcPct val="0"/>
                </a:spcBef>
              </a:pPr>
              <a:t>36</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91140"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46181D3E-691D-46F3-85CA-F2AE29772092}" type="slidenum">
              <a:rPr lang="ar-SA" altLang="en-US" smtClean="0"/>
              <a:pPr algn="l" rtl="0">
                <a:spcBef>
                  <a:spcPct val="0"/>
                </a:spcBef>
              </a:pPr>
              <a:t>37</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92164"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48CA7673-8B8B-4B9D-A24F-1E1594AE2F34}" type="slidenum">
              <a:rPr lang="ar-SA" altLang="en-US" smtClean="0"/>
              <a:pPr algn="l" rtl="0">
                <a:spcBef>
                  <a:spcPct val="0"/>
                </a:spcBef>
              </a:pPr>
              <a:t>38</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93188"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921DA398-DDB5-4C6B-B32B-43FDBE911E7F}" type="slidenum">
              <a:rPr lang="ar-SA" altLang="en-US" smtClean="0"/>
              <a:pPr algn="l" rtl="0">
                <a:spcBef>
                  <a:spcPct val="0"/>
                </a:spcBef>
              </a:pPr>
              <a:t>39</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94212"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63DD6E59-3D47-40BE-8ED2-18BF8E0B29F3}" type="slidenum">
              <a:rPr lang="ar-SA" altLang="en-US" smtClean="0"/>
              <a:pPr algn="l" rtl="0">
                <a:spcBef>
                  <a:spcPct val="0"/>
                </a:spcBef>
              </a:pPr>
              <a:t>40</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95236"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F404D270-1880-4070-8D7D-0A6FB53C3A4C}" type="slidenum">
              <a:rPr lang="ar-SA" altLang="en-US" smtClean="0"/>
              <a:pPr algn="l" rtl="0">
                <a:spcBef>
                  <a:spcPct val="0"/>
                </a:spcBef>
              </a:pPr>
              <a:t>41</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96260"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4B234BF5-4B25-4834-9E8E-C2F9F15AEAEF}" type="slidenum">
              <a:rPr lang="ar-SA" altLang="en-US" smtClean="0"/>
              <a:pPr algn="l" rtl="0">
                <a:spcBef>
                  <a:spcPct val="0"/>
                </a:spcBef>
              </a:pPr>
              <a:t>42</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97284"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6237BD2F-C688-41EF-B448-65A2C28B3185}" type="slidenum">
              <a:rPr lang="ar-SA" altLang="en-US" smtClean="0"/>
              <a:pPr algn="l" rtl="0">
                <a:spcBef>
                  <a:spcPct val="0"/>
                </a:spcBef>
              </a:pPr>
              <a:t>43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61444"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D06AFE12-D975-4141-8BC3-F99C84DFE69D}" type="slidenum">
              <a:rPr lang="ar-SA" altLang="en-US" smtClean="0"/>
              <a:pPr algn="l" rtl="0">
                <a:spcBef>
                  <a:spcPct val="0"/>
                </a:spcBef>
              </a:pPr>
              <a:t>7</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98308"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5BFACDC0-6CD6-49C8-B996-1C72B0BA2C56}" type="slidenum">
              <a:rPr lang="ar-SA" altLang="en-US" smtClean="0"/>
              <a:pPr algn="l" rtl="0">
                <a:spcBef>
                  <a:spcPct val="0"/>
                </a:spcBef>
              </a:pPr>
              <a:t>44</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99332"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C4822AD3-6F9A-4EEE-97A7-DB1F1D1F1BAE}" type="slidenum">
              <a:rPr lang="ar-SA" altLang="en-US" smtClean="0"/>
              <a:pPr algn="l" rtl="0">
                <a:spcBef>
                  <a:spcPct val="0"/>
                </a:spcBef>
              </a:pPr>
              <a:t>45</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100356"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FB44C379-31DB-4D61-8A1E-98E3A7CC244E}" type="slidenum">
              <a:rPr lang="ar-SA" altLang="en-US" smtClean="0"/>
              <a:pPr algn="l" rtl="0">
                <a:spcBef>
                  <a:spcPct val="0"/>
                </a:spcBef>
              </a:pPr>
              <a:t>46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62468"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AE1D397B-88F6-4E4F-A7DE-71B9E2819122}" type="slidenum">
              <a:rPr lang="ar-SA" altLang="en-US" smtClean="0"/>
              <a:pPr algn="l" rtl="0">
                <a:spcBef>
                  <a:spcPct val="0"/>
                </a:spcBef>
              </a:pPr>
              <a:t>8</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63492"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A72816DA-15D2-4E56-BD2C-A4A78D66BE5F}" type="slidenum">
              <a:rPr lang="ar-SA" altLang="en-US" smtClean="0"/>
              <a:pPr algn="l" rtl="0">
                <a:spcBef>
                  <a:spcPct val="0"/>
                </a:spcBef>
              </a:pPr>
              <a:t>9</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64516"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93D7D711-38C8-46F3-939D-A184D5729CEA}" type="slidenum">
              <a:rPr lang="ar-SA" altLang="en-US" smtClean="0"/>
              <a:pPr algn="l" rtl="0">
                <a:spcBef>
                  <a:spcPct val="0"/>
                </a:spcBef>
              </a:pPr>
              <a:t>10</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65540"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7F7FF918-5337-4517-98BD-860418B28A99}" type="slidenum">
              <a:rPr lang="ar-SA" altLang="en-US" smtClean="0"/>
              <a:pPr algn="l" rtl="0">
                <a:spcBef>
                  <a:spcPct val="0"/>
                </a:spcBef>
              </a:pPr>
              <a:t>11</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pPr eaLnBrk="1" hangingPunct="1"/>
            <a:r>
              <a:rPr lang="fa-IR" altLang="en-US" smtClean="0"/>
              <a:t>مقدمه</a:t>
            </a:r>
            <a:endParaRPr lang="en-US" altLang="en-US" smtClean="0"/>
          </a:p>
        </p:txBody>
      </p:sp>
      <p:sp>
        <p:nvSpPr>
          <p:cNvPr id="66564" name="Slide Number Placeholder 3"/>
          <p:cNvSpPr>
            <a:spLocks noGrp="1"/>
          </p:cNvSpPr>
          <p:nvPr>
            <p:ph type="sldNum" sz="quarter" idx="5"/>
          </p:nvPr>
        </p:nvSpPr>
        <p:spPr>
          <a:noFill/>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rtl="0">
              <a:spcBef>
                <a:spcPct val="0"/>
              </a:spcBef>
            </a:pPr>
            <a:fld id="{9FAE6986-404E-460B-9DA0-202CB45606F1}" type="slidenum">
              <a:rPr lang="ar-SA" altLang="en-US" smtClean="0"/>
              <a:pPr algn="l" rtl="0">
                <a:spcBef>
                  <a:spcPct val="0"/>
                </a:spcBef>
              </a:pPr>
              <a:t>12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363923"/>
            <a:ext cx="6934200" cy="548640"/>
          </a:xfrm>
        </p:spPr>
        <p:txBody>
          <a:bodyPr/>
          <a:lstStyle>
            <a:lvl1pPr algn="r" rtl="1">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
        <p:nvSpPr>
          <p:cNvPr id="8" name="Right Arrow 7">
            <a:hlinkClick r:id="rId2" action="ppaction://hlinksldjump"/>
          </p:cNvPr>
          <p:cNvSpPr/>
          <p:nvPr userDrawn="1"/>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fa-IR" b="1" dirty="0" smtClean="0">
                <a:solidFill>
                  <a:srgbClr val="002060"/>
                </a:solidFill>
              </a:rPr>
              <a:t>مالي بين الملل</a:t>
            </a:r>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dirty="0"/>
          </a:p>
        </p:txBody>
      </p:sp>
    </p:spTree>
    <p:extLst>
      <p:ext uri="{BB962C8B-B14F-4D97-AF65-F5344CB8AC3E}">
        <p14:creationId xmlns:p14="http://schemas.microsoft.com/office/powerpoint/2010/main" val="362277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10D3704-EB78-46B9-AB15-D23119C7FC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3987"/>
            <a:ext cx="3574257" cy="9040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47800" y="365760"/>
            <a:ext cx="689610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cs typeface="B Nazanin" panose="00000400000000000000" pitchFamily="2" charset="-78"/>
              </a:defRPr>
            </a:lvl1pPr>
          </a:lstStyle>
          <a:p>
            <a:r>
              <a:rPr lang="fa-IR" dirty="0" smtClean="0"/>
              <a:t>مالي بين الملل</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10D3704-EB78-46B9-AB15-D23119C7FC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50" r:id="rId3"/>
    <p:sldLayoutId id="2147483738" r:id="rId4"/>
    <p:sldLayoutId id="2147483739" r:id="rId5"/>
    <p:sldLayoutId id="2147483741" r:id="rId6"/>
    <p:sldLayoutId id="2147483742" r:id="rId7"/>
    <p:sldLayoutId id="2147483743" r:id="rId8"/>
    <p:sldLayoutId id="2147483744" r:id="rId9"/>
    <p:sldLayoutId id="2147483745" r:id="rId10"/>
    <p:sldLayoutId id="2147483746" r:id="rId11"/>
  </p:sldLayoutIdLst>
  <p:hf hdr="0" dt="0"/>
  <p:txStyles>
    <p:titleStyle>
      <a:lvl1pPr algn="r"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4200" y="2590800"/>
            <a:ext cx="6096000" cy="4555093"/>
          </a:xfrm>
          <a:prstGeom prst="rect">
            <a:avLst/>
          </a:prstGeom>
          <a:noFill/>
        </p:spPr>
        <p:txBody>
          <a:bodyPr wrap="square" rtlCol="0">
            <a:spAutoFit/>
          </a:bodyPr>
          <a:lstStyle/>
          <a:p>
            <a:pPr algn="ctr" rtl="1"/>
            <a:r>
              <a:rPr lang="fa-IR" sz="5800" b="1" dirty="0" smtClean="0">
                <a:solidFill>
                  <a:srgbClr val="002060"/>
                </a:solidFill>
                <a:cs typeface="B Nazanin" panose="00000400000000000000" pitchFamily="2" charset="-78"/>
              </a:rPr>
              <a:t>مدیریت مالي</a:t>
            </a:r>
          </a:p>
          <a:p>
            <a:pPr algn="ctr" rtl="1"/>
            <a:r>
              <a:rPr lang="fa-IR" sz="5800" b="1" dirty="0" smtClean="0">
                <a:solidFill>
                  <a:srgbClr val="002060"/>
                </a:solidFill>
                <a:cs typeface="B Nazanin" panose="00000400000000000000" pitchFamily="2" charset="-78"/>
              </a:rPr>
              <a:t> بين الملل</a:t>
            </a:r>
          </a:p>
          <a:p>
            <a:pPr algn="ctr" rtl="1"/>
            <a:r>
              <a:rPr lang="fa-IR" sz="5800" b="1" dirty="0" smtClean="0">
                <a:solidFill>
                  <a:srgbClr val="002060"/>
                </a:solidFill>
                <a:cs typeface="B Nazanin" panose="00000400000000000000" pitchFamily="2" charset="-78"/>
              </a:rPr>
              <a:t> برای</a:t>
            </a:r>
          </a:p>
          <a:p>
            <a:pPr algn="ctr" rtl="1"/>
            <a:r>
              <a:rPr lang="fa-IR" sz="5800" b="1" dirty="0" smtClean="0">
                <a:solidFill>
                  <a:srgbClr val="002060"/>
                </a:solidFill>
                <a:cs typeface="B Nazanin" panose="00000400000000000000" pitchFamily="2" charset="-78"/>
              </a:rPr>
              <a:t> بنگاه های اقتصادی</a:t>
            </a:r>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Title 3"/>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fa-IR" b="1" dirty="0">
                <a:solidFill>
                  <a:srgbClr val="002060"/>
                </a:solidFill>
              </a:rPr>
              <a:t>مالي بين </a:t>
            </a:r>
            <a:r>
              <a:rPr lang="fa-IR" b="1" dirty="0" smtClean="0">
                <a:solidFill>
                  <a:srgbClr val="002060"/>
                </a:solidFill>
              </a:rPr>
              <a:t>الملل</a:t>
            </a:r>
            <a:endParaRPr lang="fa-IR" b="1" dirty="0">
              <a:solidFill>
                <a:srgbClr val="002060"/>
              </a:solidFill>
            </a:endParaRPr>
          </a:p>
        </p:txBody>
      </p:sp>
      <p:sp>
        <p:nvSpPr>
          <p:cNvPr id="3" name="Slide Number Placeholder 2"/>
          <p:cNvSpPr>
            <a:spLocks noGrp="1"/>
          </p:cNvSpPr>
          <p:nvPr>
            <p:ph type="sldNum" sz="quarter" idx="12"/>
          </p:nvPr>
        </p:nvSpPr>
        <p:spPr/>
        <p:txBody>
          <a:bodyPr/>
          <a:lstStyle/>
          <a:p>
            <a:fld id="{910D3704-EB78-46B9-AB15-D23119C7FC1D}" type="slidenum">
              <a:rPr lang="en-US" smtClean="0"/>
              <a:pPr/>
              <a:t>1</a:t>
            </a:fld>
            <a:endParaRPr lang="en-US" dirty="0"/>
          </a:p>
        </p:txBody>
      </p:sp>
    </p:spTree>
    <p:extLst>
      <p:ext uri="{BB962C8B-B14F-4D97-AF65-F5344CB8AC3E}">
        <p14:creationId xmlns:p14="http://schemas.microsoft.com/office/powerpoint/2010/main" val="24660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vert="horz" lIns="91440" tIns="45720" rIns="91440" bIns="45720" rtlCol="0" anchor="ctr">
            <a:noAutofit/>
          </a:bodyPr>
          <a:lstStyle/>
          <a:p>
            <a:pPr>
              <a:defRPr/>
            </a:pPr>
            <a:r>
              <a:rPr lang="fa-IR" altLang="en-US" b="1" dirty="0" smtClean="0">
                <a:cs typeface="B Zar" panose="00000400000000000000" pitchFamily="2" charset="-78"/>
              </a:rPr>
              <a:t>بازار ارز و نرخ های ارزی</a:t>
            </a:r>
            <a:endParaRPr lang="en-US" altLang="en-US" b="1" dirty="0" smtClean="0">
              <a:cs typeface="B Zar" panose="00000400000000000000" pitchFamily="2" charset="-78"/>
            </a:endParaRPr>
          </a:p>
        </p:txBody>
      </p:sp>
      <p:sp>
        <p:nvSpPr>
          <p:cNvPr id="7171" name="Content Placeholder 6"/>
          <p:cNvSpPr>
            <a:spLocks noGrp="1"/>
          </p:cNvSpPr>
          <p:nvPr>
            <p:ph idx="1"/>
          </p:nvPr>
        </p:nvSpPr>
        <p:spPr/>
        <p:txBody>
          <a:bodyPr vert="horz" lIns="91440" tIns="45720" rIns="91440" bIns="45720" rtlCol="0">
            <a:normAutofit fontScale="92500" lnSpcReduction="10000"/>
          </a:bodyPr>
          <a:lstStyle/>
          <a:p>
            <a:pPr marL="0" indent="0" algn="r" rtl="1">
              <a:buFont typeface="Wingdings" pitchFamily="2" charset="2"/>
              <a:buChar char="q"/>
              <a:defRPr/>
            </a:pPr>
            <a:endParaRPr lang="fa-IR" altLang="en-US" sz="2000" b="0" dirty="0" smtClean="0">
              <a:cs typeface="B Zar" pitchFamily="2" charset="-78"/>
            </a:endParaRPr>
          </a:p>
          <a:p>
            <a:pPr algn="r" rtl="1">
              <a:buFont typeface="Wingdings" pitchFamily="2" charset="2"/>
              <a:buChar char="q"/>
              <a:defRPr/>
            </a:pPr>
            <a:r>
              <a:rPr lang="fa-IR" altLang="en-US" sz="2000" b="0" dirty="0" smtClean="0">
                <a:cs typeface="B Zar" pitchFamily="2" charset="-78"/>
              </a:rPr>
              <a:t>آربیتراژ : نرخ ارز میان دو واحد پولی در مراکر پولی مختلف توسط فرایند آربیتراژ  یکسان سازی می شود.</a:t>
            </a:r>
          </a:p>
          <a:p>
            <a:pPr algn="r" rtl="1">
              <a:buFont typeface="Wingdings" pitchFamily="2" charset="2"/>
              <a:buChar char="q"/>
              <a:defRPr/>
            </a:pPr>
            <a:r>
              <a:rPr lang="fa-IR" altLang="en-US" sz="2000" b="0" dirty="0" smtClean="0">
                <a:cs typeface="B Zar" pitchFamily="2" charset="-78"/>
              </a:rPr>
              <a:t>مثال: اگر قیمت یورو برابر با0/99 دلار  در نیویورک باشد و 1/01 دلار در فرانکفورت باشد،یک آربیتراژ گر می تواند یورو را در نیویورک با نرخ 0.99 دلار خریداری و آن را فورا با نرخ 1/01 دلار در فرانکورت بفروشد.(200000 یورو در یک دقیقه برای 1000000 یورو).</a:t>
            </a:r>
          </a:p>
          <a:p>
            <a:pPr algn="r" rtl="1">
              <a:buFont typeface="Wingdings" pitchFamily="2" charset="2"/>
              <a:buChar char="q"/>
              <a:defRPr/>
            </a:pPr>
            <a:r>
              <a:rPr lang="fa-IR" altLang="en-US" sz="2000" b="0" dirty="0" smtClean="0">
                <a:cs typeface="B Zar" pitchFamily="2" charset="-78"/>
              </a:rPr>
              <a:t>با این عمل عرضه دلار در مرکز فرانکفورت افزایش یافته و قیمت تعدیل می شود.</a:t>
            </a:r>
          </a:p>
          <a:p>
            <a:pPr algn="r" rtl="1">
              <a:buFont typeface="Wingdings" pitchFamily="2" charset="2"/>
              <a:buChar char="q"/>
              <a:defRPr/>
            </a:pPr>
            <a:r>
              <a:rPr lang="fa-IR" altLang="en-US" sz="2000" b="0" dirty="0" smtClean="0">
                <a:cs typeface="B Zar" pitchFamily="2" charset="-78"/>
              </a:rPr>
              <a:t>اگر این عمل برای 2 آربیتراژ انجام شود آربیتراژ دوجانبه و اگر برای 3 ارز انجام شود اربیتراژ سه جانبه می کویند.</a:t>
            </a:r>
          </a:p>
          <a:p>
            <a:pPr algn="r" rtl="1">
              <a:buFont typeface="Wingdings" pitchFamily="2" charset="2"/>
              <a:buChar char="q"/>
              <a:defRPr/>
            </a:pPr>
            <a:endParaRPr lang="fa-IR" altLang="en-US" sz="2000" b="0" dirty="0">
              <a:cs typeface="B Zar" pitchFamily="2" charset="-78"/>
            </a:endParaRPr>
          </a:p>
          <a:p>
            <a:pPr algn="r" rtl="1">
              <a:buFont typeface="Wingdings" pitchFamily="2" charset="2"/>
              <a:buChar char="q"/>
              <a:defRPr/>
            </a:pPr>
            <a:r>
              <a:rPr lang="fa-IR" altLang="en-US" sz="2000" b="0" dirty="0" smtClean="0">
                <a:cs typeface="B Zar" pitchFamily="2" charset="-78"/>
              </a:rPr>
              <a:t>نرخ ارز و تراز پرداخت ها:</a:t>
            </a:r>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59CC85BD-ADB2-4929-ACC7-A0861A4E4C0B}" type="slidenum">
              <a:rPr lang="ar-SA" altLang="en-US" sz="1400" smtClean="0">
                <a:solidFill>
                  <a:schemeClr val="tx1"/>
                </a:solidFill>
                <a:latin typeface="Arial" charset="0"/>
                <a:cs typeface="Arial" charset="0"/>
              </a:rPr>
              <a:pPr>
                <a:spcBef>
                  <a:spcPct val="0"/>
                </a:spcBef>
                <a:buClrTx/>
                <a:buSzTx/>
                <a:buFontTx/>
                <a:buNone/>
              </a:pPr>
              <a:t>10</a:t>
            </a:fld>
            <a:endParaRPr lang="en-US" altLang="en-US" sz="1400" smtClean="0">
              <a:solidFill>
                <a:schemeClr val="tx1"/>
              </a:solidFill>
              <a:latin typeface="Arial" charset="0"/>
              <a:cs typeface="Arial" charset="0"/>
            </a:endParaRPr>
          </a:p>
        </p:txBody>
      </p:sp>
      <p:pic>
        <p:nvPicPr>
          <p:cNvPr id="1843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02150"/>
            <a:ext cx="19939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4325" y="4502150"/>
            <a:ext cx="270827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9347872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p:txBody>
          <a:bodyPr vert="horz" lIns="91440" tIns="45720" rIns="91440" bIns="45720" rtlCol="0" anchor="ctr">
            <a:noAutofit/>
          </a:bodyPr>
          <a:lstStyle/>
          <a:p>
            <a:pPr fontAlgn="auto">
              <a:spcAft>
                <a:spcPts val="0"/>
              </a:spcAft>
              <a:defRPr/>
            </a:pPr>
            <a:r>
              <a:rPr lang="fa-IR" altLang="en-US" b="1" dirty="0" smtClean="0">
                <a:cs typeface="B Zar" panose="00000400000000000000" pitchFamily="2" charset="-78"/>
              </a:rPr>
              <a:t>بازار ارز و نرخ های ارزی</a:t>
            </a:r>
            <a:endParaRPr lang="en-US" altLang="en-US" b="1" dirty="0" smtClean="0">
              <a:cs typeface="B Zar" panose="00000400000000000000" pitchFamily="2" charset="-78"/>
            </a:endParaRPr>
          </a:p>
        </p:txBody>
      </p:sp>
      <p:sp>
        <p:nvSpPr>
          <p:cNvPr id="17411" name="Content Placeholder 6"/>
          <p:cNvSpPr>
            <a:spLocks noGrp="1"/>
          </p:cNvSpPr>
          <p:nvPr>
            <p:ph idx="1"/>
          </p:nvPr>
        </p:nvSpPr>
        <p:spPr/>
        <p:txBody>
          <a:bodyPr>
            <a:normAutofit fontScale="92500" lnSpcReduction="10000"/>
          </a:bodyPr>
          <a:lstStyle/>
          <a:p>
            <a:pPr marL="0" indent="0" algn="r" rtl="1" eaLnBrk="1" fontAlgn="auto" hangingPunct="1">
              <a:spcAft>
                <a:spcPts val="0"/>
              </a:spcAft>
              <a:buFontTx/>
              <a:buNone/>
              <a:defRPr/>
            </a:pPr>
            <a:endParaRPr lang="fa-IR" altLang="en-US" sz="2000" b="0" dirty="0">
              <a:solidFill>
                <a:schemeClr val="tx1"/>
              </a:solidFill>
              <a:cs typeface="B Zar" pitchFamily="2" charset="-78"/>
            </a:endParaRPr>
          </a:p>
          <a:p>
            <a:pPr marL="0" indent="0" algn="r" rtl="1" eaLnBrk="1" fontAlgn="auto" hangingPunct="1">
              <a:spcAft>
                <a:spcPts val="0"/>
              </a:spcAft>
              <a:buFontTx/>
              <a:buNone/>
              <a:defRPr/>
            </a:pPr>
            <a:r>
              <a:rPr lang="fa-IR" altLang="en-US" sz="2000" b="0" dirty="0" smtClean="0">
                <a:solidFill>
                  <a:schemeClr val="tx1"/>
                </a:solidFill>
                <a:cs typeface="B Zar" pitchFamily="2" charset="-78"/>
              </a:rPr>
              <a:t>بازارهای ارزی: 1- بازار نقدی(</a:t>
            </a:r>
            <a:r>
              <a:rPr lang="en-US" altLang="en-US" sz="2000" b="0" dirty="0" smtClean="0">
                <a:solidFill>
                  <a:schemeClr val="tx1"/>
                </a:solidFill>
                <a:cs typeface="B Zar" pitchFamily="2" charset="-78"/>
              </a:rPr>
              <a:t>SPOT</a:t>
            </a:r>
            <a:r>
              <a:rPr lang="fa-IR" altLang="en-US" sz="2000" b="0" dirty="0" smtClean="0">
                <a:solidFill>
                  <a:schemeClr val="tx1"/>
                </a:solidFill>
                <a:cs typeface="B Zar" pitchFamily="2" charset="-78"/>
              </a:rPr>
              <a:t>) 2- بارار پیمان آتی(</a:t>
            </a:r>
            <a:r>
              <a:rPr lang="en-US" altLang="en-US" sz="2000" b="0" dirty="0" smtClean="0">
                <a:solidFill>
                  <a:schemeClr val="tx1"/>
                </a:solidFill>
                <a:cs typeface="B Zar" pitchFamily="2" charset="-78"/>
              </a:rPr>
              <a:t>FORWARD</a:t>
            </a:r>
            <a:r>
              <a:rPr lang="fa-IR" altLang="en-US" sz="2000" b="0" dirty="0" smtClean="0">
                <a:solidFill>
                  <a:schemeClr val="tx1"/>
                </a:solidFill>
                <a:cs typeface="B Zar" pitchFamily="2" charset="-78"/>
              </a:rPr>
              <a:t>) 3-بازار سوآپ(</a:t>
            </a:r>
            <a:r>
              <a:rPr lang="en-US" altLang="en-US" sz="2000" b="0" dirty="0" smtClean="0">
                <a:solidFill>
                  <a:schemeClr val="tx1"/>
                </a:solidFill>
                <a:cs typeface="B Zar" pitchFamily="2" charset="-78"/>
              </a:rPr>
              <a:t>SWAP</a:t>
            </a:r>
            <a:r>
              <a:rPr lang="fa-IR" altLang="en-US" sz="2000" b="0" dirty="0" smtClean="0">
                <a:solidFill>
                  <a:schemeClr val="tx1"/>
                </a:solidFill>
                <a:cs typeface="B Zar" pitchFamily="2" charset="-78"/>
              </a:rPr>
              <a:t>).</a:t>
            </a:r>
          </a:p>
          <a:p>
            <a:pPr algn="r" rtl="1" eaLnBrk="1" fontAlgn="auto" hangingPunct="1">
              <a:spcAft>
                <a:spcPts val="0"/>
              </a:spcAft>
              <a:buFont typeface="Wingdings 2"/>
              <a:buChar char=""/>
              <a:defRPr/>
            </a:pPr>
            <a:r>
              <a:rPr lang="fa-IR" altLang="en-US" sz="2000" b="0" dirty="0" smtClean="0">
                <a:solidFill>
                  <a:schemeClr val="tx1"/>
                </a:solidFill>
                <a:cs typeface="B Zar" pitchFamily="2" charset="-78"/>
              </a:rPr>
              <a:t>نکات مشترک: در همه این بازارها، قیمت ها با مذاکره 2 طرف تعیین می شود به شرطی که مبلغ کمتر از 1 میلیون دلار نباشد.</a:t>
            </a:r>
          </a:p>
          <a:p>
            <a:pPr marL="0" indent="0" algn="r" rtl="1" eaLnBrk="1" fontAlgn="auto" hangingPunct="1">
              <a:spcAft>
                <a:spcPts val="0"/>
              </a:spcAft>
              <a:buFontTx/>
              <a:buNone/>
              <a:defRPr/>
            </a:pPr>
            <a:r>
              <a:rPr lang="fa-IR" altLang="en-US" sz="2000" b="0" dirty="0" smtClean="0">
                <a:solidFill>
                  <a:schemeClr val="tx1"/>
                </a:solidFill>
                <a:cs typeface="B Zar" pitchFamily="2" charset="-78"/>
              </a:rPr>
              <a:t>بازار نقدی: مبادلاتی است که برای خرید ویا فروش واحد پولی با واخد پولی دیکر به قیمت امروز در زمان 2 روز کاری است.</a:t>
            </a:r>
          </a:p>
          <a:p>
            <a:pPr marL="0" indent="0" algn="r" rtl="1" eaLnBrk="1" fontAlgn="auto" hangingPunct="1">
              <a:spcAft>
                <a:spcPts val="0"/>
              </a:spcAft>
              <a:buFontTx/>
              <a:buNone/>
              <a:defRPr/>
            </a:pPr>
            <a:r>
              <a:rPr lang="fa-IR" altLang="en-US" sz="2000" b="0" dirty="0" smtClean="0">
                <a:solidFill>
                  <a:schemeClr val="tx1"/>
                </a:solidFill>
                <a:cs typeface="B Zar" pitchFamily="2" charset="-78"/>
              </a:rPr>
              <a:t>بازار فوروارد: مبادلاتی است برای خرید و یا فروش یک واحد پولی با واخد پول دیگر که امروز قرارداد می شود(شامل تاریخ، قیمت و مقدار) و در تاریح مشخصی در آینده تحویل می شود.</a:t>
            </a:r>
            <a:endParaRPr lang="en-US" altLang="en-US" sz="2000" b="0" dirty="0" smtClean="0">
              <a:solidFill>
                <a:schemeClr val="tx1"/>
              </a:solidFill>
              <a:cs typeface="B Zar" pitchFamily="2" charset="-78"/>
            </a:endParaRPr>
          </a:p>
          <a:p>
            <a:pPr marL="0" indent="0" algn="r" rtl="1" eaLnBrk="1" fontAlgn="auto" hangingPunct="1">
              <a:spcAft>
                <a:spcPts val="0"/>
              </a:spcAft>
              <a:buFontTx/>
              <a:buNone/>
              <a:defRPr/>
            </a:pPr>
            <a:r>
              <a:rPr lang="fa-IR" altLang="en-US" sz="2000" b="0" dirty="0" smtClean="0">
                <a:solidFill>
                  <a:schemeClr val="tx1"/>
                </a:solidFill>
                <a:cs typeface="B Zar" pitchFamily="2" charset="-78"/>
              </a:rPr>
              <a:t>بازار سوآپ: اگر یک قرارداد فوروارد با یک قرارداد نقدی ترکیب شود قرارداد سوآپ گفته می شود.</a:t>
            </a:r>
          </a:p>
          <a:p>
            <a:pPr marL="0" indent="0" algn="r" rtl="1" eaLnBrk="1" fontAlgn="auto" hangingPunct="1">
              <a:spcAft>
                <a:spcPts val="0"/>
              </a:spcAft>
              <a:buFontTx/>
              <a:buNone/>
              <a:defRPr/>
            </a:pPr>
            <a:r>
              <a:rPr lang="en-US" altLang="en-US" sz="2000" b="0" dirty="0" err="1" smtClean="0">
                <a:solidFill>
                  <a:schemeClr val="tx1"/>
                </a:solidFill>
                <a:cs typeface="B Zar" pitchFamily="2" charset="-78"/>
              </a:rPr>
              <a:t>Nondeliverable</a:t>
            </a:r>
            <a:r>
              <a:rPr lang="en-US" altLang="en-US" sz="2000" b="0" dirty="0" smtClean="0">
                <a:solidFill>
                  <a:schemeClr val="tx1"/>
                </a:solidFill>
                <a:cs typeface="B Zar" pitchFamily="2" charset="-78"/>
              </a:rPr>
              <a:t> </a:t>
            </a:r>
            <a:r>
              <a:rPr lang="en-US" altLang="en-US" sz="2000" b="0" dirty="0" err="1" smtClean="0">
                <a:solidFill>
                  <a:schemeClr val="tx1"/>
                </a:solidFill>
                <a:cs typeface="B Zar" pitchFamily="2" charset="-78"/>
              </a:rPr>
              <a:t>forwarf</a:t>
            </a:r>
            <a:r>
              <a:rPr lang="fa-IR" altLang="en-US" sz="2000" b="0" dirty="0" smtClean="0">
                <a:solidFill>
                  <a:schemeClr val="tx1"/>
                </a:solidFill>
                <a:cs typeface="B Zar" pitchFamily="2" charset="-78"/>
              </a:rPr>
              <a:t>: شبیه قرارداد فوروارد می باشد اما نیازی به تحویل فیزیکی پول نیست.</a:t>
            </a:r>
          </a:p>
          <a:p>
            <a:pPr marL="0" indent="0" algn="r" rtl="1" eaLnBrk="1" fontAlgn="auto" hangingPunct="1">
              <a:spcAft>
                <a:spcPts val="0"/>
              </a:spcAft>
              <a:buFontTx/>
              <a:buNone/>
              <a:defRPr/>
            </a:pPr>
            <a:endParaRPr lang="fa-IR" altLang="en-US" sz="2000" b="0" dirty="0" smtClean="0">
              <a:solidFill>
                <a:schemeClr val="tx1"/>
              </a:solidFill>
              <a:cs typeface="B Zar" pitchFamily="2" charset="-78"/>
            </a:endParaRPr>
          </a:p>
        </p:txBody>
      </p:sp>
      <p:sp>
        <p:nvSpPr>
          <p:cNvPr id="194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C0C4B337-62D1-4DAF-AF56-5E606EB3BBA1}" type="slidenum">
              <a:rPr lang="ar-SA" altLang="en-US" sz="1400" smtClean="0">
                <a:solidFill>
                  <a:schemeClr val="tx1"/>
                </a:solidFill>
                <a:latin typeface="Arial" charset="0"/>
                <a:cs typeface="Arial" charset="0"/>
              </a:rPr>
              <a:pPr>
                <a:spcBef>
                  <a:spcPct val="0"/>
                </a:spcBef>
                <a:buClrTx/>
                <a:buSzTx/>
                <a:buFontTx/>
                <a:buNone/>
              </a:pPr>
              <a:t>11</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99074730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p:cNvSpPr>
            <a:spLocks noGrp="1"/>
          </p:cNvSpPr>
          <p:nvPr>
            <p:ph idx="1"/>
          </p:nvPr>
        </p:nvSpPr>
        <p:spPr>
          <a:xfrm>
            <a:off x="822960" y="1100628"/>
            <a:ext cx="7520940" cy="4538172"/>
          </a:xfrm>
        </p:spPr>
        <p:txBody>
          <a:bodyPr vert="horz" lIns="91440" tIns="45720" rIns="91440" bIns="45720" rtlCol="0">
            <a:noAutofit/>
          </a:bodyPr>
          <a:lstStyle/>
          <a:p>
            <a:pPr marL="0" indent="0" algn="r" rtl="1">
              <a:lnSpc>
                <a:spcPct val="110000"/>
              </a:lnSpc>
              <a:buFontTx/>
              <a:buNone/>
              <a:defRPr/>
            </a:pPr>
            <a:r>
              <a:rPr lang="fa-IR" altLang="en-US" sz="1800" b="0" dirty="0" smtClean="0">
                <a:cs typeface="B Zar" pitchFamily="2" charset="-78"/>
              </a:rPr>
              <a:t>1.روش مستقیم(اعلان امریکایی):یک واحد پول خارجی به صورت پول داخلی اعلان شود.</a:t>
            </a:r>
          </a:p>
          <a:p>
            <a:pPr marL="0" indent="0" algn="r" rtl="1">
              <a:lnSpc>
                <a:spcPct val="110000"/>
              </a:lnSpc>
              <a:buFontTx/>
              <a:buNone/>
              <a:defRPr/>
            </a:pPr>
            <a:r>
              <a:rPr lang="fa-IR" altLang="en-US" sz="1800" b="0" dirty="0" smtClean="0">
                <a:cs typeface="B Zar" pitchFamily="2" charset="-78"/>
              </a:rPr>
              <a:t>2. روش غیر مستقیم(اعلان اروپایی): یک واحد پول اروپایی در قالب پول خارجی اعلان می شود.</a:t>
            </a:r>
          </a:p>
          <a:p>
            <a:pPr marL="0" indent="0" algn="r" rtl="1">
              <a:lnSpc>
                <a:spcPct val="110000"/>
              </a:lnSpc>
              <a:buFontTx/>
              <a:buNone/>
              <a:defRPr/>
            </a:pPr>
            <a:r>
              <a:rPr lang="fa-IR" altLang="en-US" sz="1800" b="0" dirty="0" smtClean="0">
                <a:cs typeface="B Zar" pitchFamily="2" charset="-78"/>
              </a:rPr>
              <a:t>نکته: روش مستقیم و روش غیر مستقیم اعلان در واقع یکسان هستند و با برعکس کردن یکی، دیگری بدست می آید.</a:t>
            </a:r>
          </a:p>
          <a:p>
            <a:pPr marL="0" indent="0" algn="r" rtl="1">
              <a:lnSpc>
                <a:spcPct val="110000"/>
              </a:lnSpc>
              <a:buFontTx/>
              <a:buNone/>
              <a:defRPr/>
            </a:pPr>
            <a:r>
              <a:rPr lang="fa-IR" altLang="en-US" sz="1800" b="0" dirty="0" smtClean="0">
                <a:cs typeface="B Zar" pitchFamily="2" charset="-78"/>
              </a:rPr>
              <a:t>شکاف خرید/فروش(</a:t>
            </a:r>
            <a:r>
              <a:rPr lang="en-US" altLang="en-US" sz="1800" b="0" dirty="0" smtClean="0">
                <a:cs typeface="B Zar" pitchFamily="2" charset="-78"/>
              </a:rPr>
              <a:t>bid/ask spread</a:t>
            </a:r>
            <a:r>
              <a:rPr lang="fa-IR" altLang="en-US" sz="1800" b="0" dirty="0" smtClean="0">
                <a:cs typeface="B Zar" pitchFamily="2" charset="-78"/>
              </a:rPr>
              <a:t>):در اکثر مواقع دو نرخ برای یک ارز اعلام می شود که در واقع یکی قیمت خرید و دیگری قیمت فروش است.(</a:t>
            </a:r>
            <a:r>
              <a:rPr lang="en-US" altLang="en-US" sz="1800" b="0" dirty="0" smtClean="0">
                <a:cs typeface="B Zar" pitchFamily="2" charset="-78"/>
              </a:rPr>
              <a:t>bid</a:t>
            </a:r>
            <a:r>
              <a:rPr lang="fa-IR" altLang="en-US" sz="1800" b="0" dirty="0" smtClean="0">
                <a:cs typeface="B Zar" pitchFamily="2" charset="-78"/>
              </a:rPr>
              <a:t>) نرخی است که مثلا از طرف بانک برای یک ارز جهت خرید اعلان می شود و(</a:t>
            </a:r>
            <a:r>
              <a:rPr lang="en-US" altLang="en-US" sz="1800" b="0" dirty="0" smtClean="0">
                <a:cs typeface="B Zar" pitchFamily="2" charset="-78"/>
              </a:rPr>
              <a:t>ask</a:t>
            </a:r>
            <a:r>
              <a:rPr lang="fa-IR" altLang="en-US" sz="1800" b="0" dirty="0" smtClean="0">
                <a:cs typeface="B Zar" pitchFamily="2" charset="-78"/>
              </a:rPr>
              <a:t>) قیمتی است که بانک برای فروش ارز اعلان می کند.</a:t>
            </a:r>
          </a:p>
          <a:p>
            <a:pPr marL="0" indent="0" algn="r" rtl="1">
              <a:lnSpc>
                <a:spcPct val="110000"/>
              </a:lnSpc>
              <a:buFontTx/>
              <a:buNone/>
              <a:defRPr/>
            </a:pPr>
            <a:r>
              <a:rPr lang="fa-IR" altLang="en-US" sz="1800" b="0" dirty="0" smtClean="0">
                <a:cs typeface="B Zar" pitchFamily="2" charset="-78"/>
              </a:rPr>
              <a:t>تقاوت بین اعلان خرید و فروش، شکاف(</a:t>
            </a:r>
            <a:r>
              <a:rPr lang="en-US" altLang="en-US" sz="1800" b="0" dirty="0" smtClean="0">
                <a:cs typeface="B Zar" pitchFamily="2" charset="-78"/>
              </a:rPr>
              <a:t>spread</a:t>
            </a:r>
            <a:r>
              <a:rPr lang="fa-IR" altLang="en-US" sz="1800" b="0" dirty="0" smtClean="0">
                <a:cs typeface="B Zar" pitchFamily="2" charset="-78"/>
              </a:rPr>
              <a:t>) نام دارد.</a:t>
            </a:r>
          </a:p>
          <a:p>
            <a:pPr marL="0" indent="0" algn="r" rtl="1">
              <a:lnSpc>
                <a:spcPct val="110000"/>
              </a:lnSpc>
              <a:buFontTx/>
              <a:buNone/>
              <a:defRPr/>
            </a:pPr>
            <a:r>
              <a:rPr lang="fa-IR" altLang="en-US" sz="1800" b="0" dirty="0" smtClean="0">
                <a:cs typeface="B Zar" pitchFamily="2" charset="-78"/>
              </a:rPr>
              <a:t>این تفاوت در واقع هزینه معاملات ارزی است و به همین خاطر بانک ها کارمزدی دریافت نمی کنند</a:t>
            </a:r>
          </a:p>
        </p:txBody>
      </p:sp>
      <p:sp>
        <p:nvSpPr>
          <p:cNvPr id="204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97114FD1-AA50-4018-8475-91BE87CF4AD6}" type="slidenum">
              <a:rPr lang="ar-SA" altLang="en-US" sz="1400" smtClean="0">
                <a:solidFill>
                  <a:schemeClr val="tx1"/>
                </a:solidFill>
                <a:latin typeface="Arial" charset="0"/>
                <a:cs typeface="Arial" charset="0"/>
              </a:rPr>
              <a:pPr>
                <a:spcBef>
                  <a:spcPct val="0"/>
                </a:spcBef>
                <a:buClrTx/>
                <a:buSzTx/>
                <a:buFontTx/>
                <a:buNone/>
              </a:pPr>
              <a:t>12</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6" name="Title 5"/>
          <p:cNvSpPr>
            <a:spLocks noGrp="1"/>
          </p:cNvSpPr>
          <p:nvPr>
            <p:ph type="title"/>
          </p:nvPr>
        </p:nvSpPr>
        <p:spPr/>
        <p:txBody>
          <a:bodyPr vert="horz" lIns="91440" tIns="45720" rIns="91440" bIns="45720" rtlCol="0" anchor="ctr">
            <a:noAutofit/>
          </a:bodyPr>
          <a:lstStyle/>
          <a:p>
            <a:pPr>
              <a:defRPr/>
            </a:pPr>
            <a:r>
              <a:rPr lang="fa-IR" altLang="en-US" b="1" dirty="0" smtClean="0">
                <a:cs typeface="B Zar" panose="00000400000000000000" pitchFamily="2" charset="-78"/>
              </a:rPr>
              <a:t>اعلان نرخ ارز: اعلان نرخ ارز به دو طریق رایج است</a:t>
            </a:r>
            <a:br>
              <a:rPr lang="fa-IR" altLang="en-US" b="1" dirty="0" smtClean="0">
                <a:cs typeface="B Zar" panose="00000400000000000000" pitchFamily="2" charset="-78"/>
              </a:rPr>
            </a:br>
            <a:endParaRPr lang="en-US" altLang="en-US" b="1" dirty="0" smtClean="0">
              <a:cs typeface="B Zar" panose="00000400000000000000" pitchFamily="2" charset="-78"/>
            </a:endParaRPr>
          </a:p>
        </p:txBody>
      </p:sp>
    </p:spTree>
    <p:extLst>
      <p:ext uri="{BB962C8B-B14F-4D97-AF65-F5344CB8AC3E}">
        <p14:creationId xmlns:p14="http://schemas.microsoft.com/office/powerpoint/2010/main" val="41067550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p:txBody>
          <a:bodyPr vert="horz" lIns="91440" tIns="45720" rIns="91440" bIns="45720" rtlCol="0" anchor="ctr">
            <a:noAutofit/>
          </a:bodyPr>
          <a:lstStyle/>
          <a:p>
            <a:pPr fontAlgn="auto">
              <a:spcAft>
                <a:spcPts val="0"/>
              </a:spcAft>
              <a:defRPr/>
            </a:pPr>
            <a:r>
              <a:rPr lang="fa-IR" altLang="en-US" b="1" dirty="0" smtClean="0">
                <a:cs typeface="B Zar" panose="00000400000000000000" pitchFamily="2" charset="-78"/>
              </a:rPr>
              <a:t>بازار ارز و نرخ ارزی</a:t>
            </a:r>
            <a:endParaRPr lang="en-US" altLang="en-US" b="1" dirty="0" smtClean="0">
              <a:cs typeface="B Zar" panose="00000400000000000000" pitchFamily="2" charset="-78"/>
            </a:endParaRPr>
          </a:p>
        </p:txBody>
      </p:sp>
      <p:sp>
        <p:nvSpPr>
          <p:cNvPr id="21507" name="Content Placeholder 6"/>
          <p:cNvSpPr>
            <a:spLocks noGrp="1"/>
          </p:cNvSpPr>
          <p:nvPr>
            <p:ph idx="1"/>
          </p:nvPr>
        </p:nvSpPr>
        <p:spPr/>
        <p:txBody>
          <a:bodyPr vert="horz" lIns="91440" tIns="45720" rIns="91440" bIns="45720" rtlCol="0">
            <a:normAutofit/>
          </a:bodyPr>
          <a:lstStyle/>
          <a:p>
            <a:pPr marL="0" indent="0" algn="r" rtl="1">
              <a:lnSpc>
                <a:spcPct val="90000"/>
              </a:lnSpc>
              <a:defRPr/>
            </a:pPr>
            <a:endParaRPr lang="fa-IR" altLang="en-US" sz="3200" b="0" dirty="0" smtClean="0">
              <a:cs typeface="B Zar" pitchFamily="2" charset="-78"/>
            </a:endParaRPr>
          </a:p>
          <a:p>
            <a:pPr marL="0" indent="0" algn="r" rtl="1">
              <a:lnSpc>
                <a:spcPct val="90000"/>
              </a:lnSpc>
              <a:defRPr/>
            </a:pPr>
            <a:r>
              <a:rPr lang="fa-IR" altLang="en-US" sz="3200" b="0" dirty="0" smtClean="0">
                <a:cs typeface="B Zar" pitchFamily="2" charset="-78"/>
              </a:rPr>
              <a:t>عوامل موثر در شکاف: </a:t>
            </a:r>
          </a:p>
          <a:p>
            <a:pPr marL="0" indent="0" algn="r" rtl="1">
              <a:lnSpc>
                <a:spcPct val="90000"/>
              </a:lnSpc>
              <a:defRPr/>
            </a:pPr>
            <a:r>
              <a:rPr lang="fa-IR" altLang="en-US" sz="3200" b="0" dirty="0" smtClean="0">
                <a:cs typeface="B Zar" pitchFamily="2" charset="-78"/>
              </a:rPr>
              <a:t>1.میزان شناور بودن ارز</a:t>
            </a:r>
          </a:p>
          <a:p>
            <a:pPr marL="0" indent="0" algn="r" rtl="1">
              <a:lnSpc>
                <a:spcPct val="90000"/>
              </a:lnSpc>
              <a:defRPr/>
            </a:pPr>
            <a:r>
              <a:rPr lang="fa-IR" altLang="en-US" sz="3200" b="0" dirty="0" smtClean="0">
                <a:cs typeface="B Zar" pitchFamily="2" charset="-78"/>
              </a:rPr>
              <a:t>2.میزان نوسانات ارزی</a:t>
            </a:r>
          </a:p>
          <a:p>
            <a:pPr marL="0" indent="0" algn="r" rtl="1">
              <a:lnSpc>
                <a:spcPct val="90000"/>
              </a:lnSpc>
              <a:defRPr/>
            </a:pPr>
            <a:r>
              <a:rPr lang="fa-IR" altLang="en-US" sz="3200" b="0" dirty="0" smtClean="0">
                <a:cs typeface="B Zar" pitchFamily="2" charset="-78"/>
              </a:rPr>
              <a:t>3.میزان اهمیت ارز</a:t>
            </a:r>
          </a:p>
        </p:txBody>
      </p:sp>
      <p:sp>
        <p:nvSpPr>
          <p:cNvPr id="215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CD6ED776-79F0-4794-8845-EB70DC896722}" type="slidenum">
              <a:rPr lang="ar-SA" altLang="en-US" sz="1400" smtClean="0">
                <a:solidFill>
                  <a:schemeClr val="tx1"/>
                </a:solidFill>
                <a:latin typeface="Arial" charset="0"/>
                <a:cs typeface="Arial" charset="0"/>
              </a:rPr>
              <a:pPr>
                <a:spcBef>
                  <a:spcPct val="0"/>
                </a:spcBef>
                <a:buClrTx/>
                <a:buSzTx/>
                <a:buFontTx/>
                <a:buNone/>
              </a:pPr>
              <a:t>13</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2656112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a:xfrm>
            <a:off x="457200" y="304800"/>
            <a:ext cx="8229600" cy="1143000"/>
          </a:xfrm>
        </p:spPr>
        <p:txBody>
          <a:bodyPr vert="horz" lIns="91440" tIns="45720" rIns="91440" bIns="45720" rtlCol="0">
            <a:normAutofit/>
          </a:bodyPr>
          <a:lstStyle/>
          <a:p>
            <a:pPr fontAlgn="auto">
              <a:lnSpc>
                <a:spcPct val="90000"/>
              </a:lnSpc>
              <a:spcBef>
                <a:spcPts val="800"/>
              </a:spcBef>
              <a:spcAft>
                <a:spcPts val="0"/>
              </a:spcAft>
              <a:defRPr/>
            </a:pPr>
            <a:r>
              <a:rPr lang="fa-IR" altLang="en-US" b="1" dirty="0" smtClean="0">
                <a:latin typeface="+mn-lt"/>
                <a:ea typeface="+mn-ea"/>
                <a:cs typeface="B Zar" pitchFamily="2" charset="-78"/>
              </a:rPr>
              <a:t>بازار ارزی و نرخ های ارز</a:t>
            </a:r>
            <a:endParaRPr lang="en-US" altLang="en-US" b="1" dirty="0" smtClean="0">
              <a:latin typeface="+mn-lt"/>
              <a:ea typeface="+mn-ea"/>
              <a:cs typeface="B Zar" pitchFamily="2" charset="-78"/>
            </a:endParaRPr>
          </a:p>
        </p:txBody>
      </p:sp>
      <p:sp>
        <p:nvSpPr>
          <p:cNvPr id="22531" name="Content Placeholder 6"/>
          <p:cNvSpPr>
            <a:spLocks noGrp="1"/>
          </p:cNvSpPr>
          <p:nvPr>
            <p:ph idx="1"/>
          </p:nvPr>
        </p:nvSpPr>
        <p:spPr>
          <a:xfrm>
            <a:off x="822960" y="1447800"/>
            <a:ext cx="7520940" cy="3886200"/>
          </a:xfrm>
        </p:spPr>
        <p:txBody>
          <a:bodyPr vert="horz" lIns="91440" tIns="45720" rIns="91440" bIns="45720" rtlCol="0" anchor="ctr">
            <a:noAutofit/>
          </a:bodyPr>
          <a:lstStyle/>
          <a:p>
            <a:pPr marL="0" indent="0" algn="r" rtl="1">
              <a:lnSpc>
                <a:spcPct val="110000"/>
              </a:lnSpc>
              <a:defRPr/>
            </a:pPr>
            <a:endParaRPr lang="fa-IR" altLang="en-US" sz="2000" b="0" cap="all" dirty="0" smtClean="0">
              <a:cs typeface="B Zar" pitchFamily="2" charset="-78"/>
            </a:endParaRPr>
          </a:p>
          <a:p>
            <a:pPr marL="0" indent="0" algn="r" rtl="1">
              <a:lnSpc>
                <a:spcPct val="110000"/>
              </a:lnSpc>
              <a:defRPr/>
            </a:pPr>
            <a:r>
              <a:rPr lang="fa-IR" altLang="en-US" sz="2000" b="0" cap="all" dirty="0" smtClean="0">
                <a:cs typeface="B Zar" pitchFamily="2" charset="-78"/>
              </a:rPr>
              <a:t>قراردادهای پیمان آتی ارزی: همان گونه که گفتیم قرارداد ارزی پیمان آتی، تعهدی است برای خرید یا فروش مقدار مشخض از یک ارز خاص در یک تاریح معین در آینده با قیمتی مشخص(قیمت پیمان آتی) .قرارداد فوروارد با </a:t>
            </a:r>
            <a:r>
              <a:rPr lang="en-US" altLang="en-US" sz="2000" b="0" cap="all" dirty="0" smtClean="0">
                <a:cs typeface="B Zar" pitchFamily="2" charset="-78"/>
              </a:rPr>
              <a:t>F(d)</a:t>
            </a:r>
            <a:r>
              <a:rPr lang="fa-IR" altLang="en-US" sz="2000" b="0" cap="all" dirty="0" smtClean="0">
                <a:cs typeface="B Zar" pitchFamily="2" charset="-78"/>
              </a:rPr>
              <a:t> نشان داده می شود که </a:t>
            </a:r>
            <a:r>
              <a:rPr lang="en-US" altLang="en-US" sz="2000" b="0" cap="all" dirty="0" smtClean="0">
                <a:cs typeface="B Zar" pitchFamily="2" charset="-78"/>
              </a:rPr>
              <a:t>d</a:t>
            </a:r>
            <a:r>
              <a:rPr lang="fa-IR" altLang="en-US" sz="2000" b="0" cap="all" dirty="0" smtClean="0">
                <a:cs typeface="B Zar" pitchFamily="2" charset="-78"/>
              </a:rPr>
              <a:t> نشان دهنده زمان بین روز امضای قرارداد و روزی که معامله واقعا انجام می شود است.</a:t>
            </a:r>
          </a:p>
          <a:p>
            <a:pPr marL="0" indent="0" algn="r" rtl="1">
              <a:lnSpc>
                <a:spcPct val="110000"/>
              </a:lnSpc>
              <a:defRPr/>
            </a:pPr>
            <a:r>
              <a:rPr lang="fa-IR" altLang="en-US" sz="2000" b="0" cap="all" dirty="0" smtClean="0">
                <a:cs typeface="B Zar" pitchFamily="2" charset="-78"/>
              </a:rPr>
              <a:t>اگر دوره قرارداد 90 روزه و مبلغ قرارداد 100 میلیون پوند باشد، در صورتیکه نرخ پیمان آتی دلار برای هر واحد پوند برابر با 1/5135 دلار باشد، خواهیم داشت :</a:t>
            </a:r>
          </a:p>
          <a:p>
            <a:pPr marL="0" indent="0" algn="r" rtl="1">
              <a:lnSpc>
                <a:spcPct val="110000"/>
              </a:lnSpc>
              <a:defRPr/>
            </a:pPr>
            <a:r>
              <a:rPr lang="en-US" altLang="en-US" sz="2000" b="0" cap="all" dirty="0" smtClean="0">
                <a:cs typeface="B Zar" pitchFamily="2" charset="-78"/>
              </a:rPr>
              <a:t>F(90) = 1.5135</a:t>
            </a:r>
            <a:endParaRPr lang="fa-IR" altLang="en-US" sz="2000" b="0" cap="all" dirty="0" smtClean="0">
              <a:cs typeface="B Zar" pitchFamily="2" charset="-78"/>
            </a:endParaRPr>
          </a:p>
          <a:p>
            <a:pPr marL="0" indent="0" algn="r" rtl="1">
              <a:lnSpc>
                <a:spcPct val="110000"/>
              </a:lnSpc>
              <a:defRPr/>
            </a:pPr>
            <a:r>
              <a:rPr lang="fa-IR" altLang="en-US" sz="2000" b="0" cap="all" dirty="0" smtClean="0">
                <a:cs typeface="B Zar" pitchFamily="2" charset="-78"/>
              </a:rPr>
              <a:t>در زمان سررسید،در انتهای روز 90، قرارداد فروش 100 میلیون پوند سررسید می شود و باید برای انجام آن 151/350 میلیون دلار هزینه کرد.</a:t>
            </a:r>
          </a:p>
          <a:p>
            <a:pPr marL="0" indent="0" algn="r" rtl="1">
              <a:lnSpc>
                <a:spcPct val="110000"/>
              </a:lnSpc>
              <a:defRPr/>
            </a:pPr>
            <a:endParaRPr lang="fa-IR" altLang="en-US" sz="2000" b="0" cap="all" dirty="0" smtClean="0">
              <a:cs typeface="B Zar" pitchFamily="2" charset="-78"/>
            </a:endParaRPr>
          </a:p>
          <a:p>
            <a:pPr marL="0" indent="0" algn="r" rtl="1">
              <a:lnSpc>
                <a:spcPct val="110000"/>
              </a:lnSpc>
              <a:defRPr/>
            </a:pPr>
            <a:endParaRPr lang="en-US" altLang="en-US" sz="2000" b="0" cap="all" dirty="0" smtClean="0">
              <a:cs typeface="B Zar" pitchFamily="2" charset="-78"/>
            </a:endParaRPr>
          </a:p>
          <a:p>
            <a:pPr marL="0" indent="0" algn="r" rtl="1">
              <a:lnSpc>
                <a:spcPct val="110000"/>
              </a:lnSpc>
              <a:defRPr/>
            </a:pPr>
            <a:r>
              <a:rPr lang="en-US" altLang="en-US" sz="2000" b="0" cap="all" dirty="0" smtClean="0">
                <a:cs typeface="B Zar" pitchFamily="2" charset="-78"/>
              </a:rPr>
              <a:t>                      </a:t>
            </a:r>
            <a:endParaRPr lang="fa-IR" altLang="en-US" sz="2000" b="0" cap="all" dirty="0" smtClean="0">
              <a:cs typeface="B Zar" pitchFamily="2" charset="-78"/>
            </a:endParaRP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56393D9D-8CC2-4818-A04F-6DE0896B2775}" type="slidenum">
              <a:rPr lang="ar-SA" altLang="en-US" sz="1400" smtClean="0">
                <a:solidFill>
                  <a:schemeClr val="tx1"/>
                </a:solidFill>
                <a:latin typeface="Arial" charset="0"/>
                <a:cs typeface="Arial" charset="0"/>
              </a:rPr>
              <a:pPr>
                <a:spcBef>
                  <a:spcPct val="0"/>
                </a:spcBef>
                <a:buClrTx/>
                <a:buSzTx/>
                <a:buFontTx/>
                <a:buNone/>
              </a:pPr>
              <a:t>14</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1206130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vert="horz" lIns="91440" tIns="45720" rIns="91440" bIns="45720" rtlCol="0" anchor="ctr">
            <a:noAutofit/>
          </a:bodyPr>
          <a:lstStyle/>
          <a:p>
            <a:pPr marL="0" indent="0" algn="r" rtl="1">
              <a:lnSpc>
                <a:spcPct val="120000"/>
              </a:lnSpc>
              <a:defRPr/>
            </a:pPr>
            <a:r>
              <a:rPr lang="fa-IR" altLang="en-US" sz="2800" cap="all" dirty="0" smtClean="0">
                <a:cs typeface="B Zar" pitchFamily="2" charset="-78"/>
              </a:rPr>
              <a:t>ديسكانت و پريميوم قراردادهاي پيمان آتي:</a:t>
            </a:r>
          </a:p>
          <a:p>
            <a:pPr marL="0" indent="0" algn="r" rtl="1">
              <a:lnSpc>
                <a:spcPct val="120000"/>
              </a:lnSpc>
              <a:defRPr/>
            </a:pPr>
            <a:r>
              <a:rPr lang="fa-IR" altLang="en-US" sz="2000" b="0" cap="all" dirty="0" smtClean="0">
                <a:cs typeface="B Zar" pitchFamily="2" charset="-78"/>
              </a:rPr>
              <a:t>ديسكانت پيمان آتي: هنگامي كه قيمت پيمان آتي يك ارز خارجي به قيمت ارز داخلي از قيمت نقدي آن كمتر باشد:</a:t>
            </a:r>
          </a:p>
          <a:p>
            <a:pPr marL="0" indent="0" algn="r" rtl="1">
              <a:lnSpc>
                <a:spcPct val="120000"/>
              </a:lnSpc>
              <a:defRPr/>
            </a:pPr>
            <a:r>
              <a:rPr lang="en-US" altLang="en-US" sz="2000" b="0" cap="all" dirty="0" smtClean="0">
                <a:cs typeface="B Zar" pitchFamily="2" charset="-78"/>
              </a:rPr>
              <a:t>F (d) &lt; S (0)</a:t>
            </a:r>
            <a:endParaRPr lang="fa-IR" altLang="en-US" sz="2000" b="0" cap="all" dirty="0" smtClean="0">
              <a:cs typeface="B Zar" pitchFamily="2" charset="-78"/>
            </a:endParaRPr>
          </a:p>
          <a:p>
            <a:pPr marL="0" indent="0" algn="r" rtl="1">
              <a:lnSpc>
                <a:spcPct val="120000"/>
              </a:lnSpc>
              <a:defRPr/>
            </a:pPr>
            <a:endParaRPr lang="en-US" altLang="en-US" sz="2000" b="0" cap="all" dirty="0" smtClean="0">
              <a:cs typeface="B Zar" pitchFamily="2" charset="-78"/>
            </a:endParaRPr>
          </a:p>
          <a:p>
            <a:pPr marL="0" indent="0" algn="r" rtl="1">
              <a:lnSpc>
                <a:spcPct val="120000"/>
              </a:lnSpc>
              <a:defRPr/>
            </a:pPr>
            <a:r>
              <a:rPr lang="fa-IR" altLang="en-US" sz="2000" b="0" cap="all" dirty="0" smtClean="0">
                <a:cs typeface="B Zar" pitchFamily="2" charset="-78"/>
              </a:rPr>
              <a:t>پريميوم پيمان آتي: هنگامي كه قيمت پيمان آتي يك ارز خارجي به قيمت ارز داخلي از قيمت نقدي آن بيشتر است:</a:t>
            </a:r>
          </a:p>
          <a:p>
            <a:pPr marL="0" indent="0" algn="r" rtl="1">
              <a:lnSpc>
                <a:spcPct val="120000"/>
              </a:lnSpc>
              <a:defRPr/>
            </a:pPr>
            <a:r>
              <a:rPr lang="en-US" altLang="en-US" sz="2000" b="0" cap="all" dirty="0" smtClean="0">
                <a:cs typeface="B Zar" pitchFamily="2" charset="-78"/>
              </a:rPr>
              <a:t>F (d) &gt; S(0)</a:t>
            </a:r>
            <a:endParaRPr lang="fa-IR" altLang="en-US" sz="2000" b="0" cap="all" dirty="0" smtClean="0">
              <a:cs typeface="B Zar" pitchFamily="2" charset="-78"/>
            </a:endParaRPr>
          </a:p>
          <a:p>
            <a:pPr marL="0" indent="0" algn="r" rtl="1">
              <a:lnSpc>
                <a:spcPct val="120000"/>
              </a:lnSpc>
              <a:defRPr/>
            </a:pPr>
            <a:endParaRPr lang="en-US" altLang="en-US" sz="2000" b="0" cap="all" dirty="0" smtClean="0">
              <a:cs typeface="B Zar" pitchFamily="2" charset="-78"/>
            </a:endParaRPr>
          </a:p>
          <a:p>
            <a:pPr marL="0" indent="0" algn="r" rtl="1">
              <a:lnSpc>
                <a:spcPct val="120000"/>
              </a:lnSpc>
              <a:defRPr/>
            </a:pPr>
            <a:r>
              <a:rPr lang="fa-IR" altLang="en-US" sz="2000" b="0" cap="all" dirty="0" smtClean="0">
                <a:cs typeface="B Zar" pitchFamily="2" charset="-78"/>
              </a:rPr>
              <a:t>نرخ بهره ضمني: ديسكانت و پريميوم در طول يك دوره در واقع بيانگر يك درآمد در هر سال هستند. اين درآمد سالانه نرخ بهره ضمني است و براي مقايسه تفاضل نرخ بهره نيز بكار مي رود.</a:t>
            </a:r>
            <a:endParaRPr lang="en-US" altLang="en-US" sz="2000" b="0" cap="all" dirty="0" smtClean="0">
              <a:cs typeface="B Zar" pitchFamily="2" charset="-78"/>
            </a:endParaRPr>
          </a:p>
        </p:txBody>
      </p:sp>
      <p:sp>
        <p:nvSpPr>
          <p:cNvPr id="4" name="Slide Number Placeholder 3"/>
          <p:cNvSpPr>
            <a:spLocks noGrp="1"/>
          </p:cNvSpPr>
          <p:nvPr>
            <p:ph type="sldNum" sz="quarter" idx="12"/>
          </p:nvPr>
        </p:nvSpPr>
        <p:spPr/>
        <p:txBody>
          <a:bodyPr>
            <a:normAutofit/>
          </a:bodyPr>
          <a:lstStyle/>
          <a:p>
            <a:pPr>
              <a:defRPr/>
            </a:pPr>
            <a:fld id="{50A8EEE5-CD47-4BD6-92A1-AC7CB2CE2D85}" type="slidenum">
              <a:rPr lang="ar-SA" altLang="en-US"/>
              <a:pPr>
                <a:defRPr/>
              </a:pPr>
              <a:t>15</a:t>
            </a:fld>
            <a:endParaRPr lang="en-US" altLang="en-US"/>
          </a:p>
        </p:txBody>
      </p:sp>
      <p:pic>
        <p:nvPicPr>
          <p:cNvPr id="2355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953000"/>
            <a:ext cx="29622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96781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6"/>
          <p:cNvSpPr>
            <a:spLocks noGrp="1"/>
          </p:cNvSpPr>
          <p:nvPr>
            <p:ph idx="1"/>
          </p:nvPr>
        </p:nvSpPr>
        <p:spPr>
          <a:xfrm>
            <a:off x="822960" y="914400"/>
            <a:ext cx="7520940" cy="4876800"/>
          </a:xfrm>
        </p:spPr>
        <p:txBody>
          <a:bodyPr vert="horz" lIns="91440" tIns="45720" rIns="91440" bIns="45720" rtlCol="0" anchor="ctr">
            <a:noAutofit/>
          </a:bodyPr>
          <a:lstStyle/>
          <a:p>
            <a:pPr marL="0" indent="0" algn="r" rtl="1">
              <a:lnSpc>
                <a:spcPct val="140000"/>
              </a:lnSpc>
              <a:defRPr/>
            </a:pPr>
            <a:endParaRPr lang="fa-IR" altLang="en-US" sz="1800" b="0" cap="all" dirty="0" smtClean="0">
              <a:cs typeface="B Zar" pitchFamily="2" charset="-78"/>
            </a:endParaRPr>
          </a:p>
          <a:p>
            <a:pPr marL="0" indent="0" algn="r" rtl="1">
              <a:lnSpc>
                <a:spcPct val="140000"/>
              </a:lnSpc>
              <a:defRPr/>
            </a:pPr>
            <a:r>
              <a:rPr lang="fa-IR" altLang="en-US" sz="1800" b="0" cap="all" dirty="0" smtClean="0">
                <a:cs typeface="B Zar" pitchFamily="2" charset="-78"/>
              </a:rPr>
              <a:t>نرخ ارز تعادلی در طول زمان با توجه به نیروهای عرضه و تقاضا تغییر می کند.عواملی که منجر به تغییر در تقاضا و عرضه بازار می شود،در ادامه نشان داده شده است.رابطه زیر خلاصه ای از عواملی که بر نرخ ارز نقدی اثر می گذارد را نشان می دهد:</a:t>
            </a:r>
          </a:p>
          <a:p>
            <a:pPr marL="0" indent="0" algn="ctr" rtl="1">
              <a:lnSpc>
                <a:spcPct val="140000"/>
              </a:lnSpc>
              <a:defRPr/>
            </a:pPr>
            <a:r>
              <a:rPr lang="en-US" altLang="en-US" sz="1800" b="0" cap="all" dirty="0" smtClean="0">
                <a:cs typeface="B Zar" pitchFamily="2" charset="-78"/>
              </a:rPr>
              <a:t>e=f(∆INF,∆INT,∆INC,∆GC,∆EXP)</a:t>
            </a:r>
            <a:endParaRPr lang="fa-IR" altLang="en-US" sz="1800" b="0" cap="all" dirty="0" smtClean="0">
              <a:cs typeface="B Zar" pitchFamily="2" charset="-78"/>
            </a:endParaRPr>
          </a:p>
          <a:p>
            <a:pPr marL="0" indent="0" algn="r" rtl="1">
              <a:lnSpc>
                <a:spcPct val="140000"/>
              </a:lnSpc>
              <a:defRPr/>
            </a:pPr>
            <a:r>
              <a:rPr lang="en-US" altLang="en-US" sz="1800" b="0" cap="all" dirty="0" smtClean="0">
                <a:cs typeface="B Zar" pitchFamily="2" charset="-78"/>
              </a:rPr>
              <a:t>e : </a:t>
            </a:r>
            <a:r>
              <a:rPr lang="fa-IR" altLang="en-US" sz="1800" b="0" cap="all" dirty="0" smtClean="0">
                <a:cs typeface="B Zar" pitchFamily="2" charset="-78"/>
              </a:rPr>
              <a:t>درصد تغییر در نرخ نقدی</a:t>
            </a:r>
          </a:p>
          <a:p>
            <a:pPr marL="0" indent="0" algn="r" rtl="1">
              <a:lnSpc>
                <a:spcPct val="140000"/>
              </a:lnSpc>
              <a:defRPr/>
            </a:pPr>
            <a:r>
              <a:rPr lang="fa-IR" altLang="en-US" sz="1800" b="0" cap="all" dirty="0" smtClean="0">
                <a:cs typeface="B Zar" pitchFamily="2" charset="-78"/>
              </a:rPr>
              <a:t>: ∆</a:t>
            </a:r>
            <a:r>
              <a:rPr lang="en-US" altLang="en-US" sz="1800" b="0" cap="all" dirty="0" smtClean="0">
                <a:cs typeface="B Zar" pitchFamily="2" charset="-78"/>
              </a:rPr>
              <a:t>INF </a:t>
            </a:r>
            <a:r>
              <a:rPr lang="fa-IR" altLang="en-US" sz="1800" b="0" cap="all" dirty="0" smtClean="0">
                <a:cs typeface="B Zar" pitchFamily="2" charset="-78"/>
              </a:rPr>
              <a:t>تغییر در تفاوت بین تورم داخلی و تورم کشور دیگری که پول آن بعنوان ارز مبادله می شود</a:t>
            </a:r>
          </a:p>
          <a:p>
            <a:pPr marL="0" indent="0" algn="r" rtl="1">
              <a:lnSpc>
                <a:spcPct val="140000"/>
              </a:lnSpc>
              <a:defRPr/>
            </a:pPr>
            <a:r>
              <a:rPr lang="fa-IR" altLang="en-US" sz="1800" b="0" cap="all" dirty="0" smtClean="0">
                <a:cs typeface="B Zar" pitchFamily="2" charset="-78"/>
              </a:rPr>
              <a:t>∆</a:t>
            </a:r>
            <a:r>
              <a:rPr lang="en-US" altLang="en-US" sz="1800" b="0" cap="all" dirty="0" smtClean="0">
                <a:cs typeface="B Zar" pitchFamily="2" charset="-78"/>
              </a:rPr>
              <a:t>INT: </a:t>
            </a:r>
            <a:r>
              <a:rPr lang="fa-IR" altLang="en-US" sz="1800" b="0" cap="all" dirty="0" smtClean="0">
                <a:cs typeface="B Zar" pitchFamily="2" charset="-78"/>
              </a:rPr>
              <a:t>تفاوت بین نرخ بهره داخلی و نرخ بهره در کشور خارجی</a:t>
            </a:r>
          </a:p>
          <a:p>
            <a:pPr marL="0" indent="0" algn="r" rtl="1">
              <a:lnSpc>
                <a:spcPct val="140000"/>
              </a:lnSpc>
              <a:defRPr/>
            </a:pPr>
            <a:r>
              <a:rPr lang="fa-IR" altLang="en-US" sz="1800" b="0" cap="all" dirty="0" smtClean="0">
                <a:cs typeface="B Zar" pitchFamily="2" charset="-78"/>
              </a:rPr>
              <a:t>:∆</a:t>
            </a:r>
            <a:r>
              <a:rPr lang="en-US" altLang="en-US" sz="1800" b="0" cap="all" dirty="0" smtClean="0">
                <a:cs typeface="B Zar" pitchFamily="2" charset="-78"/>
              </a:rPr>
              <a:t>INC </a:t>
            </a:r>
            <a:r>
              <a:rPr lang="fa-IR" altLang="en-US" sz="1800" b="0" cap="all" dirty="0" smtClean="0">
                <a:cs typeface="B Zar" pitchFamily="2" charset="-78"/>
              </a:rPr>
              <a:t>تفاوت بین سطح درآمد داخل کشور و کشور خارجی</a:t>
            </a:r>
          </a:p>
          <a:p>
            <a:pPr marL="0" indent="0" algn="r" rtl="1">
              <a:lnSpc>
                <a:spcPct val="140000"/>
              </a:lnSpc>
              <a:defRPr/>
            </a:pPr>
            <a:r>
              <a:rPr lang="fa-IR" altLang="en-US" sz="1800" b="0" cap="all" dirty="0" smtClean="0">
                <a:cs typeface="B Zar" pitchFamily="2" charset="-78"/>
              </a:rPr>
              <a:t>:∆</a:t>
            </a:r>
            <a:r>
              <a:rPr lang="en-US" altLang="en-US" sz="1800" b="0" cap="all" dirty="0" smtClean="0">
                <a:cs typeface="B Zar" pitchFamily="2" charset="-78"/>
              </a:rPr>
              <a:t>GC </a:t>
            </a:r>
            <a:r>
              <a:rPr lang="fa-IR" altLang="en-US" sz="1800" b="0" cap="all" dirty="0" smtClean="0">
                <a:cs typeface="B Zar" pitchFamily="2" charset="-78"/>
              </a:rPr>
              <a:t>نغییر در کنترل های دولتی</a:t>
            </a:r>
          </a:p>
          <a:p>
            <a:pPr marL="0" indent="0" algn="r" rtl="1">
              <a:lnSpc>
                <a:spcPct val="140000"/>
              </a:lnSpc>
              <a:defRPr/>
            </a:pPr>
            <a:r>
              <a:rPr lang="fa-IR" altLang="en-US" sz="1800" b="0" cap="all" dirty="0" smtClean="0">
                <a:cs typeface="B Zar" pitchFamily="2" charset="-78"/>
              </a:rPr>
              <a:t>:∆</a:t>
            </a:r>
            <a:r>
              <a:rPr lang="en-US" altLang="en-US" sz="1800" b="0" cap="all" dirty="0" smtClean="0">
                <a:cs typeface="B Zar" pitchFamily="2" charset="-78"/>
              </a:rPr>
              <a:t>EXP </a:t>
            </a:r>
            <a:r>
              <a:rPr lang="fa-IR" altLang="en-US" sz="1800" b="0" cap="all" dirty="0" smtClean="0">
                <a:cs typeface="B Zar" pitchFamily="2" charset="-78"/>
              </a:rPr>
              <a:t>تغییر در انتظارات قیمتی ارز در آینده</a:t>
            </a:r>
          </a:p>
          <a:p>
            <a:pPr marL="0" indent="0" algn="r" rtl="1">
              <a:lnSpc>
                <a:spcPct val="140000"/>
              </a:lnSpc>
              <a:defRPr/>
            </a:pPr>
            <a:endParaRPr lang="fa-IR" altLang="en-US" sz="1800" b="0" cap="all" dirty="0" smtClean="0">
              <a:cs typeface="B Zar" pitchFamily="2" charset="-78"/>
            </a:endParaRPr>
          </a:p>
          <a:p>
            <a:pPr marL="0" indent="0" algn="r" rtl="1">
              <a:lnSpc>
                <a:spcPct val="140000"/>
              </a:lnSpc>
              <a:defRPr/>
            </a:pPr>
            <a:endParaRPr lang="fa-IR" altLang="en-US" sz="1800" b="0" cap="all" dirty="0" smtClean="0">
              <a:cs typeface="B Zar" pitchFamily="2" charset="-78"/>
            </a:endParaRPr>
          </a:p>
        </p:txBody>
      </p:sp>
      <p:sp>
        <p:nvSpPr>
          <p:cNvPr id="245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BE60BC54-C3C7-4EDA-8B02-1A76EEE4ADEF}" type="slidenum">
              <a:rPr lang="ar-SA" altLang="en-US" sz="1400" smtClean="0">
                <a:solidFill>
                  <a:schemeClr val="tx1"/>
                </a:solidFill>
                <a:latin typeface="Arial" charset="0"/>
                <a:cs typeface="Arial" charset="0"/>
              </a:rPr>
              <a:pPr>
                <a:spcBef>
                  <a:spcPct val="0"/>
                </a:spcBef>
                <a:buClrTx/>
                <a:buSzTx/>
                <a:buFontTx/>
                <a:buNone/>
              </a:pPr>
              <a:t>16</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7" name="Title 6"/>
          <p:cNvSpPr>
            <a:spLocks noGrp="1"/>
          </p:cNvSpPr>
          <p:nvPr>
            <p:ph type="title"/>
          </p:nvPr>
        </p:nvSpPr>
        <p:spPr/>
        <p:txBody>
          <a:bodyPr/>
          <a:lstStyle/>
          <a:p>
            <a:r>
              <a:rPr lang="fa-IR" altLang="en-US" b="1" dirty="0" smtClean="0">
                <a:cs typeface="B Zar" pitchFamily="2" charset="-78"/>
              </a:rPr>
              <a:t>عوامل موثر بر نرخ ارز:</a:t>
            </a:r>
            <a:br>
              <a:rPr lang="fa-IR" altLang="en-US" b="1" dirty="0" smtClean="0">
                <a:cs typeface="B Zar" pitchFamily="2" charset="-78"/>
              </a:rPr>
            </a:br>
            <a:endParaRPr lang="en-US" b="1" dirty="0"/>
          </a:p>
        </p:txBody>
      </p:sp>
    </p:spTree>
    <p:extLst>
      <p:ext uri="{BB962C8B-B14F-4D97-AF65-F5344CB8AC3E}">
        <p14:creationId xmlns:p14="http://schemas.microsoft.com/office/powerpoint/2010/main" val="1095168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title"/>
          </p:nvPr>
        </p:nvSpPr>
        <p:spPr>
          <a:xfrm>
            <a:off x="804921" y="327065"/>
            <a:ext cx="8229600" cy="1143000"/>
          </a:xfrm>
        </p:spPr>
        <p:txBody>
          <a:bodyPr vert="horz" lIns="91440" tIns="45720" rIns="91440" bIns="45720" rtlCol="0" anchor="ctr">
            <a:noAutofit/>
          </a:bodyPr>
          <a:lstStyle/>
          <a:p>
            <a:r>
              <a:rPr lang="fa-IR" altLang="en-US" b="1" dirty="0" smtClean="0">
                <a:cs typeface="B Zar" pitchFamily="2" charset="-78"/>
              </a:rPr>
              <a:t>خلاصه ای از عوامل اثرگذار بر نرخ ارز:</a:t>
            </a:r>
          </a:p>
        </p:txBody>
      </p:sp>
      <p:sp>
        <p:nvSpPr>
          <p:cNvPr id="25603" name="Content Placeholder 6"/>
          <p:cNvSpPr>
            <a:spLocks noGrp="1"/>
          </p:cNvSpPr>
          <p:nvPr>
            <p:ph idx="1"/>
          </p:nvPr>
        </p:nvSpPr>
        <p:spPr/>
        <p:txBody>
          <a:bodyPr/>
          <a:lstStyle/>
          <a:p>
            <a:pPr marL="0" indent="0" algn="r" rtl="1" eaLnBrk="1" hangingPunct="1">
              <a:buFontTx/>
              <a:buNone/>
            </a:pPr>
            <a:endParaRPr lang="fa-IR" altLang="en-US" sz="2000" dirty="0" smtClean="0">
              <a:solidFill>
                <a:schemeClr val="bg1"/>
              </a:solidFill>
              <a:cs typeface="B Homa" pitchFamily="2" charset="-78"/>
            </a:endParaRPr>
          </a:p>
          <a:p>
            <a:pPr marL="0" indent="0" algn="r" rtl="1" eaLnBrk="1" hangingPunct="1">
              <a:buFontTx/>
              <a:buNone/>
            </a:pPr>
            <a:endParaRPr lang="fa-IR" altLang="en-US" sz="2000" dirty="0" smtClean="0">
              <a:solidFill>
                <a:schemeClr val="bg1"/>
              </a:solidFill>
              <a:cs typeface="B Homa" pitchFamily="2" charset="-78"/>
            </a:endParaRPr>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AE08C2CD-2F2E-4C5D-943D-4ECEEA750B28}" type="slidenum">
              <a:rPr lang="ar-SA" altLang="en-US" sz="1400" smtClean="0">
                <a:solidFill>
                  <a:schemeClr val="tx1"/>
                </a:solidFill>
                <a:latin typeface="Arial" charset="0"/>
                <a:cs typeface="Arial" charset="0"/>
              </a:rPr>
              <a:pPr>
                <a:spcBef>
                  <a:spcPct val="0"/>
                </a:spcBef>
                <a:buClrTx/>
                <a:buSzTx/>
                <a:buFontTx/>
                <a:buNone/>
              </a:pPr>
              <a:t>17</a:t>
            </a:fld>
            <a:endParaRPr lang="en-US" altLang="en-US" sz="1400" smtClean="0">
              <a:solidFill>
                <a:schemeClr val="tx1"/>
              </a:solidFill>
              <a:latin typeface="Arial" charset="0"/>
              <a:cs typeface="Arial" charset="0"/>
            </a:endParaRPr>
          </a:p>
        </p:txBody>
      </p:sp>
      <p:pic>
        <p:nvPicPr>
          <p:cNvPr id="2560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5932488"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99289667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a:xfrm>
            <a:off x="762000" y="381000"/>
            <a:ext cx="8229600" cy="1143000"/>
          </a:xfrm>
        </p:spPr>
        <p:txBody>
          <a:bodyPr vert="horz" lIns="91440" tIns="45720" rIns="91440" bIns="45720" rtlCol="0" anchor="ctr">
            <a:noAutofit/>
          </a:bodyPr>
          <a:lstStyle/>
          <a:p>
            <a:pPr fontAlgn="auto">
              <a:spcAft>
                <a:spcPts val="0"/>
              </a:spcAft>
              <a:defRPr/>
            </a:pPr>
            <a:r>
              <a:rPr lang="fa-IR" altLang="en-US" b="1" dirty="0" smtClean="0">
                <a:cs typeface="B Zar" pitchFamily="2" charset="-78"/>
              </a:rPr>
              <a:t>سیستم های ارزی</a:t>
            </a:r>
            <a:endParaRPr lang="en-US" altLang="en-US" b="1" dirty="0" smtClean="0">
              <a:cs typeface="B Zar" pitchFamily="2" charset="-78"/>
            </a:endParaRPr>
          </a:p>
        </p:txBody>
      </p:sp>
      <p:sp>
        <p:nvSpPr>
          <p:cNvPr id="26627" name="Content Placeholder 6"/>
          <p:cNvSpPr>
            <a:spLocks noGrp="1"/>
          </p:cNvSpPr>
          <p:nvPr>
            <p:ph idx="1"/>
          </p:nvPr>
        </p:nvSpPr>
        <p:spPr/>
        <p:txBody>
          <a:bodyPr vert="horz" lIns="91440" tIns="45720" rIns="91440" bIns="45720" rtlCol="0" anchor="ctr">
            <a:noAutofit/>
          </a:bodyPr>
          <a:lstStyle/>
          <a:p>
            <a:pPr marL="0" indent="0" algn="r" rtl="1">
              <a:lnSpc>
                <a:spcPct val="140000"/>
              </a:lnSpc>
              <a:defRPr/>
            </a:pPr>
            <a:endParaRPr lang="fa-IR" altLang="en-US" sz="2400" b="0" cap="all" dirty="0" smtClean="0">
              <a:cs typeface="B Zar" pitchFamily="2" charset="-78"/>
            </a:endParaRPr>
          </a:p>
          <a:p>
            <a:pPr marL="0" indent="0" algn="r" rtl="1">
              <a:lnSpc>
                <a:spcPct val="140000"/>
              </a:lnSpc>
              <a:defRPr/>
            </a:pPr>
            <a:endParaRPr lang="fa-IR" altLang="en-US" sz="2400" b="0" cap="all" dirty="0" smtClean="0">
              <a:cs typeface="B Zar" pitchFamily="2" charset="-78"/>
            </a:endParaRPr>
          </a:p>
          <a:p>
            <a:pPr marL="0" indent="0" algn="r" rtl="1">
              <a:lnSpc>
                <a:spcPct val="140000"/>
              </a:lnSpc>
              <a:defRPr/>
            </a:pPr>
            <a:r>
              <a:rPr lang="fa-IR" altLang="en-US" sz="2400" b="0" cap="all" dirty="0" smtClean="0">
                <a:cs typeface="B Zar" pitchFamily="2" charset="-78"/>
              </a:rPr>
              <a:t>سیستم های نرخ ارز را می توان بر اساس سطح اعمال کنترل دولت بر نرخ ارز طبقه بندی کرد.سیستم های نرخ ارز به طور معمول به صورت زیر طبقه بندی می شوند:</a:t>
            </a:r>
          </a:p>
          <a:p>
            <a:pPr marL="0" indent="0" algn="r" rtl="1">
              <a:lnSpc>
                <a:spcPct val="140000"/>
              </a:lnSpc>
              <a:defRPr/>
            </a:pPr>
            <a:r>
              <a:rPr lang="fa-IR" altLang="en-US" sz="2400" b="0" cap="all" dirty="0" smtClean="0">
                <a:cs typeface="B Zar" pitchFamily="2" charset="-78"/>
              </a:rPr>
              <a:t>•	سیستم ارزی ثابت </a:t>
            </a:r>
          </a:p>
          <a:p>
            <a:pPr marL="0" indent="0" algn="r" rtl="1">
              <a:lnSpc>
                <a:spcPct val="140000"/>
              </a:lnSpc>
              <a:defRPr/>
            </a:pPr>
            <a:r>
              <a:rPr lang="fa-IR" altLang="en-US" sz="2400" b="0" cap="all" dirty="0" smtClean="0">
                <a:cs typeface="B Zar" pitchFamily="2" charset="-78"/>
              </a:rPr>
              <a:t>•	سیستم ارزی کاملا شناور </a:t>
            </a:r>
          </a:p>
          <a:p>
            <a:pPr marL="0" indent="0" algn="r" rtl="1">
              <a:lnSpc>
                <a:spcPct val="140000"/>
              </a:lnSpc>
              <a:defRPr/>
            </a:pPr>
            <a:r>
              <a:rPr lang="fa-IR" altLang="en-US" sz="2400" b="0" cap="all" dirty="0" smtClean="0">
                <a:cs typeface="B Zar" pitchFamily="2" charset="-78"/>
              </a:rPr>
              <a:t>•	سیستم ارزی شناور مدیریت شده </a:t>
            </a:r>
          </a:p>
          <a:p>
            <a:pPr marL="0" indent="0" algn="r" rtl="1">
              <a:lnSpc>
                <a:spcPct val="140000"/>
              </a:lnSpc>
              <a:defRPr/>
            </a:pPr>
            <a:r>
              <a:rPr lang="fa-IR" altLang="en-US" sz="2400" b="0" cap="all" dirty="0" smtClean="0">
                <a:cs typeface="B Zar" pitchFamily="2" charset="-78"/>
              </a:rPr>
              <a:t>•	سیستم ارزی میخکوب شده</a:t>
            </a:r>
          </a:p>
          <a:p>
            <a:pPr marL="0" indent="0" algn="r" rtl="1">
              <a:lnSpc>
                <a:spcPct val="140000"/>
              </a:lnSpc>
              <a:defRPr/>
            </a:pPr>
            <a:endParaRPr lang="fa-IR" altLang="en-US" sz="2400" b="0" cap="all" dirty="0" smtClean="0">
              <a:cs typeface="B Zar" pitchFamily="2" charset="-78"/>
            </a:endParaRP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4178E05A-7F8D-46CF-B422-13702F3058CB}" type="slidenum">
              <a:rPr lang="ar-SA" altLang="en-US" sz="1400" smtClean="0">
                <a:solidFill>
                  <a:schemeClr val="tx1"/>
                </a:solidFill>
                <a:latin typeface="Arial" charset="0"/>
                <a:cs typeface="Arial" charset="0"/>
              </a:rPr>
              <a:pPr>
                <a:spcBef>
                  <a:spcPct val="0"/>
                </a:spcBef>
                <a:buClrTx/>
                <a:buSzTx/>
                <a:buFontTx/>
                <a:buNone/>
              </a:pPr>
              <a:t>18</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1890687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p:nvPr>
        </p:nvSpPr>
        <p:spPr>
          <a:xfrm>
            <a:off x="762000" y="76200"/>
            <a:ext cx="8229600" cy="914400"/>
          </a:xfrm>
        </p:spPr>
        <p:txBody>
          <a:bodyPr vert="horz" lIns="91440" tIns="45720" rIns="91440" bIns="45720" rtlCol="0" anchor="ctr">
            <a:noAutofit/>
          </a:bodyPr>
          <a:lstStyle/>
          <a:p>
            <a:pPr>
              <a:defRPr/>
            </a:pPr>
            <a:r>
              <a:rPr lang="fa-IR" altLang="en-US" b="1" dirty="0" smtClean="0">
                <a:cs typeface="B Zar" pitchFamily="2" charset="-78"/>
              </a:rPr>
              <a:t>سیستم های ارزی</a:t>
            </a:r>
            <a:endParaRPr lang="en-US" altLang="en-US" b="1" dirty="0" smtClean="0">
              <a:cs typeface="B Zar" pitchFamily="2" charset="-78"/>
            </a:endParaRPr>
          </a:p>
        </p:txBody>
      </p:sp>
      <p:sp>
        <p:nvSpPr>
          <p:cNvPr id="27651" name="Content Placeholder 6"/>
          <p:cNvSpPr>
            <a:spLocks noGrp="1"/>
          </p:cNvSpPr>
          <p:nvPr>
            <p:ph idx="1"/>
          </p:nvPr>
        </p:nvSpPr>
        <p:spPr>
          <a:xfrm>
            <a:off x="822960" y="1905000"/>
            <a:ext cx="7520940" cy="3579849"/>
          </a:xfrm>
        </p:spPr>
        <p:txBody>
          <a:bodyPr vert="horz" lIns="91440" tIns="45720" rIns="91440" bIns="45720" rtlCol="0" anchor="ctr">
            <a:noAutofit/>
          </a:bodyPr>
          <a:lstStyle/>
          <a:p>
            <a:pPr marL="0" indent="0" algn="r" rtl="1">
              <a:lnSpc>
                <a:spcPct val="150000"/>
              </a:lnSpc>
              <a:defRPr/>
            </a:pPr>
            <a:endParaRPr lang="fa-IR" altLang="en-US" sz="1800" b="0" cap="all" dirty="0" smtClean="0">
              <a:cs typeface="B Zar" pitchFamily="2" charset="-78"/>
            </a:endParaRPr>
          </a:p>
          <a:p>
            <a:pPr marL="0" indent="0" algn="r" rtl="1">
              <a:lnSpc>
                <a:spcPct val="150000"/>
              </a:lnSpc>
              <a:defRPr/>
            </a:pPr>
            <a:r>
              <a:rPr lang="fa-IR" altLang="en-US" sz="1800" b="0" cap="all" dirty="0" smtClean="0">
                <a:cs typeface="B Zar" pitchFamily="2" charset="-78"/>
              </a:rPr>
              <a:t>سیستم ارزی ثابت:در سیستم ارزی ثابت، نرخ ارز ثابت نگه داشته می شود و یا به آن اجازه نوسان در یک محدوده بسیار کوچک داده می شود</a:t>
            </a:r>
          </a:p>
          <a:p>
            <a:pPr marL="0" indent="0" algn="r" rtl="1">
              <a:lnSpc>
                <a:spcPct val="150000"/>
              </a:lnSpc>
              <a:defRPr/>
            </a:pPr>
            <a:r>
              <a:rPr lang="fa-IR" altLang="en-US" sz="1800" b="0" cap="all" dirty="0" smtClean="0">
                <a:cs typeface="B Zar" pitchFamily="2" charset="-78"/>
              </a:rPr>
              <a:t>مزایا و معایب سیستم ارزی ثابت:</a:t>
            </a:r>
          </a:p>
          <a:p>
            <a:pPr marL="0" indent="0" algn="r" rtl="1">
              <a:lnSpc>
                <a:spcPct val="150000"/>
              </a:lnSpc>
              <a:defRPr/>
            </a:pPr>
            <a:r>
              <a:rPr lang="fa-IR" altLang="en-US" sz="1800" b="0" cap="all" dirty="0" smtClean="0">
                <a:cs typeface="B Zar" pitchFamily="2" charset="-78"/>
              </a:rPr>
              <a:t>مزایا: در فضای کسب و کاری که در آن نرخ ارز ثابت است،شرکت چندملیتی می تواند در تجارت بین المللی،سرمایه گذاری مستقیم، و تامین مالی بین المللی بدون نگرانی از قیمت آینده نرخ ارز،مشارکت داشته باشند.در نتیجه، سنگینی وظیفه مدیران چنین شرکت هایی کمتر خواهد شد.</a:t>
            </a:r>
          </a:p>
          <a:p>
            <a:pPr marL="0" indent="0" algn="r" rtl="1">
              <a:lnSpc>
                <a:spcPct val="150000"/>
              </a:lnSpc>
              <a:defRPr/>
            </a:pPr>
            <a:r>
              <a:rPr lang="fa-IR" altLang="en-US" sz="1800" b="0" cap="all" dirty="0" smtClean="0">
                <a:cs typeface="B Zar" pitchFamily="2" charset="-78"/>
              </a:rPr>
              <a:t>معایب: یکی از معایب سیستم نرخ ارز ثابت،وجود ریسک ناشی تصمیم دولت ها برای تغییر ارزش ارز در برخی کشورهاست.اگرچه، شرکت های چندملیتی،در معرض تغییرات مداوم نرخ ارز نیستند،اما در معرض مداخله دولت در نرخ ارز هستند.</a:t>
            </a:r>
          </a:p>
          <a:p>
            <a:pPr marL="0" indent="0" algn="r" rtl="1">
              <a:lnSpc>
                <a:spcPct val="150000"/>
              </a:lnSpc>
              <a:defRPr/>
            </a:pPr>
            <a:r>
              <a:rPr lang="fa-IR" altLang="en-US" sz="1800" b="0" cap="all" dirty="0" smtClean="0">
                <a:cs typeface="B Zar" pitchFamily="2" charset="-78"/>
              </a:rPr>
              <a:t>ایراد دوم از منظر کلان است، به طوری که نرخ ارز ثابت، ممکن است کشورها و شرکت های چندملیتی شان را در مقابل شرایط اقتصادی کشورهای دیگر آسیب پذیر کند</a:t>
            </a:r>
          </a:p>
          <a:p>
            <a:pPr marL="0" indent="0" algn="r" rtl="1">
              <a:lnSpc>
                <a:spcPct val="150000"/>
              </a:lnSpc>
              <a:defRPr/>
            </a:pPr>
            <a:endParaRPr lang="fa-IR" altLang="en-US" sz="1800" b="0" cap="all" dirty="0" smtClean="0">
              <a:cs typeface="B Zar" pitchFamily="2" charset="-78"/>
            </a:endParaRPr>
          </a:p>
          <a:p>
            <a:pPr marL="0" indent="0" algn="r" rtl="1">
              <a:lnSpc>
                <a:spcPct val="150000"/>
              </a:lnSpc>
              <a:defRPr/>
            </a:pPr>
            <a:endParaRPr lang="fa-IR" altLang="en-US" sz="1800" b="0" cap="all" dirty="0" smtClean="0">
              <a:cs typeface="B Zar" pitchFamily="2" charset="-78"/>
            </a:endParaRP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D0A98773-9A8E-44AF-A4E8-6C87BCC2521F}" type="slidenum">
              <a:rPr lang="ar-SA" altLang="en-US" sz="1400" smtClean="0">
                <a:solidFill>
                  <a:schemeClr val="tx1"/>
                </a:solidFill>
                <a:latin typeface="Arial" charset="0"/>
                <a:cs typeface="Arial" charset="0"/>
              </a:rPr>
              <a:pPr>
                <a:spcBef>
                  <a:spcPct val="0"/>
                </a:spcBef>
                <a:buClrTx/>
                <a:buSzTx/>
                <a:buFontTx/>
                <a:buNone/>
              </a:pPr>
              <a:t>19</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2118096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440"/>
            <a:ext cx="7520940" cy="44196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rtl="1"/>
            <a:r>
              <a:rPr lang="fa-IR" dirty="0" smtClean="0">
                <a:cs typeface="B Nazanin" panose="00000400000000000000" pitchFamily="2" charset="-78"/>
              </a:rPr>
              <a:t>فهرست مطالب</a:t>
            </a:r>
            <a:endParaRPr lang="en-US" dirty="0">
              <a:cs typeface="B Nazanin" panose="00000400000000000000" pitchFamily="2" charset="-78"/>
            </a:endParaRPr>
          </a:p>
        </p:txBody>
      </p:sp>
      <p:sp>
        <p:nvSpPr>
          <p:cNvPr id="7" name="Rounded Rectangle 6">
            <a:hlinkClick r:id="" action="ppaction://noaction"/>
          </p:cNvPr>
          <p:cNvSpPr/>
          <p:nvPr/>
        </p:nvSpPr>
        <p:spPr>
          <a:xfrm>
            <a:off x="2357120" y="6070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1) ماهيت مالي بين الملل و موضوعات  جاري شركتهاي چند مليتي</a:t>
            </a:r>
            <a:endParaRPr lang="en-US" sz="1400" b="1" dirty="0">
              <a:solidFill>
                <a:srgbClr val="002060"/>
              </a:solidFill>
              <a:cs typeface="B Nazanin" panose="00000400000000000000" pitchFamily="2" charset="-78"/>
            </a:endParaRPr>
          </a:p>
        </p:txBody>
      </p:sp>
      <p:sp>
        <p:nvSpPr>
          <p:cNvPr id="8" name="Rounded Rectangle 7">
            <a:hlinkClick r:id="" action="ppaction://noaction"/>
          </p:cNvPr>
          <p:cNvSpPr/>
          <p:nvPr/>
        </p:nvSpPr>
        <p:spPr>
          <a:xfrm>
            <a:off x="2357120" y="88900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2) آشنايي با نظام ها، و نهادهاي مالي بين الملل</a:t>
            </a:r>
            <a:endParaRPr lang="en-US" sz="1400" b="1" dirty="0">
              <a:solidFill>
                <a:srgbClr val="002060"/>
              </a:solidFill>
              <a:cs typeface="B Nazanin" panose="00000400000000000000" pitchFamily="2" charset="-78"/>
            </a:endParaRPr>
          </a:p>
        </p:txBody>
      </p:sp>
      <p:sp>
        <p:nvSpPr>
          <p:cNvPr id="9" name="Rounded Rectangle 8">
            <a:hlinkClick r:id="" action="ppaction://noaction"/>
          </p:cNvPr>
          <p:cNvSpPr/>
          <p:nvPr/>
        </p:nvSpPr>
        <p:spPr>
          <a:xfrm>
            <a:off x="2357120" y="11836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3) </a:t>
            </a:r>
            <a:r>
              <a:rPr lang="fa-IR" sz="1400" b="1" dirty="0">
                <a:solidFill>
                  <a:srgbClr val="002060"/>
                </a:solidFill>
                <a:cs typeface="B Nazanin" panose="00000400000000000000" pitchFamily="2" charset="-78"/>
              </a:rPr>
              <a:t>درآمدملي،ثروت و تراز </a:t>
            </a:r>
            <a:r>
              <a:rPr lang="fa-IR" sz="1400" b="1" dirty="0" smtClean="0">
                <a:solidFill>
                  <a:srgbClr val="002060"/>
                </a:solidFill>
                <a:cs typeface="B Nazanin" panose="00000400000000000000" pitchFamily="2" charset="-78"/>
              </a:rPr>
              <a:t>پرداختها</a:t>
            </a:r>
            <a:endParaRPr lang="fa-IR" sz="1400" b="1" dirty="0">
              <a:solidFill>
                <a:srgbClr val="002060"/>
              </a:solidFill>
              <a:cs typeface="B Nazanin" panose="00000400000000000000" pitchFamily="2" charset="-78"/>
            </a:endParaRPr>
          </a:p>
        </p:txBody>
      </p:sp>
      <p:sp>
        <p:nvSpPr>
          <p:cNvPr id="10" name="Rounded Rectangle 9">
            <a:hlinkClick r:id="" action="ppaction://noaction"/>
          </p:cNvPr>
          <p:cNvSpPr/>
          <p:nvPr/>
        </p:nvSpPr>
        <p:spPr>
          <a:xfrm>
            <a:off x="2357120" y="14782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4) </a:t>
            </a:r>
            <a:r>
              <a:rPr lang="fa-IR" sz="1400" b="1" dirty="0">
                <a:solidFill>
                  <a:srgbClr val="002060"/>
                </a:solidFill>
                <a:cs typeface="B Nazanin" panose="00000400000000000000" pitchFamily="2" charset="-78"/>
              </a:rPr>
              <a:t>هزینه سرمايه  و بازارسرمايه بين المللي</a:t>
            </a:r>
          </a:p>
        </p:txBody>
      </p:sp>
      <p:sp>
        <p:nvSpPr>
          <p:cNvPr id="11" name="Rounded Rectangle 10">
            <a:hlinkClick r:id="" action="ppaction://noaction"/>
          </p:cNvPr>
          <p:cNvSpPr/>
          <p:nvPr/>
        </p:nvSpPr>
        <p:spPr>
          <a:xfrm>
            <a:off x="2357120" y="17729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5) </a:t>
            </a:r>
            <a:r>
              <a:rPr lang="fa-IR" sz="1400" b="1" dirty="0">
                <a:solidFill>
                  <a:srgbClr val="002060"/>
                </a:solidFill>
                <a:cs typeface="B Nazanin" panose="00000400000000000000" pitchFamily="2" charset="-78"/>
              </a:rPr>
              <a:t>استاندارهاي </a:t>
            </a:r>
            <a:r>
              <a:rPr lang="fa-IR" sz="1400" b="1" dirty="0" smtClean="0">
                <a:solidFill>
                  <a:srgbClr val="002060"/>
                </a:solidFill>
                <a:cs typeface="B Nazanin" panose="00000400000000000000" pitchFamily="2" charset="-78"/>
              </a:rPr>
              <a:t>حسابداري و </a:t>
            </a:r>
            <a:r>
              <a:rPr lang="fa-IR" sz="1400" b="1" dirty="0">
                <a:solidFill>
                  <a:srgbClr val="002060"/>
                </a:solidFill>
                <a:cs typeface="B Nazanin" panose="00000400000000000000" pitchFamily="2" charset="-78"/>
              </a:rPr>
              <a:t>مالي بين الملل</a:t>
            </a:r>
            <a:endParaRPr lang="en-US" sz="1400" b="1" dirty="0">
              <a:solidFill>
                <a:srgbClr val="002060"/>
              </a:solidFill>
              <a:cs typeface="B Nazanin" panose="00000400000000000000" pitchFamily="2" charset="-78"/>
            </a:endParaRPr>
          </a:p>
        </p:txBody>
      </p:sp>
      <p:sp>
        <p:nvSpPr>
          <p:cNvPr id="12" name="Rounded Rectangle 11">
            <a:hlinkClick r:id="" action="ppaction://noaction"/>
          </p:cNvPr>
          <p:cNvSpPr/>
          <p:nvPr/>
        </p:nvSpPr>
        <p:spPr>
          <a:xfrm>
            <a:off x="2357120" y="20675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6) سیستم </a:t>
            </a:r>
            <a:r>
              <a:rPr lang="fa-IR" sz="1400" b="1" dirty="0">
                <a:solidFill>
                  <a:srgbClr val="002060"/>
                </a:solidFill>
                <a:cs typeface="B Nazanin" panose="00000400000000000000" pitchFamily="2" charset="-78"/>
              </a:rPr>
              <a:t>های مالی در </a:t>
            </a:r>
            <a:r>
              <a:rPr lang="fa-IR" sz="1400" b="1" dirty="0" smtClean="0">
                <a:solidFill>
                  <a:srgbClr val="002060"/>
                </a:solidFill>
                <a:cs typeface="B Nazanin" panose="00000400000000000000" pitchFamily="2" charset="-78"/>
              </a:rPr>
              <a:t>شرکتهای  </a:t>
            </a:r>
            <a:r>
              <a:rPr lang="fa-IR" sz="1400" b="1" dirty="0">
                <a:solidFill>
                  <a:srgbClr val="002060"/>
                </a:solidFill>
                <a:cs typeface="B Nazanin" panose="00000400000000000000" pitchFamily="2" charset="-78"/>
              </a:rPr>
              <a:t>چندملیتی </a:t>
            </a:r>
            <a:r>
              <a:rPr lang="fa-IR" sz="1400" b="1" dirty="0" smtClean="0">
                <a:solidFill>
                  <a:srgbClr val="002060"/>
                </a:solidFill>
                <a:cs typeface="B Nazanin" panose="00000400000000000000" pitchFamily="2" charset="-78"/>
              </a:rPr>
              <a:t>و حاکمیت شرکتی</a:t>
            </a:r>
            <a:endParaRPr lang="fa-IR" sz="1400" b="1" dirty="0">
              <a:solidFill>
                <a:srgbClr val="002060"/>
              </a:solidFill>
              <a:cs typeface="B Nazanin" panose="00000400000000000000" pitchFamily="2" charset="-78"/>
            </a:endParaRPr>
          </a:p>
        </p:txBody>
      </p:sp>
      <p:sp>
        <p:nvSpPr>
          <p:cNvPr id="13" name="Rounded Rectangle 12">
            <a:hlinkClick r:id="" action="ppaction://noaction"/>
          </p:cNvPr>
          <p:cNvSpPr/>
          <p:nvPr/>
        </p:nvSpPr>
        <p:spPr>
          <a:xfrm>
            <a:off x="2357120" y="235839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7) </a:t>
            </a:r>
            <a:r>
              <a:rPr lang="fa-IR" sz="1400" b="1" dirty="0">
                <a:solidFill>
                  <a:srgbClr val="002060"/>
                </a:solidFill>
                <a:cs typeface="B Nazanin" panose="00000400000000000000" pitchFamily="2" charset="-78"/>
              </a:rPr>
              <a:t>بازار سوآپ و مشتقات </a:t>
            </a:r>
            <a:r>
              <a:rPr lang="fa-IR" sz="1400" b="1" dirty="0" smtClean="0">
                <a:solidFill>
                  <a:srgbClr val="002060"/>
                </a:solidFill>
                <a:cs typeface="B Nazanin" panose="00000400000000000000" pitchFamily="2" charset="-78"/>
              </a:rPr>
              <a:t>مالی</a:t>
            </a:r>
            <a:endParaRPr lang="fa-IR" sz="1400" b="1" dirty="0">
              <a:solidFill>
                <a:srgbClr val="002060"/>
              </a:solidFill>
              <a:cs typeface="B Nazanin" panose="00000400000000000000" pitchFamily="2" charset="-78"/>
            </a:endParaRPr>
          </a:p>
        </p:txBody>
      </p:sp>
      <p:sp>
        <p:nvSpPr>
          <p:cNvPr id="14" name="Rounded Rectangle 13">
            <a:hlinkClick r:id="" action="ppaction://noaction"/>
          </p:cNvPr>
          <p:cNvSpPr/>
          <p:nvPr/>
        </p:nvSpPr>
        <p:spPr>
          <a:xfrm>
            <a:off x="2357120" y="2646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8) </a:t>
            </a:r>
            <a:r>
              <a:rPr lang="fa-IR" altLang="en-US" sz="1400" b="1" dirty="0">
                <a:solidFill>
                  <a:srgbClr val="002060"/>
                </a:solidFill>
                <a:cs typeface="B Nazanin" panose="00000400000000000000" pitchFamily="2" charset="-78"/>
              </a:rPr>
              <a:t>نرخ ارز، بازار ارز </a:t>
            </a:r>
            <a:r>
              <a:rPr lang="fa-IR" altLang="en-US" sz="1400" b="1" dirty="0" smtClean="0">
                <a:solidFill>
                  <a:srgbClr val="002060"/>
                </a:solidFill>
                <a:cs typeface="B Nazanin" panose="00000400000000000000" pitchFamily="2" charset="-78"/>
              </a:rPr>
              <a:t>و </a:t>
            </a:r>
            <a:r>
              <a:rPr lang="fa-IR" altLang="en-US" sz="1400" b="1" dirty="0">
                <a:solidFill>
                  <a:srgbClr val="002060"/>
                </a:solidFill>
                <a:cs typeface="B Nazanin" panose="00000400000000000000" pitchFamily="2" charset="-78"/>
              </a:rPr>
              <a:t>سیستم های </a:t>
            </a:r>
            <a:r>
              <a:rPr lang="fa-IR" altLang="en-US" sz="1400" b="1" dirty="0" smtClean="0">
                <a:solidFill>
                  <a:srgbClr val="002060"/>
                </a:solidFill>
                <a:cs typeface="B Nazanin" panose="00000400000000000000" pitchFamily="2" charset="-78"/>
              </a:rPr>
              <a:t>ارزی</a:t>
            </a:r>
            <a:endParaRPr lang="en-US" altLang="en-US" sz="1400" b="1" dirty="0">
              <a:solidFill>
                <a:srgbClr val="002060"/>
              </a:solidFill>
              <a:cs typeface="B Nazanin" panose="00000400000000000000" pitchFamily="2" charset="-78"/>
            </a:endParaRPr>
          </a:p>
        </p:txBody>
      </p:sp>
      <p:sp>
        <p:nvSpPr>
          <p:cNvPr id="16" name="Rounded Rectangle 15">
            <a:hlinkClick r:id="" action="ppaction://noaction"/>
          </p:cNvPr>
          <p:cNvSpPr/>
          <p:nvPr/>
        </p:nvSpPr>
        <p:spPr>
          <a:xfrm>
            <a:off x="2357120" y="29362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9) </a:t>
            </a:r>
            <a:r>
              <a:rPr lang="fa-IR" sz="1400" b="1" dirty="0">
                <a:solidFill>
                  <a:srgbClr val="002060"/>
                </a:solidFill>
                <a:cs typeface="B Nazanin" panose="00000400000000000000" pitchFamily="2" charset="-78"/>
              </a:rPr>
              <a:t>مديريت ريسك نرخ </a:t>
            </a:r>
            <a:r>
              <a:rPr lang="fa-IR" sz="1400" b="1" dirty="0" smtClean="0">
                <a:solidFill>
                  <a:srgbClr val="002060"/>
                </a:solidFill>
                <a:cs typeface="B Nazanin" panose="00000400000000000000" pitchFamily="2" charset="-78"/>
              </a:rPr>
              <a:t>ارز</a:t>
            </a:r>
            <a:endParaRPr lang="fa-IR" sz="1400" b="1" dirty="0">
              <a:solidFill>
                <a:srgbClr val="002060"/>
              </a:solidFill>
              <a:cs typeface="B Nazanin" panose="00000400000000000000" pitchFamily="2" charset="-78"/>
            </a:endParaRPr>
          </a:p>
        </p:txBody>
      </p:sp>
      <p:sp>
        <p:nvSpPr>
          <p:cNvPr id="17" name="Rounded Rectangle 16">
            <a:hlinkClick r:id="" action="ppaction://noaction"/>
          </p:cNvPr>
          <p:cNvSpPr/>
          <p:nvPr/>
        </p:nvSpPr>
        <p:spPr>
          <a:xfrm>
            <a:off x="2357120" y="32308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10) </a:t>
            </a:r>
            <a:r>
              <a:rPr lang="fa-IR" altLang="en-US" sz="1400" b="1" dirty="0">
                <a:solidFill>
                  <a:srgbClr val="002060"/>
                </a:solidFill>
                <a:cs typeface="B Nazanin" panose="00000400000000000000" pitchFamily="2" charset="-78"/>
              </a:rPr>
              <a:t>تامين مالي پروژه (</a:t>
            </a:r>
            <a:r>
              <a:rPr lang="en-US" sz="1400" b="1" dirty="0">
                <a:solidFill>
                  <a:srgbClr val="002060"/>
                </a:solidFill>
                <a:cs typeface="B Nazanin" panose="00000400000000000000" pitchFamily="2" charset="-78"/>
              </a:rPr>
              <a:t>Project Finance</a:t>
            </a:r>
            <a:r>
              <a:rPr lang="fa-IR" sz="1400" b="1" dirty="0">
                <a:solidFill>
                  <a:srgbClr val="002060"/>
                </a:solidFill>
                <a:cs typeface="B Nazanin" panose="00000400000000000000" pitchFamily="2" charset="-78"/>
              </a:rPr>
              <a:t>)</a:t>
            </a:r>
          </a:p>
        </p:txBody>
      </p:sp>
      <p:sp>
        <p:nvSpPr>
          <p:cNvPr id="18" name="Rounded Rectangle 17">
            <a:hlinkClick r:id="" action="ppaction://noaction"/>
          </p:cNvPr>
          <p:cNvSpPr/>
          <p:nvPr/>
        </p:nvSpPr>
        <p:spPr>
          <a:xfrm>
            <a:off x="2357120" y="3535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altLang="en-US" sz="1400" b="1" dirty="0" smtClean="0">
                <a:solidFill>
                  <a:srgbClr val="002060"/>
                </a:solidFill>
                <a:cs typeface="B Nazanin" panose="00000400000000000000" pitchFamily="2" charset="-78"/>
              </a:rPr>
              <a:t>11) تامين </a:t>
            </a:r>
            <a:r>
              <a:rPr lang="fa-IR" altLang="en-US" sz="1400" b="1" dirty="0">
                <a:solidFill>
                  <a:srgbClr val="002060"/>
                </a:solidFill>
                <a:cs typeface="B Nazanin" panose="00000400000000000000" pitchFamily="2" charset="-78"/>
              </a:rPr>
              <a:t>مالي بدهي از بازارهاي بين المللي </a:t>
            </a:r>
            <a:r>
              <a:rPr lang="fa-IR" altLang="en-US" sz="1400" b="1" dirty="0" smtClean="0">
                <a:solidFill>
                  <a:srgbClr val="002060"/>
                </a:solidFill>
                <a:cs typeface="B Nazanin" panose="00000400000000000000" pitchFamily="2" charset="-78"/>
              </a:rPr>
              <a:t>( </a:t>
            </a:r>
            <a:r>
              <a:rPr lang="en-US" sz="1400" b="1" dirty="0" smtClean="0">
                <a:solidFill>
                  <a:srgbClr val="002060"/>
                </a:solidFill>
                <a:cs typeface="B Nazanin" panose="00000400000000000000" pitchFamily="2" charset="-78"/>
              </a:rPr>
              <a:t>International </a:t>
            </a:r>
            <a:r>
              <a:rPr lang="en-US" sz="1400" b="1" dirty="0">
                <a:solidFill>
                  <a:srgbClr val="002060"/>
                </a:solidFill>
                <a:cs typeface="B Nazanin" panose="00000400000000000000" pitchFamily="2" charset="-78"/>
              </a:rPr>
              <a:t>Debt </a:t>
            </a:r>
            <a:r>
              <a:rPr lang="en-US" sz="1400" b="1" dirty="0" smtClean="0">
                <a:solidFill>
                  <a:srgbClr val="002060"/>
                </a:solidFill>
                <a:cs typeface="B Nazanin" panose="00000400000000000000" pitchFamily="2" charset="-78"/>
              </a:rPr>
              <a:t>Financing</a:t>
            </a:r>
            <a:r>
              <a:rPr lang="fa-IR" altLang="en-US" sz="1400" b="1" dirty="0" smtClean="0">
                <a:solidFill>
                  <a:srgbClr val="002060"/>
                </a:solidFill>
                <a:cs typeface="B Nazanin" panose="00000400000000000000" pitchFamily="2" charset="-78"/>
              </a:rPr>
              <a:t>)</a:t>
            </a:r>
            <a:endParaRPr lang="fa-IR" sz="1400" b="1" dirty="0">
              <a:solidFill>
                <a:srgbClr val="002060"/>
              </a:solidFill>
              <a:cs typeface="B Nazanin" panose="00000400000000000000" pitchFamily="2" charset="-78"/>
            </a:endParaRPr>
          </a:p>
        </p:txBody>
      </p:sp>
      <p:sp>
        <p:nvSpPr>
          <p:cNvPr id="19" name="Rounded Rectangle 18">
            <a:hlinkClick r:id="" action="ppaction://noaction"/>
          </p:cNvPr>
          <p:cNvSpPr/>
          <p:nvPr/>
        </p:nvSpPr>
        <p:spPr>
          <a:xfrm>
            <a:off x="2357120" y="38328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altLang="en-US" sz="1400" b="1" dirty="0" smtClean="0">
                <a:solidFill>
                  <a:srgbClr val="002060"/>
                </a:solidFill>
                <a:cs typeface="B Nazanin" panose="00000400000000000000" pitchFamily="2" charset="-78"/>
              </a:rPr>
              <a:t>12) </a:t>
            </a:r>
            <a:r>
              <a:rPr lang="fa-IR" sz="1400" b="1" dirty="0">
                <a:solidFill>
                  <a:srgbClr val="002060"/>
                </a:solidFill>
                <a:cs typeface="B Nazanin" pitchFamily="2" charset="-78"/>
              </a:rPr>
              <a:t>تامين مالي تجاري از بازارهاي بين </a:t>
            </a:r>
            <a:r>
              <a:rPr lang="fa-IR" sz="1400" b="1" dirty="0" smtClean="0">
                <a:solidFill>
                  <a:srgbClr val="002060"/>
                </a:solidFill>
                <a:cs typeface="B Nazanin" pitchFamily="2" charset="-78"/>
              </a:rPr>
              <a:t>المللي (</a:t>
            </a:r>
            <a:r>
              <a:rPr lang="en-US" sz="1400" b="1" dirty="0">
                <a:solidFill>
                  <a:srgbClr val="002060"/>
                </a:solidFill>
                <a:cs typeface="B Nazanin" pitchFamily="2" charset="-78"/>
              </a:rPr>
              <a:t>International Trade Finance </a:t>
            </a:r>
            <a:r>
              <a:rPr lang="fa-IR" sz="1400" b="1" dirty="0" smtClean="0">
                <a:solidFill>
                  <a:srgbClr val="002060"/>
                </a:solidFill>
                <a:cs typeface="B Nazanin" pitchFamily="2" charset="-78"/>
              </a:rPr>
              <a:t>)</a:t>
            </a:r>
            <a:endParaRPr lang="fa-IR" sz="1400" b="1" dirty="0">
              <a:solidFill>
                <a:srgbClr val="002060"/>
              </a:solidFill>
              <a:cs typeface="B Nazanin" pitchFamily="2" charset="-78"/>
            </a:endParaRPr>
          </a:p>
        </p:txBody>
      </p:sp>
      <p:sp>
        <p:nvSpPr>
          <p:cNvPr id="20" name="Rounded Rectangle 19">
            <a:hlinkClick r:id="" action="ppaction://noaction"/>
          </p:cNvPr>
          <p:cNvSpPr/>
          <p:nvPr/>
        </p:nvSpPr>
        <p:spPr>
          <a:xfrm>
            <a:off x="2357120" y="41173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sz="1400" b="1" dirty="0" smtClean="0">
                <a:solidFill>
                  <a:srgbClr val="002060"/>
                </a:solidFill>
                <a:cs typeface="B Nazanin" pitchFamily="2" charset="-78"/>
              </a:rPr>
              <a:t>13) تامين </a:t>
            </a:r>
            <a:r>
              <a:rPr lang="fa-IR" sz="1400" b="1" dirty="0">
                <a:solidFill>
                  <a:srgbClr val="002060"/>
                </a:solidFill>
                <a:cs typeface="B Nazanin" pitchFamily="2" charset="-78"/>
              </a:rPr>
              <a:t>مالي ازسهامداران در بازارهاي بين المللي</a:t>
            </a:r>
          </a:p>
        </p:txBody>
      </p:sp>
      <p:sp>
        <p:nvSpPr>
          <p:cNvPr id="22" name="Rounded Rectangle 21">
            <a:hlinkClick r:id="" action="ppaction://noaction"/>
          </p:cNvPr>
          <p:cNvSpPr/>
          <p:nvPr/>
        </p:nvSpPr>
        <p:spPr>
          <a:xfrm>
            <a:off x="2357120" y="44094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14) </a:t>
            </a:r>
            <a:r>
              <a:rPr lang="fa-IR" sz="1400" b="1" dirty="0">
                <a:solidFill>
                  <a:srgbClr val="002060"/>
                </a:solidFill>
                <a:cs typeface="B Nazanin" pitchFamily="2" charset="-78"/>
              </a:rPr>
              <a:t>بحرانی های مالی بين المللي</a:t>
            </a:r>
          </a:p>
        </p:txBody>
      </p:sp>
      <p:sp>
        <p:nvSpPr>
          <p:cNvPr id="23" name="Rounded Rectangle 22">
            <a:hlinkClick r:id="" action="ppaction://noaction"/>
          </p:cNvPr>
          <p:cNvSpPr/>
          <p:nvPr/>
        </p:nvSpPr>
        <p:spPr>
          <a:xfrm>
            <a:off x="2357120" y="47066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15) </a:t>
            </a:r>
            <a:r>
              <a:rPr lang="fa-IR" sz="1400" b="1" dirty="0">
                <a:solidFill>
                  <a:srgbClr val="002060"/>
                </a:solidFill>
                <a:cs typeface="B Nazanin" pitchFamily="2" charset="-78"/>
              </a:rPr>
              <a:t>سرمایه گذاری مستقیم خارجی و ارزيابي طرحهاي اقتصادي بين المللي</a:t>
            </a:r>
          </a:p>
        </p:txBody>
      </p:sp>
      <p:sp>
        <p:nvSpPr>
          <p:cNvPr id="3" name="Footer Placeholder 2"/>
          <p:cNvSpPr>
            <a:spLocks noGrp="1"/>
          </p:cNvSpPr>
          <p:nvPr>
            <p:ph type="ftr" sz="quarter" idx="11"/>
          </p:nvPr>
        </p:nvSpPr>
        <p:spPr/>
        <p:txBody>
          <a:bodyPr/>
          <a:lstStyle/>
          <a:p>
            <a:r>
              <a:rPr lang="fa-IR" b="1" dirty="0">
                <a:solidFill>
                  <a:srgbClr val="002060"/>
                </a:solidFill>
              </a:rPr>
              <a:t>مالي بين الملل</a:t>
            </a:r>
          </a:p>
        </p:txBody>
      </p:sp>
      <p:sp>
        <p:nvSpPr>
          <p:cNvPr id="4" name="Slide Number Placeholder 3"/>
          <p:cNvSpPr>
            <a:spLocks noGrp="1"/>
          </p:cNvSpPr>
          <p:nvPr>
            <p:ph type="sldNum" sz="quarter" idx="12"/>
          </p:nvPr>
        </p:nvSpPr>
        <p:spPr/>
        <p:txBody>
          <a:bodyPr/>
          <a:lstStyle/>
          <a:p>
            <a:fld id="{910D3704-EB78-46B9-AB15-D23119C7FC1D}" type="slidenum">
              <a:rPr lang="en-US" smtClean="0"/>
              <a:pPr/>
              <a:t>2</a:t>
            </a:fld>
            <a:endParaRPr lang="en-US"/>
          </a:p>
        </p:txBody>
      </p:sp>
    </p:spTree>
    <p:extLst>
      <p:ext uri="{BB962C8B-B14F-4D97-AF65-F5344CB8AC3E}">
        <p14:creationId xmlns:p14="http://schemas.microsoft.com/office/powerpoint/2010/main" val="3278986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5"/>
          <p:cNvSpPr>
            <a:spLocks noGrp="1"/>
          </p:cNvSpPr>
          <p:nvPr>
            <p:ph type="title"/>
          </p:nvPr>
        </p:nvSpPr>
        <p:spPr>
          <a:xfrm>
            <a:off x="762000" y="76200"/>
            <a:ext cx="8229600" cy="685800"/>
          </a:xfrm>
        </p:spPr>
        <p:txBody>
          <a:bodyPr vert="horz" lIns="91440" tIns="45720" rIns="91440" bIns="45720" rtlCol="0" anchor="ctr">
            <a:noAutofit/>
          </a:bodyPr>
          <a:lstStyle/>
          <a:p>
            <a:pPr fontAlgn="auto">
              <a:spcAft>
                <a:spcPts val="0"/>
              </a:spcAft>
              <a:defRPr/>
            </a:pPr>
            <a:r>
              <a:rPr lang="fa-IR" altLang="en-US" b="1" dirty="0" smtClean="0">
                <a:cs typeface="B Zar" pitchFamily="2" charset="-78"/>
              </a:rPr>
              <a:t>سیستم های ارزی</a:t>
            </a:r>
            <a:endParaRPr lang="en-US" altLang="en-US" b="1" dirty="0" smtClean="0">
              <a:cs typeface="B Zar" pitchFamily="2" charset="-78"/>
            </a:endParaRPr>
          </a:p>
        </p:txBody>
      </p:sp>
      <p:sp>
        <p:nvSpPr>
          <p:cNvPr id="28675" name="Content Placeholder 6"/>
          <p:cNvSpPr>
            <a:spLocks noGrp="1"/>
          </p:cNvSpPr>
          <p:nvPr>
            <p:ph idx="1"/>
          </p:nvPr>
        </p:nvSpPr>
        <p:spPr>
          <a:xfrm>
            <a:off x="822960" y="2439951"/>
            <a:ext cx="7520940" cy="3275049"/>
          </a:xfrm>
        </p:spPr>
        <p:txBody>
          <a:bodyPr vert="horz" lIns="91440" tIns="45720" rIns="91440" bIns="45720" rtlCol="0" anchor="ctr">
            <a:noAutofit/>
          </a:bodyPr>
          <a:lstStyle/>
          <a:p>
            <a:pPr marL="0" indent="0" algn="r" rtl="1">
              <a:lnSpc>
                <a:spcPct val="160000"/>
              </a:lnSpc>
              <a:defRPr/>
            </a:pPr>
            <a:endParaRPr lang="fa-IR" altLang="en-US" sz="1800" b="0" cap="all" dirty="0" smtClean="0">
              <a:cs typeface="B Zar" pitchFamily="2" charset="-78"/>
            </a:endParaRPr>
          </a:p>
          <a:p>
            <a:pPr marL="0" indent="0" algn="r" rtl="1">
              <a:lnSpc>
                <a:spcPct val="160000"/>
              </a:lnSpc>
              <a:defRPr/>
            </a:pPr>
            <a:r>
              <a:rPr lang="fa-IR" altLang="en-US" sz="1800" cap="all" dirty="0" smtClean="0">
                <a:cs typeface="B Zar" pitchFamily="2" charset="-78"/>
              </a:rPr>
              <a:t>سیستم ارزی کاملا شناور:</a:t>
            </a:r>
            <a:r>
              <a:rPr lang="fa-IR" altLang="en-US" sz="1800" b="0" cap="all" dirty="0" smtClean="0">
                <a:cs typeface="B Zar" pitchFamily="2" charset="-78"/>
              </a:rPr>
              <a:t>در سیستم ارزی کاملا شناور،ارزش نرخ ارز توسط نیروهای بازار و بدون دخالت دولت  تعیین می شود،برعکس سیستم ارزی ثابت که اجازه انعطاف به نرخ ارز را نمی دهد،در سیستم ارزی کاملا شناور،امکان انعطاف کامل  به نرخ ارز داده می شود. یک سیستم ارزی کاملا شناور،بر اثر نیروهای عرضه و تقاضا در تنظیم مستمر قرار دارد.</a:t>
            </a:r>
          </a:p>
          <a:p>
            <a:pPr marL="0" indent="0" algn="r" rtl="1">
              <a:lnSpc>
                <a:spcPct val="160000"/>
              </a:lnSpc>
              <a:defRPr/>
            </a:pPr>
            <a:r>
              <a:rPr lang="fa-IR" altLang="en-US" sz="1800" b="0" cap="all" dirty="0" smtClean="0">
                <a:cs typeface="B Zar" pitchFamily="2" charset="-78"/>
              </a:rPr>
              <a:t>مزایا و معایب:</a:t>
            </a:r>
          </a:p>
          <a:p>
            <a:pPr marL="0" indent="0" algn="r" rtl="1">
              <a:lnSpc>
                <a:spcPct val="160000"/>
              </a:lnSpc>
              <a:defRPr/>
            </a:pPr>
            <a:r>
              <a:rPr lang="fa-IR" altLang="en-US" sz="1800" b="0" cap="all" dirty="0" smtClean="0">
                <a:cs typeface="B Zar" pitchFamily="2" charset="-78"/>
              </a:rPr>
              <a:t>مزایا: یکی از مزایای این سیستم ارزی،مقاوم تر شدن یک کشور در مقابل تورم در کشورهای دیگر است. یکی دیگر از مزایای نرخ ارز شناور این است که کشورها از مشکلات بیکاری در کشورهای دیگر کمتر آسیب می بینند. یکی دیگر از مزایای سیستم ارزی شناور آن است که بانک مرکزی مجبور نیست نرخ ارز را در محدوده خاصی به صورت مستمر نگه دارد.بنابراین دولت مجبور نیست تا سیاست های مداخله ای برای کنترل نرخ ارز را که ممکن است تاثیر نامطلوبی بر شرایط اقتصادی بگذارد، به کار گیرند.علاوه بر آن،دولت ها سیاست ها را بدون نگرانی از اینکه،آیا این سیاست ها نرخ ارز را در محدوده خاصی نگه می دارند تا نه، می توانند به کار گیرند.</a:t>
            </a:r>
          </a:p>
          <a:p>
            <a:pPr marL="0" indent="0" algn="r" rtl="1">
              <a:lnSpc>
                <a:spcPct val="160000"/>
              </a:lnSpc>
              <a:defRPr/>
            </a:pPr>
            <a:endParaRPr lang="fa-IR" altLang="en-US" sz="1800" b="0" cap="all" dirty="0" smtClean="0">
              <a:cs typeface="B Zar" pitchFamily="2" charset="-78"/>
            </a:endParaRPr>
          </a:p>
          <a:p>
            <a:pPr marL="0" indent="0" algn="r" rtl="1">
              <a:lnSpc>
                <a:spcPct val="160000"/>
              </a:lnSpc>
              <a:defRPr/>
            </a:pPr>
            <a:endParaRPr lang="fa-IR" altLang="en-US" sz="1800" b="0" cap="all" dirty="0" smtClean="0">
              <a:cs typeface="B Zar" pitchFamily="2" charset="-78"/>
            </a:endParaRPr>
          </a:p>
          <a:p>
            <a:pPr marL="0" indent="0" algn="r" rtl="1">
              <a:lnSpc>
                <a:spcPct val="160000"/>
              </a:lnSpc>
              <a:defRPr/>
            </a:pPr>
            <a:endParaRPr lang="fa-IR" altLang="en-US" sz="1800" b="0" cap="all" dirty="0" smtClean="0">
              <a:cs typeface="B Zar" pitchFamily="2" charset="-78"/>
            </a:endParaRPr>
          </a:p>
          <a:p>
            <a:pPr marL="0" indent="0" algn="r" rtl="1">
              <a:lnSpc>
                <a:spcPct val="160000"/>
              </a:lnSpc>
              <a:defRPr/>
            </a:pPr>
            <a:endParaRPr lang="fa-IR" altLang="en-US" sz="1800" b="0" cap="all" dirty="0" smtClean="0">
              <a:cs typeface="B Zar" pitchFamily="2" charset="-78"/>
            </a:endParaRPr>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091B6F89-7551-4B16-B2CC-3C622AE2EA96}" type="slidenum">
              <a:rPr lang="ar-SA" altLang="en-US" sz="1400" smtClean="0">
                <a:solidFill>
                  <a:schemeClr val="tx1"/>
                </a:solidFill>
                <a:latin typeface="Arial" charset="0"/>
                <a:cs typeface="Arial" charset="0"/>
              </a:rPr>
              <a:pPr>
                <a:spcBef>
                  <a:spcPct val="0"/>
                </a:spcBef>
                <a:buClrTx/>
                <a:buSzTx/>
                <a:buFontTx/>
                <a:buNone/>
              </a:pPr>
              <a:t>20</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42526047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6"/>
          <p:cNvSpPr>
            <a:spLocks noGrp="1"/>
          </p:cNvSpPr>
          <p:nvPr>
            <p:ph idx="1"/>
          </p:nvPr>
        </p:nvSpPr>
        <p:spPr>
          <a:xfrm>
            <a:off x="838200" y="1143000"/>
            <a:ext cx="7520940" cy="5180049"/>
          </a:xfrm>
        </p:spPr>
        <p:txBody>
          <a:bodyPr vert="horz" lIns="91440" tIns="45720" rIns="91440" bIns="45720" rtlCol="0" anchor="ctr">
            <a:noAutofit/>
          </a:bodyPr>
          <a:lstStyle/>
          <a:p>
            <a:pPr marL="0" indent="0" algn="r" rtl="1">
              <a:lnSpc>
                <a:spcPct val="150000"/>
              </a:lnSpc>
              <a:defRPr/>
            </a:pPr>
            <a:endParaRPr lang="fa-IR" altLang="en-US" sz="1800" b="0" cap="all" dirty="0" smtClean="0">
              <a:cs typeface="B Zar" pitchFamily="2" charset="-78"/>
            </a:endParaRPr>
          </a:p>
          <a:p>
            <a:pPr marL="0" indent="0" algn="r" rtl="1">
              <a:lnSpc>
                <a:spcPct val="150000"/>
              </a:lnSpc>
              <a:defRPr/>
            </a:pPr>
            <a:r>
              <a:rPr lang="fa-IR" altLang="en-US" sz="1800" b="0" cap="all" dirty="0" smtClean="0">
                <a:cs typeface="B Zar" pitchFamily="2" charset="-78"/>
              </a:rPr>
              <a:t>سیستم ارزی کاملا شناور:در سیستم ارزی کاملا شناور،ارزش نرخ ارز توسط نیروهای بازار و بدون دخالت دولت  تعیین می شود،برعکس سیستم ارزی ثابت که اجازه انعطاف به نرخ ارز را نمی دهد،در سیستم ارزی کاملا شناور،امکان انعطاف کامل  به نرخ ارز داده می شود. یک سیستم ارزی کاملا شناور،بر اثر نیروهای عرضه و تقاضا در تنظیم مستمر قرار دارد.</a:t>
            </a:r>
          </a:p>
          <a:p>
            <a:pPr marL="0" indent="0" algn="r" rtl="1">
              <a:lnSpc>
                <a:spcPct val="150000"/>
              </a:lnSpc>
              <a:defRPr/>
            </a:pPr>
            <a:r>
              <a:rPr lang="fa-IR" altLang="en-US" sz="1800" b="0" cap="all" dirty="0" smtClean="0">
                <a:cs typeface="B Zar" pitchFamily="2" charset="-78"/>
              </a:rPr>
              <a:t>مزایا و معایب:</a:t>
            </a:r>
          </a:p>
          <a:p>
            <a:pPr marL="0" indent="0" algn="r" rtl="1">
              <a:lnSpc>
                <a:spcPct val="150000"/>
              </a:lnSpc>
              <a:defRPr/>
            </a:pPr>
            <a:r>
              <a:rPr lang="fa-IR" altLang="en-US" sz="1800" b="0" cap="all" dirty="0" smtClean="0">
                <a:cs typeface="B Zar" pitchFamily="2" charset="-78"/>
              </a:rPr>
              <a:t>مزایا: یکی از مزایای این سیستم ارزی،مقاوم تر شدن یک کشور در مقابل تورم در کشورهای دیگر است. یکی دیگر از مزایای نرخ ارز شناور این است که کشورها از مشکلات بیکاری در کشورهای دیگر کمتر آسیب می بینند. یکی دیگر از مزایای سیستم ارزی شناور آن است که بانک مرکزی مجبور نیست نرخ ارز را در محدوده خاصی به صورت مستمر نگه دارد.بنابراین دولت مجبور نیست تا سیاست های مداخله ای برای کنترل نرخ ارز را که ممکن است تاثیر نامطلوبی بر شرایط اقتصادی بگذارد، به کار گیرند.علاوه بر آن،دولت ها سیاست ها را بدون نگرانی از اینکه،آیا این سیاست ها نرخ ارز را در محدوده خاصی نگه می دارند تا نه، می توانند به کار گیرند.</a:t>
            </a:r>
          </a:p>
          <a:p>
            <a:pPr marL="0" indent="0" algn="r" rtl="1">
              <a:lnSpc>
                <a:spcPct val="150000"/>
              </a:lnSpc>
              <a:defRPr/>
            </a:pPr>
            <a:endParaRPr lang="fa-IR" altLang="en-US" sz="1800" b="0" cap="all" dirty="0" smtClean="0">
              <a:cs typeface="B Zar" pitchFamily="2" charset="-78"/>
            </a:endParaRPr>
          </a:p>
          <a:p>
            <a:pPr marL="0" indent="0" algn="r" rtl="1">
              <a:lnSpc>
                <a:spcPct val="150000"/>
              </a:lnSpc>
              <a:defRPr/>
            </a:pPr>
            <a:endParaRPr lang="fa-IR" altLang="en-US" sz="1800" b="0" cap="all" dirty="0" smtClean="0">
              <a:cs typeface="B Zar" pitchFamily="2" charset="-78"/>
            </a:endParaRPr>
          </a:p>
          <a:p>
            <a:pPr marL="0" indent="0" algn="r" rtl="1">
              <a:lnSpc>
                <a:spcPct val="150000"/>
              </a:lnSpc>
              <a:defRPr/>
            </a:pPr>
            <a:endParaRPr lang="fa-IR" altLang="en-US" sz="1800" b="0" cap="all" dirty="0" smtClean="0">
              <a:cs typeface="B Zar" pitchFamily="2" charset="-78"/>
            </a:endParaRPr>
          </a:p>
          <a:p>
            <a:pPr marL="0" indent="0" algn="r" rtl="1">
              <a:lnSpc>
                <a:spcPct val="150000"/>
              </a:lnSpc>
              <a:defRPr/>
            </a:pPr>
            <a:endParaRPr lang="fa-IR" altLang="en-US" sz="1800" b="0" cap="all" dirty="0" smtClean="0">
              <a:cs typeface="B Zar" pitchFamily="2" charset="-78"/>
            </a:endParaRPr>
          </a:p>
        </p:txBody>
      </p:sp>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799495A5-F3EC-4D53-A9BF-789B73FF83DA}" type="slidenum">
              <a:rPr lang="ar-SA" altLang="en-US" sz="1400" smtClean="0">
                <a:solidFill>
                  <a:schemeClr val="tx1"/>
                </a:solidFill>
                <a:latin typeface="Arial" charset="0"/>
                <a:cs typeface="Arial" charset="0"/>
              </a:rPr>
              <a:pPr>
                <a:spcBef>
                  <a:spcPct val="0"/>
                </a:spcBef>
                <a:buClrTx/>
                <a:buSzTx/>
                <a:buFontTx/>
                <a:buNone/>
              </a:pPr>
              <a:t>21</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20569474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6"/>
          <p:cNvSpPr>
            <a:spLocks noGrp="1"/>
          </p:cNvSpPr>
          <p:nvPr>
            <p:ph idx="1"/>
          </p:nvPr>
        </p:nvSpPr>
        <p:spPr/>
        <p:txBody>
          <a:bodyPr vert="horz" lIns="91440" tIns="45720" rIns="91440" bIns="45720" rtlCol="0" anchor="ctr">
            <a:noAutofit/>
          </a:bodyPr>
          <a:lstStyle/>
          <a:p>
            <a:pPr marL="0" indent="0" algn="r" rtl="1" fontAlgn="auto">
              <a:lnSpc>
                <a:spcPct val="150000"/>
              </a:lnSpc>
              <a:spcAft>
                <a:spcPts val="0"/>
              </a:spcAft>
              <a:defRPr/>
            </a:pPr>
            <a:endParaRPr lang="fa-IR" altLang="en-US" sz="1800" b="0" cap="all" dirty="0" smtClean="0">
              <a:cs typeface="B Zar" pitchFamily="2" charset="-78"/>
            </a:endParaRPr>
          </a:p>
          <a:p>
            <a:pPr marL="0" indent="0" algn="r" rtl="1" fontAlgn="auto">
              <a:lnSpc>
                <a:spcPct val="150000"/>
              </a:lnSpc>
              <a:spcAft>
                <a:spcPts val="0"/>
              </a:spcAft>
              <a:defRPr/>
            </a:pPr>
            <a:r>
              <a:rPr lang="fa-IR" altLang="en-US" sz="1800" cap="all" dirty="0" smtClean="0">
                <a:cs typeface="B Zar" pitchFamily="2" charset="-78"/>
              </a:rPr>
              <a:t>معایب:</a:t>
            </a:r>
          </a:p>
          <a:p>
            <a:pPr marL="0" indent="0" algn="r" rtl="1" fontAlgn="auto">
              <a:lnSpc>
                <a:spcPct val="150000"/>
              </a:lnSpc>
              <a:spcAft>
                <a:spcPts val="0"/>
              </a:spcAft>
              <a:defRPr/>
            </a:pPr>
            <a:r>
              <a:rPr lang="fa-IR" altLang="en-US" sz="1800" b="0" cap="all" dirty="0" smtClean="0">
                <a:cs typeface="B Zar" pitchFamily="2" charset="-78"/>
              </a:rPr>
              <a:t>اگرچه در امان نگه داشتن یک کشور از مشکلات کشورهای دیگر می توان مزیت باشد اما، اما می تواند جزو معایب نرخ ارز کاملا شناور برای کشوری است که پیش تر مشکلات اقتصادی را تجربه می کند.</a:t>
            </a:r>
          </a:p>
          <a:p>
            <a:pPr marL="0" indent="0" algn="r" rtl="1" fontAlgn="auto">
              <a:lnSpc>
                <a:spcPct val="150000"/>
              </a:lnSpc>
              <a:spcAft>
                <a:spcPts val="0"/>
              </a:spcAft>
              <a:defRPr/>
            </a:pPr>
            <a:endParaRPr lang="fa-IR" altLang="en-US" sz="1800" b="0" cap="all" dirty="0" smtClean="0">
              <a:cs typeface="B Zar" pitchFamily="2" charset="-78"/>
            </a:endParaRPr>
          </a:p>
          <a:p>
            <a:pPr marL="0" indent="0" algn="r" rtl="1" fontAlgn="auto">
              <a:lnSpc>
                <a:spcPct val="150000"/>
              </a:lnSpc>
              <a:spcAft>
                <a:spcPts val="0"/>
              </a:spcAft>
              <a:defRPr/>
            </a:pPr>
            <a:r>
              <a:rPr lang="fa-IR" altLang="en-US" sz="1800" cap="all" dirty="0" smtClean="0">
                <a:cs typeface="B Zar" pitchFamily="2" charset="-78"/>
              </a:rPr>
              <a:t>سیستم ارزی شناور مدیریت شده:</a:t>
            </a:r>
          </a:p>
          <a:p>
            <a:pPr marL="0" indent="0" algn="r" rtl="1" fontAlgn="auto">
              <a:lnSpc>
                <a:spcPct val="150000"/>
              </a:lnSpc>
              <a:spcAft>
                <a:spcPts val="0"/>
              </a:spcAft>
              <a:defRPr/>
            </a:pPr>
            <a:r>
              <a:rPr lang="fa-IR" altLang="en-US" sz="1800" b="0" cap="all" dirty="0" smtClean="0">
                <a:cs typeface="B Zar" pitchFamily="2" charset="-78"/>
              </a:rPr>
              <a:t>سیستم ارزی شناور مدیریت شده، نوعی سیستم ارزی است  که امروزه برای برخی ارز ها وجود دارد.این سیستم،سیستمی ما بین سیستم ثابت و سیستم کاملا شناور است. سیستم ارز مدیریت شده شناور شبیه سیستم ارزی کاملا شناور است که در آن به نرخ ارز اجازه داده می شود تا به صورت روزانه و بدون هیچ مرز رسمی نوسان کند.از طرفی شبیه سیستم ارزی ثابت است که در آن دولت ها می توانند در برخی مواقع در نرخ ارز مداخله می کنند تا بدین ترتیب،از نوسان بیش از حد ارز جلوگیری کنند.این سیستم به عنوان سیستم شناور مدیریت شده یا شناورکثیف  نامیده می شود(در مقابل شناور تمیز که نرخ ها بدون دخالت دولت کاملا شناور هستند).</a:t>
            </a:r>
          </a:p>
        </p:txBody>
      </p:sp>
      <p:sp>
        <p:nvSpPr>
          <p:cNvPr id="307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A2BAC39D-E3B0-4033-B59A-7E9555C8A8B5}" type="slidenum">
              <a:rPr lang="ar-SA" altLang="en-US" sz="1400" smtClean="0">
                <a:solidFill>
                  <a:schemeClr val="tx1"/>
                </a:solidFill>
                <a:latin typeface="Arial" charset="0"/>
                <a:cs typeface="Arial" charset="0"/>
              </a:rPr>
              <a:pPr>
                <a:spcBef>
                  <a:spcPct val="0"/>
                </a:spcBef>
                <a:buClrTx/>
                <a:buSzTx/>
                <a:buFontTx/>
                <a:buNone/>
              </a:pPr>
              <a:t>22</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093344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6"/>
          <p:cNvSpPr>
            <a:spLocks noGrp="1"/>
          </p:cNvSpPr>
          <p:nvPr>
            <p:ph idx="1"/>
          </p:nvPr>
        </p:nvSpPr>
        <p:spPr/>
        <p:txBody>
          <a:bodyPr vert="horz" lIns="91440" tIns="45720" rIns="91440" bIns="45720" rtlCol="0" anchor="ctr">
            <a:noAutofit/>
          </a:bodyPr>
          <a:lstStyle/>
          <a:p>
            <a:pPr marL="0" indent="0" algn="r" rtl="1">
              <a:lnSpc>
                <a:spcPct val="160000"/>
              </a:lnSpc>
              <a:defRPr/>
            </a:pPr>
            <a:r>
              <a:rPr lang="fa-IR" altLang="en-US" cap="all" dirty="0" smtClean="0">
                <a:cs typeface="B Zar" pitchFamily="2" charset="-78"/>
              </a:rPr>
              <a:t>نقدهایی بر سیستم ارزی شناور مدیریت شده:</a:t>
            </a:r>
          </a:p>
          <a:p>
            <a:pPr marL="0" indent="0" algn="r" rtl="1">
              <a:lnSpc>
                <a:spcPct val="160000"/>
              </a:lnSpc>
              <a:defRPr/>
            </a:pPr>
            <a:r>
              <a:rPr lang="fa-IR" altLang="en-US" b="0" cap="all" dirty="0" smtClean="0">
                <a:cs typeface="B Zar" pitchFamily="2" charset="-78"/>
              </a:rPr>
              <a:t>منتقدان اظهار می کنند که سیستم ارز شناور مدیریت شده،به دولت ها این اختیار را می دهد تا در نرخ ارز خود دستکاری کنند.به عنوان مثال  یک دولت ممکن است با تلاش برای تضعیف ارز خود، اقتصاد راکد خود را تحریک کند.افزایش تقاضای کل برای محصولات که از طریق چنین سیاستی اعمال می شود،ممکن است منعکس کننده کاهش تقاضای کل برای محصولات کشورهای دیگر باشد و همچنین تقاضاهای خارجی را به خود جذب کند. اگرچه این انتقاد وارد است،اما به نوعی شبیه سیستم ارز ثابت است که در آن کشورها قدرت کاهش ارزش ارز خود را دارند</a:t>
            </a:r>
          </a:p>
          <a:p>
            <a:pPr marL="0" indent="0" algn="r" rtl="1">
              <a:lnSpc>
                <a:spcPct val="160000"/>
              </a:lnSpc>
              <a:defRPr/>
            </a:pPr>
            <a:endParaRPr lang="fa-IR" altLang="en-US" b="0" cap="all" dirty="0" smtClean="0">
              <a:cs typeface="B Zar" pitchFamily="2" charset="-78"/>
            </a:endParaRPr>
          </a:p>
          <a:p>
            <a:pPr marL="0" indent="0" algn="r" rtl="1">
              <a:lnSpc>
                <a:spcPct val="160000"/>
              </a:lnSpc>
              <a:defRPr/>
            </a:pPr>
            <a:r>
              <a:rPr lang="fa-IR" altLang="en-US" cap="all" dirty="0" smtClean="0">
                <a:cs typeface="B Zar" pitchFamily="2" charset="-78"/>
              </a:rPr>
              <a:t>سیستم ارزی میخکوب شده:</a:t>
            </a:r>
          </a:p>
          <a:p>
            <a:pPr marL="0" indent="0" algn="r" rtl="1">
              <a:lnSpc>
                <a:spcPct val="160000"/>
              </a:lnSpc>
              <a:defRPr/>
            </a:pPr>
            <a:r>
              <a:rPr lang="fa-IR" altLang="en-US" b="0" cap="all" dirty="0" smtClean="0">
                <a:cs typeface="B Zar" pitchFamily="2" charset="-78"/>
              </a:rPr>
              <a:t>برخی کشورها  از سیستم ارزی میخکوب شده استفاده می کنند به طوری که ارزش ارز کشورشان به ارز خارجی میخکوب شده است.در حالیکه ارزش ارز داخلی بر اساس یک ارز دیگر ثابت می شود،اصطلاحا گفته می شود که ارز میخکوب شده و درنتیجه همراه با آن ارز حرکت می کند</a:t>
            </a:r>
          </a:p>
        </p:txBody>
      </p:sp>
      <p:sp>
        <p:nvSpPr>
          <p:cNvPr id="317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7D510FA8-AFEB-4347-81D8-EE9A66FA301C}" type="slidenum">
              <a:rPr lang="ar-SA" altLang="en-US" sz="1400" smtClean="0">
                <a:solidFill>
                  <a:schemeClr val="tx1"/>
                </a:solidFill>
                <a:latin typeface="Arial" charset="0"/>
                <a:cs typeface="Arial" charset="0"/>
              </a:rPr>
              <a:pPr>
                <a:spcBef>
                  <a:spcPct val="0"/>
                </a:spcBef>
                <a:buClrTx/>
                <a:buSzTx/>
                <a:buFontTx/>
                <a:buNone/>
              </a:pPr>
              <a:t>23</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87507690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131" name="Content Placeholder 6"/>
          <p:cNvSpPr>
            <a:spLocks noGrp="1"/>
          </p:cNvSpPr>
          <p:nvPr>
            <p:ph idx="1"/>
          </p:nvPr>
        </p:nvSpPr>
        <p:spPr>
          <a:xfrm>
            <a:off x="822960" y="762000"/>
            <a:ext cx="7520940" cy="4800600"/>
          </a:xfrm>
        </p:spPr>
        <p:txBody>
          <a:bodyPr vert="horz" lIns="91440" tIns="45720" rIns="91440" bIns="45720" rtlCol="0" anchor="ctr">
            <a:noAutofit/>
          </a:bodyPr>
          <a:lstStyle/>
          <a:p>
            <a:pPr marL="0" indent="0" algn="just" rtl="1" fontAlgn="auto">
              <a:lnSpc>
                <a:spcPct val="170000"/>
              </a:lnSpc>
              <a:spcAft>
                <a:spcPts val="0"/>
              </a:spcAft>
              <a:defRPr/>
            </a:pPr>
            <a:r>
              <a:rPr lang="fa-IR" altLang="en-US" cap="all" dirty="0" smtClean="0">
                <a:cs typeface="B Zar" pitchFamily="2" charset="-78"/>
              </a:rPr>
              <a:t>محدودیت های سیستم ارزی میخکوب شده:</a:t>
            </a:r>
          </a:p>
          <a:p>
            <a:pPr marL="0" indent="0" algn="just" rtl="1" fontAlgn="auto">
              <a:lnSpc>
                <a:spcPct val="170000"/>
              </a:lnSpc>
              <a:spcAft>
                <a:spcPts val="0"/>
              </a:spcAft>
              <a:defRPr/>
            </a:pPr>
            <a:r>
              <a:rPr lang="fa-IR" altLang="en-US" b="0" cap="all" dirty="0" smtClean="0">
                <a:cs typeface="B Zar" pitchFamily="2" charset="-78"/>
              </a:rPr>
              <a:t>اگر سرمایه گذار خارجی،نگران شکستن میخکوب ارز باشد،به سرعت سرمایه های خود را در آن کشور فروخته و آن را تبدیل به ارز کشور خود خواهد کرد.این مبادلات منجر به فشار رو به پایین بیشتر به ارز داخلی خواهد شد. حتی ساکنان محلی نیز ممکن است در فکر فروختن سرمایه گذاری های محلی و تبدیل آنها به دلار یا سایر ارزهای معتبر در صورت احتمال شکستن میخکوب های ارزی باشند.آنها می توانند ارز خود را به دلار به منظور سرمایه گذاری در امریکا تبدیل کنند.آنها ممکن است سرمایه گذاری های خود را در امریکا حتی بعد از شکستن میخکوب های ارز که در آن نرخ ارز داخلی کاهش می یابد نگه دارند. سپس سرمایه های خود را در امریکا فروخته و وجوه حاصل را به  ارز داخلی با نرخ مطلوب تر تبدیل کنند.عملکرد اولیه برای تبدیل پول خود به دلار فبنا به دلایلی که در اینجا توضیح داده شد،برای کشورهایی که مشکلات اقتصادی و سیاسی را تجربه می کنند، حفظ سیستم ارزی میخکوب شده در چنین وضعیتی مشکل خواهد بود.درحالی که کشوری با نرخ ارز پایدار می تواند سرمایه های خارجی را جذب کند،اما سرمایه گذاران سرمایه های خود را  در صورت نگرانی از شکستن میخکوب ها از آن کشور خارج خواهند کرد.بنابراین سیستم  ارز میخکوب شده در نهایت می تواند منجر به بی ثباتی بیشتر در ایجاد اقتصاد یک کشور شودشار رو به پایینی را به ارز محلی وارد خواهد کرد.</a:t>
            </a: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FB819261-48D3-44AB-8032-59D21FA9C2D7}" type="slidenum">
              <a:rPr lang="ar-SA" altLang="en-US" sz="1400" smtClean="0">
                <a:solidFill>
                  <a:schemeClr val="tx1"/>
                </a:solidFill>
                <a:latin typeface="Arial" charset="0"/>
                <a:cs typeface="Arial" charset="0"/>
              </a:rPr>
              <a:pPr>
                <a:spcBef>
                  <a:spcPct val="0"/>
                </a:spcBef>
                <a:buClrTx/>
                <a:buSzTx/>
                <a:buFontTx/>
                <a:buNone/>
              </a:pPr>
              <a:t>24</a:t>
            </a:fld>
            <a:endParaRPr lang="en-US" altLang="en-US" sz="1400" smtClean="0">
              <a:solidFill>
                <a:schemeClr val="tx1"/>
              </a:solidFill>
              <a:latin typeface="Arial" charset="0"/>
              <a:cs typeface="Arial" charset="0"/>
            </a:endParaRPr>
          </a:p>
        </p:txBody>
      </p:sp>
    </p:spTree>
    <p:extLst>
      <p:ext uri="{BB962C8B-B14F-4D97-AF65-F5344CB8AC3E}">
        <p14:creationId xmlns:p14="http://schemas.microsoft.com/office/powerpoint/2010/main" val="413803912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6"/>
          <p:cNvSpPr>
            <a:spLocks noGrp="1"/>
          </p:cNvSpPr>
          <p:nvPr>
            <p:ph idx="1"/>
          </p:nvPr>
        </p:nvSpPr>
        <p:spPr/>
        <p:txBody>
          <a:bodyPr vert="horz" lIns="91440" tIns="45720" rIns="91440" bIns="45720" rtlCol="0" anchor="ctr">
            <a:noAutofit/>
          </a:bodyPr>
          <a:lstStyle/>
          <a:p>
            <a:pPr marL="0" indent="0" algn="just" rtl="1" fontAlgn="auto">
              <a:lnSpc>
                <a:spcPct val="180000"/>
              </a:lnSpc>
              <a:spcAft>
                <a:spcPts val="0"/>
              </a:spcAft>
              <a:defRPr/>
            </a:pPr>
            <a:endParaRPr lang="fa-IR" altLang="en-US" b="0" cap="all" dirty="0" smtClean="0">
              <a:cs typeface="B Zar" pitchFamily="2" charset="-78"/>
            </a:endParaRPr>
          </a:p>
          <a:p>
            <a:pPr marL="0" indent="0" algn="just" rtl="1" fontAlgn="auto">
              <a:lnSpc>
                <a:spcPct val="180000"/>
              </a:lnSpc>
              <a:spcAft>
                <a:spcPts val="0"/>
              </a:spcAft>
              <a:defRPr/>
            </a:pPr>
            <a:r>
              <a:rPr lang="fa-IR" altLang="en-US" cap="all" dirty="0" smtClean="0">
                <a:cs typeface="B Zar" pitchFamily="2" charset="-78"/>
              </a:rPr>
              <a:t>نظام مارچیج اروپایی: </a:t>
            </a:r>
          </a:p>
          <a:p>
            <a:pPr marL="0" indent="0" algn="just" rtl="1" fontAlgn="auto">
              <a:lnSpc>
                <a:spcPct val="180000"/>
              </a:lnSpc>
              <a:spcAft>
                <a:spcPts val="0"/>
              </a:spcAft>
              <a:defRPr/>
            </a:pPr>
            <a:r>
              <a:rPr lang="fa-IR" altLang="en-US" b="0" cap="all" dirty="0" smtClean="0">
                <a:cs typeface="B Zar" pitchFamily="2" charset="-78"/>
              </a:rPr>
              <a:t>یکی </a:t>
            </a:r>
            <a:r>
              <a:rPr lang="fa-IR" altLang="en-US" b="0" cap="all" dirty="0">
                <a:cs typeface="B Zar" pitchFamily="2" charset="-78"/>
              </a:rPr>
              <a:t>از معروف ترین نظام های ارزی میخکوب شده در سال 1972 توسط چندین کشور اروپایی  ایجاد شد. هدف این کشورها  نگهداری ارزهایشان در محدوده های تعیین شده بود.این نظام به نظام مارپیچ معرفی شد. نگهداری نظام مارپیچ سخت بود و علاوه بر آن فشار بازار منجر به خروج این ارزها از محدوده های تعیین شده شد.در نتیجه برخی اعضا ، از نظام مارپیچ کناره گیری </a:t>
            </a:r>
            <a:r>
              <a:rPr lang="fa-IR" altLang="en-US" b="0" cap="all" dirty="0" smtClean="0">
                <a:cs typeface="B Zar" pitchFamily="2" charset="-78"/>
              </a:rPr>
              <a:t>کردند.</a:t>
            </a:r>
          </a:p>
          <a:p>
            <a:pPr marL="0" indent="0" algn="just" rtl="1" fontAlgn="auto">
              <a:lnSpc>
                <a:spcPct val="180000"/>
              </a:lnSpc>
              <a:spcAft>
                <a:spcPts val="0"/>
              </a:spcAft>
              <a:defRPr/>
            </a:pPr>
            <a:r>
              <a:rPr lang="fa-IR" altLang="en-US" cap="all" dirty="0" smtClean="0">
                <a:cs typeface="B Zar" pitchFamily="2" charset="-78"/>
              </a:rPr>
              <a:t>نظام پولی اروپایی:</a:t>
            </a:r>
          </a:p>
          <a:p>
            <a:pPr marL="0" indent="0" algn="just" rtl="1" fontAlgn="auto">
              <a:lnSpc>
                <a:spcPct val="180000"/>
              </a:lnSpc>
              <a:spcAft>
                <a:spcPts val="0"/>
              </a:spcAft>
              <a:defRPr/>
            </a:pPr>
            <a:r>
              <a:rPr lang="fa-IR" altLang="en-US" b="0" cap="all" dirty="0">
                <a:cs typeface="B Zar" pitchFamily="2" charset="-78"/>
              </a:rPr>
              <a:t>با توجه به مشکلاتی که با وجود نظام مارپیچ همچنان وجود داشت، نظام پولی اروپایی  در مارس 1979 وارد عمل شد.چارچوب نظام پولی اروپایی شبیه نظام مارپیچ بود اما برخی از مشخصه های آن با مشخصه های نظام مارپیچ متفاوت بود.تحت این نظام پولی،ارز کشور های عضو باهمدیگر در محدوده های مشخصی نگه داشته می شوند و  همچنین با واحد ارزی اروپا  (</a:t>
            </a:r>
            <a:r>
              <a:rPr lang="en-US" altLang="en-US" b="0" cap="all" dirty="0">
                <a:cs typeface="B Zar" pitchFamily="2" charset="-78"/>
              </a:rPr>
              <a:t>ECU) </a:t>
            </a:r>
            <a:r>
              <a:rPr lang="fa-IR" altLang="en-US" b="0" cap="all" dirty="0">
                <a:cs typeface="B Zar" pitchFamily="2" charset="-78"/>
              </a:rPr>
              <a:t>که یک واحد حسابی  است گره زده می شد.ارزش این واحد میانگین ارزش ارزی چندین کشور بود.ارزش هر ارز بر اساس تولید ناخالص ملی و میزان فعالیت تجاری درون اروپایی اش مشخص می شد.به ارز این کشورها اجازه نوسان بیش از 2.25 درصدی(6 درصد برای برخی ارزها) از ارزش ثبت شده اولیه داد نشد.</a:t>
            </a:r>
            <a:endParaRPr lang="fa-IR" altLang="en-US" b="0" cap="all" dirty="0" smtClean="0">
              <a:cs typeface="B Zar" pitchFamily="2" charset="-78"/>
            </a:endParaRPr>
          </a:p>
        </p:txBody>
      </p:sp>
      <p:sp>
        <p:nvSpPr>
          <p:cNvPr id="337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8292514D-20AE-4C81-9335-BDF149226E49}" type="slidenum">
              <a:rPr lang="ar-SA" altLang="en-US" sz="1400" smtClean="0">
                <a:solidFill>
                  <a:schemeClr val="tx1"/>
                </a:solidFill>
                <a:latin typeface="Arial" charset="0"/>
                <a:cs typeface="Arial" charset="0"/>
              </a:rPr>
              <a:pPr>
                <a:spcBef>
                  <a:spcPct val="0"/>
                </a:spcBef>
                <a:buClrTx/>
                <a:buSzTx/>
                <a:buFontTx/>
                <a:buNone/>
              </a:pPr>
              <a:t>25</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61834102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6"/>
          <p:cNvSpPr>
            <a:spLocks noGrp="1"/>
          </p:cNvSpPr>
          <p:nvPr>
            <p:ph idx="1"/>
          </p:nvPr>
        </p:nvSpPr>
        <p:spPr>
          <a:xfrm>
            <a:off x="381000" y="1100628"/>
            <a:ext cx="8343900" cy="4080972"/>
          </a:xfrm>
        </p:spPr>
        <p:txBody>
          <a:bodyPr vert="horz" lIns="91440" tIns="45720" rIns="91440" bIns="45720" rtlCol="0" anchor="ctr">
            <a:noAutofit/>
          </a:bodyPr>
          <a:lstStyle/>
          <a:p>
            <a:pPr marL="0" indent="0" algn="just" rtl="1">
              <a:lnSpc>
                <a:spcPct val="150000"/>
              </a:lnSpc>
              <a:defRPr/>
            </a:pPr>
            <a:endParaRPr lang="fa-IR" altLang="en-US" sz="1800" b="0" cap="all" dirty="0" smtClean="0">
              <a:cs typeface="B Zar" pitchFamily="2" charset="-78"/>
            </a:endParaRPr>
          </a:p>
          <a:p>
            <a:pPr marL="0" indent="0" algn="just" rtl="1">
              <a:lnSpc>
                <a:spcPct val="150000"/>
              </a:lnSpc>
              <a:defRPr/>
            </a:pPr>
            <a:r>
              <a:rPr lang="fa-IR" altLang="en-US" sz="1800" b="0" cap="all" dirty="0" smtClean="0">
                <a:cs typeface="B Zar" pitchFamily="2" charset="-78"/>
              </a:rPr>
              <a:t>روش وصل کردن </a:t>
            </a:r>
            <a:r>
              <a:rPr lang="fa-IR" altLang="en-US" sz="2000" b="0" cap="all" dirty="0" smtClean="0">
                <a:cs typeface="B Zar" pitchFamily="2" charset="-78"/>
              </a:rPr>
              <a:t>ارزش</a:t>
            </a:r>
            <a:r>
              <a:rPr lang="fa-IR" altLang="en-US" sz="1800" b="0" cap="all" dirty="0" smtClean="0">
                <a:cs typeface="B Zar" pitchFamily="2" charset="-78"/>
              </a:rPr>
              <a:t> ارزهای اروپایی به </a:t>
            </a:r>
            <a:r>
              <a:rPr lang="en-US" altLang="en-US" sz="1800" b="0" cap="all" dirty="0" smtClean="0">
                <a:cs typeface="B Zar" pitchFamily="2" charset="-78"/>
              </a:rPr>
              <a:t>ECO </a:t>
            </a:r>
            <a:r>
              <a:rPr lang="fa-IR" altLang="en-US" sz="1800" b="0" cap="all" dirty="0" smtClean="0">
                <a:cs typeface="B Zar" pitchFamily="2" charset="-78"/>
              </a:rPr>
              <a:t>به عنوان مکانیسم نرخ ارز(</a:t>
            </a:r>
            <a:r>
              <a:rPr lang="en-US" altLang="en-US" sz="1800" b="0" cap="all" dirty="0" smtClean="0">
                <a:cs typeface="B Zar" pitchFamily="2" charset="-78"/>
              </a:rPr>
              <a:t>ERM)  </a:t>
            </a:r>
            <a:r>
              <a:rPr lang="fa-IR" altLang="en-US" sz="1800" b="0" cap="all" dirty="0" smtClean="0">
                <a:cs typeface="B Zar" pitchFamily="2" charset="-78"/>
              </a:rPr>
              <a:t>شناخته شد. مشارکت دولت ها برای مداخله در بازار ارز خارجی برای نگهداشتن ارز در محدوده های تعیین شده توسط </a:t>
            </a:r>
            <a:r>
              <a:rPr lang="en-US" altLang="en-US" sz="1800" b="0" cap="all" dirty="0" smtClean="0">
                <a:cs typeface="B Zar" pitchFamily="2" charset="-78"/>
              </a:rPr>
              <a:t>ERM </a:t>
            </a:r>
            <a:r>
              <a:rPr lang="fa-IR" altLang="en-US" sz="1800" b="0" cap="all" dirty="0" smtClean="0">
                <a:cs typeface="B Zar" pitchFamily="2" charset="-78"/>
              </a:rPr>
              <a:t>برقرار شد.</a:t>
            </a:r>
          </a:p>
          <a:p>
            <a:pPr marL="0" indent="0" algn="just" rtl="1">
              <a:lnSpc>
                <a:spcPct val="150000"/>
              </a:lnSpc>
              <a:defRPr/>
            </a:pPr>
            <a:r>
              <a:rPr lang="fa-IR" altLang="en-US" sz="1800" cap="all" dirty="0" smtClean="0">
                <a:cs typeface="B Zar" pitchFamily="2" charset="-78"/>
              </a:rPr>
              <a:t>انحلال سیستم ارزی اروپایی:</a:t>
            </a:r>
          </a:p>
          <a:p>
            <a:pPr marL="0" indent="0" algn="just" rtl="1">
              <a:lnSpc>
                <a:spcPct val="150000"/>
              </a:lnSpc>
              <a:defRPr/>
            </a:pPr>
            <a:r>
              <a:rPr lang="fa-IR" altLang="en-US" sz="1800" b="0" cap="all" dirty="0" smtClean="0">
                <a:cs typeface="B Zar" pitchFamily="2" charset="-78"/>
              </a:rPr>
              <a:t>در پاییز سال 1992،مکانیسم ارز چندین مشکل را تجربه کرد،به طوریکه شرایط اقتصادی و اهداف میان کشورهای اروپایی شروع به تغییر کرد.دولت آلمان بیشتر در مورد تورم نگران بود چرا که اقتصاد آن نسبت به کشورهای دیگر قوی تر بود.دولت آلمان نرخ بهره را برای جلوگیری از مخارج بیشتر و تورم بالا برد. دیگر کشورهای اروپایی،بیشتر در مورد تحریک اقتصادخود به منظور کاهش نرخ بیکاری بالای خود نگران بودند به طوریکه خواهان کاهش نرخ بهره بودند. در اکتبر سال 1992،دولت های ایتالیا و انگلیس مشارکت شان را در </a:t>
            </a:r>
            <a:r>
              <a:rPr lang="en-US" altLang="en-US" sz="1800" b="0" cap="all" dirty="0" smtClean="0">
                <a:cs typeface="B Zar" pitchFamily="2" charset="-78"/>
              </a:rPr>
              <a:t>ERM </a:t>
            </a:r>
            <a:r>
              <a:rPr lang="fa-IR" altLang="en-US" sz="1800" b="0" cap="all" dirty="0" smtClean="0">
                <a:cs typeface="B Zar" pitchFamily="2" charset="-78"/>
              </a:rPr>
              <a:t>متوقف کردند زیرا نتوانستند به اهداف خود برای اقتصادهای قوی تر دست یابند به طوریکه نرخ بهره این کشورها بواسطه نرخ بهره بالاتر در آلمان تحت تاثیر قرار می گرفت</a:t>
            </a:r>
          </a:p>
          <a:p>
            <a:pPr marL="0" indent="0" algn="just" rtl="1">
              <a:lnSpc>
                <a:spcPct val="150000"/>
              </a:lnSpc>
              <a:defRPr/>
            </a:pPr>
            <a:endParaRPr lang="fa-IR" altLang="en-US" sz="1800" b="0" cap="all" dirty="0" smtClean="0">
              <a:cs typeface="B Zar" pitchFamily="2" charset="-78"/>
            </a:endParaRPr>
          </a:p>
        </p:txBody>
      </p:sp>
      <p:sp>
        <p:nvSpPr>
          <p:cNvPr id="348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EC45DC53-2114-4F11-B6A3-EA9E5172FF7B}" type="slidenum">
              <a:rPr lang="ar-SA" altLang="en-US" sz="1400" smtClean="0">
                <a:solidFill>
                  <a:schemeClr val="tx1"/>
                </a:solidFill>
                <a:latin typeface="Arial" charset="0"/>
                <a:cs typeface="Arial" charset="0"/>
              </a:rPr>
              <a:pPr>
                <a:spcBef>
                  <a:spcPct val="0"/>
                </a:spcBef>
                <a:buClrTx/>
                <a:buSzTx/>
                <a:buFontTx/>
                <a:buNone/>
              </a:pPr>
              <a:t>26</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2874333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a:spLocks noGrp="1"/>
          </p:cNvSpPr>
          <p:nvPr>
            <p:ph type="title"/>
          </p:nvPr>
        </p:nvSpPr>
        <p:spPr>
          <a:xfrm>
            <a:off x="762000" y="381000"/>
            <a:ext cx="8229600" cy="1143000"/>
          </a:xfrm>
        </p:spPr>
        <p:txBody>
          <a:bodyPr/>
          <a:lstStyle/>
          <a:p>
            <a:pPr eaLnBrk="1" fontAlgn="auto" hangingPunct="1">
              <a:spcAft>
                <a:spcPts val="0"/>
              </a:spcAft>
              <a:defRPr/>
            </a:pPr>
            <a:r>
              <a:rPr lang="fa-IR" altLang="en-US" b="1" dirty="0" smtClean="0">
                <a:solidFill>
                  <a:schemeClr val="tx1"/>
                </a:solidFill>
                <a:cs typeface="B Zar" pitchFamily="2" charset="-78"/>
              </a:rPr>
              <a:t>سیستم های ارزی</a:t>
            </a:r>
            <a:endParaRPr lang="en-US" altLang="en-US" b="1" dirty="0" smtClean="0">
              <a:solidFill>
                <a:schemeClr val="tx1"/>
              </a:solidFill>
              <a:cs typeface="B Zar" pitchFamily="2" charset="-78"/>
            </a:endParaRPr>
          </a:p>
        </p:txBody>
      </p:sp>
      <p:sp>
        <p:nvSpPr>
          <p:cNvPr id="35843" name="Content Placeholder 6"/>
          <p:cNvSpPr>
            <a:spLocks noGrp="1"/>
          </p:cNvSpPr>
          <p:nvPr>
            <p:ph idx="1"/>
          </p:nvPr>
        </p:nvSpPr>
        <p:spPr/>
        <p:txBody>
          <a:bodyPr vert="horz" lIns="91440" tIns="45720" rIns="91440" bIns="45720" rtlCol="0" anchor="ctr">
            <a:noAutofit/>
          </a:bodyPr>
          <a:lstStyle/>
          <a:p>
            <a:pPr marL="0" indent="0" algn="just" rtl="1">
              <a:lnSpc>
                <a:spcPct val="150000"/>
              </a:lnSpc>
              <a:defRPr/>
            </a:pPr>
            <a:r>
              <a:rPr lang="fa-IR" altLang="en-US" sz="1800" b="0" cap="all" dirty="0" smtClean="0">
                <a:cs typeface="B Zar" pitchFamily="2" charset="-78"/>
              </a:rPr>
              <a:t>در سال 1993، محدوده های </a:t>
            </a:r>
            <a:r>
              <a:rPr lang="en-US" altLang="en-US" sz="1800" b="0" cap="all" dirty="0" smtClean="0">
                <a:cs typeface="B Zar" pitchFamily="2" charset="-78"/>
              </a:rPr>
              <a:t>ERM </a:t>
            </a:r>
            <a:r>
              <a:rPr lang="fa-IR" altLang="en-US" sz="1800" b="0" cap="all" dirty="0" smtClean="0">
                <a:cs typeface="B Zar" pitchFamily="2" charset="-78"/>
              </a:rPr>
              <a:t>به طور قابل ملاحظه ای بازتر شد و اجازه نوسان بیشتر به نرخ ارز بین کشورهای اروپایی داده شد.انحلال مکانیسم ارز باعث شد تا کشورهای اروپایی دریابند که سیستم میخکوب شده در اروپا موقعی کاربرد دارد که به طور دایم در حال تنظیم باشد.این اتفاقات منجر به ظهور پول واحد اروپا(یورو) شد که از سال 1999 شروع شد.</a:t>
            </a:r>
          </a:p>
          <a:p>
            <a:pPr marL="0" indent="0" algn="just" rtl="1">
              <a:lnSpc>
                <a:spcPct val="150000"/>
              </a:lnSpc>
              <a:defRPr/>
            </a:pPr>
            <a:endParaRPr lang="fa-IR" altLang="en-US" sz="1800" b="0" cap="all" dirty="0" smtClean="0">
              <a:cs typeface="B Zar" pitchFamily="2" charset="-78"/>
            </a:endParaRPr>
          </a:p>
          <a:p>
            <a:pPr marL="0" indent="0" algn="just" rtl="1">
              <a:lnSpc>
                <a:spcPct val="150000"/>
              </a:lnSpc>
              <a:defRPr/>
            </a:pPr>
            <a:endParaRPr lang="fa-IR" altLang="en-US" sz="1800" b="0" cap="all" dirty="0" smtClean="0">
              <a:cs typeface="B Zar" pitchFamily="2" charset="-78"/>
            </a:endParaRPr>
          </a:p>
          <a:p>
            <a:pPr marL="0" indent="0" algn="just" rtl="1">
              <a:lnSpc>
                <a:spcPct val="150000"/>
              </a:lnSpc>
              <a:defRPr/>
            </a:pPr>
            <a:endParaRPr lang="fa-IR" altLang="en-US" sz="1800" b="0" cap="all" dirty="0" smtClean="0">
              <a:cs typeface="B Zar" pitchFamily="2" charset="-78"/>
            </a:endParaRPr>
          </a:p>
        </p:txBody>
      </p:sp>
      <p:sp>
        <p:nvSpPr>
          <p:cNvPr id="358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935E4B73-10B4-40C3-BA63-19F7F3085674}" type="slidenum">
              <a:rPr lang="ar-SA" altLang="en-US" sz="1400" smtClean="0">
                <a:solidFill>
                  <a:schemeClr val="tx1"/>
                </a:solidFill>
                <a:latin typeface="Arial" charset="0"/>
                <a:cs typeface="Arial" charset="0"/>
              </a:rPr>
              <a:pPr>
                <a:spcBef>
                  <a:spcPct val="0"/>
                </a:spcBef>
                <a:buClrTx/>
                <a:buSzTx/>
                <a:buFontTx/>
                <a:buNone/>
              </a:pPr>
              <a:t>27</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76175245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6"/>
          <p:cNvSpPr>
            <a:spLocks noGrp="1"/>
          </p:cNvSpPr>
          <p:nvPr>
            <p:ph idx="1"/>
          </p:nvPr>
        </p:nvSpPr>
        <p:spPr>
          <a:xfrm>
            <a:off x="457200" y="1220751"/>
            <a:ext cx="8153400" cy="3579849"/>
          </a:xfrm>
        </p:spPr>
        <p:txBody>
          <a:bodyPr vert="horz" lIns="91440" tIns="45720" rIns="91440" bIns="45720" rtlCol="0" anchor="ctr">
            <a:noAutofit/>
          </a:bodyPr>
          <a:lstStyle/>
          <a:p>
            <a:pPr marL="0" indent="0" algn="just" rtl="1" fontAlgn="auto">
              <a:lnSpc>
                <a:spcPct val="170000"/>
              </a:lnSpc>
              <a:spcAft>
                <a:spcPts val="0"/>
              </a:spcAft>
              <a:defRPr/>
            </a:pPr>
            <a:r>
              <a:rPr lang="fa-IR" altLang="en-US" cap="all" dirty="0" smtClean="0">
                <a:cs typeface="B Zar" pitchFamily="2" charset="-78"/>
              </a:rPr>
              <a:t>سیستم همسان سازی ارزی استفاده شده برای ارز میخکوب شده  </a:t>
            </a:r>
            <a:r>
              <a:rPr lang="fa-IR" altLang="en-US" b="0" cap="all" dirty="0" smtClean="0">
                <a:cs typeface="B Zar" pitchFamily="2" charset="-78"/>
              </a:rPr>
              <a:t>: سیستم همسان سازی، سیستمی است که ارزش ارز داخلی را به بعضی از ارزهای خاص وصل می کند. این سیستم بایستی مقادیر زیادی از همه ارزهای انتشار یافته را ذخیره داشته باشد.مقدار زیاد ذخیره ارزها توانایی  بانک های مرکزی  را برای میخکوب نگه داشتن ارز افزایش می دهد.</a:t>
            </a:r>
          </a:p>
          <a:p>
            <a:pPr marL="0" indent="0" algn="just" rtl="1" fontAlgn="auto">
              <a:lnSpc>
                <a:spcPct val="170000"/>
              </a:lnSpc>
              <a:spcAft>
                <a:spcPts val="0"/>
              </a:spcAft>
              <a:defRPr/>
            </a:pPr>
            <a:r>
              <a:rPr lang="fa-IR" altLang="en-US" b="0" cap="all" dirty="0" smtClean="0">
                <a:cs typeface="B Zar" pitchFamily="2" charset="-78"/>
              </a:rPr>
              <a:t>سیستم همسان سازی ارز می تواند ارزش ارز را تثبیت کند.این موضوع مهمی است زیرا سرمایه گذاران به طور کلی   از سرمایه گذاری در کشوری که انتظار دارند ارزش ارز به طور قابل ملاحظه ای کاهش یابد اجتناب می کنند.اگر  از سیستم همسان سازی ارز انتظار رود که در یک مبلغ خاص به مدتی طولانی باقی بماند، منجر به کاهش ترس از تضعیف ارز ملی شده و سرمایه گذاران را به ماندن در آن کشور ترغیب می کند.با این حال، یک سیستم همسان سازی ارز، زمانی ارزش دارد که دولت بتواند سرمایه گذاران را به ثابت ماندن نرخ ارز در کشور مربوطه متقاعد کند.</a:t>
            </a:r>
          </a:p>
          <a:p>
            <a:pPr marL="0" indent="0" algn="just" rtl="1" fontAlgn="auto">
              <a:lnSpc>
                <a:spcPct val="170000"/>
              </a:lnSpc>
              <a:spcAft>
                <a:spcPts val="0"/>
              </a:spcAft>
              <a:defRPr/>
            </a:pPr>
            <a:r>
              <a:rPr lang="fa-IR" altLang="en-US" b="0" cap="all" dirty="0" smtClean="0">
                <a:cs typeface="B Zar" pitchFamily="2" charset="-78"/>
              </a:rPr>
              <a:t>سیستم همسان سازی ارز زمانی اثربخش خواهد بود که سرمایه گذاران انتظار تداوم آن را داشته باشند.اگر سرمایه گذاران، انتظار داشته باشند که نیروهای بازار دولت را از اجرای برنامه تثبیت ارز بازخواهد داشت،آنها تلاش خواهند کرد تا سرمایه های خود را از آن کشور خارج کنند.هنگامی که سرمایه گذاران سرمایه های خود را از کشور خارج می کنند، منجر به فشار رو به پایین به ارز ملی آن کشور می شود. اگر عرضه ارز از تقاضای آن پیشی بگیرد،دولت مجبور می شود تا ارزش ارز خود را کاهش دهد.</a:t>
            </a:r>
          </a:p>
        </p:txBody>
      </p:sp>
      <p:sp>
        <p:nvSpPr>
          <p:cNvPr id="368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4CFE4FFF-FC6D-4AD5-BEBF-F15214CDFB39}" type="slidenum">
              <a:rPr lang="ar-SA" altLang="en-US" sz="1400" smtClean="0">
                <a:solidFill>
                  <a:schemeClr val="tx1"/>
                </a:solidFill>
                <a:latin typeface="Arial" charset="0"/>
                <a:cs typeface="Arial" charset="0"/>
              </a:rPr>
              <a:pPr>
                <a:spcBef>
                  <a:spcPct val="0"/>
                </a:spcBef>
                <a:buClrTx/>
                <a:buSzTx/>
                <a:buFontTx/>
                <a:buNone/>
              </a:pPr>
              <a:t>28</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00107566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6"/>
          <p:cNvSpPr>
            <a:spLocks noGrp="1"/>
          </p:cNvSpPr>
          <p:nvPr>
            <p:ph idx="1"/>
          </p:nvPr>
        </p:nvSpPr>
        <p:spPr/>
        <p:txBody>
          <a:bodyPr vert="horz" lIns="91440" tIns="45720" rIns="91440" bIns="45720" rtlCol="0" anchor="ctr">
            <a:noAutofit/>
          </a:bodyPr>
          <a:lstStyle/>
          <a:p>
            <a:pPr marL="0" indent="0" algn="just" rtl="1">
              <a:lnSpc>
                <a:spcPct val="150000"/>
              </a:lnSpc>
              <a:defRPr/>
            </a:pPr>
            <a:endParaRPr lang="fa-IR" altLang="en-US" sz="1800" b="0" cap="all" dirty="0" smtClean="0">
              <a:cs typeface="B Zar" pitchFamily="2" charset="-78"/>
            </a:endParaRPr>
          </a:p>
          <a:p>
            <a:pPr marL="0" indent="0" algn="just" rtl="1">
              <a:lnSpc>
                <a:spcPct val="150000"/>
              </a:lnSpc>
              <a:defRPr/>
            </a:pPr>
            <a:r>
              <a:rPr lang="fa-IR" altLang="en-US" sz="1800" cap="all" dirty="0" smtClean="0">
                <a:cs typeface="B Zar" pitchFamily="2" charset="-78"/>
              </a:rPr>
              <a:t>ریسک ارز میخکوب شده و تحرکات نرخ  بهره : </a:t>
            </a:r>
            <a:r>
              <a:rPr lang="fa-IR" altLang="en-US" sz="1800" b="0" cap="all" dirty="0" smtClean="0">
                <a:cs typeface="B Zar" pitchFamily="2" charset="-78"/>
              </a:rPr>
              <a:t>کشوری که از سیستم همسان سازی استفاده می کند،کنترل کاملی بر نرخ بهره داخلی خود ندارد زیرا نرخ بهره آن بایستی با نرخ بهره ارزی که به آن میخکوب شده هم تراز باشد.</a:t>
            </a:r>
          </a:p>
          <a:p>
            <a:pPr marL="0" indent="0" algn="just" rtl="1">
              <a:lnSpc>
                <a:spcPct val="150000"/>
              </a:lnSpc>
              <a:defRPr/>
            </a:pPr>
            <a:endParaRPr lang="fa-IR" altLang="en-US" sz="1800" b="0" cap="all" dirty="0" smtClean="0">
              <a:cs typeface="B Zar" pitchFamily="2" charset="-78"/>
            </a:endParaRPr>
          </a:p>
          <a:p>
            <a:pPr marL="0" indent="0" algn="just" rtl="1">
              <a:lnSpc>
                <a:spcPct val="150000"/>
              </a:lnSpc>
              <a:defRPr/>
            </a:pPr>
            <a:r>
              <a:rPr lang="fa-IR" altLang="en-US" sz="1800" cap="all" dirty="0" smtClean="0">
                <a:cs typeface="B Zar" pitchFamily="2" charset="-78"/>
              </a:rPr>
              <a:t>ریسک ارز میخکوب شده و تحرکات نرخ ارز  </a:t>
            </a:r>
            <a:r>
              <a:rPr lang="fa-IR" altLang="en-US" sz="1800" b="0" cap="all" dirty="0" smtClean="0">
                <a:cs typeface="B Zar" pitchFamily="2" charset="-78"/>
              </a:rPr>
              <a:t>: ارزی که به یک ارز دیگر میخکوب شده است،نمی تواند به ارزهای دیگر میخکوب شود.اگر به دلار امریکا میخکوب شده است،بایستی بر اساس حرکت دلار در مقابل ارزهای دیگر حرکت کند.از آنجایی که یک کشور نمی تواند ارز خود را با همه ارزهای دیگر میخکوب کند، بنابراین با تغییرات ارزهای دیگر با ارزی که به آن میخکوب شده است مواجه خواهد شد.</a:t>
            </a:r>
          </a:p>
        </p:txBody>
      </p:sp>
      <p:sp>
        <p:nvSpPr>
          <p:cNvPr id="378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8A32982D-165F-4C7D-AF1A-0D9BC5830C68}" type="slidenum">
              <a:rPr lang="ar-SA" altLang="en-US" sz="1400" smtClean="0">
                <a:solidFill>
                  <a:schemeClr val="tx1"/>
                </a:solidFill>
                <a:latin typeface="Arial" charset="0"/>
                <a:cs typeface="Arial" charset="0"/>
              </a:rPr>
              <a:pPr>
                <a:spcBef>
                  <a:spcPct val="0"/>
                </a:spcBef>
                <a:buClrTx/>
                <a:buSzTx/>
                <a:buFontTx/>
                <a:buNone/>
              </a:pPr>
              <a:t>29</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9173286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62400" y="2895600"/>
            <a:ext cx="4648200" cy="4555093"/>
          </a:xfrm>
          <a:prstGeom prst="rect">
            <a:avLst/>
          </a:prstGeom>
          <a:noFill/>
        </p:spPr>
        <p:txBody>
          <a:bodyPr wrap="square" rtlCol="0">
            <a:spAutoFit/>
          </a:bodyPr>
          <a:lstStyle/>
          <a:p>
            <a:pPr algn="ctr" rtl="1">
              <a:spcBef>
                <a:spcPct val="0"/>
              </a:spcBef>
            </a:pPr>
            <a:r>
              <a:rPr lang="fa-IR" altLang="en-US" sz="5800" b="1" dirty="0" smtClean="0">
                <a:solidFill>
                  <a:srgbClr val="002060"/>
                </a:solidFill>
                <a:cs typeface="B Nazanin" panose="00000400000000000000" pitchFamily="2" charset="-78"/>
              </a:rPr>
              <a:t>نرخ </a:t>
            </a:r>
            <a:r>
              <a:rPr lang="fa-IR" altLang="en-US" sz="5800" b="1" dirty="0">
                <a:solidFill>
                  <a:srgbClr val="002060"/>
                </a:solidFill>
                <a:cs typeface="B Nazanin" panose="00000400000000000000" pitchFamily="2" charset="-78"/>
              </a:rPr>
              <a:t>ارز، بازار ارز </a:t>
            </a:r>
          </a:p>
          <a:p>
            <a:pPr algn="ctr" rtl="1">
              <a:spcBef>
                <a:spcPct val="0"/>
              </a:spcBef>
            </a:pPr>
            <a:r>
              <a:rPr lang="fa-IR" altLang="en-US" sz="5800" b="1" dirty="0">
                <a:solidFill>
                  <a:srgbClr val="002060"/>
                </a:solidFill>
                <a:cs typeface="B Nazanin" panose="00000400000000000000" pitchFamily="2" charset="-78"/>
              </a:rPr>
              <a:t>و سیستم های ارزی</a:t>
            </a:r>
            <a:endParaRPr lang="en-US" altLang="en-US" sz="5800" b="1" dirty="0">
              <a:solidFill>
                <a:srgbClr val="002060"/>
              </a:solidFill>
              <a:cs typeface="B Nazanin" panose="00000400000000000000" pitchFamily="2" charset="-78"/>
            </a:endParaRPr>
          </a:p>
          <a:p>
            <a:pPr algn="ctr" rtl="1"/>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Right Arrow 3">
            <a:hlinkClick r:id="rId2"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a:t>
            </a:fld>
            <a:endParaRPr lang="en-US"/>
          </a:p>
        </p:txBody>
      </p:sp>
    </p:spTree>
    <p:extLst>
      <p:ext uri="{BB962C8B-B14F-4D97-AF65-F5344CB8AC3E}">
        <p14:creationId xmlns:p14="http://schemas.microsoft.com/office/powerpoint/2010/main" val="2109884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5"/>
          <p:cNvSpPr>
            <a:spLocks noGrp="1"/>
          </p:cNvSpPr>
          <p:nvPr>
            <p:ph type="title"/>
          </p:nvPr>
        </p:nvSpPr>
        <p:spPr>
          <a:xfrm>
            <a:off x="762000" y="381000"/>
            <a:ext cx="8229600" cy="1143000"/>
          </a:xfrm>
        </p:spPr>
        <p:txBody>
          <a:bodyPr/>
          <a:lstStyle/>
          <a:p>
            <a:pPr eaLnBrk="1" fontAlgn="auto" hangingPunct="1">
              <a:spcAft>
                <a:spcPts val="0"/>
              </a:spcAft>
              <a:defRPr/>
            </a:pPr>
            <a:r>
              <a:rPr lang="fa-IR" altLang="en-US" dirty="0" smtClean="0">
                <a:solidFill>
                  <a:schemeClr val="tx1"/>
                </a:solidFill>
                <a:cs typeface="B Homa" pitchFamily="2" charset="-78"/>
              </a:rPr>
              <a:t>سیستم های ارزی</a:t>
            </a:r>
            <a:endParaRPr lang="en-US" altLang="en-US" dirty="0" smtClean="0">
              <a:solidFill>
                <a:schemeClr val="tx1"/>
              </a:solidFill>
              <a:cs typeface="B Homa" pitchFamily="2" charset="-78"/>
            </a:endParaRPr>
          </a:p>
        </p:txBody>
      </p:sp>
      <p:sp>
        <p:nvSpPr>
          <p:cNvPr id="38915" name="Content Placeholder 6"/>
          <p:cNvSpPr>
            <a:spLocks noGrp="1"/>
          </p:cNvSpPr>
          <p:nvPr>
            <p:ph idx="1"/>
          </p:nvPr>
        </p:nvSpPr>
        <p:spPr/>
        <p:txBody>
          <a:bodyPr vert="horz" lIns="91440" tIns="45720" rIns="91440" bIns="45720" rtlCol="0" anchor="ctr">
            <a:noAutofit/>
          </a:bodyPr>
          <a:lstStyle/>
          <a:p>
            <a:pPr marL="0" indent="0" algn="just" rtl="1">
              <a:lnSpc>
                <a:spcPct val="150000"/>
              </a:lnSpc>
              <a:defRPr/>
            </a:pPr>
            <a:endParaRPr lang="fa-IR" altLang="en-US" sz="1800" b="0" cap="all" dirty="0" smtClean="0">
              <a:cs typeface="B Zar" pitchFamily="2" charset="-78"/>
            </a:endParaRPr>
          </a:p>
          <a:p>
            <a:pPr marL="0" indent="0" algn="just" rtl="1">
              <a:lnSpc>
                <a:spcPct val="150000"/>
              </a:lnSpc>
              <a:defRPr/>
            </a:pPr>
            <a:r>
              <a:rPr lang="fa-IR" altLang="en-US" sz="2800" cap="all" dirty="0" smtClean="0">
                <a:latin typeface="+mj-lt"/>
                <a:ea typeface="+mj-ea"/>
                <a:cs typeface="B Zar" pitchFamily="2" charset="-78"/>
              </a:rPr>
              <a:t>دلاریزاسیون</a:t>
            </a:r>
            <a:r>
              <a:rPr lang="fa-IR" altLang="en-US" sz="1800" b="0" cap="all" dirty="0" smtClean="0">
                <a:cs typeface="B Zar" pitchFamily="2" charset="-78"/>
              </a:rPr>
              <a:t> عبارتست از جایگزینی ارز خارجی با دلار.این فرایند، فرایندی متفاوت با سیستم همسان سازی ارز است چرا که ارز محلی را مجبور به جایگزینی با دلار امریکا می کند.اگرچه دلاریزاسیون و همسان سازی ارز هر دو تلاشی در راستای میخکوب کردن ارز داخلی است،اما در سیستم همسان سازی ارز، ارز داخلی با دلار جایگزین نمی شود.تصمیم گیری برای جایگزین کردن دلار دیگر به آسانی برگشت پذیر نیست چرا که کشور دیگر ارز ملی ندارد(اکوادر)</a:t>
            </a:r>
          </a:p>
          <a:p>
            <a:pPr marL="0" indent="0" algn="just" rtl="1">
              <a:lnSpc>
                <a:spcPct val="150000"/>
              </a:lnSpc>
              <a:defRPr/>
            </a:pPr>
            <a:endParaRPr lang="fa-IR" altLang="en-US" sz="1800" b="0" cap="all" dirty="0" smtClean="0">
              <a:cs typeface="B Zar" pitchFamily="2" charset="-78"/>
            </a:endParaRPr>
          </a:p>
          <a:p>
            <a:pPr marL="0" indent="0" algn="just" rtl="1">
              <a:lnSpc>
                <a:spcPct val="150000"/>
              </a:lnSpc>
              <a:defRPr/>
            </a:pPr>
            <a:endParaRPr lang="fa-IR" altLang="en-US" sz="1800" b="0" cap="all" dirty="0" smtClean="0">
              <a:cs typeface="B Zar" pitchFamily="2" charset="-78"/>
            </a:endParaRPr>
          </a:p>
        </p:txBody>
      </p:sp>
      <p:sp>
        <p:nvSpPr>
          <p:cNvPr id="389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65E461E7-C0A9-4108-A5B1-5187806A9D5D}" type="slidenum">
              <a:rPr lang="ar-SA" altLang="en-US" sz="1400" smtClean="0">
                <a:solidFill>
                  <a:schemeClr val="tx1"/>
                </a:solidFill>
                <a:latin typeface="Arial" charset="0"/>
                <a:cs typeface="Arial" charset="0"/>
              </a:rPr>
              <a:pPr>
                <a:spcBef>
                  <a:spcPct val="0"/>
                </a:spcBef>
                <a:buClrTx/>
                <a:buSzTx/>
                <a:buFontTx/>
                <a:buNone/>
              </a:pPr>
              <a:t>30</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5315896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6"/>
          <p:cNvSpPr>
            <a:spLocks noGrp="1"/>
          </p:cNvSpPr>
          <p:nvPr>
            <p:ph idx="1"/>
          </p:nvPr>
        </p:nvSpPr>
        <p:spPr/>
        <p:txBody>
          <a:bodyPr vert="horz" lIns="91440" tIns="45720" rIns="91440" bIns="45720" rtlCol="0" anchor="ctr">
            <a:noAutofit/>
          </a:bodyPr>
          <a:lstStyle/>
          <a:p>
            <a:pPr marL="0" indent="0" algn="just" rtl="1">
              <a:lnSpc>
                <a:spcPct val="160000"/>
              </a:lnSpc>
              <a:defRPr/>
            </a:pPr>
            <a:endParaRPr lang="fa-IR" altLang="en-US" sz="1800" b="0" cap="all" dirty="0" smtClean="0">
              <a:cs typeface="B Zar" pitchFamily="2" charset="-78"/>
            </a:endParaRPr>
          </a:p>
          <a:p>
            <a:pPr marL="0" indent="0" algn="just" rtl="1">
              <a:lnSpc>
                <a:spcPct val="160000"/>
              </a:lnSpc>
              <a:defRPr/>
            </a:pPr>
            <a:r>
              <a:rPr lang="fa-IR" altLang="en-US" sz="2800" cap="all" dirty="0" smtClean="0">
                <a:latin typeface="+mj-lt"/>
                <a:ea typeface="+mj-ea"/>
                <a:cs typeface="B Zar" pitchFamily="2" charset="-78"/>
              </a:rPr>
              <a:t>مداخلات دولت:</a:t>
            </a:r>
          </a:p>
          <a:p>
            <a:pPr marL="0" indent="0" algn="just" rtl="1">
              <a:lnSpc>
                <a:spcPct val="160000"/>
              </a:lnSpc>
              <a:defRPr/>
            </a:pPr>
            <a:r>
              <a:rPr lang="fa-IR" altLang="en-US" sz="1800" b="0" cap="all" dirty="0" smtClean="0">
                <a:cs typeface="B Zar" pitchFamily="2" charset="-78"/>
              </a:rPr>
              <a:t>هر کشوری یک بانک مرکزی دارد که ممکن است در بازار ارز خارجی به منظور کنترل ارزش ارز ملی خود مداخله کند.به عنوان مثال در کشور امریکا بانک مرکزی سیستم فدرال رزرو است(</a:t>
            </a:r>
            <a:r>
              <a:rPr lang="en-US" altLang="en-US" sz="1800" b="0" cap="all" dirty="0" smtClean="0">
                <a:cs typeface="B Zar" pitchFamily="2" charset="-78"/>
              </a:rPr>
              <a:t>Fed).</a:t>
            </a:r>
            <a:r>
              <a:rPr lang="fa-IR" altLang="en-US" sz="1800" b="0" cap="all" dirty="0" smtClean="0">
                <a:cs typeface="B Zar" pitchFamily="2" charset="-78"/>
              </a:rPr>
              <a:t>بانک های مرکزی وظایف دیگری در کنار مداخله در بازار ارز نیز دارند.مخصوصا آنها تلاش می کنند تا رشد عرضه پول را کنترل کنند تا به دلخواه شرایط اقتصادی را تحت تاثیر قرار دهند</a:t>
            </a:r>
          </a:p>
          <a:p>
            <a:pPr marL="0" indent="0" algn="just" rtl="1">
              <a:lnSpc>
                <a:spcPct val="160000"/>
              </a:lnSpc>
              <a:defRPr/>
            </a:pPr>
            <a:endParaRPr lang="fa-IR" altLang="en-US" sz="1800" b="0" cap="all" dirty="0" smtClean="0">
              <a:cs typeface="B Zar" pitchFamily="2" charset="-78"/>
            </a:endParaRPr>
          </a:p>
          <a:p>
            <a:pPr marL="0" indent="0" algn="just" rtl="1">
              <a:lnSpc>
                <a:spcPct val="160000"/>
              </a:lnSpc>
              <a:defRPr/>
            </a:pPr>
            <a:r>
              <a:rPr lang="fa-IR" altLang="en-US" sz="1800" cap="all" dirty="0" smtClean="0">
                <a:cs typeface="B Zar" pitchFamily="2" charset="-78"/>
              </a:rPr>
              <a:t>دلایل مداخلات دولت:</a:t>
            </a:r>
          </a:p>
          <a:p>
            <a:pPr marL="0" indent="0" algn="just" rtl="1">
              <a:lnSpc>
                <a:spcPct val="160000"/>
              </a:lnSpc>
              <a:defRPr/>
            </a:pPr>
            <a:r>
              <a:rPr lang="fa-IR" altLang="en-US" sz="1800" b="0" cap="all" dirty="0" smtClean="0">
                <a:cs typeface="B Zar" pitchFamily="2" charset="-78"/>
              </a:rPr>
              <a:t>•	هموارسازی حرکات نرخ ارز</a:t>
            </a:r>
          </a:p>
          <a:p>
            <a:pPr marL="0" indent="0" algn="just" rtl="1">
              <a:lnSpc>
                <a:spcPct val="160000"/>
              </a:lnSpc>
              <a:defRPr/>
            </a:pPr>
            <a:r>
              <a:rPr lang="fa-IR" altLang="en-US" sz="1800" b="0" cap="all" dirty="0" smtClean="0">
                <a:cs typeface="B Zar" pitchFamily="2" charset="-78"/>
              </a:rPr>
              <a:t>•	ایجاد مرزهای ضمنی برای نرخ ارز</a:t>
            </a:r>
          </a:p>
          <a:p>
            <a:pPr marL="0" indent="0" algn="just" rtl="1">
              <a:lnSpc>
                <a:spcPct val="160000"/>
              </a:lnSpc>
              <a:defRPr/>
            </a:pPr>
            <a:r>
              <a:rPr lang="fa-IR" altLang="en-US" sz="1800" b="0" cap="all" dirty="0" smtClean="0">
                <a:cs typeface="B Zar" pitchFamily="2" charset="-78"/>
              </a:rPr>
              <a:t>•	واکنش به اختلالات موقت</a:t>
            </a:r>
          </a:p>
          <a:p>
            <a:pPr marL="0" indent="0" algn="just" rtl="1">
              <a:lnSpc>
                <a:spcPct val="160000"/>
              </a:lnSpc>
              <a:defRPr/>
            </a:pPr>
            <a:endParaRPr lang="fa-IR" altLang="en-US" sz="1800" b="0" cap="all" dirty="0" smtClean="0">
              <a:cs typeface="B Zar" pitchFamily="2" charset="-78"/>
            </a:endParaRPr>
          </a:p>
        </p:txBody>
      </p:sp>
      <p:sp>
        <p:nvSpPr>
          <p:cNvPr id="399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AF1D118E-AC02-45E3-A722-31BFA65B40BF}" type="slidenum">
              <a:rPr lang="ar-SA" altLang="en-US" sz="1400" smtClean="0">
                <a:solidFill>
                  <a:schemeClr val="tx1"/>
                </a:solidFill>
                <a:latin typeface="Arial" charset="0"/>
                <a:cs typeface="Arial" charset="0"/>
              </a:rPr>
              <a:pPr>
                <a:spcBef>
                  <a:spcPct val="0"/>
                </a:spcBef>
                <a:buClrTx/>
                <a:buSzTx/>
                <a:buFontTx/>
                <a:buNone/>
              </a:pPr>
              <a:t>31</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84801861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6"/>
          <p:cNvSpPr>
            <a:spLocks noGrp="1"/>
          </p:cNvSpPr>
          <p:nvPr>
            <p:ph idx="1"/>
          </p:nvPr>
        </p:nvSpPr>
        <p:spPr/>
        <p:txBody>
          <a:bodyPr vert="horz" lIns="91440" tIns="45720" rIns="91440" bIns="45720" rtlCol="0" anchor="ctr">
            <a:noAutofit/>
          </a:bodyPr>
          <a:lstStyle/>
          <a:p>
            <a:pPr marL="0" indent="0" algn="just" rtl="1" fontAlgn="auto">
              <a:spcAft>
                <a:spcPts val="0"/>
              </a:spcAft>
              <a:defRPr/>
            </a:pPr>
            <a:endParaRPr lang="fa-IR" altLang="en-US" sz="1800" b="0" cap="all" dirty="0" smtClean="0">
              <a:cs typeface="B Zar" pitchFamily="2" charset="-78"/>
            </a:endParaRPr>
          </a:p>
          <a:p>
            <a:pPr marL="0" indent="0" algn="just" rtl="1" fontAlgn="auto">
              <a:spcAft>
                <a:spcPts val="0"/>
              </a:spcAft>
              <a:defRPr/>
            </a:pPr>
            <a:r>
              <a:rPr lang="fa-IR" altLang="en-US" sz="2400" cap="all" dirty="0" smtClean="0">
                <a:cs typeface="B Zar" pitchFamily="2" charset="-78"/>
              </a:rPr>
              <a:t>انواع مداخلات دولت</a:t>
            </a:r>
          </a:p>
          <a:p>
            <a:pPr marL="0" indent="0" algn="just" rtl="1" fontAlgn="auto">
              <a:spcAft>
                <a:spcPts val="0"/>
              </a:spcAft>
              <a:defRPr/>
            </a:pPr>
            <a:r>
              <a:rPr lang="en-US" altLang="en-US" sz="1800" b="0" cap="all" dirty="0" smtClean="0">
                <a:cs typeface="B Zar" pitchFamily="2" charset="-78"/>
              </a:rPr>
              <a:t>        </a:t>
            </a:r>
            <a:r>
              <a:rPr lang="fa-IR" altLang="en-US" sz="1800" b="0" cap="all" dirty="0" smtClean="0">
                <a:cs typeface="B Zar" pitchFamily="2" charset="-78"/>
              </a:rPr>
              <a:t>1.مداخله </a:t>
            </a:r>
            <a:r>
              <a:rPr lang="fa-IR" altLang="en-US" sz="1800" b="0" cap="all" dirty="0">
                <a:cs typeface="B Zar" pitchFamily="2" charset="-78"/>
              </a:rPr>
              <a:t>مستقیم</a:t>
            </a:r>
          </a:p>
          <a:p>
            <a:pPr marL="0" indent="0" algn="just" rtl="1" fontAlgn="auto">
              <a:spcAft>
                <a:spcPts val="0"/>
              </a:spcAft>
              <a:defRPr/>
            </a:pPr>
            <a:r>
              <a:rPr lang="fa-IR" altLang="en-US" sz="1800" b="0" cap="all" dirty="0" smtClean="0">
                <a:cs typeface="B Zar" pitchFamily="2" charset="-78"/>
              </a:rPr>
              <a:t>        2.مداخله غیر مستقیم</a:t>
            </a:r>
          </a:p>
          <a:p>
            <a:pPr marL="0" indent="0" algn="just" rtl="1" fontAlgn="auto">
              <a:spcAft>
                <a:spcPts val="0"/>
              </a:spcAft>
              <a:defRPr/>
            </a:pPr>
            <a:endParaRPr lang="fa-IR" altLang="en-US" sz="1800" b="0" cap="all" dirty="0">
              <a:cs typeface="B Zar" pitchFamily="2" charset="-78"/>
            </a:endParaRPr>
          </a:p>
          <a:p>
            <a:pPr marL="0" indent="0" algn="just" rtl="1" fontAlgn="auto">
              <a:spcAft>
                <a:spcPts val="0"/>
              </a:spcAft>
              <a:defRPr/>
            </a:pPr>
            <a:r>
              <a:rPr lang="fa-IR" altLang="en-US" sz="1800" b="0" cap="all" dirty="0" smtClean="0">
                <a:cs typeface="B Zar" pitchFamily="2" charset="-78"/>
              </a:rPr>
              <a:t>مداخله مستقیم: دخالت بانک مرکزی از طریق سیاست های پولی انقباضی و انبساطی ارزی</a:t>
            </a:r>
          </a:p>
          <a:p>
            <a:pPr marL="0" indent="0" algn="just" rtl="1" fontAlgn="auto">
              <a:spcAft>
                <a:spcPts val="0"/>
              </a:spcAft>
              <a:defRPr/>
            </a:pPr>
            <a:endParaRPr lang="fa-IR" altLang="en-US" sz="1800" b="0" cap="all" dirty="0">
              <a:cs typeface="B Zar" pitchFamily="2" charset="-78"/>
            </a:endParaRPr>
          </a:p>
          <a:p>
            <a:pPr marL="0" indent="0" algn="just" rtl="1" fontAlgn="auto">
              <a:spcAft>
                <a:spcPts val="0"/>
              </a:spcAft>
              <a:defRPr/>
            </a:pPr>
            <a:r>
              <a:rPr lang="fa-IR" altLang="en-US" sz="2000" cap="all" dirty="0" smtClean="0">
                <a:cs typeface="B Zar" pitchFamily="2" charset="-78"/>
              </a:rPr>
              <a:t>انواع مداخله مستقیم:</a:t>
            </a:r>
          </a:p>
          <a:p>
            <a:pPr marL="0" indent="0" algn="just" rtl="1" fontAlgn="auto">
              <a:spcAft>
                <a:spcPts val="0"/>
              </a:spcAft>
              <a:defRPr/>
            </a:pPr>
            <a:r>
              <a:rPr lang="fa-IR" altLang="en-US" sz="1800" b="0" cap="all" dirty="0" smtClean="0">
                <a:cs typeface="B Zar" pitchFamily="2" charset="-78"/>
              </a:rPr>
              <a:t>1.روش غیر استرلیزه:هنگامی که فدرال رزرو در بازار ارز طوری دخالت کند که در میزان عرضه ارز تغیییر ایجاد کند روش غیر استرلیزه گویند.(تبدیل دلارها به ارز خارجی و افزایش عرضه دلار)</a:t>
            </a:r>
          </a:p>
          <a:p>
            <a:pPr marL="0" indent="0" algn="just" rtl="1" fontAlgn="auto">
              <a:spcAft>
                <a:spcPts val="0"/>
              </a:spcAft>
              <a:defRPr/>
            </a:pPr>
            <a:r>
              <a:rPr lang="fa-IR" altLang="en-US" sz="1800" b="0" cap="all" dirty="0" smtClean="0">
                <a:cs typeface="B Zar" pitchFamily="2" charset="-78"/>
              </a:rPr>
              <a:t>2.روش استرلیزه: در مداخله استرلیزه، فدرال رزرو در بازار ارز مداخله می کند و به طور همزمان، درگیر معاملات جبرانی در بازار اوراق خزانه می شود.در نتیجه میزان عرضه دلار بدون تغییر باقی می ماند</a:t>
            </a:r>
          </a:p>
          <a:p>
            <a:pPr marL="0" indent="0" algn="just" rtl="1" fontAlgn="auto">
              <a:spcAft>
                <a:spcPts val="0"/>
              </a:spcAft>
              <a:defRPr/>
            </a:pPr>
            <a:endParaRPr lang="fa-IR" altLang="en-US" sz="1800" b="0" cap="all" dirty="0" smtClean="0">
              <a:cs typeface="B Zar" pitchFamily="2" charset="-78"/>
            </a:endParaRPr>
          </a:p>
        </p:txBody>
      </p:sp>
      <p:sp>
        <p:nvSpPr>
          <p:cNvPr id="409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7253420E-885A-4C51-9E06-BE033DF21E8F}" type="slidenum">
              <a:rPr lang="ar-SA" altLang="en-US" sz="1400" smtClean="0">
                <a:solidFill>
                  <a:schemeClr val="tx1"/>
                </a:solidFill>
                <a:latin typeface="Arial" charset="0"/>
                <a:cs typeface="Arial" charset="0"/>
              </a:rPr>
              <a:pPr>
                <a:spcBef>
                  <a:spcPct val="0"/>
                </a:spcBef>
                <a:buClrTx/>
                <a:buSzTx/>
                <a:buFontTx/>
                <a:buNone/>
              </a:pPr>
              <a:t>32</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5837515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6"/>
          <p:cNvSpPr>
            <a:spLocks noGrp="1"/>
          </p:cNvSpPr>
          <p:nvPr>
            <p:ph idx="1"/>
          </p:nvPr>
        </p:nvSpPr>
        <p:spPr>
          <a:xfrm>
            <a:off x="880098" y="719628"/>
            <a:ext cx="7520940" cy="423372"/>
          </a:xfrm>
        </p:spPr>
        <p:txBody>
          <a:bodyPr vert="horz" lIns="91440" tIns="45720" rIns="91440" bIns="45720" rtlCol="0" anchor="ctr">
            <a:noAutofit/>
          </a:bodyPr>
          <a:lstStyle/>
          <a:p>
            <a:pPr marL="0" indent="0" algn="just" rtl="1">
              <a:defRPr/>
            </a:pPr>
            <a:r>
              <a:rPr lang="fa-IR" altLang="en-US" sz="1800" cap="all" dirty="0" smtClean="0">
                <a:cs typeface="B Zar" pitchFamily="2" charset="-78"/>
              </a:rPr>
              <a:t>تفاوت های مداخله استرلیزه و غیر استرلیزه</a:t>
            </a:r>
          </a:p>
          <a:p>
            <a:pPr marL="0" indent="0" algn="just" rtl="1">
              <a:defRPr/>
            </a:pPr>
            <a:endParaRPr lang="fa-IR" altLang="en-US" sz="1800" cap="all" dirty="0" smtClean="0">
              <a:cs typeface="B Zar" pitchFamily="2" charset="-78"/>
            </a:endParaRPr>
          </a:p>
          <a:p>
            <a:pPr marL="0" indent="0" algn="just" rtl="1">
              <a:defRPr/>
            </a:pPr>
            <a:endParaRPr lang="fa-IR" altLang="en-US" sz="1800" cap="all" dirty="0" smtClean="0">
              <a:cs typeface="B Zar" pitchFamily="2" charset="-78"/>
            </a:endParaRPr>
          </a:p>
        </p:txBody>
      </p:sp>
      <p:sp>
        <p:nvSpPr>
          <p:cNvPr id="419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C3CA5AB8-510F-4CBF-8692-6586557E5F0C}" type="slidenum">
              <a:rPr lang="ar-SA" altLang="en-US" sz="1400" smtClean="0">
                <a:solidFill>
                  <a:schemeClr val="tx1"/>
                </a:solidFill>
                <a:latin typeface="Arial" charset="0"/>
                <a:cs typeface="Arial" charset="0"/>
              </a:rPr>
              <a:pPr>
                <a:spcBef>
                  <a:spcPct val="0"/>
                </a:spcBef>
                <a:buClrTx/>
                <a:buSzTx/>
                <a:buFontTx/>
                <a:buNone/>
              </a:pPr>
              <a:t>33</a:t>
            </a:fld>
            <a:endParaRPr lang="en-US" altLang="en-US" sz="1400" smtClean="0">
              <a:solidFill>
                <a:schemeClr val="tx1"/>
              </a:solidFill>
              <a:latin typeface="Arial" charset="0"/>
              <a:cs typeface="Arial" charset="0"/>
            </a:endParaRPr>
          </a:p>
        </p:txBody>
      </p:sp>
      <p:pic>
        <p:nvPicPr>
          <p:cNvPr id="419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288" y="1143000"/>
            <a:ext cx="5522912"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81419145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5"/>
          <p:cNvSpPr>
            <a:spLocks noGrp="1"/>
          </p:cNvSpPr>
          <p:nvPr>
            <p:ph type="title"/>
          </p:nvPr>
        </p:nvSpPr>
        <p:spPr>
          <a:xfrm>
            <a:off x="762000" y="228600"/>
            <a:ext cx="8229600" cy="1143000"/>
          </a:xfrm>
        </p:spPr>
        <p:txBody>
          <a:bodyPr/>
          <a:lstStyle/>
          <a:p>
            <a:pPr eaLnBrk="1" fontAlgn="auto" hangingPunct="1">
              <a:spcAft>
                <a:spcPts val="0"/>
              </a:spcAft>
              <a:defRPr/>
            </a:pPr>
            <a:r>
              <a:rPr lang="fa-IR" altLang="en-US" b="1" dirty="0" smtClean="0">
                <a:solidFill>
                  <a:schemeClr val="tx1"/>
                </a:solidFill>
                <a:cs typeface="B Homa" pitchFamily="2" charset="-78"/>
              </a:rPr>
              <a:t>نقدهایی بر تئوری بازی ها</a:t>
            </a:r>
            <a:endParaRPr lang="en-US" altLang="en-US" b="1" dirty="0" smtClean="0">
              <a:solidFill>
                <a:schemeClr val="tx1"/>
              </a:solidFill>
              <a:cs typeface="B Homa" pitchFamily="2" charset="-78"/>
            </a:endParaRPr>
          </a:p>
        </p:txBody>
      </p:sp>
      <p:sp>
        <p:nvSpPr>
          <p:cNvPr id="68611" name="Content Placeholder 6"/>
          <p:cNvSpPr>
            <a:spLocks noGrp="1"/>
          </p:cNvSpPr>
          <p:nvPr>
            <p:ph idx="1"/>
          </p:nvPr>
        </p:nvSpPr>
        <p:spPr>
          <a:xfrm>
            <a:off x="822960" y="1677951"/>
            <a:ext cx="7520940" cy="3579849"/>
          </a:xfrm>
        </p:spPr>
        <p:txBody>
          <a:bodyPr vert="horz" lIns="91440" tIns="45720" rIns="91440" bIns="45720" rtlCol="0" anchor="ctr">
            <a:noAutofit/>
          </a:bodyPr>
          <a:lstStyle/>
          <a:p>
            <a:pPr marL="0" indent="0" algn="just" rtl="1">
              <a:defRPr/>
            </a:pPr>
            <a:endParaRPr lang="fa-IR" altLang="en-US" sz="1800" b="0" cap="all" dirty="0" smtClean="0">
              <a:cs typeface="B Zar" pitchFamily="2" charset="-78"/>
            </a:endParaRPr>
          </a:p>
          <a:p>
            <a:pPr marL="0" indent="0" algn="just" rtl="1">
              <a:defRPr/>
            </a:pPr>
            <a:r>
              <a:rPr lang="fa-IR" altLang="en-US" sz="1800" b="0" cap="all" dirty="0" smtClean="0">
                <a:cs typeface="B Zar" pitchFamily="2" charset="-78"/>
              </a:rPr>
              <a:t>مداخله غیر مستقیم:</a:t>
            </a:r>
          </a:p>
          <a:p>
            <a:pPr marL="0" indent="0" algn="just" rtl="1">
              <a:defRPr/>
            </a:pPr>
            <a:r>
              <a:rPr lang="fa-IR" altLang="en-US" sz="1800" b="0" cap="all" dirty="0" smtClean="0">
                <a:cs typeface="B Zar" pitchFamily="2" charset="-78"/>
              </a:rPr>
              <a:t>6-3-3.مداخله غیر مستقیم</a:t>
            </a:r>
          </a:p>
          <a:p>
            <a:pPr marL="0" indent="0" algn="just" rtl="1">
              <a:defRPr/>
            </a:pPr>
            <a:r>
              <a:rPr lang="fa-IR" altLang="en-US" sz="1800" b="0" cap="all" dirty="0" smtClean="0">
                <a:cs typeface="B Zar" pitchFamily="2" charset="-78"/>
              </a:rPr>
              <a:t> فدرال رزرو می تواند ارزش دلار را با مداخله غیرمستقیم با اثر گذاشتن بر عوامل تعیین کننده آن تغییر دهد. بیاد بیاورید که نرخ نقدی ارز  تحت تاثیر عوامل زیر است:</a:t>
            </a:r>
          </a:p>
          <a:p>
            <a:pPr marL="0" indent="0" algn="just" rtl="1">
              <a:defRPr/>
            </a:pPr>
            <a:r>
              <a:rPr lang="en-US" altLang="en-US" sz="1800" b="0" cap="all" dirty="0" smtClean="0">
                <a:cs typeface="B Zar" pitchFamily="2" charset="-78"/>
              </a:rPr>
              <a:t>e=f(∆INF,∆INT,∆INC,∆GC,∆EXP)</a:t>
            </a:r>
          </a:p>
          <a:p>
            <a:pPr marL="0" indent="0" algn="just" rtl="1">
              <a:defRPr/>
            </a:pPr>
            <a:r>
              <a:rPr lang="fa-IR" altLang="en-US" sz="1800" b="0" cap="all" dirty="0" smtClean="0">
                <a:cs typeface="B Zar" pitchFamily="2" charset="-78"/>
              </a:rPr>
              <a:t>به طوری که</a:t>
            </a:r>
          </a:p>
          <a:p>
            <a:pPr marL="0" indent="0" algn="just" rtl="1">
              <a:defRPr/>
            </a:pPr>
            <a:r>
              <a:rPr lang="fa-IR" altLang="en-US" sz="1800" b="0" cap="all" dirty="0" smtClean="0">
                <a:cs typeface="B Zar" pitchFamily="2" charset="-78"/>
              </a:rPr>
              <a:t> </a:t>
            </a:r>
            <a:r>
              <a:rPr lang="en-US" altLang="en-US" sz="1800" b="0" cap="all" dirty="0" smtClean="0">
                <a:cs typeface="B Zar" pitchFamily="2" charset="-78"/>
              </a:rPr>
              <a:t>e : </a:t>
            </a:r>
            <a:r>
              <a:rPr lang="fa-IR" altLang="en-US" sz="1800" b="0" cap="all" dirty="0" smtClean="0">
                <a:cs typeface="B Zar" pitchFamily="2" charset="-78"/>
              </a:rPr>
              <a:t>درصد تغییر در نرخ نقدی </a:t>
            </a:r>
          </a:p>
          <a:p>
            <a:pPr marL="0" indent="0" algn="just" rtl="1">
              <a:defRPr/>
            </a:pPr>
            <a:r>
              <a:rPr lang="fa-IR" altLang="en-US" sz="1800" b="0" cap="all" dirty="0" smtClean="0">
                <a:cs typeface="B Zar" pitchFamily="2" charset="-78"/>
              </a:rPr>
              <a:t>  :∆</a:t>
            </a:r>
            <a:r>
              <a:rPr lang="en-US" altLang="en-US" sz="1800" b="0" cap="all" dirty="0" smtClean="0">
                <a:cs typeface="B Zar" pitchFamily="2" charset="-78"/>
              </a:rPr>
              <a:t>INF  </a:t>
            </a:r>
            <a:r>
              <a:rPr lang="fa-IR" altLang="en-US" sz="1800" b="0" cap="all" dirty="0" smtClean="0">
                <a:cs typeface="B Zar" pitchFamily="2" charset="-78"/>
              </a:rPr>
              <a:t>تغییر در  تفاوت تورم امریکا و تورم کشور خارجی</a:t>
            </a:r>
          </a:p>
          <a:p>
            <a:pPr marL="0" indent="0" algn="just" rtl="1">
              <a:defRPr/>
            </a:pPr>
            <a:r>
              <a:rPr lang="fa-IR" altLang="en-US" sz="1800" b="0" cap="all" dirty="0" smtClean="0">
                <a:cs typeface="B Zar" pitchFamily="2" charset="-78"/>
              </a:rPr>
              <a:t>: ∆</a:t>
            </a:r>
            <a:r>
              <a:rPr lang="en-US" altLang="en-US" sz="1800" b="0" cap="all" dirty="0" smtClean="0">
                <a:cs typeface="B Zar" pitchFamily="2" charset="-78"/>
              </a:rPr>
              <a:t>INT  </a:t>
            </a:r>
            <a:r>
              <a:rPr lang="fa-IR" altLang="en-US" sz="1800" b="0" cap="all" dirty="0" smtClean="0">
                <a:cs typeface="B Zar" pitchFamily="2" charset="-78"/>
              </a:rPr>
              <a:t>تغییر در تفاوت بین نرخ بهره امریکا و نرخ بهره کشور خارجی</a:t>
            </a:r>
          </a:p>
          <a:p>
            <a:pPr marL="0" indent="0" algn="just" rtl="1">
              <a:defRPr/>
            </a:pPr>
            <a:r>
              <a:rPr lang="fa-IR" altLang="en-US" sz="1800" b="0" cap="all" dirty="0" smtClean="0">
                <a:cs typeface="B Zar" pitchFamily="2" charset="-78"/>
              </a:rPr>
              <a:t>:∆</a:t>
            </a:r>
            <a:r>
              <a:rPr lang="en-US" altLang="en-US" sz="1800" b="0" cap="all" dirty="0" smtClean="0">
                <a:cs typeface="B Zar" pitchFamily="2" charset="-78"/>
              </a:rPr>
              <a:t>INC </a:t>
            </a:r>
            <a:r>
              <a:rPr lang="fa-IR" altLang="en-US" sz="1800" b="0" cap="all" dirty="0" smtClean="0">
                <a:cs typeface="B Zar" pitchFamily="2" charset="-78"/>
              </a:rPr>
              <a:t>تغییر در تفاوت بین سطح درآمد در امریکا و سطح درآمد در کشور خارجی</a:t>
            </a:r>
          </a:p>
          <a:p>
            <a:pPr marL="0" indent="0" algn="just" rtl="1">
              <a:defRPr/>
            </a:pPr>
            <a:r>
              <a:rPr lang="fa-IR" altLang="en-US" sz="1800" b="0" cap="all" dirty="0" smtClean="0">
                <a:cs typeface="B Zar" pitchFamily="2" charset="-78"/>
              </a:rPr>
              <a:t>:∆</a:t>
            </a:r>
            <a:r>
              <a:rPr lang="en-US" altLang="en-US" sz="1800" b="0" cap="all" dirty="0" smtClean="0">
                <a:cs typeface="B Zar" pitchFamily="2" charset="-78"/>
              </a:rPr>
              <a:t>GC </a:t>
            </a:r>
            <a:r>
              <a:rPr lang="fa-IR" altLang="en-US" sz="1800" b="0" cap="all" dirty="0" smtClean="0">
                <a:cs typeface="B Zar" pitchFamily="2" charset="-78"/>
              </a:rPr>
              <a:t>تغییر در کنترل های دولت</a:t>
            </a:r>
          </a:p>
          <a:p>
            <a:pPr marL="0" indent="0" algn="just" rtl="1">
              <a:defRPr/>
            </a:pPr>
            <a:r>
              <a:rPr lang="fa-IR" altLang="en-US" sz="1800" b="0" cap="all" dirty="0" smtClean="0">
                <a:cs typeface="B Zar" pitchFamily="2" charset="-78"/>
              </a:rPr>
              <a:t> : ∆</a:t>
            </a:r>
            <a:r>
              <a:rPr lang="en-US" altLang="en-US" sz="1800" b="0" cap="all" dirty="0" smtClean="0">
                <a:cs typeface="B Zar" pitchFamily="2" charset="-78"/>
              </a:rPr>
              <a:t>EXP </a:t>
            </a:r>
            <a:r>
              <a:rPr lang="fa-IR" altLang="en-US" sz="1800" b="0" cap="all" dirty="0" smtClean="0">
                <a:cs typeface="B Zar" pitchFamily="2" charset="-78"/>
              </a:rPr>
              <a:t>تغییر در انتظارات نرخ ارز در آینده</a:t>
            </a:r>
          </a:p>
          <a:p>
            <a:pPr marL="0" indent="0" algn="just" rtl="1">
              <a:defRPr/>
            </a:pPr>
            <a:endParaRPr lang="fa-IR" altLang="en-US" sz="1800" b="0" cap="all" dirty="0" smtClean="0">
              <a:cs typeface="B Zar" pitchFamily="2" charset="-78"/>
            </a:endParaRPr>
          </a:p>
        </p:txBody>
      </p:sp>
      <p:sp>
        <p:nvSpPr>
          <p:cNvPr id="430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FAE5A09E-6DAC-4363-898C-AB0B854E14A2}" type="slidenum">
              <a:rPr lang="ar-SA" altLang="en-US" sz="1400" smtClean="0">
                <a:solidFill>
                  <a:schemeClr val="tx1"/>
                </a:solidFill>
                <a:latin typeface="Arial" charset="0"/>
                <a:cs typeface="Arial" charset="0"/>
              </a:rPr>
              <a:pPr>
                <a:spcBef>
                  <a:spcPct val="0"/>
                </a:spcBef>
                <a:buClrTx/>
                <a:buSzTx/>
                <a:buFontTx/>
                <a:buNone/>
              </a:pPr>
              <a:t>34</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64977919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6"/>
          <p:cNvSpPr>
            <a:spLocks noGrp="1"/>
          </p:cNvSpPr>
          <p:nvPr>
            <p:ph idx="1"/>
          </p:nvPr>
        </p:nvSpPr>
        <p:spPr/>
        <p:txBody>
          <a:bodyPr vert="horz" lIns="91440" tIns="45720" rIns="91440" bIns="45720" rtlCol="0" anchor="ctr">
            <a:noAutofit/>
          </a:bodyPr>
          <a:lstStyle/>
          <a:p>
            <a:pPr marL="0" indent="0" algn="just" rtl="1">
              <a:defRPr/>
            </a:pPr>
            <a:endParaRPr lang="fa-IR" altLang="en-US" sz="3200" b="0" cap="all" dirty="0" smtClean="0">
              <a:cs typeface="B Zar" pitchFamily="2" charset="-78"/>
            </a:endParaRPr>
          </a:p>
          <a:p>
            <a:pPr marL="0" indent="0" algn="just" rtl="1">
              <a:defRPr/>
            </a:pPr>
            <a:r>
              <a:rPr lang="fa-IR" altLang="en-US" sz="3200" b="0" cap="all" dirty="0" smtClean="0">
                <a:cs typeface="B Zar" pitchFamily="2" charset="-78"/>
              </a:rPr>
              <a:t>بانک مرکزی می تواند </a:t>
            </a:r>
            <a:r>
              <a:rPr lang="fa-IR" altLang="en-US" sz="3600" b="0" cap="all" dirty="0" smtClean="0">
                <a:cs typeface="B Zar" pitchFamily="2" charset="-78"/>
              </a:rPr>
              <a:t>همه</a:t>
            </a:r>
            <a:r>
              <a:rPr lang="fa-IR" altLang="en-US" sz="3200" b="0" cap="all" dirty="0" smtClean="0">
                <a:cs typeface="B Zar" pitchFamily="2" charset="-78"/>
              </a:rPr>
              <a:t> این متغیرها را تحت تاثیر قرار دهد به طوریکه بتواند بر نرخ بهره تاثیر بگذارد. از آنجایی که متغیرها به احتمال زیاد تاثیر پایدار بیشتری در نرخ نقدی نسبت به مداخله مستقیم دارند، بانک مرکزی ممکن است از مداخله غیر مستقیم با تغییر گذاری در این متغیرها استفاده کند.اگرچه بانک مرکزی می تواند بر همه این متغیرها اثر بگذارد،اما به احتمال زیاد روی نرخ بهره یا کنترل های دولتی  در هنگام استفاده از مداخله غیر مستقیم استفاده خواهد کرد.</a:t>
            </a:r>
          </a:p>
        </p:txBody>
      </p:sp>
      <p:sp>
        <p:nvSpPr>
          <p:cNvPr id="440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4A6B709B-44B9-4154-A897-D30E34B8C413}" type="slidenum">
              <a:rPr lang="ar-SA" altLang="en-US" sz="1400" smtClean="0">
                <a:solidFill>
                  <a:schemeClr val="tx1"/>
                </a:solidFill>
                <a:latin typeface="Arial" charset="0"/>
                <a:cs typeface="Arial" charset="0"/>
              </a:rPr>
              <a:pPr>
                <a:spcBef>
                  <a:spcPct val="0"/>
                </a:spcBef>
                <a:buClrTx/>
                <a:buSzTx/>
                <a:buFontTx/>
                <a:buNone/>
              </a:pPr>
              <a:t>35</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5474408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5"/>
          <p:cNvSpPr>
            <a:spLocks noGrp="1"/>
          </p:cNvSpPr>
          <p:nvPr>
            <p:ph type="title"/>
          </p:nvPr>
        </p:nvSpPr>
        <p:spPr>
          <a:xfrm>
            <a:off x="762000" y="228600"/>
            <a:ext cx="8229600" cy="1143000"/>
          </a:xfrm>
        </p:spPr>
        <p:txBody>
          <a:bodyPr/>
          <a:lstStyle/>
          <a:p>
            <a:pPr>
              <a:defRPr/>
            </a:pPr>
            <a:r>
              <a:rPr lang="fa-IR" altLang="en-US" b="1" dirty="0" smtClean="0">
                <a:cs typeface="B Zar" pitchFamily="2" charset="-78"/>
              </a:rPr>
              <a:t>نقدهایی بر تئوری بازی ها</a:t>
            </a:r>
            <a:r>
              <a:rPr lang="en-US" altLang="en-US" b="1" dirty="0" smtClean="0">
                <a:cs typeface="B Zar" pitchFamily="2" charset="-78"/>
              </a:rPr>
              <a:t>:</a:t>
            </a:r>
            <a:r>
              <a:rPr lang="fa-IR" altLang="en-US" b="1" dirty="0" smtClean="0">
                <a:cs typeface="B Zar" pitchFamily="2" charset="-78"/>
              </a:rPr>
              <a:t>اثر فعالیت های دولتی بر نرخ ارز</a:t>
            </a:r>
            <a:r>
              <a:rPr lang="fa-IR" altLang="en-US" dirty="0" smtClean="0">
                <a:cs typeface="B Homa" pitchFamily="2" charset="-78"/>
              </a:rPr>
              <a:t/>
            </a:r>
            <a:br>
              <a:rPr lang="fa-IR" altLang="en-US" dirty="0" smtClean="0">
                <a:cs typeface="B Homa" pitchFamily="2" charset="-78"/>
              </a:rPr>
            </a:br>
            <a:endParaRPr lang="en-US" altLang="en-US" dirty="0" smtClean="0">
              <a:solidFill>
                <a:schemeClr val="tx1"/>
              </a:solidFill>
              <a:cs typeface="B Homa" pitchFamily="2" charset="-78"/>
            </a:endParaRPr>
          </a:p>
        </p:txBody>
      </p:sp>
      <p:sp>
        <p:nvSpPr>
          <p:cNvPr id="450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820A961D-7F71-4051-A80F-5E88985804C8}" type="slidenum">
              <a:rPr lang="ar-SA" altLang="en-US" sz="1400" smtClean="0">
                <a:solidFill>
                  <a:schemeClr val="tx1"/>
                </a:solidFill>
                <a:latin typeface="Arial" charset="0"/>
                <a:cs typeface="Arial" charset="0"/>
              </a:rPr>
              <a:pPr>
                <a:spcBef>
                  <a:spcPct val="0"/>
                </a:spcBef>
                <a:buClrTx/>
                <a:buSzTx/>
                <a:buFontTx/>
                <a:buNone/>
              </a:pPr>
              <a:t>36</a:t>
            </a:fld>
            <a:endParaRPr lang="en-US" altLang="en-US" sz="1400" smtClean="0">
              <a:solidFill>
                <a:schemeClr val="tx1"/>
              </a:solidFill>
              <a:latin typeface="Arial" charset="0"/>
              <a:cs typeface="Arial" charset="0"/>
            </a:endParaRPr>
          </a:p>
        </p:txBody>
      </p:sp>
      <p:pic>
        <p:nvPicPr>
          <p:cNvPr id="450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5943600"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17159129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5"/>
          <p:cNvSpPr>
            <a:spLocks noGrp="1"/>
          </p:cNvSpPr>
          <p:nvPr>
            <p:ph type="title"/>
          </p:nvPr>
        </p:nvSpPr>
        <p:spPr>
          <a:xfrm>
            <a:off x="762000" y="228600"/>
            <a:ext cx="8229600" cy="1143000"/>
          </a:xfrm>
        </p:spPr>
        <p:txBody>
          <a:bodyPr/>
          <a:lstStyle/>
          <a:p>
            <a:pPr eaLnBrk="1" fontAlgn="auto" hangingPunct="1">
              <a:spcAft>
                <a:spcPts val="0"/>
              </a:spcAft>
              <a:defRPr/>
            </a:pPr>
            <a:r>
              <a:rPr lang="fa-IR" altLang="en-US" b="1" dirty="0" smtClean="0">
                <a:solidFill>
                  <a:schemeClr val="tx1"/>
                </a:solidFill>
                <a:cs typeface="B Zar" pitchFamily="2" charset="-78"/>
              </a:rPr>
              <a:t>آربیتراژ</a:t>
            </a:r>
            <a:endParaRPr lang="en-US" altLang="en-US" b="1" dirty="0" smtClean="0">
              <a:solidFill>
                <a:schemeClr val="tx1"/>
              </a:solidFill>
              <a:cs typeface="B Zar" pitchFamily="2" charset="-78"/>
            </a:endParaRPr>
          </a:p>
        </p:txBody>
      </p:sp>
      <p:sp>
        <p:nvSpPr>
          <p:cNvPr id="46083" name="Content Placeholder 6"/>
          <p:cNvSpPr>
            <a:spLocks noGrp="1"/>
          </p:cNvSpPr>
          <p:nvPr>
            <p:ph idx="1"/>
          </p:nvPr>
        </p:nvSpPr>
        <p:spPr/>
        <p:txBody>
          <a:bodyPr vert="horz" lIns="91440" tIns="45720" rIns="91440" bIns="45720" rtlCol="0" anchor="ctr">
            <a:noAutofit/>
          </a:bodyPr>
          <a:lstStyle/>
          <a:p>
            <a:pPr marL="0" indent="0" algn="just" rtl="1">
              <a:defRPr/>
            </a:pPr>
            <a:endParaRPr lang="fa-IR" altLang="en-US" sz="2000" b="0" cap="all" smtClean="0">
              <a:cs typeface="B Zar" pitchFamily="2" charset="-78"/>
            </a:endParaRPr>
          </a:p>
          <a:p>
            <a:pPr marL="0" indent="0" algn="just" rtl="1">
              <a:defRPr/>
            </a:pPr>
            <a:r>
              <a:rPr lang="fa-IR" altLang="en-US" sz="2000" b="0" cap="all" smtClean="0">
                <a:cs typeface="B Zar" pitchFamily="2" charset="-78"/>
              </a:rPr>
              <a:t>اگر در بازار ارز خارجی تفاوت هایی ایجاد شود و قیمت های اعلام شده با قیمت های بازاری که بایستی وجود داشته باشند متفاوت باشد،آنگاه نیروهای خاصی که در بازار وجود دارد دوباره نرخ ها را تراز می کند. تراز مجدد به عنوان نتیجه آربیتراژ بین المللی ایجاد می شود. مدیران مالی شرکت های چندملیتی بایستی بداند که  چگونه آربیتراژ بین المللی نرخ ارزها را مجددا هماهنگ می کنند زیرا آربیتراژ بین المللی مفاهیمی در راستای چگونگی استفاده از بازار ارز خارجی به منظور تسهیل در کسب و کار بین المللی دارد.</a:t>
            </a:r>
          </a:p>
          <a:p>
            <a:pPr marL="0" indent="0" algn="just" rtl="1">
              <a:defRPr/>
            </a:pPr>
            <a:endParaRPr lang="fa-IR" altLang="en-US" sz="2000" b="0" cap="all" smtClean="0">
              <a:cs typeface="B Zar" pitchFamily="2" charset="-78"/>
            </a:endParaRPr>
          </a:p>
          <a:p>
            <a:pPr marL="0" indent="0" algn="just" rtl="1">
              <a:defRPr/>
            </a:pPr>
            <a:r>
              <a:rPr lang="fa-IR" altLang="en-US" sz="2000" b="0" cap="all" smtClean="0">
                <a:cs typeface="B Zar" pitchFamily="2" charset="-78"/>
              </a:rPr>
              <a:t>آربیتراژ را می توان به عنوان سرمایه گذاری در اختلاف در قیمت های اعلامی و کسب سود بدون ریسک تعریف کرد. در بسیاری از موارد، در بسیاری از موارد، این استراتژی نیازی به سرمایه گذاری وجوه در حالت بلند مدت ندارد و شامل هیچ ریسکی نیست</a:t>
            </a:r>
          </a:p>
        </p:txBody>
      </p:sp>
      <p:sp>
        <p:nvSpPr>
          <p:cNvPr id="460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811612AB-2FA3-4077-91BF-EE01BA35E773}" type="slidenum">
              <a:rPr lang="ar-SA" altLang="en-US" sz="1400" smtClean="0">
                <a:solidFill>
                  <a:schemeClr val="tx1"/>
                </a:solidFill>
                <a:latin typeface="Arial" charset="0"/>
                <a:cs typeface="Arial" charset="0"/>
              </a:rPr>
              <a:pPr>
                <a:spcBef>
                  <a:spcPct val="0"/>
                </a:spcBef>
                <a:buClrTx/>
                <a:buSzTx/>
                <a:buFontTx/>
                <a:buNone/>
              </a:pPr>
              <a:t>37</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73722475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6"/>
          <p:cNvSpPr>
            <a:spLocks noGrp="1"/>
          </p:cNvSpPr>
          <p:nvPr>
            <p:ph idx="1"/>
          </p:nvPr>
        </p:nvSpPr>
        <p:spPr/>
        <p:txBody>
          <a:bodyPr vert="horz" lIns="91440" tIns="45720" rIns="91440" bIns="45720" rtlCol="0" anchor="ctr">
            <a:noAutofit/>
          </a:bodyPr>
          <a:lstStyle/>
          <a:p>
            <a:pPr marL="0" indent="0" algn="just" rtl="1" fontAlgn="auto">
              <a:spcAft>
                <a:spcPts val="0"/>
              </a:spcAft>
              <a:defRPr/>
            </a:pPr>
            <a:endParaRPr lang="fa-IR" altLang="en-US" sz="2000" b="0" cap="all" dirty="0" smtClean="0">
              <a:cs typeface="B Zar" pitchFamily="2" charset="-78"/>
            </a:endParaRPr>
          </a:p>
          <a:p>
            <a:pPr marL="0" indent="0" algn="just" rtl="1" fontAlgn="auto">
              <a:spcAft>
                <a:spcPts val="0"/>
              </a:spcAft>
              <a:defRPr/>
            </a:pPr>
            <a:r>
              <a:rPr lang="fa-IR" altLang="en-US" sz="2800" cap="all" dirty="0" smtClean="0">
                <a:latin typeface="+mj-lt"/>
                <a:ea typeface="+mj-ea"/>
                <a:cs typeface="B Zar" pitchFamily="2" charset="-78"/>
              </a:rPr>
              <a:t>انواع آربیتراژ</a:t>
            </a:r>
          </a:p>
          <a:p>
            <a:pPr marL="0" indent="0" algn="just" rtl="1" fontAlgn="auto">
              <a:spcAft>
                <a:spcPts val="0"/>
              </a:spcAft>
              <a:defRPr/>
            </a:pPr>
            <a:r>
              <a:rPr lang="fa-IR" altLang="en-US" sz="2000" b="0" cap="all" dirty="0" smtClean="0">
                <a:cs typeface="B Zar" pitchFamily="2" charset="-78"/>
              </a:rPr>
              <a:t>1.آربیتزژ محلی</a:t>
            </a:r>
          </a:p>
          <a:p>
            <a:pPr marL="0" indent="0" algn="just" rtl="1" fontAlgn="auto">
              <a:spcAft>
                <a:spcPts val="0"/>
              </a:spcAft>
              <a:defRPr/>
            </a:pPr>
            <a:r>
              <a:rPr lang="fa-IR" altLang="en-US" sz="2000" b="0" cap="all" dirty="0" smtClean="0">
                <a:cs typeface="B Zar" pitchFamily="2" charset="-78"/>
              </a:rPr>
              <a:t>2.آربیتراژ سه جانبه</a:t>
            </a:r>
          </a:p>
          <a:p>
            <a:pPr marL="0" indent="0" algn="just" rtl="1" fontAlgn="auto">
              <a:spcAft>
                <a:spcPts val="0"/>
              </a:spcAft>
              <a:defRPr/>
            </a:pPr>
            <a:r>
              <a:rPr lang="fa-IR" altLang="en-US" sz="2000" b="0" cap="all" dirty="0" smtClean="0">
                <a:cs typeface="B Zar" pitchFamily="2" charset="-78"/>
              </a:rPr>
              <a:t>3.آربیتراژ بهره با پوشش</a:t>
            </a:r>
          </a:p>
          <a:p>
            <a:pPr marL="0" indent="0" algn="just" rtl="1" fontAlgn="auto">
              <a:spcAft>
                <a:spcPts val="0"/>
              </a:spcAft>
              <a:defRPr/>
            </a:pPr>
            <a:endParaRPr lang="fa-IR" altLang="en-US" sz="2000" b="0" cap="all" dirty="0" smtClean="0">
              <a:cs typeface="B Zar" pitchFamily="2" charset="-78"/>
            </a:endParaRPr>
          </a:p>
          <a:p>
            <a:pPr marL="0" indent="0" algn="just" rtl="1" fontAlgn="auto">
              <a:spcAft>
                <a:spcPts val="0"/>
              </a:spcAft>
              <a:defRPr/>
            </a:pPr>
            <a:r>
              <a:rPr lang="fa-IR" altLang="en-US" sz="2000" b="0" cap="all" dirty="0" smtClean="0">
                <a:cs typeface="B Zar" pitchFamily="2" charset="-78"/>
              </a:rPr>
              <a:t>آربیتراژ محلی:خدمات ارزی توسط بانک های تجاری معمولا با نرخ های یکسانی از ارزها انجام می شود لذا خرید در مکان های اطراف این بانک ها لزوما منجر به خرید با نرخ های مطلوب تر نمی شود. اگر شرایط عرضه و تقاضا برای یک ارز خاص میان بانک ها متفاوت باشد، ممکن است منجر به قیمت گذاری با نرخ های متفاوت توسط بانک ها شود ولی در نهایت نیروهای بازار منجر به همانگی مجدد قیمت ها می شود.</a:t>
            </a:r>
          </a:p>
          <a:p>
            <a:pPr marL="0" indent="0" algn="just" rtl="1" fontAlgn="auto">
              <a:spcAft>
                <a:spcPts val="0"/>
              </a:spcAft>
              <a:defRPr/>
            </a:pPr>
            <a:r>
              <a:rPr lang="fa-IR" altLang="en-US" sz="2000" b="0" cap="all" dirty="0" smtClean="0">
                <a:cs typeface="B Zar" pitchFamily="2" charset="-78"/>
              </a:rPr>
              <a:t>هنگامی که نرخ های ارز میان مکان های(محل ها) مختلف، متفاوت باشد، مشارکت کنندگان در بازار ارزی می توانند روی اختلاف قیمت ها سرمایه گذاری کنند. مخصوصا، آنها می توانند از آربیتراژ محلی که عبارت است از خرید ارز در محلی که قیمت ارزان تر است و فروش فوری آن در محل دیگری که قیمت بالاتر است، استفاده کنند( نکته: شکاف خرید/فروش)</a:t>
            </a:r>
          </a:p>
          <a:p>
            <a:pPr marL="0" indent="0" algn="just" rtl="1" fontAlgn="auto">
              <a:spcAft>
                <a:spcPts val="0"/>
              </a:spcAft>
              <a:defRPr/>
            </a:pPr>
            <a:endParaRPr lang="fa-IR" altLang="en-US" sz="2000" b="0" cap="all" dirty="0" smtClean="0">
              <a:cs typeface="B Zar" pitchFamily="2" charset="-78"/>
            </a:endParaRPr>
          </a:p>
        </p:txBody>
      </p:sp>
      <p:sp>
        <p:nvSpPr>
          <p:cNvPr id="471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A48BDBB4-1382-4F0D-A9B2-7AC765BBE76C}" type="slidenum">
              <a:rPr lang="ar-SA" altLang="en-US" sz="1400" smtClean="0">
                <a:solidFill>
                  <a:schemeClr val="tx1"/>
                </a:solidFill>
                <a:latin typeface="Arial" charset="0"/>
                <a:cs typeface="Arial" charset="0"/>
              </a:rPr>
              <a:pPr>
                <a:spcBef>
                  <a:spcPct val="0"/>
                </a:spcBef>
                <a:buClrTx/>
                <a:buSzTx/>
                <a:buFontTx/>
                <a:buNone/>
              </a:pPr>
              <a:t>38</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50700814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F5029DF1-62B1-460B-815F-4F66D674F43D}" type="slidenum">
              <a:rPr lang="ar-SA" altLang="en-US" sz="1400" smtClean="0">
                <a:solidFill>
                  <a:schemeClr val="tx1"/>
                </a:solidFill>
                <a:latin typeface="Arial" charset="0"/>
                <a:cs typeface="Arial" charset="0"/>
              </a:rPr>
              <a:pPr>
                <a:spcBef>
                  <a:spcPct val="0"/>
                </a:spcBef>
                <a:buClrTx/>
                <a:buSzTx/>
                <a:buFontTx/>
                <a:buNone/>
              </a:pPr>
              <a:t>39</a:t>
            </a:fld>
            <a:endParaRPr lang="en-US" altLang="en-US" sz="1400" smtClean="0">
              <a:solidFill>
                <a:schemeClr val="tx1"/>
              </a:solidFill>
              <a:latin typeface="Arial" charset="0"/>
              <a:cs typeface="Arial" charset="0"/>
            </a:endParaRPr>
          </a:p>
        </p:txBody>
      </p:sp>
      <p:sp>
        <p:nvSpPr>
          <p:cNvPr id="48131" name="Content Placeholder 6"/>
          <p:cNvSpPr>
            <a:spLocks noGrp="1"/>
          </p:cNvSpPr>
          <p:nvPr>
            <p:ph idx="4294967295"/>
          </p:nvPr>
        </p:nvSpPr>
        <p:spPr>
          <a:xfrm>
            <a:off x="685800" y="533400"/>
            <a:ext cx="7521575" cy="3579812"/>
          </a:xfrm>
        </p:spPr>
        <p:txBody>
          <a:bodyPr vert="horz" lIns="91440" tIns="45720" rIns="91440" bIns="45720" rtlCol="0" anchor="ctr">
            <a:noAutofit/>
          </a:bodyPr>
          <a:lstStyle/>
          <a:p>
            <a:pPr marL="0" indent="0" algn="just" rtl="1">
              <a:defRPr/>
            </a:pPr>
            <a:endParaRPr lang="fa-IR" altLang="en-US" sz="2000" b="0" cap="all" dirty="0" smtClean="0">
              <a:cs typeface="B Zar" pitchFamily="2" charset="-78"/>
            </a:endParaRPr>
          </a:p>
          <a:p>
            <a:pPr marL="0" indent="0" algn="just" rtl="1">
              <a:defRPr/>
            </a:pPr>
            <a:r>
              <a:rPr lang="fa-IR" altLang="en-US" sz="2800" cap="all" dirty="0" smtClean="0">
                <a:latin typeface="+mj-lt"/>
                <a:ea typeface="+mj-ea"/>
                <a:cs typeface="B Zar" pitchFamily="2" charset="-78"/>
              </a:rPr>
              <a:t>آربیتراژ سه جانبه</a:t>
            </a:r>
          </a:p>
          <a:p>
            <a:pPr marL="0" indent="0" algn="just" rtl="1">
              <a:defRPr/>
            </a:pPr>
            <a:r>
              <a:rPr lang="fa-IR" altLang="en-US" sz="2000" b="0" cap="all" dirty="0" smtClean="0">
                <a:cs typeface="B Zar" pitchFamily="2" charset="-78"/>
              </a:rPr>
              <a:t>نرخ های ارز متقابل نشان دهنده رابطه بین دو ارز است که از یک ارز پایه، متفاوت است. در کشور امریکا، عبارت نرخ ارز متقابل نشان دهنده نرخ ارز میان دو ارز غیر دلاری است</a:t>
            </a:r>
          </a:p>
          <a:p>
            <a:pPr marL="0" indent="0" algn="just" rtl="1">
              <a:defRPr/>
            </a:pPr>
            <a:r>
              <a:rPr lang="fa-IR" altLang="en-US" sz="2000" b="0" cap="all" dirty="0" smtClean="0">
                <a:cs typeface="B Zar" pitchFamily="2" charset="-78"/>
              </a:rPr>
              <a:t>اگر یک نرخ ارز متقابل اعلامی متفاوت از  نرخ ارز متقابل باشد، می توانید تلاش کنید تا در اختلاف قیمتی سرمایه گذاری کنید. علی الخصوص ، شما می توانید از آربیتراژ سه جانبه  در بازار نقدی برای سرمایه گذاری در اختلاف قیمتی بین دو ارز استفاده کرد.</a:t>
            </a:r>
          </a:p>
          <a:p>
            <a:pPr marL="0" indent="0" algn="just" rtl="1">
              <a:defRPr/>
            </a:pPr>
            <a:endParaRPr lang="fa-IR" altLang="en-US" sz="2000" b="0" cap="all" dirty="0" smtClean="0">
              <a:cs typeface="B Zar" pitchFamily="2" charset="-78"/>
            </a:endParaRPr>
          </a:p>
          <a:p>
            <a:pPr marL="0" indent="0" algn="just" rtl="1">
              <a:defRPr/>
            </a:pPr>
            <a:r>
              <a:rPr lang="fa-IR" altLang="en-US" sz="2000" b="0" cap="all" dirty="0" smtClean="0">
                <a:cs typeface="B Zar" pitchFamily="2" charset="-78"/>
              </a:rPr>
              <a:t>آربیتراژ سه جانبه نیز همانند </a:t>
            </a:r>
          </a:p>
          <a:p>
            <a:pPr marL="0" indent="0" algn="just" rtl="1">
              <a:defRPr/>
            </a:pPr>
            <a:r>
              <a:rPr lang="fa-IR" altLang="en-US" sz="2000" b="0" cap="all" dirty="0" smtClean="0">
                <a:cs typeface="B Zar" pitchFamily="2" charset="-78"/>
              </a:rPr>
              <a:t>آربیتراژ محلی بدون ریسک است.</a:t>
            </a:r>
          </a:p>
        </p:txBody>
      </p:sp>
      <p:sp>
        <p:nvSpPr>
          <p:cNvPr id="2" name="Footer Placeholder 1"/>
          <p:cNvSpPr>
            <a:spLocks noGrp="1"/>
          </p:cNvSpPr>
          <p:nvPr>
            <p:ph type="ftr" sz="quarter" idx="4294967295"/>
          </p:nvPr>
        </p:nvSpPr>
        <p:spPr>
          <a:xfrm>
            <a:off x="4419600" y="6284913"/>
            <a:ext cx="4724400" cy="274637"/>
          </a:xfrm>
        </p:spPr>
        <p:txBody>
          <a:bodyPr/>
          <a:lstStyle/>
          <a:p>
            <a:r>
              <a:rPr lang="fa-IR" smtClean="0"/>
              <a:t>مالي بين الملل</a:t>
            </a:r>
            <a:endParaRPr lang="en-US"/>
          </a:p>
        </p:txBody>
      </p:sp>
      <p:pic>
        <p:nvPicPr>
          <p:cNvPr id="4813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24200"/>
            <a:ext cx="39846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2628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pPr eaLnBrk="1" fontAlgn="auto" hangingPunct="1">
              <a:spcAft>
                <a:spcPts val="0"/>
              </a:spcAft>
              <a:defRPr/>
            </a:pPr>
            <a:r>
              <a:rPr lang="fa-IR" altLang="en-US" b="1" dirty="0" smtClean="0">
                <a:solidFill>
                  <a:schemeClr val="tx1"/>
                </a:solidFill>
                <a:cs typeface="B Zar" panose="00000400000000000000" pitchFamily="2" charset="-78"/>
              </a:rPr>
              <a:t>بازار ارز و نرخ های ارز</a:t>
            </a:r>
            <a:endParaRPr lang="en-US" altLang="en-US" b="1" dirty="0" smtClean="0">
              <a:solidFill>
                <a:schemeClr val="tx1"/>
              </a:solidFill>
              <a:cs typeface="B Zar" panose="00000400000000000000" pitchFamily="2" charset="-78"/>
            </a:endParaRPr>
          </a:p>
        </p:txBody>
      </p:sp>
      <p:sp>
        <p:nvSpPr>
          <p:cNvPr id="7171" name="Content Placeholder 6"/>
          <p:cNvSpPr>
            <a:spLocks noGrp="1"/>
          </p:cNvSpPr>
          <p:nvPr>
            <p:ph idx="1"/>
          </p:nvPr>
        </p:nvSpPr>
        <p:spPr>
          <a:xfrm>
            <a:off x="457200" y="1219200"/>
            <a:ext cx="8229600" cy="4525963"/>
          </a:xfrm>
        </p:spPr>
        <p:txBody>
          <a:bodyPr>
            <a:normAutofit/>
          </a:bodyPr>
          <a:lstStyle/>
          <a:p>
            <a:pPr algn="r" rtl="1" eaLnBrk="1" fontAlgn="auto" hangingPunct="1">
              <a:spcAft>
                <a:spcPts val="0"/>
              </a:spcAft>
              <a:buFont typeface="Wingdings" panose="05000000000000000000" pitchFamily="2" charset="2"/>
              <a:buChar char="q"/>
              <a:defRPr/>
            </a:pPr>
            <a:r>
              <a:rPr lang="fa-IR" altLang="en-US" sz="2000" b="0" dirty="0" smtClean="0">
                <a:solidFill>
                  <a:schemeClr val="tx1"/>
                </a:solidFill>
                <a:cs typeface="B Zar" panose="00000400000000000000" pitchFamily="2" charset="-78"/>
              </a:rPr>
              <a:t>بازار ارز، بازاری است که در آن اشخاص،شرکت ها و بانک ها اقدام به خرید و فروش واحد های پولی خارجی می کنند.</a:t>
            </a:r>
          </a:p>
          <a:p>
            <a:pPr algn="r" rtl="1" eaLnBrk="1" fontAlgn="auto" hangingPunct="1">
              <a:spcAft>
                <a:spcPts val="0"/>
              </a:spcAft>
              <a:buFont typeface="Wingdings" panose="05000000000000000000" pitchFamily="2" charset="2"/>
              <a:buChar char="q"/>
              <a:defRPr/>
            </a:pPr>
            <a:r>
              <a:rPr lang="fa-IR" altLang="en-US" sz="2000" b="0" dirty="0" smtClean="0">
                <a:solidFill>
                  <a:schemeClr val="tx1"/>
                </a:solidFill>
                <a:cs typeface="B Zar" panose="00000400000000000000" pitchFamily="2" charset="-78"/>
              </a:rPr>
              <a:t>بازارهای ارز مختلفی در سراسر جهان وجود دارد که می توان به بارارهای ارز لندن،پاریس، زوریخ، سنگاپور،توکیو و نیویورک اشاره کرد.امروزه این مراگز به صورت الکترونیکی به هم وصل هستند که منجر به شکل گیری بازار واحد بین المللی ارز شده است.</a:t>
            </a:r>
          </a:p>
          <a:p>
            <a:pPr algn="r" rtl="1" eaLnBrk="1" fontAlgn="auto" hangingPunct="1">
              <a:spcAft>
                <a:spcPts val="0"/>
              </a:spcAft>
              <a:buFont typeface="Wingdings" panose="05000000000000000000" pitchFamily="2" charset="2"/>
              <a:buChar char="q"/>
              <a:defRPr/>
            </a:pPr>
            <a:r>
              <a:rPr lang="fa-IR" altLang="en-US" sz="2000" b="0" dirty="0" smtClean="0">
                <a:solidFill>
                  <a:schemeClr val="tx1"/>
                </a:solidFill>
                <a:cs typeface="B Zar" panose="00000400000000000000" pitchFamily="2" charset="-78"/>
              </a:rPr>
              <a:t>کارکردهای بازارهای ارزی: عملکرد اصلی بازارهای ارزی انتقال وجوه و یا قدرت خرید از یم ملت و واحد پولی به ملت و واحد پولی دیگر است.کارکردهای دیگر شامل کارگرد اعتباری و کارکرد پوشش ریسک می باشد.</a:t>
            </a:r>
          </a:p>
          <a:p>
            <a:pPr algn="r" rtl="1" eaLnBrk="1" fontAlgn="auto" hangingPunct="1">
              <a:spcAft>
                <a:spcPts val="0"/>
              </a:spcAft>
              <a:buFont typeface="Wingdings" panose="05000000000000000000" pitchFamily="2" charset="2"/>
              <a:buChar char="q"/>
              <a:defRPr/>
            </a:pPr>
            <a:r>
              <a:rPr lang="fa-IR" altLang="en-US" sz="2000" b="0" dirty="0" smtClean="0">
                <a:solidFill>
                  <a:schemeClr val="tx1"/>
                </a:solidFill>
                <a:cs typeface="B Zar" panose="00000400000000000000" pitchFamily="2" charset="-78"/>
              </a:rPr>
              <a:t>واحدهای پولی مختلف در دنیا: واحدهای پولی مختلفی در جهان وجود دارد که برخی مهم و برخی دیگر از اهمیت کمتری برخوردار هستند.مهمترین واحد پولی در دنیا دلار امریکا است و به عنوان واحد پولی بین المللی از آن یاد می شود.به طوریکه از آن برای مبادلات بین دو کشور غیر امریکایی نیز استفاده می شود.به واحد پولی دلار</a:t>
            </a:r>
            <a:r>
              <a:rPr lang="en-US" altLang="en-US" sz="2000" b="0" dirty="0" smtClean="0">
                <a:solidFill>
                  <a:schemeClr val="tx1"/>
                </a:solidFill>
                <a:cs typeface="B Zar" panose="00000400000000000000" pitchFamily="2" charset="-78"/>
              </a:rPr>
              <a:t> (VEHICLE CURRENCY) </a:t>
            </a:r>
            <a:r>
              <a:rPr lang="fa-IR" altLang="en-US" sz="2000" b="0" dirty="0" smtClean="0">
                <a:solidFill>
                  <a:schemeClr val="tx1"/>
                </a:solidFill>
                <a:cs typeface="B Zar" panose="00000400000000000000" pitchFamily="2" charset="-78"/>
              </a:rPr>
              <a:t> هم گفته می شود.تخمین زده می شود که حدود 60درصد از گل حجم دلار در خارح از امریکا می باشد.</a:t>
            </a:r>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B2BA39E9-6FB0-4F31-A5B6-BBF164AE770E}" type="slidenum">
              <a:rPr lang="ar-SA" altLang="en-US" sz="1400" smtClean="0">
                <a:solidFill>
                  <a:schemeClr val="tx1"/>
                </a:solidFill>
                <a:latin typeface="Arial" charset="0"/>
                <a:cs typeface="Arial" charset="0"/>
              </a:rPr>
              <a:pPr>
                <a:spcBef>
                  <a:spcPct val="0"/>
                </a:spcBef>
                <a:buClrTx/>
                <a:buSzTx/>
                <a:buFontTx/>
                <a:buNone/>
              </a:pPr>
              <a:t>4</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66360802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6"/>
          <p:cNvSpPr>
            <a:spLocks noGrp="1"/>
          </p:cNvSpPr>
          <p:nvPr>
            <p:ph idx="1"/>
          </p:nvPr>
        </p:nvSpPr>
        <p:spPr/>
        <p:txBody>
          <a:bodyPr vert="horz" lIns="91440" tIns="45720" rIns="91440" bIns="45720" rtlCol="0" anchor="ctr">
            <a:noAutofit/>
          </a:bodyPr>
          <a:lstStyle/>
          <a:p>
            <a:pPr marL="0" indent="0" algn="just" rtl="1">
              <a:defRPr/>
            </a:pPr>
            <a:endParaRPr lang="fa-IR" altLang="en-US" sz="2000" b="0" cap="all" dirty="0" smtClean="0">
              <a:cs typeface="B Zar" pitchFamily="2" charset="-78"/>
            </a:endParaRPr>
          </a:p>
          <a:p>
            <a:pPr marL="0" indent="0" algn="just" rtl="1">
              <a:defRPr/>
            </a:pPr>
            <a:r>
              <a:rPr lang="fa-IR" altLang="en-US" sz="2800" cap="all" dirty="0" smtClean="0">
                <a:latin typeface="+mj-lt"/>
                <a:ea typeface="+mj-ea"/>
                <a:cs typeface="B Zar" pitchFamily="2" charset="-78"/>
              </a:rPr>
              <a:t>آربیتراژ بهره با پوشش:</a:t>
            </a:r>
          </a:p>
          <a:p>
            <a:pPr marL="0" indent="0" algn="just" rtl="1">
              <a:defRPr/>
            </a:pPr>
            <a:r>
              <a:rPr lang="fa-IR" altLang="en-US" sz="2000" b="0" cap="all" dirty="0" smtClean="0">
                <a:cs typeface="B Zar" pitchFamily="2" charset="-78"/>
              </a:rPr>
              <a:t>نرخ پیمان آتی برای یک ارز خاص و تاریخ مشخص، از طریق عرضه و تقاضا تعیین می شود. موسسات مالی که خدمات مرتبط با ارزهای خارجی را ارایه می دهند، نرخ های پیمان های آتی ارز را تنظیم می کنند اما این نرخ ها توسط نیروهای بازار دستخوش تغییر می شوند(شرایط عرضه و تقاضا). در برخی موارد،ممکن است نرخ های پیمان آتی طوری تعیین قیمت شود که به سرمایه گذاران اجازه آربیتراژ بدهد. عملکرد این نیروها ارزش حجم سفارشات بر خرید و فروش پیمان های آتی گذاشته و در نهایت بر قیمت تعادلی پیمان آتی اثر خواهد گذاشت</a:t>
            </a:r>
          </a:p>
          <a:p>
            <a:pPr marL="0" indent="0" algn="just" rtl="1">
              <a:defRPr/>
            </a:pPr>
            <a:r>
              <a:rPr lang="fa-IR" altLang="en-US" sz="2000" b="0" cap="all" dirty="0" smtClean="0">
                <a:cs typeface="B Zar" pitchFamily="2" charset="-78"/>
              </a:rPr>
              <a:t>آربتراژ بهره با پوشش، فرایند سرمایه گذاری روی تفاوت نرخ بهره در دو کشور است در حالیکه ریسک نرخ ارز را با استفاده از پیمان آتی پوشش می دهد. منطق فرایند آربیتراژ بهره با پوشش هنگامی قابل درک می شود که به دو قسمت تقسیم شود: " آربیتراژ بهره" که به فرایند سرمایه گذاری در تفاوت بین نرخ بهره در کشور بر می گردد و "پوشش" که به فرایند پوشش موقعیت ریسک در مقابل ریسک نرخ ارز بر می گردد.</a:t>
            </a:r>
          </a:p>
          <a:p>
            <a:pPr marL="0" indent="0" algn="just" rtl="1">
              <a:defRPr/>
            </a:pPr>
            <a:endParaRPr lang="fa-IR" altLang="en-US" sz="2000" b="0" cap="all" dirty="0" smtClean="0">
              <a:cs typeface="B Zar" pitchFamily="2" charset="-78"/>
            </a:endParaRPr>
          </a:p>
        </p:txBody>
      </p:sp>
      <p:sp>
        <p:nvSpPr>
          <p:cNvPr id="491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359FC4C7-DA44-4642-847C-1842EBD79551}" type="slidenum">
              <a:rPr lang="ar-SA" altLang="en-US" sz="1400" smtClean="0">
                <a:solidFill>
                  <a:schemeClr val="tx1"/>
                </a:solidFill>
                <a:latin typeface="Arial" charset="0"/>
                <a:cs typeface="Arial" charset="0"/>
              </a:rPr>
              <a:pPr>
                <a:spcBef>
                  <a:spcPct val="0"/>
                </a:spcBef>
                <a:buClrTx/>
                <a:buSzTx/>
                <a:buFontTx/>
                <a:buNone/>
              </a:pPr>
              <a:t>40</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7469088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5"/>
          <p:cNvSpPr>
            <a:spLocks noGrp="1"/>
          </p:cNvSpPr>
          <p:nvPr>
            <p:ph type="title"/>
          </p:nvPr>
        </p:nvSpPr>
        <p:spPr>
          <a:xfrm>
            <a:off x="762000" y="228600"/>
            <a:ext cx="8229600" cy="1143000"/>
          </a:xfrm>
        </p:spPr>
        <p:txBody>
          <a:bodyPr/>
          <a:lstStyle/>
          <a:p>
            <a:pPr eaLnBrk="1" fontAlgn="auto" hangingPunct="1">
              <a:spcAft>
                <a:spcPts val="0"/>
              </a:spcAft>
              <a:defRPr/>
            </a:pPr>
            <a:r>
              <a:rPr lang="fa-IR" altLang="en-US" dirty="0" smtClean="0">
                <a:solidFill>
                  <a:schemeClr val="tx1"/>
                </a:solidFill>
                <a:cs typeface="B Homa" pitchFamily="2" charset="-78"/>
              </a:rPr>
              <a:t>آربیتراژ</a:t>
            </a:r>
            <a:endParaRPr lang="en-US" altLang="en-US" dirty="0" smtClean="0">
              <a:solidFill>
                <a:schemeClr val="tx1"/>
              </a:solidFill>
              <a:cs typeface="B Homa" pitchFamily="2" charset="-78"/>
            </a:endParaRPr>
          </a:p>
        </p:txBody>
      </p:sp>
      <p:sp>
        <p:nvSpPr>
          <p:cNvPr id="50179" name="Content Placeholder 6"/>
          <p:cNvSpPr>
            <a:spLocks noGrp="1"/>
          </p:cNvSpPr>
          <p:nvPr>
            <p:ph idx="1"/>
          </p:nvPr>
        </p:nvSpPr>
        <p:spPr/>
        <p:txBody>
          <a:bodyPr vert="horz" lIns="91440" tIns="45720" rIns="91440" bIns="45720" rtlCol="0" anchor="ctr">
            <a:noAutofit/>
          </a:bodyPr>
          <a:lstStyle/>
          <a:p>
            <a:pPr marL="0" indent="0" algn="just" rtl="1">
              <a:defRPr/>
            </a:pPr>
            <a:endParaRPr lang="fa-IR" altLang="en-US" sz="2000" b="0" cap="all" smtClean="0">
              <a:cs typeface="B Zar" pitchFamily="2" charset="-78"/>
            </a:endParaRPr>
          </a:p>
          <a:p>
            <a:pPr marL="0" indent="0" algn="just" rtl="1">
              <a:defRPr/>
            </a:pPr>
            <a:r>
              <a:rPr lang="fa-IR" altLang="en-US" sz="2000" b="0" cap="all" smtClean="0">
                <a:cs typeface="B Zar" pitchFamily="2" charset="-78"/>
              </a:rPr>
              <a:t>مثالی برای آربیتراژ بهره با پوشش:</a:t>
            </a:r>
          </a:p>
          <a:p>
            <a:pPr marL="0" indent="0" algn="just" rtl="1">
              <a:defRPr/>
            </a:pPr>
            <a:r>
              <a:rPr lang="fa-IR" altLang="en-US" sz="2000" b="0" cap="all" smtClean="0">
                <a:cs typeface="B Zar" pitchFamily="2" charset="-78"/>
              </a:rPr>
              <a:t>مثال: شما تمایل دارید تا روی نرخ بهره بالاتر در کشور انگلیس سرمایه گذاری کنید و وجوه خود را پس از 90 روز در دسترس  داشته باشید. نرخ بهره مشخص است، فقط نرخ ارز در آینده که بایستی با آن نرخ پوندها را به دلار تبدیل کنید، با نااطمینانی مواجه است. شما می توانید از یک قرارداد پیمان آتی فروش برای پوند استفاده کنید تا نرخ ارز برای تبدیل پوند به دلار در آینده را تضمین کنید. این استراتژی به شکل زیر خواهد بود:</a:t>
            </a:r>
          </a:p>
          <a:p>
            <a:pPr marL="0" indent="0" algn="just" rtl="1">
              <a:defRPr/>
            </a:pPr>
            <a:r>
              <a:rPr lang="fa-IR" altLang="en-US" sz="2000" b="0" cap="all" smtClean="0">
                <a:cs typeface="B Zar" pitchFamily="2" charset="-78"/>
              </a:rPr>
              <a:t>1-در روز اول، دلارهای خود را به پوند تبدیل کرده و یک حساب سپرده گذاری 90 روزه در یک بانک کانادایی ایجاد می کنید.</a:t>
            </a:r>
          </a:p>
          <a:p>
            <a:pPr marL="0" indent="0" algn="just" rtl="1">
              <a:defRPr/>
            </a:pPr>
            <a:r>
              <a:rPr lang="fa-IR" altLang="en-US" sz="2000" b="0" cap="all" smtClean="0">
                <a:cs typeface="B Zar" pitchFamily="2" charset="-78"/>
              </a:rPr>
              <a:t>2-در روز اول قرارداد پیمان آتی 90 روزه برای فروش پوندها  را منعقد می کنید</a:t>
            </a:r>
          </a:p>
          <a:p>
            <a:pPr marL="0" indent="0" algn="just" rtl="1">
              <a:defRPr/>
            </a:pPr>
            <a:r>
              <a:rPr lang="fa-IR" altLang="en-US" sz="2000" b="0" cap="all" smtClean="0">
                <a:cs typeface="B Zar" pitchFamily="2" charset="-78"/>
              </a:rPr>
              <a:t>3-در انتهای بازه 90 روزه، هنگامی که سپرده گذاری سررسید شد،پوندها را به دلار با نرخ توافق شده در قرارداد پیمان آتی تبدیل می کنید.</a:t>
            </a:r>
          </a:p>
          <a:p>
            <a:pPr marL="0" indent="0" algn="just" rtl="1">
              <a:defRPr/>
            </a:pPr>
            <a:endParaRPr lang="fa-IR" altLang="en-US" sz="2000" b="0" cap="all" smtClean="0">
              <a:cs typeface="B Zar" pitchFamily="2" charset="-78"/>
            </a:endParaRPr>
          </a:p>
        </p:txBody>
      </p:sp>
      <p:sp>
        <p:nvSpPr>
          <p:cNvPr id="501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D569F513-BC91-4AE2-BF9E-55B3C7B2FB4D}" type="slidenum">
              <a:rPr lang="ar-SA" altLang="en-US" sz="1400" smtClean="0">
                <a:solidFill>
                  <a:schemeClr val="tx1"/>
                </a:solidFill>
                <a:latin typeface="Arial" charset="0"/>
                <a:cs typeface="Arial" charset="0"/>
              </a:rPr>
              <a:pPr>
                <a:spcBef>
                  <a:spcPct val="0"/>
                </a:spcBef>
                <a:buClrTx/>
                <a:buSzTx/>
                <a:buFontTx/>
                <a:buNone/>
              </a:pPr>
              <a:t>41</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46408665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5"/>
          <p:cNvSpPr>
            <a:spLocks noGrp="1"/>
          </p:cNvSpPr>
          <p:nvPr>
            <p:ph type="title"/>
          </p:nvPr>
        </p:nvSpPr>
        <p:spPr>
          <a:xfrm>
            <a:off x="762000" y="228600"/>
            <a:ext cx="8229600" cy="1143000"/>
          </a:xfrm>
        </p:spPr>
        <p:txBody>
          <a:bodyPr/>
          <a:lstStyle/>
          <a:p>
            <a:pPr eaLnBrk="1" fontAlgn="auto" hangingPunct="1">
              <a:spcAft>
                <a:spcPts val="0"/>
              </a:spcAft>
              <a:defRPr/>
            </a:pPr>
            <a:r>
              <a:rPr lang="fa-IR" altLang="en-US" dirty="0" smtClean="0">
                <a:solidFill>
                  <a:schemeClr val="tx1"/>
                </a:solidFill>
                <a:cs typeface="B Homa" pitchFamily="2" charset="-78"/>
              </a:rPr>
              <a:t>آربیتراژ</a:t>
            </a:r>
            <a:endParaRPr lang="en-US" altLang="en-US" dirty="0" smtClean="0">
              <a:solidFill>
                <a:schemeClr val="tx1"/>
              </a:solidFill>
              <a:cs typeface="B Homa" pitchFamily="2" charset="-78"/>
            </a:endParaRPr>
          </a:p>
        </p:txBody>
      </p:sp>
      <p:sp>
        <p:nvSpPr>
          <p:cNvPr id="51203" name="Content Placeholder 6"/>
          <p:cNvSpPr>
            <a:spLocks noGrp="1"/>
          </p:cNvSpPr>
          <p:nvPr>
            <p:ph idx="1"/>
          </p:nvPr>
        </p:nvSpPr>
        <p:spPr>
          <a:xfrm>
            <a:off x="822960" y="2057400"/>
            <a:ext cx="7520940" cy="3579849"/>
          </a:xfrm>
        </p:spPr>
        <p:txBody>
          <a:bodyPr vert="horz" lIns="91440" tIns="45720" rIns="91440" bIns="45720" rtlCol="0" anchor="ctr">
            <a:noAutofit/>
          </a:bodyPr>
          <a:lstStyle/>
          <a:p>
            <a:pPr marL="0" indent="0" algn="just" rtl="1">
              <a:defRPr/>
            </a:pPr>
            <a:endParaRPr lang="fa-IR" altLang="en-US" sz="2000" b="0" cap="all" smtClean="0">
              <a:cs typeface="B Zar" pitchFamily="2" charset="-78"/>
            </a:endParaRPr>
          </a:p>
          <a:p>
            <a:pPr marL="0" indent="0" algn="just" rtl="1">
              <a:defRPr/>
            </a:pPr>
            <a:r>
              <a:rPr lang="fa-IR" altLang="en-US" sz="2000" b="0" cap="all" smtClean="0">
                <a:cs typeface="B Zar" pitchFamily="2" charset="-78"/>
              </a:rPr>
              <a:t>اگر درآمد حاصل از آربیتراژ با پوشش بهره بیش از درآمد حاصل از سرمایه گذاری در بانک داخلی بیشتر باشد، و با فرض اینکه هیچ کدام از آنها در معرض ریسک پیش فرض قرار ندارد، آربیتراژ با پوشش بهره امکان پذیر است. امکان پذیری این نوع آربیتراژ بر پایه وجود تفاضل نرخ بهره و پریمیوم نرخ پیمان آتی است</a:t>
            </a:r>
          </a:p>
          <a:p>
            <a:pPr marL="0" indent="0" algn="just" rtl="1">
              <a:defRPr/>
            </a:pPr>
            <a:endParaRPr lang="fa-IR" altLang="en-US" sz="2000" b="0" cap="all" smtClean="0">
              <a:cs typeface="B Zar" pitchFamily="2" charset="-78"/>
            </a:endParaRPr>
          </a:p>
          <a:p>
            <a:pPr marL="0" indent="0" algn="just" rtl="1">
              <a:defRPr/>
            </a:pPr>
            <a:r>
              <a:rPr lang="fa-IR" altLang="en-US" sz="2000" b="0" cap="all" smtClean="0">
                <a:cs typeface="B Zar" pitchFamily="2" charset="-78"/>
              </a:rPr>
              <a:t>مثال: اطلاعات زیر را در نظر بگیرید: </a:t>
            </a:r>
          </a:p>
          <a:p>
            <a:pPr marL="0" indent="0" algn="just" rtl="1">
              <a:defRPr/>
            </a:pPr>
            <a:r>
              <a:rPr lang="fa-IR" altLang="en-US" sz="2000" b="0" cap="all" smtClean="0">
                <a:cs typeface="B Zar" pitchFamily="2" charset="-78"/>
              </a:rPr>
              <a:t>•	شما 800000 دلار برای سرمایه گذاری در اختیار  دارید.</a:t>
            </a:r>
          </a:p>
          <a:p>
            <a:pPr marL="0" indent="0" algn="just" rtl="1">
              <a:defRPr/>
            </a:pPr>
            <a:r>
              <a:rPr lang="fa-IR" altLang="en-US" sz="2000" b="0" cap="all" smtClean="0">
                <a:cs typeface="B Zar" pitchFamily="2" charset="-78"/>
              </a:rPr>
              <a:t>•	نرخ نقدی پوند 1.6 دلار است.</a:t>
            </a:r>
          </a:p>
          <a:p>
            <a:pPr marL="0" indent="0" algn="just" rtl="1">
              <a:defRPr/>
            </a:pPr>
            <a:r>
              <a:rPr lang="fa-IR" altLang="en-US" sz="2000" b="0" cap="all" smtClean="0">
                <a:cs typeface="B Zar" pitchFamily="2" charset="-78"/>
              </a:rPr>
              <a:t>•	نرخ پیمان آتی 90 روزه پوند 1.6 دلار است.</a:t>
            </a:r>
          </a:p>
          <a:p>
            <a:pPr marL="0" indent="0" algn="just" rtl="1">
              <a:defRPr/>
            </a:pPr>
            <a:r>
              <a:rPr lang="fa-IR" altLang="en-US" sz="2000" b="0" cap="all" smtClean="0">
                <a:cs typeface="B Zar" pitchFamily="2" charset="-78"/>
              </a:rPr>
              <a:t>•	نرخ بهره 90 روزه در کشور امریکا 2 درصد است.</a:t>
            </a:r>
          </a:p>
          <a:p>
            <a:pPr marL="0" indent="0" algn="just" rtl="1">
              <a:defRPr/>
            </a:pPr>
            <a:r>
              <a:rPr lang="fa-IR" altLang="en-US" sz="2000" b="0" cap="all" smtClean="0">
                <a:cs typeface="B Zar" pitchFamily="2" charset="-78"/>
              </a:rPr>
              <a:t>•	نرخ بهره 90 روزه در کشور انگلیس 4 درصد است.</a:t>
            </a:r>
          </a:p>
          <a:p>
            <a:pPr marL="0" indent="0" algn="just" rtl="1">
              <a:defRPr/>
            </a:pPr>
            <a:endParaRPr lang="fa-IR" altLang="en-US" sz="2000" b="0" cap="all" smtClean="0">
              <a:cs typeface="B Zar" pitchFamily="2" charset="-78"/>
            </a:endParaRPr>
          </a:p>
          <a:p>
            <a:pPr marL="0" indent="0" algn="just" rtl="1">
              <a:defRPr/>
            </a:pPr>
            <a:endParaRPr lang="fa-IR" altLang="en-US" sz="2000" b="0" cap="all" smtClean="0">
              <a:cs typeface="B Zar" pitchFamily="2" charset="-78"/>
            </a:endParaRPr>
          </a:p>
        </p:txBody>
      </p:sp>
      <p:sp>
        <p:nvSpPr>
          <p:cNvPr id="512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A20D88EF-3598-443A-8E37-771C69CA3F37}" type="slidenum">
              <a:rPr lang="ar-SA" altLang="en-US" sz="1400" smtClean="0">
                <a:solidFill>
                  <a:schemeClr val="tx1"/>
                </a:solidFill>
                <a:latin typeface="Arial" charset="0"/>
                <a:cs typeface="Arial" charset="0"/>
              </a:rPr>
              <a:pPr>
                <a:spcBef>
                  <a:spcPct val="0"/>
                </a:spcBef>
                <a:buClrTx/>
                <a:buSzTx/>
                <a:buFontTx/>
                <a:buNone/>
              </a:pPr>
              <a:t>42</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49739977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5"/>
          <p:cNvSpPr>
            <a:spLocks noGrp="1"/>
          </p:cNvSpPr>
          <p:nvPr>
            <p:ph type="title"/>
          </p:nvPr>
        </p:nvSpPr>
        <p:spPr>
          <a:xfrm>
            <a:off x="762000" y="228600"/>
            <a:ext cx="8229600" cy="1143000"/>
          </a:xfrm>
        </p:spPr>
        <p:txBody>
          <a:bodyPr/>
          <a:lstStyle/>
          <a:p>
            <a:pPr eaLnBrk="1" fontAlgn="auto" hangingPunct="1">
              <a:spcAft>
                <a:spcPts val="0"/>
              </a:spcAft>
              <a:defRPr/>
            </a:pPr>
            <a:r>
              <a:rPr lang="fa-IR" altLang="en-US" dirty="0" smtClean="0">
                <a:solidFill>
                  <a:schemeClr val="tx1"/>
                </a:solidFill>
                <a:cs typeface="B Homa" pitchFamily="2" charset="-78"/>
              </a:rPr>
              <a:t>آربیتراژ</a:t>
            </a:r>
            <a:endParaRPr lang="en-US" altLang="en-US" dirty="0" smtClean="0">
              <a:solidFill>
                <a:schemeClr val="tx1"/>
              </a:solidFill>
              <a:cs typeface="B Homa" pitchFamily="2" charset="-78"/>
            </a:endParaRPr>
          </a:p>
        </p:txBody>
      </p:sp>
      <p:sp>
        <p:nvSpPr>
          <p:cNvPr id="52227" name="Content Placeholder 6"/>
          <p:cNvSpPr>
            <a:spLocks noGrp="1"/>
          </p:cNvSpPr>
          <p:nvPr>
            <p:ph idx="1"/>
          </p:nvPr>
        </p:nvSpPr>
        <p:spPr/>
        <p:txBody>
          <a:bodyPr vert="horz" lIns="91440" tIns="45720" rIns="91440" bIns="45720" rtlCol="0" anchor="ctr">
            <a:noAutofit/>
          </a:bodyPr>
          <a:lstStyle/>
          <a:p>
            <a:pPr marL="0" indent="0" algn="just" rtl="1">
              <a:defRPr/>
            </a:pPr>
            <a:endParaRPr lang="fa-IR" altLang="en-US" sz="2000" b="0" cap="all" smtClean="0">
              <a:cs typeface="B Zar" pitchFamily="2" charset="-78"/>
            </a:endParaRPr>
          </a:p>
          <a:p>
            <a:pPr marL="0" indent="0" algn="just" rtl="1">
              <a:defRPr/>
            </a:pPr>
            <a:r>
              <a:rPr lang="fa-IR" altLang="en-US" sz="2000" b="0" cap="all" smtClean="0">
                <a:cs typeface="B Zar" pitchFamily="2" charset="-78"/>
              </a:rPr>
              <a:t>بر اساس از اطلاعات زیر، شما بایستی به صورت زیر عمل کنید:</a:t>
            </a:r>
          </a:p>
          <a:p>
            <a:pPr marL="0" indent="0" algn="just" rtl="1">
              <a:defRPr/>
            </a:pPr>
            <a:r>
              <a:rPr lang="fa-IR" altLang="en-US" sz="2000" b="0" cap="all" smtClean="0">
                <a:cs typeface="B Zar" pitchFamily="2" charset="-78"/>
              </a:rPr>
              <a:t>1. در روز اول، 800000 دلار به 500000 پوند تبدیل شده و پوندها در در یک بانک انگلیسی سپرده گذاری می شود.</a:t>
            </a:r>
          </a:p>
          <a:p>
            <a:pPr marL="0" indent="0" algn="just" rtl="1">
              <a:defRPr/>
            </a:pPr>
            <a:r>
              <a:rPr lang="fa-IR" altLang="en-US" sz="2000" b="0" cap="all" smtClean="0">
                <a:cs typeface="B Zar" pitchFamily="2" charset="-78"/>
              </a:rPr>
              <a:t>2. در روز اول، قرارداد پیمان آتی 90 روزه را برای 520000 دلار می فروشید. در زمانی که سپرده، سررسید می شود، شما 520000 پوند خواهید داشت(شامل بهره).</a:t>
            </a:r>
          </a:p>
          <a:p>
            <a:pPr marL="0" indent="0" algn="just" rtl="1">
              <a:defRPr/>
            </a:pPr>
            <a:r>
              <a:rPr lang="fa-IR" altLang="en-US" sz="2000" b="0" cap="all" smtClean="0">
                <a:cs typeface="B Zar" pitchFamily="2" charset="-78"/>
              </a:rPr>
              <a:t>3. در زمان 90 روزه هنگامی که سپرده سررسید می شود، شما می توانید تعهد پیمان آتی خود را با تبدیل 520000 پوند به 832000 دلار انجام دهید( بر پایه نرخ 1.6 دلاری پیمان آتی). </a:t>
            </a:r>
          </a:p>
          <a:p>
            <a:pPr marL="0" indent="0" algn="just" rtl="1">
              <a:defRPr/>
            </a:pPr>
            <a:r>
              <a:rPr lang="fa-IR" altLang="en-US" sz="2000" b="0" cap="all" smtClean="0">
                <a:cs typeface="B Zar" pitchFamily="2" charset="-78"/>
              </a:rPr>
              <a:t>نتیجه آن که، سود 4 درصدی در بازه 3 ماهه بدست خواهد آمد که از بازده  سپرده گذاری در کشور امریکا 2 درصد بیشتر است. بعلاوه، بازده چنین سرمایه گذاری خارجی در روز اول مشخص است، زیرا  شما می دانید، هنگامی که سپرده گذاری می کنند، چند دلار در انتهای بازه 90 روزه سرمایه گذاری خواهید کرد.</a:t>
            </a:r>
          </a:p>
        </p:txBody>
      </p:sp>
      <p:sp>
        <p:nvSpPr>
          <p:cNvPr id="522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75CF9E5D-E4CA-4C68-A600-407B1E2737DB}" type="slidenum">
              <a:rPr lang="ar-SA" altLang="en-US" sz="1400" smtClean="0">
                <a:solidFill>
                  <a:schemeClr val="tx1"/>
                </a:solidFill>
                <a:latin typeface="Arial" charset="0"/>
                <a:cs typeface="Arial" charset="0"/>
              </a:rPr>
              <a:pPr>
                <a:spcBef>
                  <a:spcPct val="0"/>
                </a:spcBef>
                <a:buClrTx/>
                <a:buSzTx/>
                <a:buFontTx/>
                <a:buNone/>
              </a:pPr>
              <a:t>43</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13549568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5"/>
          <p:cNvSpPr>
            <a:spLocks noGrp="1"/>
          </p:cNvSpPr>
          <p:nvPr>
            <p:ph type="title"/>
          </p:nvPr>
        </p:nvSpPr>
        <p:spPr>
          <a:xfrm>
            <a:off x="762000" y="228600"/>
            <a:ext cx="8229600" cy="1143000"/>
          </a:xfrm>
        </p:spPr>
        <p:txBody>
          <a:bodyPr/>
          <a:lstStyle/>
          <a:p>
            <a:pPr eaLnBrk="1" fontAlgn="auto" hangingPunct="1">
              <a:spcAft>
                <a:spcPts val="0"/>
              </a:spcAft>
              <a:defRPr/>
            </a:pPr>
            <a:r>
              <a:rPr lang="fa-IR" altLang="en-US" dirty="0" smtClean="0">
                <a:solidFill>
                  <a:schemeClr val="tx1"/>
                </a:solidFill>
                <a:cs typeface="B Homa" pitchFamily="2" charset="-78"/>
              </a:rPr>
              <a:t>آربیتراژ</a:t>
            </a:r>
            <a:endParaRPr lang="en-US" altLang="en-US" dirty="0" smtClean="0">
              <a:solidFill>
                <a:schemeClr val="tx1"/>
              </a:solidFill>
              <a:cs typeface="B Homa" pitchFamily="2" charset="-78"/>
            </a:endParaRPr>
          </a:p>
        </p:txBody>
      </p:sp>
      <p:sp>
        <p:nvSpPr>
          <p:cNvPr id="53251" name="Content Placeholder 6"/>
          <p:cNvSpPr>
            <a:spLocks noGrp="1"/>
          </p:cNvSpPr>
          <p:nvPr>
            <p:ph idx="1"/>
          </p:nvPr>
        </p:nvSpPr>
        <p:spPr/>
        <p:txBody>
          <a:bodyPr vert="horz" lIns="91440" tIns="45720" rIns="91440" bIns="45720" rtlCol="0" anchor="ctr">
            <a:noAutofit/>
          </a:bodyPr>
          <a:lstStyle/>
          <a:p>
            <a:pPr marL="0" indent="0" algn="just" rtl="1">
              <a:defRPr/>
            </a:pPr>
            <a:endParaRPr lang="fa-IR" altLang="en-US" sz="2000" b="0" cap="all" smtClean="0">
              <a:cs typeface="B Zar" pitchFamily="2" charset="-78"/>
            </a:endParaRPr>
          </a:p>
          <a:p>
            <a:pPr marL="0" indent="0" algn="just" rtl="1">
              <a:defRPr/>
            </a:pPr>
            <a:r>
              <a:rPr lang="fa-IR" altLang="en-US" sz="2000" b="0" cap="all" smtClean="0">
                <a:cs typeface="B Zar" pitchFamily="2" charset="-78"/>
              </a:rPr>
              <a:t>نکته: به یاد بیاورید که در آربیتراژ محلی و آربیتراژ سه جانبه وجوه شما مشمول زمان نمی شد و سودهای کسب شده همزمان با فرایند آربیتراژ بدست می آمد. در مثال پوشش با نرخ بهره، وجوه درگیر مشمول زمان (90 روز در این مثال) درگیر می شود.این استراتژی هنگامی که سود 2 درصد یا کمتر از 2 درصد باشد دارای مزیت نخواهد بود زیرا شما از طریق سپرده گذاری در داخل 2 درصد سود کسب می کنید. فرایند آربیتراژ در اینجا نشان می دهد که شما می توانید یک بازده روی وجوه خود که بیشتر از بازده در داخل کشور است را گارانتی کنید</a:t>
            </a:r>
          </a:p>
        </p:txBody>
      </p:sp>
      <p:sp>
        <p:nvSpPr>
          <p:cNvPr id="532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5E20B100-D738-49AF-B0D9-668F076F1A9E}" type="slidenum">
              <a:rPr lang="ar-SA" altLang="en-US" sz="1400" smtClean="0">
                <a:solidFill>
                  <a:schemeClr val="tx1"/>
                </a:solidFill>
                <a:latin typeface="Arial" charset="0"/>
                <a:cs typeface="Arial" charset="0"/>
              </a:rPr>
              <a:pPr>
                <a:spcBef>
                  <a:spcPct val="0"/>
                </a:spcBef>
                <a:buClrTx/>
                <a:buSzTx/>
                <a:buFontTx/>
                <a:buNone/>
              </a:pPr>
              <a:t>44</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85940751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5"/>
          <p:cNvSpPr>
            <a:spLocks noGrp="1"/>
          </p:cNvSpPr>
          <p:nvPr>
            <p:ph type="title"/>
          </p:nvPr>
        </p:nvSpPr>
        <p:spPr>
          <a:xfrm>
            <a:off x="762000" y="228600"/>
            <a:ext cx="8229600" cy="1143000"/>
          </a:xfrm>
        </p:spPr>
        <p:txBody>
          <a:bodyPr vert="horz" lIns="91440" tIns="45720" rIns="91440" bIns="45720" rtlCol="0" anchor="ctr">
            <a:noAutofit/>
          </a:bodyPr>
          <a:lstStyle/>
          <a:p>
            <a:pPr algn="just" fontAlgn="auto">
              <a:spcBef>
                <a:spcPts val="800"/>
              </a:spcBef>
              <a:spcAft>
                <a:spcPts val="0"/>
              </a:spcAft>
              <a:defRPr/>
            </a:pPr>
            <a:r>
              <a:rPr lang="fa-IR" altLang="en-US" sz="2000" b="1" dirty="0" smtClean="0">
                <a:latin typeface="+mn-lt"/>
                <a:ea typeface="+mn-ea"/>
                <a:cs typeface="B Zar" pitchFamily="2" charset="-78"/>
              </a:rPr>
              <a:t>آربیتراژ</a:t>
            </a:r>
            <a:endParaRPr lang="en-US" altLang="en-US" sz="2000" b="1" dirty="0" smtClean="0">
              <a:latin typeface="+mn-lt"/>
              <a:ea typeface="+mn-ea"/>
              <a:cs typeface="B Zar" pitchFamily="2" charset="-78"/>
            </a:endParaRPr>
          </a:p>
        </p:txBody>
      </p:sp>
      <p:sp>
        <p:nvSpPr>
          <p:cNvPr id="54275" name="Content Placeholder 6"/>
          <p:cNvSpPr>
            <a:spLocks noGrp="1"/>
          </p:cNvSpPr>
          <p:nvPr>
            <p:ph idx="1"/>
          </p:nvPr>
        </p:nvSpPr>
        <p:spPr/>
        <p:txBody>
          <a:bodyPr/>
          <a:lstStyle/>
          <a:p>
            <a:pPr marL="0" indent="0" algn="r" rtl="1" eaLnBrk="1" hangingPunct="1">
              <a:buFontTx/>
              <a:buNone/>
            </a:pPr>
            <a:endParaRPr lang="fa-IR" altLang="en-US" sz="2000" smtClean="0">
              <a:solidFill>
                <a:schemeClr val="bg1"/>
              </a:solidFill>
              <a:cs typeface="B Homa" pitchFamily="2" charset="-78"/>
            </a:endParaRPr>
          </a:p>
          <a:p>
            <a:pPr marL="0" indent="0" algn="r" rtl="1" eaLnBrk="1" hangingPunct="1">
              <a:buFontTx/>
              <a:buNone/>
            </a:pPr>
            <a:endParaRPr lang="fa-IR" altLang="en-US" sz="2000" smtClean="0">
              <a:solidFill>
                <a:schemeClr val="bg1"/>
              </a:solidFill>
              <a:cs typeface="B Homa" pitchFamily="2" charset="-78"/>
            </a:endParaRPr>
          </a:p>
        </p:txBody>
      </p:sp>
      <p:sp>
        <p:nvSpPr>
          <p:cNvPr id="542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BFB766C5-3489-4A7A-9623-C3ABB32C30DD}" type="slidenum">
              <a:rPr lang="ar-SA" altLang="en-US" sz="1400" smtClean="0">
                <a:solidFill>
                  <a:schemeClr val="tx1"/>
                </a:solidFill>
                <a:latin typeface="Arial" charset="0"/>
                <a:cs typeface="Arial" charset="0"/>
              </a:rPr>
              <a:pPr>
                <a:spcBef>
                  <a:spcPct val="0"/>
                </a:spcBef>
                <a:buClrTx/>
                <a:buSzTx/>
                <a:buFontTx/>
                <a:buNone/>
              </a:pPr>
              <a:t>45</a:t>
            </a:fld>
            <a:endParaRPr lang="en-US" altLang="en-US" sz="1400" smtClean="0">
              <a:solidFill>
                <a:schemeClr val="tx1"/>
              </a:solidFill>
              <a:latin typeface="Arial" charset="0"/>
              <a:cs typeface="Arial" charset="0"/>
            </a:endParaRPr>
          </a:p>
        </p:txBody>
      </p:sp>
      <p:pic>
        <p:nvPicPr>
          <p:cNvPr id="542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59436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2173213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5"/>
          <p:cNvSpPr>
            <a:spLocks noGrp="1"/>
          </p:cNvSpPr>
          <p:nvPr>
            <p:ph type="title"/>
          </p:nvPr>
        </p:nvSpPr>
        <p:spPr>
          <a:xfrm>
            <a:off x="762000" y="228600"/>
            <a:ext cx="8229600" cy="1143000"/>
          </a:xfrm>
        </p:spPr>
        <p:txBody>
          <a:bodyPr/>
          <a:lstStyle/>
          <a:p>
            <a:pPr eaLnBrk="1" fontAlgn="auto" hangingPunct="1">
              <a:spcAft>
                <a:spcPts val="0"/>
              </a:spcAft>
              <a:defRPr/>
            </a:pPr>
            <a:r>
              <a:rPr lang="fa-IR" altLang="en-US" dirty="0" smtClean="0">
                <a:solidFill>
                  <a:schemeClr val="tx1"/>
                </a:solidFill>
                <a:cs typeface="B Homa" pitchFamily="2" charset="-78"/>
              </a:rPr>
              <a:t>آربیتراژ</a:t>
            </a:r>
            <a:endParaRPr lang="en-US" altLang="en-US" dirty="0" smtClean="0">
              <a:solidFill>
                <a:schemeClr val="tx1"/>
              </a:solidFill>
              <a:cs typeface="B Homa" pitchFamily="2" charset="-78"/>
            </a:endParaRPr>
          </a:p>
        </p:txBody>
      </p:sp>
      <p:sp>
        <p:nvSpPr>
          <p:cNvPr id="55299" name="Content Placeholder 6"/>
          <p:cNvSpPr>
            <a:spLocks noGrp="1"/>
          </p:cNvSpPr>
          <p:nvPr>
            <p:ph idx="1"/>
          </p:nvPr>
        </p:nvSpPr>
        <p:spPr/>
        <p:txBody>
          <a:bodyPr/>
          <a:lstStyle/>
          <a:p>
            <a:pPr marL="0" indent="0" algn="r" rtl="1" eaLnBrk="1" hangingPunct="1">
              <a:buFontTx/>
              <a:buNone/>
            </a:pPr>
            <a:endParaRPr lang="fa-IR" altLang="en-US" sz="2000" smtClean="0">
              <a:solidFill>
                <a:schemeClr val="bg1"/>
              </a:solidFill>
              <a:cs typeface="B Homa" pitchFamily="2" charset="-78"/>
            </a:endParaRPr>
          </a:p>
          <a:p>
            <a:pPr marL="0" indent="0" algn="r" rtl="1" eaLnBrk="1" hangingPunct="1">
              <a:buFontTx/>
              <a:buNone/>
            </a:pPr>
            <a:r>
              <a:rPr lang="fa-IR" altLang="en-US" sz="2000" smtClean="0">
                <a:solidFill>
                  <a:schemeClr val="tx1"/>
                </a:solidFill>
                <a:cs typeface="B Homa" pitchFamily="2" charset="-78"/>
              </a:rPr>
              <a:t>مقایسه استراتژی های آربیتراژ:</a:t>
            </a:r>
          </a:p>
        </p:txBody>
      </p:sp>
      <p:sp>
        <p:nvSpPr>
          <p:cNvPr id="553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1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E7CA50D2-990A-4EA8-9A50-27AA811949AB}" type="slidenum">
              <a:rPr lang="ar-SA" altLang="en-US" sz="1400" smtClean="0">
                <a:solidFill>
                  <a:schemeClr val="tx1"/>
                </a:solidFill>
                <a:latin typeface="Arial" charset="0"/>
                <a:cs typeface="Arial" charset="0"/>
              </a:rPr>
              <a:pPr>
                <a:spcBef>
                  <a:spcPct val="0"/>
                </a:spcBef>
                <a:buClrTx/>
                <a:buSzTx/>
                <a:buFontTx/>
                <a:buNone/>
              </a:pPr>
              <a:t>46</a:t>
            </a:fld>
            <a:endParaRPr lang="en-US" altLang="en-US" sz="1400" smtClean="0">
              <a:solidFill>
                <a:schemeClr val="tx1"/>
              </a:solidFill>
              <a:latin typeface="Arial" charset="0"/>
              <a:cs typeface="Arial" charset="0"/>
            </a:endParaRPr>
          </a:p>
        </p:txBody>
      </p:sp>
      <p:pic>
        <p:nvPicPr>
          <p:cNvPr id="553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3554412"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7348330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pPr eaLnBrk="1" fontAlgn="auto" hangingPunct="1">
              <a:spcAft>
                <a:spcPts val="0"/>
              </a:spcAft>
              <a:defRPr/>
            </a:pPr>
            <a:r>
              <a:rPr lang="fa-IR" altLang="en-US" b="1" dirty="0" smtClean="0">
                <a:solidFill>
                  <a:schemeClr val="tx1"/>
                </a:solidFill>
                <a:cs typeface="B Zar" panose="00000400000000000000" pitchFamily="2" charset="-78"/>
              </a:rPr>
              <a:t>بازار ارز  و نرخ های ارزی</a:t>
            </a:r>
            <a:endParaRPr lang="en-US" altLang="en-US" b="1" dirty="0" smtClean="0">
              <a:solidFill>
                <a:schemeClr val="tx1"/>
              </a:solidFill>
              <a:cs typeface="B Zar" panose="00000400000000000000" pitchFamily="2" charset="-78"/>
            </a:endParaRPr>
          </a:p>
        </p:txBody>
      </p:sp>
      <p:sp>
        <p:nvSpPr>
          <p:cNvPr id="5123" name="Content Placeholder 6"/>
          <p:cNvSpPr>
            <a:spLocks noGrp="1"/>
          </p:cNvSpPr>
          <p:nvPr>
            <p:ph idx="1"/>
          </p:nvPr>
        </p:nvSpPr>
        <p:spPr/>
        <p:txBody>
          <a:bodyPr>
            <a:normAutofit/>
          </a:bodyPr>
          <a:lstStyle/>
          <a:p>
            <a:pPr marL="457200" indent="-457200" algn="just" rtl="1" eaLnBrk="1" fontAlgn="auto" hangingPunct="1">
              <a:spcAft>
                <a:spcPts val="0"/>
              </a:spcAft>
              <a:buFont typeface="Wingdings" panose="05000000000000000000" pitchFamily="2" charset="2"/>
              <a:buChar char="q"/>
              <a:defRPr/>
            </a:pPr>
            <a:endParaRPr lang="fa-IR" altLang="en-US" sz="2800" b="0" dirty="0" smtClean="0">
              <a:solidFill>
                <a:schemeClr val="tx1"/>
              </a:solidFill>
              <a:cs typeface="B Zar" panose="00000400000000000000" pitchFamily="2" charset="-78"/>
            </a:endParaRPr>
          </a:p>
          <a:p>
            <a:pPr marL="457200" indent="-457200" algn="just" rtl="1" eaLnBrk="1" fontAlgn="auto" hangingPunct="1">
              <a:spcAft>
                <a:spcPts val="0"/>
              </a:spcAft>
              <a:buFont typeface="Wingdings" panose="05000000000000000000" pitchFamily="2" charset="2"/>
              <a:buChar char="q"/>
              <a:defRPr/>
            </a:pPr>
            <a:r>
              <a:rPr lang="fa-IR" altLang="en-US" sz="2800" b="0" dirty="0" smtClean="0">
                <a:solidFill>
                  <a:schemeClr val="tx1"/>
                </a:solidFill>
                <a:cs typeface="B Zar" panose="00000400000000000000" pitchFamily="2" charset="-78"/>
              </a:rPr>
              <a:t>بانک تسویه بین المللی در بازل سویس تخمین زده است که کل مبادلات ارزی خارجی یا گردش ارزی ارز در دنیا در سال 2010، روزانه 4 تیلیارد دلار است، به طوریکه در سال 2007 این رقم 3/3 میلیون دلار بود.</a:t>
            </a:r>
          </a:p>
          <a:p>
            <a:pPr marL="457200" indent="-457200" algn="just" rtl="1" eaLnBrk="1" fontAlgn="auto" hangingPunct="1">
              <a:spcAft>
                <a:spcPts val="0"/>
              </a:spcAft>
              <a:buFont typeface="Wingdings" panose="05000000000000000000" pitchFamily="2" charset="2"/>
              <a:buChar char="q"/>
              <a:defRPr/>
            </a:pPr>
            <a:r>
              <a:rPr lang="fa-IR" altLang="en-US" sz="2800" b="0" dirty="0" smtClean="0">
                <a:solidFill>
                  <a:schemeClr val="tx1"/>
                </a:solidFill>
                <a:cs typeface="B Zar" panose="00000400000000000000" pitchFamily="2" charset="-78"/>
              </a:rPr>
              <a:t>امروزه بیش از 90 درصد تراکنشات ارزی منعکس کننده مبادلات مالی  و فقط 10 درصد برای تامین مالی تجارت کالا است.</a:t>
            </a:r>
          </a:p>
          <a:p>
            <a:pPr marL="457200" indent="-457200" algn="just" rtl="1" eaLnBrk="1" fontAlgn="auto" hangingPunct="1">
              <a:spcAft>
                <a:spcPts val="0"/>
              </a:spcAft>
              <a:buFont typeface="Wingdings" panose="05000000000000000000" pitchFamily="2" charset="2"/>
              <a:buChar char="q"/>
              <a:defRPr/>
            </a:pPr>
            <a:endParaRPr lang="en-US" altLang="en-US" sz="2800" b="0" dirty="0" smtClean="0">
              <a:solidFill>
                <a:schemeClr val="tx1"/>
              </a:solidFill>
              <a:cs typeface="B Zar" panose="00000400000000000000" pitchFamily="2" charset="-78"/>
            </a:endParaRPr>
          </a:p>
        </p:txBody>
      </p:sp>
      <p:sp>
        <p:nvSpPr>
          <p:cNvPr id="133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AEEBD246-122B-4826-9F4F-0A0244993B98}" type="slidenum">
              <a:rPr lang="ar-SA" altLang="en-US" sz="1400" smtClean="0">
                <a:solidFill>
                  <a:schemeClr val="tx1"/>
                </a:solidFill>
                <a:latin typeface="Arial" charset="0"/>
                <a:cs typeface="Arial" charset="0"/>
              </a:rPr>
              <a:pPr>
                <a:spcBef>
                  <a:spcPct val="0"/>
                </a:spcBef>
                <a:buClrTx/>
                <a:buSzTx/>
                <a:buFontTx/>
                <a:buNone/>
              </a:pPr>
              <a:t>5</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4837979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6"/>
          <p:cNvSpPr>
            <a:spLocks noGrp="1"/>
          </p:cNvSpPr>
          <p:nvPr>
            <p:ph idx="1"/>
          </p:nvPr>
        </p:nvSpPr>
        <p:spPr>
          <a:xfrm>
            <a:off x="457200" y="609600"/>
            <a:ext cx="8229600" cy="5135563"/>
          </a:xfrm>
        </p:spPr>
        <p:txBody>
          <a:bodyPr>
            <a:normAutofit/>
          </a:bodyPr>
          <a:lstStyle/>
          <a:p>
            <a:pPr algn="just" rtl="1" eaLnBrk="1" fontAlgn="auto" hangingPunct="1">
              <a:spcAft>
                <a:spcPts val="0"/>
              </a:spcAft>
              <a:defRPr/>
            </a:pPr>
            <a:r>
              <a:rPr lang="fa-IR" altLang="en-US" sz="2800" dirty="0" smtClean="0">
                <a:solidFill>
                  <a:schemeClr val="tx1"/>
                </a:solidFill>
                <a:cs typeface="B Zar" panose="00000400000000000000" pitchFamily="2" charset="-78"/>
              </a:rPr>
              <a:t>تاریخچه نرخ ارز: </a:t>
            </a:r>
          </a:p>
          <a:p>
            <a:pPr algn="just" rtl="1" eaLnBrk="1" fontAlgn="auto" hangingPunct="1">
              <a:spcAft>
                <a:spcPts val="0"/>
              </a:spcAft>
              <a:buFont typeface="Wingdings" panose="05000000000000000000" pitchFamily="2" charset="2"/>
              <a:buChar char="q"/>
              <a:defRPr/>
            </a:pPr>
            <a:r>
              <a:rPr lang="fa-IR" altLang="en-US" sz="2000" b="0" dirty="0" smtClean="0">
                <a:solidFill>
                  <a:schemeClr val="tx1"/>
                </a:solidFill>
                <a:cs typeface="B Zar" panose="00000400000000000000" pitchFamily="2" charset="-78"/>
              </a:rPr>
              <a:t>سازوکاری که برای تبدیل پول خارجی در طول تاریخ استفاده شده است عبارتند از: استاندارد طلا،توافق روی نرخ ارز تثبیت شده،و سیستم نرخ شناور.</a:t>
            </a:r>
          </a:p>
          <a:p>
            <a:pPr algn="just" rtl="1" eaLnBrk="1" fontAlgn="auto" hangingPunct="1">
              <a:spcAft>
                <a:spcPts val="0"/>
              </a:spcAft>
              <a:buFont typeface="Wingdings" panose="05000000000000000000" pitchFamily="2" charset="2"/>
              <a:buChar char="q"/>
              <a:defRPr/>
            </a:pPr>
            <a:r>
              <a:rPr lang="fa-IR" altLang="en-US" sz="2000" b="0" dirty="0" smtClean="0">
                <a:solidFill>
                  <a:schemeClr val="tx1"/>
                </a:solidFill>
                <a:cs typeface="B Zar" panose="00000400000000000000" pitchFamily="2" charset="-78"/>
              </a:rPr>
              <a:t>استاندارد طلا: از سال 1876 تا 1913، نرخ ارز بر اساس استاندارد طلا تعیین می شد به طوریکه هر ارزی با نرخ مخصوصی به طلا تبدیل می شد.بدین ترتیب نرخ ارز  بین دو واحد پولی،با نرخ تبدیل پذیری نسبت به هر انس طلا تعیین می شود.هر کشوری از طلا برای برگرداندن پول خود استفاده می کرد. هنگامی که جنگ جهانی اول در سال 1914 شروع شد،استاندارد طلا متوقف شد. با این حال بعضی از کشورها در سال 1920 به استاندارد طلا برگشتند اما به علت بحران بانکی در امریکا و اروپا  در خلال رکود بزرگ، آن را رها کردند.</a:t>
            </a:r>
          </a:p>
          <a:p>
            <a:pPr algn="just" rtl="1" eaLnBrk="1" fontAlgn="auto" hangingPunct="1">
              <a:spcAft>
                <a:spcPts val="0"/>
              </a:spcAft>
              <a:buFont typeface="Wingdings" panose="05000000000000000000" pitchFamily="2" charset="2"/>
              <a:buChar char="q"/>
              <a:defRPr/>
            </a:pPr>
            <a:r>
              <a:rPr lang="fa-IR" altLang="en-US" sz="2000" b="0" dirty="0" smtClean="0">
                <a:solidFill>
                  <a:schemeClr val="tx1"/>
                </a:solidFill>
                <a:cs typeface="B Zar" panose="00000400000000000000" pitchFamily="2" charset="-78"/>
              </a:rPr>
              <a:t>توافق بر نرخ ارز تثبیت شده:در سال 1944،یک توافق بین المللی(مشهور به توافق برتن وودز)میان واحدهای پولی انجام شد که در واقع توافق بر نرخ ارز تثبیت شده بود.این توافق تا سال 1971 به طول انجامید.در طول این مدت،دولت ها در نرخ ارز مداخله می کردند تا نوسان آن بیش از 1% نباشد.....(ادامه)</a:t>
            </a:r>
          </a:p>
        </p:txBody>
      </p:sp>
      <p:sp>
        <p:nvSpPr>
          <p:cNvPr id="143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CB8867E1-4696-4D1A-B7EC-7A7F353C2559}" type="slidenum">
              <a:rPr lang="ar-SA" altLang="en-US" sz="1400" smtClean="0">
                <a:solidFill>
                  <a:schemeClr val="tx1"/>
                </a:solidFill>
                <a:latin typeface="Arial" charset="0"/>
                <a:cs typeface="Arial" charset="0"/>
              </a:rPr>
              <a:pPr>
                <a:spcBef>
                  <a:spcPct val="0"/>
                </a:spcBef>
                <a:buClrTx/>
                <a:buSzTx/>
                <a:buFontTx/>
                <a:buNone/>
              </a:pPr>
              <a:t>6</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416660830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6"/>
          <p:cNvSpPr>
            <a:spLocks noGrp="1"/>
          </p:cNvSpPr>
          <p:nvPr>
            <p:ph idx="1"/>
          </p:nvPr>
        </p:nvSpPr>
        <p:spPr>
          <a:xfrm>
            <a:off x="381000" y="685800"/>
            <a:ext cx="8229600" cy="4525963"/>
          </a:xfrm>
        </p:spPr>
        <p:txBody>
          <a:bodyPr vert="horz" lIns="91440" tIns="45720" rIns="91440" bIns="45720" rtlCol="0">
            <a:normAutofit/>
          </a:bodyPr>
          <a:lstStyle/>
          <a:p>
            <a:pPr algn="r" rtl="1">
              <a:buFont typeface="Wingdings" panose="05000000000000000000" pitchFamily="2" charset="2"/>
              <a:buChar char="q"/>
              <a:defRPr/>
            </a:pPr>
            <a:endParaRPr lang="fa-IR" altLang="en-US" sz="2000" b="0" dirty="0">
              <a:cs typeface="B Zar" panose="00000400000000000000" pitchFamily="2" charset="-78"/>
            </a:endParaRPr>
          </a:p>
          <a:p>
            <a:pPr algn="r" rtl="1">
              <a:buFont typeface="Wingdings" panose="05000000000000000000" pitchFamily="2" charset="2"/>
              <a:buChar char="q"/>
              <a:defRPr/>
            </a:pPr>
            <a:r>
              <a:rPr lang="fa-IR" altLang="en-US" sz="2000" b="0" dirty="0" smtClean="0">
                <a:cs typeface="B Zar" panose="00000400000000000000" pitchFamily="2" charset="-78"/>
              </a:rPr>
              <a:t>(ادامه): در سال 1971،نرخ دلار دچار بیش ارزشگذاری شده بود. برای حل این موضوع نمایندگانی از کشورهای بزرگ برای حل این مشکل جلساتی تشکیل دادند.نتیجه این جلسات،منجر به "توافق نامه اسمیتسونیان " شد که طی آن مقرر شد نرخ دلار امریکا بر اساس ارزهای مطرح دیگر،تنزیل ارزش شود.درجه تنزیل ارزش دلار بر اساس ارزش هر ارزی متفاوت بود.در این توافق نامه، نه تنها دلار تجدید ارزش شد،بلکه اجازه نوسان 2.25 % برای نرخ های جدید تعیین شده، داده شد.این اولین اقدام برای بسترسازی تعیین ترخ ارز مناسب بر اساس مکانیسم های بازار(عرضه و تقاضا)  بود.اگرچه هنوز هم محدوده های نرخ های ارز وجود داشت ولی محدوده ها باز تر شدند و به ارزها اجازه حرکت به سمت ارزش واقعی شان داده شد</a:t>
            </a:r>
          </a:p>
          <a:p>
            <a:pPr algn="r" rtl="1">
              <a:buFont typeface="Wingdings" panose="05000000000000000000" pitchFamily="2" charset="2"/>
              <a:buChar char="q"/>
              <a:defRPr/>
            </a:pPr>
            <a:endParaRPr lang="fa-IR" altLang="en-US" sz="2000" b="0" dirty="0">
              <a:cs typeface="B Zar" panose="00000400000000000000" pitchFamily="2" charset="-78"/>
            </a:endParaRPr>
          </a:p>
          <a:p>
            <a:pPr algn="r" rtl="1">
              <a:buFont typeface="Wingdings" panose="05000000000000000000" pitchFamily="2" charset="2"/>
              <a:buChar char="q"/>
              <a:defRPr/>
            </a:pPr>
            <a:r>
              <a:rPr lang="fa-IR" altLang="en-US" sz="2000" b="0" dirty="0" smtClean="0">
                <a:cs typeface="B Zar" panose="00000400000000000000" pitchFamily="2" charset="-78"/>
              </a:rPr>
              <a:t>نرخ ارز شناور:حتی بعد از توافق اسمیتسونیان، دولت ها نتوانستند نرخ ارز را در محدوده های تعیین شده نگه دارند.در سال 1973، به ارزهایی که بیشترین تبادلات را داشتند، اجازه داده شد تا بر اساس نیروهای بازار(عرضه و تقاضا) نوسان کنند و محدوده های رسمی که قبلا تعیین شده بود، حذف شد</a:t>
            </a:r>
          </a:p>
        </p:txBody>
      </p:sp>
      <p:sp>
        <p:nvSpPr>
          <p:cNvPr id="153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6A83C70B-4553-4080-9F29-432CDB13C9F3}" type="slidenum">
              <a:rPr lang="ar-SA" altLang="en-US" sz="1400" smtClean="0">
                <a:solidFill>
                  <a:schemeClr val="tx1"/>
                </a:solidFill>
                <a:latin typeface="Arial" charset="0"/>
                <a:cs typeface="Arial" charset="0"/>
              </a:rPr>
              <a:pPr>
                <a:spcBef>
                  <a:spcPct val="0"/>
                </a:spcBef>
                <a:buClrTx/>
                <a:buSzTx/>
                <a:buFontTx/>
                <a:buNone/>
              </a:pPr>
              <a:t>7</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6" name="Title 5"/>
          <p:cNvSpPr>
            <a:spLocks noGrp="1"/>
          </p:cNvSpPr>
          <p:nvPr>
            <p:ph type="title"/>
          </p:nvPr>
        </p:nvSpPr>
        <p:spPr/>
        <p:txBody>
          <a:bodyPr/>
          <a:lstStyle/>
          <a:p>
            <a:r>
              <a:rPr lang="fa-IR" altLang="en-US" b="1" dirty="0" smtClean="0">
                <a:cs typeface="B Zar" panose="00000400000000000000" pitchFamily="2" charset="-78"/>
              </a:rPr>
              <a:t>تاریخچه نرخ ارز: </a:t>
            </a:r>
            <a:br>
              <a:rPr lang="fa-IR" altLang="en-US" b="1" dirty="0" smtClean="0">
                <a:cs typeface="B Zar" panose="00000400000000000000" pitchFamily="2" charset="-78"/>
              </a:rPr>
            </a:br>
            <a:endParaRPr lang="en-US" b="1" dirty="0"/>
          </a:p>
        </p:txBody>
      </p:sp>
    </p:spTree>
    <p:extLst>
      <p:ext uri="{BB962C8B-B14F-4D97-AF65-F5344CB8AC3E}">
        <p14:creationId xmlns:p14="http://schemas.microsoft.com/office/powerpoint/2010/main" val="17303554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vert="horz" lIns="91440" tIns="45720" rIns="91440" bIns="45720" rtlCol="0" anchor="ctr">
            <a:noAutofit/>
          </a:bodyPr>
          <a:lstStyle/>
          <a:p>
            <a:pPr fontAlgn="auto">
              <a:spcAft>
                <a:spcPts val="0"/>
              </a:spcAft>
              <a:defRPr/>
            </a:pPr>
            <a:r>
              <a:rPr lang="fa-IR" altLang="en-US" b="1" dirty="0" smtClean="0">
                <a:cs typeface="B Zar" panose="00000400000000000000" pitchFamily="2" charset="-78"/>
              </a:rPr>
              <a:t>بازار ارز و نرخ های ارز</a:t>
            </a:r>
            <a:endParaRPr lang="en-US" altLang="en-US" b="1" dirty="0" smtClean="0">
              <a:cs typeface="B Zar" panose="00000400000000000000" pitchFamily="2" charset="-78"/>
            </a:endParaRPr>
          </a:p>
        </p:txBody>
      </p:sp>
      <p:sp>
        <p:nvSpPr>
          <p:cNvPr id="16387" name="Content Placeholder 6"/>
          <p:cNvSpPr>
            <a:spLocks noGrp="1"/>
          </p:cNvSpPr>
          <p:nvPr>
            <p:ph idx="1"/>
          </p:nvPr>
        </p:nvSpPr>
        <p:spPr>
          <a:xfrm>
            <a:off x="495300" y="1143001"/>
            <a:ext cx="8229600" cy="5316538"/>
          </a:xfrm>
        </p:spPr>
        <p:txBody>
          <a:bodyPr>
            <a:normAutofit/>
          </a:bodyPr>
          <a:lstStyle/>
          <a:p>
            <a:pPr algn="just" rtl="1">
              <a:buFont typeface="Wingdings" panose="05000000000000000000" pitchFamily="2" charset="2"/>
              <a:buChar char="q"/>
              <a:defRPr/>
            </a:pPr>
            <a:r>
              <a:rPr lang="fa-IR" altLang="en-US" sz="2800" b="0" dirty="0" smtClean="0">
                <a:cs typeface="B Zar" panose="00000400000000000000" pitchFamily="2" charset="-78"/>
              </a:rPr>
              <a:t>نرخ های ارزی:در ادامه ابتدا،تعاریفی برای نرخ های ارز ارایه می شود.سپس نشان داده می شود که نرخ ارز چگونه تحت سیستم ارزی شناور تعیین می شود.سپس نشان داده می شود که نرخ های ارز چگونه توسط آربیتراژ در مراکز مختلف پولی برابر می شود.در اخر رابطه بین تراز پرداخت های یک کشور و نرخ ارز نشان داده می شود.</a:t>
            </a:r>
          </a:p>
          <a:p>
            <a:pPr algn="just" rtl="1">
              <a:buFont typeface="Wingdings" panose="05000000000000000000" pitchFamily="2" charset="2"/>
              <a:buChar char="q"/>
              <a:defRPr/>
            </a:pPr>
            <a:r>
              <a:rPr lang="fa-IR" altLang="en-US" sz="2800" b="0" dirty="0" smtClean="0">
                <a:cs typeface="B Zar" panose="00000400000000000000" pitchFamily="2" charset="-78"/>
              </a:rPr>
              <a:t>تعادل نرخ ارز: فرض می کنیم که فقط دو اقتصاد داریم.اروپا و امریکا و دلار امریکا به عنوان ارز داخلی در نظر می گیریم.(</a:t>
            </a:r>
            <a:r>
              <a:rPr lang="en-US" altLang="en-US" sz="2800" b="0" dirty="0" smtClean="0">
                <a:cs typeface="B Zar" panose="00000400000000000000" pitchFamily="2" charset="-78"/>
              </a:rPr>
              <a:t>R)  </a:t>
            </a:r>
            <a:r>
              <a:rPr lang="fa-IR" altLang="en-US" sz="2800" b="0" dirty="0" smtClean="0">
                <a:cs typeface="B Zar" panose="00000400000000000000" pitchFamily="2" charset="-78"/>
              </a:rPr>
              <a:t>نرخ دلار به یورو.</a:t>
            </a:r>
          </a:p>
          <a:p>
            <a:pPr algn="just" rtl="1" eaLnBrk="1" hangingPunct="1"/>
            <a:endParaRPr lang="fa-IR" altLang="en-US" sz="2800" dirty="0" smtClean="0">
              <a:solidFill>
                <a:schemeClr val="tx1"/>
              </a:solidFill>
              <a:cs typeface="B Homa" pitchFamily="2" charset="-78"/>
            </a:endParaRPr>
          </a:p>
        </p:txBody>
      </p:sp>
      <p:sp>
        <p:nvSpPr>
          <p:cNvPr id="163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F775766C-02A2-4B87-BF0C-4D62C4A23AE5}" type="slidenum">
              <a:rPr lang="ar-SA" altLang="en-US" sz="1400" smtClean="0">
                <a:solidFill>
                  <a:schemeClr val="tx1"/>
                </a:solidFill>
                <a:latin typeface="Arial" charset="0"/>
                <a:cs typeface="Arial" charset="0"/>
              </a:rPr>
              <a:pPr>
                <a:spcBef>
                  <a:spcPct val="0"/>
                </a:spcBef>
                <a:buClrTx/>
                <a:buSzTx/>
                <a:buFontTx/>
                <a:buNone/>
              </a:pPr>
              <a:t>8</a:t>
            </a:fld>
            <a:endParaRPr lang="en-US" altLang="en-US" sz="1400" smtClean="0">
              <a:solidFill>
                <a:schemeClr val="tx1"/>
              </a:solidFill>
              <a:latin typeface="Arial" charset="0"/>
              <a:cs typeface="Arial" charset="0"/>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6494473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6"/>
          <p:cNvSpPr>
            <a:spLocks noGrp="1"/>
          </p:cNvSpPr>
          <p:nvPr>
            <p:ph idx="1"/>
          </p:nvPr>
        </p:nvSpPr>
        <p:spPr/>
        <p:txBody>
          <a:bodyPr>
            <a:normAutofit/>
          </a:bodyPr>
          <a:lstStyle/>
          <a:p>
            <a:pPr marL="0" indent="0" algn="r" rtl="1" eaLnBrk="1" fontAlgn="auto" hangingPunct="1">
              <a:spcAft>
                <a:spcPts val="0"/>
              </a:spcAft>
              <a:buFont typeface="Wingdings" pitchFamily="2" charset="2"/>
              <a:buChar char="q"/>
              <a:defRPr/>
            </a:pPr>
            <a:endParaRPr lang="fa-IR" altLang="en-US" sz="2000" b="0" dirty="0" smtClean="0">
              <a:solidFill>
                <a:schemeClr val="tx1"/>
              </a:solidFill>
              <a:cs typeface="B Zar" pitchFamily="2" charset="-78"/>
            </a:endParaRPr>
          </a:p>
          <a:p>
            <a:pPr algn="r" rtl="1" eaLnBrk="1" fontAlgn="auto" hangingPunct="1">
              <a:spcAft>
                <a:spcPts val="0"/>
              </a:spcAft>
              <a:buFont typeface="Wingdings" pitchFamily="2" charset="2"/>
              <a:buChar char="q"/>
              <a:defRPr/>
            </a:pPr>
            <a:r>
              <a:rPr lang="fa-IR" altLang="en-US" sz="2000" b="0" dirty="0" smtClean="0">
                <a:solidFill>
                  <a:schemeClr val="tx1"/>
                </a:solidFill>
                <a:cs typeface="B Zar" pitchFamily="2" charset="-78"/>
              </a:rPr>
              <a:t>تحت سیستم نرخ ارز شناور، نرخ ارز بدین گونه تعیین می شود.</a:t>
            </a:r>
          </a:p>
          <a:p>
            <a:pPr algn="r" rtl="1" eaLnBrk="1" fontAlgn="auto" hangingPunct="1">
              <a:spcAft>
                <a:spcPts val="0"/>
              </a:spcAft>
              <a:buFont typeface="Wingdings" pitchFamily="2" charset="2"/>
              <a:buChar char="q"/>
              <a:defRPr/>
            </a:pPr>
            <a:r>
              <a:rPr lang="fa-IR" altLang="en-US" sz="2000" b="0" dirty="0" smtClean="0">
                <a:solidFill>
                  <a:schemeClr val="tx1"/>
                </a:solidFill>
                <a:cs typeface="B Zar" pitchFamily="2" charset="-78"/>
              </a:rPr>
              <a:t>مفهوم </a:t>
            </a:r>
            <a:r>
              <a:rPr lang="en-US" altLang="en-US" sz="2000" b="0" dirty="0" smtClean="0">
                <a:solidFill>
                  <a:schemeClr val="tx1"/>
                </a:solidFill>
                <a:cs typeface="B Zar" pitchFamily="2" charset="-78"/>
              </a:rPr>
              <a:t>appreciation </a:t>
            </a:r>
            <a:r>
              <a:rPr lang="fa-IR" altLang="en-US" sz="2000" b="0" dirty="0">
                <a:solidFill>
                  <a:schemeClr val="tx1"/>
                </a:solidFill>
                <a:cs typeface="B Zar" pitchFamily="2" charset="-78"/>
              </a:rPr>
              <a:t> </a:t>
            </a:r>
            <a:r>
              <a:rPr lang="fa-IR" altLang="en-US" sz="2000" b="0" dirty="0" smtClean="0">
                <a:solidFill>
                  <a:schemeClr val="tx1"/>
                </a:solidFill>
                <a:cs typeface="B Zar" pitchFamily="2" charset="-78"/>
              </a:rPr>
              <a:t>و </a:t>
            </a:r>
            <a:r>
              <a:rPr lang="en-US" altLang="en-US" sz="2000" b="0" dirty="0" smtClean="0">
                <a:solidFill>
                  <a:schemeClr val="tx1"/>
                </a:solidFill>
                <a:cs typeface="B Zar" pitchFamily="2" charset="-78"/>
              </a:rPr>
              <a:t>depreciation</a:t>
            </a:r>
          </a:p>
          <a:p>
            <a:pPr algn="r" rtl="1" eaLnBrk="1" fontAlgn="auto" hangingPunct="1">
              <a:spcAft>
                <a:spcPts val="0"/>
              </a:spcAft>
              <a:buFont typeface="Wingdings" pitchFamily="2" charset="2"/>
              <a:buChar char="q"/>
              <a:defRPr/>
            </a:pPr>
            <a:r>
              <a:rPr lang="fa-IR" altLang="en-US" sz="2000" b="0" dirty="0" smtClean="0">
                <a:solidFill>
                  <a:schemeClr val="tx1"/>
                </a:solidFill>
                <a:cs typeface="B Zar" pitchFamily="2" charset="-78"/>
              </a:rPr>
              <a:t>مفهوم </a:t>
            </a:r>
            <a:r>
              <a:rPr lang="en-US" altLang="en-US" sz="2000" b="0" dirty="0" smtClean="0">
                <a:solidFill>
                  <a:schemeClr val="tx1"/>
                </a:solidFill>
                <a:cs typeface="B Zar" pitchFamily="2" charset="-78"/>
              </a:rPr>
              <a:t>cross exchange rate</a:t>
            </a:r>
          </a:p>
          <a:p>
            <a:pPr algn="r" rtl="1" eaLnBrk="1" fontAlgn="auto" hangingPunct="1">
              <a:spcAft>
                <a:spcPts val="0"/>
              </a:spcAft>
              <a:buFont typeface="Wingdings" pitchFamily="2" charset="2"/>
              <a:buChar char="q"/>
              <a:defRPr/>
            </a:pPr>
            <a:r>
              <a:rPr lang="fa-IR" altLang="en-US" sz="2000" b="0" dirty="0" smtClean="0">
                <a:solidFill>
                  <a:schemeClr val="tx1"/>
                </a:solidFill>
                <a:cs typeface="B Zar" pitchFamily="2" charset="-78"/>
              </a:rPr>
              <a:t>مثال: اگر نرخ ارز (</a:t>
            </a:r>
            <a:r>
              <a:rPr lang="en-US" altLang="en-US" sz="2000" b="0" dirty="0" smtClean="0">
                <a:solidFill>
                  <a:schemeClr val="tx1"/>
                </a:solidFill>
                <a:cs typeface="B Zar" pitchFamily="2" charset="-78"/>
              </a:rPr>
              <a:t>R</a:t>
            </a:r>
            <a:r>
              <a:rPr lang="fa-IR" altLang="en-US" sz="2000" b="0" dirty="0" smtClean="0">
                <a:solidFill>
                  <a:schemeClr val="tx1"/>
                </a:solidFill>
                <a:cs typeface="B Zar" pitchFamily="2" charset="-78"/>
              </a:rPr>
              <a:t>) بین یورو و دلار 2 باشد، و بین دلار و یورو </a:t>
            </a:r>
          </a:p>
          <a:p>
            <a:pPr marL="0" indent="0" algn="r" rtl="1" eaLnBrk="1" fontAlgn="auto" hangingPunct="1">
              <a:spcAft>
                <a:spcPts val="0"/>
              </a:spcAft>
              <a:buFont typeface="Wingdings" pitchFamily="2" charset="2"/>
              <a:buChar char="q"/>
              <a:defRPr/>
            </a:pPr>
            <a:r>
              <a:rPr lang="fa-IR" altLang="en-US" sz="2000" b="0" dirty="0" smtClean="0">
                <a:solidFill>
                  <a:schemeClr val="tx1"/>
                </a:solidFill>
                <a:cs typeface="B Zar" pitchFamily="2" charset="-78"/>
              </a:rPr>
              <a:t>برابر با 1/25 باشد،بدین ترتیب نرخ ارز بین پوند و یورو برابر با 1/6</a:t>
            </a:r>
          </a:p>
          <a:p>
            <a:pPr marL="0" indent="0" algn="r" rtl="1" eaLnBrk="1" fontAlgn="auto" hangingPunct="1">
              <a:spcAft>
                <a:spcPts val="0"/>
              </a:spcAft>
              <a:buFont typeface="Wingdings" pitchFamily="2" charset="2"/>
              <a:buChar char="q"/>
              <a:defRPr/>
            </a:pPr>
            <a:r>
              <a:rPr lang="fa-IR" altLang="en-US" sz="2000" b="0" dirty="0" smtClean="0">
                <a:solidFill>
                  <a:schemeClr val="tx1"/>
                </a:solidFill>
                <a:cs typeface="B Zar" pitchFamily="2" charset="-78"/>
              </a:rPr>
              <a:t>خواهد بود.</a:t>
            </a:r>
          </a:p>
          <a:p>
            <a:pPr marL="0" indent="0" algn="r" rtl="1" eaLnBrk="1" fontAlgn="auto" hangingPunct="1">
              <a:spcAft>
                <a:spcPts val="0"/>
              </a:spcAft>
              <a:buFont typeface="Wingdings" pitchFamily="2" charset="2"/>
              <a:buChar char="q"/>
              <a:defRPr/>
            </a:pPr>
            <a:endParaRPr lang="fa-IR" altLang="en-US" sz="2000" b="0" dirty="0" smtClean="0">
              <a:solidFill>
                <a:schemeClr val="tx1"/>
              </a:solidFill>
              <a:cs typeface="B Zar" pitchFamily="2" charset="-78"/>
            </a:endParaRPr>
          </a:p>
          <a:p>
            <a:pPr marL="0" indent="0" algn="r" rtl="1" eaLnBrk="1" fontAlgn="auto" hangingPunct="1">
              <a:spcAft>
                <a:spcPts val="0"/>
              </a:spcAft>
              <a:buFont typeface="Wingdings" pitchFamily="2" charset="2"/>
              <a:buChar char="q"/>
              <a:defRPr/>
            </a:pPr>
            <a:endParaRPr lang="fa-IR" altLang="en-US" sz="2000" b="0" dirty="0">
              <a:solidFill>
                <a:schemeClr val="tx1"/>
              </a:solidFill>
              <a:cs typeface="B Zar" pitchFamily="2" charset="-78"/>
            </a:endParaRPr>
          </a:p>
          <a:p>
            <a:pPr marL="0" indent="0" algn="r" rtl="1" eaLnBrk="1" fontAlgn="auto" hangingPunct="1">
              <a:spcAft>
                <a:spcPts val="0"/>
              </a:spcAft>
              <a:buFont typeface="Wingdings" pitchFamily="2" charset="2"/>
              <a:buChar char="q"/>
              <a:defRPr/>
            </a:pPr>
            <a:endParaRPr lang="fa-IR" altLang="en-US" sz="2000" b="0" dirty="0" smtClean="0">
              <a:solidFill>
                <a:schemeClr val="tx1"/>
              </a:solidFill>
              <a:cs typeface="B Zar" pitchFamily="2" charset="-78"/>
            </a:endParaRPr>
          </a:p>
          <a:p>
            <a:pPr marL="0" indent="0" algn="r" rtl="1" eaLnBrk="1" fontAlgn="auto" hangingPunct="1">
              <a:spcAft>
                <a:spcPts val="0"/>
              </a:spcAft>
              <a:buFont typeface="Wingdings" pitchFamily="2" charset="2"/>
              <a:buChar char="q"/>
              <a:defRPr/>
            </a:pPr>
            <a:endParaRPr lang="fa-IR" altLang="en-US" sz="2000" b="0" dirty="0" smtClean="0">
              <a:solidFill>
                <a:schemeClr val="tx1"/>
              </a:solidFill>
              <a:cs typeface="B Zar" pitchFamily="2" charset="-78"/>
            </a:endParaRPr>
          </a:p>
          <a:p>
            <a:pPr algn="r" rtl="1" eaLnBrk="1" fontAlgn="auto" hangingPunct="1">
              <a:spcAft>
                <a:spcPts val="0"/>
              </a:spcAft>
              <a:buFont typeface="Wingdings" pitchFamily="2" charset="2"/>
              <a:buChar char="q"/>
              <a:defRPr/>
            </a:pPr>
            <a:endParaRPr lang="fa-IR" altLang="en-US" sz="2000" b="0" dirty="0">
              <a:solidFill>
                <a:schemeClr val="tx1"/>
              </a:solidFill>
              <a:cs typeface="B Zar" pitchFamily="2" charset="-78"/>
            </a:endParaRPr>
          </a:p>
          <a:p>
            <a:pPr algn="r" rtl="1" eaLnBrk="1" fontAlgn="auto" hangingPunct="1">
              <a:spcAft>
                <a:spcPts val="0"/>
              </a:spcAft>
              <a:buFont typeface="Wingdings" pitchFamily="2" charset="2"/>
              <a:buChar char="q"/>
              <a:defRPr/>
            </a:pPr>
            <a:endParaRPr lang="fa-IR" altLang="en-US" sz="2000" b="0" dirty="0" smtClean="0">
              <a:solidFill>
                <a:schemeClr val="tx1"/>
              </a:solidFill>
              <a:cs typeface="B Zar" pitchFamily="2" charset="-78"/>
            </a:endParaRPr>
          </a:p>
          <a:p>
            <a:pPr algn="r" rtl="1" eaLnBrk="1" fontAlgn="auto" hangingPunct="1">
              <a:spcAft>
                <a:spcPts val="0"/>
              </a:spcAft>
              <a:buFont typeface="Wingdings" pitchFamily="2" charset="2"/>
              <a:buChar char="q"/>
              <a:defRPr/>
            </a:pPr>
            <a:endParaRPr lang="fa-IR" altLang="en-US" sz="2000" b="0" dirty="0">
              <a:solidFill>
                <a:schemeClr val="tx1"/>
              </a:solidFill>
              <a:cs typeface="B Zar" pitchFamily="2" charset="-78"/>
            </a:endParaRPr>
          </a:p>
          <a:p>
            <a:pPr algn="r" rtl="1" eaLnBrk="1" fontAlgn="auto" hangingPunct="1">
              <a:spcAft>
                <a:spcPts val="0"/>
              </a:spcAft>
              <a:buFont typeface="Wingdings" pitchFamily="2" charset="2"/>
              <a:buChar char="q"/>
              <a:defRPr/>
            </a:pPr>
            <a:endParaRPr lang="fa-IR" altLang="en-US" sz="2000" b="0" dirty="0" smtClean="0">
              <a:solidFill>
                <a:schemeClr val="tx1"/>
              </a:solidFill>
              <a:cs typeface="B Zar" pitchFamily="2" charset="-78"/>
            </a:endParaRPr>
          </a:p>
          <a:p>
            <a:pPr algn="r" rtl="1" eaLnBrk="1" fontAlgn="auto" hangingPunct="1">
              <a:spcAft>
                <a:spcPts val="0"/>
              </a:spcAft>
              <a:buFont typeface="Wingdings" pitchFamily="2" charset="2"/>
              <a:buChar char="q"/>
              <a:defRPr/>
            </a:pPr>
            <a:endParaRPr lang="fa-IR" altLang="en-US" sz="2000" b="0" dirty="0" smtClean="0">
              <a:solidFill>
                <a:schemeClr val="tx1"/>
              </a:solidFill>
              <a:cs typeface="B Zar"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fld id="{6CF2F5E4-77B8-4E4B-80A8-FE93C4514A52}" type="slidenum">
              <a:rPr lang="ar-SA" altLang="en-US" sz="1400" smtClean="0">
                <a:solidFill>
                  <a:schemeClr val="tx1"/>
                </a:solidFill>
                <a:latin typeface="Arial" charset="0"/>
                <a:cs typeface="Arial" charset="0"/>
              </a:rPr>
              <a:pPr>
                <a:spcBef>
                  <a:spcPct val="0"/>
                </a:spcBef>
                <a:buClrTx/>
                <a:buSzTx/>
                <a:buFontTx/>
                <a:buNone/>
              </a:pPr>
              <a:t>9</a:t>
            </a:fld>
            <a:endParaRPr lang="en-US" altLang="en-US" sz="1400" smtClean="0">
              <a:solidFill>
                <a:schemeClr val="tx1"/>
              </a:solidFill>
              <a:latin typeface="Arial" charset="0"/>
              <a:cs typeface="Arial" charset="0"/>
            </a:endParaRPr>
          </a:p>
        </p:txBody>
      </p:sp>
      <p:pic>
        <p:nvPicPr>
          <p:cNvPr id="174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43088"/>
            <a:ext cx="22288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267200"/>
            <a:ext cx="26574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endParaRPr lang="en-US"/>
          </a:p>
        </p:txBody>
      </p:sp>
    </p:spTree>
    <p:extLst>
      <p:ext uri="{BB962C8B-B14F-4D97-AF65-F5344CB8AC3E}">
        <p14:creationId xmlns:p14="http://schemas.microsoft.com/office/powerpoint/2010/main" val="115858113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2677</TotalTime>
  <Words>5709</Words>
  <Application>Microsoft Office PowerPoint</Application>
  <PresentationFormat>On-screen Show (4:3)</PresentationFormat>
  <Paragraphs>444</Paragraphs>
  <Slides>46</Slides>
  <Notes>42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B Homa</vt:lpstr>
      <vt:lpstr>B Nazanin</vt:lpstr>
      <vt:lpstr>B Zar</vt:lpstr>
      <vt:lpstr>Calibri</vt:lpstr>
      <vt:lpstr>Franklin Gothic Book</vt:lpstr>
      <vt:lpstr>Franklin Gothic Medium</vt:lpstr>
      <vt:lpstr>Tunga</vt:lpstr>
      <vt:lpstr>Wingdings</vt:lpstr>
      <vt:lpstr>Wingdings 2</vt:lpstr>
      <vt:lpstr>Angles</vt:lpstr>
      <vt:lpstr>PowerPoint Presentation</vt:lpstr>
      <vt:lpstr>فهرست مطالب</vt:lpstr>
      <vt:lpstr>PowerPoint Presentation</vt:lpstr>
      <vt:lpstr>بازار ارز و نرخ های ارز</vt:lpstr>
      <vt:lpstr>بازار ارز  و نرخ های ارزی</vt:lpstr>
      <vt:lpstr>PowerPoint Presentation</vt:lpstr>
      <vt:lpstr>تاریخچه نرخ ارز:  </vt:lpstr>
      <vt:lpstr>بازار ارز و نرخ های ارز</vt:lpstr>
      <vt:lpstr>PowerPoint Presentation</vt:lpstr>
      <vt:lpstr>بازار ارز و نرخ های ارزی</vt:lpstr>
      <vt:lpstr>بازار ارز و نرخ های ارزی</vt:lpstr>
      <vt:lpstr>اعلان نرخ ارز: اعلان نرخ ارز به دو طریق رایج است </vt:lpstr>
      <vt:lpstr>بازار ارز و نرخ ارزی</vt:lpstr>
      <vt:lpstr>بازار ارزی و نرخ های ارز</vt:lpstr>
      <vt:lpstr>PowerPoint Presentation</vt:lpstr>
      <vt:lpstr>عوامل موثر بر نرخ ارز: </vt:lpstr>
      <vt:lpstr>خلاصه ای از عوامل اثرگذار بر نرخ ارز:</vt:lpstr>
      <vt:lpstr>سیستم های ارزی</vt:lpstr>
      <vt:lpstr>سیستم های ارزی</vt:lpstr>
      <vt:lpstr>سیستم های ارزی</vt:lpstr>
      <vt:lpstr>PowerPoint Presentation</vt:lpstr>
      <vt:lpstr>PowerPoint Presentation</vt:lpstr>
      <vt:lpstr>PowerPoint Presentation</vt:lpstr>
      <vt:lpstr>PowerPoint Presentation</vt:lpstr>
      <vt:lpstr>PowerPoint Presentation</vt:lpstr>
      <vt:lpstr>PowerPoint Presentation</vt:lpstr>
      <vt:lpstr>سیستم های ارزی</vt:lpstr>
      <vt:lpstr>PowerPoint Presentation</vt:lpstr>
      <vt:lpstr>PowerPoint Presentation</vt:lpstr>
      <vt:lpstr>سیستم های ارزی</vt:lpstr>
      <vt:lpstr>PowerPoint Presentation</vt:lpstr>
      <vt:lpstr>PowerPoint Presentation</vt:lpstr>
      <vt:lpstr>PowerPoint Presentation</vt:lpstr>
      <vt:lpstr>نقدهایی بر تئوری بازی ها</vt:lpstr>
      <vt:lpstr>PowerPoint Presentation</vt:lpstr>
      <vt:lpstr>نقدهایی بر تئوری بازی ها:اثر فعالیت های دولتی بر نرخ ارز </vt:lpstr>
      <vt:lpstr>آربیتراژ</vt:lpstr>
      <vt:lpstr>PowerPoint Presentation</vt:lpstr>
      <vt:lpstr>PowerPoint Presentation</vt:lpstr>
      <vt:lpstr>PowerPoint Presentation</vt:lpstr>
      <vt:lpstr>آربیتراژ</vt:lpstr>
      <vt:lpstr>آربیتراژ</vt:lpstr>
      <vt:lpstr>آربیتراژ</vt:lpstr>
      <vt:lpstr>آربیتراژ</vt:lpstr>
      <vt:lpstr>آربیتراژ</vt:lpstr>
      <vt:lpstr>آربیتراژ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سیاوش شایان مهر</dc:creator>
  <cp:lastModifiedBy>Windows User</cp:lastModifiedBy>
  <cp:revision>201</cp:revision>
  <dcterms:created xsi:type="dcterms:W3CDTF">2016-07-23T07:33:43Z</dcterms:created>
  <dcterms:modified xsi:type="dcterms:W3CDTF">2018-11-17T15:34:48Z</dcterms:modified>
</cp:coreProperties>
</file>