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4"/>
  </p:notesMasterIdLst>
  <p:handoutMasterIdLst>
    <p:handoutMasterId r:id="rId35"/>
  </p:handoutMasterIdLst>
  <p:sldIdLst>
    <p:sldId id="1275" r:id="rId2"/>
    <p:sldId id="1137" r:id="rId3"/>
    <p:sldId id="1276" r:id="rId4"/>
    <p:sldId id="1290" r:id="rId5"/>
    <p:sldId id="1291" r:id="rId6"/>
    <p:sldId id="1298" r:id="rId7"/>
    <p:sldId id="1299" r:id="rId8"/>
    <p:sldId id="1300" r:id="rId9"/>
    <p:sldId id="1304" r:id="rId10"/>
    <p:sldId id="1314" r:id="rId11"/>
    <p:sldId id="1297" r:id="rId12"/>
    <p:sldId id="1303" r:id="rId13"/>
    <p:sldId id="1313" r:id="rId14"/>
    <p:sldId id="1302" r:id="rId15"/>
    <p:sldId id="1301" r:id="rId16"/>
    <p:sldId id="1307" r:id="rId17"/>
    <p:sldId id="1310" r:id="rId18"/>
    <p:sldId id="1311" r:id="rId19"/>
    <p:sldId id="1312" r:id="rId20"/>
    <p:sldId id="1292" r:id="rId21"/>
    <p:sldId id="1293" r:id="rId22"/>
    <p:sldId id="1294" r:id="rId23"/>
    <p:sldId id="1308" r:id="rId24"/>
    <p:sldId id="1309" r:id="rId25"/>
    <p:sldId id="1277" r:id="rId26"/>
    <p:sldId id="1287" r:id="rId27"/>
    <p:sldId id="1288" r:id="rId28"/>
    <p:sldId id="1289" r:id="rId29"/>
    <p:sldId id="1295" r:id="rId30"/>
    <p:sldId id="1296" r:id="rId31"/>
    <p:sldId id="1305" r:id="rId32"/>
    <p:sldId id="1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4660"/>
  </p:normalViewPr>
  <p:slideViewPr>
    <p:cSldViewPr>
      <p:cViewPr varScale="1">
        <p:scale>
          <a:sx n="69" d="100"/>
          <a:sy n="69" d="100"/>
        </p:scale>
        <p:origin x="1446" y="6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11/17/2018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48A82EFA-CBA9-4381-B96F-D4F6C0A64FF2}" type="slidenum">
              <a:rPr lang="en-US" smtClean="0"/>
              <a:pPr/>
              <a:t>25</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32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56C7D6E1-18B3-406D-A719-D33DE48E215A}" type="slidenum">
              <a:rPr lang="en-US" smtClean="0"/>
              <a:pPr/>
              <a:t>26</a:t>
            </a:fld>
            <a:endParaRPr lang="en-US"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435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0A51DC3B-2A5D-4D15-87EF-DAACD0CCDB01}" type="slidenum">
              <a:rPr lang="en-US" smtClean="0"/>
              <a:pPr/>
              <a:t>27</a:t>
            </a:fld>
            <a:endParaRPr lang="en-US" smtClean="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189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F15027E-5E32-4192-BCE8-FB2883C864DD}" type="slidenum">
              <a:rPr lang="en-US" smtClean="0"/>
              <a:pPr/>
              <a:t>28</a:t>
            </a:fld>
            <a:endParaRPr lang="en-US"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pPr eaLnBrk="1" hangingPunct="1"/>
            <a:r>
              <a:rPr lang="en-US" smtClean="0"/>
              <a:t>While the United States borrowed an additional $165 billion from various nations in 2009, its external wealth actually rose by $788 billion as shown on line 3. Talk about a free lunch.</a:t>
            </a:r>
          </a:p>
        </p:txBody>
      </p:sp>
    </p:spTree>
    <p:extLst>
      <p:ext uri="{BB962C8B-B14F-4D97-AF65-F5344CB8AC3E}">
        <p14:creationId xmlns:p14="http://schemas.microsoft.com/office/powerpoint/2010/main" val="32188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1578;&#1585;&#1575;&#1586;%20&#1662;&#1585;&#1583;&#1575;&#1582;&#1578;&#1607;&#1575;&#1740;%20&#1705;&#1588;&#1608;&#1585;.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2362200"/>
            <a:ext cx="6896100" cy="548640"/>
          </a:xfrm>
        </p:spPr>
        <p:txBody>
          <a:bodyPr/>
          <a:lstStyle/>
          <a:p>
            <a:r>
              <a:rPr lang="fa-IR" sz="7200" dirty="0" smtClean="0">
                <a:cs typeface="B Zar" pitchFamily="2" charset="-78"/>
                <a:hlinkClick r:id="rId2" action="ppaction://hlinkfile"/>
              </a:rPr>
              <a:t> تراز پرداختهای ایران</a:t>
            </a:r>
            <a:endParaRPr lang="en-US" sz="7200" dirty="0">
              <a:cs typeface="B Zar" pitchFamily="2" charset="-78"/>
              <a:hlinkClick r:id="rId2" action="ppaction://hlinkfile"/>
            </a:endParaRPr>
          </a:p>
        </p:txBody>
      </p:sp>
      <p:sp>
        <p:nvSpPr>
          <p:cNvPr id="2" name="Slide Number Placeholder 1"/>
          <p:cNvSpPr>
            <a:spLocks noGrp="1"/>
          </p:cNvSpPr>
          <p:nvPr>
            <p:ph type="sldNum" sz="quarter" idx="12"/>
          </p:nvPr>
        </p:nvSpPr>
        <p:spPr/>
        <p:txBody>
          <a:bodyPr/>
          <a:lstStyle/>
          <a:p>
            <a:fld id="{910D3704-EB78-46B9-AB15-D23119C7FC1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11</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52226" name="Picture 2"/>
          <p:cNvPicPr>
            <a:picLocks noChangeAspect="1" noChangeArrowheads="1"/>
          </p:cNvPicPr>
          <p:nvPr/>
        </p:nvPicPr>
        <p:blipFill>
          <a:blip r:embed="rId2"/>
          <a:srcRect/>
          <a:stretch>
            <a:fillRect/>
          </a:stretch>
        </p:blipFill>
        <p:spPr bwMode="auto">
          <a:xfrm>
            <a:off x="152400" y="1262063"/>
            <a:ext cx="8665698" cy="4023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12</a:t>
            </a:fld>
            <a:endParaRPr lang="en-US"/>
          </a:p>
        </p:txBody>
      </p:sp>
      <p:pic>
        <p:nvPicPr>
          <p:cNvPr id="58370" name="Picture 2"/>
          <p:cNvPicPr>
            <a:picLocks noChangeAspect="1" noChangeArrowheads="1"/>
          </p:cNvPicPr>
          <p:nvPr/>
        </p:nvPicPr>
        <p:blipFill>
          <a:blip r:embed="rId2"/>
          <a:srcRect/>
          <a:stretch>
            <a:fillRect/>
          </a:stretch>
        </p:blipFill>
        <p:spPr bwMode="auto">
          <a:xfrm>
            <a:off x="104777" y="500063"/>
            <a:ext cx="8646803" cy="566928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228600"/>
            <a:ext cx="6934200" cy="548640"/>
          </a:xfrm>
        </p:spPr>
        <p:txBody>
          <a:bodyPr/>
          <a:lstStyle/>
          <a:p>
            <a:r>
              <a:rPr lang="fa-IR" dirty="0" smtClean="0">
                <a:cs typeface="B Titr" pitchFamily="2" charset="-78"/>
              </a:rPr>
              <a:t>معمای تریفین</a:t>
            </a:r>
            <a:endParaRPr lang="en-US" dirty="0">
              <a:cs typeface="B Titr" pitchFamily="2" charset="-78"/>
            </a:endParaRPr>
          </a:p>
        </p:txBody>
      </p:sp>
      <p:sp>
        <p:nvSpPr>
          <p:cNvPr id="4" name="Content Placeholder 3"/>
          <p:cNvSpPr>
            <a:spLocks noGrp="1"/>
          </p:cNvSpPr>
          <p:nvPr>
            <p:ph idx="1"/>
          </p:nvPr>
        </p:nvSpPr>
        <p:spPr>
          <a:xfrm>
            <a:off x="304800" y="838200"/>
            <a:ext cx="8610600" cy="4919172"/>
          </a:xfrm>
        </p:spPr>
        <p:txBody>
          <a:bodyPr>
            <a:noAutofit/>
          </a:bodyPr>
          <a:lstStyle/>
          <a:p>
            <a:pPr algn="r" rtl="1"/>
            <a:r>
              <a:rPr lang="fa-IR" sz="2000" b="0" dirty="0" smtClean="0">
                <a:cs typeface="B Zar" pitchFamily="2" charset="-78"/>
              </a:rPr>
              <a:t>یکی از نگرانی ها در مورد ارز ذخیره شدن, چالش تریفین است (یا گاهی اوقات تضاد تریفین نامیده می شود). چالش تریفین یک کشمکش بالقوه در اهداف که ممکن است میان اهداف سیاست پولی و ارزی داخلی و سیاست های خارجی یا بین المللی آن ها زمانی که ارز یک کشور به عنوان ارز ذخیره استفاده می شود, به وجود آید. سیاست های پولی</a:t>
            </a:r>
            <a:r>
              <a:rPr lang="en-US" sz="2000" b="0" dirty="0" smtClean="0">
                <a:cs typeface="B Zar" pitchFamily="2" charset="-78"/>
              </a:rPr>
              <a:t> </a:t>
            </a:r>
            <a:r>
              <a:rPr lang="fa-IR" sz="2000" b="0" dirty="0" smtClean="0">
                <a:cs typeface="B Zar" pitchFamily="2" charset="-78"/>
              </a:rPr>
              <a:t>و اقتصادی داخلی ممکن است بر حسب مورد نیازمند هم انقباض و هم ایجاد مازاد حساب جاری باشد (تعادل در مازاد تجارت).</a:t>
            </a:r>
            <a:endParaRPr lang="en-US" sz="2000" b="0" dirty="0" smtClean="0">
              <a:cs typeface="B Zar" pitchFamily="2" charset="-78"/>
            </a:endParaRPr>
          </a:p>
          <a:p>
            <a:pPr algn="r" rtl="1"/>
            <a:r>
              <a:rPr lang="fa-IR" sz="2000" b="0" dirty="0" smtClean="0">
                <a:cs typeface="B Zar" pitchFamily="2" charset="-78"/>
              </a:rPr>
              <a:t>اگر یک ارز به سطح ارز ذخیره جهانی برسد, که در ابن صورت آن به عنوان یک یا دو یا سه ذخیره کلیدی ارزش بر روی زمین به حساب بیاید ( احتمالاً راه خود را به سمت مفهوم حق برداشت مخصوص (SDR) می یابد), دیگر کشور خواهند خواست تا کشور به مدیریت کسری های حساب جاری بپردازد, و ضرورتاً حجم زیادی از ارز را در بازارهای جهانی خالی(*) کند.</a:t>
            </a:r>
            <a:endParaRPr lang="en-US" sz="2000" b="0" dirty="0" smtClean="0">
              <a:cs typeface="B Zar" pitchFamily="2" charset="-78"/>
            </a:endParaRPr>
          </a:p>
          <a:p>
            <a:pPr algn="r" rtl="1"/>
            <a:r>
              <a:rPr lang="fa-IR" sz="2000" b="0" dirty="0" smtClean="0">
                <a:cs typeface="B Zar" pitchFamily="2" charset="-78"/>
              </a:rPr>
              <a:t>این بدین معنی است که کشور به عنوان بخشی از نقشش به عنوان کشور ارز ذخیره نیازمند است که به صورت بین المللی بدهکار گردد.</a:t>
            </a:r>
            <a:endParaRPr lang="en-US" sz="2000" b="0" dirty="0" smtClean="0">
              <a:cs typeface="B Zar" pitchFamily="2" charset="-78"/>
            </a:endParaRPr>
          </a:p>
          <a:p>
            <a:pPr algn="r" rtl="1"/>
            <a:r>
              <a:rPr lang="fa-IR" sz="2000" b="0" dirty="0" smtClean="0">
                <a:cs typeface="B Zar" pitchFamily="2" charset="-78"/>
              </a:rPr>
              <a:t> به طور خلاصه, وقتی جهان ارزی را به عنوان ارز ذخیره می پذیرد, تقاضاها بر پایه کاربرد و در دسترسی بودن آن ارز ایجاد می شود, که بسیاری از کشورها ترجیح می دهند که با آن سر و کار نداشته باشند. درواقع, هم ژاپن و هم سوئیس دهه ها تلاش کردند تا از فراگیر و بین المللی شدن استفاده ارز خود جلوگیری نمایند, که بخشی از آن بواسطه این موضوعات پیچیده است. رنمینبی چینی, اما, ممکن است سرانجام متوجه شود که حق انتخابی ندارد – بازار جهانی ممکن است انتخاب کند.</a:t>
            </a:r>
            <a:endParaRPr lang="en-US" sz="2000" b="0" dirty="0" smtClean="0">
              <a:cs typeface="B Zar" pitchFamily="2" charset="-78"/>
            </a:endParaRPr>
          </a:p>
          <a:p>
            <a:pPr algn="r" rtl="1"/>
            <a:endParaRPr lang="en-US" sz="2000" b="0" dirty="0">
              <a:cs typeface="B Zar" pitchFamily="2" charset="-78"/>
            </a:endParaRPr>
          </a:p>
        </p:txBody>
      </p:sp>
      <p:sp>
        <p:nvSpPr>
          <p:cNvPr id="2" name="Slide Number Placeholder 1"/>
          <p:cNvSpPr>
            <a:spLocks noGrp="1"/>
          </p:cNvSpPr>
          <p:nvPr>
            <p:ph type="sldNum" sz="quarter" idx="12"/>
          </p:nvPr>
        </p:nvSpPr>
        <p:spPr/>
        <p:txBody>
          <a:bodyPr/>
          <a:lstStyle/>
          <a:p>
            <a:fld id="{910D3704-EB78-46B9-AB15-D23119C7FC1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14</a:t>
            </a:fld>
            <a:endParaRPr lang="en-US"/>
          </a:p>
        </p:txBody>
      </p:sp>
      <p:pic>
        <p:nvPicPr>
          <p:cNvPr id="57346" name="Picture 2"/>
          <p:cNvPicPr>
            <a:picLocks noChangeAspect="1" noChangeArrowheads="1"/>
          </p:cNvPicPr>
          <p:nvPr/>
        </p:nvPicPr>
        <p:blipFill>
          <a:blip r:embed="rId2"/>
          <a:srcRect/>
          <a:stretch>
            <a:fillRect/>
          </a:stretch>
        </p:blipFill>
        <p:spPr bwMode="auto">
          <a:xfrm>
            <a:off x="19051" y="595313"/>
            <a:ext cx="8668204" cy="539496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15</a:t>
            </a:fld>
            <a:endParaRPr lang="en-US"/>
          </a:p>
        </p:txBody>
      </p:sp>
      <p:pic>
        <p:nvPicPr>
          <p:cNvPr id="56322" name="Picture 2"/>
          <p:cNvPicPr>
            <a:picLocks noChangeAspect="1" noChangeArrowheads="1"/>
          </p:cNvPicPr>
          <p:nvPr/>
        </p:nvPicPr>
        <p:blipFill>
          <a:blip r:embed="rId2"/>
          <a:srcRect/>
          <a:stretch>
            <a:fillRect/>
          </a:stretch>
        </p:blipFill>
        <p:spPr bwMode="auto">
          <a:xfrm>
            <a:off x="533400" y="76200"/>
            <a:ext cx="7581606" cy="6400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16</a:t>
            </a:fld>
            <a:endParaRPr lang="en-US"/>
          </a:p>
        </p:txBody>
      </p:sp>
      <p:pic>
        <p:nvPicPr>
          <p:cNvPr id="62466" name="Picture 2"/>
          <p:cNvPicPr>
            <a:picLocks noChangeAspect="1" noChangeArrowheads="1"/>
          </p:cNvPicPr>
          <p:nvPr/>
        </p:nvPicPr>
        <p:blipFill>
          <a:blip r:embed="rId2"/>
          <a:srcRect/>
          <a:stretch>
            <a:fillRect/>
          </a:stretch>
        </p:blipFill>
        <p:spPr bwMode="auto">
          <a:xfrm>
            <a:off x="304800" y="381000"/>
            <a:ext cx="8339838" cy="484632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17</a:t>
            </a:fld>
            <a:endParaRPr lang="en-US"/>
          </a:p>
        </p:txBody>
      </p:sp>
      <p:pic>
        <p:nvPicPr>
          <p:cNvPr id="65538" name="Picture 2"/>
          <p:cNvPicPr>
            <a:picLocks noChangeAspect="1" noChangeArrowheads="1"/>
          </p:cNvPicPr>
          <p:nvPr/>
        </p:nvPicPr>
        <p:blipFill>
          <a:blip r:embed="rId2"/>
          <a:srcRect/>
          <a:stretch>
            <a:fillRect/>
          </a:stretch>
        </p:blipFill>
        <p:spPr bwMode="auto">
          <a:xfrm>
            <a:off x="0" y="1371600"/>
            <a:ext cx="8877300" cy="20478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18</a:t>
            </a:fld>
            <a:endParaRPr lang="en-US"/>
          </a:p>
        </p:txBody>
      </p:sp>
      <p:pic>
        <p:nvPicPr>
          <p:cNvPr id="66562" name="Picture 2"/>
          <p:cNvPicPr>
            <a:picLocks noChangeAspect="1" noChangeArrowheads="1"/>
          </p:cNvPicPr>
          <p:nvPr/>
        </p:nvPicPr>
        <p:blipFill>
          <a:blip r:embed="rId2"/>
          <a:srcRect/>
          <a:stretch>
            <a:fillRect/>
          </a:stretch>
        </p:blipFill>
        <p:spPr bwMode="auto">
          <a:xfrm>
            <a:off x="381000" y="381000"/>
            <a:ext cx="8401050" cy="42100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19</a:t>
            </a:fld>
            <a:endParaRPr lang="en-US"/>
          </a:p>
        </p:txBody>
      </p:sp>
      <p:pic>
        <p:nvPicPr>
          <p:cNvPr id="67586" name="Picture 2"/>
          <p:cNvPicPr>
            <a:picLocks noChangeAspect="1" noChangeArrowheads="1"/>
          </p:cNvPicPr>
          <p:nvPr/>
        </p:nvPicPr>
        <p:blipFill>
          <a:blip r:embed="rId2"/>
          <a:srcRect/>
          <a:stretch>
            <a:fillRect/>
          </a:stretch>
        </p:blipFill>
        <p:spPr bwMode="auto">
          <a:xfrm>
            <a:off x="0" y="838200"/>
            <a:ext cx="9115425" cy="1381125"/>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133350" y="2490788"/>
            <a:ext cx="8877300" cy="18764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rId2" action="ppaction://hlinksldjump"/>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کشورهای با نظام ارزی ثابت</a:t>
            </a:r>
            <a:endParaRPr lang="en-US" b="1" dirty="0"/>
          </a:p>
        </p:txBody>
      </p:sp>
      <p:sp>
        <p:nvSpPr>
          <p:cNvPr id="3" name="Content Placeholder 2"/>
          <p:cNvSpPr>
            <a:spLocks noGrp="1"/>
          </p:cNvSpPr>
          <p:nvPr>
            <p:ph idx="1"/>
          </p:nvPr>
        </p:nvSpPr>
        <p:spPr>
          <a:xfrm>
            <a:off x="228600" y="1100628"/>
            <a:ext cx="8534400" cy="3579849"/>
          </a:xfrm>
        </p:spPr>
        <p:txBody>
          <a:bodyPr>
            <a:noAutofit/>
          </a:bodyPr>
          <a:lstStyle/>
          <a:p>
            <a:pPr algn="just" rtl="1"/>
            <a:r>
              <a:rPr lang="fa-IR" sz="2400" b="0" dirty="0" smtClean="0">
                <a:cs typeface="B Zar" pitchFamily="2" charset="-78"/>
              </a:rPr>
              <a:t>تحت یک نظام ارزی ثابت, دولت مسئولیت دارد که مطمئن گردد که BOP نزدیک به صفر باشد.اگر مجموع حساب جاری و سرمایه به صفر نزدیک نباشد, انتظار می رود که دولت در بازار ارزی بوسیله خرید یا فروش ارزهای خارجی دخالت نماید. اگر مجموع دو حساب بزرگتر از صفر باشد, مازاد تقاضا برای ارز داخلی در دنیا وجود دارد.</a:t>
            </a:r>
            <a:endParaRPr lang="en-US" sz="2400" b="0" dirty="0" smtClean="0">
              <a:cs typeface="B Zar" pitchFamily="2" charset="-78"/>
            </a:endParaRPr>
          </a:p>
          <a:p>
            <a:pPr algn="just" rtl="1"/>
            <a:r>
              <a:rPr lang="fa-IR" sz="2400" b="0" dirty="0" smtClean="0">
                <a:cs typeface="B Zar" pitchFamily="2" charset="-78"/>
              </a:rPr>
              <a:t>جهت حفظ نرخ تبدیل ثابت, دولت بایستی در بازار ارزی دخالت کند و ارز داخلی را در مقابل ارز خارجی یا طلا بفروشد تا BOP را به نزدیک صفر بازگرداند.</a:t>
            </a:r>
            <a:endParaRPr lang="en-US" sz="2400" b="0" dirty="0" smtClean="0">
              <a:cs typeface="B Zar" pitchFamily="2" charset="-78"/>
            </a:endParaRPr>
          </a:p>
          <a:p>
            <a:pPr algn="just" rtl="1"/>
            <a:r>
              <a:rPr lang="fa-IR" sz="2400" b="0" dirty="0" smtClean="0">
                <a:cs typeface="B Zar" pitchFamily="2" charset="-78"/>
              </a:rPr>
              <a:t>اگر مجموع حساب جاری و سرمایه منفی باشد, عرضه بیش از اندازه ای از ارز داخلی در بازار جهانی موجود است. سپس دولت بایستی بوسیله خرید ارز داخلی با طلا و ذخیره ارز خارجی دخالت نماید. این مشخصاً برای دولت جهت نگهداشتن تراز ذخیره ارز خارجی مهم است, و جهت دخالت مؤثر اجازه می دهد. اگر یک کشور از ذخایر ارزی خود خالی شود, از خرید مجدد ارز داخلی خود ناتوان خواهد شد و ناگزیر به کاهش ارزش ارز خود می شود.</a:t>
            </a:r>
            <a:endParaRPr lang="en-US" sz="2400" b="0" dirty="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کشورهای با نرخ تبدیل شناور</a:t>
            </a:r>
            <a:endParaRPr lang="en-US" b="1" dirty="0"/>
          </a:p>
        </p:txBody>
      </p:sp>
      <p:sp>
        <p:nvSpPr>
          <p:cNvPr id="3" name="Content Placeholder 2"/>
          <p:cNvSpPr>
            <a:spLocks noGrp="1"/>
          </p:cNvSpPr>
          <p:nvPr>
            <p:ph idx="1"/>
          </p:nvPr>
        </p:nvSpPr>
        <p:spPr>
          <a:xfrm>
            <a:off x="533400" y="1100628"/>
            <a:ext cx="8305800" cy="3579849"/>
          </a:xfrm>
        </p:spPr>
        <p:txBody>
          <a:bodyPr>
            <a:noAutofit/>
          </a:bodyPr>
          <a:lstStyle/>
          <a:p>
            <a:pPr algn="just" rtl="1"/>
            <a:r>
              <a:rPr lang="fa-IR" sz="2800" b="0" dirty="0" smtClean="0">
                <a:cs typeface="B Zar" pitchFamily="2" charset="-78"/>
              </a:rPr>
              <a:t>تحت یک سیستم ارزی شناور, دولت یک کشور مسئولیتی برای میخکوب کردن نرخ تبدیل ارز خود ندارد. حقیقتی که تراز حساب جاری و سرمایه مجموع صفر نمی شود به صورت خودکار- در تئوری – نرخ تبدیل را به سمت مسیری که BOP را ضرورتاً نزدیک صفر نگه دارد, تغییر می دهد. برای مثال, کشوری که در حال سپری کردن کسری حساب جاری بزرگ و تراز حساب سرمایه و مالی صفر است, کسری خالص BOP خواهد داشت. عرضه اضافه ای از ارز داخلی در بازارهای جهانی ظاهر می شود. مانند همه ی کالاهای دیگر که در عرضه اضافی قرار دارند, بازار خودش را از عدم تعادل بوسیله کاهش قیمت خلاص می کند. بنابراین, ارز داخلی دچار کاهش ارزش می شود, و BOP به سمت صفر حرکت خواهد کرد.</a:t>
            </a:r>
            <a:endParaRPr lang="en-US" sz="2800" b="0" dirty="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شناور مدیریت شده</a:t>
            </a:r>
            <a:endParaRPr lang="en-US" b="1" dirty="0"/>
          </a:p>
        </p:txBody>
      </p:sp>
      <p:sp>
        <p:nvSpPr>
          <p:cNvPr id="3" name="Content Placeholder 2"/>
          <p:cNvSpPr>
            <a:spLocks noGrp="1"/>
          </p:cNvSpPr>
          <p:nvPr>
            <p:ph idx="1"/>
          </p:nvPr>
        </p:nvSpPr>
        <p:spPr/>
        <p:txBody>
          <a:bodyPr vert="horz" lIns="91440" tIns="45720" rIns="91440" bIns="45720" rtlCol="0">
            <a:noAutofit/>
          </a:bodyPr>
          <a:lstStyle/>
          <a:p>
            <a:pPr algn="just" rtl="1"/>
            <a:r>
              <a:rPr lang="fa-IR" sz="2000" b="0" dirty="0" smtClean="0">
                <a:cs typeface="B Zar" pitchFamily="2" charset="-78"/>
              </a:rPr>
              <a:t>. اگرچه هنوز بر شرایط روزانه بازار برای تعیین نرخ تبدیل تکیه دارد, اما کشورهایی که شناور مدیریت شده را اعمال می کنند, ضروری است که جهت نگهداری ارزش نرخ های تبدیلی مورد انتظار خود وارد عمل شوند. آنها به جای مداخله مستقیم در بازار ارزی, به دنبال تغییر ارزش ارز خود با تأثیر گذاری بر محرک های فعالیت های بازار هستند. </a:t>
            </a:r>
            <a:endParaRPr lang="en-US" sz="2000" b="0" dirty="0" smtClean="0">
              <a:cs typeface="B Zar" pitchFamily="2" charset="-78"/>
            </a:endParaRPr>
          </a:p>
          <a:p>
            <a:pPr algn="just" rtl="1"/>
            <a:r>
              <a:rPr lang="fa-IR" sz="2000" b="0" dirty="0" smtClean="0">
                <a:cs typeface="B Zar" pitchFamily="2" charset="-78"/>
              </a:rPr>
              <a:t>اقدامات اولیه هر کشوری تغییر نرخ های بهره مربوطه است, که بنابراین بر اصول اقتصادی تعیین نرخ تبدیل اثر می گذارد. در متن معادله ای که قبلاً ارائه شد, تغییر در نرخ بهره داخلی تلاشی جهت تغییر عبارت (CI-CO), مخصوصاّ مؤلفه کوتاه مدت پرتفولیو از این جریان های سرمایه, جهت بازسازی عدم تعادلی که بواسطه کسری در تراز جاری ایجاد شده است, می باشد.</a:t>
            </a:r>
            <a:endParaRPr lang="en-US" sz="2000" b="0" dirty="0" smtClean="0">
              <a:cs typeface="B Zar" pitchFamily="2" charset="-78"/>
            </a:endParaRPr>
          </a:p>
          <a:p>
            <a:pPr algn="just" rtl="1"/>
            <a:r>
              <a:rPr lang="fa-IR" sz="2000" b="0" dirty="0" smtClean="0">
                <a:cs typeface="B Zar" pitchFamily="2" charset="-78"/>
              </a:rPr>
              <a:t>قدرت تغییر نرخ بهره بر سرمایه بین المللی و تغییرات نرخ تبدیل می تواند مهم باشد. کشوری با سیستم شناور مدیریت شده که آرزوی دفاع از ارز خود را دارد, ممکن است جهت افزایش نرخ بهره برای جذب سرمایه از خارج تلاش نماید. این گام نیروهای بازار را تغییر می دهد و تقاضای اضافی برای ارز داخلی ایجاد می کند. در این فرآیند, دولت به بازار علامتی مبنی بر قصد خود برای حفظ ارزش ارز در محدوده معینی می دهد. این فرآیند همچنین هزینه قرض گیری برای کسب و کار داخلی را افزایش می دهد, بنابراین, این سیاست هیچگاه بدون انتقاد داخلی نیست.</a:t>
            </a:r>
            <a:endParaRPr lang="en-US" sz="2000" b="0" dirty="0" smtClean="0">
              <a:cs typeface="B Zar" pitchFamily="2" charset="-78"/>
            </a:endParaRPr>
          </a:p>
          <a:p>
            <a:pPr algn="just" rtl="1"/>
            <a:endParaRPr lang="en-US" sz="2000" b="0" dirty="0" smtClean="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23</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63490" name="Picture 2"/>
          <p:cNvPicPr>
            <a:picLocks noChangeAspect="1" noChangeArrowheads="1"/>
          </p:cNvPicPr>
          <p:nvPr/>
        </p:nvPicPr>
        <p:blipFill>
          <a:blip r:embed="rId2"/>
          <a:srcRect/>
          <a:stretch>
            <a:fillRect/>
          </a:stretch>
        </p:blipFill>
        <p:spPr bwMode="auto">
          <a:xfrm>
            <a:off x="0" y="304800"/>
            <a:ext cx="8963025" cy="59626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24</a:t>
            </a:fld>
            <a:endParaRPr lang="en-US"/>
          </a:p>
        </p:txBody>
      </p:sp>
      <p:pic>
        <p:nvPicPr>
          <p:cNvPr id="64514" name="Picture 2"/>
          <p:cNvPicPr>
            <a:picLocks noChangeAspect="1" noChangeArrowheads="1"/>
          </p:cNvPicPr>
          <p:nvPr/>
        </p:nvPicPr>
        <p:blipFill>
          <a:blip r:embed="rId2"/>
          <a:srcRect/>
          <a:stretch>
            <a:fillRect/>
          </a:stretch>
        </p:blipFill>
        <p:spPr bwMode="auto">
          <a:xfrm>
            <a:off x="138113" y="2424113"/>
            <a:ext cx="8867775" cy="20097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39"/>
          <p:cNvGrpSpPr>
            <a:grpSpLocks/>
          </p:cNvGrpSpPr>
          <p:nvPr/>
        </p:nvGrpSpPr>
        <p:grpSpPr bwMode="auto">
          <a:xfrm>
            <a:off x="566738" y="797033"/>
            <a:ext cx="8377237" cy="5816600"/>
            <a:chOff x="566738" y="2200275"/>
            <a:chExt cx="7805737" cy="4219575"/>
          </a:xfrm>
        </p:grpSpPr>
        <p:sp>
          <p:nvSpPr>
            <p:cNvPr id="39948" name="Rectangle 14"/>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9949" name="Rectangle 15"/>
            <p:cNvSpPr>
              <a:spLocks noChangeArrowheads="1"/>
            </p:cNvSpPr>
            <p:nvPr/>
          </p:nvSpPr>
          <p:spPr bwMode="auto">
            <a:xfrm>
              <a:off x="581024" y="2219325"/>
              <a:ext cx="7772401" cy="23219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7" name="Text Box 7"/>
          <p:cNvSpPr txBox="1">
            <a:spLocks noChangeArrowheads="1"/>
          </p:cNvSpPr>
          <p:nvPr/>
        </p:nvSpPr>
        <p:spPr bwMode="auto">
          <a:xfrm>
            <a:off x="585788" y="819258"/>
            <a:ext cx="21971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a:solidFill>
                  <a:srgbClr val="831951"/>
                </a:solidFill>
              </a:rPr>
              <a:t>FIGURE</a:t>
            </a:r>
            <a:r>
              <a:rPr lang="en-US"/>
              <a:t> 16-2</a:t>
            </a:r>
          </a:p>
        </p:txBody>
      </p:sp>
      <p:sp>
        <p:nvSpPr>
          <p:cNvPr id="18" name="Rectangle 17"/>
          <p:cNvSpPr>
            <a:spLocks noChangeArrowheads="1"/>
          </p:cNvSpPr>
          <p:nvPr/>
        </p:nvSpPr>
        <p:spPr bwMode="auto">
          <a:xfrm>
            <a:off x="5238750" y="770046"/>
            <a:ext cx="3684588" cy="5065712"/>
          </a:xfrm>
          <a:prstGeom prst="rect">
            <a:avLst/>
          </a:prstGeom>
          <a:noFill/>
          <a:ln w="9525">
            <a:noFill/>
            <a:miter lim="800000"/>
            <a:headEnd/>
            <a:tailEnd/>
          </a:ln>
        </p:spPr>
        <p:txBody>
          <a:bodyPr>
            <a:spAutoFit/>
          </a:bodyPr>
          <a:lstStyle/>
          <a:p>
            <a:pPr>
              <a:spcBef>
                <a:spcPct val="10000"/>
              </a:spcBef>
              <a:spcAft>
                <a:spcPct val="10000"/>
              </a:spcAft>
            </a:pPr>
            <a:r>
              <a:rPr lang="en-US" sz="1600" dirty="0">
                <a:solidFill>
                  <a:srgbClr val="8A3A6A"/>
                </a:solidFill>
              </a:rPr>
              <a:t>The Open Economy  </a:t>
            </a:r>
            <a:r>
              <a:rPr lang="en-US" sz="1600" dirty="0"/>
              <a:t>Measurements of national expenditure, product, and income are recorded in the national income and product accounts, with the major categories shown on the left.</a:t>
            </a:r>
          </a:p>
          <a:p>
            <a:pPr>
              <a:spcBef>
                <a:spcPct val="10000"/>
              </a:spcBef>
              <a:spcAft>
                <a:spcPct val="10000"/>
              </a:spcAft>
            </a:pPr>
            <a:endParaRPr lang="en-US" sz="1600" dirty="0"/>
          </a:p>
          <a:p>
            <a:pPr>
              <a:spcBef>
                <a:spcPct val="10000"/>
              </a:spcBef>
              <a:spcAft>
                <a:spcPct val="10000"/>
              </a:spcAft>
            </a:pPr>
            <a:r>
              <a:rPr lang="en-US" sz="1600" dirty="0"/>
              <a:t>Measurements of international transactions are recorded in the balance of payments accounts, with the major categories shown on the right.</a:t>
            </a:r>
          </a:p>
          <a:p>
            <a:pPr>
              <a:spcBef>
                <a:spcPct val="10000"/>
              </a:spcBef>
              <a:spcAft>
                <a:spcPct val="10000"/>
              </a:spcAft>
            </a:pPr>
            <a:endParaRPr lang="en-US" sz="1600" dirty="0"/>
          </a:p>
          <a:p>
            <a:pPr>
              <a:spcBef>
                <a:spcPct val="10000"/>
              </a:spcBef>
              <a:spcAft>
                <a:spcPct val="10000"/>
              </a:spcAft>
            </a:pPr>
            <a:r>
              <a:rPr lang="en-US" sz="1600" dirty="0"/>
              <a:t>The purple line shows the flow of transactions within the home economy.</a:t>
            </a:r>
          </a:p>
          <a:p>
            <a:pPr>
              <a:spcBef>
                <a:spcPct val="10000"/>
              </a:spcBef>
              <a:spcAft>
                <a:spcPct val="10000"/>
              </a:spcAft>
            </a:pPr>
            <a:endParaRPr lang="en-US" sz="1600" dirty="0"/>
          </a:p>
          <a:p>
            <a:pPr>
              <a:spcBef>
                <a:spcPct val="10000"/>
              </a:spcBef>
              <a:spcAft>
                <a:spcPct val="10000"/>
              </a:spcAft>
            </a:pPr>
            <a:r>
              <a:rPr lang="en-US" sz="1600" dirty="0"/>
              <a:t>The green lines show all cross-border transactions.</a:t>
            </a:r>
          </a:p>
        </p:txBody>
      </p:sp>
      <p:sp>
        <p:nvSpPr>
          <p:cNvPr id="19" name="Rectangle 18"/>
          <p:cNvSpPr>
            <a:spLocks noChangeArrowheads="1"/>
          </p:cNvSpPr>
          <p:nvPr/>
        </p:nvSpPr>
        <p:spPr bwMode="auto">
          <a:xfrm>
            <a:off x="641350" y="741471"/>
            <a:ext cx="4559300" cy="53435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cxnSp>
        <p:nvCxnSpPr>
          <p:cNvPr id="39941" name="Straight Connector 22"/>
          <p:cNvCxnSpPr>
            <a:cxnSpLocks noChangeShapeType="1"/>
          </p:cNvCxnSpPr>
          <p:nvPr/>
        </p:nvCxnSpPr>
        <p:spPr bwMode="auto">
          <a:xfrm>
            <a:off x="890588" y="638283"/>
            <a:ext cx="7215187" cy="0"/>
          </a:xfrm>
          <a:prstGeom prst="line">
            <a:avLst/>
          </a:prstGeom>
          <a:noFill/>
          <a:ln w="19050" cap="rnd" algn="ctr">
            <a:solidFill>
              <a:srgbClr val="9C3A45"/>
            </a:solidFill>
            <a:prstDash val="sysDash"/>
            <a:round/>
            <a:headEnd/>
            <a:tailEnd/>
          </a:ln>
        </p:spPr>
      </p:cxnSp>
      <p:sp>
        <p:nvSpPr>
          <p:cNvPr id="39942" name="Rectangle 7"/>
          <p:cNvSpPr>
            <a:spLocks noChangeArrowheads="1"/>
          </p:cNvSpPr>
          <p:nvPr/>
        </p:nvSpPr>
        <p:spPr bwMode="auto">
          <a:xfrm>
            <a:off x="890588" y="192088"/>
            <a:ext cx="7215187" cy="265112"/>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39943" name="Rectangle 3"/>
          <p:cNvSpPr>
            <a:spLocks noGrp="1" noChangeArrowheads="1"/>
          </p:cNvSpPr>
          <p:nvPr>
            <p:ph type="title"/>
          </p:nvPr>
        </p:nvSpPr>
        <p:spPr>
          <a:xfrm>
            <a:off x="1371600" y="0"/>
            <a:ext cx="6934200" cy="548640"/>
          </a:xfrm>
        </p:spPr>
        <p:txBody>
          <a:bodyPr>
            <a:noAutofit/>
          </a:bodyPr>
          <a:lstStyle/>
          <a:p>
            <a:pPr marL="347663" indent="-347663">
              <a:tabLst>
                <a:tab pos="5372100" algn="l"/>
              </a:tabLst>
            </a:pPr>
            <a:r>
              <a:rPr lang="en-US" sz="2000" dirty="0" smtClean="0">
                <a:solidFill>
                  <a:srgbClr val="69134B"/>
                </a:solidFill>
              </a:rPr>
              <a:t>1  Measuring Macroeconomic Activity: An Overview</a:t>
            </a:r>
          </a:p>
        </p:txBody>
      </p:sp>
      <p:sp>
        <p:nvSpPr>
          <p:cNvPr id="5" name="Content Placeholder 4"/>
          <p:cNvSpPr>
            <a:spLocks noGrp="1"/>
          </p:cNvSpPr>
          <p:nvPr>
            <p:ph idx="1"/>
          </p:nvPr>
        </p:nvSpPr>
        <p:spPr>
          <a:xfrm>
            <a:off x="822960" y="599086"/>
            <a:ext cx="7520940" cy="3579849"/>
          </a:xfrm>
        </p:spPr>
        <p:txBody>
          <a:bodyPr/>
          <a:lstStyle/>
          <a:p>
            <a:endParaRPr lang="en-US" dirty="0"/>
          </a:p>
        </p:txBody>
      </p:sp>
      <p:sp>
        <p:nvSpPr>
          <p:cNvPr id="3" name="Footer Placeholder 2"/>
          <p:cNvSpPr>
            <a:spLocks noGrp="1"/>
          </p:cNvSpPr>
          <p:nvPr>
            <p:ph type="ftr" sz="quarter" idx="11"/>
          </p:nvPr>
        </p:nvSpPr>
        <p:spPr>
          <a:xfrm>
            <a:off x="3517514" y="5783580"/>
            <a:ext cx="4724400" cy="274320"/>
          </a:xfrm>
        </p:spPr>
        <p:txBody>
          <a:bodyPr/>
          <a:lstStyle/>
          <a:p>
            <a:r>
              <a:rPr lang="fa-IR" smtClean="0"/>
              <a:t>مالي بين الملل</a:t>
            </a:r>
            <a:endParaRPr lang="en-US"/>
          </a:p>
        </p:txBody>
      </p:sp>
      <p:sp>
        <p:nvSpPr>
          <p:cNvPr id="4" name="Slide Number Placeholder 3"/>
          <p:cNvSpPr>
            <a:spLocks noGrp="1"/>
          </p:cNvSpPr>
          <p:nvPr>
            <p:ph type="sldNum" sz="quarter" idx="12"/>
          </p:nvPr>
        </p:nvSpPr>
        <p:spPr>
          <a:xfrm>
            <a:off x="8401038" y="5669280"/>
            <a:ext cx="502920" cy="502920"/>
          </a:xfrm>
        </p:spPr>
        <p:txBody>
          <a:bodyPr/>
          <a:lstStyle/>
          <a:p>
            <a:fld id="{910D3704-EB78-46B9-AB15-D23119C7FC1D}" type="slidenum">
              <a:rPr lang="en-US" smtClean="0"/>
              <a:pPr/>
              <a:t>25</a:t>
            </a:fld>
            <a:endParaRPr lang="en-US"/>
          </a:p>
        </p:txBody>
      </p:sp>
      <p:pic>
        <p:nvPicPr>
          <p:cNvPr id="2" name="Picture 1"/>
          <p:cNvPicPr>
            <a:picLocks noChangeAspect="1"/>
          </p:cNvPicPr>
          <p:nvPr/>
        </p:nvPicPr>
        <p:blipFill>
          <a:blip r:embed="rId3"/>
          <a:srcRect/>
          <a:stretch>
            <a:fillRect/>
          </a:stretch>
        </p:blipFill>
        <p:spPr bwMode="auto">
          <a:xfrm>
            <a:off x="641350" y="770046"/>
            <a:ext cx="4600575" cy="5314950"/>
          </a:xfrm>
          <a:prstGeom prst="rect">
            <a:avLst/>
          </a:prstGeom>
          <a:noFill/>
          <a:ln w="9525">
            <a:noFill/>
            <a:miter lim="800000"/>
            <a:headEnd/>
            <a:tailEnd/>
          </a:ln>
        </p:spPr>
      </p:pic>
      <p:pic>
        <p:nvPicPr>
          <p:cNvPr id="13" name="Picture 12"/>
          <p:cNvPicPr>
            <a:picLocks noChangeAspect="1"/>
          </p:cNvPicPr>
          <p:nvPr/>
        </p:nvPicPr>
        <p:blipFill>
          <a:blip r:embed="rId4"/>
          <a:srcRect/>
          <a:stretch>
            <a:fillRect/>
          </a:stretch>
        </p:blipFill>
        <p:spPr bwMode="auto">
          <a:xfrm>
            <a:off x="641350" y="770046"/>
            <a:ext cx="4600575" cy="5314950"/>
          </a:xfrm>
          <a:prstGeom prst="rect">
            <a:avLst/>
          </a:prstGeom>
          <a:noFill/>
          <a:ln w="9525">
            <a:noFill/>
            <a:miter lim="800000"/>
            <a:headEnd/>
            <a:tailEnd/>
          </a:ln>
        </p:spPr>
      </p:pic>
      <p:pic>
        <p:nvPicPr>
          <p:cNvPr id="24" name="Picture 23"/>
          <p:cNvPicPr>
            <a:picLocks noChangeAspect="1"/>
          </p:cNvPicPr>
          <p:nvPr/>
        </p:nvPicPr>
        <p:blipFill>
          <a:blip r:embed="rId5"/>
          <a:srcRect/>
          <a:stretch>
            <a:fillRect/>
          </a:stretch>
        </p:blipFill>
        <p:spPr bwMode="auto">
          <a:xfrm>
            <a:off x="641350" y="770046"/>
            <a:ext cx="4600575" cy="5314950"/>
          </a:xfrm>
          <a:prstGeom prst="rect">
            <a:avLst/>
          </a:prstGeom>
          <a:noFill/>
          <a:ln w="9525">
            <a:noFill/>
            <a:miter lim="800000"/>
            <a:headEnd/>
            <a:tailEnd/>
          </a:ln>
        </p:spPr>
      </p:pic>
      <p:pic>
        <p:nvPicPr>
          <p:cNvPr id="21" name="Picture 20"/>
          <p:cNvPicPr>
            <a:picLocks noChangeAspect="1"/>
          </p:cNvPicPr>
          <p:nvPr/>
        </p:nvPicPr>
        <p:blipFill>
          <a:blip r:embed="rId6"/>
          <a:srcRect/>
          <a:stretch>
            <a:fillRect/>
          </a:stretch>
        </p:blipFill>
        <p:spPr bwMode="auto">
          <a:xfrm>
            <a:off x="641350" y="770046"/>
            <a:ext cx="4600575" cy="5314950"/>
          </a:xfrm>
          <a:prstGeom prst="rect">
            <a:avLst/>
          </a:prstGeom>
          <a:noFill/>
          <a:ln w="9525">
            <a:noFill/>
            <a:miter lim="800000"/>
            <a:headEnd/>
            <a:tailEnd/>
          </a:ln>
        </p:spPr>
      </p:pic>
    </p:spTree>
    <p:extLst>
      <p:ext uri="{BB962C8B-B14F-4D97-AF65-F5344CB8AC3E}">
        <p14:creationId xmlns:p14="http://schemas.microsoft.com/office/powerpoint/2010/main" val="25939654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500"/>
                                        <p:tgtEl>
                                          <p:spTgt spid="18">
                                            <p:txEl>
                                              <p:pRg st="0" end="0"/>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wipe(left)">
                                      <p:cBhvr>
                                        <p:cTn id="30" dur="500"/>
                                        <p:tgtEl>
                                          <p:spTgt spid="18">
                                            <p:txEl>
                                              <p:pRg st="2" end="2"/>
                                            </p:txEl>
                                          </p:spTgt>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Effect transition="in" filter="wipe(left)">
                                      <p:cBhvr>
                                        <p:cTn id="39" dur="500"/>
                                        <p:tgtEl>
                                          <p:spTgt spid="18">
                                            <p:txEl>
                                              <p:pRg st="4" end="4"/>
                                            </p:txEl>
                                          </p:spTgt>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125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xEl>
                                              <p:pRg st="6" end="6"/>
                                            </p:txEl>
                                          </p:spTgt>
                                        </p:tgtEl>
                                        <p:attrNameLst>
                                          <p:attrName>style.visibility</p:attrName>
                                        </p:attrNameLst>
                                      </p:cBhvr>
                                      <p:to>
                                        <p:strVal val="visible"/>
                                      </p:to>
                                    </p:set>
                                    <p:animEffect transition="in" filter="wipe(left)">
                                      <p:cBhvr>
                                        <p:cTn id="48" dur="500"/>
                                        <p:tgtEl>
                                          <p:spTgt spid="18">
                                            <p:txEl>
                                              <p:pRg st="6" end="6"/>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build="p" bldLvl="2"/>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97633" name="Straight Connector 22"/>
          <p:cNvCxnSpPr>
            <a:cxnSpLocks noChangeShapeType="1"/>
          </p:cNvCxnSpPr>
          <p:nvPr/>
        </p:nvCxnSpPr>
        <p:spPr bwMode="auto">
          <a:xfrm>
            <a:off x="890588" y="635000"/>
            <a:ext cx="2332037" cy="0"/>
          </a:xfrm>
          <a:prstGeom prst="line">
            <a:avLst/>
          </a:prstGeom>
          <a:noFill/>
          <a:ln w="19050" cap="rnd" algn="ctr">
            <a:solidFill>
              <a:srgbClr val="9C3A45"/>
            </a:solidFill>
            <a:prstDash val="sysDash"/>
            <a:round/>
            <a:headEnd/>
            <a:tailEnd/>
          </a:ln>
        </p:spPr>
      </p:cxnSp>
      <p:sp>
        <p:nvSpPr>
          <p:cNvPr id="197634" name="Rectangle 7"/>
          <p:cNvSpPr>
            <a:spLocks noChangeArrowheads="1"/>
          </p:cNvSpPr>
          <p:nvPr/>
        </p:nvSpPr>
        <p:spPr bwMode="auto">
          <a:xfrm>
            <a:off x="890588" y="425450"/>
            <a:ext cx="2332037" cy="2095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197635" name="Rectangle 3"/>
          <p:cNvSpPr>
            <a:spLocks noGrp="1" noChangeArrowheads="1"/>
          </p:cNvSpPr>
          <p:nvPr>
            <p:ph type="title"/>
          </p:nvPr>
        </p:nvSpPr>
        <p:spPr/>
        <p:txBody>
          <a:bodyPr/>
          <a:lstStyle/>
          <a:p>
            <a:pPr marL="347663" indent="-347663">
              <a:tabLst>
                <a:tab pos="5372100" algn="l"/>
              </a:tabLst>
            </a:pPr>
            <a:r>
              <a:rPr lang="en-US" smtClean="0">
                <a:solidFill>
                  <a:srgbClr val="69134B"/>
                </a:solidFill>
              </a:rPr>
              <a:t>4  External Wealth</a:t>
            </a:r>
          </a:p>
        </p:txBody>
      </p:sp>
      <p:sp>
        <p:nvSpPr>
          <p:cNvPr id="4" name="Content Placeholder 3"/>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26</a:t>
            </a:fld>
            <a:endParaRPr lang="en-US"/>
          </a:p>
        </p:txBody>
      </p:sp>
      <p:sp>
        <p:nvSpPr>
          <p:cNvPr id="7" name="Rectangle 5"/>
          <p:cNvSpPr>
            <a:spLocks noChangeArrowheads="1"/>
          </p:cNvSpPr>
          <p:nvPr/>
        </p:nvSpPr>
        <p:spPr bwMode="auto">
          <a:xfrm>
            <a:off x="566738" y="792163"/>
            <a:ext cx="8120062" cy="461962"/>
          </a:xfrm>
          <a:prstGeom prst="rect">
            <a:avLst/>
          </a:prstGeom>
          <a:noFill/>
          <a:ln w="9525" algn="ctr">
            <a:noFill/>
            <a:miter lim="800000"/>
            <a:headEnd/>
            <a:tailEnd/>
          </a:ln>
        </p:spPr>
        <p:txBody>
          <a:bodyPr>
            <a:spAutoFit/>
          </a:bodyPr>
          <a:lstStyle/>
          <a:p>
            <a:pPr>
              <a:spcBef>
                <a:spcPct val="20000"/>
              </a:spcBef>
            </a:pPr>
            <a:r>
              <a:rPr lang="en-US" sz="2400">
                <a:solidFill>
                  <a:srgbClr val="356A41"/>
                </a:solidFill>
              </a:rPr>
              <a:t>Understanding the Data on External Wealth</a:t>
            </a:r>
          </a:p>
        </p:txBody>
      </p:sp>
      <p:sp>
        <p:nvSpPr>
          <p:cNvPr id="1976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spcBef>
                <a:spcPct val="10000"/>
              </a:spcBef>
              <a:spcAft>
                <a:spcPct val="10000"/>
              </a:spcAft>
            </a:pPr>
            <a:endParaRPr lang="en-US"/>
          </a:p>
        </p:txBody>
      </p:sp>
      <p:grpSp>
        <p:nvGrpSpPr>
          <p:cNvPr id="6" name="Group 39"/>
          <p:cNvGrpSpPr>
            <a:grpSpLocks/>
          </p:cNvGrpSpPr>
          <p:nvPr/>
        </p:nvGrpSpPr>
        <p:grpSpPr bwMode="auto">
          <a:xfrm>
            <a:off x="555625" y="1366838"/>
            <a:ext cx="8272463" cy="4452937"/>
            <a:chOff x="566738" y="2200275"/>
            <a:chExt cx="7805737" cy="4219575"/>
          </a:xfrm>
        </p:grpSpPr>
        <p:sp>
          <p:nvSpPr>
            <p:cNvPr id="197643"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97644" name="Rectangle 10"/>
            <p:cNvSpPr>
              <a:spLocks noChangeArrowheads="1"/>
            </p:cNvSpPr>
            <p:nvPr/>
          </p:nvSpPr>
          <p:spPr bwMode="auto">
            <a:xfrm>
              <a:off x="581024" y="2219324"/>
              <a:ext cx="7772401" cy="30325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74675" y="1401763"/>
            <a:ext cx="2182813" cy="284162"/>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a:solidFill>
                  <a:srgbClr val="831951"/>
                </a:solidFill>
              </a:rPr>
              <a:t>TABLE</a:t>
            </a:r>
            <a:r>
              <a:rPr lang="en-US"/>
              <a:t> 16-3 </a:t>
            </a:r>
            <a:r>
              <a:rPr lang="en-US">
                <a:solidFill>
                  <a:schemeClr val="bg2"/>
                </a:solidFill>
              </a:rPr>
              <a:t>(1 of 3)</a:t>
            </a:r>
          </a:p>
        </p:txBody>
      </p:sp>
      <p:sp>
        <p:nvSpPr>
          <p:cNvPr id="13" name="Rectangle 12"/>
          <p:cNvSpPr>
            <a:spLocks noChangeArrowheads="1"/>
          </p:cNvSpPr>
          <p:nvPr/>
        </p:nvSpPr>
        <p:spPr bwMode="auto">
          <a:xfrm>
            <a:off x="676275" y="2765425"/>
            <a:ext cx="8032750" cy="292258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55625" y="1687513"/>
            <a:ext cx="8007350" cy="1076325"/>
          </a:xfrm>
          <a:prstGeom prst="rect">
            <a:avLst/>
          </a:prstGeom>
          <a:noFill/>
          <a:ln w="9525">
            <a:noFill/>
            <a:miter lim="800000"/>
            <a:headEnd/>
            <a:tailEnd/>
          </a:ln>
        </p:spPr>
        <p:txBody>
          <a:bodyPr>
            <a:spAutoFit/>
          </a:bodyPr>
          <a:lstStyle/>
          <a:p>
            <a:pPr>
              <a:spcBef>
                <a:spcPct val="10000"/>
              </a:spcBef>
              <a:spcAft>
                <a:spcPct val="10000"/>
              </a:spcAft>
            </a:pPr>
            <a:r>
              <a:rPr lang="en-US" sz="1600">
                <a:solidFill>
                  <a:srgbClr val="8A3A6A"/>
                </a:solidFill>
              </a:rPr>
              <a:t>U.S. External Wealth in 2008–2009 </a:t>
            </a:r>
            <a:br>
              <a:rPr lang="en-US" sz="1600">
                <a:solidFill>
                  <a:srgbClr val="8A3A6A"/>
                </a:solidFill>
              </a:rPr>
            </a:br>
            <a:r>
              <a:rPr lang="en-US" sz="1600"/>
              <a:t>The table shows changes in the U.S. net international investment position during the year 2009 in billions of dollars. The net result in row 3 equals row 1 minus row 2.</a:t>
            </a:r>
          </a:p>
        </p:txBody>
      </p:sp>
      <p:pic>
        <p:nvPicPr>
          <p:cNvPr id="5" name="Picture 4"/>
          <p:cNvPicPr>
            <a:picLocks noChangeAspect="1"/>
          </p:cNvPicPr>
          <p:nvPr/>
        </p:nvPicPr>
        <p:blipFill>
          <a:blip r:embed="rId3"/>
          <a:srcRect/>
          <a:stretch>
            <a:fillRect/>
          </a:stretch>
        </p:blipFill>
        <p:spPr bwMode="auto">
          <a:xfrm>
            <a:off x="676275" y="2940050"/>
            <a:ext cx="7991475" cy="2571750"/>
          </a:xfrm>
          <a:prstGeom prst="rect">
            <a:avLst/>
          </a:prstGeom>
          <a:noFill/>
          <a:ln w="9525">
            <a:noFill/>
            <a:miter lim="800000"/>
            <a:headEnd/>
            <a:tailEnd/>
          </a:ln>
        </p:spPr>
      </p:pic>
    </p:spTree>
    <p:extLst>
      <p:ext uri="{BB962C8B-B14F-4D97-AF65-F5344CB8AC3E}">
        <p14:creationId xmlns:p14="http://schemas.microsoft.com/office/powerpoint/2010/main" val="2859948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2" grpId="0" animBg="1"/>
      <p:bldP spid="13"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99681" name="Straight Connector 22"/>
          <p:cNvCxnSpPr>
            <a:cxnSpLocks noChangeShapeType="1"/>
          </p:cNvCxnSpPr>
          <p:nvPr/>
        </p:nvCxnSpPr>
        <p:spPr bwMode="auto">
          <a:xfrm>
            <a:off x="890588" y="635000"/>
            <a:ext cx="2332037" cy="0"/>
          </a:xfrm>
          <a:prstGeom prst="line">
            <a:avLst/>
          </a:prstGeom>
          <a:noFill/>
          <a:ln w="19050" cap="rnd" algn="ctr">
            <a:solidFill>
              <a:srgbClr val="9C3A45"/>
            </a:solidFill>
            <a:prstDash val="sysDash"/>
            <a:round/>
            <a:headEnd/>
            <a:tailEnd/>
          </a:ln>
        </p:spPr>
      </p:cxnSp>
      <p:sp>
        <p:nvSpPr>
          <p:cNvPr id="199682" name="Rectangle 7"/>
          <p:cNvSpPr>
            <a:spLocks noChangeArrowheads="1"/>
          </p:cNvSpPr>
          <p:nvPr/>
        </p:nvSpPr>
        <p:spPr bwMode="auto">
          <a:xfrm>
            <a:off x="890588" y="425450"/>
            <a:ext cx="2332037" cy="2095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199683" name="Rectangle 3"/>
          <p:cNvSpPr>
            <a:spLocks noGrp="1" noChangeArrowheads="1"/>
          </p:cNvSpPr>
          <p:nvPr>
            <p:ph type="title"/>
          </p:nvPr>
        </p:nvSpPr>
        <p:spPr/>
        <p:txBody>
          <a:bodyPr/>
          <a:lstStyle/>
          <a:p>
            <a:pPr marL="347663" indent="-347663">
              <a:tabLst>
                <a:tab pos="5372100" algn="l"/>
              </a:tabLst>
            </a:pPr>
            <a:r>
              <a:rPr lang="en-US" smtClean="0">
                <a:solidFill>
                  <a:srgbClr val="69134B"/>
                </a:solidFill>
              </a:rPr>
              <a:t>4  External Wealth</a:t>
            </a:r>
          </a:p>
        </p:txBody>
      </p:sp>
      <p:sp>
        <p:nvSpPr>
          <p:cNvPr id="5" name="Content Placeholder 4"/>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fld id="{910D3704-EB78-46B9-AB15-D23119C7FC1D}" type="slidenum">
              <a:rPr lang="en-US" smtClean="0"/>
              <a:pPr/>
              <a:t>27</a:t>
            </a:fld>
            <a:endParaRPr lang="en-US"/>
          </a:p>
        </p:txBody>
      </p:sp>
      <p:sp>
        <p:nvSpPr>
          <p:cNvPr id="199684" name="Rectangle 5"/>
          <p:cNvSpPr>
            <a:spLocks noChangeArrowheads="1"/>
          </p:cNvSpPr>
          <p:nvPr/>
        </p:nvSpPr>
        <p:spPr bwMode="auto">
          <a:xfrm>
            <a:off x="566738" y="792163"/>
            <a:ext cx="8120062" cy="461962"/>
          </a:xfrm>
          <a:prstGeom prst="rect">
            <a:avLst/>
          </a:prstGeom>
          <a:noFill/>
          <a:ln w="9525" algn="ctr">
            <a:noFill/>
            <a:miter lim="800000"/>
            <a:headEnd/>
            <a:tailEnd/>
          </a:ln>
        </p:spPr>
        <p:txBody>
          <a:bodyPr>
            <a:spAutoFit/>
          </a:bodyPr>
          <a:lstStyle/>
          <a:p>
            <a:pPr>
              <a:spcBef>
                <a:spcPct val="20000"/>
              </a:spcBef>
            </a:pPr>
            <a:r>
              <a:rPr lang="en-US" sz="2400">
                <a:solidFill>
                  <a:srgbClr val="356A41"/>
                </a:solidFill>
              </a:rPr>
              <a:t>Understanding the Data on External Wealth</a:t>
            </a:r>
          </a:p>
        </p:txBody>
      </p:sp>
      <p:sp>
        <p:nvSpPr>
          <p:cNvPr id="1996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spcBef>
                <a:spcPct val="10000"/>
              </a:spcBef>
              <a:spcAft>
                <a:spcPct val="10000"/>
              </a:spcAft>
            </a:pPr>
            <a:endParaRPr lang="en-US"/>
          </a:p>
        </p:txBody>
      </p:sp>
      <p:grpSp>
        <p:nvGrpSpPr>
          <p:cNvPr id="6" name="Group 39"/>
          <p:cNvGrpSpPr>
            <a:grpSpLocks/>
          </p:cNvGrpSpPr>
          <p:nvPr/>
        </p:nvGrpSpPr>
        <p:grpSpPr bwMode="auto">
          <a:xfrm>
            <a:off x="555625" y="1366838"/>
            <a:ext cx="8272463" cy="4452937"/>
            <a:chOff x="566738" y="2200275"/>
            <a:chExt cx="7805737" cy="4219575"/>
          </a:xfrm>
        </p:grpSpPr>
        <p:sp>
          <p:nvSpPr>
            <p:cNvPr id="199691"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99692" name="Rectangle 10"/>
            <p:cNvSpPr>
              <a:spLocks noChangeArrowheads="1"/>
            </p:cNvSpPr>
            <p:nvPr/>
          </p:nvSpPr>
          <p:spPr bwMode="auto">
            <a:xfrm>
              <a:off x="581024" y="2219324"/>
              <a:ext cx="7772401" cy="30325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99687" name="Text Box 7"/>
          <p:cNvSpPr txBox="1">
            <a:spLocks noChangeArrowheads="1"/>
          </p:cNvSpPr>
          <p:nvPr/>
        </p:nvSpPr>
        <p:spPr bwMode="auto">
          <a:xfrm>
            <a:off x="574675" y="1401763"/>
            <a:ext cx="2182813" cy="284162"/>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a:solidFill>
                  <a:srgbClr val="831951"/>
                </a:solidFill>
              </a:rPr>
              <a:t>TABLE</a:t>
            </a:r>
            <a:r>
              <a:rPr lang="en-US"/>
              <a:t> 16-3 </a:t>
            </a:r>
            <a:r>
              <a:rPr lang="en-US">
                <a:solidFill>
                  <a:schemeClr val="bg2"/>
                </a:solidFill>
              </a:rPr>
              <a:t>(2 of 3)</a:t>
            </a:r>
          </a:p>
        </p:txBody>
      </p:sp>
      <p:sp>
        <p:nvSpPr>
          <p:cNvPr id="199688" name="Rectangle 12"/>
          <p:cNvSpPr>
            <a:spLocks noChangeArrowheads="1"/>
          </p:cNvSpPr>
          <p:nvPr/>
        </p:nvSpPr>
        <p:spPr bwMode="auto">
          <a:xfrm>
            <a:off x="676275" y="2765425"/>
            <a:ext cx="8032750" cy="292258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9689" name="Rectangle 13"/>
          <p:cNvSpPr>
            <a:spLocks noChangeArrowheads="1"/>
          </p:cNvSpPr>
          <p:nvPr/>
        </p:nvSpPr>
        <p:spPr bwMode="auto">
          <a:xfrm>
            <a:off x="555625" y="1687513"/>
            <a:ext cx="8007350" cy="830262"/>
          </a:xfrm>
          <a:prstGeom prst="rect">
            <a:avLst/>
          </a:prstGeom>
          <a:noFill/>
          <a:ln w="9525">
            <a:noFill/>
            <a:miter lim="800000"/>
            <a:headEnd/>
            <a:tailEnd/>
          </a:ln>
        </p:spPr>
        <p:txBody>
          <a:bodyPr>
            <a:spAutoFit/>
          </a:bodyPr>
          <a:lstStyle/>
          <a:p>
            <a:pPr>
              <a:spcBef>
                <a:spcPct val="10000"/>
              </a:spcBef>
              <a:spcAft>
                <a:spcPct val="10000"/>
              </a:spcAft>
            </a:pPr>
            <a:r>
              <a:rPr lang="en-US" sz="1600">
                <a:solidFill>
                  <a:srgbClr val="8A3A6A"/>
                </a:solidFill>
              </a:rPr>
              <a:t>U.S. External Wealth in 2008–2009 (continued)</a:t>
            </a:r>
            <a:br>
              <a:rPr lang="en-US" sz="1600">
                <a:solidFill>
                  <a:srgbClr val="8A3A6A"/>
                </a:solidFill>
              </a:rPr>
            </a:br>
            <a:r>
              <a:rPr lang="en-US" sz="1600"/>
              <a:t>The table shows changes in the U.S. net international investment position during the year 2009 in billions of dollars.</a:t>
            </a:r>
          </a:p>
        </p:txBody>
      </p:sp>
      <p:pic>
        <p:nvPicPr>
          <p:cNvPr id="3" name="Picture 2"/>
          <p:cNvPicPr>
            <a:picLocks noChangeAspect="1"/>
          </p:cNvPicPr>
          <p:nvPr/>
        </p:nvPicPr>
        <p:blipFill>
          <a:blip r:embed="rId3"/>
          <a:srcRect/>
          <a:stretch>
            <a:fillRect/>
          </a:stretch>
        </p:blipFill>
        <p:spPr bwMode="auto">
          <a:xfrm>
            <a:off x="676275" y="2946400"/>
            <a:ext cx="7991475" cy="2619375"/>
          </a:xfrm>
          <a:prstGeom prst="rect">
            <a:avLst/>
          </a:prstGeom>
          <a:noFill/>
          <a:ln w="9525">
            <a:noFill/>
            <a:miter lim="800000"/>
            <a:headEnd/>
            <a:tailEnd/>
          </a:ln>
        </p:spPr>
      </p:pic>
    </p:spTree>
    <p:extLst>
      <p:ext uri="{BB962C8B-B14F-4D97-AF65-F5344CB8AC3E}">
        <p14:creationId xmlns:p14="http://schemas.microsoft.com/office/powerpoint/2010/main" val="3800638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01729" name="Straight Connector 22"/>
          <p:cNvCxnSpPr>
            <a:cxnSpLocks noChangeShapeType="1"/>
          </p:cNvCxnSpPr>
          <p:nvPr/>
        </p:nvCxnSpPr>
        <p:spPr bwMode="auto">
          <a:xfrm>
            <a:off x="890588" y="635000"/>
            <a:ext cx="2332037" cy="0"/>
          </a:xfrm>
          <a:prstGeom prst="line">
            <a:avLst/>
          </a:prstGeom>
          <a:noFill/>
          <a:ln w="19050" cap="rnd" algn="ctr">
            <a:solidFill>
              <a:srgbClr val="9C3A45"/>
            </a:solidFill>
            <a:prstDash val="sysDash"/>
            <a:round/>
            <a:headEnd/>
            <a:tailEnd/>
          </a:ln>
        </p:spPr>
      </p:cxnSp>
      <p:sp>
        <p:nvSpPr>
          <p:cNvPr id="201730" name="Rectangle 7"/>
          <p:cNvSpPr>
            <a:spLocks noChangeArrowheads="1"/>
          </p:cNvSpPr>
          <p:nvPr/>
        </p:nvSpPr>
        <p:spPr bwMode="auto">
          <a:xfrm>
            <a:off x="890588" y="425450"/>
            <a:ext cx="2332037" cy="2095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01731" name="Rectangle 3"/>
          <p:cNvSpPr>
            <a:spLocks noGrp="1" noChangeArrowheads="1"/>
          </p:cNvSpPr>
          <p:nvPr>
            <p:ph type="title"/>
          </p:nvPr>
        </p:nvSpPr>
        <p:spPr/>
        <p:txBody>
          <a:bodyPr/>
          <a:lstStyle/>
          <a:p>
            <a:pPr marL="347663" indent="-347663">
              <a:tabLst>
                <a:tab pos="5372100" algn="l"/>
              </a:tabLst>
            </a:pPr>
            <a:r>
              <a:rPr lang="en-US" smtClean="0">
                <a:solidFill>
                  <a:srgbClr val="69134B"/>
                </a:solidFill>
              </a:rPr>
              <a:t>4  External Wealth</a:t>
            </a:r>
          </a:p>
        </p:txBody>
      </p:sp>
      <p:sp>
        <p:nvSpPr>
          <p:cNvPr id="5" name="Content Placeholder 4"/>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28</a:t>
            </a:fld>
            <a:endParaRPr lang="en-US"/>
          </a:p>
        </p:txBody>
      </p:sp>
      <p:sp>
        <p:nvSpPr>
          <p:cNvPr id="201732" name="Rectangle 5"/>
          <p:cNvSpPr>
            <a:spLocks noChangeArrowheads="1"/>
          </p:cNvSpPr>
          <p:nvPr/>
        </p:nvSpPr>
        <p:spPr bwMode="auto">
          <a:xfrm>
            <a:off x="566738" y="792163"/>
            <a:ext cx="8120062" cy="461962"/>
          </a:xfrm>
          <a:prstGeom prst="rect">
            <a:avLst/>
          </a:prstGeom>
          <a:noFill/>
          <a:ln w="9525" algn="ctr">
            <a:noFill/>
            <a:miter lim="800000"/>
            <a:headEnd/>
            <a:tailEnd/>
          </a:ln>
        </p:spPr>
        <p:txBody>
          <a:bodyPr>
            <a:spAutoFit/>
          </a:bodyPr>
          <a:lstStyle/>
          <a:p>
            <a:pPr>
              <a:spcBef>
                <a:spcPct val="20000"/>
              </a:spcBef>
            </a:pPr>
            <a:r>
              <a:rPr lang="en-US" sz="2400">
                <a:solidFill>
                  <a:srgbClr val="356A41"/>
                </a:solidFill>
              </a:rPr>
              <a:t>Understanding the Data on External Wealth</a:t>
            </a:r>
          </a:p>
        </p:txBody>
      </p:sp>
      <p:sp>
        <p:nvSpPr>
          <p:cNvPr id="2017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spcBef>
                <a:spcPct val="10000"/>
              </a:spcBef>
              <a:spcAft>
                <a:spcPct val="10000"/>
              </a:spcAft>
            </a:pPr>
            <a:endParaRPr lang="en-US"/>
          </a:p>
        </p:txBody>
      </p:sp>
      <p:grpSp>
        <p:nvGrpSpPr>
          <p:cNvPr id="6" name="Group 39"/>
          <p:cNvGrpSpPr>
            <a:grpSpLocks/>
          </p:cNvGrpSpPr>
          <p:nvPr/>
        </p:nvGrpSpPr>
        <p:grpSpPr bwMode="auto">
          <a:xfrm>
            <a:off x="555625" y="1366838"/>
            <a:ext cx="8272463" cy="4686300"/>
            <a:chOff x="566738" y="2200275"/>
            <a:chExt cx="7805737" cy="4219575"/>
          </a:xfrm>
        </p:grpSpPr>
        <p:sp>
          <p:nvSpPr>
            <p:cNvPr id="201739"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01740" name="Rectangle 10"/>
            <p:cNvSpPr>
              <a:spLocks noChangeArrowheads="1"/>
            </p:cNvSpPr>
            <p:nvPr/>
          </p:nvSpPr>
          <p:spPr bwMode="auto">
            <a:xfrm>
              <a:off x="581024" y="2219324"/>
              <a:ext cx="7772401" cy="30325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01735" name="Text Box 7"/>
          <p:cNvSpPr txBox="1">
            <a:spLocks noChangeArrowheads="1"/>
          </p:cNvSpPr>
          <p:nvPr/>
        </p:nvSpPr>
        <p:spPr bwMode="auto">
          <a:xfrm>
            <a:off x="574675" y="1401763"/>
            <a:ext cx="2182813" cy="284162"/>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a:solidFill>
                  <a:srgbClr val="831951"/>
                </a:solidFill>
              </a:rPr>
              <a:t>TABLE</a:t>
            </a:r>
            <a:r>
              <a:rPr lang="en-US"/>
              <a:t> 16-3 </a:t>
            </a:r>
            <a:r>
              <a:rPr lang="en-US">
                <a:solidFill>
                  <a:schemeClr val="bg2"/>
                </a:solidFill>
              </a:rPr>
              <a:t>(3 of 3)</a:t>
            </a:r>
          </a:p>
        </p:txBody>
      </p:sp>
      <p:sp>
        <p:nvSpPr>
          <p:cNvPr id="201736" name="Rectangle 12"/>
          <p:cNvSpPr>
            <a:spLocks noChangeArrowheads="1"/>
          </p:cNvSpPr>
          <p:nvPr/>
        </p:nvSpPr>
        <p:spPr bwMode="auto">
          <a:xfrm>
            <a:off x="676275" y="2765425"/>
            <a:ext cx="8032750" cy="292258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01737" name="Rectangle 13"/>
          <p:cNvSpPr>
            <a:spLocks noChangeArrowheads="1"/>
          </p:cNvSpPr>
          <p:nvPr/>
        </p:nvSpPr>
        <p:spPr bwMode="auto">
          <a:xfrm>
            <a:off x="555625" y="1687513"/>
            <a:ext cx="8007350" cy="1076325"/>
          </a:xfrm>
          <a:prstGeom prst="rect">
            <a:avLst/>
          </a:prstGeom>
          <a:noFill/>
          <a:ln w="9525">
            <a:noFill/>
            <a:miter lim="800000"/>
            <a:headEnd/>
            <a:tailEnd/>
          </a:ln>
        </p:spPr>
        <p:txBody>
          <a:bodyPr>
            <a:spAutoFit/>
          </a:bodyPr>
          <a:lstStyle/>
          <a:p>
            <a:pPr>
              <a:spcBef>
                <a:spcPct val="10000"/>
              </a:spcBef>
              <a:spcAft>
                <a:spcPct val="10000"/>
              </a:spcAft>
            </a:pPr>
            <a:r>
              <a:rPr lang="en-US" sz="1600">
                <a:solidFill>
                  <a:srgbClr val="8A3A6A"/>
                </a:solidFill>
              </a:rPr>
              <a:t>U.S. External Wealth in 2008–2009 (continued)</a:t>
            </a:r>
            <a:br>
              <a:rPr lang="en-US" sz="1600">
                <a:solidFill>
                  <a:srgbClr val="8A3A6A"/>
                </a:solidFill>
              </a:rPr>
            </a:br>
            <a:r>
              <a:rPr lang="en-US" sz="1600"/>
              <a:t>The table shows changes in the U.S. net international investment position during the year 2009 in billions of dollars. The net result in row 3 equals row 1 minus row 2.</a:t>
            </a:r>
          </a:p>
        </p:txBody>
      </p:sp>
      <p:pic>
        <p:nvPicPr>
          <p:cNvPr id="4" name="Picture 3"/>
          <p:cNvPicPr>
            <a:picLocks noChangeAspect="1"/>
          </p:cNvPicPr>
          <p:nvPr/>
        </p:nvPicPr>
        <p:blipFill>
          <a:blip r:embed="rId3"/>
          <a:srcRect/>
          <a:stretch>
            <a:fillRect/>
          </a:stretch>
        </p:blipFill>
        <p:spPr bwMode="auto">
          <a:xfrm>
            <a:off x="668338" y="2944813"/>
            <a:ext cx="8010525" cy="3000375"/>
          </a:xfrm>
          <a:prstGeom prst="rect">
            <a:avLst/>
          </a:prstGeom>
          <a:noFill/>
          <a:ln w="9525">
            <a:noFill/>
            <a:miter lim="800000"/>
            <a:headEnd/>
            <a:tailEnd/>
          </a:ln>
        </p:spPr>
      </p:pic>
    </p:spTree>
    <p:extLst>
      <p:ext uri="{BB962C8B-B14F-4D97-AF65-F5344CB8AC3E}">
        <p14:creationId xmlns:p14="http://schemas.microsoft.com/office/powerpoint/2010/main" val="28820127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اثر منحنی </a:t>
            </a:r>
            <a:r>
              <a:rPr lang="en-US" dirty="0" smtClean="0"/>
              <a:t>J</a:t>
            </a:r>
            <a:endParaRPr lang="en-US"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406640" cy="457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2895600"/>
            <a:ext cx="4572000" cy="2769989"/>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درآمدملي،ثروت و تراز پرداختها</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lstStyle/>
          <a:p>
            <a:fld id="{910D3704-EB78-46B9-AB15-D23119C7FC1D}" type="slidenum">
              <a:rPr lang="en-US" smtClean="0"/>
              <a:pPr/>
              <a:t>3</a:t>
            </a:fld>
            <a:endParaRPr lang="en-US"/>
          </a:p>
        </p:txBody>
      </p:sp>
    </p:spTree>
    <p:extLst>
      <p:ext uri="{BB962C8B-B14F-4D97-AF65-F5344CB8AC3E}">
        <p14:creationId xmlns:p14="http://schemas.microsoft.com/office/powerpoint/2010/main" val="1192579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گردش سرمایه</a:t>
            </a:r>
            <a:endParaRPr lang="en-US"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30</a:t>
            </a:fld>
            <a:endParaRPr lang="en-US"/>
          </a:p>
        </p:txBody>
      </p:sp>
      <p:pic>
        <p:nvPicPr>
          <p:cNvPr id="22538" name="Picture 10"/>
          <p:cNvPicPr>
            <a:picLocks noChangeAspect="1" noChangeArrowheads="1"/>
          </p:cNvPicPr>
          <p:nvPr/>
        </p:nvPicPr>
        <p:blipFill>
          <a:blip r:embed="rId2"/>
          <a:srcRect/>
          <a:stretch>
            <a:fillRect/>
          </a:stretch>
        </p:blipFill>
        <p:spPr bwMode="auto">
          <a:xfrm>
            <a:off x="685800" y="990600"/>
            <a:ext cx="7705431" cy="4907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31</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60418" name="Picture 2"/>
          <p:cNvPicPr>
            <a:picLocks noChangeAspect="1" noChangeArrowheads="1"/>
          </p:cNvPicPr>
          <p:nvPr/>
        </p:nvPicPr>
        <p:blipFill>
          <a:blip r:embed="rId2"/>
          <a:srcRect/>
          <a:stretch>
            <a:fillRect/>
          </a:stretch>
        </p:blipFill>
        <p:spPr bwMode="auto">
          <a:xfrm>
            <a:off x="1752600" y="152400"/>
            <a:ext cx="4692906"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32</a:t>
            </a:fld>
            <a:endParaRPr lang="en-US"/>
          </a:p>
        </p:txBody>
      </p:sp>
      <p:pic>
        <p:nvPicPr>
          <p:cNvPr id="61442" name="Picture 2"/>
          <p:cNvPicPr>
            <a:picLocks noChangeAspect="1" noChangeArrowheads="1"/>
          </p:cNvPicPr>
          <p:nvPr/>
        </p:nvPicPr>
        <p:blipFill>
          <a:blip r:embed="rId2"/>
          <a:srcRect/>
          <a:stretch>
            <a:fillRect/>
          </a:stretch>
        </p:blipFill>
        <p:spPr bwMode="auto">
          <a:xfrm>
            <a:off x="609600" y="304800"/>
            <a:ext cx="6875496"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تراز پرداخت ها (BOP) </a:t>
            </a:r>
            <a:endParaRPr lang="en-US" b="1" dirty="0"/>
          </a:p>
        </p:txBody>
      </p:sp>
      <p:sp>
        <p:nvSpPr>
          <p:cNvPr id="3" name="Content Placeholder 2"/>
          <p:cNvSpPr>
            <a:spLocks noGrp="1"/>
          </p:cNvSpPr>
          <p:nvPr>
            <p:ph idx="1"/>
          </p:nvPr>
        </p:nvSpPr>
        <p:spPr>
          <a:xfrm>
            <a:off x="457200" y="838200"/>
            <a:ext cx="8382000" cy="5410200"/>
          </a:xfrm>
        </p:spPr>
        <p:txBody>
          <a:bodyPr>
            <a:normAutofit fontScale="85000" lnSpcReduction="20000"/>
          </a:bodyPr>
          <a:lstStyle/>
          <a:p>
            <a:pPr algn="just" rtl="1"/>
            <a:r>
              <a:rPr lang="fa-IR" sz="2800" b="0" dirty="0" smtClean="0">
                <a:cs typeface="B Zar" pitchFamily="2" charset="-78"/>
              </a:rPr>
              <a:t>اندازه گیری همه ی مبادلات بین المللی اقتصادی که میان ساکنان یک کشور و ساکنان خارجی اتفاق می افتد را تراز پرداخت ها (BOP) می نامند</a:t>
            </a:r>
            <a:r>
              <a:rPr lang="en-US" sz="2800" b="0" dirty="0" smtClean="0">
                <a:cs typeface="B Zar" pitchFamily="2" charset="-78"/>
              </a:rPr>
              <a:t>.</a:t>
            </a:r>
          </a:p>
          <a:p>
            <a:pPr marL="514350" indent="-514350" algn="just" rtl="1">
              <a:buFont typeface="Wingdings" pitchFamily="2" charset="2"/>
              <a:buChar char="q"/>
            </a:pPr>
            <a:r>
              <a:rPr lang="fa-IR" sz="2900" b="0" dirty="0" smtClean="0">
                <a:cs typeface="B Zar" pitchFamily="2" charset="-78"/>
              </a:rPr>
              <a:t>تراز پرداخت ها یک شاخص مهم از فشار بر نرخ تبدیل ارز کشور است, و بنابراین برای شرکتی که در آن کشور معامله یا سرمایه گذاری می کند امکان تجربه عایدی یا ضرر ناشی از تغییرات نرخ تبدیل ایجاد می کند. تغییرات در تراز پرداخت ها ممکن است تحمیل یا رفع کنترل ارزی را پیش بینی نماید.</a:t>
            </a:r>
            <a:endParaRPr lang="en-US" sz="2900" b="0" dirty="0" smtClean="0">
              <a:cs typeface="B Zar" pitchFamily="2" charset="-78"/>
            </a:endParaRPr>
          </a:p>
          <a:p>
            <a:pPr marL="514350" indent="-514350" algn="just" rtl="1">
              <a:buFont typeface="Wingdings" pitchFamily="2" charset="2"/>
              <a:buChar char="q"/>
            </a:pPr>
            <a:r>
              <a:rPr lang="fa-IR" sz="2900" b="0" dirty="0" smtClean="0">
                <a:cs typeface="B Zar" pitchFamily="2" charset="-78"/>
              </a:rPr>
              <a:t>   تغییرات در تراز پرداخت ها ممکن است در مورد موضوعاتی چون تحمیل یا رفع کنترل بر پرداخت سود نقدی و بهره, هزینه ها و پرداخت های مربوط به مجوزات و حق الامتیازها, یا دیگر پرداختی ها به شرکت ها و سرمایه گذاران خارجی علامت بدهد.</a:t>
            </a:r>
            <a:endParaRPr lang="en-US" sz="2900" b="0" dirty="0" smtClean="0">
              <a:cs typeface="B Zar" pitchFamily="2" charset="-78"/>
            </a:endParaRPr>
          </a:p>
          <a:p>
            <a:pPr marL="514350" indent="-514350" algn="just" rtl="1">
              <a:buFont typeface="Wingdings" pitchFamily="2" charset="2"/>
              <a:buChar char="q"/>
            </a:pPr>
            <a:r>
              <a:rPr lang="fa-IR" sz="2900" b="0" dirty="0" smtClean="0">
                <a:cs typeface="B Zar" pitchFamily="2" charset="-78"/>
              </a:rPr>
              <a:t>BOPبه پیش بینی پتانسیل بازار یک کشور, مخصوصاً در کوتاه مدت کمک می کند. کشوری که درحال تجربه کسری تجاری شدید است نا محتمل است که واردات را افزایش دهد که در غیر این صورت با کسری شدیدتری روبرو می گردد. این, درهر صورت, ممکن است به سرمایه گذارانی که صادرات آن را افزایش می دهند خوش آمد گوید.</a:t>
            </a:r>
            <a:endParaRPr lang="en-US" sz="2900" b="0" dirty="0" smtClean="0">
              <a:cs typeface="B Zar" pitchFamily="2" charset="-78"/>
            </a:endParaRPr>
          </a:p>
          <a:p>
            <a:pPr algn="just" rtl="1"/>
            <a:endParaRPr lang="en-US" sz="2800" b="0" dirty="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تراکنش های معمول تراز پرداخت ها</a:t>
            </a:r>
            <a:r>
              <a:rPr lang="en-US" dirty="0" smtClean="0">
                <a:cs typeface="B Zar" pitchFamily="2" charset="-78"/>
              </a:rPr>
              <a:t/>
            </a:r>
            <a:br>
              <a:rPr lang="en-US" dirty="0" smtClean="0">
                <a:cs typeface="B Zar" pitchFamily="2" charset="-78"/>
              </a:rPr>
            </a:br>
            <a:endParaRPr lang="en-US" dirty="0">
              <a:cs typeface="B Zar" pitchFamily="2" charset="-78"/>
            </a:endParaRPr>
          </a:p>
        </p:txBody>
      </p:sp>
      <p:sp>
        <p:nvSpPr>
          <p:cNvPr id="3" name="Content Placeholder 2"/>
          <p:cNvSpPr>
            <a:spLocks noGrp="1"/>
          </p:cNvSpPr>
          <p:nvPr>
            <p:ph idx="1"/>
          </p:nvPr>
        </p:nvSpPr>
        <p:spPr>
          <a:xfrm>
            <a:off x="822960" y="1100628"/>
            <a:ext cx="7520940" cy="4461972"/>
          </a:xfrm>
        </p:spPr>
        <p:txBody>
          <a:bodyPr vert="horz" lIns="91440" tIns="45720" rIns="91440" bIns="45720" rtlCol="0">
            <a:normAutofit/>
          </a:bodyPr>
          <a:lstStyle/>
          <a:p>
            <a:pPr algn="just" rtl="1">
              <a:lnSpc>
                <a:spcPct val="80000"/>
              </a:lnSpc>
              <a:buFont typeface="Arial" pitchFamily="34" charset="0"/>
              <a:buChar char="•"/>
            </a:pPr>
            <a:r>
              <a:rPr lang="fa-IR" sz="2200" b="0" dirty="0" smtClean="0">
                <a:cs typeface="B Zar" pitchFamily="2" charset="-78"/>
              </a:rPr>
              <a:t>یک شرکت آمریکایی الاصل, شرکت فلور, ساخت تأسیسات عمده تصفیه آب در بانکوک, تایلند را مدیریت می کند.</a:t>
            </a:r>
            <a:endParaRPr lang="en-US" sz="2200" b="0" dirty="0" smtClean="0">
              <a:cs typeface="B Zar" pitchFamily="2" charset="-78"/>
            </a:endParaRPr>
          </a:p>
          <a:p>
            <a:pPr algn="just" rtl="1">
              <a:lnSpc>
                <a:spcPct val="80000"/>
              </a:lnSpc>
              <a:buFont typeface="Arial" pitchFamily="34" charset="0"/>
              <a:buChar char="•"/>
            </a:pPr>
            <a:r>
              <a:rPr lang="fa-IR" sz="2200" b="0" dirty="0" smtClean="0">
                <a:cs typeface="B Zar" pitchFamily="2" charset="-78"/>
              </a:rPr>
              <a:t>    زیر مجموعه آمریکایی یک شرکت فرانسوی, سنت گوباین, سودها را به شرکت مادر در پاریس بر می گرداند.</a:t>
            </a:r>
            <a:endParaRPr lang="en-US" sz="2200" b="0" dirty="0" smtClean="0">
              <a:cs typeface="B Zar" pitchFamily="2" charset="-78"/>
            </a:endParaRPr>
          </a:p>
          <a:p>
            <a:pPr algn="just" rtl="1">
              <a:lnSpc>
                <a:spcPct val="80000"/>
              </a:lnSpc>
              <a:buFont typeface="Arial" pitchFamily="34" charset="0"/>
              <a:buChar char="•"/>
            </a:pPr>
            <a:r>
              <a:rPr lang="fa-IR" sz="2200" b="0" dirty="0" smtClean="0">
                <a:cs typeface="B Zar" pitchFamily="2" charset="-78"/>
              </a:rPr>
              <a:t>    یک توریست آمریکایی یک گردنبند کوچک در فنلاند خریداری می کند.</a:t>
            </a:r>
            <a:endParaRPr lang="en-US" sz="2200" b="0" dirty="0" smtClean="0">
              <a:cs typeface="B Zar" pitchFamily="2" charset="-78"/>
            </a:endParaRPr>
          </a:p>
          <a:p>
            <a:pPr algn="just" rtl="1">
              <a:lnSpc>
                <a:spcPct val="80000"/>
              </a:lnSpc>
              <a:buFont typeface="Arial" pitchFamily="34" charset="0"/>
              <a:buChar char="•"/>
            </a:pPr>
            <a:r>
              <a:rPr lang="fa-IR" sz="2200" b="0" dirty="0" smtClean="0">
                <a:cs typeface="B Zar" pitchFamily="2" charset="-78"/>
              </a:rPr>
              <a:t>    دولت ایالات متحده آمریکا خرید تجهیزات نظامی برای متحد نظامی اش, نروژ را تأمین مالی می کند.</a:t>
            </a:r>
            <a:endParaRPr lang="en-US" sz="2200" b="0" dirty="0" smtClean="0">
              <a:cs typeface="B Zar" pitchFamily="2" charset="-78"/>
            </a:endParaRPr>
          </a:p>
          <a:p>
            <a:pPr algn="just" rtl="1">
              <a:lnSpc>
                <a:spcPct val="80000"/>
              </a:lnSpc>
              <a:buFont typeface="Arial" pitchFamily="34" charset="0"/>
              <a:buChar char="•"/>
            </a:pPr>
            <a:r>
              <a:rPr lang="fa-IR" sz="2200" b="0" dirty="0" smtClean="0">
                <a:cs typeface="B Zar" pitchFamily="2" charset="-78"/>
              </a:rPr>
              <a:t>    یک وکیل مکزیکی اوراق قرضه آمریکا را از طریق کارگزار سرمایه گزاری در کلولند, اوهایو, خریداری می نماید</a:t>
            </a:r>
            <a:endParaRPr lang="en-US" sz="2200" b="0" dirty="0" smtClean="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6</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53250" name="Picture 2"/>
          <p:cNvPicPr>
            <a:picLocks noChangeAspect="1" noChangeArrowheads="1"/>
          </p:cNvPicPr>
          <p:nvPr/>
        </p:nvPicPr>
        <p:blipFill>
          <a:blip r:embed="rId2"/>
          <a:srcRect/>
          <a:stretch>
            <a:fillRect/>
          </a:stretch>
        </p:blipFill>
        <p:spPr bwMode="auto">
          <a:xfrm>
            <a:off x="0" y="762000"/>
            <a:ext cx="8763000" cy="1800225"/>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14288" y="2571750"/>
            <a:ext cx="9172576" cy="22288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7</a:t>
            </a:fld>
            <a:endParaRPr lang="en-US"/>
          </a:p>
        </p:txBody>
      </p:sp>
      <p:pic>
        <p:nvPicPr>
          <p:cNvPr id="54274" name="Picture 2"/>
          <p:cNvPicPr>
            <a:picLocks noChangeAspect="1" noChangeArrowheads="1"/>
          </p:cNvPicPr>
          <p:nvPr/>
        </p:nvPicPr>
        <p:blipFill>
          <a:blip r:embed="rId2"/>
          <a:srcRect/>
          <a:stretch>
            <a:fillRect/>
          </a:stretch>
        </p:blipFill>
        <p:spPr bwMode="auto">
          <a:xfrm>
            <a:off x="685800" y="304800"/>
            <a:ext cx="7784640" cy="621792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8</a:t>
            </a:fld>
            <a:endParaRPr lang="en-US"/>
          </a:p>
        </p:txBody>
      </p:sp>
      <p:pic>
        <p:nvPicPr>
          <p:cNvPr id="55298" name="Picture 2"/>
          <p:cNvPicPr>
            <a:picLocks noChangeAspect="1" noChangeArrowheads="1"/>
          </p:cNvPicPr>
          <p:nvPr/>
        </p:nvPicPr>
        <p:blipFill>
          <a:blip r:embed="rId2"/>
          <a:srcRect/>
          <a:stretch>
            <a:fillRect/>
          </a:stretch>
        </p:blipFill>
        <p:spPr bwMode="auto">
          <a:xfrm>
            <a:off x="381000" y="762000"/>
            <a:ext cx="8391525" cy="32289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9</a:t>
            </a:fld>
            <a:endParaRPr lang="en-US"/>
          </a:p>
        </p:txBody>
      </p:sp>
      <p:pic>
        <p:nvPicPr>
          <p:cNvPr id="59394" name="Picture 2"/>
          <p:cNvPicPr>
            <a:picLocks noChangeAspect="1" noChangeArrowheads="1"/>
          </p:cNvPicPr>
          <p:nvPr/>
        </p:nvPicPr>
        <p:blipFill>
          <a:blip r:embed="rId2"/>
          <a:srcRect/>
          <a:stretch>
            <a:fillRect/>
          </a:stretch>
        </p:blipFill>
        <p:spPr bwMode="auto">
          <a:xfrm>
            <a:off x="1600200" y="381000"/>
            <a:ext cx="5798170" cy="557784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2692</TotalTime>
  <Words>1656</Words>
  <Application>Microsoft Office PowerPoint</Application>
  <PresentationFormat>On-screen Show (4:3)</PresentationFormat>
  <Paragraphs>127</Paragraphs>
  <Slides>32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B Nazanin</vt:lpstr>
      <vt:lpstr>B Titr</vt:lpstr>
      <vt:lpstr>B Zar</vt:lpstr>
      <vt:lpstr>Calibri</vt:lpstr>
      <vt:lpstr>Franklin Gothic Book</vt:lpstr>
      <vt:lpstr>Franklin Gothic Medium</vt:lpstr>
      <vt:lpstr>Tahoma</vt:lpstr>
      <vt:lpstr>Tunga</vt:lpstr>
      <vt:lpstr>Wingdings</vt:lpstr>
      <vt:lpstr>Angles</vt:lpstr>
      <vt:lpstr>PowerPoint Presentation</vt:lpstr>
      <vt:lpstr>فهرست مطالب</vt:lpstr>
      <vt:lpstr>PowerPoint Presentation</vt:lpstr>
      <vt:lpstr>تراز پرداخت ها (BOP) </vt:lpstr>
      <vt:lpstr>تراکنش های معمول تراز پرداخت ها </vt:lpstr>
      <vt:lpstr>PowerPoint Presentation</vt:lpstr>
      <vt:lpstr>PowerPoint Presentation</vt:lpstr>
      <vt:lpstr>PowerPoint Presentation</vt:lpstr>
      <vt:lpstr>PowerPoint Presentation</vt:lpstr>
      <vt:lpstr> تراز پرداختهای ایران</vt:lpstr>
      <vt:lpstr>PowerPoint Presentation</vt:lpstr>
      <vt:lpstr>PowerPoint Presentation</vt:lpstr>
      <vt:lpstr>معمای تریفین</vt:lpstr>
      <vt:lpstr>PowerPoint Presentation</vt:lpstr>
      <vt:lpstr>PowerPoint Presentation</vt:lpstr>
      <vt:lpstr>PowerPoint Presentation</vt:lpstr>
      <vt:lpstr>PowerPoint Presentation</vt:lpstr>
      <vt:lpstr>PowerPoint Presentation</vt:lpstr>
      <vt:lpstr>PowerPoint Presentation</vt:lpstr>
      <vt:lpstr>کشورهای با نظام ارزی ثابت</vt:lpstr>
      <vt:lpstr>کشورهای با نرخ تبدیل شناور</vt:lpstr>
      <vt:lpstr>شناور مدیریت شده</vt:lpstr>
      <vt:lpstr>PowerPoint Presentation</vt:lpstr>
      <vt:lpstr>PowerPoint Presentation</vt:lpstr>
      <vt:lpstr>1  Measuring Macroeconomic Activity: An Overview</vt:lpstr>
      <vt:lpstr>4  External Wealth</vt:lpstr>
      <vt:lpstr>4  External Wealth</vt:lpstr>
      <vt:lpstr>4  External Wealth</vt:lpstr>
      <vt:lpstr>اثر منحنی J</vt:lpstr>
      <vt:lpstr>گردش سرمایه</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205</cp:revision>
  <dcterms:created xsi:type="dcterms:W3CDTF">2016-07-23T07:33:43Z</dcterms:created>
  <dcterms:modified xsi:type="dcterms:W3CDTF">2018-11-17T15:32:34Z</dcterms:modified>
</cp:coreProperties>
</file>