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7"/>
  </p:notesMasterIdLst>
  <p:handoutMasterIdLst>
    <p:handoutMasterId r:id="rId38"/>
  </p:handoutMasterIdLst>
  <p:sldIdLst>
    <p:sldId id="1275" r:id="rId2"/>
    <p:sldId id="1137" r:id="rId3"/>
    <p:sldId id="1276" r:id="rId4"/>
    <p:sldId id="1277" r:id="rId5"/>
    <p:sldId id="1278" r:id="rId6"/>
    <p:sldId id="1279" r:id="rId7"/>
    <p:sldId id="1280" r:id="rId8"/>
    <p:sldId id="1281" r:id="rId9"/>
    <p:sldId id="1282" r:id="rId10"/>
    <p:sldId id="1283" r:id="rId11"/>
    <p:sldId id="1284" r:id="rId12"/>
    <p:sldId id="1285" r:id="rId13"/>
    <p:sldId id="1286" r:id="rId14"/>
    <p:sldId id="1287" r:id="rId15"/>
    <p:sldId id="1288" r:id="rId16"/>
    <p:sldId id="1289" r:id="rId17"/>
    <p:sldId id="1290" r:id="rId18"/>
    <p:sldId id="1291" r:id="rId19"/>
    <p:sldId id="1292" r:id="rId20"/>
    <p:sldId id="1293" r:id="rId21"/>
    <p:sldId id="1294" r:id="rId22"/>
    <p:sldId id="1295" r:id="rId23"/>
    <p:sldId id="1296" r:id="rId24"/>
    <p:sldId id="1297" r:id="rId25"/>
    <p:sldId id="1298" r:id="rId26"/>
    <p:sldId id="1299" r:id="rId27"/>
    <p:sldId id="1300" r:id="rId28"/>
    <p:sldId id="1301" r:id="rId29"/>
    <p:sldId id="1302" r:id="rId30"/>
    <p:sldId id="1303" r:id="rId31"/>
    <p:sldId id="1304" r:id="rId32"/>
    <p:sldId id="1305" r:id="rId33"/>
    <p:sldId id="1306" r:id="rId34"/>
    <p:sldId id="1307" r:id="rId35"/>
    <p:sldId id="130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8" autoAdjust="0"/>
    <p:restoredTop sz="94660"/>
  </p:normalViewPr>
  <p:slideViewPr>
    <p:cSldViewPr>
      <p:cViewPr varScale="1">
        <p:scale>
          <a:sx n="69" d="100"/>
          <a:sy n="69" d="100"/>
        </p:scale>
        <p:origin x="1446" y="6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263410-86E5-462B-BCB8-FB2B36D38238}" type="datetimeFigureOut">
              <a:rPr lang="en-US" smtClean="0"/>
              <a:pPr/>
              <a:t>11/17/2018</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D34331-3349-4CB9-ADAD-3906E4AE5FC7}" type="slidenum">
              <a:rPr lang="en-US" smtClean="0"/>
              <a:pPr/>
              <a:t>‹#›</a:t>
            </a:fld>
            <a:endParaRPr lang="en-US"/>
          </a:p>
        </p:txBody>
      </p:sp>
    </p:spTree>
    <p:extLst>
      <p:ext uri="{BB962C8B-B14F-4D97-AF65-F5344CB8AC3E}">
        <p14:creationId xmlns:p14="http://schemas.microsoft.com/office/powerpoint/2010/main" val="696118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B0DCEF-045C-42B7-89CC-EDCDFEBFF217}" type="datetimeFigureOut">
              <a:rPr lang="en-US" smtClean="0"/>
              <a:pPr/>
              <a:t>11/17/2018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D3D2E5-C4C8-4F7F-8693-537702E942B8}" type="slidenum">
              <a:rPr lang="en-US" smtClean="0"/>
              <a:pPr/>
              <a:t>‹#›</a:t>
            </a:fld>
            <a:endParaRPr lang="en-US"/>
          </a:p>
        </p:txBody>
      </p:sp>
    </p:spTree>
    <p:extLst>
      <p:ext uri="{BB962C8B-B14F-4D97-AF65-F5344CB8AC3E}">
        <p14:creationId xmlns:p14="http://schemas.microsoft.com/office/powerpoint/2010/main" val="3668486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en-US" altLang="en-US" sz="120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767D9F7-929B-4CAB-A754-881C51E81F5B}" type="slidenum">
              <a:rPr lang="en-US" altLang="en-US" sz="1200"/>
              <a:pPr/>
              <a:t>27</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en-US" altLang="en-US" sz="120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767D9F7-929B-4CAB-A754-881C51E81F5B}" type="slidenum">
              <a:rPr lang="en-US" altLang="en-US" sz="1200"/>
              <a:pPr/>
              <a:t>28</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endParaRPr lang="en-US" altLang="en-US" sz="120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767D9F7-929B-4CAB-A754-881C51E81F5B}" type="slidenum">
              <a:rPr lang="en-US" altLang="en-US" sz="1200"/>
              <a:pPr/>
              <a:t>29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9446329">
            <a:off x="201168" y="5870448"/>
            <a:ext cx="2176272" cy="201168"/>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fa-IR" smtClean="0"/>
              <a:t>مالي بين الملل</a:t>
            </a:r>
            <a:endParaRPr lang="en-US"/>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363923"/>
            <a:ext cx="6934200" cy="548640"/>
          </a:xfrm>
        </p:spPr>
        <p:txBody>
          <a:bodyPr/>
          <a:lstStyle>
            <a:lvl1pPr algn="r" rtl="1">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
        <p:nvSpPr>
          <p:cNvPr id="8" name="Right Arrow 7">
            <a:hlinkClick r:id="rId2" action="ppaction://hlinksldjump"/>
          </p:cNvPr>
          <p:cNvSpPr/>
          <p:nvPr userDrawn="1"/>
        </p:nvSpPr>
        <p:spPr>
          <a:xfrm>
            <a:off x="381000" y="6019800"/>
            <a:ext cx="1371600" cy="533400"/>
          </a:xfrm>
          <a:prstGeom prst="rightArrow">
            <a:avLst>
              <a:gd name="adj1" fmla="val 76667"/>
              <a:gd name="adj2" fmla="val 5571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b="1" dirty="0" smtClean="0">
                <a:cs typeface="B Zar" panose="00000400000000000000" pitchFamily="2" charset="-78"/>
              </a:rPr>
              <a:t>بازگشت</a:t>
            </a:r>
            <a:endParaRPr lang="en-US" b="1" dirty="0">
              <a:cs typeface="B Zar" panose="00000400000000000000" pitchFamily="2" charset="-7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fa-IR" b="1" dirty="0" smtClean="0">
                <a:solidFill>
                  <a:srgbClr val="002060"/>
                </a:solidFill>
              </a:rPr>
              <a:t>مالي بين الملل</a:t>
            </a:r>
          </a:p>
        </p:txBody>
      </p:sp>
      <p:sp>
        <p:nvSpPr>
          <p:cNvPr id="5" name="Slide Number Placeholder 4"/>
          <p:cNvSpPr>
            <a:spLocks noGrp="1"/>
          </p:cNvSpPr>
          <p:nvPr>
            <p:ph type="sldNum" sz="quarter" idx="12"/>
          </p:nvPr>
        </p:nvSpPr>
        <p:spPr/>
        <p:txBody>
          <a:bodyPr/>
          <a:lstStyle/>
          <a:p>
            <a:fld id="{910D3704-EB78-46B9-AB15-D23119C7FC1D}" type="slidenum">
              <a:rPr lang="en-US" smtClean="0"/>
              <a:pPr/>
              <a:t>‹#›</a:t>
            </a:fld>
            <a:endParaRPr lang="en-US" dirty="0"/>
          </a:p>
        </p:txBody>
      </p:sp>
    </p:spTree>
    <p:extLst>
      <p:ext uri="{BB962C8B-B14F-4D97-AF65-F5344CB8AC3E}">
        <p14:creationId xmlns:p14="http://schemas.microsoft.com/office/powerpoint/2010/main" val="362277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5" name="Footer Placeholder 4"/>
          <p:cNvSpPr>
            <a:spLocks noGrp="1"/>
          </p:cNvSpPr>
          <p:nvPr>
            <p:ph type="ftr" sz="quarter" idx="11"/>
          </p:nvPr>
        </p:nvSpPr>
        <p:spPr/>
        <p:txBody>
          <a:bodyPr/>
          <a:lstStyle/>
          <a:p>
            <a:r>
              <a:rPr lang="fa-IR" b="1" dirty="0" smtClean="0">
                <a:solidFill>
                  <a:srgbClr val="002060"/>
                </a:solidFill>
              </a:rPr>
              <a:t>مالي بين الملل</a:t>
            </a:r>
          </a:p>
        </p:txBody>
      </p:sp>
      <p:sp>
        <p:nvSpPr>
          <p:cNvPr id="6" name="Slide Number Placeholder 5"/>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10D3704-EB78-46B9-AB15-D23119C7FC1D}"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10D3704-EB78-46B9-AB15-D23119C7FC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19446329">
            <a:off x="201168" y="5870448"/>
            <a:ext cx="2176272" cy="201168"/>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0D3704-EB78-46B9-AB15-D23119C7FC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953987"/>
            <a:ext cx="3574257" cy="90401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954317"/>
            <a:ext cx="9146380" cy="903684"/>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447800" y="365760"/>
            <a:ext cx="6896100" cy="54864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cs typeface="B Nazanin" panose="00000400000000000000" pitchFamily="2" charset="-78"/>
              </a:defRPr>
            </a:lvl1pPr>
          </a:lstStyle>
          <a:p>
            <a:r>
              <a:rPr lang="fa-IR" dirty="0" smtClean="0"/>
              <a:t>مالي بين الملل</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10D3704-EB78-46B9-AB15-D23119C7FC1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50" r:id="rId3"/>
    <p:sldLayoutId id="2147483738" r:id="rId4"/>
    <p:sldLayoutId id="2147483739" r:id="rId5"/>
    <p:sldLayoutId id="2147483741" r:id="rId6"/>
    <p:sldLayoutId id="2147483742" r:id="rId7"/>
    <p:sldLayoutId id="2147483743" r:id="rId8"/>
    <p:sldLayoutId id="2147483744" r:id="rId9"/>
    <p:sldLayoutId id="2147483745" r:id="rId10"/>
    <p:sldLayoutId id="2147483746" r:id="rId11"/>
  </p:sldLayoutIdLst>
  <p:hf hdr="0" dt="0"/>
  <p:txStyles>
    <p:titleStyle>
      <a:lvl1pPr algn="r"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24200" y="2590800"/>
            <a:ext cx="6096000" cy="4555093"/>
          </a:xfrm>
          <a:prstGeom prst="rect">
            <a:avLst/>
          </a:prstGeom>
          <a:noFill/>
        </p:spPr>
        <p:txBody>
          <a:bodyPr wrap="square" rtlCol="0">
            <a:spAutoFit/>
          </a:bodyPr>
          <a:lstStyle/>
          <a:p>
            <a:pPr algn="ctr" rtl="1"/>
            <a:r>
              <a:rPr lang="fa-IR" sz="5800" b="1" dirty="0" smtClean="0">
                <a:solidFill>
                  <a:srgbClr val="002060"/>
                </a:solidFill>
                <a:cs typeface="B Nazanin" panose="00000400000000000000" pitchFamily="2" charset="-78"/>
              </a:rPr>
              <a:t>مدیریت مالي</a:t>
            </a:r>
          </a:p>
          <a:p>
            <a:pPr algn="ctr" rtl="1"/>
            <a:r>
              <a:rPr lang="fa-IR" sz="5800" b="1" dirty="0" smtClean="0">
                <a:solidFill>
                  <a:srgbClr val="002060"/>
                </a:solidFill>
                <a:cs typeface="B Nazanin" panose="00000400000000000000" pitchFamily="2" charset="-78"/>
              </a:rPr>
              <a:t> بين الملل</a:t>
            </a:r>
          </a:p>
          <a:p>
            <a:pPr algn="ctr" rtl="1"/>
            <a:r>
              <a:rPr lang="fa-IR" sz="5800" b="1" dirty="0" smtClean="0">
                <a:solidFill>
                  <a:srgbClr val="002060"/>
                </a:solidFill>
                <a:cs typeface="B Nazanin" panose="00000400000000000000" pitchFamily="2" charset="-78"/>
              </a:rPr>
              <a:t> برای</a:t>
            </a:r>
          </a:p>
          <a:p>
            <a:pPr algn="ctr" rtl="1"/>
            <a:r>
              <a:rPr lang="fa-IR" sz="5800" b="1" dirty="0" smtClean="0">
                <a:solidFill>
                  <a:srgbClr val="002060"/>
                </a:solidFill>
                <a:cs typeface="B Nazanin" panose="00000400000000000000" pitchFamily="2" charset="-78"/>
              </a:rPr>
              <a:t> بنگاه های اقتصادی</a:t>
            </a:r>
            <a:endParaRPr lang="fa-IR" sz="5800" b="1" dirty="0">
              <a:solidFill>
                <a:srgbClr val="002060"/>
              </a:solidFill>
              <a:cs typeface="B Nazanin" panose="00000400000000000000" pitchFamily="2" charset="-78"/>
            </a:endParaRPr>
          </a:p>
          <a:p>
            <a:pPr algn="ctr" rtl="1"/>
            <a:endParaRPr lang="en-US" sz="5800" b="1" dirty="0">
              <a:solidFill>
                <a:srgbClr val="002060"/>
              </a:solidFill>
              <a:cs typeface="B Nazanin" panose="00000400000000000000" pitchFamily="2" charset="-78"/>
            </a:endParaRPr>
          </a:p>
        </p:txBody>
      </p:sp>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idx="1"/>
          </p:nvPr>
        </p:nvSpPr>
        <p:spPr/>
        <p:txBody>
          <a:bodyPr/>
          <a:lstStyle/>
          <a:p>
            <a:endParaRPr lang="en-US" dirty="0"/>
          </a:p>
        </p:txBody>
      </p:sp>
      <p:sp>
        <p:nvSpPr>
          <p:cNvPr id="2" name="Footer Placeholder 1"/>
          <p:cNvSpPr>
            <a:spLocks noGrp="1"/>
          </p:cNvSpPr>
          <p:nvPr>
            <p:ph type="ftr" sz="quarter" idx="11"/>
          </p:nvPr>
        </p:nvSpPr>
        <p:spPr/>
        <p:txBody>
          <a:bodyPr/>
          <a:lstStyle/>
          <a:p>
            <a:r>
              <a:rPr lang="fa-IR" b="1" dirty="0">
                <a:solidFill>
                  <a:srgbClr val="002060"/>
                </a:solidFill>
              </a:rPr>
              <a:t>مالي بين </a:t>
            </a:r>
            <a:r>
              <a:rPr lang="fa-IR" b="1" dirty="0" smtClean="0">
                <a:solidFill>
                  <a:srgbClr val="002060"/>
                </a:solidFill>
              </a:rPr>
              <a:t>الملل</a:t>
            </a:r>
            <a:endParaRPr lang="fa-IR" b="1" dirty="0">
              <a:solidFill>
                <a:srgbClr val="002060"/>
              </a:solidFill>
            </a:endParaRPr>
          </a:p>
        </p:txBody>
      </p:sp>
      <p:sp>
        <p:nvSpPr>
          <p:cNvPr id="3" name="Slide Number Placeholder 2"/>
          <p:cNvSpPr>
            <a:spLocks noGrp="1"/>
          </p:cNvSpPr>
          <p:nvPr>
            <p:ph type="sldNum" sz="quarter" idx="12"/>
          </p:nvPr>
        </p:nvSpPr>
        <p:spPr/>
        <p:txBody>
          <a:bodyPr/>
          <a:lstStyle/>
          <a:p>
            <a:fld id="{910D3704-EB78-46B9-AB15-D23119C7FC1D}" type="slidenum">
              <a:rPr lang="en-US" smtClean="0"/>
              <a:pPr/>
              <a:t>1</a:t>
            </a:fld>
            <a:endParaRPr lang="en-US" dirty="0"/>
          </a:p>
        </p:txBody>
      </p:sp>
    </p:spTree>
    <p:extLst>
      <p:ext uri="{BB962C8B-B14F-4D97-AF65-F5344CB8AC3E}">
        <p14:creationId xmlns:p14="http://schemas.microsoft.com/office/powerpoint/2010/main" val="24660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19" y="228600"/>
            <a:ext cx="8097381" cy="971686"/>
          </a:xfrm>
          <a:prstGeom prst="rect">
            <a:avLst/>
          </a:prstGeom>
          <a:noFill/>
          <a:ln>
            <a:noFill/>
          </a:ln>
        </p:spPr>
      </p:pic>
      <p:sp>
        <p:nvSpPr>
          <p:cNvPr id="4" name="Title 3"/>
          <p:cNvSpPr>
            <a:spLocks noGrp="1"/>
          </p:cNvSpPr>
          <p:nvPr>
            <p:ph type="title"/>
          </p:nvPr>
        </p:nvSpPr>
        <p:spPr>
          <a:xfrm>
            <a:off x="1427619" y="440123"/>
            <a:ext cx="6934200" cy="54864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عمده ترین تصمیمات این کنفرانس </a:t>
            </a:r>
            <a:endParaRPr lang="en-US" b="1" dirty="0">
              <a:cs typeface="B Nazanin" panose="00000400000000000000" pitchFamily="2" charset="-78"/>
            </a:endParaRPr>
          </a:p>
        </p:txBody>
      </p:sp>
      <p:sp>
        <p:nvSpPr>
          <p:cNvPr id="2" name="Content Placeholder 1"/>
          <p:cNvSpPr>
            <a:spLocks noGrp="1"/>
          </p:cNvSpPr>
          <p:nvPr>
            <p:ph idx="1"/>
          </p:nvPr>
        </p:nvSpPr>
        <p:spPr>
          <a:xfrm>
            <a:off x="457200" y="1219200"/>
            <a:ext cx="8229600" cy="4787900"/>
          </a:xfrm>
        </p:spPr>
        <p:txBody>
          <a:bodyPr>
            <a:normAutofit/>
          </a:bodyPr>
          <a:lstStyle/>
          <a:p>
            <a:pPr algn="r" rtl="1">
              <a:lnSpc>
                <a:spcPct val="150000"/>
              </a:lnSpc>
              <a:buFont typeface="Arial" panose="020B0604020202020204" pitchFamily="34" charset="0"/>
              <a:buChar char="•"/>
              <a:defRPr/>
            </a:pPr>
            <a:r>
              <a:rPr lang="fa-IR" dirty="0">
                <a:cs typeface="B Mitra" pitchFamily="2" charset="-78"/>
              </a:rPr>
              <a:t>پایه گذاری نظام با ثبات نرخ مبادله</a:t>
            </a:r>
            <a:endParaRPr lang="en-US" dirty="0">
              <a:cs typeface="B Mitra" pitchFamily="2" charset="-78"/>
            </a:endParaRPr>
          </a:p>
          <a:p>
            <a:pPr algn="r" rtl="1">
              <a:lnSpc>
                <a:spcPct val="150000"/>
              </a:lnSpc>
              <a:buFont typeface="Arial" panose="020B0604020202020204" pitchFamily="34" charset="0"/>
              <a:buChar char="•"/>
              <a:defRPr/>
            </a:pPr>
            <a:r>
              <a:rPr lang="fa-IR" dirty="0">
                <a:cs typeface="B Mitra" pitchFamily="2" charset="-78"/>
              </a:rPr>
              <a:t>ایجاد صندوق بین المللی پول</a:t>
            </a:r>
            <a:endParaRPr lang="en-US" dirty="0">
              <a:cs typeface="B Mitra" pitchFamily="2" charset="-78"/>
            </a:endParaRPr>
          </a:p>
          <a:p>
            <a:pPr algn="r" rtl="1">
              <a:lnSpc>
                <a:spcPct val="150000"/>
              </a:lnSpc>
              <a:buFont typeface="Arial" panose="020B0604020202020204" pitchFamily="34" charset="0"/>
              <a:buChar char="•"/>
              <a:defRPr/>
            </a:pPr>
            <a:r>
              <a:rPr lang="fa-IR" dirty="0">
                <a:cs typeface="B Mitra" pitchFamily="2" charset="-78"/>
              </a:rPr>
              <a:t>ایجاد بانک جهانی</a:t>
            </a:r>
            <a:endParaRPr lang="en-US" dirty="0">
              <a:cs typeface="B Mitra" pitchFamily="2" charset="-78"/>
            </a:endParaRPr>
          </a:p>
          <a:p>
            <a:pPr algn="r" rtl="1">
              <a:lnSpc>
                <a:spcPct val="150000"/>
              </a:lnSpc>
              <a:buFont typeface="Arial" panose="020B0604020202020204" pitchFamily="34" charset="0"/>
              <a:buChar char="•"/>
              <a:defRPr/>
            </a:pPr>
            <a:endParaRPr lang="fa-IR" dirty="0" smtClean="0">
              <a:cs typeface="B Mitra" pitchFamily="2" charset="-78"/>
            </a:endParaRPr>
          </a:p>
          <a:p>
            <a:pPr algn="r" rtl="1">
              <a:lnSpc>
                <a:spcPct val="150000"/>
              </a:lnSpc>
              <a:buFont typeface="Arial" panose="020B0604020202020204" pitchFamily="34" charset="0"/>
              <a:buChar char="•"/>
              <a:defRPr/>
            </a:pPr>
            <a:r>
              <a:rPr lang="fa-IR" dirty="0" smtClean="0">
                <a:cs typeface="B Mitra" pitchFamily="2" charset="-78"/>
              </a:rPr>
              <a:t>هدف </a:t>
            </a:r>
            <a:r>
              <a:rPr lang="fa-IR" dirty="0">
                <a:cs typeface="B Mitra" pitchFamily="2" charset="-78"/>
              </a:rPr>
              <a:t>از تاسیس صندوق بین المللی پول رفع مشکلات پولی کوتاه مدت ممالک عضو بود در حالی که بانک جهانی به منظور رفع گرفتاریهای مالی بلند مدت ایجاد گردید.</a:t>
            </a:r>
            <a:endParaRPr lang="en-US" dirty="0">
              <a:cs typeface="B Mitra" pitchFamily="2" charset="-78"/>
            </a:endParaRPr>
          </a:p>
          <a:p>
            <a:pPr marL="365760" indent="-256032" eaLnBrk="1" fontAlgn="auto" hangingPunct="1">
              <a:spcAft>
                <a:spcPts val="0"/>
              </a:spcAft>
              <a:buFont typeface="Wingdings 3"/>
              <a:buChar char=""/>
              <a:defRPr/>
            </a:pPr>
            <a:endParaRPr lang="en-US" dirty="0"/>
          </a:p>
        </p:txBody>
      </p:sp>
      <p:sp>
        <p:nvSpPr>
          <p:cNvPr id="1945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D547932-DA4E-43CB-8046-752C33AA81E6}" type="slidenum">
              <a:rPr lang="en-US" altLang="en-US" sz="1000"/>
              <a:pPr/>
              <a:t>10</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15504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2400"/>
            <a:ext cx="8097381" cy="971686"/>
          </a:xfrm>
          <a:prstGeom prst="rect">
            <a:avLst/>
          </a:prstGeom>
          <a:noFill/>
          <a:ln>
            <a:noFill/>
          </a:ln>
        </p:spPr>
      </p:pic>
      <p:sp>
        <p:nvSpPr>
          <p:cNvPr id="4" name="Title 3"/>
          <p:cNvSpPr>
            <a:spLocks noGrp="1"/>
          </p:cNvSpPr>
          <p:nvPr>
            <p:ph type="title"/>
          </p:nvPr>
        </p:nvSpPr>
        <p:spPr>
          <a:xfrm>
            <a:off x="228600" y="228600"/>
            <a:ext cx="8229600" cy="83820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طرح های مقدماتی تاسیس</a:t>
            </a:r>
            <a:endParaRPr lang="en-US" b="1" dirty="0">
              <a:cs typeface="B Nazanin" panose="00000400000000000000" pitchFamily="2" charset="-78"/>
            </a:endParaRPr>
          </a:p>
        </p:txBody>
      </p:sp>
      <p:sp>
        <p:nvSpPr>
          <p:cNvPr id="2" name="Content Placeholder 1"/>
          <p:cNvSpPr>
            <a:spLocks noGrp="1"/>
          </p:cNvSpPr>
          <p:nvPr>
            <p:ph idx="1"/>
          </p:nvPr>
        </p:nvSpPr>
        <p:spPr/>
        <p:txBody>
          <a:bodyPr>
            <a:normAutofit fontScale="92500" lnSpcReduction="20000"/>
          </a:bodyPr>
          <a:lstStyle/>
          <a:p>
            <a:pPr marL="109537" indent="0" algn="r" rtl="1" eaLnBrk="1" hangingPunct="1">
              <a:lnSpc>
                <a:spcPct val="150000"/>
              </a:lnSpc>
              <a:buFont typeface="Wingdings 3" pitchFamily="18" charset="2"/>
              <a:buNone/>
              <a:defRPr/>
            </a:pPr>
            <a:r>
              <a:rPr lang="fa-IR" sz="1800" b="1" dirty="0" smtClean="0">
                <a:cs typeface="B Mitra" panose="00000400000000000000" pitchFamily="2" charset="-78"/>
              </a:rPr>
              <a:t>1-طرح </a:t>
            </a:r>
            <a:r>
              <a:rPr lang="fa-IR" sz="1800" b="1" dirty="0">
                <a:cs typeface="B Mitra" panose="00000400000000000000" pitchFamily="2" charset="-78"/>
              </a:rPr>
              <a:t>"وایت " متخصص پولی بانک مرکزی </a:t>
            </a:r>
            <a:r>
              <a:rPr lang="fa-IR" sz="1800" b="1" dirty="0" smtClean="0">
                <a:cs typeface="B Mitra" panose="00000400000000000000" pitchFamily="2" charset="-78"/>
              </a:rPr>
              <a:t>اروپا</a:t>
            </a:r>
            <a:endParaRPr lang="en-US" sz="1800" b="1" dirty="0" smtClean="0">
              <a:cs typeface="B Mitra" panose="00000400000000000000" pitchFamily="2" charset="-78"/>
            </a:endParaRPr>
          </a:p>
          <a:p>
            <a:pPr algn="r" rtl="1" eaLnBrk="1" hangingPunct="1">
              <a:lnSpc>
                <a:spcPct val="150000"/>
              </a:lnSpc>
              <a:defRPr/>
            </a:pPr>
            <a:r>
              <a:rPr lang="fa-IR" sz="1800" dirty="0" smtClean="0">
                <a:cs typeface="B Mitra" panose="00000400000000000000" pitchFamily="2" charset="-78"/>
              </a:rPr>
              <a:t>دنباله رو کلاسیک ها     </a:t>
            </a:r>
            <a:endParaRPr lang="en-US" sz="1800" dirty="0" smtClean="0">
              <a:cs typeface="B Mitra" panose="00000400000000000000" pitchFamily="2" charset="-78"/>
            </a:endParaRPr>
          </a:p>
          <a:p>
            <a:pPr algn="r" rtl="1" eaLnBrk="1" hangingPunct="1">
              <a:lnSpc>
                <a:spcPct val="150000"/>
              </a:lnSpc>
              <a:defRPr/>
            </a:pPr>
            <a:r>
              <a:rPr lang="fa-IR" sz="1800" dirty="0" smtClean="0">
                <a:cs typeface="B Mitra" panose="00000400000000000000" pitchFamily="2" charset="-78"/>
              </a:rPr>
              <a:t>انتشار واحد پولی طلای بین المللی</a:t>
            </a:r>
            <a:endParaRPr lang="en-US" sz="1800" dirty="0" smtClean="0">
              <a:cs typeface="B Mitra" panose="00000400000000000000" pitchFamily="2" charset="-78"/>
            </a:endParaRPr>
          </a:p>
          <a:p>
            <a:pPr algn="r" rtl="1" eaLnBrk="1" hangingPunct="1">
              <a:lnSpc>
                <a:spcPct val="150000"/>
              </a:lnSpc>
              <a:defRPr/>
            </a:pPr>
            <a:r>
              <a:rPr lang="fa-IR" sz="1800" dirty="0" smtClean="0">
                <a:cs typeface="B Mitra" panose="00000400000000000000" pitchFamily="2" charset="-78"/>
              </a:rPr>
              <a:t>پیشنهاد </a:t>
            </a:r>
            <a:r>
              <a:rPr lang="fa-IR" sz="1800" dirty="0">
                <a:cs typeface="B Mitra" panose="00000400000000000000" pitchFamily="2" charset="-78"/>
              </a:rPr>
              <a:t>تاسیس صندوق تثبیت پول ملل متحد</a:t>
            </a:r>
            <a:endParaRPr lang="en-US" sz="1800" dirty="0">
              <a:cs typeface="B Mitra" panose="00000400000000000000" pitchFamily="2" charset="-78"/>
            </a:endParaRPr>
          </a:p>
          <a:p>
            <a:pPr marL="109537" indent="0" algn="r" rtl="1" eaLnBrk="1" hangingPunct="1">
              <a:lnSpc>
                <a:spcPct val="150000"/>
              </a:lnSpc>
              <a:buFont typeface="Wingdings 3" pitchFamily="18" charset="2"/>
              <a:buNone/>
              <a:defRPr/>
            </a:pPr>
            <a:endParaRPr lang="en-US" sz="1800" dirty="0">
              <a:cs typeface="B Mitra" panose="00000400000000000000" pitchFamily="2" charset="-78"/>
            </a:endParaRPr>
          </a:p>
          <a:p>
            <a:pPr marL="109537" indent="0" algn="r" rtl="1" eaLnBrk="1" hangingPunct="1">
              <a:lnSpc>
                <a:spcPct val="150000"/>
              </a:lnSpc>
              <a:buFont typeface="Wingdings 3" pitchFamily="18" charset="2"/>
              <a:buNone/>
              <a:defRPr/>
            </a:pPr>
            <a:r>
              <a:rPr lang="fa-IR" sz="1800" b="1" dirty="0">
                <a:cs typeface="B Mitra" panose="00000400000000000000" pitchFamily="2" charset="-78"/>
              </a:rPr>
              <a:t>2</a:t>
            </a:r>
            <a:r>
              <a:rPr lang="fa-IR" sz="1800" b="1" dirty="0" smtClean="0">
                <a:cs typeface="B Mitra" panose="00000400000000000000" pitchFamily="2" charset="-78"/>
              </a:rPr>
              <a:t>-طرح </a:t>
            </a:r>
            <a:r>
              <a:rPr lang="fa-IR" sz="1800" b="1" dirty="0">
                <a:cs typeface="B Mitra" panose="00000400000000000000" pitchFamily="2" charset="-78"/>
              </a:rPr>
              <a:t>"کینز" از انگلستان</a:t>
            </a:r>
            <a:endParaRPr lang="en-US" sz="1800" b="1" dirty="0">
              <a:cs typeface="B Mitra" panose="00000400000000000000" pitchFamily="2" charset="-78"/>
            </a:endParaRPr>
          </a:p>
          <a:p>
            <a:pPr algn="r" rtl="1" eaLnBrk="1" hangingPunct="1">
              <a:lnSpc>
                <a:spcPct val="150000"/>
              </a:lnSpc>
              <a:defRPr/>
            </a:pPr>
            <a:r>
              <a:rPr lang="fa-IR" sz="1800" dirty="0" smtClean="0">
                <a:cs typeface="B Mitra" panose="00000400000000000000" pitchFamily="2" charset="-78"/>
              </a:rPr>
              <a:t> </a:t>
            </a:r>
            <a:r>
              <a:rPr lang="fa-IR" sz="1800" dirty="0">
                <a:cs typeface="B Mitra" panose="00000400000000000000" pitchFamily="2" charset="-78"/>
              </a:rPr>
              <a:t>استواری نظام پولی کشورها به عواملی چون درآمد ملی ، جمعیت ، توسعه روابط بازرگانی</a:t>
            </a:r>
            <a:endParaRPr lang="en-US" sz="1800" dirty="0">
              <a:cs typeface="B Mitra" panose="00000400000000000000" pitchFamily="2" charset="-78"/>
            </a:endParaRPr>
          </a:p>
          <a:p>
            <a:pPr algn="r" rtl="1" eaLnBrk="1" hangingPunct="1">
              <a:lnSpc>
                <a:spcPct val="150000"/>
              </a:lnSpc>
              <a:defRPr/>
            </a:pPr>
            <a:r>
              <a:rPr lang="fa-IR" sz="1800" dirty="0" smtClean="0">
                <a:cs typeface="B Mitra" panose="00000400000000000000" pitchFamily="2" charset="-78"/>
              </a:rPr>
              <a:t> </a:t>
            </a:r>
            <a:r>
              <a:rPr lang="fa-IR" sz="1800" dirty="0">
                <a:cs typeface="B Mitra" panose="00000400000000000000" pitchFamily="2" charset="-78"/>
              </a:rPr>
              <a:t>انتشار واحد پولی بین المللی </a:t>
            </a:r>
            <a:r>
              <a:rPr lang="fa-IR" sz="1800" dirty="0" smtClean="0">
                <a:cs typeface="B Mitra" panose="00000400000000000000" pitchFamily="2" charset="-78"/>
              </a:rPr>
              <a:t>بانکور</a:t>
            </a:r>
            <a:endParaRPr lang="en-US" sz="1800" dirty="0">
              <a:cs typeface="B Mitra" panose="00000400000000000000" pitchFamily="2" charset="-78"/>
            </a:endParaRPr>
          </a:p>
        </p:txBody>
      </p:sp>
      <p:sp>
        <p:nvSpPr>
          <p:cNvPr id="2048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E2A2F23-9CDC-4BE5-9820-7C825ACAAD82}" type="slidenum">
              <a:rPr lang="en-US" altLang="en-US" sz="1000"/>
              <a:pPr/>
              <a:t>11</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873281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2400"/>
            <a:ext cx="8097381" cy="971686"/>
          </a:xfrm>
          <a:prstGeom prst="rect">
            <a:avLst/>
          </a:prstGeom>
          <a:noFill/>
          <a:ln>
            <a:noFill/>
          </a:ln>
        </p:spPr>
      </p:pic>
      <p:sp>
        <p:nvSpPr>
          <p:cNvPr id="2" name="Title 1"/>
          <p:cNvSpPr>
            <a:spLocks noGrp="1"/>
          </p:cNvSpPr>
          <p:nvPr>
            <p:ph type="title"/>
          </p:nvPr>
        </p:nvSpPr>
        <p:spPr>
          <a:xfrm>
            <a:off x="619690" y="358049"/>
            <a:ext cx="7772400" cy="560387"/>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سیستم برتون وودز </a:t>
            </a:r>
            <a:endParaRPr lang="en-US" b="1" dirty="0">
              <a:cs typeface="B Nazanin" panose="00000400000000000000" pitchFamily="2" charset="-78"/>
            </a:endParaRPr>
          </a:p>
        </p:txBody>
      </p:sp>
      <p:sp>
        <p:nvSpPr>
          <p:cNvPr id="21506" name="Content Placeholder 2"/>
          <p:cNvSpPr>
            <a:spLocks noGrp="1"/>
          </p:cNvSpPr>
          <p:nvPr>
            <p:ph idx="1"/>
          </p:nvPr>
        </p:nvSpPr>
        <p:spPr>
          <a:xfrm>
            <a:off x="865188" y="914400"/>
            <a:ext cx="7772400" cy="4419600"/>
          </a:xfrm>
        </p:spPr>
        <p:txBody>
          <a:bodyPr>
            <a:normAutofit lnSpcReduction="10000"/>
          </a:bodyPr>
          <a:lstStyle/>
          <a:p>
            <a:pPr algn="justLow" rtl="1" eaLnBrk="1" hangingPunct="1">
              <a:lnSpc>
                <a:spcPct val="150000"/>
              </a:lnSpc>
              <a:buFont typeface="Arial" panose="020B0604020202020204" pitchFamily="34" charset="0"/>
              <a:buChar char="•"/>
            </a:pPr>
            <a:r>
              <a:rPr lang="fa-IR" altLang="en-US" dirty="0" smtClean="0">
                <a:cs typeface="B Mitra" pitchFamily="2" charset="-78"/>
              </a:rPr>
              <a:t>در حالی که جنگ جهانی دوم به پایان خود نزدیک می‌شد، یک کنفرانس بین‌المللی تاریخی در برتن وودز، واقع در نیوهمپشایر ، در سال ۱۹۴۴ برگزار گردید. در این سال نمایندگان کشورهای آمریکا، انگلستان و ۴۲ کشور دیگر گرد هم آمدند تا درباره نظام پولی بین‌المللی پس از جنگ جهانی دوم تصمیم‌گیری کنند. از این کنفرانس دو نهاد جهانی پدید آمد که هنوز در اقتصاد جهان بسیار حائز اهمیت می‌باشند. صندوق بین‌المللی پول (</a:t>
            </a:r>
            <a:r>
              <a:rPr lang="en-US" altLang="en-US" dirty="0" smtClean="0">
                <a:cs typeface="B Mitra" pitchFamily="2" charset="-78"/>
              </a:rPr>
              <a:t>IMF</a:t>
            </a:r>
            <a:r>
              <a:rPr lang="fa-IR" altLang="en-US" dirty="0" smtClean="0">
                <a:cs typeface="B Mitra" pitchFamily="2" charset="-78"/>
              </a:rPr>
              <a:t>) و بانک جهانی ترمیم و توسعه</a:t>
            </a:r>
            <a:r>
              <a:rPr lang="en-US" altLang="en-US" dirty="0" smtClean="0">
                <a:cs typeface="B Mitra" pitchFamily="2" charset="-78"/>
              </a:rPr>
              <a:t>IBRD) </a:t>
            </a:r>
            <a:r>
              <a:rPr lang="fa-IR" altLang="en-US" dirty="0" smtClean="0">
                <a:cs typeface="B Mitra" pitchFamily="2" charset="-78"/>
              </a:rPr>
              <a:t>) که مورد اخیر به بانک جهانی معروف است.</a:t>
            </a:r>
          </a:p>
          <a:p>
            <a:pPr algn="justLow" rtl="1" eaLnBrk="1" hangingPunct="1">
              <a:lnSpc>
                <a:spcPct val="150000"/>
              </a:lnSpc>
              <a:buFont typeface="Arial" panose="020B0604020202020204" pitchFamily="34" charset="0"/>
              <a:buChar char="•"/>
            </a:pPr>
            <a:r>
              <a:rPr lang="fa-IR" altLang="en-US" dirty="0" smtClean="0">
                <a:cs typeface="B Mitra" pitchFamily="2" charset="-78"/>
              </a:rPr>
              <a:t>در آغاز برپایی صندوق بین‌المللی پول، یک نظام نرخ ارز ثابت ولی قابل تعدیل پیشنهاد شد. کلمه قابل تعدیل به این حقیقت اشاره دارد که اگر کشوری کسری یا مازاد طولانی در تراز پرداختها را تجربه کند، کاهش یا افزایش ارزش برابری پول می‌تواند انجام گیرد. </a:t>
            </a:r>
          </a:p>
          <a:p>
            <a:pPr algn="justLow" rtl="1" eaLnBrk="1" hangingPunct="1">
              <a:lnSpc>
                <a:spcPct val="150000"/>
              </a:lnSpc>
              <a:buFont typeface="Arial" panose="020B0604020202020204" pitchFamily="34" charset="0"/>
              <a:buChar char="•"/>
            </a:pPr>
            <a:r>
              <a:rPr lang="fa-IR" altLang="en-US" dirty="0" smtClean="0">
                <a:cs typeface="B Mitra" pitchFamily="2" charset="-78"/>
              </a:rPr>
              <a:t>نظام برتن وودز در واقع یک نظام پایه طلا-دلار بود. در این نظام، دلار بر حسب طلا تعریف شده بود و تمام پول‌های دیگر بر حسب دلار تعریف می‌شد. آمریکا ارزش دلار رابرابر یک سی و پنجم اونس طلا تعیین کرد و اعلام نمود که آمادگی تبدیل هر میزان دلار به طلا را بدون هیچ گونه محدودیتی در نرخ تعیین شده دارد. سپس سایر کشورها ارزش پول‌های خود را بر حسب دلار تعریف کردند. </a:t>
            </a:r>
          </a:p>
          <a:p>
            <a:pPr algn="justLow" rtl="1" eaLnBrk="1" hangingPunct="1">
              <a:lnSpc>
                <a:spcPct val="150000"/>
              </a:lnSpc>
              <a:buFont typeface="Arial" panose="020B0604020202020204" pitchFamily="34" charset="0"/>
              <a:buChar char="•"/>
            </a:pPr>
            <a:endParaRPr lang="en-US" altLang="en-US" dirty="0" smtClean="0">
              <a:cs typeface="B Mitra" pitchFamily="2" charset="-78"/>
            </a:endParaRPr>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EF81138-25DD-4D89-9605-7414B7812432}" type="slidenum">
              <a:rPr lang="en-US" altLang="en-US" sz="1000"/>
              <a:pPr/>
              <a:t>12</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973737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865188" y="914400"/>
            <a:ext cx="7772400" cy="3733800"/>
          </a:xfrm>
        </p:spPr>
        <p:txBody>
          <a:bodyPr>
            <a:normAutofit/>
          </a:bodyPr>
          <a:lstStyle/>
          <a:p>
            <a:pPr algn="justLow" rtl="1" eaLnBrk="1" hangingPunct="1">
              <a:lnSpc>
                <a:spcPct val="150000"/>
              </a:lnSpc>
              <a:buFont typeface="Arial" panose="020B0604020202020204" pitchFamily="34" charset="0"/>
              <a:buChar char="•"/>
            </a:pPr>
            <a:r>
              <a:rPr lang="fa-IR" altLang="en-US" dirty="0" smtClean="0">
                <a:cs typeface="B Mitra" pitchFamily="2" charset="-78"/>
              </a:rPr>
              <a:t>پول‌ها مجاز بودند تا ۱٪ از هر طرف نرخ برابری تعیین شده تغییر کنند و بانک مرکزی نیز ملزم بود که اگر تغییر بیش از ۱٪ باشد در بازار ارز مداخله نماید. بدین ترتیب، تمام کشورهای عضو صندوق بین‌المللی به جز آمریکا به جای نقاط صدور و ورود طلا، محدوده یا نقاط مداخله داشتند که در آن نقاط، مقامات پولی برای تثبیت نرخ ارز در محدوده مشخص شده اقدام به خرید و فروش ارز می‌کردند. به طوری که اگر قیمت دلار به ۱٪- کف کاهش می‌یافت بانک‌های مرکزی آن را خریداری می‌کردند و اگر قیمت دلار به ۱٪+ سقف افزایش می‌یافت اقدام به فروش دلار می‌کردند.</a:t>
            </a:r>
            <a:endParaRPr lang="en-US" altLang="en-US" dirty="0" smtClean="0">
              <a:cs typeface="B Mitra" pitchFamily="2" charset="-78"/>
            </a:endParaRPr>
          </a:p>
          <a:p>
            <a:pPr algn="justLow" rtl="1" eaLnBrk="1" hangingPunct="1">
              <a:lnSpc>
                <a:spcPct val="150000"/>
              </a:lnSpc>
              <a:buFont typeface="Arial" panose="020B0604020202020204" pitchFamily="34" charset="0"/>
              <a:buChar char="•"/>
            </a:pPr>
            <a:r>
              <a:rPr lang="fa-IR" altLang="en-US" dirty="0" smtClean="0">
                <a:cs typeface="B Mitra" pitchFamily="2" charset="-78"/>
              </a:rPr>
              <a:t>بنیاد سیاسی سیستم برتون وودز متأثر از دو وضعیت مهم بود: تجربه مشترک جنگ‌های جهانی و این فکر که شکست در حل مشکلات اقتصادی پس از جنگ اول منجر به جنگ دوم شد؛ و دوم، تمرکز قدرت در تعداد کمی از کشورها.</a:t>
            </a:r>
            <a:endParaRPr lang="en-US" altLang="en-US" dirty="0" smtClean="0">
              <a:cs typeface="B Mitra" pitchFamily="2" charset="-78"/>
            </a:endParaRPr>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EF81138-25DD-4D89-9605-7414B7812432}" type="slidenum">
              <a:rPr lang="en-US" altLang="en-US" sz="1000"/>
              <a:pPr/>
              <a:t>13</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32467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2400"/>
            <a:ext cx="8097381" cy="971686"/>
          </a:xfrm>
          <a:prstGeom prst="rect">
            <a:avLst/>
          </a:prstGeom>
          <a:noFill/>
          <a:ln>
            <a:noFill/>
          </a:ln>
        </p:spPr>
      </p:pic>
      <p:sp>
        <p:nvSpPr>
          <p:cNvPr id="4" name="Title 3"/>
          <p:cNvSpPr>
            <a:spLocks noGrp="1"/>
          </p:cNvSpPr>
          <p:nvPr>
            <p:ph type="title"/>
          </p:nvPr>
        </p:nvSpPr>
        <p:spPr>
          <a:xfrm>
            <a:off x="152400" y="333443"/>
            <a:ext cx="8229600" cy="60960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فروپاشی نظام برتون وودز و دلایل آن</a:t>
            </a:r>
            <a:endParaRPr lang="en-US" b="1" dirty="0">
              <a:cs typeface="B Nazanin" panose="00000400000000000000" pitchFamily="2" charset="-78"/>
            </a:endParaRPr>
          </a:p>
        </p:txBody>
      </p:sp>
      <p:sp>
        <p:nvSpPr>
          <p:cNvPr id="22530" name="Content Placeholder 1"/>
          <p:cNvSpPr>
            <a:spLocks noGrp="1"/>
          </p:cNvSpPr>
          <p:nvPr>
            <p:ph idx="1"/>
          </p:nvPr>
        </p:nvSpPr>
        <p:spPr>
          <a:xfrm>
            <a:off x="457200" y="1219200"/>
            <a:ext cx="8229600" cy="5168900"/>
          </a:xfrm>
        </p:spPr>
        <p:txBody>
          <a:bodyPr>
            <a:noAutofit/>
          </a:bodyPr>
          <a:lstStyle/>
          <a:p>
            <a:pPr algn="justLow" rtl="1">
              <a:lnSpc>
                <a:spcPct val="200000"/>
              </a:lnSpc>
              <a:spcAft>
                <a:spcPts val="600"/>
              </a:spcAft>
              <a:buFont typeface="Arial" panose="020B0604020202020204" pitchFamily="34" charset="0"/>
              <a:buChar char="•"/>
            </a:pPr>
            <a:r>
              <a:rPr lang="fa-IR" altLang="en-US" dirty="0">
                <a:cs typeface="B Mitra" pitchFamily="2" charset="-78"/>
              </a:rPr>
              <a:t>بیشتر اقتصاددانان معتقدند که نظام برتون وودز از زمان اجرا در پایان جنگ جهانی دوم تا اواسط دهه۱۹۶۰ به خوبی عمل کرده است. تجارت جهانی در خلال این دوره رشد کمابیش شتاب داشته است و کشورهای عمده اروپایی بیشتر محدودیت‌های ارزی بعد از جنگ خود راتا سال ۱۹۵۸ لغو کردند. افزون بر این، ژاپن و اروپا خرابی‌های بر جای مانده از جنگ جهانی دوم را بازسازی کردند و رشد اقتصادی در دنیا حاصل شد. با این که در ظاهر موفقیت‌هایی به دست آمده بود اما برخی مشکلات مهم در نظام برتون وودز بروز یافت که سرانجام منجر به فروپاشی آن شد. دلایل فروپاشی نظام برتن وودز را می‌توان به صورت زیر طبقه‌بندی کرد:</a:t>
            </a:r>
          </a:p>
          <a:p>
            <a:pPr algn="justLow" rtl="1">
              <a:spcAft>
                <a:spcPts val="600"/>
              </a:spcAft>
              <a:buFont typeface="Arial" panose="020B0604020202020204" pitchFamily="34" charset="0"/>
              <a:buChar char="•"/>
            </a:pPr>
            <a:r>
              <a:rPr lang="fa-IR" altLang="en-US" dirty="0">
                <a:cs typeface="B Mitra" pitchFamily="2" charset="-78"/>
              </a:rPr>
              <a:t>مشکل کمبود ذخایر کافی</a:t>
            </a:r>
          </a:p>
          <a:p>
            <a:pPr algn="justLow" rtl="1">
              <a:spcAft>
                <a:spcPts val="600"/>
              </a:spcAft>
              <a:buFont typeface="Arial" panose="020B0604020202020204" pitchFamily="34" charset="0"/>
              <a:buChar char="•"/>
            </a:pPr>
            <a:r>
              <a:rPr lang="fa-IR" altLang="en-US" dirty="0">
                <a:cs typeface="B Mitra" pitchFamily="2" charset="-78"/>
              </a:rPr>
              <a:t>مشکل اطمینان</a:t>
            </a:r>
          </a:p>
          <a:p>
            <a:pPr algn="justLow" rtl="1">
              <a:spcAft>
                <a:spcPts val="600"/>
              </a:spcAft>
              <a:buFont typeface="Arial" panose="020B0604020202020204" pitchFamily="34" charset="0"/>
              <a:buChar char="•"/>
            </a:pPr>
            <a:r>
              <a:rPr lang="fa-IR" altLang="en-US" dirty="0">
                <a:cs typeface="B Mitra" pitchFamily="2" charset="-78"/>
              </a:rPr>
              <a:t>مشکل تعدیل تراز پرداخت‌ها</a:t>
            </a:r>
          </a:p>
          <a:p>
            <a:pPr algn="justLow" rtl="1">
              <a:spcAft>
                <a:spcPts val="600"/>
              </a:spcAft>
              <a:buFont typeface="Arial" panose="020B0604020202020204" pitchFamily="34" charset="0"/>
              <a:buChar char="•"/>
            </a:pPr>
            <a:r>
              <a:rPr lang="fa-IR" altLang="en-US" dirty="0">
                <a:cs typeface="B Mitra" pitchFamily="2" charset="-78"/>
              </a:rPr>
              <a:t>قطع رابطه دلار با طلا و توافق‌نامه اسمیت سونیین</a:t>
            </a:r>
          </a:p>
          <a:p>
            <a:pPr algn="justLow" rtl="1" eaLnBrk="1" hangingPunct="1">
              <a:lnSpc>
                <a:spcPct val="150000"/>
              </a:lnSpc>
              <a:spcAft>
                <a:spcPts val="600"/>
              </a:spcAft>
            </a:pPr>
            <a:endParaRPr lang="en-US" altLang="en-US" sz="1200" dirty="0" smtClean="0">
              <a:cs typeface="B Mitra" pitchFamily="2" charset="-78"/>
            </a:endParaRPr>
          </a:p>
        </p:txBody>
      </p:sp>
      <p:sp>
        <p:nvSpPr>
          <p:cNvPr id="2253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4DC1E42-C77D-44F3-BD33-17CEACB20AF5}" type="slidenum">
              <a:rPr lang="en-US" altLang="en-US" sz="1000"/>
              <a:pPr/>
              <a:t>14</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2540852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219200"/>
            <a:ext cx="8229600" cy="3124200"/>
          </a:xfrm>
        </p:spPr>
        <p:txBody>
          <a:bodyPr>
            <a:noAutofit/>
          </a:bodyPr>
          <a:lstStyle/>
          <a:p>
            <a:pPr algn="justLow" rtl="1">
              <a:lnSpc>
                <a:spcPct val="200000"/>
              </a:lnSpc>
              <a:spcAft>
                <a:spcPts val="600"/>
              </a:spcAft>
              <a:buFont typeface="Arial" panose="020B0604020202020204" pitchFamily="34" charset="0"/>
              <a:buChar char="•"/>
            </a:pPr>
            <a:r>
              <a:rPr lang="fa-IR" altLang="en-US" dirty="0">
                <a:cs typeface="B Mitra" pitchFamily="2" charset="-78"/>
              </a:rPr>
              <a:t>با توجه به کسری‌های عظیم تراز پرداخت‌های آمریکا در سال ۱۹۷۲ بار دیگر این احساس پدید آمد که قرارداد اسمیت سونیین نیز چندان راهگشا نیست و باز هم نیاز به کاهش ارزش دلار خواهد بود. این پیش‌بینی منجر به انجام سوداگری ارزی به زیان دلار شد و در فوریه سال ۱۹۷۳ ارزش دلار آمریکا بار دیگر در برابر طلا کاهش داده شد. به طوری که قیمت هر اونس طلا به ۴۲٫۲۲ دلار افزایش یافت. بدین ترتیب در مارس ۱۹۷۳ نظام برتن وودز فروپاشید و نظام نرخ ارز شناور مدیریت شده پدید آمد</a:t>
            </a:r>
            <a:r>
              <a:rPr lang="fa-IR" altLang="en-US" dirty="0" smtClean="0">
                <a:cs typeface="B Mitra" pitchFamily="2" charset="-78"/>
              </a:rPr>
              <a:t>.</a:t>
            </a:r>
            <a:endParaRPr lang="en-US" altLang="en-US" dirty="0">
              <a:cs typeface="B Mitra" pitchFamily="2" charset="-78"/>
            </a:endParaRPr>
          </a:p>
        </p:txBody>
      </p:sp>
      <p:sp>
        <p:nvSpPr>
          <p:cNvPr id="2253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A4DC1E42-C77D-44F3-BD33-17CEACB20AF5}" type="slidenum">
              <a:rPr lang="en-US" altLang="en-US" sz="1000"/>
              <a:pPr/>
              <a:t>15</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2607643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2400"/>
            <a:ext cx="8097381" cy="971686"/>
          </a:xfrm>
          <a:prstGeom prst="rect">
            <a:avLst/>
          </a:prstGeom>
          <a:noFill/>
          <a:ln>
            <a:noFill/>
          </a:ln>
        </p:spPr>
      </p:pic>
      <p:sp>
        <p:nvSpPr>
          <p:cNvPr id="3" name="Title 2"/>
          <p:cNvSpPr>
            <a:spLocks noGrp="1"/>
          </p:cNvSpPr>
          <p:nvPr>
            <p:ph type="title"/>
          </p:nvPr>
        </p:nvSpPr>
        <p:spPr>
          <a:xfrm>
            <a:off x="228600" y="274638"/>
            <a:ext cx="8229600" cy="7159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قطع رابطه دلار با طلا و توافق‌نامه اسمیت سونیین</a:t>
            </a:r>
            <a:endParaRPr lang="en-US" b="1" dirty="0">
              <a:cs typeface="B Nazanin" panose="00000400000000000000" pitchFamily="2" charset="-78"/>
            </a:endParaRPr>
          </a:p>
        </p:txBody>
      </p:sp>
      <p:sp>
        <p:nvSpPr>
          <p:cNvPr id="23554" name="Content Placeholder 1"/>
          <p:cNvSpPr>
            <a:spLocks noGrp="1"/>
          </p:cNvSpPr>
          <p:nvPr>
            <p:ph idx="1"/>
          </p:nvPr>
        </p:nvSpPr>
        <p:spPr>
          <a:xfrm>
            <a:off x="457200" y="990600"/>
            <a:ext cx="8229600" cy="4267200"/>
          </a:xfrm>
        </p:spPr>
        <p:txBody>
          <a:bodyPr/>
          <a:lstStyle/>
          <a:p>
            <a:pPr algn="r" rtl="1">
              <a:lnSpc>
                <a:spcPct val="200000"/>
              </a:lnSpc>
              <a:buFont typeface="Arial" panose="020B0604020202020204" pitchFamily="34" charset="0"/>
              <a:buChar char="•"/>
            </a:pPr>
            <a:r>
              <a:rPr lang="fa-IR" altLang="en-US" sz="1800" b="0" dirty="0" smtClean="0">
                <a:cs typeface="B Mitra" pitchFamily="2" charset="-78"/>
              </a:rPr>
              <a:t>در دسامبر سال ۱۹۷۱ افزایش قیمت هر اونس طلا از ۳۵ دلار به ۳۸ (۹٪ کاهش ارزش دلار )</a:t>
            </a:r>
          </a:p>
          <a:p>
            <a:pPr algn="r" rtl="1">
              <a:lnSpc>
                <a:spcPct val="200000"/>
              </a:lnSpc>
              <a:buFont typeface="Arial" panose="020B0604020202020204" pitchFamily="34" charset="0"/>
              <a:buChar char="•"/>
            </a:pPr>
            <a:r>
              <a:rPr lang="fa-IR" altLang="en-US" sz="1800" b="0" dirty="0" smtClean="0">
                <a:cs typeface="B Mitra" pitchFamily="2" charset="-78"/>
              </a:rPr>
              <a:t>افزایش ارزش مارک آلمان و ین ژاپن به ترتیب ۱۳٪ و ۱۷٪.  </a:t>
            </a:r>
          </a:p>
          <a:p>
            <a:pPr algn="r" rtl="1">
              <a:lnSpc>
                <a:spcPct val="200000"/>
              </a:lnSpc>
              <a:buFont typeface="Arial" panose="020B0604020202020204" pitchFamily="34" charset="0"/>
              <a:buChar char="•"/>
            </a:pPr>
            <a:r>
              <a:rPr lang="fa-IR" altLang="en-US" sz="1800" b="0" dirty="0" smtClean="0">
                <a:cs typeface="B Mitra" pitchFamily="2" charset="-78"/>
              </a:rPr>
              <a:t>افزایش دامنه مجاز نوسانات از</a:t>
            </a:r>
            <a:r>
              <a:rPr lang="en-US" altLang="en-US" sz="1800" b="0" dirty="0" smtClean="0">
                <a:cs typeface="B Mitra" pitchFamily="2" charset="-78"/>
              </a:rPr>
              <a:t> </a:t>
            </a:r>
            <a:r>
              <a:rPr lang="fa-IR" altLang="en-US" sz="1800" b="0" dirty="0" smtClean="0">
                <a:cs typeface="B Mitra" pitchFamily="2" charset="-78"/>
              </a:rPr>
              <a:t> ۱٪</a:t>
            </a:r>
            <a:r>
              <a:rPr lang="en-US" altLang="en-US" sz="1800" b="0" dirty="0" smtClean="0">
                <a:cs typeface="B Mitra" pitchFamily="2" charset="-78"/>
              </a:rPr>
              <a:t> </a:t>
            </a:r>
            <a:r>
              <a:rPr lang="fa-IR" altLang="en-US" sz="1800" b="0" dirty="0" smtClean="0">
                <a:cs typeface="B Mitra" pitchFamily="2" charset="-78"/>
              </a:rPr>
              <a:t> به</a:t>
            </a:r>
            <a:r>
              <a:rPr lang="en-US" altLang="en-US" sz="1800" b="0" dirty="0" smtClean="0">
                <a:cs typeface="B Mitra" pitchFamily="2" charset="-78"/>
              </a:rPr>
              <a:t> </a:t>
            </a:r>
            <a:r>
              <a:rPr lang="fa-IR" altLang="en-US" sz="1800" b="0" dirty="0" smtClean="0">
                <a:cs typeface="B Mitra" pitchFamily="2" charset="-78"/>
              </a:rPr>
              <a:t> ۲٫۲۵٪.</a:t>
            </a:r>
          </a:p>
          <a:p>
            <a:pPr algn="r" rtl="1">
              <a:lnSpc>
                <a:spcPct val="200000"/>
              </a:lnSpc>
              <a:buFont typeface="Arial" panose="020B0604020202020204" pitchFamily="34" charset="0"/>
              <a:buChar char="•"/>
            </a:pPr>
            <a:r>
              <a:rPr lang="fa-IR" altLang="en-US" sz="1800" b="0" dirty="0" smtClean="0">
                <a:cs typeface="B Mitra" pitchFamily="2" charset="-78"/>
              </a:rPr>
              <a:t>در ژوئن سال ۱۹۷۲شناور شدن پوند انگلستان.</a:t>
            </a:r>
          </a:p>
          <a:p>
            <a:pPr algn="r" rtl="1">
              <a:lnSpc>
                <a:spcPct val="200000"/>
              </a:lnSpc>
              <a:buFont typeface="Arial" panose="020B0604020202020204" pitchFamily="34" charset="0"/>
              <a:buChar char="•"/>
            </a:pPr>
            <a:r>
              <a:rPr lang="fa-IR" altLang="en-US" sz="1800" b="0" dirty="0" smtClean="0">
                <a:cs typeface="B Mitra" pitchFamily="2" charset="-78"/>
              </a:rPr>
              <a:t>در اوایل سال ۱۹۷۲ شش کشور اصلی بازار مشترک اروپا یعنی بلژیک، فرانسه، ایتالیا، لوکزامبورگ، هلند و آلمان غربی نیز پول‌های خود را نسبت به دلار شناور کردند. </a:t>
            </a: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158CFE9-78EB-415F-8AD6-A4C0101748A4}" type="slidenum">
              <a:rPr lang="en-US" altLang="en-US" sz="1000"/>
              <a:pPr/>
              <a:t>16</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088896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3" name="Title 2"/>
          <p:cNvSpPr>
            <a:spLocks noGrp="1"/>
          </p:cNvSpPr>
          <p:nvPr>
            <p:ph type="title"/>
          </p:nvPr>
        </p:nvSpPr>
        <p:spPr>
          <a:xfrm>
            <a:off x="457200" y="274639"/>
            <a:ext cx="8229600" cy="6397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استاندارد طلا</a:t>
            </a:r>
            <a:endParaRPr lang="en-US" b="1" dirty="0">
              <a:cs typeface="B Nazanin" panose="00000400000000000000" pitchFamily="2" charset="-78"/>
            </a:endParaRPr>
          </a:p>
        </p:txBody>
      </p:sp>
      <p:sp>
        <p:nvSpPr>
          <p:cNvPr id="24578" name="Content Placeholder 1"/>
          <p:cNvSpPr>
            <a:spLocks noGrp="1"/>
          </p:cNvSpPr>
          <p:nvPr>
            <p:ph idx="1"/>
          </p:nvPr>
        </p:nvSpPr>
        <p:spPr>
          <a:xfrm>
            <a:off x="457200" y="1481138"/>
            <a:ext cx="8229600" cy="3471862"/>
          </a:xfrm>
        </p:spPr>
        <p:txBody>
          <a:bodyPr>
            <a:noAutofit/>
          </a:bodyPr>
          <a:lstStyle/>
          <a:p>
            <a:pPr algn="justLow" rtl="1" eaLnBrk="1" hangingPunct="1">
              <a:lnSpc>
                <a:spcPct val="150000"/>
              </a:lnSpc>
              <a:spcAft>
                <a:spcPts val="1200"/>
              </a:spcAft>
              <a:buFont typeface="Arial" panose="020B0604020202020204" pitchFamily="34" charset="0"/>
              <a:buChar char="•"/>
            </a:pPr>
            <a:r>
              <a:rPr lang="fa-IR" altLang="en-US" sz="1800" b="0" dirty="0" smtClean="0">
                <a:cs typeface="B Mitra" pitchFamily="2" charset="-78"/>
              </a:rPr>
              <a:t>از سال 1876 تا 1913، نرخ ارز بر اساس استاندارد طلا تعیین می شد به طوریکه هر ارزی با نرخ مخصوصی به طلا تبدیل می شد.بدین ترتیب نرخ ارز  بین دو واحد پولی،با نرخ تبدیل پذیری نسبت به هر انس طلا تعیین می شود.هر کشوری از طلا برای برگرداندن پول خود استفاده می کرد.</a:t>
            </a:r>
            <a:endParaRPr lang="en-US" altLang="en-US" sz="1800" b="0" dirty="0" smtClean="0">
              <a:cs typeface="B Mitra" pitchFamily="2" charset="-78"/>
            </a:endParaRPr>
          </a:p>
          <a:p>
            <a:pPr algn="justLow" rtl="1" eaLnBrk="1" hangingPunct="1">
              <a:lnSpc>
                <a:spcPct val="150000"/>
              </a:lnSpc>
              <a:spcAft>
                <a:spcPts val="1200"/>
              </a:spcAft>
              <a:buFont typeface="Arial" panose="020B0604020202020204" pitchFamily="34" charset="0"/>
              <a:buChar char="•"/>
            </a:pPr>
            <a:r>
              <a:rPr lang="fa-IR" altLang="en-US" sz="1800" b="0" dirty="0" smtClean="0">
                <a:cs typeface="B Mitra" pitchFamily="2" charset="-78"/>
              </a:rPr>
              <a:t>هنگامی که جنگ جهانی اول در سال 1914 شروع شد،استاندارد طلا متوقف شد. با این حال بعضی از کشورها در سال 1920 به استاندارد طلا برگشتند اما به علت تشویش بانکی در امریکا و اروپا  در خلال رکود بزرگ، آن را رها کردند.در دهه 30 میلادی،بعضی از کشور ها اقدام به ضمیمه کردن پول  خود با دلار یا پوند کردند.به علت بی ثباتی بازار ارز و محدودیت های شدید بر معاملات بین المللی در این دوره، حجم تجارت بین المللی کاهش یافت.</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F90E523-91F5-4CB7-9E44-070D580CE653}" type="slidenum">
              <a:rPr lang="en-US" altLang="en-US" sz="1000"/>
              <a:pPr/>
              <a:t>17</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245790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Autofit/>
          </a:bodyPr>
          <a:lstStyle/>
          <a:p>
            <a:pPr algn="justLow" rtl="1">
              <a:lnSpc>
                <a:spcPct val="170000"/>
              </a:lnSpc>
              <a:spcAft>
                <a:spcPts val="1200"/>
              </a:spcAft>
              <a:buFont typeface="Arial" panose="020B0604020202020204" pitchFamily="34" charset="0"/>
              <a:buChar char="•"/>
            </a:pPr>
            <a:r>
              <a:rPr lang="fa-IR" altLang="en-US" sz="1800" b="0" dirty="0">
                <a:cs typeface="B Mitra" pitchFamily="2" charset="-78"/>
              </a:rPr>
              <a:t>استاندارد طلا یک سیستم پولی است که در آن واحد محاسبه اقتصادی استاندارد وزن ثابتی از طلا می‌باشد. تحت (شرایط) استاندارد طلا، پول رایج یا به صورت مسکوک براساس مقدار مشخصی از طلا محاسبه شده یا صادر کننده آن به صورت اسکناس (اوراق بهادار) بازپرداخت آن را به صورت طلا، و به طور متعارف بر مبنای یک مقدار ثابت از پیش تعیین شده، تضمین می‌نماید. </a:t>
            </a:r>
            <a:endParaRPr lang="en-US" altLang="en-US" sz="1800" b="0" dirty="0">
              <a:cs typeface="B Mitra" pitchFamily="2" charset="-78"/>
            </a:endParaRPr>
          </a:p>
          <a:p>
            <a:pPr algn="justLow" rtl="1">
              <a:lnSpc>
                <a:spcPct val="170000"/>
              </a:lnSpc>
              <a:spcAft>
                <a:spcPts val="1200"/>
              </a:spcAft>
              <a:buFont typeface="Arial" panose="020B0604020202020204" pitchFamily="34" charset="0"/>
              <a:buChar char="•"/>
            </a:pPr>
            <a:r>
              <a:rPr lang="fa-IR" altLang="en-US" sz="1800" b="0" dirty="0">
                <a:cs typeface="B Mitra" pitchFamily="2" charset="-78"/>
              </a:rPr>
              <a:t>واحدهای پولی استاندارد طلا می‌تواند داخلی باشند، و این به آن معنی است که دارندگان این اوراق بهادار می‌توانند در عوض آن پول دریافت کنند</a:t>
            </a:r>
            <a:r>
              <a:rPr lang="en-US" altLang="en-US" sz="1800" b="0" dirty="0" smtClean="0">
                <a:cs typeface="B Mitra" pitchFamily="2" charset="-78"/>
              </a:rPr>
              <a:t>.</a:t>
            </a:r>
            <a:endParaRPr lang="en-US" altLang="en-US" sz="1800" b="0" dirty="0">
              <a:cs typeface="B Mitra" pitchFamily="2" charset="-78"/>
            </a:endParaRP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AC98D33-7DE6-4C2C-B8C8-AD3FC4F8C700}" type="slidenum">
              <a:rPr lang="en-US" altLang="en-US" sz="1000">
                <a:latin typeface="Arial" charset="0"/>
              </a:rPr>
              <a:pPr/>
              <a:t>18</a:t>
            </a:fld>
            <a:endParaRPr lang="en-US" altLang="en-US" sz="1000">
              <a:latin typeface="Arial" charset="0"/>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41988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p:txBody>
          <a:bodyPr>
            <a:noAutofit/>
          </a:bodyPr>
          <a:lstStyle/>
          <a:p>
            <a:pPr algn="justLow" rtl="1">
              <a:lnSpc>
                <a:spcPct val="150000"/>
              </a:lnSpc>
              <a:spcAft>
                <a:spcPts val="1200"/>
              </a:spcAft>
              <a:buFont typeface="Arial" panose="020B0604020202020204" pitchFamily="34" charset="0"/>
              <a:buChar char="•"/>
            </a:pPr>
            <a:r>
              <a:rPr lang="fa-IR" altLang="en-US" sz="1800" b="0" dirty="0" smtClean="0">
                <a:cs typeface="B Mitra" pitchFamily="2" charset="-78"/>
              </a:rPr>
              <a:t>تنها </a:t>
            </a:r>
            <a:r>
              <a:rPr lang="fa-IR" altLang="en-US" sz="1800" b="0" dirty="0">
                <a:cs typeface="B Mitra" pitchFamily="2" charset="-78"/>
              </a:rPr>
              <a:t>به صورت بین‌المللی باشد، که در این‌صورت تنها شمار معدودی از اشخاص (حقوقی)، همچون بانکهای مرکزی، حق دارند درخواست نمایند که آن را به طلا تبدیل کنند. پولهای رایجی که در عوض مقادیر ثابتی از طلا برگردانده می‌شود، دارای نرخ ثابت مبادله‌ای میان یکدیگر هستند</a:t>
            </a:r>
          </a:p>
          <a:p>
            <a:pPr algn="justLow" rtl="1">
              <a:lnSpc>
                <a:spcPct val="150000"/>
              </a:lnSpc>
              <a:spcAft>
                <a:spcPts val="1200"/>
              </a:spcAft>
              <a:buFont typeface="Arial" panose="020B0604020202020204" pitchFamily="34" charset="0"/>
              <a:buChar char="•"/>
            </a:pPr>
            <a:r>
              <a:rPr lang="fa-IR" altLang="en-US" sz="1800" b="0" dirty="0">
                <a:cs typeface="B Mitra" pitchFamily="2" charset="-78"/>
              </a:rPr>
              <a:t> استانداردهای طلا از انواع مختلف در دو شکل ملی و بین‌المللی به‌کار رفته‌است، و واحدهای پولی استاندارد طلا اغلب به عنوان یک واحد پولی در برابر واحدهایی با ارزش ثابت پایینتر استفاده می‌شود که مورد سنجش قرار گرفته‌اند. </a:t>
            </a:r>
          </a:p>
          <a:p>
            <a:pPr algn="justLow" rtl="1">
              <a:lnSpc>
                <a:spcPct val="150000"/>
              </a:lnSpc>
              <a:spcAft>
                <a:spcPts val="1200"/>
              </a:spcAft>
              <a:buFont typeface="Arial" panose="020B0604020202020204" pitchFamily="34" charset="0"/>
              <a:buChar char="•"/>
            </a:pPr>
            <a:r>
              <a:rPr lang="fa-IR" altLang="en-US" sz="1800" b="0" dirty="0">
                <a:cs typeface="B Mitra" pitchFamily="2" charset="-78"/>
              </a:rPr>
              <a:t>واحدهای پولی استاندارد طلا در گذشته شامل دوکات ونیزی و پوند استرلینگ بریتانیا در اواخر قرن ۱۹ بود. طلا مبنایی برای سیستم برتون وودز</a:t>
            </a:r>
            <a:r>
              <a:rPr lang="en-US" altLang="en-US" sz="1800" b="0" dirty="0">
                <a:cs typeface="B Mitra" pitchFamily="2" charset="-78"/>
              </a:rPr>
              <a:t> </a:t>
            </a:r>
            <a:r>
              <a:rPr lang="fa-IR" altLang="en-US" sz="1800" b="0" dirty="0">
                <a:cs typeface="B Mitra" pitchFamily="2" charset="-78"/>
              </a:rPr>
              <a:t>بود، که در ۱۹۷۱–۱۹۷۲ منسوخ گردید.</a:t>
            </a:r>
            <a:endParaRPr lang="en-US" altLang="en-US" sz="1800" b="0" dirty="0">
              <a:cs typeface="B Mitra" pitchFamily="2" charset="-78"/>
            </a:endParaRP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AC98D33-7DE6-4C2C-B8C8-AD3FC4F8C700}" type="slidenum">
              <a:rPr lang="en-US" altLang="en-US" sz="1000">
                <a:latin typeface="Arial" charset="0"/>
              </a:rPr>
              <a:pPr/>
              <a:t>19</a:t>
            </a:fld>
            <a:endParaRPr lang="en-US" altLang="en-US" sz="1000">
              <a:latin typeface="Arial" charset="0"/>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876033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
            <a:ext cx="7520940" cy="44196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rtl="1"/>
            <a:r>
              <a:rPr lang="fa-IR" dirty="0" smtClean="0">
                <a:cs typeface="B Nazanin" panose="00000400000000000000" pitchFamily="2" charset="-78"/>
              </a:rPr>
              <a:t>فهرست مطالب</a:t>
            </a:r>
            <a:endParaRPr lang="en-US" dirty="0">
              <a:cs typeface="B Nazanin" panose="00000400000000000000" pitchFamily="2" charset="-78"/>
            </a:endParaRPr>
          </a:p>
        </p:txBody>
      </p:sp>
      <p:sp>
        <p:nvSpPr>
          <p:cNvPr id="7" name="Rounded Rectangle 6">
            <a:hlinkClick r:id="rId2" action="ppaction://hlinksldjump"/>
          </p:cNvPr>
          <p:cNvSpPr/>
          <p:nvPr/>
        </p:nvSpPr>
        <p:spPr>
          <a:xfrm>
            <a:off x="2357120" y="6070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a:solidFill>
                  <a:srgbClr val="002060"/>
                </a:solidFill>
                <a:cs typeface="B Nazanin" panose="00000400000000000000" pitchFamily="2" charset="-78"/>
              </a:rPr>
              <a:t>1) ماهيت مالي بين الملل و موضوعات  جاري شركتهاي چند مليتي</a:t>
            </a:r>
            <a:endParaRPr lang="en-US" sz="1400" b="1" dirty="0">
              <a:solidFill>
                <a:srgbClr val="002060"/>
              </a:solidFill>
              <a:cs typeface="B Nazanin" panose="00000400000000000000" pitchFamily="2" charset="-78"/>
            </a:endParaRPr>
          </a:p>
        </p:txBody>
      </p:sp>
      <p:sp>
        <p:nvSpPr>
          <p:cNvPr id="8" name="Rounded Rectangle 7">
            <a:hlinkClick r:id="" action="ppaction://noaction"/>
          </p:cNvPr>
          <p:cNvSpPr/>
          <p:nvPr/>
        </p:nvSpPr>
        <p:spPr>
          <a:xfrm>
            <a:off x="2357120" y="88900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a:solidFill>
                  <a:srgbClr val="002060"/>
                </a:solidFill>
                <a:cs typeface="B Nazanin" panose="00000400000000000000" pitchFamily="2" charset="-78"/>
              </a:rPr>
              <a:t>2) آشنايي با نظام ها، و نهادهاي مالي بين الملل</a:t>
            </a:r>
            <a:endParaRPr lang="en-US" sz="1400" b="1" dirty="0">
              <a:solidFill>
                <a:srgbClr val="002060"/>
              </a:solidFill>
              <a:cs typeface="B Nazanin" panose="00000400000000000000" pitchFamily="2" charset="-78"/>
            </a:endParaRPr>
          </a:p>
        </p:txBody>
      </p:sp>
      <p:sp>
        <p:nvSpPr>
          <p:cNvPr id="9" name="Rounded Rectangle 8">
            <a:hlinkClick r:id="" action="ppaction://noaction"/>
          </p:cNvPr>
          <p:cNvSpPr/>
          <p:nvPr/>
        </p:nvSpPr>
        <p:spPr>
          <a:xfrm>
            <a:off x="2357120" y="11836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3) </a:t>
            </a:r>
            <a:r>
              <a:rPr lang="fa-IR" sz="1400" b="1" dirty="0">
                <a:solidFill>
                  <a:srgbClr val="002060"/>
                </a:solidFill>
                <a:cs typeface="B Nazanin" panose="00000400000000000000" pitchFamily="2" charset="-78"/>
              </a:rPr>
              <a:t>درآمدملي،ثروت و تراز </a:t>
            </a:r>
            <a:r>
              <a:rPr lang="fa-IR" sz="1400" b="1" dirty="0" smtClean="0">
                <a:solidFill>
                  <a:srgbClr val="002060"/>
                </a:solidFill>
                <a:cs typeface="B Nazanin" panose="00000400000000000000" pitchFamily="2" charset="-78"/>
              </a:rPr>
              <a:t>پرداختها</a:t>
            </a:r>
            <a:endParaRPr lang="fa-IR" sz="1400" b="1" dirty="0">
              <a:solidFill>
                <a:srgbClr val="002060"/>
              </a:solidFill>
              <a:cs typeface="B Nazanin" panose="00000400000000000000" pitchFamily="2" charset="-78"/>
            </a:endParaRPr>
          </a:p>
        </p:txBody>
      </p:sp>
      <p:sp>
        <p:nvSpPr>
          <p:cNvPr id="10" name="Rounded Rectangle 9">
            <a:hlinkClick r:id="" action="ppaction://noaction"/>
          </p:cNvPr>
          <p:cNvSpPr/>
          <p:nvPr/>
        </p:nvSpPr>
        <p:spPr>
          <a:xfrm>
            <a:off x="2357120" y="14782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4) </a:t>
            </a:r>
            <a:r>
              <a:rPr lang="fa-IR" sz="1400" b="1" dirty="0">
                <a:solidFill>
                  <a:srgbClr val="002060"/>
                </a:solidFill>
                <a:cs typeface="B Nazanin" panose="00000400000000000000" pitchFamily="2" charset="-78"/>
              </a:rPr>
              <a:t>هزینه سرمايه  و بازارسرمايه بين المللي</a:t>
            </a:r>
          </a:p>
        </p:txBody>
      </p:sp>
      <p:sp>
        <p:nvSpPr>
          <p:cNvPr id="11" name="Rounded Rectangle 10">
            <a:hlinkClick r:id="" action="ppaction://noaction"/>
          </p:cNvPr>
          <p:cNvSpPr/>
          <p:nvPr/>
        </p:nvSpPr>
        <p:spPr>
          <a:xfrm>
            <a:off x="2357120" y="177292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5) </a:t>
            </a:r>
            <a:r>
              <a:rPr lang="fa-IR" sz="1400" b="1" dirty="0">
                <a:solidFill>
                  <a:srgbClr val="002060"/>
                </a:solidFill>
                <a:cs typeface="B Nazanin" panose="00000400000000000000" pitchFamily="2" charset="-78"/>
              </a:rPr>
              <a:t>استاندارهاي </a:t>
            </a:r>
            <a:r>
              <a:rPr lang="fa-IR" sz="1400" b="1" dirty="0" smtClean="0">
                <a:solidFill>
                  <a:srgbClr val="002060"/>
                </a:solidFill>
                <a:cs typeface="B Nazanin" panose="00000400000000000000" pitchFamily="2" charset="-78"/>
              </a:rPr>
              <a:t>حسابداري و </a:t>
            </a:r>
            <a:r>
              <a:rPr lang="fa-IR" sz="1400" b="1" dirty="0">
                <a:solidFill>
                  <a:srgbClr val="002060"/>
                </a:solidFill>
                <a:cs typeface="B Nazanin" panose="00000400000000000000" pitchFamily="2" charset="-78"/>
              </a:rPr>
              <a:t>مالي بين الملل</a:t>
            </a:r>
            <a:endParaRPr lang="en-US" sz="1400" b="1" dirty="0">
              <a:solidFill>
                <a:srgbClr val="002060"/>
              </a:solidFill>
              <a:cs typeface="B Nazanin" panose="00000400000000000000" pitchFamily="2" charset="-78"/>
            </a:endParaRPr>
          </a:p>
        </p:txBody>
      </p:sp>
      <p:sp>
        <p:nvSpPr>
          <p:cNvPr id="12" name="Rounded Rectangle 11">
            <a:hlinkClick r:id="" action="ppaction://noaction"/>
          </p:cNvPr>
          <p:cNvSpPr/>
          <p:nvPr/>
        </p:nvSpPr>
        <p:spPr>
          <a:xfrm>
            <a:off x="2357120" y="20675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6) سیستم </a:t>
            </a:r>
            <a:r>
              <a:rPr lang="fa-IR" sz="1400" b="1" dirty="0">
                <a:solidFill>
                  <a:srgbClr val="002060"/>
                </a:solidFill>
                <a:cs typeface="B Nazanin" panose="00000400000000000000" pitchFamily="2" charset="-78"/>
              </a:rPr>
              <a:t>های مالی در </a:t>
            </a:r>
            <a:r>
              <a:rPr lang="fa-IR" sz="1400" b="1" dirty="0" smtClean="0">
                <a:solidFill>
                  <a:srgbClr val="002060"/>
                </a:solidFill>
                <a:cs typeface="B Nazanin" panose="00000400000000000000" pitchFamily="2" charset="-78"/>
              </a:rPr>
              <a:t>شرکتهای  </a:t>
            </a:r>
            <a:r>
              <a:rPr lang="fa-IR" sz="1400" b="1" dirty="0">
                <a:solidFill>
                  <a:srgbClr val="002060"/>
                </a:solidFill>
                <a:cs typeface="B Nazanin" panose="00000400000000000000" pitchFamily="2" charset="-78"/>
              </a:rPr>
              <a:t>چندملیتی </a:t>
            </a:r>
            <a:r>
              <a:rPr lang="fa-IR" sz="1400" b="1" dirty="0" smtClean="0">
                <a:solidFill>
                  <a:srgbClr val="002060"/>
                </a:solidFill>
                <a:cs typeface="B Nazanin" panose="00000400000000000000" pitchFamily="2" charset="-78"/>
              </a:rPr>
              <a:t>و حاکمیت شرکتی</a:t>
            </a:r>
            <a:endParaRPr lang="fa-IR" sz="1400" b="1" dirty="0">
              <a:solidFill>
                <a:srgbClr val="002060"/>
              </a:solidFill>
              <a:cs typeface="B Nazanin" panose="00000400000000000000" pitchFamily="2" charset="-78"/>
            </a:endParaRPr>
          </a:p>
        </p:txBody>
      </p:sp>
      <p:sp>
        <p:nvSpPr>
          <p:cNvPr id="13" name="Rounded Rectangle 12">
            <a:hlinkClick r:id="" action="ppaction://noaction"/>
          </p:cNvPr>
          <p:cNvSpPr/>
          <p:nvPr/>
        </p:nvSpPr>
        <p:spPr>
          <a:xfrm>
            <a:off x="2357120" y="235839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7) </a:t>
            </a:r>
            <a:r>
              <a:rPr lang="fa-IR" sz="1400" b="1" dirty="0">
                <a:solidFill>
                  <a:srgbClr val="002060"/>
                </a:solidFill>
                <a:cs typeface="B Nazanin" panose="00000400000000000000" pitchFamily="2" charset="-78"/>
              </a:rPr>
              <a:t>بازار سوآپ و مشتقات </a:t>
            </a:r>
            <a:r>
              <a:rPr lang="fa-IR" sz="1400" b="1" dirty="0" smtClean="0">
                <a:solidFill>
                  <a:srgbClr val="002060"/>
                </a:solidFill>
                <a:cs typeface="B Nazanin" panose="00000400000000000000" pitchFamily="2" charset="-78"/>
              </a:rPr>
              <a:t>مالی</a:t>
            </a:r>
            <a:endParaRPr lang="fa-IR" sz="1400" b="1" dirty="0">
              <a:solidFill>
                <a:srgbClr val="002060"/>
              </a:solidFill>
              <a:cs typeface="B Nazanin" panose="00000400000000000000" pitchFamily="2" charset="-78"/>
            </a:endParaRPr>
          </a:p>
        </p:txBody>
      </p:sp>
      <p:sp>
        <p:nvSpPr>
          <p:cNvPr id="14" name="Rounded Rectangle 13">
            <a:hlinkClick r:id="" action="ppaction://noaction"/>
          </p:cNvPr>
          <p:cNvSpPr/>
          <p:nvPr/>
        </p:nvSpPr>
        <p:spPr>
          <a:xfrm>
            <a:off x="2357120" y="26466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sz="1400" b="1" dirty="0" smtClean="0">
                <a:solidFill>
                  <a:srgbClr val="002060"/>
                </a:solidFill>
                <a:cs typeface="B Nazanin" panose="00000400000000000000" pitchFamily="2" charset="-78"/>
              </a:rPr>
              <a:t>8) </a:t>
            </a:r>
            <a:r>
              <a:rPr lang="fa-IR" altLang="en-US" sz="1400" b="1" dirty="0">
                <a:solidFill>
                  <a:srgbClr val="002060"/>
                </a:solidFill>
                <a:cs typeface="B Nazanin" panose="00000400000000000000" pitchFamily="2" charset="-78"/>
              </a:rPr>
              <a:t>نرخ ارز، بازار ارز </a:t>
            </a:r>
            <a:r>
              <a:rPr lang="fa-IR" altLang="en-US" sz="1400" b="1" dirty="0" smtClean="0">
                <a:solidFill>
                  <a:srgbClr val="002060"/>
                </a:solidFill>
                <a:cs typeface="B Nazanin" panose="00000400000000000000" pitchFamily="2" charset="-78"/>
              </a:rPr>
              <a:t>و </a:t>
            </a:r>
            <a:r>
              <a:rPr lang="fa-IR" altLang="en-US" sz="1400" b="1" dirty="0">
                <a:solidFill>
                  <a:srgbClr val="002060"/>
                </a:solidFill>
                <a:cs typeface="B Nazanin" panose="00000400000000000000" pitchFamily="2" charset="-78"/>
              </a:rPr>
              <a:t>سیستم های </a:t>
            </a:r>
            <a:r>
              <a:rPr lang="fa-IR" altLang="en-US" sz="1400" b="1" dirty="0" smtClean="0">
                <a:solidFill>
                  <a:srgbClr val="002060"/>
                </a:solidFill>
                <a:cs typeface="B Nazanin" panose="00000400000000000000" pitchFamily="2" charset="-78"/>
              </a:rPr>
              <a:t>ارزی</a:t>
            </a:r>
            <a:endParaRPr lang="en-US" altLang="en-US" sz="1400" b="1" dirty="0">
              <a:solidFill>
                <a:srgbClr val="002060"/>
              </a:solidFill>
              <a:cs typeface="B Nazanin" panose="00000400000000000000" pitchFamily="2" charset="-78"/>
            </a:endParaRPr>
          </a:p>
        </p:txBody>
      </p:sp>
      <p:sp>
        <p:nvSpPr>
          <p:cNvPr id="16" name="Rounded Rectangle 15">
            <a:hlinkClick r:id="" action="ppaction://noaction"/>
          </p:cNvPr>
          <p:cNvSpPr/>
          <p:nvPr/>
        </p:nvSpPr>
        <p:spPr>
          <a:xfrm>
            <a:off x="2357120" y="29362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anose="00000400000000000000" pitchFamily="2" charset="-78"/>
              </a:rPr>
              <a:t>9) </a:t>
            </a:r>
            <a:r>
              <a:rPr lang="fa-IR" sz="1400" b="1" dirty="0">
                <a:solidFill>
                  <a:srgbClr val="002060"/>
                </a:solidFill>
                <a:cs typeface="B Nazanin" panose="00000400000000000000" pitchFamily="2" charset="-78"/>
              </a:rPr>
              <a:t>مديريت ريسك نرخ </a:t>
            </a:r>
            <a:r>
              <a:rPr lang="fa-IR" sz="1400" b="1" dirty="0" smtClean="0">
                <a:solidFill>
                  <a:srgbClr val="002060"/>
                </a:solidFill>
                <a:cs typeface="B Nazanin" panose="00000400000000000000" pitchFamily="2" charset="-78"/>
              </a:rPr>
              <a:t>ارز</a:t>
            </a:r>
            <a:endParaRPr lang="fa-IR" sz="1400" b="1" dirty="0">
              <a:solidFill>
                <a:srgbClr val="002060"/>
              </a:solidFill>
              <a:cs typeface="B Nazanin" panose="00000400000000000000" pitchFamily="2" charset="-78"/>
            </a:endParaRPr>
          </a:p>
        </p:txBody>
      </p:sp>
      <p:sp>
        <p:nvSpPr>
          <p:cNvPr id="17" name="Rounded Rectangle 16">
            <a:hlinkClick r:id="" action="ppaction://noaction"/>
          </p:cNvPr>
          <p:cNvSpPr/>
          <p:nvPr/>
        </p:nvSpPr>
        <p:spPr>
          <a:xfrm>
            <a:off x="2357120" y="32308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sz="1400" b="1" dirty="0" smtClean="0">
                <a:solidFill>
                  <a:srgbClr val="002060"/>
                </a:solidFill>
                <a:cs typeface="B Nazanin" panose="00000400000000000000" pitchFamily="2" charset="-78"/>
              </a:rPr>
              <a:t>10) </a:t>
            </a:r>
            <a:r>
              <a:rPr lang="fa-IR" altLang="en-US" sz="1400" b="1" dirty="0">
                <a:solidFill>
                  <a:srgbClr val="002060"/>
                </a:solidFill>
                <a:cs typeface="B Nazanin" panose="00000400000000000000" pitchFamily="2" charset="-78"/>
              </a:rPr>
              <a:t>تامين مالي پروژه (</a:t>
            </a:r>
            <a:r>
              <a:rPr lang="en-US" sz="1400" b="1" dirty="0">
                <a:solidFill>
                  <a:srgbClr val="002060"/>
                </a:solidFill>
                <a:cs typeface="B Nazanin" panose="00000400000000000000" pitchFamily="2" charset="-78"/>
              </a:rPr>
              <a:t>Project Finance</a:t>
            </a:r>
            <a:r>
              <a:rPr lang="fa-IR" sz="1400" b="1" dirty="0">
                <a:solidFill>
                  <a:srgbClr val="002060"/>
                </a:solidFill>
                <a:cs typeface="B Nazanin" panose="00000400000000000000" pitchFamily="2" charset="-78"/>
              </a:rPr>
              <a:t>)</a:t>
            </a:r>
          </a:p>
        </p:txBody>
      </p:sp>
      <p:sp>
        <p:nvSpPr>
          <p:cNvPr id="18" name="Rounded Rectangle 17">
            <a:hlinkClick r:id="" action="ppaction://noaction"/>
          </p:cNvPr>
          <p:cNvSpPr/>
          <p:nvPr/>
        </p:nvSpPr>
        <p:spPr>
          <a:xfrm>
            <a:off x="2357120" y="353568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spcBef>
                <a:spcPct val="0"/>
              </a:spcBef>
            </a:pPr>
            <a:r>
              <a:rPr lang="fa-IR" altLang="en-US" sz="1400" b="1" dirty="0" smtClean="0">
                <a:solidFill>
                  <a:srgbClr val="002060"/>
                </a:solidFill>
                <a:cs typeface="B Nazanin" panose="00000400000000000000" pitchFamily="2" charset="-78"/>
              </a:rPr>
              <a:t>11) تامين </a:t>
            </a:r>
            <a:r>
              <a:rPr lang="fa-IR" altLang="en-US" sz="1400" b="1" dirty="0">
                <a:solidFill>
                  <a:srgbClr val="002060"/>
                </a:solidFill>
                <a:cs typeface="B Nazanin" panose="00000400000000000000" pitchFamily="2" charset="-78"/>
              </a:rPr>
              <a:t>مالي بدهي از بازارهاي بين المللي </a:t>
            </a:r>
            <a:r>
              <a:rPr lang="fa-IR" altLang="en-US" sz="1400" b="1" dirty="0" smtClean="0">
                <a:solidFill>
                  <a:srgbClr val="002060"/>
                </a:solidFill>
                <a:cs typeface="B Nazanin" panose="00000400000000000000" pitchFamily="2" charset="-78"/>
              </a:rPr>
              <a:t>( </a:t>
            </a:r>
            <a:r>
              <a:rPr lang="en-US" sz="1400" b="1" dirty="0" smtClean="0">
                <a:solidFill>
                  <a:srgbClr val="002060"/>
                </a:solidFill>
                <a:cs typeface="B Nazanin" panose="00000400000000000000" pitchFamily="2" charset="-78"/>
              </a:rPr>
              <a:t>International </a:t>
            </a:r>
            <a:r>
              <a:rPr lang="en-US" sz="1400" b="1" dirty="0">
                <a:solidFill>
                  <a:srgbClr val="002060"/>
                </a:solidFill>
                <a:cs typeface="B Nazanin" panose="00000400000000000000" pitchFamily="2" charset="-78"/>
              </a:rPr>
              <a:t>Debt </a:t>
            </a:r>
            <a:r>
              <a:rPr lang="en-US" sz="1400" b="1" dirty="0" smtClean="0">
                <a:solidFill>
                  <a:srgbClr val="002060"/>
                </a:solidFill>
                <a:cs typeface="B Nazanin" panose="00000400000000000000" pitchFamily="2" charset="-78"/>
              </a:rPr>
              <a:t>Financing</a:t>
            </a:r>
            <a:r>
              <a:rPr lang="fa-IR" altLang="en-US" sz="1400" b="1" dirty="0" smtClean="0">
                <a:solidFill>
                  <a:srgbClr val="002060"/>
                </a:solidFill>
                <a:cs typeface="B Nazanin" panose="00000400000000000000" pitchFamily="2" charset="-78"/>
              </a:rPr>
              <a:t>)</a:t>
            </a:r>
            <a:endParaRPr lang="fa-IR" sz="1400" b="1" dirty="0">
              <a:solidFill>
                <a:srgbClr val="002060"/>
              </a:solidFill>
              <a:cs typeface="B Nazanin" panose="00000400000000000000" pitchFamily="2" charset="-78"/>
            </a:endParaRPr>
          </a:p>
        </p:txBody>
      </p:sp>
      <p:sp>
        <p:nvSpPr>
          <p:cNvPr id="19" name="Rounded Rectangle 18">
            <a:hlinkClick r:id="" action="ppaction://noaction"/>
          </p:cNvPr>
          <p:cNvSpPr/>
          <p:nvPr/>
        </p:nvSpPr>
        <p:spPr>
          <a:xfrm>
            <a:off x="2357120" y="383286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altLang="en-US" sz="1400" b="1" dirty="0" smtClean="0">
                <a:solidFill>
                  <a:srgbClr val="002060"/>
                </a:solidFill>
                <a:cs typeface="B Nazanin" panose="00000400000000000000" pitchFamily="2" charset="-78"/>
              </a:rPr>
              <a:t>12) </a:t>
            </a:r>
            <a:r>
              <a:rPr lang="fa-IR" sz="1400" b="1" dirty="0">
                <a:solidFill>
                  <a:srgbClr val="002060"/>
                </a:solidFill>
                <a:cs typeface="B Nazanin" pitchFamily="2" charset="-78"/>
              </a:rPr>
              <a:t>تامين مالي تجاري از بازارهاي بين </a:t>
            </a:r>
            <a:r>
              <a:rPr lang="fa-IR" sz="1400" b="1" dirty="0" smtClean="0">
                <a:solidFill>
                  <a:srgbClr val="002060"/>
                </a:solidFill>
                <a:cs typeface="B Nazanin" pitchFamily="2" charset="-78"/>
              </a:rPr>
              <a:t>المللي (</a:t>
            </a:r>
            <a:r>
              <a:rPr lang="en-US" sz="1400" b="1" dirty="0">
                <a:solidFill>
                  <a:srgbClr val="002060"/>
                </a:solidFill>
                <a:cs typeface="B Nazanin" pitchFamily="2" charset="-78"/>
              </a:rPr>
              <a:t>International Trade Finance </a:t>
            </a:r>
            <a:r>
              <a:rPr lang="fa-IR" sz="1400" b="1" dirty="0" smtClean="0">
                <a:solidFill>
                  <a:srgbClr val="002060"/>
                </a:solidFill>
                <a:cs typeface="B Nazanin" pitchFamily="2" charset="-78"/>
              </a:rPr>
              <a:t>)</a:t>
            </a:r>
            <a:endParaRPr lang="fa-IR" sz="1400" b="1" dirty="0">
              <a:solidFill>
                <a:srgbClr val="002060"/>
              </a:solidFill>
              <a:cs typeface="B Nazanin" pitchFamily="2" charset="-78"/>
            </a:endParaRPr>
          </a:p>
        </p:txBody>
      </p:sp>
      <p:sp>
        <p:nvSpPr>
          <p:cNvPr id="20" name="Rounded Rectangle 19">
            <a:hlinkClick r:id="" action="ppaction://noaction"/>
          </p:cNvPr>
          <p:cNvSpPr/>
          <p:nvPr/>
        </p:nvSpPr>
        <p:spPr>
          <a:xfrm>
            <a:off x="2357120" y="41173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fa-IR" sz="1400" b="1" dirty="0" smtClean="0">
                <a:solidFill>
                  <a:srgbClr val="002060"/>
                </a:solidFill>
                <a:cs typeface="B Nazanin" pitchFamily="2" charset="-78"/>
              </a:rPr>
              <a:t>13) تامين </a:t>
            </a:r>
            <a:r>
              <a:rPr lang="fa-IR" sz="1400" b="1" dirty="0">
                <a:solidFill>
                  <a:srgbClr val="002060"/>
                </a:solidFill>
                <a:cs typeface="B Nazanin" pitchFamily="2" charset="-78"/>
              </a:rPr>
              <a:t>مالي ازسهامداران در بازارهاي بين المللي</a:t>
            </a:r>
          </a:p>
        </p:txBody>
      </p:sp>
      <p:sp>
        <p:nvSpPr>
          <p:cNvPr id="22" name="Rounded Rectangle 21">
            <a:hlinkClick r:id="" action="ppaction://noaction"/>
          </p:cNvPr>
          <p:cNvSpPr/>
          <p:nvPr/>
        </p:nvSpPr>
        <p:spPr>
          <a:xfrm>
            <a:off x="2357120" y="440944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itchFamily="2" charset="-78"/>
              </a:rPr>
              <a:t>14) </a:t>
            </a:r>
            <a:r>
              <a:rPr lang="fa-IR" sz="1400" b="1" dirty="0">
                <a:solidFill>
                  <a:srgbClr val="002060"/>
                </a:solidFill>
                <a:cs typeface="B Nazanin" pitchFamily="2" charset="-78"/>
              </a:rPr>
              <a:t>بحرانی های مالی بين المللي</a:t>
            </a:r>
          </a:p>
        </p:txBody>
      </p:sp>
      <p:sp>
        <p:nvSpPr>
          <p:cNvPr id="23" name="Rounded Rectangle 22">
            <a:hlinkClick r:id="" action="ppaction://noaction"/>
          </p:cNvPr>
          <p:cNvSpPr/>
          <p:nvPr/>
        </p:nvSpPr>
        <p:spPr>
          <a:xfrm>
            <a:off x="2357120" y="4706620"/>
            <a:ext cx="5867400" cy="2565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fa-IR" sz="1400" b="1" dirty="0" smtClean="0">
                <a:solidFill>
                  <a:srgbClr val="002060"/>
                </a:solidFill>
                <a:cs typeface="B Nazanin" pitchFamily="2" charset="-78"/>
              </a:rPr>
              <a:t>15) </a:t>
            </a:r>
            <a:r>
              <a:rPr lang="fa-IR" sz="1400" b="1" dirty="0">
                <a:solidFill>
                  <a:srgbClr val="002060"/>
                </a:solidFill>
                <a:cs typeface="B Nazanin" pitchFamily="2" charset="-78"/>
              </a:rPr>
              <a:t>سرمایه گذاری مستقیم خارجی و ارزيابي طرحهاي اقتصادي بين المللي</a:t>
            </a:r>
          </a:p>
        </p:txBody>
      </p:sp>
      <p:sp>
        <p:nvSpPr>
          <p:cNvPr id="3" name="Footer Placeholder 2"/>
          <p:cNvSpPr>
            <a:spLocks noGrp="1"/>
          </p:cNvSpPr>
          <p:nvPr>
            <p:ph type="ftr" sz="quarter" idx="11"/>
          </p:nvPr>
        </p:nvSpPr>
        <p:spPr/>
        <p:txBody>
          <a:bodyPr/>
          <a:lstStyle/>
          <a:p>
            <a:r>
              <a:rPr lang="fa-IR" b="1" dirty="0">
                <a:solidFill>
                  <a:srgbClr val="002060"/>
                </a:solidFill>
              </a:rPr>
              <a:t>مالي بين الملل</a:t>
            </a:r>
          </a:p>
        </p:txBody>
      </p:sp>
      <p:sp>
        <p:nvSpPr>
          <p:cNvPr id="4" name="Slide Number Placeholder 3"/>
          <p:cNvSpPr>
            <a:spLocks noGrp="1"/>
          </p:cNvSpPr>
          <p:nvPr>
            <p:ph type="sldNum" sz="quarter" idx="12"/>
          </p:nvPr>
        </p:nvSpPr>
        <p:spPr/>
        <p:txBody>
          <a:bodyPr/>
          <a:lstStyle/>
          <a:p>
            <a:fld id="{910D3704-EB78-46B9-AB15-D23119C7FC1D}" type="slidenum">
              <a:rPr lang="en-US" smtClean="0"/>
              <a:pPr/>
              <a:t>2</a:t>
            </a:fld>
            <a:endParaRPr lang="en-US"/>
          </a:p>
        </p:txBody>
      </p:sp>
    </p:spTree>
    <p:extLst>
      <p:ext uri="{BB962C8B-B14F-4D97-AF65-F5344CB8AC3E}">
        <p14:creationId xmlns:p14="http://schemas.microsoft.com/office/powerpoint/2010/main" val="3278986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2" name="Title 1"/>
          <p:cNvSpPr>
            <a:spLocks noGrp="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تعاریف گوناگون استاندارد طلا</a:t>
            </a:r>
            <a:endParaRPr lang="en-US" b="1" dirty="0">
              <a:cs typeface="B Nazanin" panose="00000400000000000000" pitchFamily="2" charset="-78"/>
            </a:endParaRPr>
          </a:p>
        </p:txBody>
      </p:sp>
      <p:sp>
        <p:nvSpPr>
          <p:cNvPr id="26626" name="Content Placeholder 2"/>
          <p:cNvSpPr>
            <a:spLocks noGrp="1"/>
          </p:cNvSpPr>
          <p:nvPr>
            <p:ph idx="1"/>
          </p:nvPr>
        </p:nvSpPr>
        <p:spPr>
          <a:xfrm>
            <a:off x="914400" y="1066800"/>
            <a:ext cx="7772400" cy="5791200"/>
          </a:xfrm>
        </p:spPr>
        <p:txBody>
          <a:bodyPr>
            <a:normAutofit/>
          </a:bodyPr>
          <a:lstStyle/>
          <a:p>
            <a:pPr algn="justLow" rtl="1" eaLnBrk="1" hangingPunct="1">
              <a:lnSpc>
                <a:spcPct val="150000"/>
              </a:lnSpc>
              <a:buFont typeface="Arial" panose="020B0604020202020204" pitchFamily="34" charset="0"/>
              <a:buChar char="•"/>
            </a:pPr>
            <a:r>
              <a:rPr lang="fa-IR" altLang="en-US" sz="1800" b="0" dirty="0" smtClean="0">
                <a:cs typeface="B Mitra" pitchFamily="2" charset="-78"/>
              </a:rPr>
              <a:t>در یک نظام بین‌المللی استاندارد طلا، که می‌تواند در غیاب هرگونه استاندارد داخلی طلا، وجود داشته باشد، طلا یا ارزی که براساس یک قیمت ثابت قابل تبدیل به طلا می‌باشد، به عنوان ابزاری برای پرداختهای بین‌المللی بکار می‌رود. تحت یک چنین نظامی، زمانی که نرخهای مبادله، بالا یا پایینتر از میزان ثابت ارز مورد نظر و با هزینه‌ای بیشتر از جابجایی طلا از یک کشور به کشور دیگر قرار می‌گیرد، گردشهای گسترده ورود و خروج تا زمانی به وجود خواهد آمد که نرخهای مزبور به سطح رسمی خود بازگردند.</a:t>
            </a:r>
          </a:p>
          <a:p>
            <a:pPr algn="justLow" rtl="1" eaLnBrk="1" hangingPunct="1">
              <a:lnSpc>
                <a:spcPct val="150000"/>
              </a:lnSpc>
              <a:buFont typeface="Arial" panose="020B0604020202020204" pitchFamily="34" charset="0"/>
              <a:buChar char="•"/>
            </a:pPr>
            <a:r>
              <a:rPr lang="fa-IR" altLang="en-US" sz="1800" b="0" dirty="0" smtClean="0">
                <a:cs typeface="B Mitra" pitchFamily="2" charset="-78"/>
              </a:rPr>
              <a:t> استانداردهای بین‌المللی طلا اغلب تعیین می‌کنند که چه هویتهایی حق دارند ارز مورد نظر را در عوض طلا بازپرداخت نمایند. بر اساس سیستم برتون وودز، این حقوق تحت عنوان «</a:t>
            </a:r>
            <a:r>
              <a:rPr lang="en-US" altLang="en-US" sz="1800" b="0" dirty="0" smtClean="0">
                <a:cs typeface="B Mitra" pitchFamily="2" charset="-78"/>
              </a:rPr>
              <a:t>SDR» </a:t>
            </a:r>
            <a:r>
              <a:rPr lang="fa-IR" altLang="en-US" sz="1800" b="0" dirty="0" smtClean="0">
                <a:cs typeface="B Mitra" pitchFamily="2" charset="-78"/>
              </a:rPr>
              <a:t>یا حقوق برداشت مخصوص نامیده می‌شوند.</a:t>
            </a:r>
          </a:p>
          <a:p>
            <a:pPr algn="justLow" rtl="1" eaLnBrk="1" hangingPunct="1">
              <a:lnSpc>
                <a:spcPct val="150000"/>
              </a:lnSpc>
              <a:buFont typeface="Arial" panose="020B0604020202020204" pitchFamily="34" charset="0"/>
              <a:buChar char="•"/>
            </a:pPr>
            <a:endParaRPr lang="en-US" altLang="en-US" sz="1800" b="0" dirty="0" smtClean="0">
              <a:cs typeface="B Mitra" pitchFamily="2" charset="-78"/>
            </a:endParaRP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4FA0A0F-A5B9-4024-96A5-714BCD277F9A}" type="slidenum">
              <a:rPr lang="en-US" altLang="en-US" sz="1000"/>
              <a:pPr/>
              <a:t>20</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2700823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914400" y="1066800"/>
            <a:ext cx="7772400" cy="5791200"/>
          </a:xfrm>
        </p:spPr>
        <p:txBody>
          <a:bodyPr>
            <a:normAutofit/>
          </a:bodyPr>
          <a:lstStyle/>
          <a:p>
            <a:pPr algn="justLow" rtl="1">
              <a:lnSpc>
                <a:spcPct val="150000"/>
              </a:lnSpc>
              <a:buFont typeface="Arial" panose="020B0604020202020204" pitchFamily="34" charset="0"/>
              <a:buChar char="•"/>
            </a:pPr>
            <a:r>
              <a:rPr lang="fa-IR" altLang="en-US" sz="1800" b="0" dirty="0">
                <a:cs typeface="B Mitra" pitchFamily="2" charset="-78"/>
              </a:rPr>
              <a:t>در یک نظام «استاندارد طلا» ی ملی، مسکوکات طلا آزادانه همچون پول جریان می‌یابد، و اسکناس براساس نرخ بازار بطور مستقیم قابل تبدیل به طلا است (نه تحت فشار پشتوانه دولتی)، در حالی که ارزش اسکناس را نشان می‌دهد همان‌طوری که یک چک مورد مطالبه به دارنده خود این حق را می‌دهد تا مقدار معینی از مسکوک طلا که توسط صادر کننده آن چک مشخص شده، دریافت کند.</a:t>
            </a:r>
          </a:p>
          <a:p>
            <a:pPr algn="justLow" rtl="1">
              <a:lnSpc>
                <a:spcPct val="150000"/>
              </a:lnSpc>
              <a:buFont typeface="Arial" panose="020B0604020202020204" pitchFamily="34" charset="0"/>
              <a:buChar char="•"/>
            </a:pPr>
            <a:r>
              <a:rPr lang="fa-IR" altLang="en-US" sz="1800" b="0" dirty="0">
                <a:cs typeface="B Mitra" pitchFamily="2" charset="-78"/>
              </a:rPr>
              <a:t>جایی که ارزش اسکناس در برابر طلا در نوسان باشد، این نشان می‌دهد که اسکناس مزبور پول بدون پشتوانه است و اغلب در برابر پول مسکوک ارزش خود را از دست خواهد داد. این مورد طی جنگها زمانی وجود داشته که دولتها اسکناسهایی را منتشر می‌نمودند که دارای پشتوانه مسکوکات نبودند.</a:t>
            </a:r>
            <a:endParaRPr lang="en-US" altLang="en-US" sz="1800" b="0" dirty="0" smtClean="0">
              <a:cs typeface="B Mitra" pitchFamily="2" charset="-78"/>
            </a:endParaRP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4FA0A0F-A5B9-4024-96A5-714BCD277F9A}" type="slidenum">
              <a:rPr lang="en-US" altLang="en-US" sz="1000"/>
              <a:pPr/>
              <a:t>21</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8356348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11266" name="Title 1"/>
          <p:cNvSpPr>
            <a:spLocks noGrp="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اهداف استاندارد طلا</a:t>
            </a:r>
            <a:endParaRPr lang="en-US" altLang="en-US" b="1" dirty="0">
              <a:cs typeface="B Nazanin" panose="00000400000000000000" pitchFamily="2" charset="-78"/>
            </a:endParaRPr>
          </a:p>
        </p:txBody>
      </p:sp>
      <p:sp>
        <p:nvSpPr>
          <p:cNvPr id="27650" name="Content Placeholder 2"/>
          <p:cNvSpPr>
            <a:spLocks noGrp="1"/>
          </p:cNvSpPr>
          <p:nvPr>
            <p:ph idx="1"/>
          </p:nvPr>
        </p:nvSpPr>
        <p:spPr/>
        <p:txBody>
          <a:bodyPr>
            <a:normAutofit/>
          </a:bodyPr>
          <a:lstStyle/>
          <a:p>
            <a:pPr algn="justLow" rtl="1">
              <a:lnSpc>
                <a:spcPct val="150000"/>
              </a:lnSpc>
              <a:buFont typeface="Arial" panose="020B0604020202020204" pitchFamily="34" charset="0"/>
              <a:buChar char="•"/>
            </a:pPr>
            <a:r>
              <a:rPr lang="fa-IR" altLang="en-US" sz="2000" b="0" dirty="0">
                <a:cs typeface="B Mitra" pitchFamily="2" charset="-78"/>
              </a:rPr>
              <a:t> اهداف مربوط به استاندارد طلا عبارتند از جلوگیری از گسترش تورمی منبع پولی، تا بتوان ارزش ثابت آن را در برابر دیگر قیمتها (نرخها) سنجید، و اجازه یافت تا گردش پولی گسترده‌تری، از جمله پایاپای تراکنشها، و با درجه بالاتری از اعتماد میان هردو مورد ثبات کمی و کیفی پول، برقرار نمود.</a:t>
            </a:r>
            <a:endParaRPr lang="en-US" altLang="en-US" sz="2000" b="0" dirty="0">
              <a:cs typeface="B Mitra" pitchFamily="2" charset="-78"/>
            </a:endParaRPr>
          </a:p>
        </p:txBody>
      </p:sp>
      <p:sp>
        <p:nvSpPr>
          <p:cNvPr id="2765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7D89227A-8FED-489C-A2C3-DA4F15DDAF1C}" type="slidenum">
              <a:rPr lang="en-US" altLang="en-US" sz="1000">
                <a:latin typeface="Arial" charset="0"/>
              </a:rPr>
              <a:pPr/>
              <a:t>22</a:t>
            </a:fld>
            <a:endParaRPr lang="en-US" altLang="en-US" sz="1000">
              <a:latin typeface="Arial" charset="0"/>
            </a:endParaRPr>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833674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9218" name="Rectangle 2"/>
          <p:cNvSpPr>
            <a:spLocks noGrp="1" noChangeArrowheads="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ارزش گذاري حق برداشت مخصوص</a:t>
            </a:r>
            <a:endParaRPr lang="en-US" altLang="en-US" b="1" dirty="0">
              <a:cs typeface="B Nazanin" panose="00000400000000000000" pitchFamily="2" charset="-78"/>
            </a:endParaRPr>
          </a:p>
        </p:txBody>
      </p:sp>
      <p:sp>
        <p:nvSpPr>
          <p:cNvPr id="60419" name="Rectangle 3"/>
          <p:cNvSpPr>
            <a:spLocks noGrp="1" noChangeArrowheads="1"/>
          </p:cNvSpPr>
          <p:nvPr>
            <p:ph idx="1"/>
          </p:nvPr>
        </p:nvSpPr>
        <p:spPr>
          <a:xfrm>
            <a:off x="457200" y="1371600"/>
            <a:ext cx="8229600" cy="4525963"/>
          </a:xfrm>
        </p:spPr>
        <p:txBody>
          <a:bodyPr>
            <a:normAutofit/>
          </a:bodyPr>
          <a:lstStyle/>
          <a:p>
            <a:pPr algn="justLow" rtl="1">
              <a:lnSpc>
                <a:spcPct val="150000"/>
              </a:lnSpc>
              <a:buFont typeface="Arial" panose="020B0604020202020204" pitchFamily="34" charset="0"/>
              <a:buChar char="•"/>
            </a:pPr>
            <a:r>
              <a:rPr lang="fa-IR" altLang="en-US" sz="2000" b="0" dirty="0">
                <a:cs typeface="B Mitra" pitchFamily="2" charset="-78"/>
              </a:rPr>
              <a:t>در ابتداء يک واحد حق برداشت مخصوص(</a:t>
            </a:r>
            <a:r>
              <a:rPr lang="en-US" altLang="en-US" sz="2000" b="0" dirty="0">
                <a:cs typeface="B Mitra" pitchFamily="2" charset="-78"/>
              </a:rPr>
              <a:t>SDR</a:t>
            </a:r>
            <a:r>
              <a:rPr lang="fa-IR" altLang="en-US" sz="2000" b="0" dirty="0">
                <a:cs typeface="B Mitra" pitchFamily="2" charset="-78"/>
              </a:rPr>
              <a:t>) معادل يک دلار و يا سي و پنج(35) واحد حق برداشت مخصوص(</a:t>
            </a:r>
            <a:r>
              <a:rPr lang="en-US" altLang="en-US" sz="2000" b="0" dirty="0">
                <a:cs typeface="B Mitra" pitchFamily="2" charset="-78"/>
              </a:rPr>
              <a:t>SDR</a:t>
            </a:r>
            <a:r>
              <a:rPr lang="fa-IR" altLang="en-US" sz="2000" b="0" dirty="0">
                <a:cs typeface="B Mitra" pitchFamily="2" charset="-78"/>
              </a:rPr>
              <a:t>) برابر يک اونس طلاي خالص بود اما از سال 1974 به بعد، براي محاسبه هر واحد حق برداشت مخصوص ميانگين وزني سبدي از ارزهاي مختلف در نظر گرفته شد. در ضمن، ارزش حق برداشت مخصوص(</a:t>
            </a:r>
            <a:r>
              <a:rPr lang="en-US" altLang="en-US" sz="2000" b="0" dirty="0">
                <a:cs typeface="B Mitra" pitchFamily="2" charset="-78"/>
              </a:rPr>
              <a:t>SDR</a:t>
            </a:r>
            <a:r>
              <a:rPr lang="fa-IR" altLang="en-US" sz="2000" b="0" dirty="0">
                <a:cs typeface="B Mitra" pitchFamily="2" charset="-78"/>
              </a:rPr>
              <a:t>) به طور روزانه به وسيله صندوق بين‌المللي پول محاسبه و اعلام مي‌شود.</a:t>
            </a:r>
            <a:endParaRPr lang="en-US" altLang="en-US" sz="2000" b="0" dirty="0">
              <a:cs typeface="B Mitra" pitchFamily="2" charset="-78"/>
            </a:endParaRPr>
          </a:p>
        </p:txBody>
      </p:sp>
      <p:sp>
        <p:nvSpPr>
          <p:cNvPr id="2867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A867357-5CDE-42AD-8253-F4BE8D65D5A5}" type="slidenum">
              <a:rPr lang="en-US" altLang="en-US" sz="1000"/>
              <a:pPr/>
              <a:t>23</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813766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1000" fill="hold"/>
                                        <p:tgtEl>
                                          <p:spTgt spid="604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04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10242" name="Rectangle 2"/>
          <p:cNvSpPr>
            <a:spLocks noGrp="1" noChangeArrowheads="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کاربرد حق برداشت مخصوص (</a:t>
            </a:r>
            <a:r>
              <a:rPr lang="en-US" altLang="en-US" b="1" dirty="0">
                <a:cs typeface="B Nazanin" panose="00000400000000000000" pitchFamily="2" charset="-78"/>
              </a:rPr>
              <a:t>SDR</a:t>
            </a:r>
            <a:r>
              <a:rPr lang="fa-IR" altLang="en-US" b="1" dirty="0">
                <a:cs typeface="B Nazanin" panose="00000400000000000000" pitchFamily="2" charset="-78"/>
              </a:rPr>
              <a:t>)</a:t>
            </a:r>
            <a:endParaRPr lang="en-US" altLang="en-US" b="1" dirty="0">
              <a:cs typeface="B Nazanin" panose="00000400000000000000" pitchFamily="2" charset="-78"/>
            </a:endParaRPr>
          </a:p>
        </p:txBody>
      </p:sp>
      <p:sp>
        <p:nvSpPr>
          <p:cNvPr id="61443" name="Rectangle 3"/>
          <p:cNvSpPr>
            <a:spLocks noGrp="1" noChangeArrowheads="1"/>
          </p:cNvSpPr>
          <p:nvPr>
            <p:ph idx="1"/>
          </p:nvPr>
        </p:nvSpPr>
        <p:spPr>
          <a:xfrm>
            <a:off x="822960" y="1100628"/>
            <a:ext cx="7520940" cy="4766772"/>
          </a:xfrm>
        </p:spPr>
        <p:txBody>
          <a:bodyPr>
            <a:noAutofit/>
          </a:bodyPr>
          <a:lstStyle/>
          <a:p>
            <a:pPr algn="justLow" rtl="1">
              <a:lnSpc>
                <a:spcPct val="160000"/>
              </a:lnSpc>
              <a:buFont typeface="Arial" panose="020B0604020202020204" pitchFamily="34" charset="0"/>
              <a:buChar char="•"/>
              <a:defRPr/>
            </a:pPr>
            <a:r>
              <a:rPr lang="fa-IR" altLang="en-US" b="0" dirty="0" smtClean="0">
                <a:cs typeface="B Mitra" panose="00000400000000000000" pitchFamily="2" charset="-78"/>
              </a:rPr>
              <a:t>اولين </a:t>
            </a:r>
            <a:r>
              <a:rPr lang="fa-IR" altLang="en-US" b="0" dirty="0">
                <a:cs typeface="B Mitra" panose="00000400000000000000" pitchFamily="2" charset="-78"/>
              </a:rPr>
              <a:t>کاربرد آن«تعيين و تشخيص» بود. به اين معنا که شرکت کننده‌اي در طرح حق برداشت مخصوص را که داراي وضعيت موازنه پرداختها و رشد ذخيره‌اي قوي بود «تعيين» مي‌کرد تا ارز مورد نياز را جهت تبادل با مقدار معيني از موجوديهاي حق برداشت مخصوص(</a:t>
            </a:r>
            <a:r>
              <a:rPr lang="en-US" altLang="en-US" b="0" dirty="0">
                <a:cs typeface="B Mitra" panose="00000400000000000000" pitchFamily="2" charset="-78"/>
              </a:rPr>
              <a:t>SDR</a:t>
            </a:r>
            <a:r>
              <a:rPr lang="fa-IR" altLang="en-US" b="0" dirty="0">
                <a:cs typeface="B Mitra" panose="00000400000000000000" pitchFamily="2" charset="-78"/>
              </a:rPr>
              <a:t>) که کشور ديگري خواهان تبديل آن بود فراهم کند. به علاوه، مشارکت کنندگاني در طرح مربوطه تعهد مي‌کردند تا آنجا که دارائيهاي حق برداشت مخصوص(</a:t>
            </a:r>
            <a:r>
              <a:rPr lang="en-US" altLang="en-US" b="0" dirty="0">
                <a:cs typeface="B Mitra" panose="00000400000000000000" pitchFamily="2" charset="-78"/>
              </a:rPr>
              <a:t>SDR</a:t>
            </a:r>
            <a:r>
              <a:rPr lang="fa-IR" altLang="en-US" b="0" dirty="0">
                <a:cs typeface="B Mitra" panose="00000400000000000000" pitchFamily="2" charset="-78"/>
              </a:rPr>
              <a:t>) آنها کمتر از سه برابر کل تخصيصهاي حق برداشت مخصوص(</a:t>
            </a:r>
            <a:r>
              <a:rPr lang="en-US" altLang="en-US" b="0" dirty="0">
                <a:cs typeface="B Mitra" panose="00000400000000000000" pitchFamily="2" charset="-78"/>
              </a:rPr>
              <a:t>SDR</a:t>
            </a:r>
            <a:r>
              <a:rPr lang="fa-IR" altLang="en-US" b="0" dirty="0">
                <a:cs typeface="B Mitra" panose="00000400000000000000" pitchFamily="2" charset="-78"/>
              </a:rPr>
              <a:t>) آنان باشد، موجوديهاي حق برداشت مخصوص(</a:t>
            </a:r>
            <a:r>
              <a:rPr lang="en-US" altLang="en-US" b="0" dirty="0">
                <a:cs typeface="B Mitra" panose="00000400000000000000" pitchFamily="2" charset="-78"/>
              </a:rPr>
              <a:t>SDR</a:t>
            </a:r>
            <a:r>
              <a:rPr lang="fa-IR" altLang="en-US" b="0" dirty="0">
                <a:cs typeface="B Mitra" panose="00000400000000000000" pitchFamily="2" charset="-78"/>
              </a:rPr>
              <a:t>)را از اين طريق قبول کنند. </a:t>
            </a:r>
          </a:p>
          <a:p>
            <a:pPr algn="justLow" rtl="1">
              <a:lnSpc>
                <a:spcPct val="170000"/>
              </a:lnSpc>
              <a:buFont typeface="Arial" panose="020B0604020202020204" pitchFamily="34" charset="0"/>
              <a:buChar char="•"/>
              <a:defRPr/>
            </a:pPr>
            <a:r>
              <a:rPr lang="fa-IR" altLang="en-US" b="0" dirty="0" smtClean="0">
                <a:cs typeface="B Mitra" panose="00000400000000000000" pitchFamily="2" charset="-78"/>
              </a:rPr>
              <a:t>دومين </a:t>
            </a:r>
            <a:r>
              <a:rPr lang="fa-IR" altLang="en-US" b="0" dirty="0">
                <a:cs typeface="B Mitra" panose="00000400000000000000" pitchFamily="2" charset="-78"/>
              </a:rPr>
              <a:t>کاربرد حق برداشت مخصوص(</a:t>
            </a:r>
            <a:r>
              <a:rPr lang="en-US" altLang="en-US" b="0" dirty="0">
                <a:cs typeface="B Mitra" panose="00000400000000000000" pitchFamily="2" charset="-78"/>
              </a:rPr>
              <a:t>SDR</a:t>
            </a:r>
            <a:r>
              <a:rPr lang="fa-IR" altLang="en-US" b="0" dirty="0">
                <a:cs typeface="B Mitra" panose="00000400000000000000" pitchFamily="2" charset="-78"/>
              </a:rPr>
              <a:t>) استفاده در معاملات با صندوق بود. براي مثال کشورهاي عضو مي‌توانستند که (البته هم اکنون نيز مي‌توانند) خريد و فروشهاي ارزي خود را با صندوق بين‌المللي پول به وسيله حق برداشت </a:t>
            </a:r>
            <a:r>
              <a:rPr lang="fa-IR" altLang="en-US" b="0" dirty="0" smtClean="0">
                <a:cs typeface="B Mitra" panose="00000400000000000000" pitchFamily="2" charset="-78"/>
              </a:rPr>
              <a:t>مخصوص(</a:t>
            </a:r>
            <a:r>
              <a:rPr lang="en-US" altLang="en-US" b="0" dirty="0">
                <a:cs typeface="B Mitra" panose="00000400000000000000" pitchFamily="2" charset="-78"/>
              </a:rPr>
              <a:t>SDR</a:t>
            </a:r>
            <a:r>
              <a:rPr lang="fa-IR" altLang="en-US" b="0" dirty="0">
                <a:cs typeface="B Mitra" panose="00000400000000000000" pitchFamily="2" charset="-78"/>
              </a:rPr>
              <a:t>) انجام دهند.</a:t>
            </a:r>
          </a:p>
          <a:p>
            <a:pPr algn="justLow" rtl="1">
              <a:lnSpc>
                <a:spcPct val="170000"/>
              </a:lnSpc>
              <a:buFont typeface="Arial" panose="020B0604020202020204" pitchFamily="34" charset="0"/>
              <a:buChar char="•"/>
              <a:defRPr/>
            </a:pPr>
            <a:r>
              <a:rPr lang="fa-IR" altLang="en-US" b="0" dirty="0" smtClean="0">
                <a:cs typeface="B Mitra" panose="00000400000000000000" pitchFamily="2" charset="-78"/>
              </a:rPr>
              <a:t>سومين </a:t>
            </a:r>
            <a:r>
              <a:rPr lang="fa-IR" altLang="en-US" b="0" dirty="0">
                <a:cs typeface="B Mitra" panose="00000400000000000000" pitchFamily="2" charset="-78"/>
              </a:rPr>
              <a:t>کاربرد آن، فروش حق برداشت مخصوص در مقابل ارز از طريق توافق با يک مشارکت کننده در طرح حق برداشت مخصوص بود.</a:t>
            </a:r>
            <a:endParaRPr lang="en-US" altLang="en-US" b="0" dirty="0">
              <a:cs typeface="B Mitra" panose="00000400000000000000" pitchFamily="2" charset="-78"/>
            </a:endParaRPr>
          </a:p>
          <a:p>
            <a:pPr algn="justLow" rtl="1" eaLnBrk="1" hangingPunct="1">
              <a:buFontTx/>
              <a:buNone/>
              <a:defRPr/>
            </a:pPr>
            <a:endParaRPr lang="en-US" altLang="en-US" dirty="0" smtClean="0">
              <a:cs typeface="B Mitra" panose="00000400000000000000" pitchFamily="2" charset="-78"/>
            </a:endParaRPr>
          </a:p>
          <a:p>
            <a:pPr eaLnBrk="1" hangingPunct="1">
              <a:buFontTx/>
              <a:buNone/>
              <a:defRPr/>
            </a:pPr>
            <a:endParaRPr lang="en-US" altLang="en-US" dirty="0" smtClean="0">
              <a:cs typeface="B Mitra" panose="00000400000000000000" pitchFamily="2" charset="-78"/>
            </a:endParaRPr>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DB2AC31-22FA-47B8-88AB-5DA0BE9696B9}" type="slidenum">
              <a:rPr lang="en-US" altLang="en-US" sz="1000"/>
              <a:pPr/>
              <a:t>24</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249733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Scale>
                                      <p:cBhvr>
                                        <p:cTn id="7" dur="1000" decel="50000" fill="hold">
                                          <p:stCondLst>
                                            <p:cond delay="0"/>
                                          </p:stCondLst>
                                        </p:cTn>
                                        <p:tgtEl>
                                          <p:spTgt spid="6144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43">
                                            <p:txEl>
                                              <p:pRg st="0" end="0"/>
                                            </p:txEl>
                                          </p:spTgt>
                                        </p:tgtEl>
                                        <p:attrNameLst>
                                          <p:attrName>ppt_x</p:attrName>
                                          <p:attrName>ppt_y</p:attrName>
                                        </p:attrNameLst>
                                      </p:cBhvr>
                                    </p:animMotion>
                                    <p:animEffect transition="in" filter="fade">
                                      <p:cBhvr>
                                        <p:cTn id="9" dur="1000"/>
                                        <p:tgtEl>
                                          <p:spTgt spid="614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61443">
                                            <p:txEl>
                                              <p:pRg st="1" end="1"/>
                                            </p:txEl>
                                          </p:spTgt>
                                        </p:tgtEl>
                                        <p:attrNameLst>
                                          <p:attrName>style.visibility</p:attrName>
                                        </p:attrNameLst>
                                      </p:cBhvr>
                                      <p:to>
                                        <p:strVal val="visible"/>
                                      </p:to>
                                    </p:set>
                                    <p:animScale>
                                      <p:cBhvr>
                                        <p:cTn id="14" dur="1000" decel="50000" fill="hold">
                                          <p:stCondLst>
                                            <p:cond delay="0"/>
                                          </p:stCondLst>
                                        </p:cTn>
                                        <p:tgtEl>
                                          <p:spTgt spid="6144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1443">
                                            <p:txEl>
                                              <p:pRg st="1" end="1"/>
                                            </p:txEl>
                                          </p:spTgt>
                                        </p:tgtEl>
                                        <p:attrNameLst>
                                          <p:attrName>ppt_x</p:attrName>
                                          <p:attrName>ppt_y</p:attrName>
                                        </p:attrNameLst>
                                      </p:cBhvr>
                                    </p:animMotion>
                                    <p:animEffect transition="in" filter="fade">
                                      <p:cBhvr>
                                        <p:cTn id="16" dur="1000"/>
                                        <p:tgtEl>
                                          <p:spTgt spid="6144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61443">
                                            <p:txEl>
                                              <p:pRg st="2" end="2"/>
                                            </p:txEl>
                                          </p:spTgt>
                                        </p:tgtEl>
                                        <p:attrNameLst>
                                          <p:attrName>style.visibility</p:attrName>
                                        </p:attrNameLst>
                                      </p:cBhvr>
                                      <p:to>
                                        <p:strVal val="visible"/>
                                      </p:to>
                                    </p:set>
                                    <p:animScale>
                                      <p:cBhvr>
                                        <p:cTn id="21" dur="1000" decel="50000" fill="hold">
                                          <p:stCondLst>
                                            <p:cond delay="0"/>
                                          </p:stCondLst>
                                        </p:cTn>
                                        <p:tgtEl>
                                          <p:spTgt spid="6144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61443">
                                            <p:txEl>
                                              <p:pRg st="2" end="2"/>
                                            </p:txEl>
                                          </p:spTgt>
                                        </p:tgtEl>
                                        <p:attrNameLst>
                                          <p:attrName>ppt_x</p:attrName>
                                          <p:attrName>ppt_y</p:attrName>
                                        </p:attrNameLst>
                                      </p:cBhvr>
                                    </p:animMotion>
                                    <p:animEffect transition="in" filter="fade">
                                      <p:cBhvr>
                                        <p:cTn id="23" dur="1000"/>
                                        <p:tgtEl>
                                          <p:spTgt spid="61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4" name="Title 3"/>
          <p:cNvSpPr>
            <a:spLocks noGrp="1"/>
          </p:cNvSpPr>
          <p:nvPr>
            <p:ph type="title"/>
          </p:nvPr>
        </p:nvSpPr>
        <p:spPr>
          <a:xfrm>
            <a:off x="457200" y="274638"/>
            <a:ext cx="8229600" cy="7921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اهداف صندوق بین المللی پول</a:t>
            </a:r>
            <a:endParaRPr lang="en-US" b="1" dirty="0">
              <a:cs typeface="B Nazanin" panose="00000400000000000000" pitchFamily="2" charset="-78"/>
            </a:endParaRPr>
          </a:p>
        </p:txBody>
      </p:sp>
      <p:sp>
        <p:nvSpPr>
          <p:cNvPr id="2" name="Content Placeholder 1"/>
          <p:cNvSpPr>
            <a:spLocks noGrp="1"/>
          </p:cNvSpPr>
          <p:nvPr>
            <p:ph idx="1"/>
          </p:nvPr>
        </p:nvSpPr>
        <p:spPr>
          <a:xfrm>
            <a:off x="381000" y="1295400"/>
            <a:ext cx="8305800" cy="4711700"/>
          </a:xfrm>
        </p:spPr>
        <p:txBody>
          <a:bodyPr>
            <a:normAutofit/>
          </a:bodyPr>
          <a:lstStyle/>
          <a:p>
            <a:pPr algn="just" rtl="1" fontAlgn="auto">
              <a:spcAft>
                <a:spcPts val="0"/>
              </a:spcAft>
              <a:buFont typeface="Wingdings 3"/>
              <a:buNone/>
              <a:defRPr/>
            </a:pPr>
            <a:r>
              <a:rPr lang="fa-IR" sz="1700" b="0" dirty="0">
                <a:cs typeface="B Mitra" panose="00000400000000000000" pitchFamily="2" charset="-78"/>
              </a:rPr>
              <a:t>هدف اولیه تاسیس صندوق بین المللی پول عبارت بود از جلوگیری از برقراری مجدد محدودیت های بازرگانی بین المللی از یک طرف و ممانعت از نوسانات شدید نرخ مبادله به شکلی که در دوران بین دو جنگ جهانی شاهد آن بودیم.</a:t>
            </a:r>
            <a:endParaRPr lang="en-US" sz="1700" b="0" dirty="0">
              <a:cs typeface="B Mitra" panose="00000400000000000000" pitchFamily="2" charset="-78"/>
            </a:endParaRPr>
          </a:p>
          <a:p>
            <a:pPr algn="just" rtl="1" fontAlgn="auto">
              <a:spcAft>
                <a:spcPts val="0"/>
              </a:spcAft>
              <a:buFont typeface="Wingdings 3"/>
              <a:buNone/>
              <a:defRPr/>
            </a:pPr>
            <a:r>
              <a:rPr lang="fa-IR" sz="1700" b="0" dirty="0">
                <a:cs typeface="B Mitra" panose="00000400000000000000" pitchFamily="2" charset="-78"/>
              </a:rPr>
              <a:t>طبق اساسنامه صندوق بین المللی پول سایر اهداف عبارتند از :</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تقویت همکاریهای بین المللی از طریق فراهم ساختن امکانات مشورتی و همکاری اعضاء درباره ی مسائل پولی بین المللی</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تسهیل رشد متوازن تجارت بین المللی و از طریق کمک به افزایش سطح اشتغال و در آمد و توسعه ظرفیتهای تولید</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تقویت ثبات ارزی و ترتیبات ارزی و اجتناب از تضعیف رقابتی ارزش پول ملی</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تقویت نظام چند جانبه پرداختها برای معاملات جاری و یافتن راههای حذف محدودیتهای ارزی که مانع رشد تجارت جهانی می شود</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تامین منابع مالی برای اعضاء به طور موقت</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یافتن راههایی برای کاهش دوره و میزان عدم توازن در پرداختها</a:t>
            </a:r>
            <a:endParaRPr lang="en-US" sz="1700" b="0" dirty="0">
              <a:cs typeface="B Mitra" panose="00000400000000000000" pitchFamily="2" charset="-78"/>
            </a:endParaRPr>
          </a:p>
          <a:p>
            <a:pPr algn="just" rtl="1" fontAlgn="auto">
              <a:spcAft>
                <a:spcPts val="0"/>
              </a:spcAft>
              <a:buFont typeface="Wingdings 3"/>
              <a:buChar char=""/>
              <a:defRPr/>
            </a:pPr>
            <a:r>
              <a:rPr lang="fa-IR" sz="1700" b="0" dirty="0">
                <a:cs typeface="B Mitra" panose="00000400000000000000" pitchFamily="2" charset="-78"/>
              </a:rPr>
              <a:t>مقرر صندوق در شهر واشنگتن پایتخت آمریکا است واگر چه از موسسات وابسته به سازمان ملل متحد به شمار میاید ولی به موجب اساسنامه از استقلال کامل اداری برخوردار است. </a:t>
            </a:r>
            <a:endParaRPr lang="en-US" sz="1700" b="0" dirty="0">
              <a:cs typeface="B Mitra" panose="00000400000000000000" pitchFamily="2" charset="-78"/>
            </a:endParaRPr>
          </a:p>
          <a:p>
            <a:pPr marL="365760" indent="-256032" algn="r" rtl="1" eaLnBrk="1" fontAlgn="auto" hangingPunct="1">
              <a:spcAft>
                <a:spcPts val="0"/>
              </a:spcAft>
              <a:buFont typeface="Wingdings 3"/>
              <a:buChar char=""/>
              <a:defRPr/>
            </a:pPr>
            <a:endParaRPr lang="en-US" dirty="0"/>
          </a:p>
        </p:txBody>
      </p:sp>
      <p:sp>
        <p:nvSpPr>
          <p:cNvPr id="3072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C890DC1-5C9C-4F3A-8480-75A840A56AE7}" type="slidenum">
              <a:rPr lang="en-US" altLang="en-US" sz="1000"/>
              <a:pPr/>
              <a:t>25</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515430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019" y="304800"/>
            <a:ext cx="8097381" cy="971686"/>
          </a:xfrm>
          <a:prstGeom prst="rect">
            <a:avLst/>
          </a:prstGeom>
          <a:noFill/>
          <a:ln>
            <a:noFill/>
          </a:ln>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52400"/>
            <a:ext cx="8097381" cy="971686"/>
          </a:xfrm>
          <a:prstGeom prst="rect">
            <a:avLst/>
          </a:prstGeom>
          <a:noFill/>
          <a:ln>
            <a:noFill/>
          </a:ln>
        </p:spPr>
      </p:pic>
      <p:sp>
        <p:nvSpPr>
          <p:cNvPr id="4" name="Title 3"/>
          <p:cNvSpPr>
            <a:spLocks noGrp="1"/>
          </p:cNvSpPr>
          <p:nvPr>
            <p:ph type="title"/>
          </p:nvPr>
        </p:nvSpPr>
        <p:spPr>
          <a:xfrm>
            <a:off x="381000" y="350838"/>
            <a:ext cx="8229600" cy="6397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کسریهای تجاری</a:t>
            </a:r>
            <a:endParaRPr lang="en-US" b="1" dirty="0">
              <a:cs typeface="B Nazanin" panose="00000400000000000000" pitchFamily="2" charset="-78"/>
            </a:endParaRPr>
          </a:p>
        </p:txBody>
      </p:sp>
      <p:sp>
        <p:nvSpPr>
          <p:cNvPr id="2" name="Content Placeholder 1"/>
          <p:cNvSpPr>
            <a:spLocks noGrp="1"/>
          </p:cNvSpPr>
          <p:nvPr>
            <p:ph idx="1"/>
          </p:nvPr>
        </p:nvSpPr>
        <p:spPr>
          <a:xfrm>
            <a:off x="457200" y="1066800"/>
            <a:ext cx="8229600" cy="5334000"/>
          </a:xfrm>
        </p:spPr>
        <p:txBody>
          <a:bodyPr>
            <a:normAutofit/>
          </a:bodyPr>
          <a:lstStyle/>
          <a:p>
            <a:pPr marL="365760" indent="-256032" algn="justLow" rtl="1" eaLnBrk="1" fontAlgn="auto" hangingPunct="1">
              <a:lnSpc>
                <a:spcPct val="150000"/>
              </a:lnSpc>
              <a:spcAft>
                <a:spcPts val="0"/>
              </a:spcAft>
              <a:buFont typeface="Wingdings 3"/>
              <a:buChar char=""/>
              <a:defRPr/>
            </a:pPr>
            <a:r>
              <a:rPr lang="fa-IR" b="0" dirty="0">
                <a:cs typeface="B Mitra" panose="00000400000000000000" pitchFamily="2" charset="-78"/>
              </a:rPr>
              <a:t> صورت وقوع کسری در حسابهای جاری، اعضای صندوق در زمانی که ذخایر کم باشد می‌توانند متناسب با رقم سهمیه‌ای که در صندوق دارند ارز خارجی وام بگیرند. به بیان دیگر، هر چقدر مشارکت کشوری در صندوق بیشتر باشد، پولی که می‌تواند از </a:t>
            </a:r>
            <a:r>
              <a:rPr lang="en-US" b="0" dirty="0">
                <a:cs typeface="B Mitra" panose="00000400000000000000" pitchFamily="2" charset="-78"/>
              </a:rPr>
              <a:t>IMF </a:t>
            </a:r>
            <a:r>
              <a:rPr lang="fa-IR" b="0" dirty="0">
                <a:cs typeface="B Mitra" panose="00000400000000000000" pitchFamily="2" charset="-78"/>
              </a:rPr>
              <a:t>قرض بگیرد بیشتر می‌شود.</a:t>
            </a:r>
          </a:p>
          <a:p>
            <a:pPr marL="365760" indent="-256032" algn="justLow" rtl="1" eaLnBrk="1" fontAlgn="auto" hangingPunct="1">
              <a:lnSpc>
                <a:spcPct val="150000"/>
              </a:lnSpc>
              <a:spcAft>
                <a:spcPts val="0"/>
              </a:spcAft>
              <a:buFont typeface="Wingdings 3"/>
              <a:buChar char=""/>
              <a:defRPr/>
            </a:pPr>
            <a:r>
              <a:rPr lang="fa-IR" b="0" dirty="0">
                <a:cs typeface="B Mitra" panose="00000400000000000000" pitchFamily="2" charset="-78"/>
              </a:rPr>
              <a:t>اعضا باید بدهی خود را بین ۱۸ ماه تا ۵ سال پرداخت کنند. در عوض، </a:t>
            </a:r>
            <a:r>
              <a:rPr lang="en-US" b="0" dirty="0">
                <a:cs typeface="B Mitra" panose="00000400000000000000" pitchFamily="2" charset="-78"/>
              </a:rPr>
              <a:t>IMF </a:t>
            </a:r>
            <a:r>
              <a:rPr lang="fa-IR" b="0" dirty="0">
                <a:cs typeface="B Mitra" panose="00000400000000000000" pitchFamily="2" charset="-78"/>
              </a:rPr>
              <a:t>مقرراتی دارد که مانع از این می‌شود که کشوری سال به سال </a:t>
            </a:r>
            <a:r>
              <a:rPr lang="fa-IR" b="0" dirty="0" smtClean="0">
                <a:cs typeface="B Mitra" panose="00000400000000000000" pitchFamily="2" charset="-78"/>
              </a:rPr>
              <a:t>بدهی</a:t>
            </a:r>
            <a:r>
              <a:rPr lang="en-US" b="0" dirty="0" smtClean="0">
                <a:cs typeface="B Mitra" panose="00000400000000000000" pitchFamily="2" charset="-78"/>
              </a:rPr>
              <a:t> </a:t>
            </a:r>
            <a:r>
              <a:rPr lang="fa-IR" b="0" dirty="0" smtClean="0">
                <a:cs typeface="B Mitra" panose="00000400000000000000" pitchFamily="2" charset="-78"/>
              </a:rPr>
              <a:t>اش </a:t>
            </a:r>
            <a:r>
              <a:rPr lang="fa-IR" b="0" dirty="0">
                <a:cs typeface="B Mitra" panose="00000400000000000000" pitchFamily="2" charset="-78"/>
              </a:rPr>
              <a:t>بیشتر شود. در عوض وامهایی که صندوق جهت تقویت ارزهای ملی ارائه می‌کند، می‌تواند از طرف خزانه داری آمریکا بر اقتصاد سایر کشورها «نظارت» کند، وامهای </a:t>
            </a:r>
            <a:r>
              <a:rPr lang="en-US" b="0" dirty="0">
                <a:cs typeface="B Mitra" panose="00000400000000000000" pitchFamily="2" charset="-78"/>
              </a:rPr>
              <a:t>IMF </a:t>
            </a:r>
            <a:r>
              <a:rPr lang="fa-IR" b="0" dirty="0">
                <a:cs typeface="B Mitra" panose="00000400000000000000" pitchFamily="2" charset="-78"/>
              </a:rPr>
              <a:t>قابل مقایسه با وامهای موسسات اعتباری معمولی نیستند. در واقع این وامها امکان خرید ارز خارجی با طلا یا با ارز ملی را ارائه می‌کنند. برنامه آمریکا برای </a:t>
            </a:r>
            <a:r>
              <a:rPr lang="en-US" b="0" dirty="0">
                <a:cs typeface="B Mitra" panose="00000400000000000000" pitchFamily="2" charset="-78"/>
              </a:rPr>
              <a:t>IMF </a:t>
            </a:r>
            <a:r>
              <a:rPr lang="fa-IR" b="0" dirty="0">
                <a:cs typeface="B Mitra" panose="00000400000000000000" pitchFamily="2" charset="-78"/>
              </a:rPr>
              <a:t>به دنبال این بود که محدودیتهای ارائه خدمات و کالا از کشوری به کشور دیگر را بردارد، به داستان بلوکهای ارزی پایان دهد و دخالت در تبادل ارز را لغو کند.</a:t>
            </a:r>
          </a:p>
          <a:p>
            <a:pPr marL="365760" indent="-256032" algn="justLow" rtl="1" eaLnBrk="1" fontAlgn="auto" hangingPunct="1">
              <a:lnSpc>
                <a:spcPct val="150000"/>
              </a:lnSpc>
              <a:spcAft>
                <a:spcPts val="0"/>
              </a:spcAft>
              <a:buFont typeface="Wingdings 3"/>
              <a:buChar char=""/>
              <a:defRPr/>
            </a:pPr>
            <a:r>
              <a:rPr lang="en-US" b="0" dirty="0">
                <a:cs typeface="B Mitra" panose="00000400000000000000" pitchFamily="2" charset="-78"/>
              </a:rPr>
              <a:t>IMF </a:t>
            </a:r>
            <a:r>
              <a:rPr lang="fa-IR" b="0" dirty="0">
                <a:cs typeface="B Mitra" panose="00000400000000000000" pitchFamily="2" charset="-78"/>
              </a:rPr>
              <a:t>بدین منظور طراحی شد تا به کشورهایی که تراز منفی دارند وام پرداخت کند. وام‌های </a:t>
            </a:r>
            <a:r>
              <a:rPr lang="en-US" b="0" dirty="0">
                <a:cs typeface="B Mitra" panose="00000400000000000000" pitchFamily="2" charset="-78"/>
              </a:rPr>
              <a:t>IMF </a:t>
            </a:r>
            <a:r>
              <a:rPr lang="fa-IR" b="0" dirty="0">
                <a:cs typeface="B Mitra" panose="00000400000000000000" pitchFamily="2" charset="-78"/>
              </a:rPr>
              <a:t>می‌توانند مشکلات کوتاه مدت مالی را جبران کنند که این به سود ثابت ماندن نرخ تبادل ارز است. در واقع این بدین معنی است که کشور عضو مجبور نیست برای کاهش واردات خود رکود القا کند تا درآمد ملی اش کم شود و واردات نیز کم شوند. لذا کشورها نیز لازم نبود به راه حل کلاسیک ِ انقباض و بیکاری رو آورند تا تراز منفی خود را جبران کنند. پیش از جنگ جهانی دوم، ممالک اروپایی و به ویژه بریتانیا اغلب بدین روش متوسل می‌شدند</a:t>
            </a:r>
            <a:r>
              <a:rPr lang="fa-IR" b="0" dirty="0" smtClean="0">
                <a:cs typeface="B Mitra" panose="00000400000000000000" pitchFamily="2" charset="-78"/>
              </a:rPr>
              <a:t>.</a:t>
            </a:r>
            <a:endParaRPr lang="fa-IR" b="0" dirty="0">
              <a:cs typeface="B Mitra" panose="00000400000000000000" pitchFamily="2" charset="-78"/>
            </a:endParaRPr>
          </a:p>
        </p:txBody>
      </p:sp>
      <p:sp>
        <p:nvSpPr>
          <p:cNvPr id="3174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C0E7E047-B25D-409B-AF5B-65832B2A3D00}" type="slidenum">
              <a:rPr lang="en-US" altLang="en-US" sz="1000"/>
              <a:pPr/>
              <a:t>26</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28342779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619" y="10160"/>
            <a:ext cx="8097381" cy="971686"/>
          </a:xfrm>
          <a:prstGeom prst="rect">
            <a:avLst/>
          </a:prstGeom>
          <a:noFill/>
          <a:ln>
            <a:noFill/>
          </a:ln>
        </p:spPr>
      </p:pic>
      <p:sp>
        <p:nvSpPr>
          <p:cNvPr id="4" name="Title 3"/>
          <p:cNvSpPr>
            <a:spLocks noGrp="1"/>
          </p:cNvSpPr>
          <p:nvPr>
            <p:ph type="title"/>
          </p:nvPr>
        </p:nvSpPr>
        <p:spPr>
          <a:xfrm>
            <a:off x="457200" y="228600"/>
            <a:ext cx="8229600" cy="53340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نرخ‌های تبادل ارز ثابت</a:t>
            </a:r>
            <a:endParaRPr lang="en-US" b="1" dirty="0">
              <a:cs typeface="B Nazanin" panose="00000400000000000000" pitchFamily="2" charset="-78"/>
            </a:endParaRPr>
          </a:p>
        </p:txBody>
      </p:sp>
      <p:sp>
        <p:nvSpPr>
          <p:cNvPr id="2" name="Content Placeholder 1"/>
          <p:cNvSpPr>
            <a:spLocks noGrp="1"/>
          </p:cNvSpPr>
          <p:nvPr>
            <p:ph idx="1"/>
          </p:nvPr>
        </p:nvSpPr>
        <p:spPr>
          <a:xfrm>
            <a:off x="457200" y="762000"/>
            <a:ext cx="8229600" cy="4419600"/>
          </a:xfrm>
        </p:spPr>
        <p:txBody>
          <a:bodyPr>
            <a:normAutofit/>
          </a:bodyPr>
          <a:lstStyle/>
          <a:p>
            <a:pPr marL="365760" indent="-256032" algn="justLow" rtl="1">
              <a:lnSpc>
                <a:spcPct val="170000"/>
              </a:lnSpc>
              <a:buFont typeface="Wingdings 3"/>
              <a:buChar char=""/>
              <a:defRPr/>
            </a:pPr>
            <a:r>
              <a:rPr lang="fa-IR" sz="2100" b="0" dirty="0">
                <a:cs typeface="B Mitra" panose="00000400000000000000" pitchFamily="2" charset="-78"/>
              </a:rPr>
              <a:t>قوانین برتون وودز که ماده‌های موافقتنامه، صندوق بین‌المللی پول (</a:t>
            </a:r>
            <a:r>
              <a:rPr lang="en-US" sz="2100" b="0" dirty="0">
                <a:cs typeface="B Mitra" panose="00000400000000000000" pitchFamily="2" charset="-78"/>
              </a:rPr>
              <a:t>IMF) </a:t>
            </a:r>
            <a:r>
              <a:rPr lang="fa-IR" sz="2100" b="0" dirty="0">
                <a:cs typeface="B Mitra" panose="00000400000000000000" pitchFamily="2" charset="-78"/>
              </a:rPr>
              <a:t>)و بانک جهانی ترمیم و توسعه (</a:t>
            </a:r>
            <a:r>
              <a:rPr lang="en-US" sz="2100" b="0" dirty="0">
                <a:cs typeface="B Mitra" panose="00000400000000000000" pitchFamily="2" charset="-78"/>
              </a:rPr>
              <a:t>IBRD) </a:t>
            </a:r>
            <a:r>
              <a:rPr lang="fa-IR" sz="2100" b="0" dirty="0">
                <a:cs typeface="B Mitra" panose="00000400000000000000" pitchFamily="2" charset="-78"/>
              </a:rPr>
              <a:t>)را تشکیل می‌داد مبنای سیستم نرخ ثابت تبادل ارزی قرار گرفت. علاوه بر این، آن قوانین مشوق ایجاد سیستمی باز بودند که طبق آن کشورهای عضو بتوانند ارزهایشان را به یکدیگر تبدیل کنند تا تجارت آزادانه صورت گیرد. حاصل کار نظام ارزی «با نرخ میخکوب شده» بود. اعضا می‌بایست مقدار معادلی از ارزهای ملی خود را بر حسب ارز اندوخته («میخ») تثبیت می‌کردند و نوسان نرخ ارز را در حد مثبت یا منفی ۱٪ («محدوده نوسان») از مقدار ارز ملی حفظ می‌کردند. تثبیت نوسانات از طریق مداخله در بازارهای ارز خارجی صورت می‌گرفت (یعنی خرید یا فروش پول خارجی).</a:t>
            </a:r>
          </a:p>
          <a:p>
            <a:pPr marL="365760" indent="-256032" algn="justLow" rtl="1" eaLnBrk="1" fontAlgn="auto" hangingPunct="1">
              <a:spcAft>
                <a:spcPts val="0"/>
              </a:spcAft>
              <a:buFont typeface="Wingdings 3"/>
              <a:buChar char=""/>
              <a:defRPr/>
            </a:pPr>
            <a:endParaRPr lang="en-US" dirty="0">
              <a:cs typeface="B Mitra" panose="00000400000000000000" pitchFamily="2" charset="-78"/>
            </a:endParaRPr>
          </a:p>
        </p:txBody>
      </p:sp>
      <p:sp>
        <p:nvSpPr>
          <p:cNvPr id="327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B81B2350-BE1F-4488-B66B-F6D36A5C0805}" type="slidenum">
              <a:rPr lang="en-US" altLang="en-US" sz="1000"/>
              <a:pPr/>
              <a:t>27</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41620346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419600"/>
          </a:xfrm>
        </p:spPr>
        <p:txBody>
          <a:bodyPr>
            <a:normAutofit fontScale="85000" lnSpcReduction="20000"/>
          </a:bodyPr>
          <a:lstStyle/>
          <a:p>
            <a:pPr marL="365760" indent="-256032" algn="justLow" rtl="1">
              <a:lnSpc>
                <a:spcPct val="170000"/>
              </a:lnSpc>
              <a:buFont typeface="Wingdings 3"/>
              <a:buChar char=""/>
              <a:defRPr/>
            </a:pPr>
            <a:r>
              <a:rPr lang="fa-IR" sz="2100" b="0" dirty="0" smtClean="0">
                <a:cs typeface="B Mitra" panose="00000400000000000000" pitchFamily="2" charset="-78"/>
              </a:rPr>
              <a:t>از </a:t>
            </a:r>
            <a:r>
              <a:rPr lang="fa-IR" sz="2100" b="0" dirty="0">
                <a:cs typeface="B Mitra" panose="00000400000000000000" pitchFamily="2" charset="-78"/>
              </a:rPr>
              <a:t>نظر تئوری، ارز اندوخته نقش بانکور را داشت (بانکور واحد ارز جهانی بود که هیچگاه به کار گرفته نشد) که جان مینارد کینز پیشنهاد داده بود؛ ولی آمریکا اعتراض کرد و درخواستش پذیرفته شد و «ارز اندوخته» همان دلار آمریکا شد. این بدین معنی بود که دیگر کشورها ارزشان را به دلار آمریکا پیوند می‌دادند (میخکوب می‌کردند) و برای اینکه نرخ نوسان بازار تبادل ارز در حد ۱٪ از ارز اندوخته بماند باید دلار خرید و فروش می‌کردند؛ لذا دلار همان نقشی را عهده‌دار شد که طلا در سیستم مالی بین‌المللی استاندارد طلا برعهده داشت. در همین حال آمریکا برای افزایش اعتماد به دلار پذیرفت که به طور جداگانه دلار را به طلا پیوند زند: هر اونس طلا ۳۵ دلار آمریکا. بر اساس این نرخ، دول خارجی و بانکهای مرکزی آنها می‌توانستند دلار را با طلا معاوضه کنند. برتون وودز سیستم پرداخت مبتنی بر دلار ایجاد کرد که طبق آن تمامی ارزها بر حسب دلار تعریف می‌شدند و دلار خود به طلا قابل تبدیل بود و از همه مهمتر اینکه «به خوبی طلا» بود. اکنون دیگر عملاً ارز آمریکا تبدیل به ارز جهانی شده بود و دیگر ارزها باید بر حسب آن تثبیت می‌شدند. دلار آمریکا به عنوان ارز اصلی جهان در عمده تراکنشهای بین‌المللی به کار گرفته می‌شود.</a:t>
            </a:r>
          </a:p>
          <a:p>
            <a:pPr marL="365760" indent="-256032" algn="justLow" rtl="1" eaLnBrk="1" fontAlgn="auto" hangingPunct="1">
              <a:spcAft>
                <a:spcPts val="0"/>
              </a:spcAft>
              <a:buFont typeface="Wingdings 3"/>
              <a:buChar char=""/>
              <a:defRPr/>
            </a:pPr>
            <a:endParaRPr lang="en-US" dirty="0">
              <a:cs typeface="B Mitra" panose="00000400000000000000" pitchFamily="2" charset="-78"/>
            </a:endParaRPr>
          </a:p>
        </p:txBody>
      </p:sp>
      <p:sp>
        <p:nvSpPr>
          <p:cNvPr id="327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B81B2350-BE1F-4488-B66B-F6D36A5C0805}" type="slidenum">
              <a:rPr lang="en-US" altLang="en-US" sz="1000"/>
              <a:pPr/>
              <a:t>28</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385669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038600"/>
          </a:xfrm>
        </p:spPr>
        <p:txBody>
          <a:bodyPr>
            <a:normAutofit/>
          </a:bodyPr>
          <a:lstStyle/>
          <a:p>
            <a:pPr marL="365760" indent="-256032" algn="justLow" rtl="1">
              <a:lnSpc>
                <a:spcPct val="170000"/>
              </a:lnSpc>
              <a:buFont typeface="Wingdings 3"/>
              <a:buChar char=""/>
              <a:defRPr/>
            </a:pPr>
            <a:r>
              <a:rPr lang="fa-IR" sz="1800" b="0" dirty="0" smtClean="0">
                <a:cs typeface="B Mitra" panose="00000400000000000000" pitchFamily="2" charset="-78"/>
              </a:rPr>
              <a:t>دلار </a:t>
            </a:r>
            <a:r>
              <a:rPr lang="fa-IR" sz="1800" b="0" dirty="0">
                <a:cs typeface="B Mitra" panose="00000400000000000000" pitchFamily="2" charset="-78"/>
              </a:rPr>
              <a:t>آمریکا ارزی بود که بالاترین قدرت خرید را داشت و تنها ارزی بود که پشتوانه اش طلا بود. علاوه بر این، تمامی کشورهای اروپایی حاضر در جنگ دوم جهانی به شدت مقروض بودند و مقادیر زیادی طلا به آمریکا منتقل کردند که منجر به قدرت بیشتر آمریکا شد؛ لذا ارزش دلار آمریکا در جهان بالا رفت و تبدیل به ارز کلیدی سیستم برتون وودز شد.</a:t>
            </a:r>
          </a:p>
          <a:p>
            <a:pPr marL="365760" indent="-256032" algn="justLow" rtl="1">
              <a:lnSpc>
                <a:spcPct val="170000"/>
              </a:lnSpc>
              <a:buFont typeface="Wingdings 3"/>
              <a:buChar char=""/>
              <a:defRPr/>
            </a:pPr>
            <a:r>
              <a:rPr lang="fa-IR" sz="1800" b="0" dirty="0" smtClean="0">
                <a:cs typeface="B Mitra" panose="00000400000000000000" pitchFamily="2" charset="-78"/>
              </a:rPr>
              <a:t>کشورهای </a:t>
            </a:r>
            <a:r>
              <a:rPr lang="fa-IR" sz="1800" b="0" dirty="0">
                <a:cs typeface="B Mitra" panose="00000400000000000000" pitchFamily="2" charset="-78"/>
              </a:rPr>
              <a:t>عضو تنها با تأیید </a:t>
            </a:r>
            <a:r>
              <a:rPr lang="en-US" sz="1800" b="0" dirty="0">
                <a:cs typeface="B Mitra" panose="00000400000000000000" pitchFamily="2" charset="-78"/>
              </a:rPr>
              <a:t>IMF </a:t>
            </a:r>
            <a:r>
              <a:rPr lang="fa-IR" sz="1800" b="0" dirty="0">
                <a:cs typeface="B Mitra" panose="00000400000000000000" pitchFamily="2" charset="-78"/>
              </a:rPr>
              <a:t>می‌توانستند ارزش صوری‌شان را بیش از ۱۰٪ تغییر دهد و این اجازه وابسته به این بود که </a:t>
            </a:r>
            <a:r>
              <a:rPr lang="en-US" sz="1800" b="0" dirty="0">
                <a:cs typeface="B Mitra" panose="00000400000000000000" pitchFamily="2" charset="-78"/>
              </a:rPr>
              <a:t>IMF </a:t>
            </a:r>
            <a:r>
              <a:rPr lang="fa-IR" sz="1800" b="0" dirty="0">
                <a:cs typeface="B Mitra" panose="00000400000000000000" pitchFamily="2" charset="-78"/>
              </a:rPr>
              <a:t>تشخیص دهد تراز پرداختها در وضعیت «عدم تعادل اساسی» است. تعریف رسمی عدم تعادل اساسی هیچگاه مشخص نشد، لذا تأیید </a:t>
            </a:r>
            <a:r>
              <a:rPr lang="en-US" sz="1800" b="0" dirty="0">
                <a:cs typeface="B Mitra" panose="00000400000000000000" pitchFamily="2" charset="-78"/>
              </a:rPr>
              <a:t>IMF </a:t>
            </a:r>
            <a:r>
              <a:rPr lang="fa-IR" sz="1800" b="0" dirty="0">
                <a:cs typeface="B Mitra" panose="00000400000000000000" pitchFamily="2" charset="-78"/>
              </a:rPr>
              <a:t>امری مشکوک قلمداد شد و بعضی کشورها به کرّات به میزان کمتر از ۱۰٪ ارزش ارزی خود را کم کردند. هر کشوری که ارزش ارزی خود را بدون تأیید تغییر داد دیگر اجازه دسترسی به </a:t>
            </a:r>
            <a:r>
              <a:rPr lang="en-US" sz="1800" b="0" dirty="0" smtClean="0">
                <a:cs typeface="B Mitra" panose="00000400000000000000" pitchFamily="2" charset="-78"/>
              </a:rPr>
              <a:t>IMF</a:t>
            </a:r>
            <a:r>
              <a:rPr lang="fa-IR" sz="1800" b="0" dirty="0" smtClean="0">
                <a:cs typeface="B Mitra" panose="00000400000000000000" pitchFamily="2" charset="-78"/>
              </a:rPr>
              <a:t>را </a:t>
            </a:r>
            <a:r>
              <a:rPr lang="fa-IR" sz="1800" b="0" dirty="0">
                <a:cs typeface="B Mitra" panose="00000400000000000000" pitchFamily="2" charset="-78"/>
              </a:rPr>
              <a:t>نداشت</a:t>
            </a:r>
            <a:r>
              <a:rPr lang="fa-IR" sz="1800" b="0" dirty="0" smtClean="0">
                <a:cs typeface="B Mitra" panose="00000400000000000000" pitchFamily="2" charset="-78"/>
              </a:rPr>
              <a:t>.</a:t>
            </a:r>
            <a:endParaRPr lang="fa-IR" sz="1800" b="0" dirty="0">
              <a:cs typeface="B Mitra" panose="00000400000000000000" pitchFamily="2" charset="-78"/>
            </a:endParaRPr>
          </a:p>
        </p:txBody>
      </p:sp>
      <p:sp>
        <p:nvSpPr>
          <p:cNvPr id="327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B81B2350-BE1F-4488-B66B-F6D36A5C0805}" type="slidenum">
              <a:rPr lang="en-US" altLang="en-US" sz="1000"/>
              <a:pPr/>
              <a:t>29</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990140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7200" y="2895600"/>
            <a:ext cx="4343400" cy="3662541"/>
          </a:xfrm>
          <a:prstGeom prst="rect">
            <a:avLst/>
          </a:prstGeom>
          <a:noFill/>
        </p:spPr>
        <p:txBody>
          <a:bodyPr wrap="square" rtlCol="0">
            <a:spAutoFit/>
          </a:bodyPr>
          <a:lstStyle/>
          <a:p>
            <a:pPr algn="ctr" rtl="1"/>
            <a:r>
              <a:rPr lang="fa-IR" sz="5800" b="1" dirty="0" smtClean="0">
                <a:solidFill>
                  <a:srgbClr val="002060"/>
                </a:solidFill>
                <a:cs typeface="B Nazanin" panose="00000400000000000000" pitchFamily="2" charset="-78"/>
              </a:rPr>
              <a:t>آشنایی با نظام ها، و نهادهای مالی بین الملل</a:t>
            </a:r>
          </a:p>
          <a:p>
            <a:pPr algn="ctr" rtl="1"/>
            <a:endParaRPr lang="en-US" sz="5800" b="1" dirty="0">
              <a:solidFill>
                <a:srgbClr val="002060"/>
              </a:solidFill>
              <a:cs typeface="B Nazanin" panose="00000400000000000000" pitchFamily="2" charset="-78"/>
            </a:endParaRPr>
          </a:p>
        </p:txBody>
      </p:sp>
      <p:sp>
        <p:nvSpPr>
          <p:cNvPr id="2" name="Right Arrow 1">
            <a:hlinkClick r:id="rId2" action="ppaction://hlinksldjump"/>
          </p:cNvPr>
          <p:cNvSpPr/>
          <p:nvPr/>
        </p:nvSpPr>
        <p:spPr>
          <a:xfrm>
            <a:off x="381000" y="6019800"/>
            <a:ext cx="1371600" cy="533400"/>
          </a:xfrm>
          <a:prstGeom prst="rightArrow">
            <a:avLst>
              <a:gd name="adj1" fmla="val 76667"/>
              <a:gd name="adj2" fmla="val 55714"/>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fa-IR" b="1" dirty="0" smtClean="0">
                <a:cs typeface="B Zar" panose="00000400000000000000" pitchFamily="2" charset="-78"/>
              </a:rPr>
              <a:t>بازگشت</a:t>
            </a:r>
            <a:endParaRPr lang="en-US" b="1" dirty="0">
              <a:cs typeface="B Zar" panose="00000400000000000000" pitchFamily="2" charset="-78"/>
            </a:endParaRPr>
          </a:p>
        </p:txBody>
      </p:sp>
      <p:sp>
        <p:nvSpPr>
          <p:cNvPr id="6" name="Title 5"/>
          <p:cNvSpPr>
            <a:spLocks noGrp="1"/>
          </p:cNvSpPr>
          <p:nvPr>
            <p:ph type="ctrTitle"/>
          </p:nvPr>
        </p:nvSpPr>
        <p:spPr/>
        <p:txBody>
          <a:bodyPr/>
          <a:lstStyle/>
          <a:p>
            <a:endParaRPr lang="en-US"/>
          </a:p>
        </p:txBody>
      </p:sp>
      <p:sp>
        <p:nvSpPr>
          <p:cNvPr id="7" name="Subtitle 6"/>
          <p:cNvSpPr>
            <a:spLocks noGrp="1"/>
          </p:cNvSpPr>
          <p:nvPr>
            <p:ph type="subTitle" idx="1"/>
          </p:nvPr>
        </p:nvSpPr>
        <p:spPr/>
        <p:txBody>
          <a:bodyPr/>
          <a:lstStyle/>
          <a:p>
            <a:endParaRPr lang="en-US"/>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
        <p:nvSpPr>
          <p:cNvPr id="4" name="Slide Number Placeholder 3"/>
          <p:cNvSpPr>
            <a:spLocks noGrp="1"/>
          </p:cNvSpPr>
          <p:nvPr>
            <p:ph type="sldNum" sz="quarter" idx="12"/>
          </p:nvPr>
        </p:nvSpPr>
        <p:spPr/>
        <p:txBody>
          <a:bodyPr>
            <a:normAutofit/>
          </a:bodyPr>
          <a:lstStyle/>
          <a:p>
            <a:fld id="{910D3704-EB78-46B9-AB15-D23119C7FC1D}" type="slidenum">
              <a:rPr lang="en-US" smtClean="0"/>
              <a:pPr/>
              <a:t>3</a:t>
            </a:fld>
            <a:endParaRPr lang="en-US"/>
          </a:p>
        </p:txBody>
      </p:sp>
    </p:spTree>
    <p:extLst>
      <p:ext uri="{BB962C8B-B14F-4D97-AF65-F5344CB8AC3E}">
        <p14:creationId xmlns:p14="http://schemas.microsoft.com/office/powerpoint/2010/main" val="4224536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95114"/>
            <a:ext cx="8097381" cy="971686"/>
          </a:xfrm>
          <a:prstGeom prst="rect">
            <a:avLst/>
          </a:prstGeom>
          <a:noFill/>
          <a:ln>
            <a:noFill/>
          </a:ln>
        </p:spPr>
      </p:pic>
      <p:sp>
        <p:nvSpPr>
          <p:cNvPr id="3" name="Title 2"/>
          <p:cNvSpPr>
            <a:spLocks noGrp="1"/>
          </p:cNvSpPr>
          <p:nvPr>
            <p:ph type="title"/>
          </p:nvPr>
        </p:nvSpPr>
        <p:spPr>
          <a:xfrm>
            <a:off x="457200" y="274638"/>
            <a:ext cx="8229600" cy="619124"/>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توافق بر نرخ ارز تثبیت شده</a:t>
            </a:r>
            <a:endParaRPr lang="en-US" b="1" dirty="0">
              <a:cs typeface="B Nazanin" panose="00000400000000000000" pitchFamily="2" charset="-78"/>
            </a:endParaRPr>
          </a:p>
        </p:txBody>
      </p:sp>
      <p:sp>
        <p:nvSpPr>
          <p:cNvPr id="2" name="Content Placeholder 1"/>
          <p:cNvSpPr>
            <a:spLocks noGrp="1"/>
          </p:cNvSpPr>
          <p:nvPr>
            <p:ph idx="1"/>
          </p:nvPr>
        </p:nvSpPr>
        <p:spPr>
          <a:xfrm>
            <a:off x="457200" y="1066800"/>
            <a:ext cx="8229600" cy="5410200"/>
          </a:xfrm>
        </p:spPr>
        <p:txBody>
          <a:bodyPr>
            <a:normAutofit/>
          </a:bodyPr>
          <a:lstStyle/>
          <a:p>
            <a:pPr marL="365760" indent="-256032" algn="justLow" rtl="1" fontAlgn="auto">
              <a:lnSpc>
                <a:spcPct val="170000"/>
              </a:lnSpc>
              <a:spcAft>
                <a:spcPts val="0"/>
              </a:spcAft>
              <a:buFont typeface="Wingdings 3"/>
              <a:buChar char=""/>
              <a:defRPr/>
            </a:pPr>
            <a:r>
              <a:rPr lang="fa-IR" sz="1800" b="0" dirty="0">
                <a:cs typeface="B Mitra" panose="00000400000000000000" pitchFamily="2" charset="-78"/>
              </a:rPr>
              <a:t>در سال 1944،یک توافق بین المللی(مشهور به توافق بیتون وودز)میان واحدهای پولی انجام شد که در واقع توافق بر نرخ ارز تثبیت شده بود.این توافق تا سال 1971 به طول انجامید. در طول این مدت، دولت ها در نرخ ارز مداخله می کردند تا نوسان آن بیش از 1% نباشد.</a:t>
            </a:r>
            <a:endParaRPr lang="en-US" sz="1800" b="0" dirty="0">
              <a:cs typeface="B Mitra" panose="00000400000000000000" pitchFamily="2" charset="-78"/>
            </a:endParaRPr>
          </a:p>
          <a:p>
            <a:pPr marL="365760" indent="-256032" algn="justLow" rtl="1" fontAlgn="auto">
              <a:lnSpc>
                <a:spcPct val="170000"/>
              </a:lnSpc>
              <a:spcAft>
                <a:spcPts val="0"/>
              </a:spcAft>
              <a:buFont typeface="Wingdings 3"/>
              <a:buChar char=""/>
              <a:defRPr/>
            </a:pPr>
            <a:r>
              <a:rPr lang="fa-IR" sz="1800" b="0" dirty="0">
                <a:cs typeface="B Mitra" panose="00000400000000000000" pitchFamily="2" charset="-78"/>
              </a:rPr>
              <a:t>در سال 1971، نرخ دلار دچار بیش ارزشگذاری شده بود. تقاضای خارجی برای دلار امریکا (برای تبدیل به دیگر ارزها)، به طور قابل ملاحظه ای،کمتر از عرضه آن برای فروش بود. برای حل این موضوع نمایندگانی از کشورهای بزرگ برای حل این مشکل جلساتی تشکیل دادند. نتیجه این جلسات، منجر به "توافق نامه اسمیتسونیان" شد که طی آن مقرر شد نرخ دلار امریکا بر اساس ارزهای مطرح دیگر، تنزیل ارزش شود. درجه تنزیل ارزش دلار بر اساس ارزش هر ارزی متفاوت بود. در این توافق نامه، نه تنها دلار تجدید ارزش شد، بلکه اجازه نوسان 2.25 % برای نرخ های جدید تعیین شده، داده شد. این اولین اقدام برای بسترسازی تعیین ترخ ارز مناسب بر اساس مکانیسم های بازار(عرضه و تقاضا)  بود. اگرچه هنوز هم محدوده های نرخ های ارز وجود داشت ولی محدوده ها باز تر شدند و به ارزها اجازه حرکت به سمت ارزش واقعی شان داده شد.</a:t>
            </a:r>
            <a:endParaRPr lang="en-US" sz="1800" b="0" dirty="0">
              <a:cs typeface="B Mitra" panose="00000400000000000000" pitchFamily="2" charset="-78"/>
            </a:endParaRPr>
          </a:p>
          <a:p>
            <a:pPr algn="r" rtl="1">
              <a:defRPr/>
            </a:pPr>
            <a:endParaRPr lang="en-US" sz="1200" b="0" dirty="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70741320-1FB4-43C5-AF97-540854DD5431}" type="slidenum">
              <a:rPr lang="en-US" altLang="en-US" sz="1000"/>
              <a:pPr/>
              <a:t>30</a:t>
            </a:fld>
            <a:endParaRPr lang="en-US" altLang="en-US" sz="1000"/>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5972407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95114"/>
            <a:ext cx="8097381" cy="971686"/>
          </a:xfrm>
          <a:prstGeom prst="rect">
            <a:avLst/>
          </a:prstGeom>
          <a:noFill/>
          <a:ln>
            <a:noFill/>
          </a:ln>
        </p:spPr>
      </p:pic>
      <p:sp>
        <p:nvSpPr>
          <p:cNvPr id="3" name="Title 2"/>
          <p:cNvSpPr>
            <a:spLocks noGrp="1"/>
          </p:cNvSpPr>
          <p:nvPr>
            <p:ph type="title"/>
          </p:nvPr>
        </p:nvSpPr>
        <p:spPr>
          <a:xfrm>
            <a:off x="1447800" y="306637"/>
            <a:ext cx="6934200" cy="54864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نرخ ارز شناور</a:t>
            </a:r>
            <a:endParaRPr lang="en-US" b="1" dirty="0">
              <a:cs typeface="B Nazanin" panose="00000400000000000000" pitchFamily="2" charset="-78"/>
            </a:endParaRPr>
          </a:p>
        </p:txBody>
      </p:sp>
      <p:sp>
        <p:nvSpPr>
          <p:cNvPr id="2" name="Content Placeholder 1"/>
          <p:cNvSpPr>
            <a:spLocks noGrp="1"/>
          </p:cNvSpPr>
          <p:nvPr>
            <p:ph idx="1"/>
          </p:nvPr>
        </p:nvSpPr>
        <p:spPr/>
        <p:txBody>
          <a:bodyPr/>
          <a:lstStyle/>
          <a:p>
            <a:pPr marL="365760" indent="-256032" algn="justLow" rtl="1" fontAlgn="auto">
              <a:lnSpc>
                <a:spcPct val="150000"/>
              </a:lnSpc>
              <a:spcAft>
                <a:spcPts val="0"/>
              </a:spcAft>
              <a:buFont typeface="Wingdings 3"/>
              <a:buChar char=""/>
              <a:defRPr/>
            </a:pPr>
            <a:r>
              <a:rPr lang="fa-IR" sz="1800" b="0" dirty="0">
                <a:cs typeface="B Mitra" panose="00000400000000000000" pitchFamily="2" charset="-78"/>
              </a:rPr>
              <a:t>حتی بعد از توافق اسمیتسونیان، دولت ها نتوانستند نرخ ارز را در محدوده های تعیین شده نگه دارند. در سال 1973، به ارزهایی که بیشترین تبادلات را داشتند، اجازه داده شد تا بر اساس نیروهای بازار(عرضه و تقاضا) نوسان کنند و محدوده های رسمی که قبلا تعیین شده بود، حذف شد</a:t>
            </a:r>
            <a:r>
              <a:rPr lang="fa-IR" sz="1800" b="0" dirty="0" smtClean="0">
                <a:cs typeface="B Mitra" panose="00000400000000000000" pitchFamily="2" charset="-78"/>
              </a:rPr>
              <a:t>.</a:t>
            </a:r>
            <a:endParaRPr lang="en-US" dirty="0"/>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FD4D678-3B90-4251-A5F1-5E890434D82C}" type="slidenum">
              <a:rPr lang="en-US" altLang="en-US" sz="1000"/>
              <a:pPr/>
              <a:t>31</a:t>
            </a:fld>
            <a:endParaRPr lang="en-US" altLang="en-US" sz="1000"/>
          </a:p>
        </p:txBody>
      </p:sp>
      <p:sp>
        <p:nvSpPr>
          <p:cNvPr id="4" name="Footer Placeholder 3"/>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4485179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95114"/>
            <a:ext cx="8097381" cy="971686"/>
          </a:xfrm>
          <a:prstGeom prst="rect">
            <a:avLst/>
          </a:prstGeom>
          <a:noFill/>
          <a:ln>
            <a:noFill/>
          </a:ln>
        </p:spPr>
      </p:pic>
      <p:sp>
        <p:nvSpPr>
          <p:cNvPr id="3" name="Title 2"/>
          <p:cNvSpPr>
            <a:spLocks noGrp="1"/>
          </p:cNvSpPr>
          <p:nvPr>
            <p:ph type="title"/>
          </p:nvPr>
        </p:nvSpPr>
        <p:spPr>
          <a:xfrm>
            <a:off x="1447800" y="306637"/>
            <a:ext cx="6934200" cy="54864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ar-SA" b="1" dirty="0">
                <a:cs typeface="B Nazanin" panose="00000400000000000000" pitchFamily="2" charset="-78"/>
              </a:rPr>
              <a:t>بازار پول اروپا</a:t>
            </a:r>
            <a:endParaRPr lang="en-US" b="1" dirty="0">
              <a:cs typeface="B Nazanin" panose="00000400000000000000" pitchFamily="2" charset="-78"/>
            </a:endParaRPr>
          </a:p>
        </p:txBody>
      </p:sp>
      <p:sp>
        <p:nvSpPr>
          <p:cNvPr id="36866" name="Content Placeholder 1"/>
          <p:cNvSpPr>
            <a:spLocks noGrp="1"/>
          </p:cNvSpPr>
          <p:nvPr>
            <p:ph idx="1"/>
          </p:nvPr>
        </p:nvSpPr>
        <p:spPr>
          <a:xfrm>
            <a:off x="822960" y="1100628"/>
            <a:ext cx="7520940" cy="5147772"/>
          </a:xfrm>
        </p:spPr>
        <p:txBody>
          <a:bodyPr>
            <a:noAutofit/>
          </a:bodyPr>
          <a:lstStyle/>
          <a:p>
            <a:pPr marL="452628" algn="justLow" rtl="1">
              <a:lnSpc>
                <a:spcPct val="170000"/>
              </a:lnSpc>
              <a:buFont typeface="Arial" panose="020B0604020202020204" pitchFamily="34" charset="0"/>
              <a:buChar char="•"/>
              <a:defRPr/>
            </a:pPr>
            <a:r>
              <a:rPr lang="fa-IR" altLang="en-US" b="0" dirty="0">
                <a:cs typeface="B Mitra" panose="00000400000000000000" pitchFamily="2" charset="-78"/>
              </a:rPr>
              <a:t>شرکت های امریکایی به منظور تجارت با کشورهای اروپایی دلارهای خود را در بانک های اروپایی سپرده گذاری کردند. بانک های اروپایی به پذیرش سپرده های دلاری رغبت نشان می دادند چرا که می توانستند وجوه دلاری را به شرکت هایی اروپایی وام دهند. این دلارها که در بانک های اروپایی سپرده گذاری می شود، به اصطلاح"دلارهای اروپایی" نامیده می شود و بازاری که برای دلارهای اروپایی ایجاد شده به اصطلاح "بازار ارز اروپایی" نامیده می شود.</a:t>
            </a:r>
          </a:p>
          <a:p>
            <a:pPr marL="452628" algn="justLow" rtl="1">
              <a:lnSpc>
                <a:spcPct val="170000"/>
              </a:lnSpc>
              <a:buFont typeface="Arial" panose="020B0604020202020204" pitchFamily="34" charset="0"/>
              <a:buChar char="•"/>
              <a:defRPr/>
            </a:pPr>
            <a:r>
              <a:rPr lang="fa-IR" altLang="en-US" sz="1800" b="0" dirty="0">
                <a:cs typeface="B Mitra" panose="00000400000000000000" pitchFamily="2" charset="-78"/>
              </a:rPr>
              <a:t>افزایش روز افزون اهمیت سازمان اوپک، نقش مهمی در رشد بازار ارزی اروپایی داشته است.چرا که کشورهای عضو اوپک با فروش نفت خود دلار بدست آورده و بخشی از درآمد خود را در بازار ارز اروپایی سرمایه گذاری می کنند. سپرده گذاری دلارهایی که از این راه بدست می آید، بعضا،"پترودلار" نامیده می شود. درآمد سپرده گذاری شده که از فروش نفت بدست می آید، گاها به کشورهای واردکننده نفت قرض داده می شود. هنگامی که این کشورها نفت بیشتری خریداری می کنند، وجوه دوباره به کشورهای صادرکننده نفت که سپرده جدید ایجاد می کنند، منتقل می شود. این چرخه، منبعی مهم در تامین وجوه بعضی از کشورها بوده است.</a:t>
            </a:r>
            <a:r>
              <a:rPr lang="en-US" altLang="en-US" sz="1800" b="0" dirty="0">
                <a:cs typeface="B Mitra" panose="00000400000000000000" pitchFamily="2" charset="-78"/>
              </a:rPr>
              <a:t>  </a:t>
            </a: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3586F3C4-7781-4DD5-BB67-EBD794CE5E24}" type="slidenum">
              <a:rPr lang="en-US" altLang="en-US" sz="1000"/>
              <a:pPr/>
              <a:t>32</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42092604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95114"/>
            <a:ext cx="8097381" cy="971686"/>
          </a:xfrm>
          <a:prstGeom prst="rect">
            <a:avLst/>
          </a:prstGeom>
          <a:noFill/>
          <a:ln>
            <a:noFill/>
          </a:ln>
        </p:spPr>
      </p:pic>
      <p:sp>
        <p:nvSpPr>
          <p:cNvPr id="47106" name="Rectangle 2"/>
          <p:cNvSpPr>
            <a:spLocks noGrp="1" noChangeArrowheads="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تشكيلات بانك جهاني</a:t>
            </a:r>
            <a:endParaRPr lang="en-US" altLang="en-US" b="1" dirty="0">
              <a:cs typeface="B Nazanin" panose="00000400000000000000" pitchFamily="2" charset="-78"/>
            </a:endParaRPr>
          </a:p>
        </p:txBody>
      </p:sp>
      <p:sp>
        <p:nvSpPr>
          <p:cNvPr id="124931" name="Rectangle 3"/>
          <p:cNvSpPr>
            <a:spLocks noGrp="1" noChangeArrowheads="1"/>
          </p:cNvSpPr>
          <p:nvPr>
            <p:ph idx="1"/>
          </p:nvPr>
        </p:nvSpPr>
        <p:spPr>
          <a:xfrm>
            <a:off x="457200" y="990600"/>
            <a:ext cx="8229600" cy="4919662"/>
          </a:xfrm>
        </p:spPr>
        <p:txBody>
          <a:bodyPr>
            <a:normAutofit/>
          </a:bodyPr>
          <a:lstStyle/>
          <a:p>
            <a:pPr marL="365760" indent="-256032" algn="justLow" rtl="1" eaLnBrk="1" fontAlgn="auto" hangingPunct="1">
              <a:lnSpc>
                <a:spcPct val="150000"/>
              </a:lnSpc>
              <a:spcAft>
                <a:spcPts val="0"/>
              </a:spcAft>
              <a:buFont typeface="Wingdings 3"/>
              <a:buChar char=""/>
              <a:defRPr/>
            </a:pPr>
            <a:r>
              <a:rPr lang="fa-IR" altLang="en-US" sz="1700" b="0" dirty="0" smtClean="0">
                <a:cs typeface="B Mitra" panose="00000400000000000000" pitchFamily="2" charset="-78"/>
              </a:rPr>
              <a:t>بانک </a:t>
            </a:r>
            <a:r>
              <a:rPr lang="fa-IR" altLang="en-US" sz="1700" b="0" dirty="0">
                <a:cs typeface="B Mitra" panose="00000400000000000000" pitchFamily="2" charset="-78"/>
              </a:rPr>
              <a:t>جهاني متشکل از دو مؤسسه بين‌المللي به نامهاي«بانک بين‌المللي ترميم و توسعه» و«مؤسسه بين‌المللي» است. </a:t>
            </a:r>
          </a:p>
          <a:p>
            <a:pPr marL="365760" indent="-256032" algn="justLow" rtl="1" eaLnBrk="1" fontAlgn="auto" hangingPunct="1">
              <a:lnSpc>
                <a:spcPct val="150000"/>
              </a:lnSpc>
              <a:spcAft>
                <a:spcPts val="0"/>
              </a:spcAft>
              <a:buFont typeface="Wingdings 3"/>
              <a:buChar char=""/>
              <a:defRPr/>
            </a:pPr>
            <a:r>
              <a:rPr lang="fa-IR" altLang="en-US" sz="1700" b="0" dirty="0">
                <a:cs typeface="B Mitra" panose="00000400000000000000" pitchFamily="2" charset="-78"/>
              </a:rPr>
              <a:t>بانک بين‌المللي ترميم و </a:t>
            </a:r>
            <a:r>
              <a:rPr lang="fa-IR" altLang="en-US" sz="1700" b="0" dirty="0" smtClean="0">
                <a:cs typeface="B Mitra" panose="00000400000000000000" pitchFamily="2" charset="-78"/>
              </a:rPr>
              <a:t>توسعه: از </a:t>
            </a:r>
            <a:r>
              <a:rPr lang="fa-IR" altLang="en-US" sz="1700" b="0" dirty="0">
                <a:cs typeface="B Mitra" panose="00000400000000000000" pitchFamily="2" charset="-78"/>
              </a:rPr>
              <a:t>آژانسهاي تخصصي سازمان ملل متحد است و ليکن عليرغم اين تشکيلات، سازماني مستقل از سازمان ملل متحد دارد و همچنين نحوه اداره آن نيز کاملاً مستقل از سازمان ملل متحد است.</a:t>
            </a:r>
            <a:endParaRPr lang="en-US" altLang="en-US" sz="1700" b="0" dirty="0">
              <a:cs typeface="B Mitra" panose="00000400000000000000" pitchFamily="2" charset="-78"/>
            </a:endParaRPr>
          </a:p>
          <a:p>
            <a:pPr marL="365760" indent="-256032" algn="justLow" rtl="1" eaLnBrk="1" fontAlgn="auto" hangingPunct="1">
              <a:lnSpc>
                <a:spcPct val="150000"/>
              </a:lnSpc>
              <a:spcAft>
                <a:spcPts val="0"/>
              </a:spcAft>
              <a:buFont typeface="Wingdings 3"/>
              <a:buChar char=""/>
              <a:defRPr/>
            </a:pPr>
            <a:r>
              <a:rPr lang="fa-IR" altLang="en-US" sz="1700" b="0" dirty="0" smtClean="0">
                <a:cs typeface="B Mitra" panose="00000400000000000000" pitchFamily="2" charset="-78"/>
              </a:rPr>
              <a:t>موسسه بین المللی: </a:t>
            </a:r>
            <a:r>
              <a:rPr lang="ar-SA" altLang="en-US" sz="1700" b="0" dirty="0" smtClean="0">
                <a:cs typeface="B Mitra" panose="00000400000000000000" pitchFamily="2" charset="-78"/>
              </a:rPr>
              <a:t>در </a:t>
            </a:r>
            <a:r>
              <a:rPr lang="fa-IR" altLang="en-US" sz="1700" b="0" dirty="0">
                <a:cs typeface="B Mitra" panose="00000400000000000000" pitchFamily="2" charset="-78"/>
              </a:rPr>
              <a:t>آ</a:t>
            </a:r>
            <a:r>
              <a:rPr lang="ar-SA" altLang="en-US" sz="1700" b="0" dirty="0">
                <a:cs typeface="B Mitra" panose="00000400000000000000" pitchFamily="2" charset="-78"/>
              </a:rPr>
              <a:t>ستانه سالهاي 1960كشورهاي غربي جهان درگير بحران اقتصادي عميقي شده بودند. از آنجا كه كشورهاي جهان به مانند زنجيري به هم متصل هستند بحران مذكور به ساير كشورها به ويژه در حال توسعه و تحت سلطة غرب انتقال يافت. در نتيجه اوضاع اقتصادي كشورهاي در حال توسعه وخيم‌تر گرديد. سطح فقر و بدهي خارجي در</a:t>
            </a:r>
            <a:r>
              <a:rPr lang="fa-IR" altLang="en-US" sz="1700" b="0" dirty="0">
                <a:cs typeface="B Mitra" panose="00000400000000000000" pitchFamily="2" charset="-78"/>
              </a:rPr>
              <a:t> </a:t>
            </a:r>
            <a:r>
              <a:rPr lang="ar-SA" altLang="en-US" sz="1700" b="0" dirty="0">
                <a:cs typeface="B Mitra" panose="00000400000000000000" pitchFamily="2" charset="-78"/>
              </a:rPr>
              <a:t>اين كشورها افزايش يافت. كشورهاي پيشرفته و صنعتي برآن شدند كه حداقل براي حفظ موقعيت و منافع خودشان چاره‌اي بيانديشند. در اين چاره جوئي كشورهاي پيشرفته تصميم گرفتند تا از طريق بانك بين‌المللي ترميم و توسعه (بانك جهاني) تسهيلات جديدي به منظور كمك بيشتر به كشورهاي فقير در اختيار آنها قرار دهند. از اين رو در سپتامبر سال 1960 اقدام به تأسيس مؤسسه‌اي وابسته به بانك جهاني به نام مؤسسه بين‌المللي توسعه </a:t>
            </a:r>
            <a:r>
              <a:rPr lang="en-US" altLang="en-US" sz="1700" b="0" dirty="0">
                <a:cs typeface="B Mitra" panose="00000400000000000000" pitchFamily="2" charset="-78"/>
              </a:rPr>
              <a:t>(IDA)</a:t>
            </a:r>
            <a:r>
              <a:rPr lang="ar-SA" altLang="en-US" sz="1700" b="0" dirty="0">
                <a:cs typeface="B Mitra" panose="00000400000000000000" pitchFamily="2" charset="-78"/>
              </a:rPr>
              <a:t> نمودند</a:t>
            </a:r>
            <a:r>
              <a:rPr lang="ar-SA" altLang="en-US" sz="1700" b="0" dirty="0" smtClean="0">
                <a:cs typeface="B Mitra" panose="00000400000000000000" pitchFamily="2" charset="-78"/>
              </a:rPr>
              <a:t>.</a:t>
            </a:r>
            <a:endParaRPr lang="en-US" altLang="en-US" sz="1700" b="0" dirty="0">
              <a:cs typeface="B Mitra" panose="00000400000000000000" pitchFamily="2" charset="-78"/>
            </a:endParaRPr>
          </a:p>
        </p:txBody>
      </p:sp>
      <p:sp>
        <p:nvSpPr>
          <p:cNvPr id="3789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607AA42-3BF8-4CDE-B9A4-569D1ED32AC8}" type="slidenum">
              <a:rPr lang="en-US" altLang="en-US" sz="1000"/>
              <a:pPr/>
              <a:t>33</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091252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p:cTn id="7" dur="500" decel="50000" fill="hold">
                                          <p:stCondLst>
                                            <p:cond delay="0"/>
                                          </p:stCondLst>
                                        </p:cTn>
                                        <p:tgtEl>
                                          <p:spTgt spid="124931">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24931">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24931">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24931">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24931">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24931">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24931">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2493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nodeType="clickEffect">
                                  <p:stCondLst>
                                    <p:cond delay="0"/>
                                  </p:stCondLst>
                                  <p:childTnLst>
                                    <p:set>
                                      <p:cBhvr>
                                        <p:cTn id="18" dur="1" fill="hold">
                                          <p:stCondLst>
                                            <p:cond delay="0"/>
                                          </p:stCondLst>
                                        </p:cTn>
                                        <p:tgtEl>
                                          <p:spTgt spid="124931">
                                            <p:txEl>
                                              <p:pRg st="1" end="1"/>
                                            </p:txEl>
                                          </p:spTgt>
                                        </p:tgtEl>
                                        <p:attrNameLst>
                                          <p:attrName>style.visibility</p:attrName>
                                        </p:attrNameLst>
                                      </p:cBhvr>
                                      <p:to>
                                        <p:strVal val="visible"/>
                                      </p:to>
                                    </p:set>
                                    <p:anim calcmode="lin" valueType="num">
                                      <p:cBhvr>
                                        <p:cTn id="19" dur="500" decel="50000" fill="hold">
                                          <p:stCondLst>
                                            <p:cond delay="0"/>
                                          </p:stCondLst>
                                        </p:cTn>
                                        <p:tgtEl>
                                          <p:spTgt spid="124931">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24931">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24931">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124931">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24931">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24931">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24931">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2493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nodeType="clickEffect">
                                  <p:stCondLst>
                                    <p:cond delay="0"/>
                                  </p:stCondLst>
                                  <p:childTnLst>
                                    <p:set>
                                      <p:cBhvr>
                                        <p:cTn id="30" dur="1" fill="hold">
                                          <p:stCondLst>
                                            <p:cond delay="0"/>
                                          </p:stCondLst>
                                        </p:cTn>
                                        <p:tgtEl>
                                          <p:spTgt spid="124931">
                                            <p:txEl>
                                              <p:pRg st="2" end="2"/>
                                            </p:txEl>
                                          </p:spTgt>
                                        </p:tgtEl>
                                        <p:attrNameLst>
                                          <p:attrName>style.visibility</p:attrName>
                                        </p:attrNameLst>
                                      </p:cBhvr>
                                      <p:to>
                                        <p:strVal val="visible"/>
                                      </p:to>
                                    </p:set>
                                    <p:anim calcmode="lin" valueType="num">
                                      <p:cBhvr>
                                        <p:cTn id="31" dur="500" decel="50000" fill="hold">
                                          <p:stCondLst>
                                            <p:cond delay="0"/>
                                          </p:stCondLst>
                                        </p:cTn>
                                        <p:tgtEl>
                                          <p:spTgt spid="124931">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24931">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24931">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124931">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24931">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24931">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24931">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249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95114"/>
            <a:ext cx="8097381" cy="971686"/>
          </a:xfrm>
          <a:prstGeom prst="rect">
            <a:avLst/>
          </a:prstGeom>
          <a:noFill/>
          <a:ln>
            <a:noFill/>
          </a:ln>
        </p:spPr>
      </p:pic>
      <p:sp>
        <p:nvSpPr>
          <p:cNvPr id="148482" name="Rectangle 2"/>
          <p:cNvSpPr>
            <a:spLocks noGrp="1" noChangeArrowheads="1"/>
          </p:cNvSpPr>
          <p:nvPr>
            <p:ph type="title"/>
          </p:nvPr>
        </p:nvSpPr>
        <p:spPr>
          <a:xfrm>
            <a:off x="457200" y="274638"/>
            <a:ext cx="8229600" cy="7921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ar-SA" altLang="en-US" b="1" dirty="0">
                <a:cs typeface="B Nazanin" panose="00000400000000000000" pitchFamily="2" charset="-78"/>
              </a:rPr>
              <a:t>نقش بانك جهاني در كشورهاي در حال توسعه در آينده</a:t>
            </a:r>
            <a:endParaRPr lang="en-US" altLang="en-US" b="1" dirty="0">
              <a:cs typeface="B Nazanin" panose="00000400000000000000" pitchFamily="2" charset="-78"/>
            </a:endParaRPr>
          </a:p>
        </p:txBody>
      </p:sp>
      <p:sp>
        <p:nvSpPr>
          <p:cNvPr id="226307" name="Rectangle 3"/>
          <p:cNvSpPr>
            <a:spLocks noGrp="1" noChangeArrowheads="1"/>
          </p:cNvSpPr>
          <p:nvPr>
            <p:ph idx="1"/>
          </p:nvPr>
        </p:nvSpPr>
        <p:spPr>
          <a:xfrm>
            <a:off x="457200" y="1143000"/>
            <a:ext cx="8229600" cy="5410200"/>
          </a:xfrm>
        </p:spPr>
        <p:txBody>
          <a:bodyPr/>
          <a:lstStyle/>
          <a:p>
            <a:pPr marL="365760" indent="-256032" algn="justLow" rtl="1" eaLnBrk="1" fontAlgn="auto" hangingPunct="1">
              <a:spcAft>
                <a:spcPts val="0"/>
              </a:spcAft>
              <a:buFont typeface="Wingdings 3"/>
              <a:buChar char=""/>
              <a:defRPr/>
            </a:pPr>
            <a:r>
              <a:rPr lang="ar-SA" altLang="en-US" sz="1700" b="0" dirty="0" smtClean="0">
                <a:cs typeface="B Mitra" panose="00000400000000000000" pitchFamily="2" charset="-78"/>
              </a:rPr>
              <a:t>در </a:t>
            </a:r>
            <a:r>
              <a:rPr lang="ar-SA" altLang="en-US" sz="1700" b="0" dirty="0">
                <a:cs typeface="B Mitra" panose="00000400000000000000" pitchFamily="2" charset="-78"/>
              </a:rPr>
              <a:t>زمينه نقش بانك جهاني در كشورهاي در</a:t>
            </a:r>
            <a:r>
              <a:rPr lang="fa-IR" altLang="en-US" sz="1700" b="0" dirty="0">
                <a:cs typeface="B Mitra" panose="00000400000000000000" pitchFamily="2" charset="-78"/>
              </a:rPr>
              <a:t> </a:t>
            </a:r>
            <a:r>
              <a:rPr lang="ar-SA" altLang="en-US" sz="1700" b="0" dirty="0">
                <a:cs typeface="B Mitra" panose="00000400000000000000" pitchFamily="2" charset="-78"/>
              </a:rPr>
              <a:t>حال توسعه نظرات متفاوت و حتي متضادي وجود دارد. برخي معتقدند سياستها و</a:t>
            </a:r>
            <a:r>
              <a:rPr lang="fa-IR" altLang="en-US" sz="1700" b="0" dirty="0">
                <a:cs typeface="B Mitra" panose="00000400000000000000" pitchFamily="2" charset="-78"/>
              </a:rPr>
              <a:t> </a:t>
            </a:r>
            <a:r>
              <a:rPr lang="ar-SA" altLang="en-US" sz="1700" b="0" dirty="0">
                <a:cs typeface="B Mitra" panose="00000400000000000000" pitchFamily="2" charset="-78"/>
              </a:rPr>
              <a:t>پژوهشهاي بانك جهاني نتايج مناسب و مفيدي در زمينه پيشبرد و توسعه اقتصادي كشورهاي در حال توسعه به بار نياورده است و در مقابل عده‌اي ديگر به نقش مفيد بانك جهاني در كشورهاي مذكور معتقد هستند.</a:t>
            </a:r>
            <a:endParaRPr lang="fa-IR" altLang="en-US" sz="1700" b="0" dirty="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a:cs typeface="B Mitra" panose="00000400000000000000" pitchFamily="2" charset="-78"/>
              </a:rPr>
              <a:t>آنچه مسلم است ،اين است كه در عدم موفقيت و يا عدم توسعه كشورهاي در حال توسعه عوامل ديگري نيز مؤثر بوده‌اند. اهم اين عوامل عبارتند از</a:t>
            </a:r>
            <a:r>
              <a:rPr lang="ar-SA" altLang="en-US" sz="1700" b="0" dirty="0" smtClean="0">
                <a:cs typeface="B Mitra" panose="00000400000000000000" pitchFamily="2" charset="-78"/>
              </a:rPr>
              <a:t>:</a:t>
            </a:r>
            <a:endParaRPr lang="fa-IR" altLang="en-US" sz="1700" b="0" dirty="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smtClean="0">
                <a:cs typeface="B Mitra" panose="00000400000000000000" pitchFamily="2" charset="-78"/>
              </a:rPr>
              <a:t>اغلب </a:t>
            </a:r>
            <a:r>
              <a:rPr lang="ar-SA" altLang="en-US" sz="1700" b="0" dirty="0">
                <a:cs typeface="B Mitra" panose="00000400000000000000" pitchFamily="2" charset="-78"/>
              </a:rPr>
              <a:t>كشورهاي در </a:t>
            </a:r>
            <a:r>
              <a:rPr lang="fa-IR" altLang="en-US" sz="1700" b="0" dirty="0" smtClean="0">
                <a:cs typeface="B Mitra" panose="00000400000000000000" pitchFamily="2" charset="-78"/>
              </a:rPr>
              <a:t>ح</a:t>
            </a:r>
            <a:r>
              <a:rPr lang="ar-SA" altLang="en-US" sz="1700" b="0" dirty="0" smtClean="0">
                <a:cs typeface="B Mitra" panose="00000400000000000000" pitchFamily="2" charset="-78"/>
              </a:rPr>
              <a:t>ال </a:t>
            </a:r>
            <a:r>
              <a:rPr lang="ar-SA" altLang="en-US" sz="1700" b="0" dirty="0">
                <a:cs typeface="B Mitra" panose="00000400000000000000" pitchFamily="2" charset="-78"/>
              </a:rPr>
              <a:t>توسعه تك محصولي هستند و اقتصاد آنها شركت وابسته است به صادرات آن محصول كه خود مواد اوليه است. اين امر با توجه به نوسانات قيمت مواد اوليه به ويژه كاهش قيمت آنها، سبب بروز مشكلات اقتصادي براي كشورهاي مذكور بوده است. كاهش قدرت خريد كشورهاي در حال توسعه- علت اين امر برمي‌گردد به اين كه درآمدهاي صادراتي كشورهاي در حال توسعه (چه نفت و چه غير نفتي) به دلار است و دلار در بازار جهاني درسالهاي اخير سير نزولي داشته است</a:t>
            </a:r>
            <a:r>
              <a:rPr lang="ar-SA" altLang="en-US" sz="1700" b="0" dirty="0" smtClean="0">
                <a:cs typeface="B Mitra" panose="00000400000000000000" pitchFamily="2" charset="-78"/>
              </a:rPr>
              <a:t>.</a:t>
            </a:r>
            <a:endParaRPr lang="fa-IR" altLang="en-US" sz="1700" b="0" dirty="0">
              <a:cs typeface="B Mitra" panose="00000400000000000000" pitchFamily="2" charset="-78"/>
            </a:endParaRPr>
          </a:p>
          <a:p>
            <a:pPr marL="365760" indent="-256032" algn="justLow" rtl="1">
              <a:buFont typeface="Wingdings 3"/>
              <a:buChar char=""/>
              <a:defRPr/>
            </a:pPr>
            <a:r>
              <a:rPr lang="ar-SA" altLang="en-US" sz="1700" b="0" dirty="0">
                <a:cs typeface="B Mitra" panose="00000400000000000000" pitchFamily="2" charset="-78"/>
              </a:rPr>
              <a:t> بالا بودن نرخ رشد جمعيت در كشورهاي در حال توسعه</a:t>
            </a:r>
            <a:r>
              <a:rPr lang="fa-IR" altLang="en-US" sz="1700" b="0" dirty="0">
                <a:cs typeface="B Mitra" panose="00000400000000000000" pitchFamily="2" charset="-78"/>
              </a:rPr>
              <a:t>، </a:t>
            </a:r>
            <a:r>
              <a:rPr lang="ar-SA" altLang="en-US" sz="1700" b="0" dirty="0">
                <a:cs typeface="B Mitra" panose="00000400000000000000" pitchFamily="2" charset="-78"/>
              </a:rPr>
              <a:t>كاهش دسترسي به بازارهاي مالي جهاني به دليل بحران بدهي</a:t>
            </a:r>
            <a:r>
              <a:rPr lang="fa-IR" altLang="en-US" sz="1700" b="0" dirty="0">
                <a:cs typeface="B Mitra" panose="00000400000000000000" pitchFamily="2" charset="-78"/>
              </a:rPr>
              <a:t>‌</a:t>
            </a:r>
            <a:r>
              <a:rPr lang="ar-SA" altLang="en-US" sz="1700" b="0" dirty="0">
                <a:cs typeface="B Mitra" panose="00000400000000000000" pitchFamily="2" charset="-78"/>
              </a:rPr>
              <a:t>هاي جهان و به ويژه افزايش نرخ بهره واقعي در امريكا.</a:t>
            </a:r>
          </a:p>
          <a:p>
            <a:pPr marL="365760" indent="-256032" algn="justLow" rtl="1" eaLnBrk="1" fontAlgn="auto" hangingPunct="1">
              <a:spcAft>
                <a:spcPts val="0"/>
              </a:spcAft>
              <a:buFont typeface="Wingdings 3"/>
              <a:buChar char=""/>
              <a:defRPr/>
            </a:pPr>
            <a:r>
              <a:rPr lang="ar-SA" altLang="en-US" sz="1700" b="0" dirty="0">
                <a:cs typeface="B Mitra" panose="00000400000000000000" pitchFamily="2" charset="-78"/>
              </a:rPr>
              <a:t> محدوديت سرمايه‌گذاري خارجي به دليل اثر منفي عوامل برون زا و مختل كننده </a:t>
            </a:r>
            <a:r>
              <a:rPr lang="ar-SA" altLang="en-US" sz="1700" b="0" dirty="0" smtClean="0">
                <a:cs typeface="B Mitra" panose="00000400000000000000" pitchFamily="2" charset="-78"/>
              </a:rPr>
              <a:t>بر</a:t>
            </a:r>
            <a:r>
              <a:rPr lang="fa-IR" altLang="en-US" sz="1700" b="0" dirty="0" smtClean="0">
                <a:cs typeface="B Mitra" panose="00000400000000000000" pitchFamily="2" charset="-78"/>
              </a:rPr>
              <a:t> </a:t>
            </a:r>
            <a:r>
              <a:rPr lang="ar-SA" altLang="en-US" sz="1700" b="0" dirty="0" smtClean="0">
                <a:cs typeface="B Mitra" panose="00000400000000000000" pitchFamily="2" charset="-78"/>
              </a:rPr>
              <a:t>نرخ </a:t>
            </a:r>
            <a:r>
              <a:rPr lang="ar-SA" altLang="en-US" sz="1700" b="0" dirty="0">
                <a:cs typeface="B Mitra" panose="00000400000000000000" pitchFamily="2" charset="-78"/>
              </a:rPr>
              <a:t>رشد و اشتغال اين </a:t>
            </a:r>
            <a:r>
              <a:rPr lang="ar-SA" altLang="en-US" sz="1700" b="0" dirty="0" smtClean="0">
                <a:cs typeface="B Mitra" panose="00000400000000000000" pitchFamily="2" charset="-78"/>
              </a:rPr>
              <a:t>كشورها</a:t>
            </a:r>
            <a:endParaRPr lang="ar-SA" altLang="en-US" sz="1700" b="0" dirty="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a:cs typeface="B Mitra" panose="00000400000000000000" pitchFamily="2" charset="-78"/>
              </a:rPr>
              <a:t> عدم وجود استراتژي توسعه خاص در اين </a:t>
            </a:r>
            <a:r>
              <a:rPr lang="ar-SA" altLang="en-US" sz="1700" b="0" dirty="0" smtClean="0">
                <a:cs typeface="B Mitra" panose="00000400000000000000" pitchFamily="2" charset="-78"/>
              </a:rPr>
              <a:t>كشورها</a:t>
            </a:r>
            <a:endParaRPr lang="ar-SA" altLang="en-US" sz="800" b="0" dirty="0" smtClean="0"/>
          </a:p>
          <a:p>
            <a:pPr marL="365760" indent="-256032" algn="justLow" rtl="1" eaLnBrk="1" fontAlgn="auto" hangingPunct="1">
              <a:lnSpc>
                <a:spcPct val="140000"/>
              </a:lnSpc>
              <a:spcAft>
                <a:spcPts val="0"/>
              </a:spcAft>
              <a:buFont typeface="Wingdings 3"/>
              <a:buChar char=""/>
              <a:defRPr/>
            </a:pPr>
            <a:r>
              <a:rPr lang="ar-SA" altLang="en-US" sz="1700" b="0" dirty="0">
                <a:cs typeface="B Mitra" panose="00000400000000000000" pitchFamily="2" charset="-78"/>
              </a:rPr>
              <a:t> مغشوش بودن سياستهاي </a:t>
            </a:r>
            <a:r>
              <a:rPr lang="ar-SA" altLang="en-US" sz="1700" b="0" dirty="0" smtClean="0">
                <a:cs typeface="B Mitra" panose="00000400000000000000" pitchFamily="2" charset="-78"/>
              </a:rPr>
              <a:t>داخلي</a:t>
            </a:r>
            <a:endParaRPr lang="en-US" altLang="en-US" sz="1700" b="0" dirty="0">
              <a:cs typeface="B Mitra" panose="00000400000000000000" pitchFamily="2" charset="-78"/>
            </a:endParaRPr>
          </a:p>
        </p:txBody>
      </p:sp>
      <p:sp>
        <p:nvSpPr>
          <p:cNvPr id="3891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C700594-C23A-49D1-8F9E-79EB958C6716}" type="slidenum">
              <a:rPr lang="en-US" altLang="en-US" sz="1000"/>
              <a:pPr/>
              <a:t>34</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619304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nodeType="clickEffect">
                                  <p:stCondLst>
                                    <p:cond delay="0"/>
                                  </p:stCondLst>
                                  <p:childTnLst>
                                    <p:set>
                                      <p:cBhvr>
                                        <p:cTn id="6" dur="1" fill="hold">
                                          <p:stCondLst>
                                            <p:cond delay="0"/>
                                          </p:stCondLst>
                                        </p:cTn>
                                        <p:tgtEl>
                                          <p:spTgt spid="226307">
                                            <p:txEl>
                                              <p:pRg st="0" end="0"/>
                                            </p:txEl>
                                          </p:spTgt>
                                        </p:tgtEl>
                                        <p:attrNameLst>
                                          <p:attrName>style.visibility</p:attrName>
                                        </p:attrNameLst>
                                      </p:cBhvr>
                                      <p:to>
                                        <p:strVal val="visible"/>
                                      </p:to>
                                    </p:set>
                                    <p:animEffect transition="in" filter="slide(fromRight)">
                                      <p:cBhvr>
                                        <p:cTn id="7" dur="500"/>
                                        <p:tgtEl>
                                          <p:spTgt spid="226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childTnLst>
                                    <p:set>
                                      <p:cBhvr>
                                        <p:cTn id="11" dur="1" fill="hold">
                                          <p:stCondLst>
                                            <p:cond delay="0"/>
                                          </p:stCondLst>
                                        </p:cTn>
                                        <p:tgtEl>
                                          <p:spTgt spid="226307">
                                            <p:txEl>
                                              <p:pRg st="1" end="1"/>
                                            </p:txEl>
                                          </p:spTgt>
                                        </p:tgtEl>
                                        <p:attrNameLst>
                                          <p:attrName>style.visibility</p:attrName>
                                        </p:attrNameLst>
                                      </p:cBhvr>
                                      <p:to>
                                        <p:strVal val="visible"/>
                                      </p:to>
                                    </p:set>
                                    <p:animEffect transition="in" filter="slide(fromRight)">
                                      <p:cBhvr>
                                        <p:cTn id="12" dur="500"/>
                                        <p:tgtEl>
                                          <p:spTgt spid="226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226307">
                                            <p:txEl>
                                              <p:pRg st="2" end="2"/>
                                            </p:txEl>
                                          </p:spTgt>
                                        </p:tgtEl>
                                        <p:attrNameLst>
                                          <p:attrName>style.visibility</p:attrName>
                                        </p:attrNameLst>
                                      </p:cBhvr>
                                      <p:to>
                                        <p:strVal val="visible"/>
                                      </p:to>
                                    </p:set>
                                    <p:animEffect transition="in" filter="slide(fromRight)">
                                      <p:cBhvr>
                                        <p:cTn id="17" dur="500"/>
                                        <p:tgtEl>
                                          <p:spTgt spid="2263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nodeType="clickEffect">
                                  <p:stCondLst>
                                    <p:cond delay="0"/>
                                  </p:stCondLst>
                                  <p:childTnLst>
                                    <p:set>
                                      <p:cBhvr>
                                        <p:cTn id="21" dur="1" fill="hold">
                                          <p:stCondLst>
                                            <p:cond delay="0"/>
                                          </p:stCondLst>
                                        </p:cTn>
                                        <p:tgtEl>
                                          <p:spTgt spid="226307">
                                            <p:txEl>
                                              <p:pRg st="3" end="3"/>
                                            </p:txEl>
                                          </p:spTgt>
                                        </p:tgtEl>
                                        <p:attrNameLst>
                                          <p:attrName>style.visibility</p:attrName>
                                        </p:attrNameLst>
                                      </p:cBhvr>
                                      <p:to>
                                        <p:strVal val="visible"/>
                                      </p:to>
                                    </p:set>
                                    <p:animEffect transition="in" filter="slide(fromRight)">
                                      <p:cBhvr>
                                        <p:cTn id="22" dur="500"/>
                                        <p:tgtEl>
                                          <p:spTgt spid="2263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nodeType="clickEffect">
                                  <p:stCondLst>
                                    <p:cond delay="0"/>
                                  </p:stCondLst>
                                  <p:childTnLst>
                                    <p:set>
                                      <p:cBhvr>
                                        <p:cTn id="26" dur="1" fill="hold">
                                          <p:stCondLst>
                                            <p:cond delay="0"/>
                                          </p:stCondLst>
                                        </p:cTn>
                                        <p:tgtEl>
                                          <p:spTgt spid="226307">
                                            <p:txEl>
                                              <p:pRg st="4" end="4"/>
                                            </p:txEl>
                                          </p:spTgt>
                                        </p:tgtEl>
                                        <p:attrNameLst>
                                          <p:attrName>style.visibility</p:attrName>
                                        </p:attrNameLst>
                                      </p:cBhvr>
                                      <p:to>
                                        <p:strVal val="visible"/>
                                      </p:to>
                                    </p:set>
                                    <p:animEffect transition="in" filter="slide(fromRight)">
                                      <p:cBhvr>
                                        <p:cTn id="27" dur="500"/>
                                        <p:tgtEl>
                                          <p:spTgt spid="22630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nodeType="clickEffect">
                                  <p:stCondLst>
                                    <p:cond delay="0"/>
                                  </p:stCondLst>
                                  <p:childTnLst>
                                    <p:set>
                                      <p:cBhvr>
                                        <p:cTn id="31" dur="1" fill="hold">
                                          <p:stCondLst>
                                            <p:cond delay="0"/>
                                          </p:stCondLst>
                                        </p:cTn>
                                        <p:tgtEl>
                                          <p:spTgt spid="226307">
                                            <p:txEl>
                                              <p:pRg st="5" end="5"/>
                                            </p:txEl>
                                          </p:spTgt>
                                        </p:tgtEl>
                                        <p:attrNameLst>
                                          <p:attrName>style.visibility</p:attrName>
                                        </p:attrNameLst>
                                      </p:cBhvr>
                                      <p:to>
                                        <p:strVal val="visible"/>
                                      </p:to>
                                    </p:set>
                                    <p:animEffect transition="in" filter="slide(fromRight)">
                                      <p:cBhvr>
                                        <p:cTn id="32" dur="500"/>
                                        <p:tgtEl>
                                          <p:spTgt spid="22630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2" fill="hold" nodeType="clickEffect">
                                  <p:stCondLst>
                                    <p:cond delay="0"/>
                                  </p:stCondLst>
                                  <p:childTnLst>
                                    <p:set>
                                      <p:cBhvr>
                                        <p:cTn id="36" dur="1" fill="hold">
                                          <p:stCondLst>
                                            <p:cond delay="0"/>
                                          </p:stCondLst>
                                        </p:cTn>
                                        <p:tgtEl>
                                          <p:spTgt spid="226307">
                                            <p:txEl>
                                              <p:pRg st="6" end="6"/>
                                            </p:txEl>
                                          </p:spTgt>
                                        </p:tgtEl>
                                        <p:attrNameLst>
                                          <p:attrName>style.visibility</p:attrName>
                                        </p:attrNameLst>
                                      </p:cBhvr>
                                      <p:to>
                                        <p:strVal val="visible"/>
                                      </p:to>
                                    </p:set>
                                    <p:animEffect transition="in" filter="slide(fromRight)">
                                      <p:cBhvr>
                                        <p:cTn id="37" dur="500"/>
                                        <p:tgtEl>
                                          <p:spTgt spid="2263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619" y="171314"/>
            <a:ext cx="8097381" cy="971686"/>
          </a:xfrm>
          <a:prstGeom prst="rect">
            <a:avLst/>
          </a:prstGeom>
          <a:noFill/>
          <a:ln>
            <a:noFill/>
          </a:ln>
        </p:spPr>
      </p:pic>
      <p:sp>
        <p:nvSpPr>
          <p:cNvPr id="230402" name="Rectangle 2"/>
          <p:cNvSpPr>
            <a:spLocks noGrp="1" noChangeArrowheads="1"/>
          </p:cNvSpPr>
          <p:nvPr>
            <p:ph type="title"/>
          </p:nvPr>
        </p:nvSpPr>
        <p:spPr>
          <a:xfrm>
            <a:off x="457200" y="274638"/>
            <a:ext cx="8229600" cy="7921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ar-SA" altLang="en-US" b="1" dirty="0">
                <a:cs typeface="B Nazanin" panose="00000400000000000000" pitchFamily="2" charset="-78"/>
              </a:rPr>
              <a:t>چارچوب فعاليتهاي مالي و نقش آتي بانك جهاني</a:t>
            </a:r>
            <a:endParaRPr lang="en-US" altLang="en-US" b="1" dirty="0">
              <a:cs typeface="B Nazanin" panose="00000400000000000000" pitchFamily="2" charset="-78"/>
            </a:endParaRPr>
          </a:p>
        </p:txBody>
      </p:sp>
      <p:sp>
        <p:nvSpPr>
          <p:cNvPr id="230403" name="Rectangle 3"/>
          <p:cNvSpPr>
            <a:spLocks noGrp="1" noChangeArrowheads="1"/>
          </p:cNvSpPr>
          <p:nvPr>
            <p:ph idx="1"/>
          </p:nvPr>
        </p:nvSpPr>
        <p:spPr>
          <a:xfrm>
            <a:off x="457200" y="1066800"/>
            <a:ext cx="8229600" cy="5334000"/>
          </a:xfrm>
        </p:spPr>
        <p:txBody>
          <a:bodyPr>
            <a:normAutofit/>
          </a:bodyPr>
          <a:lstStyle/>
          <a:p>
            <a:pPr marL="365760" indent="-256032" algn="justLow" rtl="1" eaLnBrk="1" fontAlgn="auto" hangingPunct="1">
              <a:spcAft>
                <a:spcPts val="0"/>
              </a:spcAft>
              <a:buFont typeface="Wingdings 3"/>
              <a:buChar char=""/>
              <a:defRPr/>
            </a:pPr>
            <a:r>
              <a:rPr lang="ar-SA" altLang="en-US" sz="1700" b="0" dirty="0" smtClean="0">
                <a:cs typeface="B Mitra" panose="00000400000000000000" pitchFamily="2" charset="-78"/>
              </a:rPr>
              <a:t> </a:t>
            </a:r>
            <a:r>
              <a:rPr lang="ar-SA" altLang="en-US" sz="1700" b="0" dirty="0">
                <a:cs typeface="B Mitra" panose="00000400000000000000" pitchFamily="2" charset="-78"/>
              </a:rPr>
              <a:t>ايجاد تعادل و توازن بين سرمايه گذاريهاي عمراني و بنيادي از يك سو و منابع مالي مربوط به برنامه تعديل اقتصادي در كشورهاي عضو كه اكثر آنها را كشورهاي در حال توسعه تشكيل مي‌دهند</a:t>
            </a:r>
            <a:r>
              <a:rPr lang="ar-SA" altLang="en-US" sz="1700" b="0" dirty="0" smtClean="0">
                <a:cs typeface="B Mitra" panose="00000400000000000000" pitchFamily="2" charset="-78"/>
              </a:rPr>
              <a:t>.</a:t>
            </a:r>
            <a:endParaRPr lang="fa-IR" altLang="en-US" sz="1700" b="0" dirty="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a:cs typeface="B Mitra" panose="00000400000000000000" pitchFamily="2" charset="-78"/>
              </a:rPr>
              <a:t> اثرات ناشي از عوامل برنامه تعديل اقتصادي بر ورابط بانك و كشور وام گيرنده</a:t>
            </a:r>
            <a:r>
              <a:rPr lang="ar-SA" altLang="en-US" sz="1700" b="0" dirty="0" smtClean="0">
                <a:cs typeface="B Mitra" panose="00000400000000000000" pitchFamily="2" charset="-78"/>
              </a:rPr>
              <a:t>.</a:t>
            </a:r>
            <a:endParaRPr lang="fa-IR" altLang="en-US" sz="1700" b="0" dirty="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a:cs typeface="B Mitra" panose="00000400000000000000" pitchFamily="2" charset="-78"/>
              </a:rPr>
              <a:t> چگونگي همكاري صندوق بين‌المللي پول و بانك جهاني به ويژه در زماني كهاجراي برنامه تعديل اقاتصايد سهم عمده‌اي را در برنامه‌هاي كلي مربوط به رشد وام گيرنده را تشكيل مي‌دهد.</a:t>
            </a:r>
          </a:p>
          <a:p>
            <a:pPr marL="365760" indent="-256032" algn="justLow" rtl="1" eaLnBrk="1" fontAlgn="auto" hangingPunct="1">
              <a:spcAft>
                <a:spcPts val="0"/>
              </a:spcAft>
              <a:buFont typeface="Wingdings 3"/>
              <a:buChar char=""/>
              <a:defRPr/>
            </a:pPr>
            <a:r>
              <a:rPr lang="ar-SA" altLang="en-US" sz="1700" b="0" dirty="0" smtClean="0">
                <a:cs typeface="B Mitra" panose="00000400000000000000" pitchFamily="2" charset="-78"/>
              </a:rPr>
              <a:t>تاكيد </a:t>
            </a:r>
            <a:r>
              <a:rPr lang="ar-SA" altLang="en-US" sz="1700" b="0" dirty="0">
                <a:cs typeface="B Mitra" panose="00000400000000000000" pitchFamily="2" charset="-78"/>
              </a:rPr>
              <a:t>بر اهيمت نقش بانك در كمك بلند در كمك به طرحهاي عمراني و اجرائي و ادامه قوي تر اين نقش درآينده و تامين مالي سرمايه‌گذاريهاي بلندمدت و كمك به توسعه بنيادي كشورهاي عضو و افزايش تامين مالي نيازهاي كوتاه مدت</a:t>
            </a:r>
            <a:r>
              <a:rPr lang="ar-SA" altLang="en-US" sz="1700" b="0" dirty="0" smtClean="0">
                <a:cs typeface="B Mitra" panose="00000400000000000000" pitchFamily="2" charset="-78"/>
              </a:rPr>
              <a:t>.</a:t>
            </a:r>
            <a:endParaRPr lang="fa-IR" altLang="en-US" sz="1700" b="0" dirty="0" smtClean="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smtClean="0"/>
              <a:t> </a:t>
            </a:r>
            <a:r>
              <a:rPr lang="ar-SA" altLang="en-US" sz="1700" b="0" dirty="0">
                <a:cs typeface="B Mitra" panose="00000400000000000000" pitchFamily="2" charset="-78"/>
              </a:rPr>
              <a:t>قراردادن اساس عمليات مالي بانك در سالهاي آتي در زمينه سرمايه‌گذاري و كمك هرچه بيشتر به كشورهاي فقير، به نحوي كه ميان سرمايه‌گذاريهاي با بازده بالاتر و نيز ظرفيت توليدي بخشهاي مختلف اقتصادي در اين كشورها افزايش يابد</a:t>
            </a:r>
            <a:r>
              <a:rPr lang="ar-SA" altLang="en-US" sz="1700" b="0" dirty="0" smtClean="0">
                <a:cs typeface="B Mitra" panose="00000400000000000000" pitchFamily="2" charset="-78"/>
              </a:rPr>
              <a:t>.</a:t>
            </a:r>
            <a:endParaRPr lang="fa-IR" altLang="en-US" sz="1700" b="0" dirty="0">
              <a:cs typeface="B Mitra" panose="00000400000000000000" pitchFamily="2" charset="-78"/>
            </a:endParaRPr>
          </a:p>
          <a:p>
            <a:pPr marL="365760" indent="-256032" algn="justLow" rtl="1" eaLnBrk="1" fontAlgn="auto" hangingPunct="1">
              <a:spcAft>
                <a:spcPts val="0"/>
              </a:spcAft>
              <a:buFont typeface="Wingdings 3"/>
              <a:buChar char=""/>
              <a:defRPr/>
            </a:pPr>
            <a:r>
              <a:rPr lang="ar-SA" altLang="en-US" sz="1700" b="0" dirty="0">
                <a:cs typeface="B Mitra" panose="00000400000000000000" pitchFamily="2" charset="-78"/>
              </a:rPr>
              <a:t> با توجه به اينكه نياز ب منابع مالي جديد از سوي كشورهاي در حال توسعه عضو بالاست و از طرف ديگر در شرايط جاري سطح كمكهاي رسمي عمراني و نيز تمايل بانكهاي تجاري به وام‌دهي بيشتر به مراتب كمتر از دهه‌ها گذشته بوده و تحولات اروپاي مركزي و شرقي و بالا بردن فرضتهاي سرمايه</a:t>
            </a:r>
            <a:r>
              <a:rPr lang="fa-IR" altLang="en-US" sz="1700" b="0" dirty="0">
                <a:cs typeface="B Mitra" panose="00000400000000000000" pitchFamily="2" charset="-78"/>
              </a:rPr>
              <a:t> </a:t>
            </a:r>
            <a:r>
              <a:rPr lang="ar-SA" altLang="en-US" sz="1700" b="0" dirty="0">
                <a:cs typeface="B Mitra" panose="00000400000000000000" pitchFamily="2" charset="-78"/>
              </a:rPr>
              <a:t>گذاري در كشورهاي صنعتي</a:t>
            </a:r>
            <a:r>
              <a:rPr lang="fa-IR" altLang="en-US" sz="1700" b="0" dirty="0">
                <a:cs typeface="B Mitra" panose="00000400000000000000" pitchFamily="2" charset="-78"/>
              </a:rPr>
              <a:t> </a:t>
            </a:r>
            <a:r>
              <a:rPr lang="ar-SA" altLang="en-US" sz="1700" b="0" dirty="0">
                <a:cs typeface="B Mitra" panose="00000400000000000000" pitchFamily="2" charset="-78"/>
              </a:rPr>
              <a:t>خود جاذب منابع وسيع مالي در حال حاضر مي‌باشند</a:t>
            </a:r>
            <a:r>
              <a:rPr lang="ar-SA" altLang="en-US" sz="1700" b="0" dirty="0" smtClean="0">
                <a:cs typeface="B Mitra" panose="00000400000000000000" pitchFamily="2" charset="-78"/>
              </a:rPr>
              <a:t>.</a:t>
            </a:r>
            <a:endParaRPr lang="en-US" altLang="en-US" sz="1700" b="0" dirty="0">
              <a:cs typeface="B Mitra" panose="00000400000000000000" pitchFamily="2" charset="-78"/>
            </a:endParaRPr>
          </a:p>
        </p:txBody>
      </p:sp>
      <p:sp>
        <p:nvSpPr>
          <p:cNvPr id="3994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5B9DB7DB-6FD5-423D-9FF2-26B61B6180E5}" type="slidenum">
              <a:rPr lang="en-US" altLang="en-US" sz="1000"/>
              <a:pPr/>
              <a:t>35</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20213618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230402"/>
                                        </p:tgtEl>
                                        <p:attrNameLst>
                                          <p:attrName>style.visibility</p:attrName>
                                        </p:attrNameLst>
                                      </p:cBhvr>
                                      <p:to>
                                        <p:strVal val="visible"/>
                                      </p:to>
                                    </p:set>
                                    <p:anim calcmode="lin" valueType="num">
                                      <p:cBhvr>
                                        <p:cTn id="7" dur="1000" fill="hold"/>
                                        <p:tgtEl>
                                          <p:spTgt spid="230402"/>
                                        </p:tgtEl>
                                        <p:attrNameLst>
                                          <p:attrName>ppt_x</p:attrName>
                                        </p:attrNameLst>
                                      </p:cBhvr>
                                      <p:tavLst>
                                        <p:tav tm="0">
                                          <p:val>
                                            <p:strVal val="#ppt_x-.2"/>
                                          </p:val>
                                        </p:tav>
                                        <p:tav tm="100000">
                                          <p:val>
                                            <p:strVal val="#ppt_x"/>
                                          </p:val>
                                        </p:tav>
                                      </p:tavLst>
                                    </p:anim>
                                    <p:anim calcmode="lin" valueType="num">
                                      <p:cBhvr>
                                        <p:cTn id="8" dur="1000" fill="hold"/>
                                        <p:tgtEl>
                                          <p:spTgt spid="2304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04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0403">
                                            <p:txEl>
                                              <p:pRg st="0" end="0"/>
                                            </p:txEl>
                                          </p:spTgt>
                                        </p:tgtEl>
                                        <p:attrNameLst>
                                          <p:attrName>style.visibility</p:attrName>
                                        </p:attrNameLst>
                                      </p:cBhvr>
                                      <p:to>
                                        <p:strVal val="visible"/>
                                      </p:to>
                                    </p:set>
                                    <p:animEffect transition="in" filter="fade">
                                      <p:cBhvr>
                                        <p:cTn id="14" dur="500"/>
                                        <p:tgtEl>
                                          <p:spTgt spid="230403">
                                            <p:txEl>
                                              <p:pRg st="0" end="0"/>
                                            </p:txEl>
                                          </p:spTgt>
                                        </p:tgtEl>
                                      </p:cBhvr>
                                    </p:animEffect>
                                    <p:anim calcmode="lin" valueType="num">
                                      <p:cBhvr>
                                        <p:cTn id="15" dur="500" fill="hold"/>
                                        <p:tgtEl>
                                          <p:spTgt spid="2304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040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0403">
                                            <p:txEl>
                                              <p:pRg st="1" end="1"/>
                                            </p:txEl>
                                          </p:spTgt>
                                        </p:tgtEl>
                                        <p:attrNameLst>
                                          <p:attrName>style.visibility</p:attrName>
                                        </p:attrNameLst>
                                      </p:cBhvr>
                                      <p:to>
                                        <p:strVal val="visible"/>
                                      </p:to>
                                    </p:set>
                                    <p:animEffect transition="in" filter="fade">
                                      <p:cBhvr>
                                        <p:cTn id="21" dur="500"/>
                                        <p:tgtEl>
                                          <p:spTgt spid="230403">
                                            <p:txEl>
                                              <p:pRg st="1" end="1"/>
                                            </p:txEl>
                                          </p:spTgt>
                                        </p:tgtEl>
                                      </p:cBhvr>
                                    </p:animEffect>
                                    <p:anim calcmode="lin" valueType="num">
                                      <p:cBhvr>
                                        <p:cTn id="22" dur="500" fill="hold"/>
                                        <p:tgtEl>
                                          <p:spTgt spid="23040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3040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0403">
                                            <p:txEl>
                                              <p:pRg st="2" end="2"/>
                                            </p:txEl>
                                          </p:spTgt>
                                        </p:tgtEl>
                                        <p:attrNameLst>
                                          <p:attrName>style.visibility</p:attrName>
                                        </p:attrNameLst>
                                      </p:cBhvr>
                                      <p:to>
                                        <p:strVal val="visible"/>
                                      </p:to>
                                    </p:set>
                                    <p:animEffect transition="in" filter="fade">
                                      <p:cBhvr>
                                        <p:cTn id="28" dur="500"/>
                                        <p:tgtEl>
                                          <p:spTgt spid="230403">
                                            <p:txEl>
                                              <p:pRg st="2" end="2"/>
                                            </p:txEl>
                                          </p:spTgt>
                                        </p:tgtEl>
                                      </p:cBhvr>
                                    </p:animEffect>
                                    <p:anim calcmode="lin" valueType="num">
                                      <p:cBhvr>
                                        <p:cTn id="29" dur="500" fill="hold"/>
                                        <p:tgtEl>
                                          <p:spTgt spid="23040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3040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0403">
                                            <p:txEl>
                                              <p:pRg st="3" end="3"/>
                                            </p:txEl>
                                          </p:spTgt>
                                        </p:tgtEl>
                                        <p:attrNameLst>
                                          <p:attrName>style.visibility</p:attrName>
                                        </p:attrNameLst>
                                      </p:cBhvr>
                                      <p:to>
                                        <p:strVal val="visible"/>
                                      </p:to>
                                    </p:set>
                                    <p:animEffect transition="in" filter="fade">
                                      <p:cBhvr>
                                        <p:cTn id="35" dur="500"/>
                                        <p:tgtEl>
                                          <p:spTgt spid="230403">
                                            <p:txEl>
                                              <p:pRg st="3" end="3"/>
                                            </p:txEl>
                                          </p:spTgt>
                                        </p:tgtEl>
                                      </p:cBhvr>
                                    </p:animEffect>
                                    <p:anim calcmode="lin" valueType="num">
                                      <p:cBhvr>
                                        <p:cTn id="36" dur="500" fill="hold"/>
                                        <p:tgtEl>
                                          <p:spTgt spid="23040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3040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30403">
                                            <p:txEl>
                                              <p:pRg st="4" end="4"/>
                                            </p:txEl>
                                          </p:spTgt>
                                        </p:tgtEl>
                                        <p:attrNameLst>
                                          <p:attrName>style.visibility</p:attrName>
                                        </p:attrNameLst>
                                      </p:cBhvr>
                                      <p:to>
                                        <p:strVal val="visible"/>
                                      </p:to>
                                    </p:set>
                                    <p:animEffect transition="in" filter="fade">
                                      <p:cBhvr>
                                        <p:cTn id="42" dur="500"/>
                                        <p:tgtEl>
                                          <p:spTgt spid="230403">
                                            <p:txEl>
                                              <p:pRg st="4" end="4"/>
                                            </p:txEl>
                                          </p:spTgt>
                                        </p:tgtEl>
                                      </p:cBhvr>
                                    </p:animEffect>
                                    <p:anim calcmode="lin" valueType="num">
                                      <p:cBhvr>
                                        <p:cTn id="43" dur="500" fill="hold"/>
                                        <p:tgtEl>
                                          <p:spTgt spid="23040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3040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30403">
                                            <p:txEl>
                                              <p:pRg st="5" end="5"/>
                                            </p:txEl>
                                          </p:spTgt>
                                        </p:tgtEl>
                                        <p:attrNameLst>
                                          <p:attrName>style.visibility</p:attrName>
                                        </p:attrNameLst>
                                      </p:cBhvr>
                                      <p:to>
                                        <p:strVal val="visible"/>
                                      </p:to>
                                    </p:set>
                                    <p:animEffect transition="in" filter="fade">
                                      <p:cBhvr>
                                        <p:cTn id="49" dur="500"/>
                                        <p:tgtEl>
                                          <p:spTgt spid="230403">
                                            <p:txEl>
                                              <p:pRg st="5" end="5"/>
                                            </p:txEl>
                                          </p:spTgt>
                                        </p:tgtEl>
                                      </p:cBhvr>
                                    </p:animEffect>
                                    <p:anim calcmode="lin" valueType="num">
                                      <p:cBhvr>
                                        <p:cTn id="50" dur="500" fill="hold"/>
                                        <p:tgtEl>
                                          <p:spTgt spid="230403">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230403">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19" y="152400"/>
            <a:ext cx="8097381" cy="971686"/>
          </a:xfrm>
          <a:prstGeom prst="rect">
            <a:avLst/>
          </a:prstGeom>
          <a:noFill/>
          <a:ln>
            <a:noFill/>
          </a:ln>
        </p:spPr>
      </p:pic>
      <p:sp>
        <p:nvSpPr>
          <p:cNvPr id="3" name="Title 2"/>
          <p:cNvSpPr>
            <a:spLocks noGrp="1"/>
          </p:cNvSpPr>
          <p:nvPr>
            <p:ph type="title"/>
          </p:nvPr>
        </p:nvSpPr>
        <p:spPr>
          <a:xfrm>
            <a:off x="533400" y="350838"/>
            <a:ext cx="7848600" cy="6397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مقدمه</a:t>
            </a:r>
            <a:endParaRPr lang="en-US" b="1" dirty="0">
              <a:cs typeface="B Nazanin" panose="00000400000000000000" pitchFamily="2" charset="-78"/>
            </a:endParaRPr>
          </a:p>
        </p:txBody>
      </p:sp>
      <p:sp>
        <p:nvSpPr>
          <p:cNvPr id="13314" name="Content Placeholder 1"/>
          <p:cNvSpPr>
            <a:spLocks noGrp="1"/>
          </p:cNvSpPr>
          <p:nvPr>
            <p:ph idx="1"/>
          </p:nvPr>
        </p:nvSpPr>
        <p:spPr>
          <a:xfrm>
            <a:off x="457200" y="1066800"/>
            <a:ext cx="8382000" cy="3579849"/>
          </a:xfrm>
        </p:spPr>
        <p:txBody>
          <a:bodyPr>
            <a:noAutofit/>
          </a:bodyPr>
          <a:lstStyle/>
          <a:p>
            <a:pPr algn="r" rtl="1" eaLnBrk="1" hangingPunct="1">
              <a:lnSpc>
                <a:spcPct val="150000"/>
              </a:lnSpc>
            </a:pPr>
            <a:r>
              <a:rPr lang="fa-IR" altLang="en-US" dirty="0" smtClean="0">
                <a:cs typeface="B Mitra" pitchFamily="2" charset="-78"/>
              </a:rPr>
              <a:t>1-   ايجاد همكاري مالي بين المللي از طريق يك نهاد ثابت كه ابزار لازم براي مشاوره و تشريك مساعي در مشكلات مالي جهاني را فراهم مي آورد.</a:t>
            </a:r>
          </a:p>
          <a:p>
            <a:pPr algn="r" rtl="1" eaLnBrk="1" hangingPunct="1">
              <a:lnSpc>
                <a:spcPct val="150000"/>
              </a:lnSpc>
            </a:pPr>
            <a:r>
              <a:rPr lang="fa-IR" altLang="en-US" dirty="0" smtClean="0">
                <a:cs typeface="B Mitra" pitchFamily="2" charset="-78"/>
              </a:rPr>
              <a:t>2-   ايجاد تسهيلات لازم براي توسعه و تعديل تجارت جهاني و همكاري در جهت  پيشبرد و حفظ بازار كار و درآمدهاي حقيقي و نيز توسعه منابع درآمد‌‌ زا براي تمام اعضا به عنوان هدف اساسي در سياست گذاري‌هاي اقتصادي.</a:t>
            </a:r>
          </a:p>
          <a:p>
            <a:pPr algn="r" rtl="1" eaLnBrk="1" hangingPunct="1">
              <a:lnSpc>
                <a:spcPct val="150000"/>
              </a:lnSpc>
            </a:pPr>
            <a:r>
              <a:rPr lang="fa-IR" altLang="en-US" dirty="0" smtClean="0">
                <a:cs typeface="B Mitra" pitchFamily="2" charset="-78"/>
              </a:rPr>
              <a:t>3- تقويت ثبات در بازار تبديل ارز و حفظ نظام يكپارچه در مبادلات ارزي ميان اعضا ونيز اجتناب از افت ارزش ارز به دليل رقابت هاي نادرست در بازار جهاني.</a:t>
            </a:r>
          </a:p>
          <a:p>
            <a:pPr algn="r" rtl="1" eaLnBrk="1" hangingPunct="1">
              <a:lnSpc>
                <a:spcPct val="150000"/>
              </a:lnSpc>
            </a:pPr>
            <a:r>
              <a:rPr lang="fa-IR" altLang="en-US" dirty="0" smtClean="0">
                <a:cs typeface="B Mitra" pitchFamily="2" charset="-78"/>
              </a:rPr>
              <a:t>4-  كمك به بنا نهادن نظام چند جانبه  پرداخت‌ها در حوزه مبادلات جاري ميان اعضا و در حذف محدوديت‌هاي تبديل ارز خارجي كه مانع رشد تجارت جهاني مي‌شود.</a:t>
            </a:r>
          </a:p>
          <a:p>
            <a:pPr algn="r" rtl="1" eaLnBrk="1" hangingPunct="1">
              <a:lnSpc>
                <a:spcPct val="150000"/>
              </a:lnSpc>
            </a:pPr>
            <a:r>
              <a:rPr lang="fa-IR" altLang="en-US" dirty="0" smtClean="0">
                <a:cs typeface="B Mitra" pitchFamily="2" charset="-78"/>
              </a:rPr>
              <a:t>5-   ايجاد دسترسي موقت اعضا به منابع صندوق با رعايت جوانب امنيتي لازم براي تسهيل در اصلاح ترازهاي پرداخت ناهماهنگ.</a:t>
            </a:r>
          </a:p>
          <a:p>
            <a:pPr algn="r" rtl="1" eaLnBrk="1" hangingPunct="1"/>
            <a:endParaRPr lang="en-US" altLang="en-US" sz="1400" dirty="0" smtClean="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823C435-3E65-4E88-A7D3-1FAE75DF75C4}" type="slidenum">
              <a:rPr lang="en-US" altLang="en-US" sz="1000"/>
              <a:pPr/>
              <a:t>4</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2980370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019" y="152400"/>
            <a:ext cx="8097381" cy="971686"/>
          </a:xfrm>
          <a:prstGeom prst="rect">
            <a:avLst/>
          </a:prstGeom>
          <a:noFill/>
          <a:ln>
            <a:noFill/>
          </a:ln>
        </p:spPr>
      </p:pic>
      <p:sp>
        <p:nvSpPr>
          <p:cNvPr id="4" name="Title 3"/>
          <p:cNvSpPr>
            <a:spLocks noGrp="1"/>
          </p:cNvSpPr>
          <p:nvPr>
            <p:ph type="title"/>
          </p:nvPr>
        </p:nvSpPr>
        <p:spPr>
          <a:xfrm>
            <a:off x="152400" y="350838"/>
            <a:ext cx="8077200" cy="639762"/>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b="1" dirty="0">
                <a:cs typeface="B Nazanin" panose="00000400000000000000" pitchFamily="2" charset="-78"/>
              </a:rPr>
              <a:t>زمینه های پیدایش :</a:t>
            </a:r>
            <a:endParaRPr lang="en-US" b="1" dirty="0">
              <a:cs typeface="B Nazanin" panose="00000400000000000000" pitchFamily="2" charset="-78"/>
            </a:endParaRPr>
          </a:p>
        </p:txBody>
      </p:sp>
      <p:sp>
        <p:nvSpPr>
          <p:cNvPr id="2" name="Content Placeholder 1"/>
          <p:cNvSpPr>
            <a:spLocks noGrp="1"/>
          </p:cNvSpPr>
          <p:nvPr>
            <p:ph idx="1"/>
          </p:nvPr>
        </p:nvSpPr>
        <p:spPr>
          <a:xfrm>
            <a:off x="457200" y="1447800"/>
            <a:ext cx="8229600" cy="4525963"/>
          </a:xfrm>
        </p:spPr>
        <p:txBody>
          <a:bodyPr>
            <a:normAutofit/>
          </a:bodyPr>
          <a:lstStyle/>
          <a:p>
            <a:pPr algn="r" rtl="1" eaLnBrk="1" hangingPunct="1">
              <a:lnSpc>
                <a:spcPct val="150000"/>
              </a:lnSpc>
              <a:spcAft>
                <a:spcPts val="1800"/>
              </a:spcAft>
              <a:defRPr/>
            </a:pPr>
            <a:r>
              <a:rPr lang="fa-IR" sz="1800" dirty="0">
                <a:cs typeface="B Mitra" panose="00000400000000000000" pitchFamily="2" charset="-78"/>
              </a:rPr>
              <a:t>1.هرج و مرج ناشی از جنگ های اول و دوم جهانی در روابط اقتصادی بین </a:t>
            </a:r>
            <a:r>
              <a:rPr lang="fa-IR" sz="1800" dirty="0" smtClean="0">
                <a:cs typeface="B Mitra" panose="00000400000000000000" pitchFamily="2" charset="-78"/>
              </a:rPr>
              <a:t>کشورها</a:t>
            </a:r>
            <a:endParaRPr lang="en-US" sz="1800" dirty="0" smtClean="0">
              <a:cs typeface="B Mitra" panose="00000400000000000000" pitchFamily="2" charset="-78"/>
            </a:endParaRPr>
          </a:p>
          <a:p>
            <a:pPr algn="r" rtl="1" eaLnBrk="1" hangingPunct="1">
              <a:lnSpc>
                <a:spcPct val="150000"/>
              </a:lnSpc>
              <a:spcAft>
                <a:spcPts val="1800"/>
              </a:spcAft>
              <a:defRPr/>
            </a:pPr>
            <a:r>
              <a:rPr lang="fa-IR" sz="1800" dirty="0" smtClean="0">
                <a:cs typeface="B Mitra" panose="00000400000000000000" pitchFamily="2" charset="-78"/>
              </a:rPr>
              <a:t>2.بحران </a:t>
            </a:r>
            <a:r>
              <a:rPr lang="fa-IR" sz="1800" dirty="0">
                <a:cs typeface="B Mitra" panose="00000400000000000000" pitchFamily="2" charset="-78"/>
              </a:rPr>
              <a:t>تورم سال های بین جنگ جهانی در </a:t>
            </a:r>
            <a:r>
              <a:rPr lang="fa-IR" sz="1800" dirty="0" smtClean="0">
                <a:cs typeface="B Mitra" panose="00000400000000000000" pitchFamily="2" charset="-78"/>
              </a:rPr>
              <a:t>اروپا</a:t>
            </a:r>
            <a:endParaRPr lang="en-US" sz="1800" dirty="0">
              <a:cs typeface="B Mitra" panose="00000400000000000000" pitchFamily="2" charset="-78"/>
            </a:endParaRPr>
          </a:p>
          <a:p>
            <a:pPr algn="r" rtl="1" eaLnBrk="1" hangingPunct="1">
              <a:lnSpc>
                <a:spcPct val="150000"/>
              </a:lnSpc>
              <a:spcAft>
                <a:spcPts val="1800"/>
              </a:spcAft>
              <a:defRPr/>
            </a:pPr>
            <a:r>
              <a:rPr lang="fa-IR" sz="1800" dirty="0">
                <a:cs typeface="B Mitra" panose="00000400000000000000" pitchFamily="2" charset="-78"/>
              </a:rPr>
              <a:t>3.بحران بزرگ اقتصادی سال های </a:t>
            </a:r>
            <a:r>
              <a:rPr lang="fa-IR" sz="1800" dirty="0" smtClean="0">
                <a:cs typeface="B Mitra" panose="00000400000000000000" pitchFamily="2" charset="-78"/>
              </a:rPr>
              <a:t>1929-1933</a:t>
            </a:r>
            <a:endParaRPr lang="en-US" sz="1800" dirty="0">
              <a:cs typeface="B Mitra" panose="00000400000000000000" pitchFamily="2" charset="-78"/>
            </a:endParaRPr>
          </a:p>
          <a:p>
            <a:pPr algn="r" rtl="1" eaLnBrk="1" hangingPunct="1">
              <a:lnSpc>
                <a:spcPct val="150000"/>
              </a:lnSpc>
              <a:spcAft>
                <a:spcPts val="1800"/>
              </a:spcAft>
              <a:defRPr/>
            </a:pPr>
            <a:r>
              <a:rPr lang="fa-IR" sz="1800" dirty="0">
                <a:cs typeface="B Mitra" panose="00000400000000000000" pitchFamily="2" charset="-78"/>
              </a:rPr>
              <a:t>4.سیاست فقیرکردن کشورهای همسایه از طریق تنزیل پول ملی و وضع محدودیت های تجاری و غیر تجاری در </a:t>
            </a:r>
            <a:r>
              <a:rPr lang="fa-IR" sz="1800" dirty="0" smtClean="0">
                <a:cs typeface="B Mitra" panose="00000400000000000000" pitchFamily="2" charset="-78"/>
              </a:rPr>
              <a:t>واردات</a:t>
            </a:r>
            <a:endParaRPr lang="en-US" dirty="0"/>
          </a:p>
        </p:txBody>
      </p:sp>
      <p:sp>
        <p:nvSpPr>
          <p:cNvPr id="1433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61699B9-C2FD-44CB-9262-624BFD475F32}" type="slidenum">
              <a:rPr lang="en-US" altLang="en-US" sz="1000"/>
              <a:pPr/>
              <a:t>5</a:t>
            </a:fld>
            <a:endParaRPr lang="en-US" altLang="en-US" sz="1000"/>
          </a:p>
        </p:txBody>
      </p:sp>
      <p:sp>
        <p:nvSpPr>
          <p:cNvPr id="3" name="Footer Placeholder 2"/>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27804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2400"/>
            <a:ext cx="8097381" cy="971686"/>
          </a:xfrm>
          <a:prstGeom prst="rect">
            <a:avLst/>
          </a:prstGeom>
          <a:noFill/>
          <a:ln>
            <a:noFill/>
          </a:ln>
        </p:spPr>
      </p:pic>
      <p:sp>
        <p:nvSpPr>
          <p:cNvPr id="25602" name="Rectangle 2"/>
          <p:cNvSpPr>
            <a:spLocks noGrp="1" noChangeArrowheads="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موارد تعهد آمار و اطلاعات</a:t>
            </a:r>
            <a:endParaRPr lang="en-US" altLang="en-US" b="1" dirty="0">
              <a:cs typeface="B Nazanin" panose="00000400000000000000" pitchFamily="2" charset="-78"/>
            </a:endParaRPr>
          </a:p>
        </p:txBody>
      </p:sp>
      <p:sp>
        <p:nvSpPr>
          <p:cNvPr id="25603" name="Rectangle 3"/>
          <p:cNvSpPr>
            <a:spLocks noGrp="1" noChangeArrowheads="1"/>
          </p:cNvSpPr>
          <p:nvPr>
            <p:ph idx="1"/>
          </p:nvPr>
        </p:nvSpPr>
        <p:spPr>
          <a:xfrm>
            <a:off x="457200" y="1219200"/>
            <a:ext cx="8229600" cy="4876800"/>
          </a:xfrm>
        </p:spPr>
        <p:txBody>
          <a:bodyPr>
            <a:normAutofit fontScale="85000" lnSpcReduction="10000"/>
          </a:bodyPr>
          <a:lstStyle/>
          <a:p>
            <a:pPr algn="r" rtl="1" eaLnBrk="1" hangingPunct="1">
              <a:lnSpc>
                <a:spcPct val="150000"/>
              </a:lnSpc>
              <a:buFont typeface="Arial" panose="020B0604020202020204" pitchFamily="34" charset="0"/>
              <a:buChar char="•"/>
            </a:pPr>
            <a:r>
              <a:rPr lang="fa-IR" altLang="en-US" sz="1800" dirty="0" smtClean="0">
                <a:cs typeface="B Mitra" pitchFamily="2" charset="-78"/>
              </a:rPr>
              <a:t> موجودي رسمي طلا و ارز در داخل و خارج از کشور</a:t>
            </a:r>
          </a:p>
          <a:p>
            <a:pPr algn="r" rtl="1" eaLnBrk="1" hangingPunct="1">
              <a:lnSpc>
                <a:spcPct val="150000"/>
              </a:lnSpc>
              <a:buFont typeface="Arial" panose="020B0604020202020204" pitchFamily="34" charset="0"/>
              <a:buChar char="•"/>
            </a:pPr>
            <a:r>
              <a:rPr lang="fa-IR" altLang="en-US" sz="1800" dirty="0" smtClean="0">
                <a:cs typeface="B Mitra" pitchFamily="2" charset="-78"/>
              </a:rPr>
              <a:t> موجودي طلا و ارز نزد موسسات بانکي و مالي (غيراز موسسات رسمي) در داخل و خارج از کشور</a:t>
            </a:r>
          </a:p>
          <a:p>
            <a:pPr algn="r" rtl="1" eaLnBrk="1" hangingPunct="1">
              <a:lnSpc>
                <a:spcPct val="150000"/>
              </a:lnSpc>
              <a:buFont typeface="Arial" panose="020B0604020202020204" pitchFamily="34" charset="0"/>
              <a:buChar char="•"/>
            </a:pPr>
            <a:r>
              <a:rPr lang="fa-IR" altLang="en-US" sz="1800" dirty="0" smtClean="0">
                <a:cs typeface="B Mitra" pitchFamily="2" charset="-78"/>
              </a:rPr>
              <a:t> توليد طلا </a:t>
            </a:r>
          </a:p>
          <a:p>
            <a:pPr algn="r" rtl="1" eaLnBrk="1" hangingPunct="1">
              <a:lnSpc>
                <a:spcPct val="150000"/>
              </a:lnSpc>
              <a:buFont typeface="Arial" panose="020B0604020202020204" pitchFamily="34" charset="0"/>
              <a:buChar char="•"/>
            </a:pPr>
            <a:r>
              <a:rPr lang="fa-IR" altLang="en-US" sz="1800" dirty="0" smtClean="0">
                <a:cs typeface="B Mitra" pitchFamily="2" charset="-78"/>
              </a:rPr>
              <a:t> صادرات و واردات طلا با قيد کشورهاي مقصد و مبدأ</a:t>
            </a:r>
          </a:p>
          <a:p>
            <a:pPr algn="r" rtl="1" eaLnBrk="1" hangingPunct="1">
              <a:lnSpc>
                <a:spcPct val="150000"/>
              </a:lnSpc>
              <a:buFont typeface="Arial" panose="020B0604020202020204" pitchFamily="34" charset="0"/>
              <a:buChar char="•"/>
            </a:pPr>
            <a:r>
              <a:rPr lang="fa-IR" altLang="en-US" sz="1800" dirty="0" smtClean="0">
                <a:cs typeface="B Mitra" pitchFamily="2" charset="-78"/>
              </a:rPr>
              <a:t> کل صادرات و واردات کالا با ذکر ارزش آنها برحسب پول کشورهاي مقصد و مبدأ</a:t>
            </a:r>
          </a:p>
          <a:p>
            <a:pPr algn="r" rtl="1" eaLnBrk="1" hangingPunct="1">
              <a:lnSpc>
                <a:spcPct val="150000"/>
              </a:lnSpc>
              <a:buFont typeface="Arial" panose="020B0604020202020204" pitchFamily="34" charset="0"/>
              <a:buChar char="•"/>
            </a:pPr>
            <a:r>
              <a:rPr lang="fa-IR" altLang="en-US" sz="1800" dirty="0" smtClean="0">
                <a:cs typeface="B Mitra" pitchFamily="2" charset="-78"/>
              </a:rPr>
              <a:t> موازنه پرداختها شامل تجارت کالا و خدمات، معادلات طلا، انتقالات سرمايه و ساير اقلام </a:t>
            </a:r>
          </a:p>
          <a:p>
            <a:pPr algn="r" rtl="1" eaLnBrk="1" hangingPunct="1">
              <a:lnSpc>
                <a:spcPct val="150000"/>
              </a:lnSpc>
              <a:buFont typeface="Arial" panose="020B0604020202020204" pitchFamily="34" charset="0"/>
              <a:buChar char="•"/>
            </a:pPr>
            <a:r>
              <a:rPr lang="fa-IR" altLang="en-US" sz="1800" dirty="0" smtClean="0">
                <a:cs typeface="B Mitra" pitchFamily="2" charset="-78"/>
              </a:rPr>
              <a:t> سرمايه‌گذاري کشورهاي ديگر در کشور مربوطه و سرمايه‌گذاري خارج از کشور عضو </a:t>
            </a:r>
          </a:p>
          <a:p>
            <a:pPr algn="r" rtl="1" eaLnBrk="1" hangingPunct="1">
              <a:lnSpc>
                <a:spcPct val="150000"/>
              </a:lnSpc>
              <a:buFont typeface="Arial" panose="020B0604020202020204" pitchFamily="34" charset="0"/>
              <a:buChar char="•"/>
            </a:pPr>
            <a:r>
              <a:rPr lang="fa-IR" altLang="en-US" sz="1800" dirty="0" smtClean="0">
                <a:cs typeface="B Mitra" pitchFamily="2" charset="-78"/>
              </a:rPr>
              <a:t> درآمد ملي </a:t>
            </a:r>
          </a:p>
          <a:p>
            <a:pPr algn="r" rtl="1" eaLnBrk="1" hangingPunct="1">
              <a:lnSpc>
                <a:spcPct val="150000"/>
              </a:lnSpc>
              <a:buFont typeface="Arial" panose="020B0604020202020204" pitchFamily="34" charset="0"/>
              <a:buChar char="•"/>
            </a:pPr>
            <a:r>
              <a:rPr lang="fa-IR" altLang="en-US" sz="1800" dirty="0" smtClean="0">
                <a:cs typeface="B Mitra" pitchFamily="2" charset="-78"/>
              </a:rPr>
              <a:t> شاخص قيمت شامل شاخص بهاي کالاها در بازار عمده‌فروشي و خرده‌فروشي و قيمت کالاهاي صادراتي و وارداتي </a:t>
            </a:r>
          </a:p>
          <a:p>
            <a:pPr algn="r" rtl="1" eaLnBrk="1" hangingPunct="1">
              <a:lnSpc>
                <a:spcPct val="150000"/>
              </a:lnSpc>
              <a:buFont typeface="Arial" panose="020B0604020202020204" pitchFamily="34" charset="0"/>
              <a:buChar char="•"/>
            </a:pPr>
            <a:r>
              <a:rPr lang="fa-IR" altLang="en-US" sz="1800" dirty="0" smtClean="0">
                <a:cs typeface="B Mitra" pitchFamily="2" charset="-78"/>
              </a:rPr>
              <a:t> نرخ خريد وفروش ارز</a:t>
            </a:r>
          </a:p>
          <a:p>
            <a:pPr algn="r" rtl="1" eaLnBrk="1" hangingPunct="1">
              <a:lnSpc>
                <a:spcPct val="150000"/>
              </a:lnSpc>
              <a:buFont typeface="Arial" panose="020B0604020202020204" pitchFamily="34" charset="0"/>
              <a:buChar char="•"/>
            </a:pPr>
            <a:r>
              <a:rPr lang="fa-IR" altLang="en-US" sz="1800" dirty="0" smtClean="0">
                <a:cs typeface="B Mitra" pitchFamily="2" charset="-78"/>
              </a:rPr>
              <a:t> کنترلهاي ارزي </a:t>
            </a:r>
            <a:endParaRPr lang="en-US" altLang="en-US" sz="1800" dirty="0" smtClean="0">
              <a:cs typeface="B Mitra" pitchFamily="2" charset="-78"/>
            </a:endParaRPr>
          </a:p>
        </p:txBody>
      </p:sp>
      <p:sp>
        <p:nvSpPr>
          <p:cNvPr id="1536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7E79DBE9-5E31-42F7-9905-090119B101F6}" type="slidenum">
              <a:rPr lang="en-US" altLang="en-US" sz="1000"/>
              <a:pPr/>
              <a:t>6</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469096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5603">
                                            <p:txEl>
                                              <p:pRg st="0" end="0"/>
                                            </p:txEl>
                                          </p:spTgt>
                                        </p:tgtEl>
                                        <p:attrNameLst>
                                          <p:attrName>style.visibility</p:attrName>
                                        </p:attrNameLst>
                                      </p:cBhvr>
                                      <p:to>
                                        <p:strVal val="visible"/>
                                      </p:to>
                                    </p:set>
                                    <p:anim calcmode="lin" valueType="num">
                                      <p:cBhvr>
                                        <p:cTn id="13"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56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5603">
                                            <p:txEl>
                                              <p:pRg st="1" end="1"/>
                                            </p:txEl>
                                          </p:spTgt>
                                        </p:tgtEl>
                                        <p:attrNameLst>
                                          <p:attrName>style.visibility</p:attrName>
                                        </p:attrNameLst>
                                      </p:cBhvr>
                                      <p:to>
                                        <p:strVal val="visible"/>
                                      </p:to>
                                    </p:set>
                                    <p:anim calcmode="lin" valueType="num">
                                      <p:cBhvr>
                                        <p:cTn id="19"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560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5603">
                                            <p:txEl>
                                              <p:pRg st="2" end="2"/>
                                            </p:txEl>
                                          </p:spTgt>
                                        </p:tgtEl>
                                        <p:attrNameLst>
                                          <p:attrName>style.visibility</p:attrName>
                                        </p:attrNameLst>
                                      </p:cBhvr>
                                      <p:to>
                                        <p:strVal val="visible"/>
                                      </p:to>
                                    </p:set>
                                    <p:anim calcmode="lin" valueType="num">
                                      <p:cBhvr>
                                        <p:cTn id="25" dur="5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560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 calcmode="lin" valueType="num">
                                      <p:cBhvr>
                                        <p:cTn id="31" dur="5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560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anim calcmode="lin" valueType="num">
                                      <p:cBhvr>
                                        <p:cTn id="37" dur="500" fill="hold"/>
                                        <p:tgtEl>
                                          <p:spTgt spid="2560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560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5603">
                                            <p:txEl>
                                              <p:pRg st="5" end="5"/>
                                            </p:txEl>
                                          </p:spTgt>
                                        </p:tgtEl>
                                        <p:attrNameLst>
                                          <p:attrName>style.visibility</p:attrName>
                                        </p:attrNameLst>
                                      </p:cBhvr>
                                      <p:to>
                                        <p:strVal val="visible"/>
                                      </p:to>
                                    </p:set>
                                    <p:anim calcmode="lin" valueType="num">
                                      <p:cBhvr>
                                        <p:cTn id="43" dur="500" fill="hold"/>
                                        <p:tgtEl>
                                          <p:spTgt spid="2560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560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5603">
                                            <p:txEl>
                                              <p:pRg st="6" end="6"/>
                                            </p:txEl>
                                          </p:spTgt>
                                        </p:tgtEl>
                                        <p:attrNameLst>
                                          <p:attrName>style.visibility</p:attrName>
                                        </p:attrNameLst>
                                      </p:cBhvr>
                                      <p:to>
                                        <p:strVal val="visible"/>
                                      </p:to>
                                    </p:set>
                                    <p:anim calcmode="lin" valueType="num">
                                      <p:cBhvr>
                                        <p:cTn id="49" dur="500" fill="hold"/>
                                        <p:tgtEl>
                                          <p:spTgt spid="2560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560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25603">
                                            <p:txEl>
                                              <p:pRg st="7" end="7"/>
                                            </p:txEl>
                                          </p:spTgt>
                                        </p:tgtEl>
                                        <p:attrNameLst>
                                          <p:attrName>style.visibility</p:attrName>
                                        </p:attrNameLst>
                                      </p:cBhvr>
                                      <p:to>
                                        <p:strVal val="visible"/>
                                      </p:to>
                                    </p:set>
                                    <p:anim calcmode="lin" valueType="num">
                                      <p:cBhvr>
                                        <p:cTn id="55" dur="500" fill="hold"/>
                                        <p:tgtEl>
                                          <p:spTgt spid="2560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2560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25603">
                                            <p:txEl>
                                              <p:pRg st="8" end="8"/>
                                            </p:txEl>
                                          </p:spTgt>
                                        </p:tgtEl>
                                        <p:attrNameLst>
                                          <p:attrName>style.visibility</p:attrName>
                                        </p:attrNameLst>
                                      </p:cBhvr>
                                      <p:to>
                                        <p:strVal val="visible"/>
                                      </p:to>
                                    </p:set>
                                    <p:anim calcmode="lin" valueType="num">
                                      <p:cBhvr>
                                        <p:cTn id="61" dur="500" fill="hold"/>
                                        <p:tgtEl>
                                          <p:spTgt spid="25603">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2560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25603">
                                            <p:txEl>
                                              <p:pRg st="9" end="9"/>
                                            </p:txEl>
                                          </p:spTgt>
                                        </p:tgtEl>
                                        <p:attrNameLst>
                                          <p:attrName>style.visibility</p:attrName>
                                        </p:attrNameLst>
                                      </p:cBhvr>
                                      <p:to>
                                        <p:strVal val="visible"/>
                                      </p:to>
                                    </p:set>
                                    <p:anim calcmode="lin" valueType="num">
                                      <p:cBhvr>
                                        <p:cTn id="67" dur="500" fill="hold"/>
                                        <p:tgtEl>
                                          <p:spTgt spid="25603">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2560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25603">
                                            <p:txEl>
                                              <p:pRg st="10" end="10"/>
                                            </p:txEl>
                                          </p:spTgt>
                                        </p:tgtEl>
                                        <p:attrNameLst>
                                          <p:attrName>style.visibility</p:attrName>
                                        </p:attrNameLst>
                                      </p:cBhvr>
                                      <p:to>
                                        <p:strVal val="visible"/>
                                      </p:to>
                                    </p:set>
                                    <p:anim calcmode="lin" valueType="num">
                                      <p:cBhvr>
                                        <p:cTn id="73" dur="500" fill="hold"/>
                                        <p:tgtEl>
                                          <p:spTgt spid="25603">
                                            <p:txEl>
                                              <p:pRg st="10" end="10"/>
                                            </p:txEl>
                                          </p:spTgt>
                                        </p:tgtEl>
                                        <p:attrNameLst>
                                          <p:attrName>ppt_w</p:attrName>
                                        </p:attrNameLst>
                                      </p:cBhvr>
                                      <p:tavLst>
                                        <p:tav tm="0">
                                          <p:val>
                                            <p:fltVal val="0"/>
                                          </p:val>
                                        </p:tav>
                                        <p:tav tm="100000">
                                          <p:val>
                                            <p:strVal val="#ppt_w"/>
                                          </p:val>
                                        </p:tav>
                                      </p:tavLst>
                                    </p:anim>
                                    <p:anim calcmode="lin" valueType="num">
                                      <p:cBhvr>
                                        <p:cTn id="74" dur="500" fill="hold"/>
                                        <p:tgtEl>
                                          <p:spTgt spid="2560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2400"/>
            <a:ext cx="8097381" cy="971686"/>
          </a:xfrm>
          <a:prstGeom prst="rect">
            <a:avLst/>
          </a:prstGeom>
          <a:noFill/>
          <a:ln>
            <a:noFill/>
          </a:ln>
        </p:spPr>
      </p:pic>
      <p:sp>
        <p:nvSpPr>
          <p:cNvPr id="6146" name="Rectangle 2"/>
          <p:cNvSpPr>
            <a:spLocks noGrp="1" noChangeArrowheads="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کنفرانس برتون وودز</a:t>
            </a:r>
            <a:endParaRPr lang="en-US" altLang="en-US" b="1" dirty="0">
              <a:cs typeface="B Nazanin" panose="00000400000000000000" pitchFamily="2" charset="-78"/>
            </a:endParaRPr>
          </a:p>
        </p:txBody>
      </p:sp>
      <p:sp>
        <p:nvSpPr>
          <p:cNvPr id="56323" name="Rectangle 3"/>
          <p:cNvSpPr>
            <a:spLocks noGrp="1" noChangeArrowheads="1"/>
          </p:cNvSpPr>
          <p:nvPr>
            <p:ph idx="1"/>
          </p:nvPr>
        </p:nvSpPr>
        <p:spPr/>
        <p:txBody>
          <a:bodyPr>
            <a:noAutofit/>
          </a:bodyPr>
          <a:lstStyle/>
          <a:p>
            <a:pPr algn="just" rtl="1">
              <a:lnSpc>
                <a:spcPct val="150000"/>
              </a:lnSpc>
              <a:buFont typeface="Arial" panose="020B0604020202020204" pitchFamily="34" charset="0"/>
              <a:buChar char="•"/>
            </a:pPr>
            <a:r>
              <a:rPr lang="fa-IR" altLang="en-US" sz="2000" b="0" dirty="0">
                <a:cs typeface="B Mitra" pitchFamily="2" charset="-78"/>
              </a:rPr>
              <a:t>طبق قرارداد برتن وودز پولهاي کشور جهان و تنها عامل باثباتي که باقي مانده بود يعني دلار آمريکا به يکديگر پيوند داده شد. طلا از يک طرف نتوانسته بود که نقدينگي لازم را براي رشد اقتصادي فراهم کند و از طرف ديگر ذخائر طلاي کشورهاي پيشرفته جهان بطور فاحشي نابرابر بود و اين امر هدفهاي کنفرانس برتن وودز را در زمينه از ميان برداشتن بيکاري و رکود اقتصادي در کشورهاي مختلف خدشه‌دار مي‌ساخت. اما نقش طلا را در سيستم پول جهان نمي‌شد ناديده گرفت و براي حل اين مسئله در کنفرانس برتون وودز قرار شد که دلار آمريکا بعنوان پول بين‌المللي برابر با اونس طلا (دلار35 = يک اونس طلا)  شناخته شود.</a:t>
            </a:r>
            <a:endParaRPr lang="en-US" altLang="en-US" sz="2000" b="0" dirty="0">
              <a:cs typeface="B Mitra" pitchFamily="2" charset="-78"/>
            </a:endParaRPr>
          </a:p>
        </p:txBody>
      </p:sp>
      <p:sp>
        <p:nvSpPr>
          <p:cNvPr id="1638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CB3190C-3005-41F5-A81A-38529C3985E9}" type="slidenum">
              <a:rPr lang="en-US" altLang="en-US" sz="1000"/>
              <a:pPr/>
              <a:t>7</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1680181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100"/>
                                        <p:tgtEl>
                                          <p:spTgt spid="56323">
                                            <p:txEl>
                                              <p:pRg st="0" end="0"/>
                                            </p:txEl>
                                          </p:spTgt>
                                        </p:tgtEl>
                                      </p:cBhvr>
                                    </p:animEffect>
                                    <p:anim calcmode="lin" valueType="num">
                                      <p:cBhvr>
                                        <p:cTn id="8" dur="4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5632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5632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5632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2400"/>
            <a:ext cx="8097381" cy="971686"/>
          </a:xfrm>
          <a:prstGeom prst="rect">
            <a:avLst/>
          </a:prstGeom>
          <a:noFill/>
          <a:ln>
            <a:noFill/>
          </a:ln>
        </p:spPr>
      </p:pic>
      <p:sp>
        <p:nvSpPr>
          <p:cNvPr id="7170" name="Rectangle 2"/>
          <p:cNvSpPr>
            <a:spLocks noGrp="1" noChangeArrowheads="1"/>
          </p:cNvSpPr>
          <p:nvPr>
            <p:ph type="title"/>
          </p:nvPr>
        </p:nvSpPr>
        <p:spPr>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سيستم پولي مبني بر نتايج اين کنفرانس</a:t>
            </a:r>
            <a:endParaRPr lang="en-US" altLang="en-US" b="1" dirty="0">
              <a:cs typeface="B Nazanin" panose="00000400000000000000" pitchFamily="2" charset="-78"/>
            </a:endParaRPr>
          </a:p>
        </p:txBody>
      </p:sp>
      <p:sp>
        <p:nvSpPr>
          <p:cNvPr id="57347" name="Rectangle 3"/>
          <p:cNvSpPr>
            <a:spLocks noGrp="1" noChangeArrowheads="1"/>
          </p:cNvSpPr>
          <p:nvPr>
            <p:ph idx="1"/>
          </p:nvPr>
        </p:nvSpPr>
        <p:spPr/>
        <p:txBody>
          <a:bodyPr>
            <a:normAutofit fontScale="85000" lnSpcReduction="20000"/>
          </a:bodyPr>
          <a:lstStyle/>
          <a:p>
            <a:pPr algn="r" rtl="1" eaLnBrk="1" hangingPunct="1">
              <a:lnSpc>
                <a:spcPct val="150000"/>
              </a:lnSpc>
              <a:buFont typeface="Arial" panose="020B0604020202020204" pitchFamily="34" charset="0"/>
              <a:buChar char="•"/>
            </a:pPr>
            <a:r>
              <a:rPr lang="fa-IR" altLang="en-US" sz="1800" dirty="0" smtClean="0">
                <a:cs typeface="B Mitra" pitchFamily="2" charset="-78"/>
              </a:rPr>
              <a:t> دلار بعنوان پول کليدي در نظام برتون وودز انتخاب شده که ارزش کليه پولها بر حسب آن سنجيده مي‌شد. </a:t>
            </a:r>
          </a:p>
          <a:p>
            <a:pPr algn="r" rtl="1" eaLnBrk="1" hangingPunct="1">
              <a:lnSpc>
                <a:spcPct val="150000"/>
              </a:lnSpc>
              <a:buFont typeface="Arial" panose="020B0604020202020204" pitchFamily="34" charset="0"/>
              <a:buChar char="•"/>
            </a:pPr>
            <a:endParaRPr lang="fa-IR" altLang="en-US" sz="1800" dirty="0" smtClean="0">
              <a:cs typeface="B Mitra" pitchFamily="2" charset="-78"/>
            </a:endParaRPr>
          </a:p>
          <a:p>
            <a:pPr algn="r" rtl="1" eaLnBrk="1" hangingPunct="1">
              <a:lnSpc>
                <a:spcPct val="150000"/>
              </a:lnSpc>
              <a:buFont typeface="Arial" panose="020B0604020202020204" pitchFamily="34" charset="0"/>
              <a:buChar char="•"/>
            </a:pPr>
            <a:r>
              <a:rPr lang="fa-IR" altLang="en-US" sz="1800" dirty="0" smtClean="0">
                <a:cs typeface="B Mitra" pitchFamily="2" charset="-78"/>
              </a:rPr>
              <a:t> دلار بايد خود را بر حسب طلا تعريف شده، قابل تبديل به طلا بوده و ورود و خروج طلا از و به آمريکا آزاد مي‌بود.</a:t>
            </a:r>
          </a:p>
          <a:p>
            <a:pPr algn="r" rtl="1" eaLnBrk="1" hangingPunct="1">
              <a:lnSpc>
                <a:spcPct val="150000"/>
              </a:lnSpc>
              <a:buFont typeface="Arial" panose="020B0604020202020204" pitchFamily="34" charset="0"/>
              <a:buChar char="•"/>
            </a:pPr>
            <a:endParaRPr lang="fa-IR" altLang="en-US" sz="1800" dirty="0" smtClean="0">
              <a:cs typeface="B Mitra" pitchFamily="2" charset="-78"/>
            </a:endParaRPr>
          </a:p>
          <a:p>
            <a:pPr algn="r" rtl="1" eaLnBrk="1" hangingPunct="1">
              <a:lnSpc>
                <a:spcPct val="150000"/>
              </a:lnSpc>
              <a:buFont typeface="Arial" panose="020B0604020202020204" pitchFamily="34" charset="0"/>
              <a:buChar char="•"/>
            </a:pPr>
            <a:r>
              <a:rPr lang="fa-IR" altLang="en-US" sz="1800" dirty="0" smtClean="0">
                <a:cs typeface="B Mitra" pitchFamily="2" charset="-78"/>
              </a:rPr>
              <a:t> در اين نظام نرخ ارز ثابت بود اما مي‌توانست به ميزان درصد تغيير کند.</a:t>
            </a:r>
          </a:p>
          <a:p>
            <a:pPr algn="r" rtl="1" eaLnBrk="1" hangingPunct="1">
              <a:lnSpc>
                <a:spcPct val="150000"/>
              </a:lnSpc>
              <a:buFont typeface="Arial" panose="020B0604020202020204" pitchFamily="34" charset="0"/>
              <a:buChar char="•"/>
            </a:pPr>
            <a:endParaRPr lang="fa-IR" altLang="en-US" sz="1800" dirty="0" smtClean="0">
              <a:cs typeface="B Mitra" pitchFamily="2" charset="-78"/>
            </a:endParaRPr>
          </a:p>
          <a:p>
            <a:pPr algn="r" rtl="1" eaLnBrk="1" hangingPunct="1">
              <a:lnSpc>
                <a:spcPct val="150000"/>
              </a:lnSpc>
              <a:buFont typeface="Arial" panose="020B0604020202020204" pitchFamily="34" charset="0"/>
              <a:buChar char="•"/>
            </a:pPr>
            <a:r>
              <a:rPr lang="fa-IR" altLang="en-US" sz="1800" dirty="0" smtClean="0">
                <a:cs typeface="B Mitra" pitchFamily="2" charset="-78"/>
              </a:rPr>
              <a:t> برداشتن محدوديتهاي ارزي بين کشورها و توافق بر سر ايجاد صندوق بين‌المللي پول جهت کمک به کشورهايي که به طور موقت دچار مشکلات مالي بودند.</a:t>
            </a:r>
            <a:endParaRPr lang="en-US" altLang="en-US" sz="1800" dirty="0" smtClean="0">
              <a:cs typeface="B Mitra" pitchFamily="2" charset="-78"/>
            </a:endParaRPr>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1D25A781-A825-4655-9687-7A2748D9BF15}" type="slidenum">
              <a:rPr lang="en-US" altLang="en-US" sz="1000"/>
              <a:pPr/>
              <a:t>8</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802598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fade">
                                      <p:cBhvr>
                                        <p:cTn id="7" dur="1000"/>
                                        <p:tgtEl>
                                          <p:spTgt spid="57347">
                                            <p:txEl>
                                              <p:pRg st="0" end="0"/>
                                            </p:txEl>
                                          </p:spTgt>
                                        </p:tgtEl>
                                      </p:cBhvr>
                                    </p:animEffect>
                                    <p:anim calcmode="lin" valueType="num">
                                      <p:cBhvr>
                                        <p:cTn id="8" dur="10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73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7347">
                                            <p:txEl>
                                              <p:pRg st="2" end="2"/>
                                            </p:txEl>
                                          </p:spTgt>
                                        </p:tgtEl>
                                        <p:attrNameLst>
                                          <p:attrName>style.visibility</p:attrName>
                                        </p:attrNameLst>
                                      </p:cBhvr>
                                      <p:to>
                                        <p:strVal val="visible"/>
                                      </p:to>
                                    </p:set>
                                    <p:animEffect transition="in" filter="fade">
                                      <p:cBhvr>
                                        <p:cTn id="14" dur="1000"/>
                                        <p:tgtEl>
                                          <p:spTgt spid="57347">
                                            <p:txEl>
                                              <p:pRg st="2" end="2"/>
                                            </p:txEl>
                                          </p:spTgt>
                                        </p:tgtEl>
                                      </p:cBhvr>
                                    </p:animEffect>
                                    <p:anim calcmode="lin" valueType="num">
                                      <p:cBhvr>
                                        <p:cTn id="15" dur="10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73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7347">
                                            <p:txEl>
                                              <p:pRg st="4" end="4"/>
                                            </p:txEl>
                                          </p:spTgt>
                                        </p:tgtEl>
                                        <p:attrNameLst>
                                          <p:attrName>style.visibility</p:attrName>
                                        </p:attrNameLst>
                                      </p:cBhvr>
                                      <p:to>
                                        <p:strVal val="visible"/>
                                      </p:to>
                                    </p:set>
                                    <p:animEffect transition="in" filter="fade">
                                      <p:cBhvr>
                                        <p:cTn id="21" dur="1000"/>
                                        <p:tgtEl>
                                          <p:spTgt spid="57347">
                                            <p:txEl>
                                              <p:pRg st="4" end="4"/>
                                            </p:txEl>
                                          </p:spTgt>
                                        </p:tgtEl>
                                      </p:cBhvr>
                                    </p:animEffect>
                                    <p:anim calcmode="lin" valueType="num">
                                      <p:cBhvr>
                                        <p:cTn id="22" dur="10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73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7347">
                                            <p:txEl>
                                              <p:pRg st="6" end="6"/>
                                            </p:txEl>
                                          </p:spTgt>
                                        </p:tgtEl>
                                        <p:attrNameLst>
                                          <p:attrName>style.visibility</p:attrName>
                                        </p:attrNameLst>
                                      </p:cBhvr>
                                      <p:to>
                                        <p:strVal val="visible"/>
                                      </p:to>
                                    </p:set>
                                    <p:animEffect transition="in" filter="fade">
                                      <p:cBhvr>
                                        <p:cTn id="28" dur="1000"/>
                                        <p:tgtEl>
                                          <p:spTgt spid="57347">
                                            <p:txEl>
                                              <p:pRg st="6" end="6"/>
                                            </p:txEl>
                                          </p:spTgt>
                                        </p:tgtEl>
                                      </p:cBhvr>
                                    </p:animEffect>
                                    <p:anim calcmode="lin" valueType="num">
                                      <p:cBhvr>
                                        <p:cTn id="29" dur="1000" fill="hold"/>
                                        <p:tgtEl>
                                          <p:spTgt spid="57347">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734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52400"/>
            <a:ext cx="8097381" cy="971686"/>
          </a:xfrm>
          <a:prstGeom prst="rect">
            <a:avLst/>
          </a:prstGeom>
          <a:noFill/>
          <a:ln>
            <a:noFill/>
          </a:ln>
        </p:spPr>
      </p:pic>
      <p:sp>
        <p:nvSpPr>
          <p:cNvPr id="59394" name="Rectangle 2"/>
          <p:cNvSpPr>
            <a:spLocks noGrp="1" noChangeArrowheads="1"/>
          </p:cNvSpPr>
          <p:nvPr>
            <p:ph type="title"/>
          </p:nvPr>
        </p:nvSpPr>
        <p:spPr>
          <a:xfrm>
            <a:off x="1371600" y="371543"/>
            <a:ext cx="6934200" cy="533400"/>
          </a:xfrm>
          <a:noFill/>
          <a:ln>
            <a:noFill/>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r>
              <a:rPr lang="fa-IR" altLang="en-US" b="1" dirty="0">
                <a:cs typeface="B Nazanin" panose="00000400000000000000" pitchFamily="2" charset="-78"/>
              </a:rPr>
              <a:t>مطابق اصلاحيه جامائيكا</a:t>
            </a:r>
            <a:endParaRPr lang="en-US" altLang="en-US" b="1" dirty="0">
              <a:cs typeface="B Nazanin" panose="00000400000000000000" pitchFamily="2" charset="-78"/>
            </a:endParaRPr>
          </a:p>
        </p:txBody>
      </p:sp>
      <p:sp>
        <p:nvSpPr>
          <p:cNvPr id="59395" name="Rectangle 3"/>
          <p:cNvSpPr>
            <a:spLocks noGrp="1" noChangeArrowheads="1"/>
          </p:cNvSpPr>
          <p:nvPr>
            <p:ph idx="1"/>
          </p:nvPr>
        </p:nvSpPr>
        <p:spPr/>
        <p:txBody>
          <a:bodyPr>
            <a:normAutofit/>
          </a:bodyPr>
          <a:lstStyle/>
          <a:p>
            <a:pPr algn="r" rtl="1">
              <a:lnSpc>
                <a:spcPct val="130000"/>
              </a:lnSpc>
              <a:buFont typeface="Arial" panose="020B0604020202020204" pitchFamily="34" charset="0"/>
              <a:buChar char="•"/>
            </a:pPr>
            <a:r>
              <a:rPr lang="fa-IR" altLang="en-US" dirty="0">
                <a:cs typeface="B Mitra" pitchFamily="2" charset="-78"/>
              </a:rPr>
              <a:t> سيستم نرخ ارز شناور قانوني اعلام شد و هر کشور مي</a:t>
            </a:r>
            <a:r>
              <a:rPr lang="en-US" altLang="en-US" dirty="0">
                <a:cs typeface="B Mitra" pitchFamily="2" charset="-78"/>
              </a:rPr>
              <a:t>‌</a:t>
            </a:r>
            <a:r>
              <a:rPr lang="fa-IR" altLang="en-US" dirty="0">
                <a:cs typeface="B Mitra" pitchFamily="2" charset="-78"/>
              </a:rPr>
              <a:t>توانست به دلخواه خود نرخ برابري پولش را تعريف کند.</a:t>
            </a:r>
          </a:p>
          <a:p>
            <a:pPr algn="r" rtl="1" eaLnBrk="1" hangingPunct="1">
              <a:lnSpc>
                <a:spcPct val="150000"/>
              </a:lnSpc>
            </a:pPr>
            <a:endParaRPr lang="fa-IR" altLang="en-US" sz="2000" dirty="0" smtClean="0">
              <a:cs typeface="B Mitra" pitchFamily="2" charset="-78"/>
            </a:endParaRPr>
          </a:p>
          <a:p>
            <a:pPr algn="r" rtl="1">
              <a:lnSpc>
                <a:spcPct val="140000"/>
              </a:lnSpc>
              <a:buFont typeface="Arial" panose="020B0604020202020204" pitchFamily="34" charset="0"/>
              <a:buChar char="•"/>
            </a:pPr>
            <a:r>
              <a:rPr lang="fa-IR" altLang="en-US" dirty="0">
                <a:cs typeface="B Mitra" pitchFamily="2" charset="-78"/>
              </a:rPr>
              <a:t> قيمت رسمي طلا منسوخ شد و نقش طلا به عنوان وسيله پرداخت بين صندوق بين‌المللي پول و اعضاي آن از بين رفت.</a:t>
            </a:r>
          </a:p>
          <a:p>
            <a:pPr algn="r" rtl="1" eaLnBrk="1" hangingPunct="1">
              <a:lnSpc>
                <a:spcPct val="150000"/>
              </a:lnSpc>
            </a:pPr>
            <a:endParaRPr lang="fa-IR" altLang="en-US" sz="2000" dirty="0" smtClean="0">
              <a:cs typeface="B Mitra" pitchFamily="2" charset="-78"/>
            </a:endParaRPr>
          </a:p>
          <a:p>
            <a:pPr algn="r" rtl="1">
              <a:lnSpc>
                <a:spcPct val="130000"/>
              </a:lnSpc>
              <a:buFont typeface="Arial" panose="020B0604020202020204" pitchFamily="34" charset="0"/>
              <a:buChar char="•"/>
            </a:pPr>
            <a:r>
              <a:rPr lang="fa-IR" altLang="en-US" dirty="0">
                <a:cs typeface="B Mitra" pitchFamily="2" charset="-78"/>
              </a:rPr>
              <a:t> حق برداشت مخصوص(</a:t>
            </a:r>
            <a:r>
              <a:rPr lang="en-US" altLang="en-US" dirty="0">
                <a:cs typeface="B Mitra" pitchFamily="2" charset="-78"/>
              </a:rPr>
              <a:t>SDR</a:t>
            </a:r>
            <a:r>
              <a:rPr lang="fa-IR" altLang="en-US" dirty="0">
                <a:cs typeface="B Mitra" pitchFamily="2" charset="-78"/>
              </a:rPr>
              <a:t>) به عنوان دارائي ذخيره</a:t>
            </a:r>
            <a:r>
              <a:rPr lang="en-US" altLang="en-US" dirty="0">
                <a:cs typeface="B Mitra" pitchFamily="2" charset="-78"/>
              </a:rPr>
              <a:t>‌</a:t>
            </a:r>
            <a:r>
              <a:rPr lang="fa-IR" altLang="en-US" dirty="0">
                <a:cs typeface="B Mitra" pitchFamily="2" charset="-78"/>
              </a:rPr>
              <a:t>اي اصلي در سيستم پولي بين‌المللي در نظر گرفته شد و دامنه کاربرد آن وسعت يافت.</a:t>
            </a:r>
            <a:endParaRPr lang="en-US" altLang="en-US" dirty="0">
              <a:cs typeface="B Mitra" pitchFamily="2" charset="-78"/>
            </a:endParaRPr>
          </a:p>
        </p:txBody>
      </p:sp>
      <p:sp>
        <p:nvSpPr>
          <p:cNvPr id="1843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8C2B291-502C-4F4D-B90A-6EA6272D757A}" type="slidenum">
              <a:rPr lang="en-US" altLang="en-US" sz="1000"/>
              <a:pPr/>
              <a:t>9</a:t>
            </a:fld>
            <a:endParaRPr lang="en-US" altLang="en-US" sz="1000"/>
          </a:p>
        </p:txBody>
      </p:sp>
      <p:sp>
        <p:nvSpPr>
          <p:cNvPr id="2" name="Footer Placeholder 1"/>
          <p:cNvSpPr>
            <a:spLocks noGrp="1"/>
          </p:cNvSpPr>
          <p:nvPr>
            <p:ph type="ftr" sz="quarter" idx="11"/>
          </p:nvPr>
        </p:nvSpPr>
        <p:spPr/>
        <p:txBody>
          <a:bodyPr/>
          <a:lstStyle/>
          <a:p>
            <a:r>
              <a:rPr lang="fa-IR" smtClean="0"/>
              <a:t>مالي بين الملل</a:t>
            </a:r>
            <a:endParaRPr lang="en-US"/>
          </a:p>
        </p:txBody>
      </p:sp>
    </p:spTree>
    <p:extLst>
      <p:ext uri="{BB962C8B-B14F-4D97-AF65-F5344CB8AC3E}">
        <p14:creationId xmlns:p14="http://schemas.microsoft.com/office/powerpoint/2010/main" val="3789227582"/>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768" decel="100000"/>
                                        <p:tgtEl>
                                          <p:spTgt spid="59394"/>
                                        </p:tgtEl>
                                      </p:cBhvr>
                                    </p:animEffect>
                                    <p:animScale>
                                      <p:cBhvr>
                                        <p:cTn id="8" dur="768" decel="100000"/>
                                        <p:tgtEl>
                                          <p:spTgt spid="59394"/>
                                        </p:tgtEl>
                                      </p:cBhvr>
                                      <p:from x="10000" y="10000"/>
                                      <p:to x="200000" y="450000"/>
                                    </p:animScale>
                                    <p:animScale>
                                      <p:cBhvr>
                                        <p:cTn id="9" dur="1230" accel="100000" fill="hold">
                                          <p:stCondLst>
                                            <p:cond delay="768"/>
                                          </p:stCondLst>
                                        </p:cTn>
                                        <p:tgtEl>
                                          <p:spTgt spid="59394"/>
                                        </p:tgtEl>
                                      </p:cBhvr>
                                      <p:from x="200000" y="450000"/>
                                      <p:to x="100000" y="100000"/>
                                    </p:animScale>
                                    <p:set>
                                      <p:cBhvr>
                                        <p:cTn id="10" dur="768" fill="hold"/>
                                        <p:tgtEl>
                                          <p:spTgt spid="59394"/>
                                        </p:tgtEl>
                                        <p:attrNameLst>
                                          <p:attrName>ppt_x</p:attrName>
                                        </p:attrNameLst>
                                      </p:cBhvr>
                                      <p:to>
                                        <p:strVal val="(0.5)"/>
                                      </p:to>
                                    </p:set>
                                    <p:anim from="(0.5)" to="(#ppt_x)" calcmode="lin" valueType="num">
                                      <p:cBhvr>
                                        <p:cTn id="11" dur="1230" accel="100000" fill="hold">
                                          <p:stCondLst>
                                            <p:cond delay="768"/>
                                          </p:stCondLst>
                                        </p:cTn>
                                        <p:tgtEl>
                                          <p:spTgt spid="59394"/>
                                        </p:tgtEl>
                                        <p:attrNameLst>
                                          <p:attrName>ppt_x</p:attrName>
                                        </p:attrNameLst>
                                      </p:cBhvr>
                                    </p:anim>
                                    <p:set>
                                      <p:cBhvr>
                                        <p:cTn id="12" dur="768" fill="hold"/>
                                        <p:tgtEl>
                                          <p:spTgt spid="59394"/>
                                        </p:tgtEl>
                                        <p:attrNameLst>
                                          <p:attrName>ppt_y</p:attrName>
                                        </p:attrNameLst>
                                      </p:cBhvr>
                                      <p:to>
                                        <p:strVal val="(#ppt_y+0.4)"/>
                                      </p:to>
                                    </p:set>
                                    <p:anim from="(#ppt_y+0.4)" to="(#ppt_y)" calcmode="lin" valueType="num">
                                      <p:cBhvr>
                                        <p:cTn id="13" dur="1230" accel="100000" fill="hold">
                                          <p:stCondLst>
                                            <p:cond delay="768"/>
                                          </p:stCondLst>
                                        </p:cTn>
                                        <p:tgtEl>
                                          <p:spTgt spid="5939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9395">
                                            <p:txEl>
                                              <p:pRg st="0" end="0"/>
                                            </p:txEl>
                                          </p:spTgt>
                                        </p:tgtEl>
                                        <p:attrNameLst>
                                          <p:attrName>style.visibility</p:attrName>
                                        </p:attrNameLst>
                                      </p:cBhvr>
                                      <p:to>
                                        <p:strVal val="visible"/>
                                      </p:to>
                                    </p:set>
                                    <p:anim calcmode="lin" valueType="num">
                                      <p:cBhvr>
                                        <p:cTn id="18" dur="500" fill="hold"/>
                                        <p:tgtEl>
                                          <p:spTgt spid="5939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939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5939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9395">
                                            <p:txEl>
                                              <p:pRg st="2" end="2"/>
                                            </p:txEl>
                                          </p:spTgt>
                                        </p:tgtEl>
                                        <p:attrNameLst>
                                          <p:attrName>style.visibility</p:attrName>
                                        </p:attrNameLst>
                                      </p:cBhvr>
                                      <p:to>
                                        <p:strVal val="visible"/>
                                      </p:to>
                                    </p:set>
                                    <p:anim calcmode="lin" valueType="num">
                                      <p:cBhvr>
                                        <p:cTn id="25" dur="500" fill="hold"/>
                                        <p:tgtEl>
                                          <p:spTgt spid="593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9395">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5939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59395">
                                            <p:txEl>
                                              <p:pRg st="4" end="4"/>
                                            </p:txEl>
                                          </p:spTgt>
                                        </p:tgtEl>
                                        <p:attrNameLst>
                                          <p:attrName>style.visibility</p:attrName>
                                        </p:attrNameLst>
                                      </p:cBhvr>
                                      <p:to>
                                        <p:strVal val="visible"/>
                                      </p:to>
                                    </p:set>
                                    <p:anim calcmode="lin" valueType="num">
                                      <p:cBhvr>
                                        <p:cTn id="32" dur="500" fill="hold"/>
                                        <p:tgtEl>
                                          <p:spTgt spid="59395">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59395">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2655</TotalTime>
  <Words>3448</Words>
  <Application>Microsoft Office PowerPoint</Application>
  <PresentationFormat>On-screen Show (4:3)</PresentationFormat>
  <Paragraphs>235</Paragraphs>
  <Slides>35</Slides>
  <Notes>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Arial</vt:lpstr>
      <vt:lpstr>B Mitra</vt:lpstr>
      <vt:lpstr>B Nazanin</vt:lpstr>
      <vt:lpstr>B Zar</vt:lpstr>
      <vt:lpstr>Calibri</vt:lpstr>
      <vt:lpstr>Franklin Gothic Book</vt:lpstr>
      <vt:lpstr>Franklin Gothic Medium</vt:lpstr>
      <vt:lpstr>Times</vt:lpstr>
      <vt:lpstr>Tunga</vt:lpstr>
      <vt:lpstr>Wingdings</vt:lpstr>
      <vt:lpstr>Wingdings 3</vt:lpstr>
      <vt:lpstr>Angles</vt:lpstr>
      <vt:lpstr>PowerPoint Presentation</vt:lpstr>
      <vt:lpstr>فهرست مطالب</vt:lpstr>
      <vt:lpstr>PowerPoint Presentation</vt:lpstr>
      <vt:lpstr>مقدمه</vt:lpstr>
      <vt:lpstr>زمینه های پیدایش :</vt:lpstr>
      <vt:lpstr>موارد تعهد آمار و اطلاعات</vt:lpstr>
      <vt:lpstr>کنفرانس برتون وودز</vt:lpstr>
      <vt:lpstr>سيستم پولي مبني بر نتايج اين کنفرانس</vt:lpstr>
      <vt:lpstr>مطابق اصلاحيه جامائيكا</vt:lpstr>
      <vt:lpstr>عمده ترین تصمیمات این کنفرانس </vt:lpstr>
      <vt:lpstr>طرح های مقدماتی تاسیس</vt:lpstr>
      <vt:lpstr>سیستم برتون وودز </vt:lpstr>
      <vt:lpstr>PowerPoint Presentation</vt:lpstr>
      <vt:lpstr>فروپاشی نظام برتون وودز و دلایل آن</vt:lpstr>
      <vt:lpstr>PowerPoint Presentation</vt:lpstr>
      <vt:lpstr>قطع رابطه دلار با طلا و توافق‌نامه اسمیت سونیین</vt:lpstr>
      <vt:lpstr>استاندارد طلا</vt:lpstr>
      <vt:lpstr>PowerPoint Presentation</vt:lpstr>
      <vt:lpstr>PowerPoint Presentation</vt:lpstr>
      <vt:lpstr>تعاریف گوناگون استاندارد طلا</vt:lpstr>
      <vt:lpstr>PowerPoint Presentation</vt:lpstr>
      <vt:lpstr>اهداف استاندارد طلا</vt:lpstr>
      <vt:lpstr>ارزش گذاري حق برداشت مخصوص</vt:lpstr>
      <vt:lpstr>کاربرد حق برداشت مخصوص (SDR)</vt:lpstr>
      <vt:lpstr>اهداف صندوق بین المللی پول</vt:lpstr>
      <vt:lpstr>کسریهای تجاری</vt:lpstr>
      <vt:lpstr>نرخ‌های تبادل ارز ثابت</vt:lpstr>
      <vt:lpstr>PowerPoint Presentation</vt:lpstr>
      <vt:lpstr>PowerPoint Presentation</vt:lpstr>
      <vt:lpstr>توافق بر نرخ ارز تثبیت شده</vt:lpstr>
      <vt:lpstr>نرخ ارز شناور</vt:lpstr>
      <vt:lpstr>بازار پول اروپا</vt:lpstr>
      <vt:lpstr>تشكيلات بانك جهاني</vt:lpstr>
      <vt:lpstr>نقش بانك جهاني در كشورهاي در حال توسعه در آينده</vt:lpstr>
      <vt:lpstr>چارچوب فعاليتهاي مالي و نقش آتي بانك جهاني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سیاوش شایان مهر</dc:creator>
  <cp:lastModifiedBy>Windows User</cp:lastModifiedBy>
  <cp:revision>197</cp:revision>
  <dcterms:created xsi:type="dcterms:W3CDTF">2016-07-23T07:33:43Z</dcterms:created>
  <dcterms:modified xsi:type="dcterms:W3CDTF">2018-11-17T15:31:51Z</dcterms:modified>
</cp:coreProperties>
</file>