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47"/>
  </p:notesMasterIdLst>
  <p:handoutMasterIdLst>
    <p:handoutMasterId r:id="rId48"/>
  </p:handoutMasterIdLst>
  <p:sldIdLst>
    <p:sldId id="1275" r:id="rId2"/>
    <p:sldId id="1137" r:id="rId3"/>
    <p:sldId id="1276" r:id="rId4"/>
    <p:sldId id="1277" r:id="rId5"/>
    <p:sldId id="1278" r:id="rId6"/>
    <p:sldId id="1279" r:id="rId7"/>
    <p:sldId id="1280" r:id="rId8"/>
    <p:sldId id="1281" r:id="rId9"/>
    <p:sldId id="1282" r:id="rId10"/>
    <p:sldId id="1283" r:id="rId11"/>
    <p:sldId id="1284" r:id="rId12"/>
    <p:sldId id="1285" r:id="rId13"/>
    <p:sldId id="1286" r:id="rId14"/>
    <p:sldId id="1287" r:id="rId15"/>
    <p:sldId id="1288" r:id="rId16"/>
    <p:sldId id="1289" r:id="rId17"/>
    <p:sldId id="1290" r:id="rId18"/>
    <p:sldId id="1291" r:id="rId19"/>
    <p:sldId id="1292" r:id="rId20"/>
    <p:sldId id="1293" r:id="rId21"/>
    <p:sldId id="1294" r:id="rId22"/>
    <p:sldId id="1295" r:id="rId23"/>
    <p:sldId id="1296" r:id="rId24"/>
    <p:sldId id="1297" r:id="rId25"/>
    <p:sldId id="1298" r:id="rId26"/>
    <p:sldId id="1299" r:id="rId27"/>
    <p:sldId id="1300" r:id="rId28"/>
    <p:sldId id="1301" r:id="rId29"/>
    <p:sldId id="1302" r:id="rId30"/>
    <p:sldId id="1303" r:id="rId31"/>
    <p:sldId id="1304" r:id="rId32"/>
    <p:sldId id="1305" r:id="rId33"/>
    <p:sldId id="1306" r:id="rId34"/>
    <p:sldId id="1307" r:id="rId35"/>
    <p:sldId id="1308" r:id="rId36"/>
    <p:sldId id="1309" r:id="rId37"/>
    <p:sldId id="1310" r:id="rId38"/>
    <p:sldId id="1311" r:id="rId39"/>
    <p:sldId id="1312" r:id="rId40"/>
    <p:sldId id="1313" r:id="rId41"/>
    <p:sldId id="1314" r:id="rId42"/>
    <p:sldId id="1315" r:id="rId43"/>
    <p:sldId id="1316" r:id="rId44"/>
    <p:sldId id="1317" r:id="rId45"/>
    <p:sldId id="1318"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868" autoAdjust="0"/>
    <p:restoredTop sz="94660"/>
  </p:normalViewPr>
  <p:slideViewPr>
    <p:cSldViewPr>
      <p:cViewPr varScale="1">
        <p:scale>
          <a:sx n="72" d="100"/>
          <a:sy n="72" d="100"/>
        </p:scale>
        <p:origin x="-1134" y="-10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70" d="100"/>
          <a:sy n="70" d="100"/>
        </p:scale>
        <p:origin x="-32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2.xml.rels><?xml version="1.0" encoding="UTF-8" standalone="yes"?>
<Relationships xmlns="http://schemas.openxmlformats.org/package/2006/relationships"><Relationship Id="rId1" Type="http://schemas.openxmlformats.org/officeDocument/2006/relationships/image" Target="../media/image4.png"/></Relationships>
</file>

<file path=ppt/diagrams/_rels/data4.xml.rels><?xml version="1.0" encoding="UTF-8" standalone="yes"?>
<Relationships xmlns="http://schemas.openxmlformats.org/package/2006/relationships"><Relationship Id="rId1" Type="http://schemas.openxmlformats.org/officeDocument/2006/relationships/image" Target="../media/image5.png"/></Relationships>
</file>

<file path=ppt/diagrams/_rels/drawing2.xml.rels><?xml version="1.0" encoding="UTF-8" standalone="yes"?>
<Relationships xmlns="http://schemas.openxmlformats.org/package/2006/relationships"><Relationship Id="rId1" Type="http://schemas.openxmlformats.org/officeDocument/2006/relationships/image" Target="../media/image4.png"/></Relationships>
</file>

<file path=ppt/diagrams/_rels/drawing4.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1AB241-5D31-4368-824B-DE8534BFA494}" type="doc">
      <dgm:prSet loTypeId="urn:microsoft.com/office/officeart/2005/8/layout/list1" loCatId="list" qsTypeId="urn:microsoft.com/office/officeart/2005/8/quickstyle/simple1" qsCatId="simple" csTypeId="urn:microsoft.com/office/officeart/2005/8/colors/colorful1#1" csCatId="colorful" phldr="1"/>
      <dgm:spPr/>
      <dgm:t>
        <a:bodyPr/>
        <a:lstStyle/>
        <a:p>
          <a:pPr rtl="1"/>
          <a:endParaRPr lang="fa-IR"/>
        </a:p>
      </dgm:t>
    </dgm:pt>
    <dgm:pt modelId="{71015A31-AD61-4C37-9F98-87A131354F01}">
      <dgm:prSet phldrT="[Text]" custT="1"/>
      <dgm:spPr/>
      <dgm:t>
        <a:bodyPr/>
        <a:lstStyle/>
        <a:p>
          <a:pPr rtl="1"/>
          <a:r>
            <a:rPr lang="fa-IR" sz="2400" u="none" dirty="0" smtClean="0">
              <a:cs typeface="B Nazanin" pitchFamily="2" charset="-78"/>
            </a:rPr>
            <a:t>جذب منابع جدید تقاضا</a:t>
          </a:r>
          <a:endParaRPr lang="fa-IR" sz="2400" u="none" dirty="0">
            <a:cs typeface="B Nazanin" pitchFamily="2" charset="-78"/>
          </a:endParaRPr>
        </a:p>
      </dgm:t>
    </dgm:pt>
    <dgm:pt modelId="{8DB20773-A5C4-4429-B8DA-CAD82D11ADAC}" type="parTrans" cxnId="{DC66D385-E1CD-4C2C-BC4A-FE0C0539BAB5}">
      <dgm:prSet/>
      <dgm:spPr/>
      <dgm:t>
        <a:bodyPr/>
        <a:lstStyle/>
        <a:p>
          <a:pPr rtl="1"/>
          <a:endParaRPr lang="fa-IR"/>
        </a:p>
      </dgm:t>
    </dgm:pt>
    <dgm:pt modelId="{67B9E0B2-83BA-491F-8D7F-A90710FDF927}" type="sibTrans" cxnId="{DC66D385-E1CD-4C2C-BC4A-FE0C0539BAB5}">
      <dgm:prSet/>
      <dgm:spPr/>
      <dgm:t>
        <a:bodyPr/>
        <a:lstStyle/>
        <a:p>
          <a:pPr rtl="1"/>
          <a:endParaRPr lang="fa-IR"/>
        </a:p>
      </dgm:t>
    </dgm:pt>
    <dgm:pt modelId="{F89A7032-2EA6-42AC-86E0-9411CBF58E96}">
      <dgm:prSet phldrT="[Text]" custT="1"/>
      <dgm:spPr/>
      <dgm:t>
        <a:bodyPr/>
        <a:lstStyle/>
        <a:p>
          <a:pPr rtl="1"/>
          <a:r>
            <a:rPr lang="fa-IR" sz="2400" u="none" dirty="0" smtClean="0">
              <a:cs typeface="B Nazanin" pitchFamily="2" charset="-78"/>
            </a:rPr>
            <a:t>ورود به بازارهای سودآور</a:t>
          </a:r>
          <a:endParaRPr lang="fa-IR" sz="2400" u="none" dirty="0">
            <a:cs typeface="B Nazanin" pitchFamily="2" charset="-78"/>
          </a:endParaRPr>
        </a:p>
      </dgm:t>
    </dgm:pt>
    <dgm:pt modelId="{52BEA1EF-469F-48F4-949A-04C14275613D}" type="parTrans" cxnId="{1A658228-D09C-48B0-B26E-17F41DB8CC5F}">
      <dgm:prSet/>
      <dgm:spPr/>
      <dgm:t>
        <a:bodyPr/>
        <a:lstStyle/>
        <a:p>
          <a:pPr rtl="1"/>
          <a:endParaRPr lang="fa-IR"/>
        </a:p>
      </dgm:t>
    </dgm:pt>
    <dgm:pt modelId="{CB3BFDD9-13C7-498B-A067-071B9B9A82AD}" type="sibTrans" cxnId="{1A658228-D09C-48B0-B26E-17F41DB8CC5F}">
      <dgm:prSet/>
      <dgm:spPr/>
      <dgm:t>
        <a:bodyPr/>
        <a:lstStyle/>
        <a:p>
          <a:pPr rtl="1"/>
          <a:endParaRPr lang="fa-IR"/>
        </a:p>
      </dgm:t>
    </dgm:pt>
    <dgm:pt modelId="{DF075E4E-4587-42EA-A679-359F480C881A}">
      <dgm:prSet phldrT="[Text]" custT="1"/>
      <dgm:spPr/>
      <dgm:t>
        <a:bodyPr/>
        <a:lstStyle/>
        <a:p>
          <a:pPr rtl="1"/>
          <a:r>
            <a:rPr lang="fa-IR" sz="2400" u="none" dirty="0" smtClean="0">
              <a:cs typeface="B Nazanin" pitchFamily="2" charset="-78"/>
            </a:rPr>
            <a:t>بهره برداری از مزایای انحصاری</a:t>
          </a:r>
          <a:endParaRPr lang="fa-IR" sz="2400" u="none" dirty="0">
            <a:cs typeface="B Nazanin" pitchFamily="2" charset="-78"/>
          </a:endParaRPr>
        </a:p>
      </dgm:t>
    </dgm:pt>
    <dgm:pt modelId="{649AA4E0-F6C5-4A54-B647-DB76C0A01211}" type="parTrans" cxnId="{15F54447-1DC4-4395-B2CB-8E24D4A42C07}">
      <dgm:prSet/>
      <dgm:spPr/>
      <dgm:t>
        <a:bodyPr/>
        <a:lstStyle/>
        <a:p>
          <a:pPr rtl="1"/>
          <a:endParaRPr lang="fa-IR"/>
        </a:p>
      </dgm:t>
    </dgm:pt>
    <dgm:pt modelId="{49CDCF60-E04E-4E66-A207-1429F5908782}" type="sibTrans" cxnId="{15F54447-1DC4-4395-B2CB-8E24D4A42C07}">
      <dgm:prSet/>
      <dgm:spPr/>
      <dgm:t>
        <a:bodyPr/>
        <a:lstStyle/>
        <a:p>
          <a:pPr rtl="1"/>
          <a:endParaRPr lang="fa-IR"/>
        </a:p>
      </dgm:t>
    </dgm:pt>
    <dgm:pt modelId="{29D5A3D6-AD93-4469-8E86-20305CE7FE51}">
      <dgm:prSet phldrT="[Text]"/>
      <dgm:spPr/>
      <dgm:t>
        <a:bodyPr/>
        <a:lstStyle/>
        <a:p>
          <a:pPr rtl="1"/>
          <a:r>
            <a:rPr lang="fa-IR" u="none" dirty="0" smtClean="0">
              <a:cs typeface="B Nazanin" pitchFamily="2" charset="-78"/>
            </a:rPr>
            <a:t>واکنش به محدودیت های تجاری</a:t>
          </a:r>
          <a:endParaRPr lang="fa-IR" u="none" dirty="0">
            <a:cs typeface="B Nazanin" pitchFamily="2" charset="-78"/>
          </a:endParaRPr>
        </a:p>
      </dgm:t>
    </dgm:pt>
    <dgm:pt modelId="{4A82FF0A-47FB-4BE0-8493-90CEABF169B6}" type="parTrans" cxnId="{983D5ACC-F0BC-47BF-B1F0-8C61D70E3251}">
      <dgm:prSet/>
      <dgm:spPr/>
      <dgm:t>
        <a:bodyPr/>
        <a:lstStyle/>
        <a:p>
          <a:pPr rtl="1"/>
          <a:endParaRPr lang="fa-IR"/>
        </a:p>
      </dgm:t>
    </dgm:pt>
    <dgm:pt modelId="{3A19127D-4CD1-4FFD-A54D-39838A34D1E6}" type="sibTrans" cxnId="{983D5ACC-F0BC-47BF-B1F0-8C61D70E3251}">
      <dgm:prSet/>
      <dgm:spPr/>
      <dgm:t>
        <a:bodyPr/>
        <a:lstStyle/>
        <a:p>
          <a:pPr rtl="1"/>
          <a:endParaRPr lang="fa-IR"/>
        </a:p>
      </dgm:t>
    </dgm:pt>
    <dgm:pt modelId="{57EE7A5F-E392-4CB9-9B4D-F280C2EFD171}">
      <dgm:prSet phldrT="[Text]"/>
      <dgm:spPr/>
      <dgm:t>
        <a:bodyPr/>
        <a:lstStyle/>
        <a:p>
          <a:pPr rtl="1"/>
          <a:r>
            <a:rPr lang="fa-IR" u="none" dirty="0" smtClean="0">
              <a:cs typeface="B Nazanin" pitchFamily="2" charset="-78"/>
            </a:rPr>
            <a:t>تنوع بین المللی</a:t>
          </a:r>
          <a:endParaRPr lang="fa-IR" u="none" dirty="0">
            <a:cs typeface="B Nazanin" pitchFamily="2" charset="-78"/>
          </a:endParaRPr>
        </a:p>
      </dgm:t>
    </dgm:pt>
    <dgm:pt modelId="{E17EF4DB-0C20-46E0-B8B1-104E72B64054}" type="parTrans" cxnId="{14E6E1A7-9B85-46A8-852F-527125FF6795}">
      <dgm:prSet/>
      <dgm:spPr/>
      <dgm:t>
        <a:bodyPr/>
        <a:lstStyle/>
        <a:p>
          <a:pPr rtl="1"/>
          <a:endParaRPr lang="fa-IR"/>
        </a:p>
      </dgm:t>
    </dgm:pt>
    <dgm:pt modelId="{909BE3C3-0390-4028-BC80-1916CF45C1BE}" type="sibTrans" cxnId="{14E6E1A7-9B85-46A8-852F-527125FF6795}">
      <dgm:prSet/>
      <dgm:spPr/>
      <dgm:t>
        <a:bodyPr/>
        <a:lstStyle/>
        <a:p>
          <a:pPr rtl="1"/>
          <a:endParaRPr lang="fa-IR"/>
        </a:p>
      </dgm:t>
    </dgm:pt>
    <dgm:pt modelId="{D049199A-E5CC-4684-B87B-391598B833F2}" type="pres">
      <dgm:prSet presAssocID="{961AB241-5D31-4368-824B-DE8534BFA494}" presName="linear" presStyleCnt="0">
        <dgm:presLayoutVars>
          <dgm:dir val="rev"/>
          <dgm:animLvl val="lvl"/>
          <dgm:resizeHandles val="exact"/>
        </dgm:presLayoutVars>
      </dgm:prSet>
      <dgm:spPr/>
      <dgm:t>
        <a:bodyPr/>
        <a:lstStyle/>
        <a:p>
          <a:pPr rtl="1"/>
          <a:endParaRPr lang="fa-IR"/>
        </a:p>
      </dgm:t>
    </dgm:pt>
    <dgm:pt modelId="{BD78ACA3-1BED-41C9-9849-588D03B26CEE}" type="pres">
      <dgm:prSet presAssocID="{71015A31-AD61-4C37-9F98-87A131354F01}" presName="parentLin" presStyleCnt="0"/>
      <dgm:spPr/>
    </dgm:pt>
    <dgm:pt modelId="{50C45BDF-161B-4552-8AE8-D5CBED5812AE}" type="pres">
      <dgm:prSet presAssocID="{71015A31-AD61-4C37-9F98-87A131354F01}" presName="parentLeftMargin" presStyleLbl="node1" presStyleIdx="0" presStyleCnt="5"/>
      <dgm:spPr/>
      <dgm:t>
        <a:bodyPr/>
        <a:lstStyle/>
        <a:p>
          <a:pPr rtl="1"/>
          <a:endParaRPr lang="fa-IR"/>
        </a:p>
      </dgm:t>
    </dgm:pt>
    <dgm:pt modelId="{D8E661B0-395E-41F7-900F-3E8A2C4837EB}" type="pres">
      <dgm:prSet presAssocID="{71015A31-AD61-4C37-9F98-87A131354F01}" presName="parentText" presStyleLbl="node1" presStyleIdx="0" presStyleCnt="5" custScaleY="81972" custLinFactNeighborX="-10075">
        <dgm:presLayoutVars>
          <dgm:chMax val="0"/>
          <dgm:bulletEnabled val="1"/>
        </dgm:presLayoutVars>
      </dgm:prSet>
      <dgm:spPr/>
      <dgm:t>
        <a:bodyPr/>
        <a:lstStyle/>
        <a:p>
          <a:pPr rtl="1"/>
          <a:endParaRPr lang="fa-IR"/>
        </a:p>
      </dgm:t>
    </dgm:pt>
    <dgm:pt modelId="{1E767506-5755-4F79-892A-160F7565EE55}" type="pres">
      <dgm:prSet presAssocID="{71015A31-AD61-4C37-9F98-87A131354F01}" presName="negativeSpace" presStyleCnt="0"/>
      <dgm:spPr/>
    </dgm:pt>
    <dgm:pt modelId="{2F9E0EF7-2D30-4AA1-84D7-4E0D9C83E946}" type="pres">
      <dgm:prSet presAssocID="{71015A31-AD61-4C37-9F98-87A131354F01}" presName="childText" presStyleLbl="conFgAcc1" presStyleIdx="0" presStyleCnt="5">
        <dgm:presLayoutVars>
          <dgm:bulletEnabled val="1"/>
        </dgm:presLayoutVars>
      </dgm:prSet>
      <dgm:spPr/>
    </dgm:pt>
    <dgm:pt modelId="{A6F51172-8DD2-478E-B008-DE6E73523449}" type="pres">
      <dgm:prSet presAssocID="{67B9E0B2-83BA-491F-8D7F-A90710FDF927}" presName="spaceBetweenRectangles" presStyleCnt="0"/>
      <dgm:spPr/>
    </dgm:pt>
    <dgm:pt modelId="{C4664BDC-9C91-4B00-A76A-C8201D162293}" type="pres">
      <dgm:prSet presAssocID="{F89A7032-2EA6-42AC-86E0-9411CBF58E96}" presName="parentLin" presStyleCnt="0"/>
      <dgm:spPr/>
    </dgm:pt>
    <dgm:pt modelId="{EC370639-9658-42B4-A240-B2ACCFAC127A}" type="pres">
      <dgm:prSet presAssocID="{F89A7032-2EA6-42AC-86E0-9411CBF58E96}" presName="parentLeftMargin" presStyleLbl="node1" presStyleIdx="0" presStyleCnt="5"/>
      <dgm:spPr/>
      <dgm:t>
        <a:bodyPr/>
        <a:lstStyle/>
        <a:p>
          <a:pPr rtl="1"/>
          <a:endParaRPr lang="fa-IR"/>
        </a:p>
      </dgm:t>
    </dgm:pt>
    <dgm:pt modelId="{376A7C15-D2AE-4108-A81F-9B8A17E992C2}" type="pres">
      <dgm:prSet presAssocID="{F89A7032-2EA6-42AC-86E0-9411CBF58E96}" presName="parentText" presStyleLbl="node1" presStyleIdx="1" presStyleCnt="5" custScaleY="74908">
        <dgm:presLayoutVars>
          <dgm:chMax val="0"/>
          <dgm:bulletEnabled val="1"/>
        </dgm:presLayoutVars>
      </dgm:prSet>
      <dgm:spPr/>
      <dgm:t>
        <a:bodyPr/>
        <a:lstStyle/>
        <a:p>
          <a:pPr rtl="1"/>
          <a:endParaRPr lang="fa-IR"/>
        </a:p>
      </dgm:t>
    </dgm:pt>
    <dgm:pt modelId="{DB6EB547-212E-4F65-ABEF-0488D78C19AD}" type="pres">
      <dgm:prSet presAssocID="{F89A7032-2EA6-42AC-86E0-9411CBF58E96}" presName="negativeSpace" presStyleCnt="0"/>
      <dgm:spPr/>
    </dgm:pt>
    <dgm:pt modelId="{F7F2F288-889C-40D0-8B1A-1F4E863897D4}" type="pres">
      <dgm:prSet presAssocID="{F89A7032-2EA6-42AC-86E0-9411CBF58E96}" presName="childText" presStyleLbl="conFgAcc1" presStyleIdx="1" presStyleCnt="5">
        <dgm:presLayoutVars>
          <dgm:bulletEnabled val="1"/>
        </dgm:presLayoutVars>
      </dgm:prSet>
      <dgm:spPr/>
    </dgm:pt>
    <dgm:pt modelId="{6B2B1CC1-FD7D-4DD9-9047-4201B0BD3508}" type="pres">
      <dgm:prSet presAssocID="{CB3BFDD9-13C7-498B-A067-071B9B9A82AD}" presName="spaceBetweenRectangles" presStyleCnt="0"/>
      <dgm:spPr/>
    </dgm:pt>
    <dgm:pt modelId="{1EAAFE0E-931B-48BD-B29B-FE9F72CFC9F4}" type="pres">
      <dgm:prSet presAssocID="{DF075E4E-4587-42EA-A679-359F480C881A}" presName="parentLin" presStyleCnt="0"/>
      <dgm:spPr/>
    </dgm:pt>
    <dgm:pt modelId="{8B1989F6-1B7F-4D14-9C0E-F3289A885692}" type="pres">
      <dgm:prSet presAssocID="{DF075E4E-4587-42EA-A679-359F480C881A}" presName="parentLeftMargin" presStyleLbl="node1" presStyleIdx="1" presStyleCnt="5" custScaleY="28709"/>
      <dgm:spPr/>
      <dgm:t>
        <a:bodyPr/>
        <a:lstStyle/>
        <a:p>
          <a:pPr rtl="1"/>
          <a:endParaRPr lang="fa-IR"/>
        </a:p>
      </dgm:t>
    </dgm:pt>
    <dgm:pt modelId="{526A71C4-F78A-4A36-A70B-3CC3BEF27258}" type="pres">
      <dgm:prSet presAssocID="{DF075E4E-4587-42EA-A679-359F480C881A}" presName="parentText" presStyleLbl="node1" presStyleIdx="2" presStyleCnt="5" custScaleY="81264">
        <dgm:presLayoutVars>
          <dgm:chMax val="0"/>
          <dgm:bulletEnabled val="1"/>
        </dgm:presLayoutVars>
      </dgm:prSet>
      <dgm:spPr/>
      <dgm:t>
        <a:bodyPr/>
        <a:lstStyle/>
        <a:p>
          <a:pPr rtl="1"/>
          <a:endParaRPr lang="fa-IR"/>
        </a:p>
      </dgm:t>
    </dgm:pt>
    <dgm:pt modelId="{4D697F09-1A2A-45FE-B03D-5E3A961BA215}" type="pres">
      <dgm:prSet presAssocID="{DF075E4E-4587-42EA-A679-359F480C881A}" presName="negativeSpace" presStyleCnt="0"/>
      <dgm:spPr/>
    </dgm:pt>
    <dgm:pt modelId="{0E9DCE94-4562-4D1B-AD4E-07E1A0CC0C58}" type="pres">
      <dgm:prSet presAssocID="{DF075E4E-4587-42EA-A679-359F480C881A}" presName="childText" presStyleLbl="conFgAcc1" presStyleIdx="2" presStyleCnt="5">
        <dgm:presLayoutVars>
          <dgm:bulletEnabled val="1"/>
        </dgm:presLayoutVars>
      </dgm:prSet>
      <dgm:spPr/>
    </dgm:pt>
    <dgm:pt modelId="{55C089A1-C42F-4300-9551-33D2C54EF371}" type="pres">
      <dgm:prSet presAssocID="{49CDCF60-E04E-4E66-A207-1429F5908782}" presName="spaceBetweenRectangles" presStyleCnt="0"/>
      <dgm:spPr/>
    </dgm:pt>
    <dgm:pt modelId="{BEF073A0-34DA-4483-9CA2-232C712DBAE2}" type="pres">
      <dgm:prSet presAssocID="{29D5A3D6-AD93-4469-8E86-20305CE7FE51}" presName="parentLin" presStyleCnt="0"/>
      <dgm:spPr/>
    </dgm:pt>
    <dgm:pt modelId="{B2D4850E-F6E1-4F4E-8D4D-76BFD1A115BE}" type="pres">
      <dgm:prSet presAssocID="{29D5A3D6-AD93-4469-8E86-20305CE7FE51}" presName="parentLeftMargin" presStyleLbl="node1" presStyleIdx="2" presStyleCnt="5" custScaleY="38300"/>
      <dgm:spPr/>
      <dgm:t>
        <a:bodyPr/>
        <a:lstStyle/>
        <a:p>
          <a:pPr rtl="1"/>
          <a:endParaRPr lang="fa-IR"/>
        </a:p>
      </dgm:t>
    </dgm:pt>
    <dgm:pt modelId="{E5E6B87B-D9B2-4E8C-8422-45902A026500}" type="pres">
      <dgm:prSet presAssocID="{29D5A3D6-AD93-4469-8E86-20305CE7FE51}" presName="parentText" presStyleLbl="node1" presStyleIdx="3" presStyleCnt="5">
        <dgm:presLayoutVars>
          <dgm:chMax val="0"/>
          <dgm:bulletEnabled val="1"/>
        </dgm:presLayoutVars>
      </dgm:prSet>
      <dgm:spPr/>
      <dgm:t>
        <a:bodyPr/>
        <a:lstStyle/>
        <a:p>
          <a:pPr rtl="1"/>
          <a:endParaRPr lang="fa-IR"/>
        </a:p>
      </dgm:t>
    </dgm:pt>
    <dgm:pt modelId="{366286DA-820A-45E3-9BF5-C9B9950BE73D}" type="pres">
      <dgm:prSet presAssocID="{29D5A3D6-AD93-4469-8E86-20305CE7FE51}" presName="negativeSpace" presStyleCnt="0"/>
      <dgm:spPr/>
    </dgm:pt>
    <dgm:pt modelId="{49A7CBBA-22A1-41A5-BC51-053684FA39B8}" type="pres">
      <dgm:prSet presAssocID="{29D5A3D6-AD93-4469-8E86-20305CE7FE51}" presName="childText" presStyleLbl="conFgAcc1" presStyleIdx="3" presStyleCnt="5">
        <dgm:presLayoutVars>
          <dgm:bulletEnabled val="1"/>
        </dgm:presLayoutVars>
      </dgm:prSet>
      <dgm:spPr/>
    </dgm:pt>
    <dgm:pt modelId="{BFF38C91-BB36-4DF8-804B-692FD6DEA424}" type="pres">
      <dgm:prSet presAssocID="{3A19127D-4CD1-4FFD-A54D-39838A34D1E6}" presName="spaceBetweenRectangles" presStyleCnt="0"/>
      <dgm:spPr/>
    </dgm:pt>
    <dgm:pt modelId="{F37A4183-9D75-4D95-A46F-55D3EF8965D2}" type="pres">
      <dgm:prSet presAssocID="{57EE7A5F-E392-4CB9-9B4D-F280C2EFD171}" presName="parentLin" presStyleCnt="0"/>
      <dgm:spPr/>
    </dgm:pt>
    <dgm:pt modelId="{DD9F95D7-98CA-4095-9CB4-95D9748FA910}" type="pres">
      <dgm:prSet presAssocID="{57EE7A5F-E392-4CB9-9B4D-F280C2EFD171}" presName="parentLeftMargin" presStyleLbl="node1" presStyleIdx="3" presStyleCnt="5"/>
      <dgm:spPr/>
      <dgm:t>
        <a:bodyPr/>
        <a:lstStyle/>
        <a:p>
          <a:pPr rtl="1"/>
          <a:endParaRPr lang="fa-IR"/>
        </a:p>
      </dgm:t>
    </dgm:pt>
    <dgm:pt modelId="{EC48D8D3-23CC-4CA5-9230-BCF4314B82CB}" type="pres">
      <dgm:prSet presAssocID="{57EE7A5F-E392-4CB9-9B4D-F280C2EFD171}" presName="parentText" presStyleLbl="node1" presStyleIdx="4" presStyleCnt="5" custScaleY="86195">
        <dgm:presLayoutVars>
          <dgm:chMax val="0"/>
          <dgm:bulletEnabled val="1"/>
        </dgm:presLayoutVars>
      </dgm:prSet>
      <dgm:spPr/>
      <dgm:t>
        <a:bodyPr/>
        <a:lstStyle/>
        <a:p>
          <a:pPr rtl="1"/>
          <a:endParaRPr lang="fa-IR"/>
        </a:p>
      </dgm:t>
    </dgm:pt>
    <dgm:pt modelId="{F234514A-9BCB-4D0C-933C-5E37B2C79DE5}" type="pres">
      <dgm:prSet presAssocID="{57EE7A5F-E392-4CB9-9B4D-F280C2EFD171}" presName="negativeSpace" presStyleCnt="0"/>
      <dgm:spPr/>
    </dgm:pt>
    <dgm:pt modelId="{591C7D88-F07D-457D-9C53-E0894E5E73AB}" type="pres">
      <dgm:prSet presAssocID="{57EE7A5F-E392-4CB9-9B4D-F280C2EFD171}" presName="childText" presStyleLbl="conFgAcc1" presStyleIdx="4" presStyleCnt="5">
        <dgm:presLayoutVars>
          <dgm:bulletEnabled val="1"/>
        </dgm:presLayoutVars>
      </dgm:prSet>
      <dgm:spPr/>
    </dgm:pt>
  </dgm:ptLst>
  <dgm:cxnLst>
    <dgm:cxn modelId="{55C5BA87-F18A-44A9-BFF1-CAD145A5D013}" type="presOf" srcId="{F89A7032-2EA6-42AC-86E0-9411CBF58E96}" destId="{376A7C15-D2AE-4108-A81F-9B8A17E992C2}" srcOrd="1" destOrd="0" presId="urn:microsoft.com/office/officeart/2005/8/layout/list1"/>
    <dgm:cxn modelId="{94643E32-2E9F-44BE-8BE2-480A1B54BBEE}" type="presOf" srcId="{DF075E4E-4587-42EA-A679-359F480C881A}" destId="{8B1989F6-1B7F-4D14-9C0E-F3289A885692}" srcOrd="0" destOrd="0" presId="urn:microsoft.com/office/officeart/2005/8/layout/list1"/>
    <dgm:cxn modelId="{ED8FA0E3-3A1F-4AA2-8A35-328856D16725}" type="presOf" srcId="{961AB241-5D31-4368-824B-DE8534BFA494}" destId="{D049199A-E5CC-4684-B87B-391598B833F2}" srcOrd="0" destOrd="0" presId="urn:microsoft.com/office/officeart/2005/8/layout/list1"/>
    <dgm:cxn modelId="{CCB76B29-C7E8-4378-A640-05BEAD8335B5}" type="presOf" srcId="{DF075E4E-4587-42EA-A679-359F480C881A}" destId="{526A71C4-F78A-4A36-A70B-3CC3BEF27258}" srcOrd="1" destOrd="0" presId="urn:microsoft.com/office/officeart/2005/8/layout/list1"/>
    <dgm:cxn modelId="{14E6E1A7-9B85-46A8-852F-527125FF6795}" srcId="{961AB241-5D31-4368-824B-DE8534BFA494}" destId="{57EE7A5F-E392-4CB9-9B4D-F280C2EFD171}" srcOrd="4" destOrd="0" parTransId="{E17EF4DB-0C20-46E0-B8B1-104E72B64054}" sibTransId="{909BE3C3-0390-4028-BC80-1916CF45C1BE}"/>
    <dgm:cxn modelId="{0F5E5B44-43BB-4FF0-98AC-6021D0F5C606}" type="presOf" srcId="{F89A7032-2EA6-42AC-86E0-9411CBF58E96}" destId="{EC370639-9658-42B4-A240-B2ACCFAC127A}" srcOrd="0" destOrd="0" presId="urn:microsoft.com/office/officeart/2005/8/layout/list1"/>
    <dgm:cxn modelId="{78ED6360-B876-4CE1-A1EE-20493517FE89}" type="presOf" srcId="{71015A31-AD61-4C37-9F98-87A131354F01}" destId="{D8E661B0-395E-41F7-900F-3E8A2C4837EB}" srcOrd="1" destOrd="0" presId="urn:microsoft.com/office/officeart/2005/8/layout/list1"/>
    <dgm:cxn modelId="{15F54447-1DC4-4395-B2CB-8E24D4A42C07}" srcId="{961AB241-5D31-4368-824B-DE8534BFA494}" destId="{DF075E4E-4587-42EA-A679-359F480C881A}" srcOrd="2" destOrd="0" parTransId="{649AA4E0-F6C5-4A54-B647-DB76C0A01211}" sibTransId="{49CDCF60-E04E-4E66-A207-1429F5908782}"/>
    <dgm:cxn modelId="{1A658228-D09C-48B0-B26E-17F41DB8CC5F}" srcId="{961AB241-5D31-4368-824B-DE8534BFA494}" destId="{F89A7032-2EA6-42AC-86E0-9411CBF58E96}" srcOrd="1" destOrd="0" parTransId="{52BEA1EF-469F-48F4-949A-04C14275613D}" sibTransId="{CB3BFDD9-13C7-498B-A067-071B9B9A82AD}"/>
    <dgm:cxn modelId="{D2A3344E-D975-4B78-B0DB-433B0B8A2C8F}" type="presOf" srcId="{29D5A3D6-AD93-4469-8E86-20305CE7FE51}" destId="{E5E6B87B-D9B2-4E8C-8422-45902A026500}" srcOrd="1" destOrd="0" presId="urn:microsoft.com/office/officeart/2005/8/layout/list1"/>
    <dgm:cxn modelId="{33F39894-42CF-4AF0-BA77-F114E462896D}" type="presOf" srcId="{57EE7A5F-E392-4CB9-9B4D-F280C2EFD171}" destId="{DD9F95D7-98CA-4095-9CB4-95D9748FA910}" srcOrd="0" destOrd="0" presId="urn:microsoft.com/office/officeart/2005/8/layout/list1"/>
    <dgm:cxn modelId="{6F6C0B74-7302-483E-9B7B-900D4A94DA80}" type="presOf" srcId="{29D5A3D6-AD93-4469-8E86-20305CE7FE51}" destId="{B2D4850E-F6E1-4F4E-8D4D-76BFD1A115BE}" srcOrd="0" destOrd="0" presId="urn:microsoft.com/office/officeart/2005/8/layout/list1"/>
    <dgm:cxn modelId="{ABF72B47-472C-42CC-A99B-910A8C9F2CF3}" type="presOf" srcId="{71015A31-AD61-4C37-9F98-87A131354F01}" destId="{50C45BDF-161B-4552-8AE8-D5CBED5812AE}" srcOrd="0" destOrd="0" presId="urn:microsoft.com/office/officeart/2005/8/layout/list1"/>
    <dgm:cxn modelId="{5EDA3C23-948D-4A5C-917C-AFB648265AE4}" type="presOf" srcId="{57EE7A5F-E392-4CB9-9B4D-F280C2EFD171}" destId="{EC48D8D3-23CC-4CA5-9230-BCF4314B82CB}" srcOrd="1" destOrd="0" presId="urn:microsoft.com/office/officeart/2005/8/layout/list1"/>
    <dgm:cxn modelId="{DC66D385-E1CD-4C2C-BC4A-FE0C0539BAB5}" srcId="{961AB241-5D31-4368-824B-DE8534BFA494}" destId="{71015A31-AD61-4C37-9F98-87A131354F01}" srcOrd="0" destOrd="0" parTransId="{8DB20773-A5C4-4429-B8DA-CAD82D11ADAC}" sibTransId="{67B9E0B2-83BA-491F-8D7F-A90710FDF927}"/>
    <dgm:cxn modelId="{983D5ACC-F0BC-47BF-B1F0-8C61D70E3251}" srcId="{961AB241-5D31-4368-824B-DE8534BFA494}" destId="{29D5A3D6-AD93-4469-8E86-20305CE7FE51}" srcOrd="3" destOrd="0" parTransId="{4A82FF0A-47FB-4BE0-8493-90CEABF169B6}" sibTransId="{3A19127D-4CD1-4FFD-A54D-39838A34D1E6}"/>
    <dgm:cxn modelId="{E4F7F70F-704C-450E-84C3-4BFB48AA2F78}" type="presParOf" srcId="{D049199A-E5CC-4684-B87B-391598B833F2}" destId="{BD78ACA3-1BED-41C9-9849-588D03B26CEE}" srcOrd="0" destOrd="0" presId="urn:microsoft.com/office/officeart/2005/8/layout/list1"/>
    <dgm:cxn modelId="{9AC097B4-8617-4D78-97FC-5FB7D3A13A13}" type="presParOf" srcId="{BD78ACA3-1BED-41C9-9849-588D03B26CEE}" destId="{50C45BDF-161B-4552-8AE8-D5CBED5812AE}" srcOrd="0" destOrd="0" presId="urn:microsoft.com/office/officeart/2005/8/layout/list1"/>
    <dgm:cxn modelId="{CAAD5946-5A8B-4C09-AC16-EBD5389964D2}" type="presParOf" srcId="{BD78ACA3-1BED-41C9-9849-588D03B26CEE}" destId="{D8E661B0-395E-41F7-900F-3E8A2C4837EB}" srcOrd="1" destOrd="0" presId="urn:microsoft.com/office/officeart/2005/8/layout/list1"/>
    <dgm:cxn modelId="{5DBEB06B-78AF-4A3C-A876-667278FFCCCB}" type="presParOf" srcId="{D049199A-E5CC-4684-B87B-391598B833F2}" destId="{1E767506-5755-4F79-892A-160F7565EE55}" srcOrd="1" destOrd="0" presId="urn:microsoft.com/office/officeart/2005/8/layout/list1"/>
    <dgm:cxn modelId="{702CD550-EC97-4453-A387-F9513F591EE5}" type="presParOf" srcId="{D049199A-E5CC-4684-B87B-391598B833F2}" destId="{2F9E0EF7-2D30-4AA1-84D7-4E0D9C83E946}" srcOrd="2" destOrd="0" presId="urn:microsoft.com/office/officeart/2005/8/layout/list1"/>
    <dgm:cxn modelId="{CD29C3EB-E388-432D-A6BA-4A712B161E15}" type="presParOf" srcId="{D049199A-E5CC-4684-B87B-391598B833F2}" destId="{A6F51172-8DD2-478E-B008-DE6E73523449}" srcOrd="3" destOrd="0" presId="urn:microsoft.com/office/officeart/2005/8/layout/list1"/>
    <dgm:cxn modelId="{333DED72-7ED3-4B37-9CF6-1196AE50D429}" type="presParOf" srcId="{D049199A-E5CC-4684-B87B-391598B833F2}" destId="{C4664BDC-9C91-4B00-A76A-C8201D162293}" srcOrd="4" destOrd="0" presId="urn:microsoft.com/office/officeart/2005/8/layout/list1"/>
    <dgm:cxn modelId="{8002B43C-E4C5-459E-9D87-9C9E6309510C}" type="presParOf" srcId="{C4664BDC-9C91-4B00-A76A-C8201D162293}" destId="{EC370639-9658-42B4-A240-B2ACCFAC127A}" srcOrd="0" destOrd="0" presId="urn:microsoft.com/office/officeart/2005/8/layout/list1"/>
    <dgm:cxn modelId="{EC23D52B-61A2-4DDF-93BC-1A4F3745ADCE}" type="presParOf" srcId="{C4664BDC-9C91-4B00-A76A-C8201D162293}" destId="{376A7C15-D2AE-4108-A81F-9B8A17E992C2}" srcOrd="1" destOrd="0" presId="urn:microsoft.com/office/officeart/2005/8/layout/list1"/>
    <dgm:cxn modelId="{D8FB63ED-CCB0-4CD5-9B69-F82BC33174B0}" type="presParOf" srcId="{D049199A-E5CC-4684-B87B-391598B833F2}" destId="{DB6EB547-212E-4F65-ABEF-0488D78C19AD}" srcOrd="5" destOrd="0" presId="urn:microsoft.com/office/officeart/2005/8/layout/list1"/>
    <dgm:cxn modelId="{2B51695F-72C6-4F4A-A025-DE9845E65978}" type="presParOf" srcId="{D049199A-E5CC-4684-B87B-391598B833F2}" destId="{F7F2F288-889C-40D0-8B1A-1F4E863897D4}" srcOrd="6" destOrd="0" presId="urn:microsoft.com/office/officeart/2005/8/layout/list1"/>
    <dgm:cxn modelId="{C5738AB9-090D-4532-B0D6-2846EAC15790}" type="presParOf" srcId="{D049199A-E5CC-4684-B87B-391598B833F2}" destId="{6B2B1CC1-FD7D-4DD9-9047-4201B0BD3508}" srcOrd="7" destOrd="0" presId="urn:microsoft.com/office/officeart/2005/8/layout/list1"/>
    <dgm:cxn modelId="{0897A4A8-E355-4108-A9BE-3024EA295A91}" type="presParOf" srcId="{D049199A-E5CC-4684-B87B-391598B833F2}" destId="{1EAAFE0E-931B-48BD-B29B-FE9F72CFC9F4}" srcOrd="8" destOrd="0" presId="urn:microsoft.com/office/officeart/2005/8/layout/list1"/>
    <dgm:cxn modelId="{77EF3E5D-532C-4560-855A-DE0479C64286}" type="presParOf" srcId="{1EAAFE0E-931B-48BD-B29B-FE9F72CFC9F4}" destId="{8B1989F6-1B7F-4D14-9C0E-F3289A885692}" srcOrd="0" destOrd="0" presId="urn:microsoft.com/office/officeart/2005/8/layout/list1"/>
    <dgm:cxn modelId="{CCB85DC1-1388-4751-9244-73EDE41AF058}" type="presParOf" srcId="{1EAAFE0E-931B-48BD-B29B-FE9F72CFC9F4}" destId="{526A71C4-F78A-4A36-A70B-3CC3BEF27258}" srcOrd="1" destOrd="0" presId="urn:microsoft.com/office/officeart/2005/8/layout/list1"/>
    <dgm:cxn modelId="{86BF9072-470C-48ED-AC34-69DB5EC348CF}" type="presParOf" srcId="{D049199A-E5CC-4684-B87B-391598B833F2}" destId="{4D697F09-1A2A-45FE-B03D-5E3A961BA215}" srcOrd="9" destOrd="0" presId="urn:microsoft.com/office/officeart/2005/8/layout/list1"/>
    <dgm:cxn modelId="{72E42B27-9D5E-4BE5-B1FA-FC97E8C7BD63}" type="presParOf" srcId="{D049199A-E5CC-4684-B87B-391598B833F2}" destId="{0E9DCE94-4562-4D1B-AD4E-07E1A0CC0C58}" srcOrd="10" destOrd="0" presId="urn:microsoft.com/office/officeart/2005/8/layout/list1"/>
    <dgm:cxn modelId="{097086AA-4B41-409B-9C60-18CD018C4A2B}" type="presParOf" srcId="{D049199A-E5CC-4684-B87B-391598B833F2}" destId="{55C089A1-C42F-4300-9551-33D2C54EF371}" srcOrd="11" destOrd="0" presId="urn:microsoft.com/office/officeart/2005/8/layout/list1"/>
    <dgm:cxn modelId="{EA56BF55-A1C4-4C08-B9DA-FCB67258D443}" type="presParOf" srcId="{D049199A-E5CC-4684-B87B-391598B833F2}" destId="{BEF073A0-34DA-4483-9CA2-232C712DBAE2}" srcOrd="12" destOrd="0" presId="urn:microsoft.com/office/officeart/2005/8/layout/list1"/>
    <dgm:cxn modelId="{0C5EE898-DACD-489E-A4BF-3149E116F455}" type="presParOf" srcId="{BEF073A0-34DA-4483-9CA2-232C712DBAE2}" destId="{B2D4850E-F6E1-4F4E-8D4D-76BFD1A115BE}" srcOrd="0" destOrd="0" presId="urn:microsoft.com/office/officeart/2005/8/layout/list1"/>
    <dgm:cxn modelId="{7CC42C45-3596-4CD8-8EDE-82309C89F4CC}" type="presParOf" srcId="{BEF073A0-34DA-4483-9CA2-232C712DBAE2}" destId="{E5E6B87B-D9B2-4E8C-8422-45902A026500}" srcOrd="1" destOrd="0" presId="urn:microsoft.com/office/officeart/2005/8/layout/list1"/>
    <dgm:cxn modelId="{D92B1BC6-2509-409F-9B2B-B336075CFB18}" type="presParOf" srcId="{D049199A-E5CC-4684-B87B-391598B833F2}" destId="{366286DA-820A-45E3-9BF5-C9B9950BE73D}" srcOrd="13" destOrd="0" presId="urn:microsoft.com/office/officeart/2005/8/layout/list1"/>
    <dgm:cxn modelId="{7DEEC45F-E3CC-4727-9237-F0415D8627CA}" type="presParOf" srcId="{D049199A-E5CC-4684-B87B-391598B833F2}" destId="{49A7CBBA-22A1-41A5-BC51-053684FA39B8}" srcOrd="14" destOrd="0" presId="urn:microsoft.com/office/officeart/2005/8/layout/list1"/>
    <dgm:cxn modelId="{001A9765-794B-4B13-95D1-E75E4C215920}" type="presParOf" srcId="{D049199A-E5CC-4684-B87B-391598B833F2}" destId="{BFF38C91-BB36-4DF8-804B-692FD6DEA424}" srcOrd="15" destOrd="0" presId="urn:microsoft.com/office/officeart/2005/8/layout/list1"/>
    <dgm:cxn modelId="{BD755BDC-1C13-43FA-AC4F-3FD4A14F8620}" type="presParOf" srcId="{D049199A-E5CC-4684-B87B-391598B833F2}" destId="{F37A4183-9D75-4D95-A46F-55D3EF8965D2}" srcOrd="16" destOrd="0" presId="urn:microsoft.com/office/officeart/2005/8/layout/list1"/>
    <dgm:cxn modelId="{6E53DF55-69A4-4556-BE27-F67B3721845B}" type="presParOf" srcId="{F37A4183-9D75-4D95-A46F-55D3EF8965D2}" destId="{DD9F95D7-98CA-4095-9CB4-95D9748FA910}" srcOrd="0" destOrd="0" presId="urn:microsoft.com/office/officeart/2005/8/layout/list1"/>
    <dgm:cxn modelId="{BC52111C-1669-42F7-8FB1-2D8E0744D906}" type="presParOf" srcId="{F37A4183-9D75-4D95-A46F-55D3EF8965D2}" destId="{EC48D8D3-23CC-4CA5-9230-BCF4314B82CB}" srcOrd="1" destOrd="0" presId="urn:microsoft.com/office/officeart/2005/8/layout/list1"/>
    <dgm:cxn modelId="{E1F7D7B6-B073-46DA-838B-A9DA00FB89E8}" type="presParOf" srcId="{D049199A-E5CC-4684-B87B-391598B833F2}" destId="{F234514A-9BCB-4D0C-933C-5E37B2C79DE5}" srcOrd="17" destOrd="0" presId="urn:microsoft.com/office/officeart/2005/8/layout/list1"/>
    <dgm:cxn modelId="{7574D1FF-729C-417D-9140-5FD6F0FC3B25}" type="presParOf" srcId="{D049199A-E5CC-4684-B87B-391598B833F2}" destId="{591C7D88-F07D-457D-9C53-E0894E5E73AB}"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590781-8BEA-4148-8AB7-3A57974F6F71}" type="doc">
      <dgm:prSet loTypeId="urn:microsoft.com/office/officeart/2005/8/layout/vList3#1" loCatId="list" qsTypeId="urn:microsoft.com/office/officeart/2005/8/quickstyle/simple1" qsCatId="simple" csTypeId="urn:microsoft.com/office/officeart/2005/8/colors/accent2_1" csCatId="accent2" phldr="1"/>
      <dgm:spPr/>
      <dgm:t>
        <a:bodyPr/>
        <a:lstStyle/>
        <a:p>
          <a:endParaRPr lang="en-US"/>
        </a:p>
      </dgm:t>
    </dgm:pt>
    <dgm:pt modelId="{A745BD31-EEBE-4AC1-99E4-FE87764F849C}">
      <dgm:prSet phldrT="[Text]"/>
      <dgm:spPr/>
      <dgm:t>
        <a:bodyPr/>
        <a:lstStyle/>
        <a:p>
          <a:pPr algn="just" rtl="1"/>
          <a:r>
            <a:rPr lang="fa-IR" dirty="0" smtClean="0">
              <a:cs typeface="B Nazanin" pitchFamily="2" charset="-78"/>
            </a:rPr>
            <a:t>اگر برای شرکت های دیگر حاضر در صنعت،ثابت شود که امکان درآمدهای بالاتری در دیگر بازارها وجود دارد،شرکت های چندملیتی می توانند تصمیم به فروش در چنین بازارهایی داشته باشند.یک مشکل رایج در ارتباط با استراتژی این است که فروشندگان قبلی حاضر در بازار ممکن است از ورود یک رقیب جدید از طریق کاهش قیمت محصولاتشان جلوگیری کنند.</a:t>
          </a:r>
          <a:endParaRPr lang="fa-IR" dirty="0">
            <a:cs typeface="B Nazanin" pitchFamily="2" charset="-78"/>
          </a:endParaRPr>
        </a:p>
      </dgm:t>
    </dgm:pt>
    <dgm:pt modelId="{424C1985-EB14-4EF6-9892-2629987838EC}" type="parTrans" cxnId="{E1758BCF-4713-4B36-9DE5-81F0DDAFE33B}">
      <dgm:prSet/>
      <dgm:spPr/>
      <dgm:t>
        <a:bodyPr/>
        <a:lstStyle/>
        <a:p>
          <a:pPr rtl="1"/>
          <a:endParaRPr lang="fa-IR"/>
        </a:p>
      </dgm:t>
    </dgm:pt>
    <dgm:pt modelId="{D88E719A-02AD-4869-ADAF-B74E3878507E}" type="sibTrans" cxnId="{E1758BCF-4713-4B36-9DE5-81F0DDAFE33B}">
      <dgm:prSet/>
      <dgm:spPr/>
      <dgm:t>
        <a:bodyPr/>
        <a:lstStyle/>
        <a:p>
          <a:pPr rtl="1"/>
          <a:endParaRPr lang="fa-IR"/>
        </a:p>
      </dgm:t>
    </dgm:pt>
    <dgm:pt modelId="{15F5026A-B8B5-4DC1-B5B2-B11FC4315FD5}" type="pres">
      <dgm:prSet presAssocID="{CD590781-8BEA-4148-8AB7-3A57974F6F71}" presName="linearFlow" presStyleCnt="0">
        <dgm:presLayoutVars>
          <dgm:dir/>
          <dgm:resizeHandles val="exact"/>
        </dgm:presLayoutVars>
      </dgm:prSet>
      <dgm:spPr/>
      <dgm:t>
        <a:bodyPr/>
        <a:lstStyle/>
        <a:p>
          <a:pPr rtl="1"/>
          <a:endParaRPr lang="fa-IR"/>
        </a:p>
      </dgm:t>
    </dgm:pt>
    <dgm:pt modelId="{5F43EA14-5E8F-4F85-9C50-CCF3E47D8602}" type="pres">
      <dgm:prSet presAssocID="{A745BD31-EEBE-4AC1-99E4-FE87764F849C}" presName="composite" presStyleCnt="0"/>
      <dgm:spPr/>
      <dgm:t>
        <a:bodyPr/>
        <a:lstStyle/>
        <a:p>
          <a:pPr rtl="1"/>
          <a:endParaRPr lang="fa-IR"/>
        </a:p>
      </dgm:t>
    </dgm:pt>
    <dgm:pt modelId="{898A003D-2284-4A11-A33E-41CECB793214}" type="pres">
      <dgm:prSet presAssocID="{A745BD31-EEBE-4AC1-99E4-FE87764F849C}" presName="imgShp" presStyleLbl="fgImgPlace1" presStyleIdx="0" presStyleCnt="1" custLinFactNeighborX="-14864" custLinFactNeighborY="-3822"/>
      <dgm:spPr>
        <a:blipFill rotWithShape="1">
          <a:blip xmlns:r="http://schemas.openxmlformats.org/officeDocument/2006/relationships" r:embed="rId1"/>
          <a:stretch>
            <a:fillRect/>
          </a:stretch>
        </a:blipFill>
      </dgm:spPr>
      <dgm:t>
        <a:bodyPr/>
        <a:lstStyle/>
        <a:p>
          <a:pPr rtl="1"/>
          <a:endParaRPr lang="fa-IR"/>
        </a:p>
      </dgm:t>
    </dgm:pt>
    <dgm:pt modelId="{D2D1A84E-A7EB-4A16-80CE-1A732A71437C}" type="pres">
      <dgm:prSet presAssocID="{A745BD31-EEBE-4AC1-99E4-FE87764F849C}" presName="txShp" presStyleLbl="node1" presStyleIdx="0" presStyleCnt="1" custLinFactNeighborX="-5777" custLinFactNeighborY="-6325">
        <dgm:presLayoutVars>
          <dgm:bulletEnabled val="1"/>
        </dgm:presLayoutVars>
      </dgm:prSet>
      <dgm:spPr/>
      <dgm:t>
        <a:bodyPr/>
        <a:lstStyle/>
        <a:p>
          <a:pPr rtl="1"/>
          <a:endParaRPr lang="fa-IR"/>
        </a:p>
      </dgm:t>
    </dgm:pt>
  </dgm:ptLst>
  <dgm:cxnLst>
    <dgm:cxn modelId="{A8165F76-73A1-4996-A665-2FFF20570086}" type="presOf" srcId="{CD590781-8BEA-4148-8AB7-3A57974F6F71}" destId="{15F5026A-B8B5-4DC1-B5B2-B11FC4315FD5}" srcOrd="0" destOrd="0" presId="urn:microsoft.com/office/officeart/2005/8/layout/vList3#1"/>
    <dgm:cxn modelId="{E1758BCF-4713-4B36-9DE5-81F0DDAFE33B}" srcId="{CD590781-8BEA-4148-8AB7-3A57974F6F71}" destId="{A745BD31-EEBE-4AC1-99E4-FE87764F849C}" srcOrd="0" destOrd="0" parTransId="{424C1985-EB14-4EF6-9892-2629987838EC}" sibTransId="{D88E719A-02AD-4869-ADAF-B74E3878507E}"/>
    <dgm:cxn modelId="{AE7EC539-BEE1-4AF7-9AEE-1CA5D9691711}" type="presOf" srcId="{A745BD31-EEBE-4AC1-99E4-FE87764F849C}" destId="{D2D1A84E-A7EB-4A16-80CE-1A732A71437C}" srcOrd="0" destOrd="0" presId="urn:microsoft.com/office/officeart/2005/8/layout/vList3#1"/>
    <dgm:cxn modelId="{FDC610F4-B27E-42B4-B1BC-3292B556FB6C}" type="presParOf" srcId="{15F5026A-B8B5-4DC1-B5B2-B11FC4315FD5}" destId="{5F43EA14-5E8F-4F85-9C50-CCF3E47D8602}" srcOrd="0" destOrd="0" presId="urn:microsoft.com/office/officeart/2005/8/layout/vList3#1"/>
    <dgm:cxn modelId="{EB16AE2F-7AC0-44AB-919F-A0D02AF9DF2E}" type="presParOf" srcId="{5F43EA14-5E8F-4F85-9C50-CCF3E47D8602}" destId="{898A003D-2284-4A11-A33E-41CECB793214}" srcOrd="0" destOrd="0" presId="urn:microsoft.com/office/officeart/2005/8/layout/vList3#1"/>
    <dgm:cxn modelId="{3D0333BB-B415-4ED7-9170-29292E825D17}" type="presParOf" srcId="{5F43EA14-5E8F-4F85-9C50-CCF3E47D8602}" destId="{D2D1A84E-A7EB-4A16-80CE-1A732A71437C}"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1AB241-5D31-4368-824B-DE8534BFA494}" type="doc">
      <dgm:prSet loTypeId="urn:microsoft.com/office/officeart/2005/8/layout/list1" loCatId="list" qsTypeId="urn:microsoft.com/office/officeart/2005/8/quickstyle/simple1" qsCatId="simple" csTypeId="urn:microsoft.com/office/officeart/2005/8/colors/colorful1#2" csCatId="colorful" phldr="1"/>
      <dgm:spPr/>
      <dgm:t>
        <a:bodyPr/>
        <a:lstStyle/>
        <a:p>
          <a:pPr rtl="1"/>
          <a:endParaRPr lang="fa-IR"/>
        </a:p>
      </dgm:t>
    </dgm:pt>
    <dgm:pt modelId="{71015A31-AD61-4C37-9F98-87A131354F01}">
      <dgm:prSet phldrT="[Text]" custT="1"/>
      <dgm:spPr/>
      <dgm:t>
        <a:bodyPr/>
        <a:lstStyle/>
        <a:p>
          <a:pPr rtl="1"/>
          <a:r>
            <a:rPr lang="fa-IR" sz="2400" u="none" dirty="0" smtClean="0">
              <a:cs typeface="B Nazanin" pitchFamily="2" charset="-78"/>
            </a:rPr>
            <a:t>منتفع شدن از ایجاد صرفه به مقیاس</a:t>
          </a:r>
          <a:endParaRPr lang="fa-IR" sz="2400" u="none" dirty="0">
            <a:cs typeface="B Nazanin" pitchFamily="2" charset="-78"/>
          </a:endParaRPr>
        </a:p>
      </dgm:t>
    </dgm:pt>
    <dgm:pt modelId="{8DB20773-A5C4-4429-B8DA-CAD82D11ADAC}" type="parTrans" cxnId="{DC66D385-E1CD-4C2C-BC4A-FE0C0539BAB5}">
      <dgm:prSet/>
      <dgm:spPr/>
      <dgm:t>
        <a:bodyPr/>
        <a:lstStyle/>
        <a:p>
          <a:pPr rtl="1"/>
          <a:endParaRPr lang="fa-IR"/>
        </a:p>
      </dgm:t>
    </dgm:pt>
    <dgm:pt modelId="{67B9E0B2-83BA-491F-8D7F-A90710FDF927}" type="sibTrans" cxnId="{DC66D385-E1CD-4C2C-BC4A-FE0C0539BAB5}">
      <dgm:prSet/>
      <dgm:spPr/>
      <dgm:t>
        <a:bodyPr/>
        <a:lstStyle/>
        <a:p>
          <a:pPr rtl="1"/>
          <a:endParaRPr lang="fa-IR"/>
        </a:p>
      </dgm:t>
    </dgm:pt>
    <dgm:pt modelId="{F89A7032-2EA6-42AC-86E0-9411CBF58E96}">
      <dgm:prSet phldrT="[Text]" custT="1"/>
      <dgm:spPr/>
      <dgm:t>
        <a:bodyPr/>
        <a:lstStyle/>
        <a:p>
          <a:pPr rtl="1"/>
          <a:r>
            <a:rPr lang="fa-IR" sz="2400" u="none" dirty="0" smtClean="0">
              <a:cs typeface="B Nazanin" pitchFamily="2" charset="-78"/>
            </a:rPr>
            <a:t>استفاده از عوامل خارجی تولید</a:t>
          </a:r>
          <a:endParaRPr lang="fa-IR" sz="2400" u="none" dirty="0">
            <a:cs typeface="B Nazanin" pitchFamily="2" charset="-78"/>
          </a:endParaRPr>
        </a:p>
      </dgm:t>
    </dgm:pt>
    <dgm:pt modelId="{52BEA1EF-469F-48F4-949A-04C14275613D}" type="parTrans" cxnId="{1A658228-D09C-48B0-B26E-17F41DB8CC5F}">
      <dgm:prSet/>
      <dgm:spPr/>
      <dgm:t>
        <a:bodyPr/>
        <a:lstStyle/>
        <a:p>
          <a:pPr rtl="1"/>
          <a:endParaRPr lang="fa-IR"/>
        </a:p>
      </dgm:t>
    </dgm:pt>
    <dgm:pt modelId="{CB3BFDD9-13C7-498B-A067-071B9B9A82AD}" type="sibTrans" cxnId="{1A658228-D09C-48B0-B26E-17F41DB8CC5F}">
      <dgm:prSet/>
      <dgm:spPr/>
      <dgm:t>
        <a:bodyPr/>
        <a:lstStyle/>
        <a:p>
          <a:pPr rtl="1"/>
          <a:endParaRPr lang="fa-IR"/>
        </a:p>
      </dgm:t>
    </dgm:pt>
    <dgm:pt modelId="{DF075E4E-4587-42EA-A679-359F480C881A}">
      <dgm:prSet phldrT="[Text]" custT="1"/>
      <dgm:spPr/>
      <dgm:t>
        <a:bodyPr/>
        <a:lstStyle/>
        <a:p>
          <a:pPr rtl="1"/>
          <a:r>
            <a:rPr lang="fa-IR" sz="2400" u="none" dirty="0" smtClean="0">
              <a:cs typeface="B Nazanin" pitchFamily="2" charset="-78"/>
            </a:rPr>
            <a:t>استفاده از مواد خام خارجی</a:t>
          </a:r>
          <a:endParaRPr lang="fa-IR" sz="2400" u="none" dirty="0">
            <a:cs typeface="B Nazanin" pitchFamily="2" charset="-78"/>
          </a:endParaRPr>
        </a:p>
      </dgm:t>
    </dgm:pt>
    <dgm:pt modelId="{649AA4E0-F6C5-4A54-B647-DB76C0A01211}" type="parTrans" cxnId="{15F54447-1DC4-4395-B2CB-8E24D4A42C07}">
      <dgm:prSet/>
      <dgm:spPr/>
      <dgm:t>
        <a:bodyPr/>
        <a:lstStyle/>
        <a:p>
          <a:pPr rtl="1"/>
          <a:endParaRPr lang="fa-IR"/>
        </a:p>
      </dgm:t>
    </dgm:pt>
    <dgm:pt modelId="{49CDCF60-E04E-4E66-A207-1429F5908782}" type="sibTrans" cxnId="{15F54447-1DC4-4395-B2CB-8E24D4A42C07}">
      <dgm:prSet/>
      <dgm:spPr/>
      <dgm:t>
        <a:bodyPr/>
        <a:lstStyle/>
        <a:p>
          <a:pPr rtl="1"/>
          <a:endParaRPr lang="fa-IR"/>
        </a:p>
      </dgm:t>
    </dgm:pt>
    <dgm:pt modelId="{29D5A3D6-AD93-4469-8E86-20305CE7FE51}">
      <dgm:prSet phldrT="[Text]"/>
      <dgm:spPr/>
      <dgm:t>
        <a:bodyPr/>
        <a:lstStyle/>
        <a:p>
          <a:pPr rtl="1"/>
          <a:r>
            <a:rPr lang="fa-IR" u="none" dirty="0" smtClean="0">
              <a:cs typeface="B Nazanin" pitchFamily="2" charset="-78"/>
            </a:rPr>
            <a:t>استفاده از تکنولوژی خارجی</a:t>
          </a:r>
          <a:endParaRPr lang="fa-IR" u="none" dirty="0">
            <a:cs typeface="B Nazanin" pitchFamily="2" charset="-78"/>
          </a:endParaRPr>
        </a:p>
      </dgm:t>
    </dgm:pt>
    <dgm:pt modelId="{4A82FF0A-47FB-4BE0-8493-90CEABF169B6}" type="parTrans" cxnId="{983D5ACC-F0BC-47BF-B1F0-8C61D70E3251}">
      <dgm:prSet/>
      <dgm:spPr/>
      <dgm:t>
        <a:bodyPr/>
        <a:lstStyle/>
        <a:p>
          <a:pPr rtl="1"/>
          <a:endParaRPr lang="fa-IR"/>
        </a:p>
      </dgm:t>
    </dgm:pt>
    <dgm:pt modelId="{3A19127D-4CD1-4FFD-A54D-39838A34D1E6}" type="sibTrans" cxnId="{983D5ACC-F0BC-47BF-B1F0-8C61D70E3251}">
      <dgm:prSet/>
      <dgm:spPr/>
      <dgm:t>
        <a:bodyPr/>
        <a:lstStyle/>
        <a:p>
          <a:pPr rtl="1"/>
          <a:endParaRPr lang="fa-IR"/>
        </a:p>
      </dgm:t>
    </dgm:pt>
    <dgm:pt modelId="{57EE7A5F-E392-4CB9-9B4D-F280C2EFD171}">
      <dgm:prSet phldrT="[Text]"/>
      <dgm:spPr/>
      <dgm:t>
        <a:bodyPr/>
        <a:lstStyle/>
        <a:p>
          <a:pPr rtl="1"/>
          <a:r>
            <a:rPr lang="fa-IR" u="none" dirty="0" smtClean="0">
              <a:cs typeface="B Nazanin" pitchFamily="2" charset="-78"/>
            </a:rPr>
            <a:t>واکنش به تحرکات نرخ ارز</a:t>
          </a:r>
          <a:endParaRPr lang="fa-IR" u="none" dirty="0">
            <a:cs typeface="B Nazanin" pitchFamily="2" charset="-78"/>
          </a:endParaRPr>
        </a:p>
      </dgm:t>
    </dgm:pt>
    <dgm:pt modelId="{E17EF4DB-0C20-46E0-B8B1-104E72B64054}" type="parTrans" cxnId="{14E6E1A7-9B85-46A8-852F-527125FF6795}">
      <dgm:prSet/>
      <dgm:spPr/>
      <dgm:t>
        <a:bodyPr/>
        <a:lstStyle/>
        <a:p>
          <a:pPr rtl="1"/>
          <a:endParaRPr lang="fa-IR"/>
        </a:p>
      </dgm:t>
    </dgm:pt>
    <dgm:pt modelId="{909BE3C3-0390-4028-BC80-1916CF45C1BE}" type="sibTrans" cxnId="{14E6E1A7-9B85-46A8-852F-527125FF6795}">
      <dgm:prSet/>
      <dgm:spPr/>
      <dgm:t>
        <a:bodyPr/>
        <a:lstStyle/>
        <a:p>
          <a:pPr rtl="1"/>
          <a:endParaRPr lang="fa-IR"/>
        </a:p>
      </dgm:t>
    </dgm:pt>
    <dgm:pt modelId="{D049199A-E5CC-4684-B87B-391598B833F2}" type="pres">
      <dgm:prSet presAssocID="{961AB241-5D31-4368-824B-DE8534BFA494}" presName="linear" presStyleCnt="0">
        <dgm:presLayoutVars>
          <dgm:dir val="rev"/>
          <dgm:animLvl val="lvl"/>
          <dgm:resizeHandles val="exact"/>
        </dgm:presLayoutVars>
      </dgm:prSet>
      <dgm:spPr/>
      <dgm:t>
        <a:bodyPr/>
        <a:lstStyle/>
        <a:p>
          <a:pPr rtl="1"/>
          <a:endParaRPr lang="fa-IR"/>
        </a:p>
      </dgm:t>
    </dgm:pt>
    <dgm:pt modelId="{BD78ACA3-1BED-41C9-9849-588D03B26CEE}" type="pres">
      <dgm:prSet presAssocID="{71015A31-AD61-4C37-9F98-87A131354F01}" presName="parentLin" presStyleCnt="0"/>
      <dgm:spPr/>
    </dgm:pt>
    <dgm:pt modelId="{50C45BDF-161B-4552-8AE8-D5CBED5812AE}" type="pres">
      <dgm:prSet presAssocID="{71015A31-AD61-4C37-9F98-87A131354F01}" presName="parentLeftMargin" presStyleLbl="node1" presStyleIdx="0" presStyleCnt="5"/>
      <dgm:spPr/>
      <dgm:t>
        <a:bodyPr/>
        <a:lstStyle/>
        <a:p>
          <a:pPr rtl="1"/>
          <a:endParaRPr lang="fa-IR"/>
        </a:p>
      </dgm:t>
    </dgm:pt>
    <dgm:pt modelId="{D8E661B0-395E-41F7-900F-3E8A2C4837EB}" type="pres">
      <dgm:prSet presAssocID="{71015A31-AD61-4C37-9F98-87A131354F01}" presName="parentText" presStyleLbl="node1" presStyleIdx="0" presStyleCnt="5" custScaleY="81972" custLinFactNeighborX="-10075">
        <dgm:presLayoutVars>
          <dgm:chMax val="0"/>
          <dgm:bulletEnabled val="1"/>
        </dgm:presLayoutVars>
      </dgm:prSet>
      <dgm:spPr/>
      <dgm:t>
        <a:bodyPr/>
        <a:lstStyle/>
        <a:p>
          <a:pPr rtl="1"/>
          <a:endParaRPr lang="fa-IR"/>
        </a:p>
      </dgm:t>
    </dgm:pt>
    <dgm:pt modelId="{1E767506-5755-4F79-892A-160F7565EE55}" type="pres">
      <dgm:prSet presAssocID="{71015A31-AD61-4C37-9F98-87A131354F01}" presName="negativeSpace" presStyleCnt="0"/>
      <dgm:spPr/>
    </dgm:pt>
    <dgm:pt modelId="{2F9E0EF7-2D30-4AA1-84D7-4E0D9C83E946}" type="pres">
      <dgm:prSet presAssocID="{71015A31-AD61-4C37-9F98-87A131354F01}" presName="childText" presStyleLbl="conFgAcc1" presStyleIdx="0" presStyleCnt="5">
        <dgm:presLayoutVars>
          <dgm:bulletEnabled val="1"/>
        </dgm:presLayoutVars>
      </dgm:prSet>
      <dgm:spPr/>
    </dgm:pt>
    <dgm:pt modelId="{A6F51172-8DD2-478E-B008-DE6E73523449}" type="pres">
      <dgm:prSet presAssocID="{67B9E0B2-83BA-491F-8D7F-A90710FDF927}" presName="spaceBetweenRectangles" presStyleCnt="0"/>
      <dgm:spPr/>
    </dgm:pt>
    <dgm:pt modelId="{C4664BDC-9C91-4B00-A76A-C8201D162293}" type="pres">
      <dgm:prSet presAssocID="{F89A7032-2EA6-42AC-86E0-9411CBF58E96}" presName="parentLin" presStyleCnt="0"/>
      <dgm:spPr/>
    </dgm:pt>
    <dgm:pt modelId="{EC370639-9658-42B4-A240-B2ACCFAC127A}" type="pres">
      <dgm:prSet presAssocID="{F89A7032-2EA6-42AC-86E0-9411CBF58E96}" presName="parentLeftMargin" presStyleLbl="node1" presStyleIdx="0" presStyleCnt="5"/>
      <dgm:spPr/>
      <dgm:t>
        <a:bodyPr/>
        <a:lstStyle/>
        <a:p>
          <a:pPr rtl="1"/>
          <a:endParaRPr lang="fa-IR"/>
        </a:p>
      </dgm:t>
    </dgm:pt>
    <dgm:pt modelId="{376A7C15-D2AE-4108-A81F-9B8A17E992C2}" type="pres">
      <dgm:prSet presAssocID="{F89A7032-2EA6-42AC-86E0-9411CBF58E96}" presName="parentText" presStyleLbl="node1" presStyleIdx="1" presStyleCnt="5" custScaleY="74908">
        <dgm:presLayoutVars>
          <dgm:chMax val="0"/>
          <dgm:bulletEnabled val="1"/>
        </dgm:presLayoutVars>
      </dgm:prSet>
      <dgm:spPr/>
      <dgm:t>
        <a:bodyPr/>
        <a:lstStyle/>
        <a:p>
          <a:pPr rtl="1"/>
          <a:endParaRPr lang="fa-IR"/>
        </a:p>
      </dgm:t>
    </dgm:pt>
    <dgm:pt modelId="{DB6EB547-212E-4F65-ABEF-0488D78C19AD}" type="pres">
      <dgm:prSet presAssocID="{F89A7032-2EA6-42AC-86E0-9411CBF58E96}" presName="negativeSpace" presStyleCnt="0"/>
      <dgm:spPr/>
    </dgm:pt>
    <dgm:pt modelId="{F7F2F288-889C-40D0-8B1A-1F4E863897D4}" type="pres">
      <dgm:prSet presAssocID="{F89A7032-2EA6-42AC-86E0-9411CBF58E96}" presName="childText" presStyleLbl="conFgAcc1" presStyleIdx="1" presStyleCnt="5">
        <dgm:presLayoutVars>
          <dgm:bulletEnabled val="1"/>
        </dgm:presLayoutVars>
      </dgm:prSet>
      <dgm:spPr/>
    </dgm:pt>
    <dgm:pt modelId="{6B2B1CC1-FD7D-4DD9-9047-4201B0BD3508}" type="pres">
      <dgm:prSet presAssocID="{CB3BFDD9-13C7-498B-A067-071B9B9A82AD}" presName="spaceBetweenRectangles" presStyleCnt="0"/>
      <dgm:spPr/>
    </dgm:pt>
    <dgm:pt modelId="{1EAAFE0E-931B-48BD-B29B-FE9F72CFC9F4}" type="pres">
      <dgm:prSet presAssocID="{DF075E4E-4587-42EA-A679-359F480C881A}" presName="parentLin" presStyleCnt="0"/>
      <dgm:spPr/>
    </dgm:pt>
    <dgm:pt modelId="{8B1989F6-1B7F-4D14-9C0E-F3289A885692}" type="pres">
      <dgm:prSet presAssocID="{DF075E4E-4587-42EA-A679-359F480C881A}" presName="parentLeftMargin" presStyleLbl="node1" presStyleIdx="1" presStyleCnt="5" custScaleY="28709"/>
      <dgm:spPr/>
      <dgm:t>
        <a:bodyPr/>
        <a:lstStyle/>
        <a:p>
          <a:pPr rtl="1"/>
          <a:endParaRPr lang="fa-IR"/>
        </a:p>
      </dgm:t>
    </dgm:pt>
    <dgm:pt modelId="{526A71C4-F78A-4A36-A70B-3CC3BEF27258}" type="pres">
      <dgm:prSet presAssocID="{DF075E4E-4587-42EA-A679-359F480C881A}" presName="parentText" presStyleLbl="node1" presStyleIdx="2" presStyleCnt="5" custScaleY="81264">
        <dgm:presLayoutVars>
          <dgm:chMax val="0"/>
          <dgm:bulletEnabled val="1"/>
        </dgm:presLayoutVars>
      </dgm:prSet>
      <dgm:spPr/>
      <dgm:t>
        <a:bodyPr/>
        <a:lstStyle/>
        <a:p>
          <a:pPr rtl="1"/>
          <a:endParaRPr lang="fa-IR"/>
        </a:p>
      </dgm:t>
    </dgm:pt>
    <dgm:pt modelId="{4D697F09-1A2A-45FE-B03D-5E3A961BA215}" type="pres">
      <dgm:prSet presAssocID="{DF075E4E-4587-42EA-A679-359F480C881A}" presName="negativeSpace" presStyleCnt="0"/>
      <dgm:spPr/>
    </dgm:pt>
    <dgm:pt modelId="{0E9DCE94-4562-4D1B-AD4E-07E1A0CC0C58}" type="pres">
      <dgm:prSet presAssocID="{DF075E4E-4587-42EA-A679-359F480C881A}" presName="childText" presStyleLbl="conFgAcc1" presStyleIdx="2" presStyleCnt="5">
        <dgm:presLayoutVars>
          <dgm:bulletEnabled val="1"/>
        </dgm:presLayoutVars>
      </dgm:prSet>
      <dgm:spPr/>
    </dgm:pt>
    <dgm:pt modelId="{55C089A1-C42F-4300-9551-33D2C54EF371}" type="pres">
      <dgm:prSet presAssocID="{49CDCF60-E04E-4E66-A207-1429F5908782}" presName="spaceBetweenRectangles" presStyleCnt="0"/>
      <dgm:spPr/>
    </dgm:pt>
    <dgm:pt modelId="{BEF073A0-34DA-4483-9CA2-232C712DBAE2}" type="pres">
      <dgm:prSet presAssocID="{29D5A3D6-AD93-4469-8E86-20305CE7FE51}" presName="parentLin" presStyleCnt="0"/>
      <dgm:spPr/>
    </dgm:pt>
    <dgm:pt modelId="{B2D4850E-F6E1-4F4E-8D4D-76BFD1A115BE}" type="pres">
      <dgm:prSet presAssocID="{29D5A3D6-AD93-4469-8E86-20305CE7FE51}" presName="parentLeftMargin" presStyleLbl="node1" presStyleIdx="2" presStyleCnt="5" custScaleY="38300"/>
      <dgm:spPr/>
      <dgm:t>
        <a:bodyPr/>
        <a:lstStyle/>
        <a:p>
          <a:pPr rtl="1"/>
          <a:endParaRPr lang="fa-IR"/>
        </a:p>
      </dgm:t>
    </dgm:pt>
    <dgm:pt modelId="{E5E6B87B-D9B2-4E8C-8422-45902A026500}" type="pres">
      <dgm:prSet presAssocID="{29D5A3D6-AD93-4469-8E86-20305CE7FE51}" presName="parentText" presStyleLbl="node1" presStyleIdx="3" presStyleCnt="5">
        <dgm:presLayoutVars>
          <dgm:chMax val="0"/>
          <dgm:bulletEnabled val="1"/>
        </dgm:presLayoutVars>
      </dgm:prSet>
      <dgm:spPr/>
      <dgm:t>
        <a:bodyPr/>
        <a:lstStyle/>
        <a:p>
          <a:pPr rtl="1"/>
          <a:endParaRPr lang="fa-IR"/>
        </a:p>
      </dgm:t>
    </dgm:pt>
    <dgm:pt modelId="{366286DA-820A-45E3-9BF5-C9B9950BE73D}" type="pres">
      <dgm:prSet presAssocID="{29D5A3D6-AD93-4469-8E86-20305CE7FE51}" presName="negativeSpace" presStyleCnt="0"/>
      <dgm:spPr/>
    </dgm:pt>
    <dgm:pt modelId="{49A7CBBA-22A1-41A5-BC51-053684FA39B8}" type="pres">
      <dgm:prSet presAssocID="{29D5A3D6-AD93-4469-8E86-20305CE7FE51}" presName="childText" presStyleLbl="conFgAcc1" presStyleIdx="3" presStyleCnt="5">
        <dgm:presLayoutVars>
          <dgm:bulletEnabled val="1"/>
        </dgm:presLayoutVars>
      </dgm:prSet>
      <dgm:spPr/>
    </dgm:pt>
    <dgm:pt modelId="{BFF38C91-BB36-4DF8-804B-692FD6DEA424}" type="pres">
      <dgm:prSet presAssocID="{3A19127D-4CD1-4FFD-A54D-39838A34D1E6}" presName="spaceBetweenRectangles" presStyleCnt="0"/>
      <dgm:spPr/>
    </dgm:pt>
    <dgm:pt modelId="{F37A4183-9D75-4D95-A46F-55D3EF8965D2}" type="pres">
      <dgm:prSet presAssocID="{57EE7A5F-E392-4CB9-9B4D-F280C2EFD171}" presName="parentLin" presStyleCnt="0"/>
      <dgm:spPr/>
    </dgm:pt>
    <dgm:pt modelId="{DD9F95D7-98CA-4095-9CB4-95D9748FA910}" type="pres">
      <dgm:prSet presAssocID="{57EE7A5F-E392-4CB9-9B4D-F280C2EFD171}" presName="parentLeftMargin" presStyleLbl="node1" presStyleIdx="3" presStyleCnt="5"/>
      <dgm:spPr/>
      <dgm:t>
        <a:bodyPr/>
        <a:lstStyle/>
        <a:p>
          <a:pPr rtl="1"/>
          <a:endParaRPr lang="fa-IR"/>
        </a:p>
      </dgm:t>
    </dgm:pt>
    <dgm:pt modelId="{EC48D8D3-23CC-4CA5-9230-BCF4314B82CB}" type="pres">
      <dgm:prSet presAssocID="{57EE7A5F-E392-4CB9-9B4D-F280C2EFD171}" presName="parentText" presStyleLbl="node1" presStyleIdx="4" presStyleCnt="5" custScaleY="86195">
        <dgm:presLayoutVars>
          <dgm:chMax val="0"/>
          <dgm:bulletEnabled val="1"/>
        </dgm:presLayoutVars>
      </dgm:prSet>
      <dgm:spPr/>
      <dgm:t>
        <a:bodyPr/>
        <a:lstStyle/>
        <a:p>
          <a:pPr rtl="1"/>
          <a:endParaRPr lang="fa-IR"/>
        </a:p>
      </dgm:t>
    </dgm:pt>
    <dgm:pt modelId="{F234514A-9BCB-4D0C-933C-5E37B2C79DE5}" type="pres">
      <dgm:prSet presAssocID="{57EE7A5F-E392-4CB9-9B4D-F280C2EFD171}" presName="negativeSpace" presStyleCnt="0"/>
      <dgm:spPr/>
    </dgm:pt>
    <dgm:pt modelId="{591C7D88-F07D-457D-9C53-E0894E5E73AB}" type="pres">
      <dgm:prSet presAssocID="{57EE7A5F-E392-4CB9-9B4D-F280C2EFD171}" presName="childText" presStyleLbl="conFgAcc1" presStyleIdx="4" presStyleCnt="5">
        <dgm:presLayoutVars>
          <dgm:bulletEnabled val="1"/>
        </dgm:presLayoutVars>
      </dgm:prSet>
      <dgm:spPr/>
    </dgm:pt>
  </dgm:ptLst>
  <dgm:cxnLst>
    <dgm:cxn modelId="{887DD49E-5B05-4CD6-970C-77AC9A804318}" type="presOf" srcId="{57EE7A5F-E392-4CB9-9B4D-F280C2EFD171}" destId="{DD9F95D7-98CA-4095-9CB4-95D9748FA910}" srcOrd="0" destOrd="0" presId="urn:microsoft.com/office/officeart/2005/8/layout/list1"/>
    <dgm:cxn modelId="{983D5ACC-F0BC-47BF-B1F0-8C61D70E3251}" srcId="{961AB241-5D31-4368-824B-DE8534BFA494}" destId="{29D5A3D6-AD93-4469-8E86-20305CE7FE51}" srcOrd="3" destOrd="0" parTransId="{4A82FF0A-47FB-4BE0-8493-90CEABF169B6}" sibTransId="{3A19127D-4CD1-4FFD-A54D-39838A34D1E6}"/>
    <dgm:cxn modelId="{8E36E2D4-8B27-488C-9179-9C7D48B8BD93}" type="presOf" srcId="{57EE7A5F-E392-4CB9-9B4D-F280C2EFD171}" destId="{EC48D8D3-23CC-4CA5-9230-BCF4314B82CB}" srcOrd="1" destOrd="0" presId="urn:microsoft.com/office/officeart/2005/8/layout/list1"/>
    <dgm:cxn modelId="{CA16482F-DBEB-41B9-BF19-440EFBEF6BAB}" type="presOf" srcId="{DF075E4E-4587-42EA-A679-359F480C881A}" destId="{526A71C4-F78A-4A36-A70B-3CC3BEF27258}" srcOrd="1" destOrd="0" presId="urn:microsoft.com/office/officeart/2005/8/layout/list1"/>
    <dgm:cxn modelId="{2089F7C5-C4D2-4A32-A187-74FABC2E052B}" type="presOf" srcId="{71015A31-AD61-4C37-9F98-87A131354F01}" destId="{D8E661B0-395E-41F7-900F-3E8A2C4837EB}" srcOrd="1" destOrd="0" presId="urn:microsoft.com/office/officeart/2005/8/layout/list1"/>
    <dgm:cxn modelId="{8BDE3FA3-75BF-410D-BC77-79C730D3DC28}" type="presOf" srcId="{DF075E4E-4587-42EA-A679-359F480C881A}" destId="{8B1989F6-1B7F-4D14-9C0E-F3289A885692}" srcOrd="0" destOrd="0" presId="urn:microsoft.com/office/officeart/2005/8/layout/list1"/>
    <dgm:cxn modelId="{64969362-82D4-4103-B84E-5565F91A2547}" type="presOf" srcId="{F89A7032-2EA6-42AC-86E0-9411CBF58E96}" destId="{EC370639-9658-42B4-A240-B2ACCFAC127A}" srcOrd="0" destOrd="0" presId="urn:microsoft.com/office/officeart/2005/8/layout/list1"/>
    <dgm:cxn modelId="{593DDB71-07CB-416D-9CB1-96A7DCA54986}" type="presOf" srcId="{71015A31-AD61-4C37-9F98-87A131354F01}" destId="{50C45BDF-161B-4552-8AE8-D5CBED5812AE}" srcOrd="0" destOrd="0" presId="urn:microsoft.com/office/officeart/2005/8/layout/list1"/>
    <dgm:cxn modelId="{4E7158C5-B111-4FB8-8E48-7D76FEEF4AB9}" type="presOf" srcId="{F89A7032-2EA6-42AC-86E0-9411CBF58E96}" destId="{376A7C15-D2AE-4108-A81F-9B8A17E992C2}" srcOrd="1" destOrd="0" presId="urn:microsoft.com/office/officeart/2005/8/layout/list1"/>
    <dgm:cxn modelId="{14E6E1A7-9B85-46A8-852F-527125FF6795}" srcId="{961AB241-5D31-4368-824B-DE8534BFA494}" destId="{57EE7A5F-E392-4CB9-9B4D-F280C2EFD171}" srcOrd="4" destOrd="0" parTransId="{E17EF4DB-0C20-46E0-B8B1-104E72B64054}" sibTransId="{909BE3C3-0390-4028-BC80-1916CF45C1BE}"/>
    <dgm:cxn modelId="{15F54447-1DC4-4395-B2CB-8E24D4A42C07}" srcId="{961AB241-5D31-4368-824B-DE8534BFA494}" destId="{DF075E4E-4587-42EA-A679-359F480C881A}" srcOrd="2" destOrd="0" parTransId="{649AA4E0-F6C5-4A54-B647-DB76C0A01211}" sibTransId="{49CDCF60-E04E-4E66-A207-1429F5908782}"/>
    <dgm:cxn modelId="{DC66D385-E1CD-4C2C-BC4A-FE0C0539BAB5}" srcId="{961AB241-5D31-4368-824B-DE8534BFA494}" destId="{71015A31-AD61-4C37-9F98-87A131354F01}" srcOrd="0" destOrd="0" parTransId="{8DB20773-A5C4-4429-B8DA-CAD82D11ADAC}" sibTransId="{67B9E0B2-83BA-491F-8D7F-A90710FDF927}"/>
    <dgm:cxn modelId="{0489B54A-EBA1-4A83-8D2C-38A262BCC037}" type="presOf" srcId="{29D5A3D6-AD93-4469-8E86-20305CE7FE51}" destId="{E5E6B87B-D9B2-4E8C-8422-45902A026500}" srcOrd="1" destOrd="0" presId="urn:microsoft.com/office/officeart/2005/8/layout/list1"/>
    <dgm:cxn modelId="{1A658228-D09C-48B0-B26E-17F41DB8CC5F}" srcId="{961AB241-5D31-4368-824B-DE8534BFA494}" destId="{F89A7032-2EA6-42AC-86E0-9411CBF58E96}" srcOrd="1" destOrd="0" parTransId="{52BEA1EF-469F-48F4-949A-04C14275613D}" sibTransId="{CB3BFDD9-13C7-498B-A067-071B9B9A82AD}"/>
    <dgm:cxn modelId="{1624C6F4-6397-44AA-9572-92DA576A1B56}" type="presOf" srcId="{29D5A3D6-AD93-4469-8E86-20305CE7FE51}" destId="{B2D4850E-F6E1-4F4E-8D4D-76BFD1A115BE}" srcOrd="0" destOrd="0" presId="urn:microsoft.com/office/officeart/2005/8/layout/list1"/>
    <dgm:cxn modelId="{1CC39527-7483-4FA8-A1C2-ADB2143F6666}" type="presOf" srcId="{961AB241-5D31-4368-824B-DE8534BFA494}" destId="{D049199A-E5CC-4684-B87B-391598B833F2}" srcOrd="0" destOrd="0" presId="urn:microsoft.com/office/officeart/2005/8/layout/list1"/>
    <dgm:cxn modelId="{93585DB4-E054-4AB2-ABCE-406AAD51A5FB}" type="presParOf" srcId="{D049199A-E5CC-4684-B87B-391598B833F2}" destId="{BD78ACA3-1BED-41C9-9849-588D03B26CEE}" srcOrd="0" destOrd="0" presId="urn:microsoft.com/office/officeart/2005/8/layout/list1"/>
    <dgm:cxn modelId="{F9DC3211-725E-4EB8-9E12-2B9C82DC6E5A}" type="presParOf" srcId="{BD78ACA3-1BED-41C9-9849-588D03B26CEE}" destId="{50C45BDF-161B-4552-8AE8-D5CBED5812AE}" srcOrd="0" destOrd="0" presId="urn:microsoft.com/office/officeart/2005/8/layout/list1"/>
    <dgm:cxn modelId="{35E46577-21B1-4BC2-9C1D-9C19C124B61D}" type="presParOf" srcId="{BD78ACA3-1BED-41C9-9849-588D03B26CEE}" destId="{D8E661B0-395E-41F7-900F-3E8A2C4837EB}" srcOrd="1" destOrd="0" presId="urn:microsoft.com/office/officeart/2005/8/layout/list1"/>
    <dgm:cxn modelId="{1DF9FF00-2BFB-4536-8541-72DEB97A3863}" type="presParOf" srcId="{D049199A-E5CC-4684-B87B-391598B833F2}" destId="{1E767506-5755-4F79-892A-160F7565EE55}" srcOrd="1" destOrd="0" presId="urn:microsoft.com/office/officeart/2005/8/layout/list1"/>
    <dgm:cxn modelId="{C7A4F78B-8520-4624-81ED-BB29E441FA0B}" type="presParOf" srcId="{D049199A-E5CC-4684-B87B-391598B833F2}" destId="{2F9E0EF7-2D30-4AA1-84D7-4E0D9C83E946}" srcOrd="2" destOrd="0" presId="urn:microsoft.com/office/officeart/2005/8/layout/list1"/>
    <dgm:cxn modelId="{0B253695-081B-483C-8456-1EA946AE6623}" type="presParOf" srcId="{D049199A-E5CC-4684-B87B-391598B833F2}" destId="{A6F51172-8DD2-478E-B008-DE6E73523449}" srcOrd="3" destOrd="0" presId="urn:microsoft.com/office/officeart/2005/8/layout/list1"/>
    <dgm:cxn modelId="{A55645E7-A210-45A8-B056-383BA3271E86}" type="presParOf" srcId="{D049199A-E5CC-4684-B87B-391598B833F2}" destId="{C4664BDC-9C91-4B00-A76A-C8201D162293}" srcOrd="4" destOrd="0" presId="urn:microsoft.com/office/officeart/2005/8/layout/list1"/>
    <dgm:cxn modelId="{2D8A941C-BB63-48C8-9F55-345E8EA6D474}" type="presParOf" srcId="{C4664BDC-9C91-4B00-A76A-C8201D162293}" destId="{EC370639-9658-42B4-A240-B2ACCFAC127A}" srcOrd="0" destOrd="0" presId="urn:microsoft.com/office/officeart/2005/8/layout/list1"/>
    <dgm:cxn modelId="{B18072F5-7238-401D-BC15-9E644A627BE1}" type="presParOf" srcId="{C4664BDC-9C91-4B00-A76A-C8201D162293}" destId="{376A7C15-D2AE-4108-A81F-9B8A17E992C2}" srcOrd="1" destOrd="0" presId="urn:microsoft.com/office/officeart/2005/8/layout/list1"/>
    <dgm:cxn modelId="{F81770F3-5CB3-4C32-8569-1EB47F255246}" type="presParOf" srcId="{D049199A-E5CC-4684-B87B-391598B833F2}" destId="{DB6EB547-212E-4F65-ABEF-0488D78C19AD}" srcOrd="5" destOrd="0" presId="urn:microsoft.com/office/officeart/2005/8/layout/list1"/>
    <dgm:cxn modelId="{9D4F06E5-D7A9-4053-99E8-50B24E273B4D}" type="presParOf" srcId="{D049199A-E5CC-4684-B87B-391598B833F2}" destId="{F7F2F288-889C-40D0-8B1A-1F4E863897D4}" srcOrd="6" destOrd="0" presId="urn:microsoft.com/office/officeart/2005/8/layout/list1"/>
    <dgm:cxn modelId="{3048B083-9E36-40DA-B465-398B1FED7FC1}" type="presParOf" srcId="{D049199A-E5CC-4684-B87B-391598B833F2}" destId="{6B2B1CC1-FD7D-4DD9-9047-4201B0BD3508}" srcOrd="7" destOrd="0" presId="urn:microsoft.com/office/officeart/2005/8/layout/list1"/>
    <dgm:cxn modelId="{3528BA51-3CE9-4BC6-9888-BC43D8151ACF}" type="presParOf" srcId="{D049199A-E5CC-4684-B87B-391598B833F2}" destId="{1EAAFE0E-931B-48BD-B29B-FE9F72CFC9F4}" srcOrd="8" destOrd="0" presId="urn:microsoft.com/office/officeart/2005/8/layout/list1"/>
    <dgm:cxn modelId="{8CC61B04-CDDF-4975-BA93-0DF1470F6D7D}" type="presParOf" srcId="{1EAAFE0E-931B-48BD-B29B-FE9F72CFC9F4}" destId="{8B1989F6-1B7F-4D14-9C0E-F3289A885692}" srcOrd="0" destOrd="0" presId="urn:microsoft.com/office/officeart/2005/8/layout/list1"/>
    <dgm:cxn modelId="{18DB51FF-700D-4940-B511-41AF38317F56}" type="presParOf" srcId="{1EAAFE0E-931B-48BD-B29B-FE9F72CFC9F4}" destId="{526A71C4-F78A-4A36-A70B-3CC3BEF27258}" srcOrd="1" destOrd="0" presId="urn:microsoft.com/office/officeart/2005/8/layout/list1"/>
    <dgm:cxn modelId="{D726AA7D-10C6-4AD0-97F3-835CE0C8BBF4}" type="presParOf" srcId="{D049199A-E5CC-4684-B87B-391598B833F2}" destId="{4D697F09-1A2A-45FE-B03D-5E3A961BA215}" srcOrd="9" destOrd="0" presId="urn:microsoft.com/office/officeart/2005/8/layout/list1"/>
    <dgm:cxn modelId="{E2BDE411-9C82-4E61-9CCC-C32D09E66A64}" type="presParOf" srcId="{D049199A-E5CC-4684-B87B-391598B833F2}" destId="{0E9DCE94-4562-4D1B-AD4E-07E1A0CC0C58}" srcOrd="10" destOrd="0" presId="urn:microsoft.com/office/officeart/2005/8/layout/list1"/>
    <dgm:cxn modelId="{BBA9768D-A04A-4ED7-9697-D40323B895A9}" type="presParOf" srcId="{D049199A-E5CC-4684-B87B-391598B833F2}" destId="{55C089A1-C42F-4300-9551-33D2C54EF371}" srcOrd="11" destOrd="0" presId="urn:microsoft.com/office/officeart/2005/8/layout/list1"/>
    <dgm:cxn modelId="{80381B84-D160-429C-9E8B-DC6EEA17545C}" type="presParOf" srcId="{D049199A-E5CC-4684-B87B-391598B833F2}" destId="{BEF073A0-34DA-4483-9CA2-232C712DBAE2}" srcOrd="12" destOrd="0" presId="urn:microsoft.com/office/officeart/2005/8/layout/list1"/>
    <dgm:cxn modelId="{B6974826-9DD6-4EE2-B349-A44005B53D0F}" type="presParOf" srcId="{BEF073A0-34DA-4483-9CA2-232C712DBAE2}" destId="{B2D4850E-F6E1-4F4E-8D4D-76BFD1A115BE}" srcOrd="0" destOrd="0" presId="urn:microsoft.com/office/officeart/2005/8/layout/list1"/>
    <dgm:cxn modelId="{D6DC1C45-933A-4B15-AE49-F8994ABC709D}" type="presParOf" srcId="{BEF073A0-34DA-4483-9CA2-232C712DBAE2}" destId="{E5E6B87B-D9B2-4E8C-8422-45902A026500}" srcOrd="1" destOrd="0" presId="urn:microsoft.com/office/officeart/2005/8/layout/list1"/>
    <dgm:cxn modelId="{90EA54D0-9CFC-4A0A-BD4C-191CEA013355}" type="presParOf" srcId="{D049199A-E5CC-4684-B87B-391598B833F2}" destId="{366286DA-820A-45E3-9BF5-C9B9950BE73D}" srcOrd="13" destOrd="0" presId="urn:microsoft.com/office/officeart/2005/8/layout/list1"/>
    <dgm:cxn modelId="{18A11FBD-743A-495B-B0CC-77947811A465}" type="presParOf" srcId="{D049199A-E5CC-4684-B87B-391598B833F2}" destId="{49A7CBBA-22A1-41A5-BC51-053684FA39B8}" srcOrd="14" destOrd="0" presId="urn:microsoft.com/office/officeart/2005/8/layout/list1"/>
    <dgm:cxn modelId="{B7C999E0-FFBF-482D-A2E1-1790E29E0782}" type="presParOf" srcId="{D049199A-E5CC-4684-B87B-391598B833F2}" destId="{BFF38C91-BB36-4DF8-804B-692FD6DEA424}" srcOrd="15" destOrd="0" presId="urn:microsoft.com/office/officeart/2005/8/layout/list1"/>
    <dgm:cxn modelId="{DC3458B3-AA7B-4FFB-B4A8-D09BEAD0BF06}" type="presParOf" srcId="{D049199A-E5CC-4684-B87B-391598B833F2}" destId="{F37A4183-9D75-4D95-A46F-55D3EF8965D2}" srcOrd="16" destOrd="0" presId="urn:microsoft.com/office/officeart/2005/8/layout/list1"/>
    <dgm:cxn modelId="{65F7E592-8B84-469B-A6DE-FBE25CF82C24}" type="presParOf" srcId="{F37A4183-9D75-4D95-A46F-55D3EF8965D2}" destId="{DD9F95D7-98CA-4095-9CB4-95D9748FA910}" srcOrd="0" destOrd="0" presId="urn:microsoft.com/office/officeart/2005/8/layout/list1"/>
    <dgm:cxn modelId="{3936C4FE-06A4-4C3F-8808-875CE3AC7640}" type="presParOf" srcId="{F37A4183-9D75-4D95-A46F-55D3EF8965D2}" destId="{EC48D8D3-23CC-4CA5-9230-BCF4314B82CB}" srcOrd="1" destOrd="0" presId="urn:microsoft.com/office/officeart/2005/8/layout/list1"/>
    <dgm:cxn modelId="{0E2972C7-502C-46F3-994A-2939B34C0DD7}" type="presParOf" srcId="{D049199A-E5CC-4684-B87B-391598B833F2}" destId="{F234514A-9BCB-4D0C-933C-5E37B2C79DE5}" srcOrd="17" destOrd="0" presId="urn:microsoft.com/office/officeart/2005/8/layout/list1"/>
    <dgm:cxn modelId="{CA5DDAA8-819E-47E9-A54D-E01E4CC05081}" type="presParOf" srcId="{D049199A-E5CC-4684-B87B-391598B833F2}" destId="{591C7D88-F07D-457D-9C53-E0894E5E73AB}"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590781-8BEA-4148-8AB7-3A57974F6F71}" type="doc">
      <dgm:prSet loTypeId="urn:microsoft.com/office/officeart/2005/8/layout/vList3#2" loCatId="list" qsTypeId="urn:microsoft.com/office/officeart/2005/8/quickstyle/simple1" qsCatId="simple" csTypeId="urn:microsoft.com/office/officeart/2005/8/colors/accent1_1" csCatId="accent1" phldr="1"/>
      <dgm:spPr/>
      <dgm:t>
        <a:bodyPr/>
        <a:lstStyle/>
        <a:p>
          <a:endParaRPr lang="en-US"/>
        </a:p>
      </dgm:t>
    </dgm:pt>
    <dgm:pt modelId="{E7CE8993-C200-4503-A53E-8B96B04C0AA6}">
      <dgm:prSet phldrT="[Text]" custT="1"/>
      <dgm:spPr/>
      <dgm:t>
        <a:bodyPr/>
        <a:lstStyle/>
        <a:p>
          <a:pPr algn="r"/>
          <a:r>
            <a:rPr lang="fa-IR" sz="2000" dirty="0" smtClean="0">
              <a:cs typeface="B Nazanin" pitchFamily="2" charset="-78"/>
            </a:rPr>
            <a:t>هنگامی که شرایط در طول زمان تغییر می کند،ممکن است منافع متعاقب سرمایه گذاری مستقیم خارجی در کشورهای مختلف، تغییر کند.بنابراین،برخی کشورها ممکن است اهداف جذاب تری برای کشورهای دیگر برای سرمایه گذاری باشد، درحالیکه کشورهای دیگر از جذابیت کمتری برخوردار باشد. انتخاب کشورهای هدف برای سرمایه گذاری مستقیم در طول زمان دچار تغییر می شود. کشور کانادا، اکنون سهم کمتری از سرمایه گذاری مستقیم خارجی کل دارد در حالیکه در اروپا، امریکای لاتین و آسیا سهم بالاتری را نسبت به گذشته به خود اختصاص داده اند. بیش از نصف کل سرمایه گذاری خارجی مستقیم توسط شرکت های امریکایی در کشورهای اروپایی انجام می شود.  با باز شدن درهای کشورهای اروپای شرقی و گسترش حوزه یورو،سرمایه گذاری مستقیم خارجی در کشورهای اروپایی بخصوص کشورهای اروپای شرقی افزایش یافت. تمرکز فزاینده بر کشورهای امریکای لاتین را می توان تا حدودی ناشی از رشد اقتصادی بالای آنها دانست. بعلاوه، شرکت های چندملیتی امریکای لاتین و آسیا را مورد هدف قرار دادند تا از عوامل تولید ارزان تر بهره مند شوند.</a:t>
          </a:r>
          <a:endParaRPr lang="en-US" sz="2000" dirty="0">
            <a:cs typeface="B Titr" pitchFamily="2" charset="-78"/>
          </a:endParaRPr>
        </a:p>
      </dgm:t>
    </dgm:pt>
    <dgm:pt modelId="{F69E7A08-EEE5-46C4-B054-0E469B715E2F}" type="sibTrans" cxnId="{D991F7B1-F138-4FBD-B87E-982B3365894D}">
      <dgm:prSet/>
      <dgm:spPr/>
      <dgm:t>
        <a:bodyPr/>
        <a:lstStyle/>
        <a:p>
          <a:endParaRPr lang="en-US"/>
        </a:p>
      </dgm:t>
    </dgm:pt>
    <dgm:pt modelId="{E7966254-4631-4AEC-85CB-0DC600B2712E}" type="parTrans" cxnId="{D991F7B1-F138-4FBD-B87E-982B3365894D}">
      <dgm:prSet/>
      <dgm:spPr/>
      <dgm:t>
        <a:bodyPr/>
        <a:lstStyle/>
        <a:p>
          <a:endParaRPr lang="en-US"/>
        </a:p>
      </dgm:t>
    </dgm:pt>
    <dgm:pt modelId="{B7FEE60D-8B0B-4218-A44A-34DD1B818918}" type="pres">
      <dgm:prSet presAssocID="{CD590781-8BEA-4148-8AB7-3A57974F6F71}" presName="linearFlow" presStyleCnt="0">
        <dgm:presLayoutVars>
          <dgm:dir/>
          <dgm:resizeHandles val="exact"/>
        </dgm:presLayoutVars>
      </dgm:prSet>
      <dgm:spPr/>
      <dgm:t>
        <a:bodyPr/>
        <a:lstStyle/>
        <a:p>
          <a:pPr rtl="1"/>
          <a:endParaRPr lang="fa-IR"/>
        </a:p>
      </dgm:t>
    </dgm:pt>
    <dgm:pt modelId="{F899BA40-7C34-4A7D-A066-A8271A4043D6}" type="pres">
      <dgm:prSet presAssocID="{E7CE8993-C200-4503-A53E-8B96B04C0AA6}" presName="composite" presStyleCnt="0"/>
      <dgm:spPr/>
      <dgm:t>
        <a:bodyPr/>
        <a:lstStyle/>
        <a:p>
          <a:pPr rtl="1"/>
          <a:endParaRPr lang="fa-IR"/>
        </a:p>
      </dgm:t>
    </dgm:pt>
    <dgm:pt modelId="{21993611-4EFF-4CB9-B8C6-066AB29E4E7E}" type="pres">
      <dgm:prSet presAssocID="{E7CE8993-C200-4503-A53E-8B96B04C0AA6}" presName="imgShp" presStyleLbl="fgImgPlace1" presStyleIdx="0" presStyleCnt="1"/>
      <dgm:spPr>
        <a:blipFill rotWithShape="1">
          <a:blip xmlns:r="http://schemas.openxmlformats.org/officeDocument/2006/relationships" r:embed="rId1"/>
          <a:stretch>
            <a:fillRect/>
          </a:stretch>
        </a:blipFill>
      </dgm:spPr>
      <dgm:t>
        <a:bodyPr/>
        <a:lstStyle/>
        <a:p>
          <a:pPr rtl="1"/>
          <a:endParaRPr lang="fa-IR"/>
        </a:p>
      </dgm:t>
    </dgm:pt>
    <dgm:pt modelId="{91C6105C-0519-4B97-985B-6CDC0F76716F}" type="pres">
      <dgm:prSet presAssocID="{E7CE8993-C200-4503-A53E-8B96B04C0AA6}" presName="txShp" presStyleLbl="node1" presStyleIdx="0" presStyleCnt="1" custScaleX="131739" custScaleY="112721">
        <dgm:presLayoutVars>
          <dgm:bulletEnabled val="1"/>
        </dgm:presLayoutVars>
      </dgm:prSet>
      <dgm:spPr/>
      <dgm:t>
        <a:bodyPr/>
        <a:lstStyle/>
        <a:p>
          <a:pPr rtl="1"/>
          <a:endParaRPr lang="fa-IR"/>
        </a:p>
      </dgm:t>
    </dgm:pt>
  </dgm:ptLst>
  <dgm:cxnLst>
    <dgm:cxn modelId="{91BC0CCD-FA09-45D8-B566-AE35D6F97223}" type="presOf" srcId="{CD590781-8BEA-4148-8AB7-3A57974F6F71}" destId="{B7FEE60D-8B0B-4218-A44A-34DD1B818918}" srcOrd="0" destOrd="0" presId="urn:microsoft.com/office/officeart/2005/8/layout/vList3#2"/>
    <dgm:cxn modelId="{57E4480D-E43F-452B-8641-3622D84AE23B}" type="presOf" srcId="{E7CE8993-C200-4503-A53E-8B96B04C0AA6}" destId="{91C6105C-0519-4B97-985B-6CDC0F76716F}" srcOrd="0" destOrd="0" presId="urn:microsoft.com/office/officeart/2005/8/layout/vList3#2"/>
    <dgm:cxn modelId="{D991F7B1-F138-4FBD-B87E-982B3365894D}" srcId="{CD590781-8BEA-4148-8AB7-3A57974F6F71}" destId="{E7CE8993-C200-4503-A53E-8B96B04C0AA6}" srcOrd="0" destOrd="0" parTransId="{E7966254-4631-4AEC-85CB-0DC600B2712E}" sibTransId="{F69E7A08-EEE5-46C4-B054-0E469B715E2F}"/>
    <dgm:cxn modelId="{A714C4DD-146C-4348-A31B-E78921FDD5DC}" type="presParOf" srcId="{B7FEE60D-8B0B-4218-A44A-34DD1B818918}" destId="{F899BA40-7C34-4A7D-A066-A8271A4043D6}" srcOrd="0" destOrd="0" presId="urn:microsoft.com/office/officeart/2005/8/layout/vList3#2"/>
    <dgm:cxn modelId="{137B0674-289F-44D2-8EDD-F3FC5EE6FEC7}" type="presParOf" srcId="{F899BA40-7C34-4A7D-A066-A8271A4043D6}" destId="{21993611-4EFF-4CB9-B8C6-066AB29E4E7E}" srcOrd="0" destOrd="0" presId="urn:microsoft.com/office/officeart/2005/8/layout/vList3#2"/>
    <dgm:cxn modelId="{65208F8E-323A-4940-9CA8-C692CA3D6714}" type="presParOf" srcId="{F899BA40-7C34-4A7D-A066-A8271A4043D6}" destId="{91C6105C-0519-4B97-985B-6CDC0F76716F}" srcOrd="1" destOrd="0" presId="urn:microsoft.com/office/officeart/2005/8/layout/vList3#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61AB241-5D31-4368-824B-DE8534BFA494}" type="doc">
      <dgm:prSet loTypeId="urn:microsoft.com/office/officeart/2005/8/layout/list1" loCatId="list" qsTypeId="urn:microsoft.com/office/officeart/2005/8/quickstyle/simple1" qsCatId="simple" csTypeId="urn:microsoft.com/office/officeart/2005/8/colors/colorful1#3" csCatId="colorful" phldr="1"/>
      <dgm:spPr/>
      <dgm:t>
        <a:bodyPr/>
        <a:lstStyle/>
        <a:p>
          <a:pPr rtl="1"/>
          <a:endParaRPr lang="fa-IR"/>
        </a:p>
      </dgm:t>
    </dgm:pt>
    <dgm:pt modelId="{71015A31-AD61-4C37-9F98-87A131354F01}">
      <dgm:prSet phldrT="[Text]" custT="1"/>
      <dgm:spPr/>
      <dgm:t>
        <a:bodyPr/>
        <a:lstStyle/>
        <a:p>
          <a:pPr rtl="1"/>
          <a:r>
            <a:rPr lang="fa-IR" sz="2400" b="1" u="none" dirty="0" smtClean="0">
              <a:cs typeface="B Nazanin" pitchFamily="2" charset="-78"/>
            </a:rPr>
            <a:t>موانع حمایتی</a:t>
          </a:r>
          <a:endParaRPr lang="fa-IR" sz="2400" b="1" u="none" dirty="0">
            <a:cs typeface="B Nazanin" pitchFamily="2" charset="-78"/>
          </a:endParaRPr>
        </a:p>
      </dgm:t>
    </dgm:pt>
    <dgm:pt modelId="{8DB20773-A5C4-4429-B8DA-CAD82D11ADAC}" type="parTrans" cxnId="{DC66D385-E1CD-4C2C-BC4A-FE0C0539BAB5}">
      <dgm:prSet/>
      <dgm:spPr/>
      <dgm:t>
        <a:bodyPr/>
        <a:lstStyle/>
        <a:p>
          <a:pPr rtl="1"/>
          <a:endParaRPr lang="fa-IR" sz="2400" b="1" u="none">
            <a:cs typeface="B Nazanin" pitchFamily="2" charset="-78"/>
          </a:endParaRPr>
        </a:p>
      </dgm:t>
    </dgm:pt>
    <dgm:pt modelId="{67B9E0B2-83BA-491F-8D7F-A90710FDF927}" type="sibTrans" cxnId="{DC66D385-E1CD-4C2C-BC4A-FE0C0539BAB5}">
      <dgm:prSet/>
      <dgm:spPr/>
      <dgm:t>
        <a:bodyPr/>
        <a:lstStyle/>
        <a:p>
          <a:pPr rtl="1"/>
          <a:endParaRPr lang="fa-IR" sz="2400" b="1" u="none">
            <a:cs typeface="B Nazanin" pitchFamily="2" charset="-78"/>
          </a:endParaRPr>
        </a:p>
      </dgm:t>
    </dgm:pt>
    <dgm:pt modelId="{F89A7032-2EA6-42AC-86E0-9411CBF58E96}">
      <dgm:prSet phldrT="[Text]" custT="1"/>
      <dgm:spPr/>
      <dgm:t>
        <a:bodyPr/>
        <a:lstStyle/>
        <a:p>
          <a:pPr rtl="1"/>
          <a:r>
            <a:rPr lang="fa-IR" sz="2400" b="1" u="none" dirty="0" smtClean="0">
              <a:cs typeface="B Nazanin" pitchFamily="2" charset="-78"/>
            </a:rPr>
            <a:t>موانع مربوط به خطوط قرمز</a:t>
          </a:r>
          <a:endParaRPr lang="fa-IR" sz="2400" b="1" u="none" dirty="0">
            <a:cs typeface="B Nazanin" pitchFamily="2" charset="-78"/>
          </a:endParaRPr>
        </a:p>
      </dgm:t>
    </dgm:pt>
    <dgm:pt modelId="{52BEA1EF-469F-48F4-949A-04C14275613D}" type="parTrans" cxnId="{1A658228-D09C-48B0-B26E-17F41DB8CC5F}">
      <dgm:prSet/>
      <dgm:spPr/>
      <dgm:t>
        <a:bodyPr/>
        <a:lstStyle/>
        <a:p>
          <a:pPr rtl="1"/>
          <a:endParaRPr lang="fa-IR" sz="2400" b="1" u="none">
            <a:cs typeface="B Nazanin" pitchFamily="2" charset="-78"/>
          </a:endParaRPr>
        </a:p>
      </dgm:t>
    </dgm:pt>
    <dgm:pt modelId="{CB3BFDD9-13C7-498B-A067-071B9B9A82AD}" type="sibTrans" cxnId="{1A658228-D09C-48B0-B26E-17F41DB8CC5F}">
      <dgm:prSet/>
      <dgm:spPr/>
      <dgm:t>
        <a:bodyPr/>
        <a:lstStyle/>
        <a:p>
          <a:pPr rtl="1"/>
          <a:endParaRPr lang="fa-IR" sz="2400" b="1" u="none">
            <a:cs typeface="B Nazanin" pitchFamily="2" charset="-78"/>
          </a:endParaRPr>
        </a:p>
      </dgm:t>
    </dgm:pt>
    <dgm:pt modelId="{DF075E4E-4587-42EA-A679-359F480C881A}">
      <dgm:prSet phldrT="[Text]" custT="1"/>
      <dgm:spPr/>
      <dgm:t>
        <a:bodyPr/>
        <a:lstStyle/>
        <a:p>
          <a:pPr rtl="1"/>
          <a:r>
            <a:rPr lang="fa-IR" sz="2400" b="1" u="none" dirty="0" smtClean="0">
              <a:cs typeface="B Nazanin" pitchFamily="2" charset="-78"/>
            </a:rPr>
            <a:t>موانع صنعتی</a:t>
          </a:r>
          <a:endParaRPr lang="fa-IR" sz="2400" b="1" u="none" dirty="0">
            <a:cs typeface="B Nazanin" pitchFamily="2" charset="-78"/>
          </a:endParaRPr>
        </a:p>
      </dgm:t>
    </dgm:pt>
    <dgm:pt modelId="{649AA4E0-F6C5-4A54-B647-DB76C0A01211}" type="parTrans" cxnId="{15F54447-1DC4-4395-B2CB-8E24D4A42C07}">
      <dgm:prSet/>
      <dgm:spPr/>
      <dgm:t>
        <a:bodyPr/>
        <a:lstStyle/>
        <a:p>
          <a:pPr rtl="1"/>
          <a:endParaRPr lang="fa-IR" sz="2400" b="1" u="none">
            <a:cs typeface="B Nazanin" pitchFamily="2" charset="-78"/>
          </a:endParaRPr>
        </a:p>
      </dgm:t>
    </dgm:pt>
    <dgm:pt modelId="{49CDCF60-E04E-4E66-A207-1429F5908782}" type="sibTrans" cxnId="{15F54447-1DC4-4395-B2CB-8E24D4A42C07}">
      <dgm:prSet/>
      <dgm:spPr/>
      <dgm:t>
        <a:bodyPr/>
        <a:lstStyle/>
        <a:p>
          <a:pPr rtl="1"/>
          <a:endParaRPr lang="fa-IR" sz="2400" b="1" u="none">
            <a:cs typeface="B Nazanin" pitchFamily="2" charset="-78"/>
          </a:endParaRPr>
        </a:p>
      </dgm:t>
    </dgm:pt>
    <dgm:pt modelId="{29D5A3D6-AD93-4469-8E86-20305CE7FE51}">
      <dgm:prSet phldrT="[Text]" custT="1"/>
      <dgm:spPr/>
      <dgm:t>
        <a:bodyPr/>
        <a:lstStyle/>
        <a:p>
          <a:pPr rtl="1"/>
          <a:r>
            <a:rPr lang="fa-IR" sz="2400" b="1" u="none" dirty="0" smtClean="0">
              <a:cs typeface="B Nazanin" pitchFamily="2" charset="-78"/>
            </a:rPr>
            <a:t>موانع محیطی</a:t>
          </a:r>
          <a:endParaRPr lang="fa-IR" sz="2400" b="1" u="none" dirty="0">
            <a:cs typeface="B Nazanin" pitchFamily="2" charset="-78"/>
          </a:endParaRPr>
        </a:p>
      </dgm:t>
    </dgm:pt>
    <dgm:pt modelId="{4A82FF0A-47FB-4BE0-8493-90CEABF169B6}" type="parTrans" cxnId="{983D5ACC-F0BC-47BF-B1F0-8C61D70E3251}">
      <dgm:prSet/>
      <dgm:spPr/>
      <dgm:t>
        <a:bodyPr/>
        <a:lstStyle/>
        <a:p>
          <a:pPr rtl="1"/>
          <a:endParaRPr lang="fa-IR" sz="2400" b="1" u="none">
            <a:cs typeface="B Nazanin" pitchFamily="2" charset="-78"/>
          </a:endParaRPr>
        </a:p>
      </dgm:t>
    </dgm:pt>
    <dgm:pt modelId="{3A19127D-4CD1-4FFD-A54D-39838A34D1E6}" type="sibTrans" cxnId="{983D5ACC-F0BC-47BF-B1F0-8C61D70E3251}">
      <dgm:prSet/>
      <dgm:spPr/>
      <dgm:t>
        <a:bodyPr/>
        <a:lstStyle/>
        <a:p>
          <a:pPr rtl="1"/>
          <a:endParaRPr lang="fa-IR" sz="2400" b="1" u="none">
            <a:cs typeface="B Nazanin" pitchFamily="2" charset="-78"/>
          </a:endParaRPr>
        </a:p>
      </dgm:t>
    </dgm:pt>
    <dgm:pt modelId="{57EE7A5F-E392-4CB9-9B4D-F280C2EFD171}">
      <dgm:prSet phldrT="[Text]" custT="1"/>
      <dgm:spPr/>
      <dgm:t>
        <a:bodyPr/>
        <a:lstStyle/>
        <a:p>
          <a:pPr rtl="1"/>
          <a:r>
            <a:rPr lang="fa-IR" sz="2400" b="1" u="none" dirty="0" smtClean="0">
              <a:cs typeface="B Nazanin" pitchFamily="2" charset="-78"/>
            </a:rPr>
            <a:t>موانع نظارتی</a:t>
          </a:r>
          <a:endParaRPr lang="fa-IR" sz="2400" b="1" u="none" dirty="0">
            <a:cs typeface="B Nazanin" pitchFamily="2" charset="-78"/>
          </a:endParaRPr>
        </a:p>
      </dgm:t>
    </dgm:pt>
    <dgm:pt modelId="{E17EF4DB-0C20-46E0-B8B1-104E72B64054}" type="parTrans" cxnId="{14E6E1A7-9B85-46A8-852F-527125FF6795}">
      <dgm:prSet/>
      <dgm:spPr/>
      <dgm:t>
        <a:bodyPr/>
        <a:lstStyle/>
        <a:p>
          <a:pPr rtl="1"/>
          <a:endParaRPr lang="fa-IR" sz="2400" b="1" u="none">
            <a:cs typeface="B Nazanin" pitchFamily="2" charset="-78"/>
          </a:endParaRPr>
        </a:p>
      </dgm:t>
    </dgm:pt>
    <dgm:pt modelId="{909BE3C3-0390-4028-BC80-1916CF45C1BE}" type="sibTrans" cxnId="{14E6E1A7-9B85-46A8-852F-527125FF6795}">
      <dgm:prSet/>
      <dgm:spPr/>
      <dgm:t>
        <a:bodyPr/>
        <a:lstStyle/>
        <a:p>
          <a:pPr rtl="1"/>
          <a:endParaRPr lang="fa-IR" sz="2400" b="1" u="none">
            <a:cs typeface="B Nazanin" pitchFamily="2" charset="-78"/>
          </a:endParaRPr>
        </a:p>
      </dgm:t>
    </dgm:pt>
    <dgm:pt modelId="{1A720053-A3E1-408A-8491-4D1A7046D551}">
      <dgm:prSet phldrT="[Text]" custT="1"/>
      <dgm:spPr/>
      <dgm:t>
        <a:bodyPr/>
        <a:lstStyle/>
        <a:p>
          <a:pPr rtl="1"/>
          <a:r>
            <a:rPr lang="fa-IR" sz="2400" b="1" u="none" dirty="0" smtClean="0">
              <a:cs typeface="B Nazanin" pitchFamily="2" charset="-78"/>
            </a:rPr>
            <a:t>تفاوت های مربوط به اصول اخلاقی</a:t>
          </a:r>
          <a:endParaRPr lang="fa-IR" sz="2400" b="1" u="none" dirty="0">
            <a:cs typeface="B Nazanin" pitchFamily="2" charset="-78"/>
          </a:endParaRPr>
        </a:p>
      </dgm:t>
    </dgm:pt>
    <dgm:pt modelId="{2876B74E-A6F3-4341-A514-4710D1415E13}" type="parTrans" cxnId="{7D68DE03-BF1B-4472-9B6F-71B7EC146BFC}">
      <dgm:prSet/>
      <dgm:spPr/>
      <dgm:t>
        <a:bodyPr/>
        <a:lstStyle/>
        <a:p>
          <a:pPr rtl="1"/>
          <a:endParaRPr lang="fa-IR" sz="2400" b="1" u="none">
            <a:cs typeface="B Nazanin" pitchFamily="2" charset="-78"/>
          </a:endParaRPr>
        </a:p>
      </dgm:t>
    </dgm:pt>
    <dgm:pt modelId="{07CEF221-C1AB-4D48-8CB8-0B26C7267C2F}" type="sibTrans" cxnId="{7D68DE03-BF1B-4472-9B6F-71B7EC146BFC}">
      <dgm:prSet/>
      <dgm:spPr/>
      <dgm:t>
        <a:bodyPr/>
        <a:lstStyle/>
        <a:p>
          <a:pPr rtl="1"/>
          <a:endParaRPr lang="fa-IR" sz="2400" b="1" u="none">
            <a:cs typeface="B Nazanin" pitchFamily="2" charset="-78"/>
          </a:endParaRPr>
        </a:p>
      </dgm:t>
    </dgm:pt>
    <dgm:pt modelId="{C50D157C-8463-4F70-8447-187F0B9684D8}">
      <dgm:prSet phldrT="[Text]" custT="1"/>
      <dgm:spPr/>
      <dgm:t>
        <a:bodyPr/>
        <a:lstStyle/>
        <a:p>
          <a:pPr rtl="1"/>
          <a:r>
            <a:rPr lang="fa-IR" sz="2400" b="1" u="none" dirty="0" smtClean="0">
              <a:cs typeface="B Nazanin" pitchFamily="2" charset="-78"/>
            </a:rPr>
            <a:t>بی ثباتی های سیاسی</a:t>
          </a:r>
          <a:endParaRPr lang="fa-IR" sz="2400" b="1" u="none" dirty="0">
            <a:cs typeface="B Nazanin" pitchFamily="2" charset="-78"/>
          </a:endParaRPr>
        </a:p>
      </dgm:t>
    </dgm:pt>
    <dgm:pt modelId="{A46BB84F-D6BA-47D3-8F73-897413797654}" type="parTrans" cxnId="{4BB9A95F-4556-455D-ACC2-947207BBF0BC}">
      <dgm:prSet/>
      <dgm:spPr/>
      <dgm:t>
        <a:bodyPr/>
        <a:lstStyle/>
        <a:p>
          <a:pPr rtl="1"/>
          <a:endParaRPr lang="fa-IR" sz="2400" b="1" u="none">
            <a:cs typeface="B Nazanin" pitchFamily="2" charset="-78"/>
          </a:endParaRPr>
        </a:p>
      </dgm:t>
    </dgm:pt>
    <dgm:pt modelId="{16836303-DD0E-486C-9E34-783D38EA3DD1}" type="sibTrans" cxnId="{4BB9A95F-4556-455D-ACC2-947207BBF0BC}">
      <dgm:prSet/>
      <dgm:spPr/>
      <dgm:t>
        <a:bodyPr/>
        <a:lstStyle/>
        <a:p>
          <a:pPr rtl="1"/>
          <a:endParaRPr lang="fa-IR" sz="2400" b="1" u="none">
            <a:cs typeface="B Nazanin" pitchFamily="2" charset="-78"/>
          </a:endParaRPr>
        </a:p>
      </dgm:t>
    </dgm:pt>
    <dgm:pt modelId="{D049199A-E5CC-4684-B87B-391598B833F2}" type="pres">
      <dgm:prSet presAssocID="{961AB241-5D31-4368-824B-DE8534BFA494}" presName="linear" presStyleCnt="0">
        <dgm:presLayoutVars>
          <dgm:dir val="rev"/>
          <dgm:animLvl val="lvl"/>
          <dgm:resizeHandles val="exact"/>
        </dgm:presLayoutVars>
      </dgm:prSet>
      <dgm:spPr/>
      <dgm:t>
        <a:bodyPr/>
        <a:lstStyle/>
        <a:p>
          <a:pPr rtl="1"/>
          <a:endParaRPr lang="fa-IR"/>
        </a:p>
      </dgm:t>
    </dgm:pt>
    <dgm:pt modelId="{BD78ACA3-1BED-41C9-9849-588D03B26CEE}" type="pres">
      <dgm:prSet presAssocID="{71015A31-AD61-4C37-9F98-87A131354F01}" presName="parentLin" presStyleCnt="0"/>
      <dgm:spPr/>
      <dgm:t>
        <a:bodyPr/>
        <a:lstStyle/>
        <a:p>
          <a:pPr rtl="1"/>
          <a:endParaRPr lang="fa-IR"/>
        </a:p>
      </dgm:t>
    </dgm:pt>
    <dgm:pt modelId="{50C45BDF-161B-4552-8AE8-D5CBED5812AE}" type="pres">
      <dgm:prSet presAssocID="{71015A31-AD61-4C37-9F98-87A131354F01}" presName="parentLeftMargin" presStyleLbl="node1" presStyleIdx="0" presStyleCnt="7"/>
      <dgm:spPr/>
      <dgm:t>
        <a:bodyPr/>
        <a:lstStyle/>
        <a:p>
          <a:pPr rtl="1"/>
          <a:endParaRPr lang="fa-IR"/>
        </a:p>
      </dgm:t>
    </dgm:pt>
    <dgm:pt modelId="{D8E661B0-395E-41F7-900F-3E8A2C4837EB}" type="pres">
      <dgm:prSet presAssocID="{71015A31-AD61-4C37-9F98-87A131354F01}" presName="parentText" presStyleLbl="node1" presStyleIdx="0" presStyleCnt="7" custScaleY="81972" custLinFactNeighborX="-10075">
        <dgm:presLayoutVars>
          <dgm:chMax val="0"/>
          <dgm:bulletEnabled val="1"/>
        </dgm:presLayoutVars>
      </dgm:prSet>
      <dgm:spPr/>
      <dgm:t>
        <a:bodyPr/>
        <a:lstStyle/>
        <a:p>
          <a:pPr rtl="1"/>
          <a:endParaRPr lang="fa-IR"/>
        </a:p>
      </dgm:t>
    </dgm:pt>
    <dgm:pt modelId="{1E767506-5755-4F79-892A-160F7565EE55}" type="pres">
      <dgm:prSet presAssocID="{71015A31-AD61-4C37-9F98-87A131354F01}" presName="negativeSpace" presStyleCnt="0"/>
      <dgm:spPr/>
      <dgm:t>
        <a:bodyPr/>
        <a:lstStyle/>
        <a:p>
          <a:pPr rtl="1"/>
          <a:endParaRPr lang="fa-IR"/>
        </a:p>
      </dgm:t>
    </dgm:pt>
    <dgm:pt modelId="{2F9E0EF7-2D30-4AA1-84D7-4E0D9C83E946}" type="pres">
      <dgm:prSet presAssocID="{71015A31-AD61-4C37-9F98-87A131354F01}" presName="childText" presStyleLbl="conFgAcc1" presStyleIdx="0" presStyleCnt="7">
        <dgm:presLayoutVars>
          <dgm:bulletEnabled val="1"/>
        </dgm:presLayoutVars>
      </dgm:prSet>
      <dgm:spPr/>
      <dgm:t>
        <a:bodyPr/>
        <a:lstStyle/>
        <a:p>
          <a:pPr rtl="1"/>
          <a:endParaRPr lang="fa-IR"/>
        </a:p>
      </dgm:t>
    </dgm:pt>
    <dgm:pt modelId="{A6F51172-8DD2-478E-B008-DE6E73523449}" type="pres">
      <dgm:prSet presAssocID="{67B9E0B2-83BA-491F-8D7F-A90710FDF927}" presName="spaceBetweenRectangles" presStyleCnt="0"/>
      <dgm:spPr/>
      <dgm:t>
        <a:bodyPr/>
        <a:lstStyle/>
        <a:p>
          <a:pPr rtl="1"/>
          <a:endParaRPr lang="fa-IR"/>
        </a:p>
      </dgm:t>
    </dgm:pt>
    <dgm:pt modelId="{C4664BDC-9C91-4B00-A76A-C8201D162293}" type="pres">
      <dgm:prSet presAssocID="{F89A7032-2EA6-42AC-86E0-9411CBF58E96}" presName="parentLin" presStyleCnt="0"/>
      <dgm:spPr/>
      <dgm:t>
        <a:bodyPr/>
        <a:lstStyle/>
        <a:p>
          <a:pPr rtl="1"/>
          <a:endParaRPr lang="fa-IR"/>
        </a:p>
      </dgm:t>
    </dgm:pt>
    <dgm:pt modelId="{EC370639-9658-42B4-A240-B2ACCFAC127A}" type="pres">
      <dgm:prSet presAssocID="{F89A7032-2EA6-42AC-86E0-9411CBF58E96}" presName="parentLeftMargin" presStyleLbl="node1" presStyleIdx="0" presStyleCnt="7"/>
      <dgm:spPr/>
      <dgm:t>
        <a:bodyPr/>
        <a:lstStyle/>
        <a:p>
          <a:pPr rtl="1"/>
          <a:endParaRPr lang="fa-IR"/>
        </a:p>
      </dgm:t>
    </dgm:pt>
    <dgm:pt modelId="{376A7C15-D2AE-4108-A81F-9B8A17E992C2}" type="pres">
      <dgm:prSet presAssocID="{F89A7032-2EA6-42AC-86E0-9411CBF58E96}" presName="parentText" presStyleLbl="node1" presStyleIdx="1" presStyleCnt="7" custScaleY="74908" custLinFactNeighborY="8806">
        <dgm:presLayoutVars>
          <dgm:chMax val="0"/>
          <dgm:bulletEnabled val="1"/>
        </dgm:presLayoutVars>
      </dgm:prSet>
      <dgm:spPr/>
      <dgm:t>
        <a:bodyPr/>
        <a:lstStyle/>
        <a:p>
          <a:pPr rtl="1"/>
          <a:endParaRPr lang="fa-IR"/>
        </a:p>
      </dgm:t>
    </dgm:pt>
    <dgm:pt modelId="{DB6EB547-212E-4F65-ABEF-0488D78C19AD}" type="pres">
      <dgm:prSet presAssocID="{F89A7032-2EA6-42AC-86E0-9411CBF58E96}" presName="negativeSpace" presStyleCnt="0"/>
      <dgm:spPr/>
      <dgm:t>
        <a:bodyPr/>
        <a:lstStyle/>
        <a:p>
          <a:pPr rtl="1"/>
          <a:endParaRPr lang="fa-IR"/>
        </a:p>
      </dgm:t>
    </dgm:pt>
    <dgm:pt modelId="{F7F2F288-889C-40D0-8B1A-1F4E863897D4}" type="pres">
      <dgm:prSet presAssocID="{F89A7032-2EA6-42AC-86E0-9411CBF58E96}" presName="childText" presStyleLbl="conFgAcc1" presStyleIdx="1" presStyleCnt="7">
        <dgm:presLayoutVars>
          <dgm:bulletEnabled val="1"/>
        </dgm:presLayoutVars>
      </dgm:prSet>
      <dgm:spPr/>
      <dgm:t>
        <a:bodyPr/>
        <a:lstStyle/>
        <a:p>
          <a:pPr rtl="1"/>
          <a:endParaRPr lang="fa-IR"/>
        </a:p>
      </dgm:t>
    </dgm:pt>
    <dgm:pt modelId="{6B2B1CC1-FD7D-4DD9-9047-4201B0BD3508}" type="pres">
      <dgm:prSet presAssocID="{CB3BFDD9-13C7-498B-A067-071B9B9A82AD}" presName="spaceBetweenRectangles" presStyleCnt="0"/>
      <dgm:spPr/>
      <dgm:t>
        <a:bodyPr/>
        <a:lstStyle/>
        <a:p>
          <a:pPr rtl="1"/>
          <a:endParaRPr lang="fa-IR"/>
        </a:p>
      </dgm:t>
    </dgm:pt>
    <dgm:pt modelId="{1EAAFE0E-931B-48BD-B29B-FE9F72CFC9F4}" type="pres">
      <dgm:prSet presAssocID="{DF075E4E-4587-42EA-A679-359F480C881A}" presName="parentLin" presStyleCnt="0"/>
      <dgm:spPr/>
      <dgm:t>
        <a:bodyPr/>
        <a:lstStyle/>
        <a:p>
          <a:pPr rtl="1"/>
          <a:endParaRPr lang="fa-IR"/>
        </a:p>
      </dgm:t>
    </dgm:pt>
    <dgm:pt modelId="{8B1989F6-1B7F-4D14-9C0E-F3289A885692}" type="pres">
      <dgm:prSet presAssocID="{DF075E4E-4587-42EA-A679-359F480C881A}" presName="parentLeftMargin" presStyleLbl="node1" presStyleIdx="1" presStyleCnt="7" custScaleY="28709"/>
      <dgm:spPr/>
      <dgm:t>
        <a:bodyPr/>
        <a:lstStyle/>
        <a:p>
          <a:pPr rtl="1"/>
          <a:endParaRPr lang="fa-IR"/>
        </a:p>
      </dgm:t>
    </dgm:pt>
    <dgm:pt modelId="{526A71C4-F78A-4A36-A70B-3CC3BEF27258}" type="pres">
      <dgm:prSet presAssocID="{DF075E4E-4587-42EA-A679-359F480C881A}" presName="parentText" presStyleLbl="node1" presStyleIdx="2" presStyleCnt="7" custScaleY="81264">
        <dgm:presLayoutVars>
          <dgm:chMax val="0"/>
          <dgm:bulletEnabled val="1"/>
        </dgm:presLayoutVars>
      </dgm:prSet>
      <dgm:spPr/>
      <dgm:t>
        <a:bodyPr/>
        <a:lstStyle/>
        <a:p>
          <a:pPr rtl="1"/>
          <a:endParaRPr lang="fa-IR"/>
        </a:p>
      </dgm:t>
    </dgm:pt>
    <dgm:pt modelId="{4D697F09-1A2A-45FE-B03D-5E3A961BA215}" type="pres">
      <dgm:prSet presAssocID="{DF075E4E-4587-42EA-A679-359F480C881A}" presName="negativeSpace" presStyleCnt="0"/>
      <dgm:spPr/>
      <dgm:t>
        <a:bodyPr/>
        <a:lstStyle/>
        <a:p>
          <a:pPr rtl="1"/>
          <a:endParaRPr lang="fa-IR"/>
        </a:p>
      </dgm:t>
    </dgm:pt>
    <dgm:pt modelId="{0E9DCE94-4562-4D1B-AD4E-07E1A0CC0C58}" type="pres">
      <dgm:prSet presAssocID="{DF075E4E-4587-42EA-A679-359F480C881A}" presName="childText" presStyleLbl="conFgAcc1" presStyleIdx="2" presStyleCnt="7">
        <dgm:presLayoutVars>
          <dgm:bulletEnabled val="1"/>
        </dgm:presLayoutVars>
      </dgm:prSet>
      <dgm:spPr/>
      <dgm:t>
        <a:bodyPr/>
        <a:lstStyle/>
        <a:p>
          <a:pPr rtl="1"/>
          <a:endParaRPr lang="fa-IR"/>
        </a:p>
      </dgm:t>
    </dgm:pt>
    <dgm:pt modelId="{55C089A1-C42F-4300-9551-33D2C54EF371}" type="pres">
      <dgm:prSet presAssocID="{49CDCF60-E04E-4E66-A207-1429F5908782}" presName="spaceBetweenRectangles" presStyleCnt="0"/>
      <dgm:spPr/>
      <dgm:t>
        <a:bodyPr/>
        <a:lstStyle/>
        <a:p>
          <a:pPr rtl="1"/>
          <a:endParaRPr lang="fa-IR"/>
        </a:p>
      </dgm:t>
    </dgm:pt>
    <dgm:pt modelId="{BEF073A0-34DA-4483-9CA2-232C712DBAE2}" type="pres">
      <dgm:prSet presAssocID="{29D5A3D6-AD93-4469-8E86-20305CE7FE51}" presName="parentLin" presStyleCnt="0"/>
      <dgm:spPr/>
      <dgm:t>
        <a:bodyPr/>
        <a:lstStyle/>
        <a:p>
          <a:pPr rtl="1"/>
          <a:endParaRPr lang="fa-IR"/>
        </a:p>
      </dgm:t>
    </dgm:pt>
    <dgm:pt modelId="{B2D4850E-F6E1-4F4E-8D4D-76BFD1A115BE}" type="pres">
      <dgm:prSet presAssocID="{29D5A3D6-AD93-4469-8E86-20305CE7FE51}" presName="parentLeftMargin" presStyleLbl="node1" presStyleIdx="2" presStyleCnt="7" custScaleY="38300"/>
      <dgm:spPr/>
      <dgm:t>
        <a:bodyPr/>
        <a:lstStyle/>
        <a:p>
          <a:pPr rtl="1"/>
          <a:endParaRPr lang="fa-IR"/>
        </a:p>
      </dgm:t>
    </dgm:pt>
    <dgm:pt modelId="{E5E6B87B-D9B2-4E8C-8422-45902A026500}" type="pres">
      <dgm:prSet presAssocID="{29D5A3D6-AD93-4469-8E86-20305CE7FE51}" presName="parentText" presStyleLbl="node1" presStyleIdx="3" presStyleCnt="7">
        <dgm:presLayoutVars>
          <dgm:chMax val="0"/>
          <dgm:bulletEnabled val="1"/>
        </dgm:presLayoutVars>
      </dgm:prSet>
      <dgm:spPr/>
      <dgm:t>
        <a:bodyPr/>
        <a:lstStyle/>
        <a:p>
          <a:pPr rtl="1"/>
          <a:endParaRPr lang="fa-IR"/>
        </a:p>
      </dgm:t>
    </dgm:pt>
    <dgm:pt modelId="{366286DA-820A-45E3-9BF5-C9B9950BE73D}" type="pres">
      <dgm:prSet presAssocID="{29D5A3D6-AD93-4469-8E86-20305CE7FE51}" presName="negativeSpace" presStyleCnt="0"/>
      <dgm:spPr/>
      <dgm:t>
        <a:bodyPr/>
        <a:lstStyle/>
        <a:p>
          <a:pPr rtl="1"/>
          <a:endParaRPr lang="fa-IR"/>
        </a:p>
      </dgm:t>
    </dgm:pt>
    <dgm:pt modelId="{49A7CBBA-22A1-41A5-BC51-053684FA39B8}" type="pres">
      <dgm:prSet presAssocID="{29D5A3D6-AD93-4469-8E86-20305CE7FE51}" presName="childText" presStyleLbl="conFgAcc1" presStyleIdx="3" presStyleCnt="7">
        <dgm:presLayoutVars>
          <dgm:bulletEnabled val="1"/>
        </dgm:presLayoutVars>
      </dgm:prSet>
      <dgm:spPr/>
      <dgm:t>
        <a:bodyPr/>
        <a:lstStyle/>
        <a:p>
          <a:pPr rtl="1"/>
          <a:endParaRPr lang="fa-IR"/>
        </a:p>
      </dgm:t>
    </dgm:pt>
    <dgm:pt modelId="{BFF38C91-BB36-4DF8-804B-692FD6DEA424}" type="pres">
      <dgm:prSet presAssocID="{3A19127D-4CD1-4FFD-A54D-39838A34D1E6}" presName="spaceBetweenRectangles" presStyleCnt="0"/>
      <dgm:spPr/>
      <dgm:t>
        <a:bodyPr/>
        <a:lstStyle/>
        <a:p>
          <a:pPr rtl="1"/>
          <a:endParaRPr lang="fa-IR"/>
        </a:p>
      </dgm:t>
    </dgm:pt>
    <dgm:pt modelId="{F37A4183-9D75-4D95-A46F-55D3EF8965D2}" type="pres">
      <dgm:prSet presAssocID="{57EE7A5F-E392-4CB9-9B4D-F280C2EFD171}" presName="parentLin" presStyleCnt="0"/>
      <dgm:spPr/>
      <dgm:t>
        <a:bodyPr/>
        <a:lstStyle/>
        <a:p>
          <a:pPr rtl="1"/>
          <a:endParaRPr lang="fa-IR"/>
        </a:p>
      </dgm:t>
    </dgm:pt>
    <dgm:pt modelId="{DD9F95D7-98CA-4095-9CB4-95D9748FA910}" type="pres">
      <dgm:prSet presAssocID="{57EE7A5F-E392-4CB9-9B4D-F280C2EFD171}" presName="parentLeftMargin" presStyleLbl="node1" presStyleIdx="3" presStyleCnt="7"/>
      <dgm:spPr/>
      <dgm:t>
        <a:bodyPr/>
        <a:lstStyle/>
        <a:p>
          <a:pPr rtl="1"/>
          <a:endParaRPr lang="fa-IR"/>
        </a:p>
      </dgm:t>
    </dgm:pt>
    <dgm:pt modelId="{EC48D8D3-23CC-4CA5-9230-BCF4314B82CB}" type="pres">
      <dgm:prSet presAssocID="{57EE7A5F-E392-4CB9-9B4D-F280C2EFD171}" presName="parentText" presStyleLbl="node1" presStyleIdx="4" presStyleCnt="7" custScaleY="86195">
        <dgm:presLayoutVars>
          <dgm:chMax val="0"/>
          <dgm:bulletEnabled val="1"/>
        </dgm:presLayoutVars>
      </dgm:prSet>
      <dgm:spPr/>
      <dgm:t>
        <a:bodyPr/>
        <a:lstStyle/>
        <a:p>
          <a:pPr rtl="1"/>
          <a:endParaRPr lang="fa-IR"/>
        </a:p>
      </dgm:t>
    </dgm:pt>
    <dgm:pt modelId="{F234514A-9BCB-4D0C-933C-5E37B2C79DE5}" type="pres">
      <dgm:prSet presAssocID="{57EE7A5F-E392-4CB9-9B4D-F280C2EFD171}" presName="negativeSpace" presStyleCnt="0"/>
      <dgm:spPr/>
      <dgm:t>
        <a:bodyPr/>
        <a:lstStyle/>
        <a:p>
          <a:pPr rtl="1"/>
          <a:endParaRPr lang="fa-IR"/>
        </a:p>
      </dgm:t>
    </dgm:pt>
    <dgm:pt modelId="{591C7D88-F07D-457D-9C53-E0894E5E73AB}" type="pres">
      <dgm:prSet presAssocID="{57EE7A5F-E392-4CB9-9B4D-F280C2EFD171}" presName="childText" presStyleLbl="conFgAcc1" presStyleIdx="4" presStyleCnt="7">
        <dgm:presLayoutVars>
          <dgm:bulletEnabled val="1"/>
        </dgm:presLayoutVars>
      </dgm:prSet>
      <dgm:spPr/>
      <dgm:t>
        <a:bodyPr/>
        <a:lstStyle/>
        <a:p>
          <a:pPr rtl="1"/>
          <a:endParaRPr lang="fa-IR"/>
        </a:p>
      </dgm:t>
    </dgm:pt>
    <dgm:pt modelId="{9219E085-C932-4F2D-9C7A-5EA190772F2C}" type="pres">
      <dgm:prSet presAssocID="{909BE3C3-0390-4028-BC80-1916CF45C1BE}" presName="spaceBetweenRectangles" presStyleCnt="0"/>
      <dgm:spPr/>
      <dgm:t>
        <a:bodyPr/>
        <a:lstStyle/>
        <a:p>
          <a:pPr rtl="1"/>
          <a:endParaRPr lang="fa-IR"/>
        </a:p>
      </dgm:t>
    </dgm:pt>
    <dgm:pt modelId="{19278E86-5800-4EE1-BA72-C8FE4E12CD7E}" type="pres">
      <dgm:prSet presAssocID="{1A720053-A3E1-408A-8491-4D1A7046D551}" presName="parentLin" presStyleCnt="0"/>
      <dgm:spPr/>
      <dgm:t>
        <a:bodyPr/>
        <a:lstStyle/>
        <a:p>
          <a:pPr rtl="1"/>
          <a:endParaRPr lang="fa-IR"/>
        </a:p>
      </dgm:t>
    </dgm:pt>
    <dgm:pt modelId="{FF28C265-C8E6-4892-A16C-28AD992287C5}" type="pres">
      <dgm:prSet presAssocID="{1A720053-A3E1-408A-8491-4D1A7046D551}" presName="parentLeftMargin" presStyleLbl="node1" presStyleIdx="4" presStyleCnt="7" custScaleY="86195"/>
      <dgm:spPr/>
      <dgm:t>
        <a:bodyPr/>
        <a:lstStyle/>
        <a:p>
          <a:pPr rtl="1"/>
          <a:endParaRPr lang="fa-IR"/>
        </a:p>
      </dgm:t>
    </dgm:pt>
    <dgm:pt modelId="{5DA35829-22B9-411A-8549-1253A9734E41}" type="pres">
      <dgm:prSet presAssocID="{1A720053-A3E1-408A-8491-4D1A7046D551}" presName="parentText" presStyleLbl="node1" presStyleIdx="5" presStyleCnt="7">
        <dgm:presLayoutVars>
          <dgm:chMax val="0"/>
          <dgm:bulletEnabled val="1"/>
        </dgm:presLayoutVars>
      </dgm:prSet>
      <dgm:spPr/>
      <dgm:t>
        <a:bodyPr/>
        <a:lstStyle/>
        <a:p>
          <a:pPr rtl="1"/>
          <a:endParaRPr lang="fa-IR"/>
        </a:p>
      </dgm:t>
    </dgm:pt>
    <dgm:pt modelId="{C1CBB921-A3D5-4F62-ADEA-5714C9A39D5C}" type="pres">
      <dgm:prSet presAssocID="{1A720053-A3E1-408A-8491-4D1A7046D551}" presName="negativeSpace" presStyleCnt="0"/>
      <dgm:spPr/>
      <dgm:t>
        <a:bodyPr/>
        <a:lstStyle/>
        <a:p>
          <a:pPr rtl="1"/>
          <a:endParaRPr lang="fa-IR"/>
        </a:p>
      </dgm:t>
    </dgm:pt>
    <dgm:pt modelId="{11E88B3A-024E-48EB-8D33-5B645B5C0FA8}" type="pres">
      <dgm:prSet presAssocID="{1A720053-A3E1-408A-8491-4D1A7046D551}" presName="childText" presStyleLbl="conFgAcc1" presStyleIdx="5" presStyleCnt="7">
        <dgm:presLayoutVars>
          <dgm:bulletEnabled val="1"/>
        </dgm:presLayoutVars>
      </dgm:prSet>
      <dgm:spPr/>
      <dgm:t>
        <a:bodyPr/>
        <a:lstStyle/>
        <a:p>
          <a:pPr rtl="1"/>
          <a:endParaRPr lang="fa-IR"/>
        </a:p>
      </dgm:t>
    </dgm:pt>
    <dgm:pt modelId="{142D9D4C-5F13-4927-BBC7-7B2CBD53212C}" type="pres">
      <dgm:prSet presAssocID="{07CEF221-C1AB-4D48-8CB8-0B26C7267C2F}" presName="spaceBetweenRectangles" presStyleCnt="0"/>
      <dgm:spPr/>
      <dgm:t>
        <a:bodyPr/>
        <a:lstStyle/>
        <a:p>
          <a:pPr rtl="1"/>
          <a:endParaRPr lang="fa-IR"/>
        </a:p>
      </dgm:t>
    </dgm:pt>
    <dgm:pt modelId="{EE00798D-560C-43AB-83EF-982109D114B7}" type="pres">
      <dgm:prSet presAssocID="{C50D157C-8463-4F70-8447-187F0B9684D8}" presName="parentLin" presStyleCnt="0"/>
      <dgm:spPr/>
      <dgm:t>
        <a:bodyPr/>
        <a:lstStyle/>
        <a:p>
          <a:pPr rtl="1"/>
          <a:endParaRPr lang="fa-IR"/>
        </a:p>
      </dgm:t>
    </dgm:pt>
    <dgm:pt modelId="{E7E3B9B4-7EB3-42C3-806C-4A929C34E017}" type="pres">
      <dgm:prSet presAssocID="{C50D157C-8463-4F70-8447-187F0B9684D8}" presName="parentLeftMargin" presStyleLbl="node1" presStyleIdx="5" presStyleCnt="7"/>
      <dgm:spPr/>
      <dgm:t>
        <a:bodyPr/>
        <a:lstStyle/>
        <a:p>
          <a:pPr rtl="1"/>
          <a:endParaRPr lang="fa-IR"/>
        </a:p>
      </dgm:t>
    </dgm:pt>
    <dgm:pt modelId="{4AC4DAF8-211A-4820-9665-0B7204817533}" type="pres">
      <dgm:prSet presAssocID="{C50D157C-8463-4F70-8447-187F0B9684D8}" presName="parentText" presStyleLbl="node1" presStyleIdx="6" presStyleCnt="7">
        <dgm:presLayoutVars>
          <dgm:chMax val="0"/>
          <dgm:bulletEnabled val="1"/>
        </dgm:presLayoutVars>
      </dgm:prSet>
      <dgm:spPr/>
      <dgm:t>
        <a:bodyPr/>
        <a:lstStyle/>
        <a:p>
          <a:pPr rtl="1"/>
          <a:endParaRPr lang="fa-IR"/>
        </a:p>
      </dgm:t>
    </dgm:pt>
    <dgm:pt modelId="{07C3BD6B-C144-4118-9958-081EE4556167}" type="pres">
      <dgm:prSet presAssocID="{C50D157C-8463-4F70-8447-187F0B9684D8}" presName="negativeSpace" presStyleCnt="0"/>
      <dgm:spPr/>
      <dgm:t>
        <a:bodyPr/>
        <a:lstStyle/>
        <a:p>
          <a:pPr rtl="1"/>
          <a:endParaRPr lang="fa-IR"/>
        </a:p>
      </dgm:t>
    </dgm:pt>
    <dgm:pt modelId="{8FE5C8C3-21A7-4738-8846-2548F6CDBD48}" type="pres">
      <dgm:prSet presAssocID="{C50D157C-8463-4F70-8447-187F0B9684D8}" presName="childText" presStyleLbl="conFgAcc1" presStyleIdx="6" presStyleCnt="7">
        <dgm:presLayoutVars>
          <dgm:bulletEnabled val="1"/>
        </dgm:presLayoutVars>
      </dgm:prSet>
      <dgm:spPr/>
      <dgm:t>
        <a:bodyPr/>
        <a:lstStyle/>
        <a:p>
          <a:pPr rtl="1"/>
          <a:endParaRPr lang="fa-IR"/>
        </a:p>
      </dgm:t>
    </dgm:pt>
  </dgm:ptLst>
  <dgm:cxnLst>
    <dgm:cxn modelId="{7D68DE03-BF1B-4472-9B6F-71B7EC146BFC}" srcId="{961AB241-5D31-4368-824B-DE8534BFA494}" destId="{1A720053-A3E1-408A-8491-4D1A7046D551}" srcOrd="5" destOrd="0" parTransId="{2876B74E-A6F3-4341-A514-4710D1415E13}" sibTransId="{07CEF221-C1AB-4D48-8CB8-0B26C7267C2F}"/>
    <dgm:cxn modelId="{B6BC8D03-AF34-4E0C-9918-9A09A3432CF1}" type="presOf" srcId="{71015A31-AD61-4C37-9F98-87A131354F01}" destId="{D8E661B0-395E-41F7-900F-3E8A2C4837EB}" srcOrd="1" destOrd="0" presId="urn:microsoft.com/office/officeart/2005/8/layout/list1"/>
    <dgm:cxn modelId="{CC0EAACC-F0CB-48A7-859A-6955DAD3E5D9}" type="presOf" srcId="{F89A7032-2EA6-42AC-86E0-9411CBF58E96}" destId="{EC370639-9658-42B4-A240-B2ACCFAC127A}" srcOrd="0" destOrd="0" presId="urn:microsoft.com/office/officeart/2005/8/layout/list1"/>
    <dgm:cxn modelId="{DFD53A3A-3A1A-4090-B6E5-428E28AD6C7E}" type="presOf" srcId="{29D5A3D6-AD93-4469-8E86-20305CE7FE51}" destId="{E5E6B87B-D9B2-4E8C-8422-45902A026500}" srcOrd="1" destOrd="0" presId="urn:microsoft.com/office/officeart/2005/8/layout/list1"/>
    <dgm:cxn modelId="{983D5ACC-F0BC-47BF-B1F0-8C61D70E3251}" srcId="{961AB241-5D31-4368-824B-DE8534BFA494}" destId="{29D5A3D6-AD93-4469-8E86-20305CE7FE51}" srcOrd="3" destOrd="0" parTransId="{4A82FF0A-47FB-4BE0-8493-90CEABF169B6}" sibTransId="{3A19127D-4CD1-4FFD-A54D-39838A34D1E6}"/>
    <dgm:cxn modelId="{477E520C-688D-401B-A030-6D04C1AA7B9B}" type="presOf" srcId="{57EE7A5F-E392-4CB9-9B4D-F280C2EFD171}" destId="{DD9F95D7-98CA-4095-9CB4-95D9748FA910}" srcOrd="0" destOrd="0" presId="urn:microsoft.com/office/officeart/2005/8/layout/list1"/>
    <dgm:cxn modelId="{62A3F5CC-0E9E-4779-8203-6D0CE3AAB201}" type="presOf" srcId="{DF075E4E-4587-42EA-A679-359F480C881A}" destId="{526A71C4-F78A-4A36-A70B-3CC3BEF27258}" srcOrd="1" destOrd="0" presId="urn:microsoft.com/office/officeart/2005/8/layout/list1"/>
    <dgm:cxn modelId="{3CA95AB5-EC4C-4BC1-9A3E-EC5B647F529D}" type="presOf" srcId="{29D5A3D6-AD93-4469-8E86-20305CE7FE51}" destId="{B2D4850E-F6E1-4F4E-8D4D-76BFD1A115BE}" srcOrd="0" destOrd="0" presId="urn:microsoft.com/office/officeart/2005/8/layout/list1"/>
    <dgm:cxn modelId="{D56D671E-C804-4B09-98C5-BBBAC4DD1C09}" type="presOf" srcId="{C50D157C-8463-4F70-8447-187F0B9684D8}" destId="{E7E3B9B4-7EB3-42C3-806C-4A929C34E017}" srcOrd="0" destOrd="0" presId="urn:microsoft.com/office/officeart/2005/8/layout/list1"/>
    <dgm:cxn modelId="{5DA556A9-EE6C-48A8-B432-A8ED7DFE7667}" type="presOf" srcId="{1A720053-A3E1-408A-8491-4D1A7046D551}" destId="{5DA35829-22B9-411A-8549-1253A9734E41}" srcOrd="1" destOrd="0" presId="urn:microsoft.com/office/officeart/2005/8/layout/list1"/>
    <dgm:cxn modelId="{5E0232EC-3CB2-43C4-B2BF-EF31DCFCBF31}" type="presOf" srcId="{F89A7032-2EA6-42AC-86E0-9411CBF58E96}" destId="{376A7C15-D2AE-4108-A81F-9B8A17E992C2}" srcOrd="1" destOrd="0" presId="urn:microsoft.com/office/officeart/2005/8/layout/list1"/>
    <dgm:cxn modelId="{83100802-248E-447C-8012-FAF7269D288E}" type="presOf" srcId="{57EE7A5F-E392-4CB9-9B4D-F280C2EFD171}" destId="{EC48D8D3-23CC-4CA5-9230-BCF4314B82CB}" srcOrd="1" destOrd="0" presId="urn:microsoft.com/office/officeart/2005/8/layout/list1"/>
    <dgm:cxn modelId="{14E6E1A7-9B85-46A8-852F-527125FF6795}" srcId="{961AB241-5D31-4368-824B-DE8534BFA494}" destId="{57EE7A5F-E392-4CB9-9B4D-F280C2EFD171}" srcOrd="4" destOrd="0" parTransId="{E17EF4DB-0C20-46E0-B8B1-104E72B64054}" sibTransId="{909BE3C3-0390-4028-BC80-1916CF45C1BE}"/>
    <dgm:cxn modelId="{15F54447-1DC4-4395-B2CB-8E24D4A42C07}" srcId="{961AB241-5D31-4368-824B-DE8534BFA494}" destId="{DF075E4E-4587-42EA-A679-359F480C881A}" srcOrd="2" destOrd="0" parTransId="{649AA4E0-F6C5-4A54-B647-DB76C0A01211}" sibTransId="{49CDCF60-E04E-4E66-A207-1429F5908782}"/>
    <dgm:cxn modelId="{DC66D385-E1CD-4C2C-BC4A-FE0C0539BAB5}" srcId="{961AB241-5D31-4368-824B-DE8534BFA494}" destId="{71015A31-AD61-4C37-9F98-87A131354F01}" srcOrd="0" destOrd="0" parTransId="{8DB20773-A5C4-4429-B8DA-CAD82D11ADAC}" sibTransId="{67B9E0B2-83BA-491F-8D7F-A90710FDF927}"/>
    <dgm:cxn modelId="{64E9EA20-F7D8-497F-AA81-032B8F0406D1}" type="presOf" srcId="{1A720053-A3E1-408A-8491-4D1A7046D551}" destId="{FF28C265-C8E6-4892-A16C-28AD992287C5}" srcOrd="0" destOrd="0" presId="urn:microsoft.com/office/officeart/2005/8/layout/list1"/>
    <dgm:cxn modelId="{EF99BC9B-64BE-42F9-97EA-B9A5461E4A06}" type="presOf" srcId="{71015A31-AD61-4C37-9F98-87A131354F01}" destId="{50C45BDF-161B-4552-8AE8-D5CBED5812AE}" srcOrd="0" destOrd="0" presId="urn:microsoft.com/office/officeart/2005/8/layout/list1"/>
    <dgm:cxn modelId="{4BB9A95F-4556-455D-ACC2-947207BBF0BC}" srcId="{961AB241-5D31-4368-824B-DE8534BFA494}" destId="{C50D157C-8463-4F70-8447-187F0B9684D8}" srcOrd="6" destOrd="0" parTransId="{A46BB84F-D6BA-47D3-8F73-897413797654}" sibTransId="{16836303-DD0E-486C-9E34-783D38EA3DD1}"/>
    <dgm:cxn modelId="{0499E4D3-040E-4107-B853-5157A6C35BA8}" type="presOf" srcId="{961AB241-5D31-4368-824B-DE8534BFA494}" destId="{D049199A-E5CC-4684-B87B-391598B833F2}" srcOrd="0" destOrd="0" presId="urn:microsoft.com/office/officeart/2005/8/layout/list1"/>
    <dgm:cxn modelId="{1A658228-D09C-48B0-B26E-17F41DB8CC5F}" srcId="{961AB241-5D31-4368-824B-DE8534BFA494}" destId="{F89A7032-2EA6-42AC-86E0-9411CBF58E96}" srcOrd="1" destOrd="0" parTransId="{52BEA1EF-469F-48F4-949A-04C14275613D}" sibTransId="{CB3BFDD9-13C7-498B-A067-071B9B9A82AD}"/>
    <dgm:cxn modelId="{45E75938-9DEC-48AE-AC31-87041D1083DB}" type="presOf" srcId="{C50D157C-8463-4F70-8447-187F0B9684D8}" destId="{4AC4DAF8-211A-4820-9665-0B7204817533}" srcOrd="1" destOrd="0" presId="urn:microsoft.com/office/officeart/2005/8/layout/list1"/>
    <dgm:cxn modelId="{5F94ED6E-635F-4264-BC8C-3AB77AFC79E0}" type="presOf" srcId="{DF075E4E-4587-42EA-A679-359F480C881A}" destId="{8B1989F6-1B7F-4D14-9C0E-F3289A885692}" srcOrd="0" destOrd="0" presId="urn:microsoft.com/office/officeart/2005/8/layout/list1"/>
    <dgm:cxn modelId="{DC90BDCE-2541-4E6C-98DA-98F5CD86C1A1}" type="presParOf" srcId="{D049199A-E5CC-4684-B87B-391598B833F2}" destId="{BD78ACA3-1BED-41C9-9849-588D03B26CEE}" srcOrd="0" destOrd="0" presId="urn:microsoft.com/office/officeart/2005/8/layout/list1"/>
    <dgm:cxn modelId="{3D6EAB27-99D0-40EE-A638-CBE4DCC064A9}" type="presParOf" srcId="{BD78ACA3-1BED-41C9-9849-588D03B26CEE}" destId="{50C45BDF-161B-4552-8AE8-D5CBED5812AE}" srcOrd="0" destOrd="0" presId="urn:microsoft.com/office/officeart/2005/8/layout/list1"/>
    <dgm:cxn modelId="{24C82BFD-962B-4B5F-B933-CB8D57AE3415}" type="presParOf" srcId="{BD78ACA3-1BED-41C9-9849-588D03B26CEE}" destId="{D8E661B0-395E-41F7-900F-3E8A2C4837EB}" srcOrd="1" destOrd="0" presId="urn:microsoft.com/office/officeart/2005/8/layout/list1"/>
    <dgm:cxn modelId="{90EEA33B-2B41-4F7B-9DD5-DDF1F3712A68}" type="presParOf" srcId="{D049199A-E5CC-4684-B87B-391598B833F2}" destId="{1E767506-5755-4F79-892A-160F7565EE55}" srcOrd="1" destOrd="0" presId="urn:microsoft.com/office/officeart/2005/8/layout/list1"/>
    <dgm:cxn modelId="{D87F32AF-2B5D-4ACB-A64C-82F8C2C56DD5}" type="presParOf" srcId="{D049199A-E5CC-4684-B87B-391598B833F2}" destId="{2F9E0EF7-2D30-4AA1-84D7-4E0D9C83E946}" srcOrd="2" destOrd="0" presId="urn:microsoft.com/office/officeart/2005/8/layout/list1"/>
    <dgm:cxn modelId="{5A391881-E825-4CC9-9CB9-05DC9B2B6D14}" type="presParOf" srcId="{D049199A-E5CC-4684-B87B-391598B833F2}" destId="{A6F51172-8DD2-478E-B008-DE6E73523449}" srcOrd="3" destOrd="0" presId="urn:microsoft.com/office/officeart/2005/8/layout/list1"/>
    <dgm:cxn modelId="{0BF4738B-A63E-459B-A5B1-58584A68D7D9}" type="presParOf" srcId="{D049199A-E5CC-4684-B87B-391598B833F2}" destId="{C4664BDC-9C91-4B00-A76A-C8201D162293}" srcOrd="4" destOrd="0" presId="urn:microsoft.com/office/officeart/2005/8/layout/list1"/>
    <dgm:cxn modelId="{8BDAF065-2797-4598-ADFD-FA41A292725F}" type="presParOf" srcId="{C4664BDC-9C91-4B00-A76A-C8201D162293}" destId="{EC370639-9658-42B4-A240-B2ACCFAC127A}" srcOrd="0" destOrd="0" presId="urn:microsoft.com/office/officeart/2005/8/layout/list1"/>
    <dgm:cxn modelId="{FDEE0CDB-A21A-461B-83A8-784032561A8E}" type="presParOf" srcId="{C4664BDC-9C91-4B00-A76A-C8201D162293}" destId="{376A7C15-D2AE-4108-A81F-9B8A17E992C2}" srcOrd="1" destOrd="0" presId="urn:microsoft.com/office/officeart/2005/8/layout/list1"/>
    <dgm:cxn modelId="{DDB6F488-7B26-465C-8FFF-6262CA9E021D}" type="presParOf" srcId="{D049199A-E5CC-4684-B87B-391598B833F2}" destId="{DB6EB547-212E-4F65-ABEF-0488D78C19AD}" srcOrd="5" destOrd="0" presId="urn:microsoft.com/office/officeart/2005/8/layout/list1"/>
    <dgm:cxn modelId="{BA8AC41F-AFAD-48F1-99FD-1388A2057A60}" type="presParOf" srcId="{D049199A-E5CC-4684-B87B-391598B833F2}" destId="{F7F2F288-889C-40D0-8B1A-1F4E863897D4}" srcOrd="6" destOrd="0" presId="urn:microsoft.com/office/officeart/2005/8/layout/list1"/>
    <dgm:cxn modelId="{D63A74A1-04A5-4485-80D4-B91BF76B5277}" type="presParOf" srcId="{D049199A-E5CC-4684-B87B-391598B833F2}" destId="{6B2B1CC1-FD7D-4DD9-9047-4201B0BD3508}" srcOrd="7" destOrd="0" presId="urn:microsoft.com/office/officeart/2005/8/layout/list1"/>
    <dgm:cxn modelId="{A12730B8-B7E2-42E1-AC77-3C83B90CBC39}" type="presParOf" srcId="{D049199A-E5CC-4684-B87B-391598B833F2}" destId="{1EAAFE0E-931B-48BD-B29B-FE9F72CFC9F4}" srcOrd="8" destOrd="0" presId="urn:microsoft.com/office/officeart/2005/8/layout/list1"/>
    <dgm:cxn modelId="{380C9A9F-6CD6-4582-AA47-02F8B31B79B9}" type="presParOf" srcId="{1EAAFE0E-931B-48BD-B29B-FE9F72CFC9F4}" destId="{8B1989F6-1B7F-4D14-9C0E-F3289A885692}" srcOrd="0" destOrd="0" presId="urn:microsoft.com/office/officeart/2005/8/layout/list1"/>
    <dgm:cxn modelId="{D928A73D-6C90-4E8B-B5C0-4CD85EB7EC07}" type="presParOf" srcId="{1EAAFE0E-931B-48BD-B29B-FE9F72CFC9F4}" destId="{526A71C4-F78A-4A36-A70B-3CC3BEF27258}" srcOrd="1" destOrd="0" presId="urn:microsoft.com/office/officeart/2005/8/layout/list1"/>
    <dgm:cxn modelId="{36C88BD6-072B-4DA9-AEBB-2F8BD3764858}" type="presParOf" srcId="{D049199A-E5CC-4684-B87B-391598B833F2}" destId="{4D697F09-1A2A-45FE-B03D-5E3A961BA215}" srcOrd="9" destOrd="0" presId="urn:microsoft.com/office/officeart/2005/8/layout/list1"/>
    <dgm:cxn modelId="{A95F3288-225C-4434-8E97-C9BF5E13BBC8}" type="presParOf" srcId="{D049199A-E5CC-4684-B87B-391598B833F2}" destId="{0E9DCE94-4562-4D1B-AD4E-07E1A0CC0C58}" srcOrd="10" destOrd="0" presId="urn:microsoft.com/office/officeart/2005/8/layout/list1"/>
    <dgm:cxn modelId="{F90DA403-D8C0-4E7D-A6AD-90EC00A82BA0}" type="presParOf" srcId="{D049199A-E5CC-4684-B87B-391598B833F2}" destId="{55C089A1-C42F-4300-9551-33D2C54EF371}" srcOrd="11" destOrd="0" presId="urn:microsoft.com/office/officeart/2005/8/layout/list1"/>
    <dgm:cxn modelId="{F649BA36-AA4B-4638-90BF-2C3FDEC3E8E6}" type="presParOf" srcId="{D049199A-E5CC-4684-B87B-391598B833F2}" destId="{BEF073A0-34DA-4483-9CA2-232C712DBAE2}" srcOrd="12" destOrd="0" presId="urn:microsoft.com/office/officeart/2005/8/layout/list1"/>
    <dgm:cxn modelId="{0B76AC5F-FC87-4280-BD66-94B563A47970}" type="presParOf" srcId="{BEF073A0-34DA-4483-9CA2-232C712DBAE2}" destId="{B2D4850E-F6E1-4F4E-8D4D-76BFD1A115BE}" srcOrd="0" destOrd="0" presId="urn:microsoft.com/office/officeart/2005/8/layout/list1"/>
    <dgm:cxn modelId="{90185798-834A-4A3F-9145-6F5082FA0DC8}" type="presParOf" srcId="{BEF073A0-34DA-4483-9CA2-232C712DBAE2}" destId="{E5E6B87B-D9B2-4E8C-8422-45902A026500}" srcOrd="1" destOrd="0" presId="urn:microsoft.com/office/officeart/2005/8/layout/list1"/>
    <dgm:cxn modelId="{2EC836E1-2BB9-408A-8B45-03C1C44EB544}" type="presParOf" srcId="{D049199A-E5CC-4684-B87B-391598B833F2}" destId="{366286DA-820A-45E3-9BF5-C9B9950BE73D}" srcOrd="13" destOrd="0" presId="urn:microsoft.com/office/officeart/2005/8/layout/list1"/>
    <dgm:cxn modelId="{F9C2CA61-D8F2-4D96-A775-DAA67AB03442}" type="presParOf" srcId="{D049199A-E5CC-4684-B87B-391598B833F2}" destId="{49A7CBBA-22A1-41A5-BC51-053684FA39B8}" srcOrd="14" destOrd="0" presId="urn:microsoft.com/office/officeart/2005/8/layout/list1"/>
    <dgm:cxn modelId="{FF7D4876-8B9B-4333-B7A0-A5E27064267B}" type="presParOf" srcId="{D049199A-E5CC-4684-B87B-391598B833F2}" destId="{BFF38C91-BB36-4DF8-804B-692FD6DEA424}" srcOrd="15" destOrd="0" presId="urn:microsoft.com/office/officeart/2005/8/layout/list1"/>
    <dgm:cxn modelId="{B248AAD5-C3EC-4EFB-93E4-3E106E81975B}" type="presParOf" srcId="{D049199A-E5CC-4684-B87B-391598B833F2}" destId="{F37A4183-9D75-4D95-A46F-55D3EF8965D2}" srcOrd="16" destOrd="0" presId="urn:microsoft.com/office/officeart/2005/8/layout/list1"/>
    <dgm:cxn modelId="{261E9A1A-5489-4430-9A33-8E024D006FDF}" type="presParOf" srcId="{F37A4183-9D75-4D95-A46F-55D3EF8965D2}" destId="{DD9F95D7-98CA-4095-9CB4-95D9748FA910}" srcOrd="0" destOrd="0" presId="urn:microsoft.com/office/officeart/2005/8/layout/list1"/>
    <dgm:cxn modelId="{C754F25E-BB50-496B-9493-D2B1EC78F9BB}" type="presParOf" srcId="{F37A4183-9D75-4D95-A46F-55D3EF8965D2}" destId="{EC48D8D3-23CC-4CA5-9230-BCF4314B82CB}" srcOrd="1" destOrd="0" presId="urn:microsoft.com/office/officeart/2005/8/layout/list1"/>
    <dgm:cxn modelId="{91EFFC08-5BCF-4FD2-BD1C-88AEF5866A9D}" type="presParOf" srcId="{D049199A-E5CC-4684-B87B-391598B833F2}" destId="{F234514A-9BCB-4D0C-933C-5E37B2C79DE5}" srcOrd="17" destOrd="0" presId="urn:microsoft.com/office/officeart/2005/8/layout/list1"/>
    <dgm:cxn modelId="{0B769118-6382-4307-8A77-AF7A3241188A}" type="presParOf" srcId="{D049199A-E5CC-4684-B87B-391598B833F2}" destId="{591C7D88-F07D-457D-9C53-E0894E5E73AB}" srcOrd="18" destOrd="0" presId="urn:microsoft.com/office/officeart/2005/8/layout/list1"/>
    <dgm:cxn modelId="{DD5E9C33-642F-47CB-93C8-ADA741AD1679}" type="presParOf" srcId="{D049199A-E5CC-4684-B87B-391598B833F2}" destId="{9219E085-C932-4F2D-9C7A-5EA190772F2C}" srcOrd="19" destOrd="0" presId="urn:microsoft.com/office/officeart/2005/8/layout/list1"/>
    <dgm:cxn modelId="{A3734A50-2201-40C9-87B2-9F232A8A9035}" type="presParOf" srcId="{D049199A-E5CC-4684-B87B-391598B833F2}" destId="{19278E86-5800-4EE1-BA72-C8FE4E12CD7E}" srcOrd="20" destOrd="0" presId="urn:microsoft.com/office/officeart/2005/8/layout/list1"/>
    <dgm:cxn modelId="{67CCD86B-9D70-40EB-856F-31C1E429BEE6}" type="presParOf" srcId="{19278E86-5800-4EE1-BA72-C8FE4E12CD7E}" destId="{FF28C265-C8E6-4892-A16C-28AD992287C5}" srcOrd="0" destOrd="0" presId="urn:microsoft.com/office/officeart/2005/8/layout/list1"/>
    <dgm:cxn modelId="{22BCC44D-8DB5-4370-8EE3-16A43C64D400}" type="presParOf" srcId="{19278E86-5800-4EE1-BA72-C8FE4E12CD7E}" destId="{5DA35829-22B9-411A-8549-1253A9734E41}" srcOrd="1" destOrd="0" presId="urn:microsoft.com/office/officeart/2005/8/layout/list1"/>
    <dgm:cxn modelId="{2ED88179-B650-493E-BD61-ECB9B95D2CE7}" type="presParOf" srcId="{D049199A-E5CC-4684-B87B-391598B833F2}" destId="{C1CBB921-A3D5-4F62-ADEA-5714C9A39D5C}" srcOrd="21" destOrd="0" presId="urn:microsoft.com/office/officeart/2005/8/layout/list1"/>
    <dgm:cxn modelId="{F6CAC1E3-224A-4699-BD35-69514C2DB008}" type="presParOf" srcId="{D049199A-E5CC-4684-B87B-391598B833F2}" destId="{11E88B3A-024E-48EB-8D33-5B645B5C0FA8}" srcOrd="22" destOrd="0" presId="urn:microsoft.com/office/officeart/2005/8/layout/list1"/>
    <dgm:cxn modelId="{25AA0169-BD6E-45D1-B1E1-573D2AE12BA2}" type="presParOf" srcId="{D049199A-E5CC-4684-B87B-391598B833F2}" destId="{142D9D4C-5F13-4927-BBC7-7B2CBD53212C}" srcOrd="23" destOrd="0" presId="urn:microsoft.com/office/officeart/2005/8/layout/list1"/>
    <dgm:cxn modelId="{049EE3F7-AC9C-4A92-8B49-7F6CCD8F1111}" type="presParOf" srcId="{D049199A-E5CC-4684-B87B-391598B833F2}" destId="{EE00798D-560C-43AB-83EF-982109D114B7}" srcOrd="24" destOrd="0" presId="urn:microsoft.com/office/officeart/2005/8/layout/list1"/>
    <dgm:cxn modelId="{D1E4383F-85C5-4140-B5B0-FC8AA9C8ED71}" type="presParOf" srcId="{EE00798D-560C-43AB-83EF-982109D114B7}" destId="{E7E3B9B4-7EB3-42C3-806C-4A929C34E017}" srcOrd="0" destOrd="0" presId="urn:microsoft.com/office/officeart/2005/8/layout/list1"/>
    <dgm:cxn modelId="{2D3C0386-C3E1-40C8-8FB6-05CB0782FB1D}" type="presParOf" srcId="{EE00798D-560C-43AB-83EF-982109D114B7}" destId="{4AC4DAF8-211A-4820-9665-0B7204817533}" srcOrd="1" destOrd="0" presId="urn:microsoft.com/office/officeart/2005/8/layout/list1"/>
    <dgm:cxn modelId="{FF3BC781-1605-4636-8EB0-DFE4144E3A00}" type="presParOf" srcId="{D049199A-E5CC-4684-B87B-391598B833F2}" destId="{07C3BD6B-C144-4118-9958-081EE4556167}" srcOrd="25" destOrd="0" presId="urn:microsoft.com/office/officeart/2005/8/layout/list1"/>
    <dgm:cxn modelId="{04A8F9C6-B39B-41C4-9DFE-D32B0E7EB63F}" type="presParOf" srcId="{D049199A-E5CC-4684-B87B-391598B833F2}" destId="{8FE5C8C3-21A7-4738-8846-2548F6CDBD48}"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E0EF7-2D30-4AA1-84D7-4E0D9C83E946}">
      <dsp:nvSpPr>
        <dsp:cNvPr id="0" name=""/>
        <dsp:cNvSpPr/>
      </dsp:nvSpPr>
      <dsp:spPr>
        <a:xfrm>
          <a:off x="0" y="242314"/>
          <a:ext cx="6096000" cy="529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E661B0-395E-41F7-900F-3E8A2C4837EB}">
      <dsp:nvSpPr>
        <dsp:cNvPr id="0" name=""/>
        <dsp:cNvSpPr/>
      </dsp:nvSpPr>
      <dsp:spPr>
        <a:xfrm>
          <a:off x="1493291" y="44113"/>
          <a:ext cx="4267200" cy="5081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r" defTabSz="1066800" rtl="1">
            <a:lnSpc>
              <a:spcPct val="90000"/>
            </a:lnSpc>
            <a:spcBef>
              <a:spcPct val="0"/>
            </a:spcBef>
            <a:spcAft>
              <a:spcPct val="35000"/>
            </a:spcAft>
          </a:pPr>
          <a:r>
            <a:rPr lang="fa-IR" sz="2400" u="none" kern="1200" dirty="0" smtClean="0">
              <a:cs typeface="B Nazanin" pitchFamily="2" charset="-78"/>
            </a:rPr>
            <a:t>جذب منابع جدید تقاضا</a:t>
          </a:r>
          <a:endParaRPr lang="fa-IR" sz="2400" u="none" kern="1200" dirty="0">
            <a:cs typeface="B Nazanin" pitchFamily="2" charset="-78"/>
          </a:endParaRPr>
        </a:p>
      </dsp:txBody>
      <dsp:txXfrm>
        <a:off x="1518097" y="68919"/>
        <a:ext cx="4217588" cy="458548"/>
      </dsp:txXfrm>
    </dsp:sp>
    <dsp:sp modelId="{F7F2F288-889C-40D0-8B1A-1F4E863897D4}">
      <dsp:nvSpPr>
        <dsp:cNvPr id="0" name=""/>
        <dsp:cNvSpPr/>
      </dsp:nvSpPr>
      <dsp:spPr>
        <a:xfrm>
          <a:off x="0" y="1039324"/>
          <a:ext cx="6096000" cy="529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6A7C15-D2AE-4108-A81F-9B8A17E992C2}">
      <dsp:nvSpPr>
        <dsp:cNvPr id="0" name=""/>
        <dsp:cNvSpPr/>
      </dsp:nvSpPr>
      <dsp:spPr>
        <a:xfrm>
          <a:off x="1523999" y="884914"/>
          <a:ext cx="4267200" cy="46436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r" defTabSz="1066800" rtl="1">
            <a:lnSpc>
              <a:spcPct val="90000"/>
            </a:lnSpc>
            <a:spcBef>
              <a:spcPct val="0"/>
            </a:spcBef>
            <a:spcAft>
              <a:spcPct val="35000"/>
            </a:spcAft>
          </a:pPr>
          <a:r>
            <a:rPr lang="fa-IR" sz="2400" u="none" kern="1200" dirty="0" smtClean="0">
              <a:cs typeface="B Nazanin" pitchFamily="2" charset="-78"/>
            </a:rPr>
            <a:t>ورود به بازارهای سودآور</a:t>
          </a:r>
          <a:endParaRPr lang="fa-IR" sz="2400" u="none" kern="1200" dirty="0">
            <a:cs typeface="B Nazanin" pitchFamily="2" charset="-78"/>
          </a:endParaRPr>
        </a:p>
      </dsp:txBody>
      <dsp:txXfrm>
        <a:off x="1546668" y="907583"/>
        <a:ext cx="4221862" cy="419031"/>
      </dsp:txXfrm>
    </dsp:sp>
    <dsp:sp modelId="{0E9DCE94-4562-4D1B-AD4E-07E1A0CC0C58}">
      <dsp:nvSpPr>
        <dsp:cNvPr id="0" name=""/>
        <dsp:cNvSpPr/>
      </dsp:nvSpPr>
      <dsp:spPr>
        <a:xfrm>
          <a:off x="0" y="1875736"/>
          <a:ext cx="6096000" cy="5292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6A71C4-F78A-4A36-A70B-3CC3BEF27258}">
      <dsp:nvSpPr>
        <dsp:cNvPr id="0" name=""/>
        <dsp:cNvSpPr/>
      </dsp:nvSpPr>
      <dsp:spPr>
        <a:xfrm>
          <a:off x="1523999" y="1681924"/>
          <a:ext cx="4267200" cy="50377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r" defTabSz="1066800" rtl="1">
            <a:lnSpc>
              <a:spcPct val="90000"/>
            </a:lnSpc>
            <a:spcBef>
              <a:spcPct val="0"/>
            </a:spcBef>
            <a:spcAft>
              <a:spcPct val="35000"/>
            </a:spcAft>
          </a:pPr>
          <a:r>
            <a:rPr lang="fa-IR" sz="2400" u="none" kern="1200" dirty="0" smtClean="0">
              <a:cs typeface="B Nazanin" pitchFamily="2" charset="-78"/>
            </a:rPr>
            <a:t>بهره برداری از مزایای انحصاری</a:t>
          </a:r>
          <a:endParaRPr lang="fa-IR" sz="2400" u="none" kern="1200" dirty="0">
            <a:cs typeface="B Nazanin" pitchFamily="2" charset="-78"/>
          </a:endParaRPr>
        </a:p>
      </dsp:txBody>
      <dsp:txXfrm>
        <a:off x="1548591" y="1706516"/>
        <a:ext cx="4218016" cy="454587"/>
      </dsp:txXfrm>
    </dsp:sp>
    <dsp:sp modelId="{49A7CBBA-22A1-41A5-BC51-053684FA39B8}">
      <dsp:nvSpPr>
        <dsp:cNvPr id="0" name=""/>
        <dsp:cNvSpPr/>
      </dsp:nvSpPr>
      <dsp:spPr>
        <a:xfrm>
          <a:off x="0" y="2828296"/>
          <a:ext cx="6096000" cy="5292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E6B87B-D9B2-4E8C-8422-45902A026500}">
      <dsp:nvSpPr>
        <dsp:cNvPr id="0" name=""/>
        <dsp:cNvSpPr/>
      </dsp:nvSpPr>
      <dsp:spPr>
        <a:xfrm>
          <a:off x="1523999" y="2518336"/>
          <a:ext cx="4267200" cy="61992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r" defTabSz="933450" rtl="1">
            <a:lnSpc>
              <a:spcPct val="90000"/>
            </a:lnSpc>
            <a:spcBef>
              <a:spcPct val="0"/>
            </a:spcBef>
            <a:spcAft>
              <a:spcPct val="35000"/>
            </a:spcAft>
          </a:pPr>
          <a:r>
            <a:rPr lang="fa-IR" sz="2100" u="none" kern="1200" dirty="0" smtClean="0">
              <a:cs typeface="B Nazanin" pitchFamily="2" charset="-78"/>
            </a:rPr>
            <a:t>واکنش به محدودیت های تجاری</a:t>
          </a:r>
          <a:endParaRPr lang="fa-IR" sz="2100" u="none" kern="1200" dirty="0">
            <a:cs typeface="B Nazanin" pitchFamily="2" charset="-78"/>
          </a:endParaRPr>
        </a:p>
      </dsp:txBody>
      <dsp:txXfrm>
        <a:off x="1554261" y="2548598"/>
        <a:ext cx="4206676" cy="559396"/>
      </dsp:txXfrm>
    </dsp:sp>
    <dsp:sp modelId="{591C7D88-F07D-457D-9C53-E0894E5E73AB}">
      <dsp:nvSpPr>
        <dsp:cNvPr id="0" name=""/>
        <dsp:cNvSpPr/>
      </dsp:nvSpPr>
      <dsp:spPr>
        <a:xfrm>
          <a:off x="0" y="3695276"/>
          <a:ext cx="6096000" cy="5292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48D8D3-23CC-4CA5-9230-BCF4314B82CB}">
      <dsp:nvSpPr>
        <dsp:cNvPr id="0" name=""/>
        <dsp:cNvSpPr/>
      </dsp:nvSpPr>
      <dsp:spPr>
        <a:xfrm>
          <a:off x="1523999" y="3470896"/>
          <a:ext cx="4267200" cy="53434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r" defTabSz="933450" rtl="1">
            <a:lnSpc>
              <a:spcPct val="90000"/>
            </a:lnSpc>
            <a:spcBef>
              <a:spcPct val="0"/>
            </a:spcBef>
            <a:spcAft>
              <a:spcPct val="35000"/>
            </a:spcAft>
          </a:pPr>
          <a:r>
            <a:rPr lang="fa-IR" sz="2100" u="none" kern="1200" dirty="0" smtClean="0">
              <a:cs typeface="B Nazanin" pitchFamily="2" charset="-78"/>
            </a:rPr>
            <a:t>تنوع بین المللی</a:t>
          </a:r>
          <a:endParaRPr lang="fa-IR" sz="2100" u="none" kern="1200" dirty="0">
            <a:cs typeface="B Nazanin" pitchFamily="2" charset="-78"/>
          </a:endParaRPr>
        </a:p>
      </dsp:txBody>
      <dsp:txXfrm>
        <a:off x="1550083" y="3496980"/>
        <a:ext cx="4215032" cy="4821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D1A84E-A7EB-4A16-80CE-1A732A71437C}">
      <dsp:nvSpPr>
        <dsp:cNvPr id="0" name=""/>
        <dsp:cNvSpPr/>
      </dsp:nvSpPr>
      <dsp:spPr>
        <a:xfrm rot="10800000">
          <a:off x="1531229" y="947964"/>
          <a:ext cx="4784352" cy="2410162"/>
        </a:xfrm>
        <a:prstGeom prst="homePlat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2815" tIns="60960" rIns="113792" bIns="60960" numCol="1" spcCol="1270" anchor="ctr" anchorCtr="0">
          <a:noAutofit/>
        </a:bodyPr>
        <a:lstStyle/>
        <a:p>
          <a:pPr lvl="0" algn="just" defTabSz="711200" rtl="1">
            <a:lnSpc>
              <a:spcPct val="90000"/>
            </a:lnSpc>
            <a:spcBef>
              <a:spcPct val="0"/>
            </a:spcBef>
            <a:spcAft>
              <a:spcPct val="35000"/>
            </a:spcAft>
          </a:pPr>
          <a:r>
            <a:rPr lang="fa-IR" sz="1600" kern="1200" dirty="0" smtClean="0">
              <a:cs typeface="B Nazanin" pitchFamily="2" charset="-78"/>
            </a:rPr>
            <a:t>اگر برای شرکت های دیگر حاضر در صنعت،ثابت شود که امکان درآمدهای بالاتری در دیگر بازارها وجود دارد،شرکت های چندملیتی می توانند تصمیم به فروش در چنین بازارهایی داشته باشند.یک مشکل رایج در ارتباط با استراتژی این است که فروشندگان قبلی حاضر در بازار ممکن است از ورود یک رقیب جدید از طریق کاهش قیمت محصولاتشان جلوگیری کنند.</a:t>
          </a:r>
          <a:endParaRPr lang="fa-IR" sz="1600" kern="1200" dirty="0">
            <a:cs typeface="B Nazanin" pitchFamily="2" charset="-78"/>
          </a:endParaRPr>
        </a:p>
      </dsp:txBody>
      <dsp:txXfrm rot="10800000">
        <a:off x="2133769" y="947964"/>
        <a:ext cx="4181812" cy="2410162"/>
      </dsp:txXfrm>
    </dsp:sp>
    <dsp:sp modelId="{898A003D-2284-4A11-A33E-41CECB793214}">
      <dsp:nvSpPr>
        <dsp:cNvPr id="0" name=""/>
        <dsp:cNvSpPr/>
      </dsp:nvSpPr>
      <dsp:spPr>
        <a:xfrm>
          <a:off x="244294" y="1008290"/>
          <a:ext cx="2410162" cy="2410162"/>
        </a:xfrm>
        <a:prstGeom prst="ellipse">
          <a:avLst/>
        </a:prstGeom>
        <a:blipFill rotWithShape="1">
          <a:blip xmlns:r="http://schemas.openxmlformats.org/officeDocument/2006/relationships" r:embed="rId1"/>
          <a:stretch>
            <a:fillRect/>
          </a:stretch>
        </a:blip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E0EF7-2D30-4AA1-84D7-4E0D9C83E946}">
      <dsp:nvSpPr>
        <dsp:cNvPr id="0" name=""/>
        <dsp:cNvSpPr/>
      </dsp:nvSpPr>
      <dsp:spPr>
        <a:xfrm>
          <a:off x="0" y="242314"/>
          <a:ext cx="6096000" cy="529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E661B0-395E-41F7-900F-3E8A2C4837EB}">
      <dsp:nvSpPr>
        <dsp:cNvPr id="0" name=""/>
        <dsp:cNvSpPr/>
      </dsp:nvSpPr>
      <dsp:spPr>
        <a:xfrm>
          <a:off x="1493291" y="44113"/>
          <a:ext cx="4267200" cy="5081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r" defTabSz="1066800" rtl="1">
            <a:lnSpc>
              <a:spcPct val="90000"/>
            </a:lnSpc>
            <a:spcBef>
              <a:spcPct val="0"/>
            </a:spcBef>
            <a:spcAft>
              <a:spcPct val="35000"/>
            </a:spcAft>
          </a:pPr>
          <a:r>
            <a:rPr lang="fa-IR" sz="2400" u="none" kern="1200" dirty="0" smtClean="0">
              <a:cs typeface="B Nazanin" pitchFamily="2" charset="-78"/>
            </a:rPr>
            <a:t>منتفع شدن از ایجاد صرفه به مقیاس</a:t>
          </a:r>
          <a:endParaRPr lang="fa-IR" sz="2400" u="none" kern="1200" dirty="0">
            <a:cs typeface="B Nazanin" pitchFamily="2" charset="-78"/>
          </a:endParaRPr>
        </a:p>
      </dsp:txBody>
      <dsp:txXfrm>
        <a:off x="1518097" y="68919"/>
        <a:ext cx="4217588" cy="458548"/>
      </dsp:txXfrm>
    </dsp:sp>
    <dsp:sp modelId="{F7F2F288-889C-40D0-8B1A-1F4E863897D4}">
      <dsp:nvSpPr>
        <dsp:cNvPr id="0" name=""/>
        <dsp:cNvSpPr/>
      </dsp:nvSpPr>
      <dsp:spPr>
        <a:xfrm>
          <a:off x="0" y="1039324"/>
          <a:ext cx="6096000" cy="529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6A7C15-D2AE-4108-A81F-9B8A17E992C2}">
      <dsp:nvSpPr>
        <dsp:cNvPr id="0" name=""/>
        <dsp:cNvSpPr/>
      </dsp:nvSpPr>
      <dsp:spPr>
        <a:xfrm>
          <a:off x="1523999" y="884914"/>
          <a:ext cx="4267200" cy="46436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r" defTabSz="1066800" rtl="1">
            <a:lnSpc>
              <a:spcPct val="90000"/>
            </a:lnSpc>
            <a:spcBef>
              <a:spcPct val="0"/>
            </a:spcBef>
            <a:spcAft>
              <a:spcPct val="35000"/>
            </a:spcAft>
          </a:pPr>
          <a:r>
            <a:rPr lang="fa-IR" sz="2400" u="none" kern="1200" dirty="0" smtClean="0">
              <a:cs typeface="B Nazanin" pitchFamily="2" charset="-78"/>
            </a:rPr>
            <a:t>استفاده از عوامل خارجی تولید</a:t>
          </a:r>
          <a:endParaRPr lang="fa-IR" sz="2400" u="none" kern="1200" dirty="0">
            <a:cs typeface="B Nazanin" pitchFamily="2" charset="-78"/>
          </a:endParaRPr>
        </a:p>
      </dsp:txBody>
      <dsp:txXfrm>
        <a:off x="1546668" y="907583"/>
        <a:ext cx="4221862" cy="419031"/>
      </dsp:txXfrm>
    </dsp:sp>
    <dsp:sp modelId="{0E9DCE94-4562-4D1B-AD4E-07E1A0CC0C58}">
      <dsp:nvSpPr>
        <dsp:cNvPr id="0" name=""/>
        <dsp:cNvSpPr/>
      </dsp:nvSpPr>
      <dsp:spPr>
        <a:xfrm>
          <a:off x="0" y="1875736"/>
          <a:ext cx="6096000" cy="5292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6A71C4-F78A-4A36-A70B-3CC3BEF27258}">
      <dsp:nvSpPr>
        <dsp:cNvPr id="0" name=""/>
        <dsp:cNvSpPr/>
      </dsp:nvSpPr>
      <dsp:spPr>
        <a:xfrm>
          <a:off x="1523999" y="1681924"/>
          <a:ext cx="4267200" cy="50377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r" defTabSz="1066800" rtl="1">
            <a:lnSpc>
              <a:spcPct val="90000"/>
            </a:lnSpc>
            <a:spcBef>
              <a:spcPct val="0"/>
            </a:spcBef>
            <a:spcAft>
              <a:spcPct val="35000"/>
            </a:spcAft>
          </a:pPr>
          <a:r>
            <a:rPr lang="fa-IR" sz="2400" u="none" kern="1200" dirty="0" smtClean="0">
              <a:cs typeface="B Nazanin" pitchFamily="2" charset="-78"/>
            </a:rPr>
            <a:t>استفاده از مواد خام خارجی</a:t>
          </a:r>
          <a:endParaRPr lang="fa-IR" sz="2400" u="none" kern="1200" dirty="0">
            <a:cs typeface="B Nazanin" pitchFamily="2" charset="-78"/>
          </a:endParaRPr>
        </a:p>
      </dsp:txBody>
      <dsp:txXfrm>
        <a:off x="1548591" y="1706516"/>
        <a:ext cx="4218016" cy="454587"/>
      </dsp:txXfrm>
    </dsp:sp>
    <dsp:sp modelId="{49A7CBBA-22A1-41A5-BC51-053684FA39B8}">
      <dsp:nvSpPr>
        <dsp:cNvPr id="0" name=""/>
        <dsp:cNvSpPr/>
      </dsp:nvSpPr>
      <dsp:spPr>
        <a:xfrm>
          <a:off x="0" y="2828296"/>
          <a:ext cx="6096000" cy="5292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E6B87B-D9B2-4E8C-8422-45902A026500}">
      <dsp:nvSpPr>
        <dsp:cNvPr id="0" name=""/>
        <dsp:cNvSpPr/>
      </dsp:nvSpPr>
      <dsp:spPr>
        <a:xfrm>
          <a:off x="1523999" y="2518336"/>
          <a:ext cx="4267200" cy="61992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r" defTabSz="933450" rtl="1">
            <a:lnSpc>
              <a:spcPct val="90000"/>
            </a:lnSpc>
            <a:spcBef>
              <a:spcPct val="0"/>
            </a:spcBef>
            <a:spcAft>
              <a:spcPct val="35000"/>
            </a:spcAft>
          </a:pPr>
          <a:r>
            <a:rPr lang="fa-IR" sz="2100" u="none" kern="1200" dirty="0" smtClean="0">
              <a:cs typeface="B Nazanin" pitchFamily="2" charset="-78"/>
            </a:rPr>
            <a:t>استفاده از تکنولوژی خارجی</a:t>
          </a:r>
          <a:endParaRPr lang="fa-IR" sz="2100" u="none" kern="1200" dirty="0">
            <a:cs typeface="B Nazanin" pitchFamily="2" charset="-78"/>
          </a:endParaRPr>
        </a:p>
      </dsp:txBody>
      <dsp:txXfrm>
        <a:off x="1554261" y="2548598"/>
        <a:ext cx="4206676" cy="559396"/>
      </dsp:txXfrm>
    </dsp:sp>
    <dsp:sp modelId="{591C7D88-F07D-457D-9C53-E0894E5E73AB}">
      <dsp:nvSpPr>
        <dsp:cNvPr id="0" name=""/>
        <dsp:cNvSpPr/>
      </dsp:nvSpPr>
      <dsp:spPr>
        <a:xfrm>
          <a:off x="0" y="3695276"/>
          <a:ext cx="6096000" cy="5292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48D8D3-23CC-4CA5-9230-BCF4314B82CB}">
      <dsp:nvSpPr>
        <dsp:cNvPr id="0" name=""/>
        <dsp:cNvSpPr/>
      </dsp:nvSpPr>
      <dsp:spPr>
        <a:xfrm>
          <a:off x="1523999" y="3470896"/>
          <a:ext cx="4267200" cy="53434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r" defTabSz="933450" rtl="1">
            <a:lnSpc>
              <a:spcPct val="90000"/>
            </a:lnSpc>
            <a:spcBef>
              <a:spcPct val="0"/>
            </a:spcBef>
            <a:spcAft>
              <a:spcPct val="35000"/>
            </a:spcAft>
          </a:pPr>
          <a:r>
            <a:rPr lang="fa-IR" sz="2100" u="none" kern="1200" dirty="0" smtClean="0">
              <a:cs typeface="B Nazanin" pitchFamily="2" charset="-78"/>
            </a:rPr>
            <a:t>واکنش به تحرکات نرخ ارز</a:t>
          </a:r>
          <a:endParaRPr lang="fa-IR" sz="2100" u="none" kern="1200" dirty="0">
            <a:cs typeface="B Nazanin" pitchFamily="2" charset="-78"/>
          </a:endParaRPr>
        </a:p>
      </dsp:txBody>
      <dsp:txXfrm>
        <a:off x="1550083" y="3496980"/>
        <a:ext cx="4215032" cy="4821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C6105C-0519-4B97-985B-6CDC0F76716F}">
      <dsp:nvSpPr>
        <dsp:cNvPr id="0" name=""/>
        <dsp:cNvSpPr/>
      </dsp:nvSpPr>
      <dsp:spPr>
        <a:xfrm rot="10800000">
          <a:off x="804207" y="817422"/>
          <a:ext cx="7586283" cy="3266768"/>
        </a:xfrm>
        <a:prstGeom prst="homePlat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7982" tIns="76200" rIns="142240" bIns="76200" numCol="1" spcCol="1270" anchor="ctr" anchorCtr="0">
          <a:noAutofit/>
        </a:bodyPr>
        <a:lstStyle/>
        <a:p>
          <a:pPr lvl="0" algn="r" defTabSz="889000">
            <a:lnSpc>
              <a:spcPct val="90000"/>
            </a:lnSpc>
            <a:spcBef>
              <a:spcPct val="0"/>
            </a:spcBef>
            <a:spcAft>
              <a:spcPct val="35000"/>
            </a:spcAft>
          </a:pPr>
          <a:r>
            <a:rPr lang="fa-IR" sz="2000" kern="1200" dirty="0" smtClean="0">
              <a:cs typeface="B Nazanin" pitchFamily="2" charset="-78"/>
            </a:rPr>
            <a:t>هنگامی که شرایط در طول زمان تغییر می کند،ممکن است منافع متعاقب سرمایه گذاری مستقیم خارجی در کشورهای مختلف، تغییر کند.بنابراین،برخی کشورها ممکن است اهداف جذاب تری برای کشورهای دیگر برای سرمایه گذاری باشد، درحالیکه کشورهای دیگر از جذابیت کمتری برخوردار باشد. انتخاب کشورهای هدف برای سرمایه گذاری مستقیم در طول زمان دچار تغییر می شود. کشور کانادا، اکنون سهم کمتری از سرمایه گذاری مستقیم خارجی کل دارد در حالیکه در اروپا، امریکای لاتین و آسیا سهم بالاتری را نسبت به گذشته به خود اختصاص داده اند. بیش از نصف کل سرمایه گذاری خارجی مستقیم توسط شرکت های امریکایی در کشورهای اروپایی انجام می شود.  با باز شدن درهای کشورهای اروپای شرقی و گسترش حوزه یورو،سرمایه گذاری مستقیم خارجی در کشورهای اروپایی بخصوص کشورهای اروپای شرقی افزایش یافت. تمرکز فزاینده بر کشورهای امریکای لاتین را می توان تا حدودی ناشی از رشد اقتصادی بالای آنها دانست. بعلاوه، شرکت های چندملیتی امریکای لاتین و آسیا را مورد هدف قرار دادند تا از عوامل تولید ارزان تر بهره مند شوند.</a:t>
          </a:r>
          <a:endParaRPr lang="en-US" sz="2000" kern="1200" dirty="0">
            <a:cs typeface="B Titr" pitchFamily="2" charset="-78"/>
          </a:endParaRPr>
        </a:p>
      </dsp:txBody>
      <dsp:txXfrm rot="10800000">
        <a:off x="1620899" y="817422"/>
        <a:ext cx="6769591" cy="3266768"/>
      </dsp:txXfrm>
    </dsp:sp>
    <dsp:sp modelId="{21993611-4EFF-4CB9-B8C6-066AB29E4E7E}">
      <dsp:nvSpPr>
        <dsp:cNvPr id="0" name=""/>
        <dsp:cNvSpPr/>
      </dsp:nvSpPr>
      <dsp:spPr>
        <a:xfrm>
          <a:off x="269013" y="1001756"/>
          <a:ext cx="2898101" cy="2898101"/>
        </a:xfrm>
        <a:prstGeom prst="ellipse">
          <a:avLst/>
        </a:prstGeom>
        <a:blipFill rotWithShape="1">
          <a:blip xmlns:r="http://schemas.openxmlformats.org/officeDocument/2006/relationships" r:embed="rId1"/>
          <a:stretch>
            <a:fillRect/>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E0EF7-2D30-4AA1-84D7-4E0D9C83E946}">
      <dsp:nvSpPr>
        <dsp:cNvPr id="0" name=""/>
        <dsp:cNvSpPr/>
      </dsp:nvSpPr>
      <dsp:spPr>
        <a:xfrm>
          <a:off x="0" y="259429"/>
          <a:ext cx="6096000" cy="3780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E661B0-395E-41F7-900F-3E8A2C4837EB}">
      <dsp:nvSpPr>
        <dsp:cNvPr id="0" name=""/>
        <dsp:cNvSpPr/>
      </dsp:nvSpPr>
      <dsp:spPr>
        <a:xfrm>
          <a:off x="1493291" y="117857"/>
          <a:ext cx="4267200" cy="36297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r" defTabSz="1066800" rtl="1">
            <a:lnSpc>
              <a:spcPct val="90000"/>
            </a:lnSpc>
            <a:spcBef>
              <a:spcPct val="0"/>
            </a:spcBef>
            <a:spcAft>
              <a:spcPct val="35000"/>
            </a:spcAft>
          </a:pPr>
          <a:r>
            <a:rPr lang="fa-IR" sz="2400" b="1" u="none" kern="1200" dirty="0" smtClean="0">
              <a:cs typeface="B Nazanin" pitchFamily="2" charset="-78"/>
            </a:rPr>
            <a:t>موانع حمایتی</a:t>
          </a:r>
          <a:endParaRPr lang="fa-IR" sz="2400" b="1" u="none" kern="1200" dirty="0">
            <a:cs typeface="B Nazanin" pitchFamily="2" charset="-78"/>
          </a:endParaRPr>
        </a:p>
      </dsp:txBody>
      <dsp:txXfrm>
        <a:off x="1511010" y="135576"/>
        <a:ext cx="4231762" cy="327534"/>
      </dsp:txXfrm>
    </dsp:sp>
    <dsp:sp modelId="{F7F2F288-889C-40D0-8B1A-1F4E863897D4}">
      <dsp:nvSpPr>
        <dsp:cNvPr id="0" name=""/>
        <dsp:cNvSpPr/>
      </dsp:nvSpPr>
      <dsp:spPr>
        <a:xfrm>
          <a:off x="0" y="828722"/>
          <a:ext cx="6096000" cy="3780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6A7C15-D2AE-4108-A81F-9B8A17E992C2}">
      <dsp:nvSpPr>
        <dsp:cNvPr id="0" name=""/>
        <dsp:cNvSpPr/>
      </dsp:nvSpPr>
      <dsp:spPr>
        <a:xfrm>
          <a:off x="1523999" y="757422"/>
          <a:ext cx="4267200" cy="33169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r" defTabSz="1066800" rtl="1">
            <a:lnSpc>
              <a:spcPct val="90000"/>
            </a:lnSpc>
            <a:spcBef>
              <a:spcPct val="0"/>
            </a:spcBef>
            <a:spcAft>
              <a:spcPct val="35000"/>
            </a:spcAft>
          </a:pPr>
          <a:r>
            <a:rPr lang="fa-IR" sz="2400" b="1" u="none" kern="1200" dirty="0" smtClean="0">
              <a:cs typeface="B Nazanin" pitchFamily="2" charset="-78"/>
            </a:rPr>
            <a:t>موانع مربوط به خطوط قرمز</a:t>
          </a:r>
          <a:endParaRPr lang="fa-IR" sz="2400" b="1" u="none" kern="1200" dirty="0">
            <a:cs typeface="B Nazanin" pitchFamily="2" charset="-78"/>
          </a:endParaRPr>
        </a:p>
      </dsp:txBody>
      <dsp:txXfrm>
        <a:off x="1540191" y="773614"/>
        <a:ext cx="4234816" cy="299308"/>
      </dsp:txXfrm>
    </dsp:sp>
    <dsp:sp modelId="{0E9DCE94-4562-4D1B-AD4E-07E1A0CC0C58}">
      <dsp:nvSpPr>
        <dsp:cNvPr id="0" name=""/>
        <dsp:cNvSpPr/>
      </dsp:nvSpPr>
      <dsp:spPr>
        <a:xfrm>
          <a:off x="0" y="1426159"/>
          <a:ext cx="6096000" cy="3780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6A71C4-F78A-4A36-A70B-3CC3BEF27258}">
      <dsp:nvSpPr>
        <dsp:cNvPr id="0" name=""/>
        <dsp:cNvSpPr/>
      </dsp:nvSpPr>
      <dsp:spPr>
        <a:xfrm>
          <a:off x="1523999" y="1287722"/>
          <a:ext cx="4267200" cy="35983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r" defTabSz="1066800" rtl="1">
            <a:lnSpc>
              <a:spcPct val="90000"/>
            </a:lnSpc>
            <a:spcBef>
              <a:spcPct val="0"/>
            </a:spcBef>
            <a:spcAft>
              <a:spcPct val="35000"/>
            </a:spcAft>
          </a:pPr>
          <a:r>
            <a:rPr lang="fa-IR" sz="2400" b="1" u="none" kern="1200" dirty="0" smtClean="0">
              <a:cs typeface="B Nazanin" pitchFamily="2" charset="-78"/>
            </a:rPr>
            <a:t>موانع صنعتی</a:t>
          </a:r>
          <a:endParaRPr lang="fa-IR" sz="2400" b="1" u="none" kern="1200" dirty="0">
            <a:cs typeface="B Nazanin" pitchFamily="2" charset="-78"/>
          </a:endParaRPr>
        </a:p>
      </dsp:txBody>
      <dsp:txXfrm>
        <a:off x="1541565" y="1305288"/>
        <a:ext cx="4232068" cy="324704"/>
      </dsp:txXfrm>
    </dsp:sp>
    <dsp:sp modelId="{49A7CBBA-22A1-41A5-BC51-053684FA39B8}">
      <dsp:nvSpPr>
        <dsp:cNvPr id="0" name=""/>
        <dsp:cNvSpPr/>
      </dsp:nvSpPr>
      <dsp:spPr>
        <a:xfrm>
          <a:off x="0" y="2106559"/>
          <a:ext cx="6096000" cy="3780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E6B87B-D9B2-4E8C-8422-45902A026500}">
      <dsp:nvSpPr>
        <dsp:cNvPr id="0" name=""/>
        <dsp:cNvSpPr/>
      </dsp:nvSpPr>
      <dsp:spPr>
        <a:xfrm>
          <a:off x="1523999" y="1885159"/>
          <a:ext cx="4267200" cy="4428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r" defTabSz="1066800" rtl="1">
            <a:lnSpc>
              <a:spcPct val="90000"/>
            </a:lnSpc>
            <a:spcBef>
              <a:spcPct val="0"/>
            </a:spcBef>
            <a:spcAft>
              <a:spcPct val="35000"/>
            </a:spcAft>
          </a:pPr>
          <a:r>
            <a:rPr lang="fa-IR" sz="2400" b="1" u="none" kern="1200" dirty="0" smtClean="0">
              <a:cs typeface="B Nazanin" pitchFamily="2" charset="-78"/>
            </a:rPr>
            <a:t>موانع محیطی</a:t>
          </a:r>
          <a:endParaRPr lang="fa-IR" sz="2400" b="1" u="none" kern="1200" dirty="0">
            <a:cs typeface="B Nazanin" pitchFamily="2" charset="-78"/>
          </a:endParaRPr>
        </a:p>
      </dsp:txBody>
      <dsp:txXfrm>
        <a:off x="1545615" y="1906775"/>
        <a:ext cx="4223968" cy="399568"/>
      </dsp:txXfrm>
    </dsp:sp>
    <dsp:sp modelId="{591C7D88-F07D-457D-9C53-E0894E5E73AB}">
      <dsp:nvSpPr>
        <dsp:cNvPr id="0" name=""/>
        <dsp:cNvSpPr/>
      </dsp:nvSpPr>
      <dsp:spPr>
        <a:xfrm>
          <a:off x="0" y="2725831"/>
          <a:ext cx="6096000" cy="3780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48D8D3-23CC-4CA5-9230-BCF4314B82CB}">
      <dsp:nvSpPr>
        <dsp:cNvPr id="0" name=""/>
        <dsp:cNvSpPr/>
      </dsp:nvSpPr>
      <dsp:spPr>
        <a:xfrm>
          <a:off x="1523999" y="2565559"/>
          <a:ext cx="4267200" cy="381671"/>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r" defTabSz="1066800" rtl="1">
            <a:lnSpc>
              <a:spcPct val="90000"/>
            </a:lnSpc>
            <a:spcBef>
              <a:spcPct val="0"/>
            </a:spcBef>
            <a:spcAft>
              <a:spcPct val="35000"/>
            </a:spcAft>
          </a:pPr>
          <a:r>
            <a:rPr lang="fa-IR" sz="2400" b="1" u="none" kern="1200" dirty="0" smtClean="0">
              <a:cs typeface="B Nazanin" pitchFamily="2" charset="-78"/>
            </a:rPr>
            <a:t>موانع نظارتی</a:t>
          </a:r>
          <a:endParaRPr lang="fa-IR" sz="2400" b="1" u="none" kern="1200" dirty="0">
            <a:cs typeface="B Nazanin" pitchFamily="2" charset="-78"/>
          </a:endParaRPr>
        </a:p>
      </dsp:txBody>
      <dsp:txXfrm>
        <a:off x="1542631" y="2584191"/>
        <a:ext cx="4229936" cy="344407"/>
      </dsp:txXfrm>
    </dsp:sp>
    <dsp:sp modelId="{11E88B3A-024E-48EB-8D33-5B645B5C0FA8}">
      <dsp:nvSpPr>
        <dsp:cNvPr id="0" name=""/>
        <dsp:cNvSpPr/>
      </dsp:nvSpPr>
      <dsp:spPr>
        <a:xfrm>
          <a:off x="0" y="3406231"/>
          <a:ext cx="6096000" cy="3780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A35829-22B9-411A-8549-1253A9734E41}">
      <dsp:nvSpPr>
        <dsp:cNvPr id="0" name=""/>
        <dsp:cNvSpPr/>
      </dsp:nvSpPr>
      <dsp:spPr>
        <a:xfrm>
          <a:off x="1523999" y="3184831"/>
          <a:ext cx="4267200" cy="442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r" defTabSz="1066800" rtl="1">
            <a:lnSpc>
              <a:spcPct val="90000"/>
            </a:lnSpc>
            <a:spcBef>
              <a:spcPct val="0"/>
            </a:spcBef>
            <a:spcAft>
              <a:spcPct val="35000"/>
            </a:spcAft>
          </a:pPr>
          <a:r>
            <a:rPr lang="fa-IR" sz="2400" b="1" u="none" kern="1200" dirty="0" smtClean="0">
              <a:cs typeface="B Nazanin" pitchFamily="2" charset="-78"/>
            </a:rPr>
            <a:t>تفاوت های مربوط به اصول اخلاقی</a:t>
          </a:r>
          <a:endParaRPr lang="fa-IR" sz="2400" b="1" u="none" kern="1200" dirty="0">
            <a:cs typeface="B Nazanin" pitchFamily="2" charset="-78"/>
          </a:endParaRPr>
        </a:p>
      </dsp:txBody>
      <dsp:txXfrm>
        <a:off x="1545615" y="3206447"/>
        <a:ext cx="4223968" cy="399568"/>
      </dsp:txXfrm>
    </dsp:sp>
    <dsp:sp modelId="{8FE5C8C3-21A7-4738-8846-2548F6CDBD48}">
      <dsp:nvSpPr>
        <dsp:cNvPr id="0" name=""/>
        <dsp:cNvSpPr/>
      </dsp:nvSpPr>
      <dsp:spPr>
        <a:xfrm>
          <a:off x="0" y="4086631"/>
          <a:ext cx="6096000" cy="3780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C4DAF8-211A-4820-9665-0B7204817533}">
      <dsp:nvSpPr>
        <dsp:cNvPr id="0" name=""/>
        <dsp:cNvSpPr/>
      </dsp:nvSpPr>
      <dsp:spPr>
        <a:xfrm>
          <a:off x="1523999" y="3865231"/>
          <a:ext cx="4267200" cy="4428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r" defTabSz="1066800" rtl="1">
            <a:lnSpc>
              <a:spcPct val="90000"/>
            </a:lnSpc>
            <a:spcBef>
              <a:spcPct val="0"/>
            </a:spcBef>
            <a:spcAft>
              <a:spcPct val="35000"/>
            </a:spcAft>
          </a:pPr>
          <a:r>
            <a:rPr lang="fa-IR" sz="2400" b="1" u="none" kern="1200" dirty="0" smtClean="0">
              <a:cs typeface="B Nazanin" pitchFamily="2" charset="-78"/>
            </a:rPr>
            <a:t>بی ثباتی های سیاسی</a:t>
          </a:r>
          <a:endParaRPr lang="fa-IR" sz="2400" b="1" u="none" kern="1200" dirty="0">
            <a:cs typeface="B Nazanin" pitchFamily="2" charset="-78"/>
          </a:endParaRPr>
        </a:p>
      </dsp:txBody>
      <dsp:txXfrm>
        <a:off x="1545615" y="3886847"/>
        <a:ext cx="4223968"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7263410-86E5-462B-BCB8-FB2B36D38238}" type="datetimeFigureOut">
              <a:rPr lang="en-US" smtClean="0"/>
              <a:pPr/>
              <a:t>11/17/2018</a:t>
            </a:fld>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2D34331-3349-4CB9-ADAD-3906E4AE5FC7}" type="slidenum">
              <a:rPr lang="en-US" smtClean="0"/>
              <a:pPr/>
              <a:t>‹#›</a:t>
            </a:fld>
            <a:endParaRPr lang="en-US"/>
          </a:p>
        </p:txBody>
      </p:sp>
    </p:spTree>
    <p:extLst>
      <p:ext uri="{BB962C8B-B14F-4D97-AF65-F5344CB8AC3E}">
        <p14:creationId xmlns:p14="http://schemas.microsoft.com/office/powerpoint/2010/main" val="696118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B0DCEF-045C-42B7-89CC-EDCDFEBFF217}" type="datetimeFigureOut">
              <a:rPr lang="en-US" smtClean="0"/>
              <a:pPr/>
              <a:t>11/17/2018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D3D2E5-C4C8-4F7F-8693-537702E942B8}" type="slidenum">
              <a:rPr lang="en-US" smtClean="0"/>
              <a:pPr/>
              <a:t>‹#›</a:t>
            </a:fld>
            <a:endParaRPr lang="en-US"/>
          </a:p>
        </p:txBody>
      </p:sp>
    </p:spTree>
    <p:extLst>
      <p:ext uri="{BB962C8B-B14F-4D97-AF65-F5344CB8AC3E}">
        <p14:creationId xmlns:p14="http://schemas.microsoft.com/office/powerpoint/2010/main" val="3668486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r>
              <a:rPr lang="fa-IR" b="1" dirty="0" smtClean="0">
                <a:solidFill>
                  <a:srgbClr val="002060"/>
                </a:solidFill>
              </a:rPr>
              <a:t>مالي بين الملل</a:t>
            </a:r>
          </a:p>
        </p:txBody>
      </p:sp>
      <p:sp>
        <p:nvSpPr>
          <p:cNvPr id="6" name="Slide Number Placeholder 5"/>
          <p:cNvSpPr>
            <a:spLocks noGrp="1"/>
          </p:cNvSpPr>
          <p:nvPr>
            <p:ph type="sldNum" sz="quarter" idx="12"/>
          </p:nvPr>
        </p:nvSpPr>
        <p:spPr/>
        <p:txBody>
          <a:bodyPr/>
          <a:lstStyle/>
          <a:p>
            <a:fld id="{910D3704-EB78-46B9-AB15-D23119C7FC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19446329">
            <a:off x="201168" y="5870448"/>
            <a:ext cx="2176272" cy="201168"/>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fa-IR" smtClean="0"/>
              <a:t>مالي بين الملل</a:t>
            </a:r>
            <a:endParaRPr lang="en-US"/>
          </a:p>
        </p:txBody>
      </p:sp>
      <p:sp>
        <p:nvSpPr>
          <p:cNvPr id="6" name="Slide Number Placeholder 5"/>
          <p:cNvSpPr>
            <a:spLocks noGrp="1"/>
          </p:cNvSpPr>
          <p:nvPr>
            <p:ph type="sldNum" sz="quarter" idx="12"/>
          </p:nvPr>
        </p:nvSpPr>
        <p:spPr/>
        <p:txBody>
          <a:bodyPr/>
          <a:lstStyle/>
          <a:p>
            <a:fld id="{910D3704-EB78-46B9-AB15-D23119C7FC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910D3704-EB78-46B9-AB15-D23119C7FC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363923"/>
            <a:ext cx="6934200" cy="548640"/>
          </a:xfrm>
        </p:spPr>
        <p:txBody>
          <a:bodyPr/>
          <a:lstStyle>
            <a:lvl1pPr algn="r" rtl="1">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fa-IR" b="1" dirty="0" smtClean="0">
                <a:solidFill>
                  <a:srgbClr val="002060"/>
                </a:solidFill>
              </a:rPr>
              <a:t>مالي بين الملل</a:t>
            </a:r>
          </a:p>
        </p:txBody>
      </p:sp>
      <p:sp>
        <p:nvSpPr>
          <p:cNvPr id="6" name="Slide Number Placeholder 5"/>
          <p:cNvSpPr>
            <a:spLocks noGrp="1"/>
          </p:cNvSpPr>
          <p:nvPr>
            <p:ph type="sldNum" sz="quarter" idx="12"/>
          </p:nvPr>
        </p:nvSpPr>
        <p:spPr/>
        <p:txBody>
          <a:bodyPr/>
          <a:lstStyle/>
          <a:p>
            <a:fld id="{910D3704-EB78-46B9-AB15-D23119C7FC1D}" type="slidenum">
              <a:rPr lang="en-US" smtClean="0"/>
              <a:pPr/>
              <a:t>‹#›</a:t>
            </a:fld>
            <a:endParaRPr lang="en-US"/>
          </a:p>
        </p:txBody>
      </p:sp>
      <p:sp>
        <p:nvSpPr>
          <p:cNvPr id="8" name="Right Arrow 7">
            <a:hlinkClick r:id="rId2" action="ppaction://hlinksldjump"/>
          </p:cNvPr>
          <p:cNvSpPr/>
          <p:nvPr userDrawn="1"/>
        </p:nvSpPr>
        <p:spPr>
          <a:xfrm>
            <a:off x="381000" y="6019800"/>
            <a:ext cx="1371600" cy="533400"/>
          </a:xfrm>
          <a:prstGeom prst="rightArrow">
            <a:avLst>
              <a:gd name="adj1" fmla="val 76667"/>
              <a:gd name="adj2" fmla="val 55714"/>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fa-IR" b="1" dirty="0" smtClean="0">
                <a:cs typeface="B Zar" panose="00000400000000000000" pitchFamily="2" charset="-78"/>
              </a:rPr>
              <a:t>بازگشت</a:t>
            </a:r>
            <a:endParaRPr lang="en-US" b="1" dirty="0">
              <a:cs typeface="B Zar" panose="00000400000000000000" pitchFamily="2" charset="-7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fa-IR" b="1" dirty="0" smtClean="0">
                <a:solidFill>
                  <a:srgbClr val="002060"/>
                </a:solidFill>
              </a:rPr>
              <a:t>مالي بين الملل</a:t>
            </a:r>
          </a:p>
        </p:txBody>
      </p:sp>
      <p:sp>
        <p:nvSpPr>
          <p:cNvPr id="5" name="Slide Number Placeholder 4"/>
          <p:cNvSpPr>
            <a:spLocks noGrp="1"/>
          </p:cNvSpPr>
          <p:nvPr>
            <p:ph type="sldNum" sz="quarter" idx="12"/>
          </p:nvPr>
        </p:nvSpPr>
        <p:spPr/>
        <p:txBody>
          <a:bodyPr/>
          <a:lstStyle/>
          <a:p>
            <a:fld id="{910D3704-EB78-46B9-AB15-D23119C7FC1D}" type="slidenum">
              <a:rPr lang="en-US" smtClean="0"/>
              <a:pPr/>
              <a:t>‹#›</a:t>
            </a:fld>
            <a:endParaRPr lang="en-US" dirty="0"/>
          </a:p>
        </p:txBody>
      </p:sp>
    </p:spTree>
    <p:extLst>
      <p:ext uri="{BB962C8B-B14F-4D97-AF65-F5344CB8AC3E}">
        <p14:creationId xmlns:p14="http://schemas.microsoft.com/office/powerpoint/2010/main" val="3622779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5" name="Footer Placeholder 4"/>
          <p:cNvSpPr>
            <a:spLocks noGrp="1"/>
          </p:cNvSpPr>
          <p:nvPr>
            <p:ph type="ftr" sz="quarter" idx="11"/>
          </p:nvPr>
        </p:nvSpPr>
        <p:spPr/>
        <p:txBody>
          <a:bodyPr/>
          <a:lstStyle/>
          <a:p>
            <a:r>
              <a:rPr lang="fa-IR" b="1" dirty="0" smtClean="0">
                <a:solidFill>
                  <a:srgbClr val="002060"/>
                </a:solidFill>
              </a:rPr>
              <a:t>مالي بين الملل</a:t>
            </a:r>
          </a:p>
        </p:txBody>
      </p:sp>
      <p:sp>
        <p:nvSpPr>
          <p:cNvPr id="6" name="Slide Number Placeholder 5"/>
          <p:cNvSpPr>
            <a:spLocks noGrp="1"/>
          </p:cNvSpPr>
          <p:nvPr>
            <p:ph type="sldNum" sz="quarter" idx="12"/>
          </p:nvPr>
        </p:nvSpPr>
        <p:spPr/>
        <p:txBody>
          <a:bodyPr/>
          <a:lstStyle/>
          <a:p>
            <a:fld id="{910D3704-EB78-46B9-AB15-D23119C7FC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10D3704-EB78-46B9-AB15-D23119C7FC1D}"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10D3704-EB78-46B9-AB15-D23119C7FC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10D3704-EB78-46B9-AB15-D23119C7FC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910D3704-EB78-46B9-AB15-D23119C7FC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19446329">
            <a:off x="201168" y="5870448"/>
            <a:ext cx="2176272" cy="201168"/>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10D3704-EB78-46B9-AB15-D23119C7FC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953987"/>
            <a:ext cx="3574257" cy="904014"/>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954317"/>
            <a:ext cx="9146380" cy="903684"/>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447800" y="365760"/>
            <a:ext cx="6896100" cy="54864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cs typeface="B Nazanin" panose="00000400000000000000" pitchFamily="2" charset="-78"/>
              </a:defRPr>
            </a:lvl1pPr>
          </a:lstStyle>
          <a:p>
            <a:r>
              <a:rPr lang="fa-IR" dirty="0" smtClean="0"/>
              <a:t>مالي بين الملل</a:t>
            </a:r>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910D3704-EB78-46B9-AB15-D23119C7FC1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50" r:id="rId3"/>
    <p:sldLayoutId id="2147483738" r:id="rId4"/>
    <p:sldLayoutId id="2147483739" r:id="rId5"/>
    <p:sldLayoutId id="2147483741" r:id="rId6"/>
    <p:sldLayoutId id="2147483742" r:id="rId7"/>
    <p:sldLayoutId id="2147483743" r:id="rId8"/>
    <p:sldLayoutId id="2147483744" r:id="rId9"/>
    <p:sldLayoutId id="2147483745" r:id="rId10"/>
    <p:sldLayoutId id="2147483746" r:id="rId11"/>
  </p:sldLayoutIdLst>
  <p:hf hdr="0" dt="0"/>
  <p:txStyles>
    <p:titleStyle>
      <a:lvl1pPr algn="r"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24200" y="2590800"/>
            <a:ext cx="6096000" cy="4555093"/>
          </a:xfrm>
          <a:prstGeom prst="rect">
            <a:avLst/>
          </a:prstGeom>
          <a:noFill/>
        </p:spPr>
        <p:txBody>
          <a:bodyPr wrap="square" rtlCol="0">
            <a:spAutoFit/>
          </a:bodyPr>
          <a:lstStyle/>
          <a:p>
            <a:pPr algn="ctr" rtl="1"/>
            <a:r>
              <a:rPr lang="fa-IR" sz="5800" b="1" dirty="0" smtClean="0">
                <a:solidFill>
                  <a:srgbClr val="002060"/>
                </a:solidFill>
                <a:cs typeface="B Nazanin" panose="00000400000000000000" pitchFamily="2" charset="-78"/>
              </a:rPr>
              <a:t>مدیریت مالي</a:t>
            </a:r>
          </a:p>
          <a:p>
            <a:pPr algn="ctr" rtl="1"/>
            <a:r>
              <a:rPr lang="fa-IR" sz="5800" b="1" dirty="0" smtClean="0">
                <a:solidFill>
                  <a:srgbClr val="002060"/>
                </a:solidFill>
                <a:cs typeface="B Nazanin" panose="00000400000000000000" pitchFamily="2" charset="-78"/>
              </a:rPr>
              <a:t> بين الملل</a:t>
            </a:r>
          </a:p>
          <a:p>
            <a:pPr algn="ctr" rtl="1"/>
            <a:r>
              <a:rPr lang="fa-IR" sz="5800" b="1" dirty="0" smtClean="0">
                <a:solidFill>
                  <a:srgbClr val="002060"/>
                </a:solidFill>
                <a:cs typeface="B Nazanin" panose="00000400000000000000" pitchFamily="2" charset="-78"/>
              </a:rPr>
              <a:t> برای</a:t>
            </a:r>
          </a:p>
          <a:p>
            <a:pPr algn="ctr" rtl="1"/>
            <a:r>
              <a:rPr lang="fa-IR" sz="5800" b="1" dirty="0" smtClean="0">
                <a:solidFill>
                  <a:srgbClr val="002060"/>
                </a:solidFill>
                <a:cs typeface="B Nazanin" panose="00000400000000000000" pitchFamily="2" charset="-78"/>
              </a:rPr>
              <a:t> بنگاه های اقتصادی</a:t>
            </a:r>
            <a:endParaRPr lang="fa-IR" sz="5800" b="1" dirty="0">
              <a:solidFill>
                <a:srgbClr val="002060"/>
              </a:solidFill>
              <a:cs typeface="B Nazanin" panose="00000400000000000000" pitchFamily="2" charset="-78"/>
            </a:endParaRPr>
          </a:p>
          <a:p>
            <a:pPr algn="ctr" rtl="1"/>
            <a:endParaRPr lang="en-US" sz="5800" b="1" dirty="0">
              <a:solidFill>
                <a:srgbClr val="002060"/>
              </a:solidFill>
              <a:cs typeface="B Nazanin" panose="00000400000000000000" pitchFamily="2" charset="-78"/>
            </a:endParaRPr>
          </a:p>
        </p:txBody>
      </p:sp>
      <p:sp>
        <p:nvSpPr>
          <p:cNvPr id="4" name="Title 3"/>
          <p:cNvSpPr>
            <a:spLocks noGrp="1"/>
          </p:cNvSpPr>
          <p:nvPr>
            <p:ph type="title"/>
          </p:nvPr>
        </p:nvSpPr>
        <p:spPr/>
        <p:txBody>
          <a:bodyPr/>
          <a:lstStyle/>
          <a:p>
            <a:endParaRPr lang="en-US" dirty="0"/>
          </a:p>
        </p:txBody>
      </p:sp>
      <p:sp>
        <p:nvSpPr>
          <p:cNvPr id="6" name="Text Placeholder 5"/>
          <p:cNvSpPr>
            <a:spLocks noGrp="1"/>
          </p:cNvSpPr>
          <p:nvPr>
            <p:ph type="body" idx="1"/>
          </p:nvPr>
        </p:nvSpPr>
        <p:spPr/>
        <p:txBody>
          <a:bodyPr/>
          <a:lstStyle/>
          <a:p>
            <a:endParaRPr lang="en-US" dirty="0"/>
          </a:p>
        </p:txBody>
      </p:sp>
      <p:sp>
        <p:nvSpPr>
          <p:cNvPr id="2" name="Footer Placeholder 1"/>
          <p:cNvSpPr>
            <a:spLocks noGrp="1"/>
          </p:cNvSpPr>
          <p:nvPr>
            <p:ph type="ftr" sz="quarter" idx="11"/>
          </p:nvPr>
        </p:nvSpPr>
        <p:spPr/>
        <p:txBody>
          <a:bodyPr/>
          <a:lstStyle/>
          <a:p>
            <a:r>
              <a:rPr lang="fa-IR" b="1" dirty="0">
                <a:solidFill>
                  <a:srgbClr val="002060"/>
                </a:solidFill>
              </a:rPr>
              <a:t>مالي بين </a:t>
            </a:r>
            <a:r>
              <a:rPr lang="fa-IR" b="1" dirty="0" smtClean="0">
                <a:solidFill>
                  <a:srgbClr val="002060"/>
                </a:solidFill>
              </a:rPr>
              <a:t>الملل</a:t>
            </a:r>
            <a:endParaRPr lang="fa-IR" b="1" dirty="0">
              <a:solidFill>
                <a:srgbClr val="002060"/>
              </a:solidFill>
            </a:endParaRPr>
          </a:p>
        </p:txBody>
      </p:sp>
      <p:sp>
        <p:nvSpPr>
          <p:cNvPr id="3" name="Slide Number Placeholder 2"/>
          <p:cNvSpPr>
            <a:spLocks noGrp="1"/>
          </p:cNvSpPr>
          <p:nvPr>
            <p:ph type="sldNum" sz="quarter" idx="12"/>
          </p:nvPr>
        </p:nvSpPr>
        <p:spPr/>
        <p:txBody>
          <a:bodyPr/>
          <a:lstStyle/>
          <a:p>
            <a:fld id="{910D3704-EB78-46B9-AB15-D23119C7FC1D}" type="slidenum">
              <a:rPr lang="en-US" smtClean="0"/>
              <a:pPr/>
              <a:t>1</a:t>
            </a:fld>
            <a:endParaRPr lang="en-US" dirty="0"/>
          </a:p>
        </p:txBody>
      </p:sp>
    </p:spTree>
    <p:extLst>
      <p:ext uri="{BB962C8B-B14F-4D97-AF65-F5344CB8AC3E}">
        <p14:creationId xmlns:p14="http://schemas.microsoft.com/office/powerpoint/2010/main" val="246604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11092" y="1"/>
            <a:ext cx="3017368" cy="1163782"/>
          </a:xfrm>
          <a:prstGeom prst="horizontalScroll">
            <a:avLst/>
          </a:prstGeom>
          <a:solidFill>
            <a:schemeClr val="accent2">
              <a:lumMod val="20000"/>
              <a:lumOff val="80000"/>
            </a:schemeClr>
          </a:solidFill>
          <a:ln/>
        </p:spPr>
        <p:style>
          <a:lnRef idx="3">
            <a:schemeClr val="lt1"/>
          </a:lnRef>
          <a:fillRef idx="1">
            <a:schemeClr val="accent5"/>
          </a:fillRef>
          <a:effectRef idx="1">
            <a:schemeClr val="accent5"/>
          </a:effectRef>
          <a:fontRef idx="minor">
            <a:schemeClr val="lt1"/>
          </a:fontRef>
        </p:style>
        <p:txBody>
          <a:bodyPr rtlCol="1" anchor="ctr">
            <a:normAutofit/>
          </a:bodyPr>
          <a:lstStyle/>
          <a:p>
            <a:r>
              <a:rPr lang="fa-IR" sz="2400" b="1" dirty="0">
                <a:solidFill>
                  <a:schemeClr val="tx1"/>
                </a:solidFill>
                <a:cs typeface="B Nazanin" pitchFamily="2" charset="-78"/>
              </a:rPr>
              <a:t>بهره برداری از مزایای انحصاری</a:t>
            </a:r>
            <a:endParaRPr lang="fa-IR" sz="2800" b="1" dirty="0">
              <a:solidFill>
                <a:schemeClr val="tx1"/>
              </a:solidFill>
              <a:cs typeface="B Nazanin" pitchFamily="2" charset="-78"/>
            </a:endParaRPr>
          </a:p>
        </p:txBody>
      </p:sp>
      <p:sp>
        <p:nvSpPr>
          <p:cNvPr id="3" name="Content Placeholder 2"/>
          <p:cNvSpPr>
            <a:spLocks noGrp="1"/>
          </p:cNvSpPr>
          <p:nvPr>
            <p:ph idx="1"/>
          </p:nvPr>
        </p:nvSpPr>
        <p:spPr>
          <a:xfrm>
            <a:off x="488373" y="1080656"/>
            <a:ext cx="8333510" cy="5611090"/>
          </a:xfrm>
        </p:spPr>
        <p:txBody>
          <a:bodyPr>
            <a:noAutofit/>
          </a:bodyPr>
          <a:lstStyle/>
          <a:p>
            <a:pPr marL="0" lvl="0" indent="0" algn="r" rtl="1">
              <a:buNone/>
            </a:pPr>
            <a:r>
              <a:rPr lang="fa-IR" sz="2400" dirty="0" smtClean="0">
                <a:cs typeface="B Nazanin" pitchFamily="2" charset="-78"/>
              </a:rPr>
              <a:t>ممکن است شرکت ها در صورت داشتن منابع یا مهارت هایی که در بازار در دسترس نیست، بین المللی شوند. اگرشرکتی مالک تکنولوژی پیشرفته بوده و این مزیت را با موفقیت در بازارهای محلی به کار بگیرد،می تواند آن را در بازارهای بین المللی نیز با موفقیت استفاده کند. در حقیقت ممکن است شرکت مزیت متمایزتری در بازارهای با تکنولوژی کمتر پیشرفته داشته باشد.</a:t>
            </a:r>
          </a:p>
          <a:p>
            <a:pPr marL="0" lvl="0" indent="0" algn="r" rtl="1">
              <a:buNone/>
            </a:pPr>
            <a:endParaRPr lang="fa-IR" sz="2400" dirty="0">
              <a:cs typeface="B Nazanin" pitchFamily="2" charset="-78"/>
            </a:endParaRPr>
          </a:p>
          <a:p>
            <a:pPr marL="0" lvl="0" indent="0" algn="r" rtl="1">
              <a:buNone/>
            </a:pPr>
            <a:endParaRPr lang="en-US" sz="2400" dirty="0" smtClean="0">
              <a:cs typeface="B Nazanin" pitchFamily="2" charset="-78"/>
            </a:endParaRPr>
          </a:p>
          <a:p>
            <a:pPr marL="0" lvl="0" indent="0" algn="r" rtl="1">
              <a:buNone/>
            </a:pPr>
            <a:r>
              <a:rPr lang="fa-IR" sz="2400" dirty="0">
                <a:cs typeface="B Nazanin" pitchFamily="2" charset="-78"/>
              </a:rPr>
              <a:t>در برخی موارد، شرکت های چندملیتی از سرمایه گذاری مستقیم خارجی به عنوان یک استراتژی دفاعی به جای استراتژی تهاجمی استفاده می کند.علی الخصوص ممکن است شرکت های چندملیتی از سرمایه گذاری مستقیم خارجی به منظور دور زدن موانع تجاری استفاده کند.</a:t>
            </a:r>
            <a:endParaRPr lang="en-US" sz="2400" dirty="0">
              <a:cs typeface="B Nazanin" pitchFamily="2" charset="-78"/>
            </a:endParaRPr>
          </a:p>
        </p:txBody>
      </p:sp>
      <p:sp>
        <p:nvSpPr>
          <p:cNvPr id="2" name="Horizontal Scroll 1"/>
          <p:cNvSpPr/>
          <p:nvPr/>
        </p:nvSpPr>
        <p:spPr>
          <a:xfrm>
            <a:off x="5762767" y="2784143"/>
            <a:ext cx="3009332" cy="777923"/>
          </a:xfrm>
          <a:prstGeom prst="horizontalScroll">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b="1" dirty="0">
                <a:cs typeface="B Nazanin" pitchFamily="2" charset="-78"/>
              </a:rPr>
              <a:t>واکنش به محدودیت های تجاری</a:t>
            </a:r>
          </a:p>
        </p:txBody>
      </p:sp>
      <p:sp>
        <p:nvSpPr>
          <p:cNvPr id="5" name="Footer Placeholder 4"/>
          <p:cNvSpPr>
            <a:spLocks noGrp="1"/>
          </p:cNvSpPr>
          <p:nvPr>
            <p:ph type="ftr" sz="quarter" idx="11"/>
          </p:nvPr>
        </p:nvSpPr>
        <p:spPr/>
        <p:txBody>
          <a:bodyPr/>
          <a:lstStyle/>
          <a:p>
            <a:r>
              <a:rPr lang="fa-IR" smtClean="0"/>
              <a:t>مالي بين الملل</a:t>
            </a:r>
            <a:endParaRPr lang="en-US"/>
          </a:p>
        </p:txBody>
      </p:sp>
      <p:sp>
        <p:nvSpPr>
          <p:cNvPr id="6" name="Slide Number Placeholder 5"/>
          <p:cNvSpPr>
            <a:spLocks noGrp="1"/>
          </p:cNvSpPr>
          <p:nvPr>
            <p:ph type="sldNum" sz="quarter" idx="12"/>
          </p:nvPr>
        </p:nvSpPr>
        <p:spPr/>
        <p:txBody>
          <a:bodyPr>
            <a:normAutofit/>
          </a:bodyPr>
          <a:lstStyle/>
          <a:p>
            <a:fld id="{910D3704-EB78-46B9-AB15-D23119C7FC1D}" type="slidenum">
              <a:rPr lang="en-US" smtClean="0"/>
              <a:pPr/>
              <a:t>10</a:t>
            </a:fld>
            <a:endParaRPr lang="en-US"/>
          </a:p>
        </p:txBody>
      </p:sp>
    </p:spTree>
    <p:extLst>
      <p:ext uri="{BB962C8B-B14F-4D97-AF65-F5344CB8AC3E}">
        <p14:creationId xmlns:p14="http://schemas.microsoft.com/office/powerpoint/2010/main" val="2868974951"/>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11092" y="1"/>
            <a:ext cx="3017368" cy="1163782"/>
          </a:xfrm>
          <a:prstGeom prst="horizontalScroll">
            <a:avLst/>
          </a:prstGeom>
          <a:solidFill>
            <a:schemeClr val="accent2">
              <a:lumMod val="20000"/>
              <a:lumOff val="80000"/>
            </a:schemeClr>
          </a:solidFill>
          <a:ln/>
        </p:spPr>
        <p:style>
          <a:lnRef idx="3">
            <a:schemeClr val="lt1"/>
          </a:lnRef>
          <a:fillRef idx="1">
            <a:schemeClr val="accent5"/>
          </a:fillRef>
          <a:effectRef idx="1">
            <a:schemeClr val="accent5"/>
          </a:effectRef>
          <a:fontRef idx="minor">
            <a:schemeClr val="lt1"/>
          </a:fontRef>
        </p:style>
        <p:txBody>
          <a:bodyPr rtlCol="1" anchor="ctr">
            <a:normAutofit/>
          </a:bodyPr>
          <a:lstStyle/>
          <a:p>
            <a:r>
              <a:rPr lang="fa-IR" sz="2400" b="1" dirty="0">
                <a:solidFill>
                  <a:schemeClr val="tx1"/>
                </a:solidFill>
                <a:cs typeface="B Nazanin" pitchFamily="2" charset="-78"/>
              </a:rPr>
              <a:t>تنوع بین المللی</a:t>
            </a:r>
            <a:endParaRPr lang="fa-IR" sz="2800" b="1" dirty="0">
              <a:solidFill>
                <a:schemeClr val="tx1"/>
              </a:solidFill>
              <a:cs typeface="B Nazanin" pitchFamily="2" charset="-78"/>
            </a:endParaRPr>
          </a:p>
        </p:txBody>
      </p:sp>
      <p:sp>
        <p:nvSpPr>
          <p:cNvPr id="3" name="Content Placeholder 2"/>
          <p:cNvSpPr>
            <a:spLocks noGrp="1"/>
          </p:cNvSpPr>
          <p:nvPr>
            <p:ph idx="1"/>
          </p:nvPr>
        </p:nvSpPr>
        <p:spPr>
          <a:xfrm>
            <a:off x="488373" y="1080656"/>
            <a:ext cx="8333510" cy="5611090"/>
          </a:xfrm>
        </p:spPr>
        <p:txBody>
          <a:bodyPr>
            <a:noAutofit/>
          </a:bodyPr>
          <a:lstStyle/>
          <a:p>
            <a:pPr lvl="0" algn="just" rtl="1"/>
            <a:r>
              <a:rPr lang="fa-IR" sz="2000" dirty="0">
                <a:cs typeface="B Nazanin" pitchFamily="2" charset="-78"/>
              </a:rPr>
              <a:t>با متنوع سازی فروش از طریق فروش بین المللی، شرکت ها می توانند جریان نقدی خود را به طور موثر تری تثبیت کنند. بنابراین،احتمال مواجه شدن با کمبود نقدینگی کاهش خواهد یافت. بعلاوه، شرکت از هزینه  پایین تر تامین سرمایه از طریق سهامداران و اعتباردهندگان بهره مند خواهد شد زیرا ریسک شرکت چندملیتی به علت جریان های نقدی پایدار کاهش خواهد یافت.منافع بالقوه شرکت چندملیتی که از طریق متنوع سازی بین المللی ایجاد می شود،در ادامه بیشتر بررسی خواهد شد</a:t>
            </a:r>
            <a:r>
              <a:rPr lang="fa-IR" sz="2000" dirty="0" smtClean="0">
                <a:cs typeface="B Nazanin" pitchFamily="2" charset="-78"/>
              </a:rPr>
              <a:t>.</a:t>
            </a:r>
          </a:p>
          <a:p>
            <a:pPr lvl="0" algn="just" rtl="1"/>
            <a:endParaRPr lang="en-US" sz="2000" dirty="0">
              <a:cs typeface="B Nazanin" pitchFamily="2" charset="-78"/>
            </a:endParaRPr>
          </a:p>
          <a:p>
            <a:pPr algn="just" rtl="1"/>
            <a:endParaRPr lang="fa-IR" sz="2000" dirty="0">
              <a:cs typeface="B Nazanin" pitchFamily="2" charset="-78"/>
            </a:endParaRPr>
          </a:p>
          <a:p>
            <a:pPr algn="just" rtl="1"/>
            <a:endParaRPr lang="en-US" sz="2000" dirty="0" smtClean="0">
              <a:cs typeface="B Nazanin" pitchFamily="2" charset="-78"/>
            </a:endParaRPr>
          </a:p>
          <a:p>
            <a:pPr algn="just" rtl="1"/>
            <a:r>
              <a:rPr lang="fa-IR" sz="2000" dirty="0">
                <a:cs typeface="B Nazanin" pitchFamily="2" charset="-78"/>
              </a:rPr>
              <a:t>چندین شرکت فروش ضعیفی را به علت کاهش تقاضای امریکا برای محصولات خود تجربه کردند.در واکنش به این اتفاق،شرکت ها رشد خود را در بازارهای خارجی گسترش دادند. شرکت ای تی اند تی و نورتل نت ورک کسب و کار خود را به کشور چین گسترش دادند.شرکت های امریکایی نیز برنامه ریزی وسیعی برای رشد کسب و کار خود در کشورهای اروپایی و آسیایی انجام دادند. شرکت آی بی ام،حضور خود را در کشور چین،هند،کره جنوبی و هندوستان افزایش دادند.متنوع سازی بین المللی این شرکت ها منجر به کاهش اتکای آنها به اقتصاد کشور امریکا گردید.شرکت وال مارت نه تنها به کسب و کار خود تنوع بین المللی بخشید، بلکه کسب و کار خود را به بسیاری از اقتصادهای نوظهور گسترش داد.بنابراین،حساسیت کمتری نسبت به رکود در کشورهای توسعه یافته نظیر کشورهای اروپایی ایجاد کرد.</a:t>
            </a:r>
            <a:endParaRPr lang="en-US" sz="2000" dirty="0">
              <a:cs typeface="B Nazanin" pitchFamily="2" charset="-78"/>
            </a:endParaRPr>
          </a:p>
          <a:p>
            <a:pPr algn="just"/>
            <a:r>
              <a:rPr lang="en-US" sz="2000" dirty="0">
                <a:cs typeface="B Nazanin" pitchFamily="2" charset="-78"/>
              </a:rPr>
              <a:t>AT &amp; T</a:t>
            </a:r>
          </a:p>
          <a:p>
            <a:pPr algn="just"/>
            <a:r>
              <a:rPr lang="en-US" sz="2000" dirty="0">
                <a:cs typeface="B Nazanin" pitchFamily="2" charset="-78"/>
              </a:rPr>
              <a:t>Nortel Network</a:t>
            </a:r>
          </a:p>
        </p:txBody>
      </p:sp>
      <p:sp>
        <p:nvSpPr>
          <p:cNvPr id="2" name="Horizontal Scroll 1"/>
          <p:cNvSpPr/>
          <p:nvPr/>
        </p:nvSpPr>
        <p:spPr>
          <a:xfrm>
            <a:off x="5424985" y="2422476"/>
            <a:ext cx="3009332" cy="777923"/>
          </a:xfrm>
          <a:prstGeom prst="horizontalScroll">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b="1" dirty="0" smtClean="0">
                <a:cs typeface="B Nazanin" pitchFamily="2" charset="-78"/>
              </a:rPr>
              <a:t>مثال</a:t>
            </a:r>
            <a:endParaRPr lang="fa-IR" sz="2400" b="1" dirty="0">
              <a:cs typeface="B Nazanin" pitchFamily="2" charset="-78"/>
            </a:endParaRPr>
          </a:p>
        </p:txBody>
      </p:sp>
      <p:sp>
        <p:nvSpPr>
          <p:cNvPr id="5" name="Footer Placeholder 4"/>
          <p:cNvSpPr>
            <a:spLocks noGrp="1"/>
          </p:cNvSpPr>
          <p:nvPr>
            <p:ph type="ftr" sz="quarter" idx="11"/>
          </p:nvPr>
        </p:nvSpPr>
        <p:spPr/>
        <p:txBody>
          <a:bodyPr/>
          <a:lstStyle/>
          <a:p>
            <a:r>
              <a:rPr lang="fa-IR" smtClean="0"/>
              <a:t>مالي بين الملل</a:t>
            </a:r>
            <a:endParaRPr lang="en-US"/>
          </a:p>
        </p:txBody>
      </p:sp>
      <p:sp>
        <p:nvSpPr>
          <p:cNvPr id="6" name="Slide Number Placeholder 5"/>
          <p:cNvSpPr>
            <a:spLocks noGrp="1"/>
          </p:cNvSpPr>
          <p:nvPr>
            <p:ph type="sldNum" sz="quarter" idx="12"/>
          </p:nvPr>
        </p:nvSpPr>
        <p:spPr/>
        <p:txBody>
          <a:bodyPr>
            <a:normAutofit/>
          </a:bodyPr>
          <a:lstStyle/>
          <a:p>
            <a:fld id="{910D3704-EB78-46B9-AB15-D23119C7FC1D}" type="slidenum">
              <a:rPr lang="en-US" smtClean="0"/>
              <a:pPr/>
              <a:t>11</a:t>
            </a:fld>
            <a:endParaRPr lang="en-US"/>
          </a:p>
        </p:txBody>
      </p:sp>
    </p:spTree>
    <p:extLst>
      <p:ext uri="{BB962C8B-B14F-4D97-AF65-F5344CB8AC3E}">
        <p14:creationId xmlns:p14="http://schemas.microsoft.com/office/powerpoint/2010/main" val="464221256"/>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69893" y="274638"/>
            <a:ext cx="3916907" cy="1143000"/>
          </a:xfrm>
          <a:prstGeom prst="horizontalScroll">
            <a:avLst/>
          </a:prstGeom>
          <a:solidFill>
            <a:schemeClr val="accent2">
              <a:lumMod val="20000"/>
              <a:lumOff val="80000"/>
            </a:schemeClr>
          </a:solidFill>
          <a:ln/>
        </p:spPr>
        <p:style>
          <a:lnRef idx="1">
            <a:schemeClr val="accent1"/>
          </a:lnRef>
          <a:fillRef idx="2">
            <a:schemeClr val="accent1"/>
          </a:fillRef>
          <a:effectRef idx="1">
            <a:schemeClr val="accent1"/>
          </a:effectRef>
          <a:fontRef idx="minor">
            <a:schemeClr val="dk1"/>
          </a:fontRef>
        </p:style>
        <p:txBody>
          <a:bodyPr rtlCol="1" anchor="ctr"/>
          <a:lstStyle/>
          <a:p>
            <a:r>
              <a:rPr lang="fa-IR" sz="2800" dirty="0">
                <a:cs typeface="B Nazanin" pitchFamily="2" charset="-78"/>
              </a:rPr>
              <a:t>انگیزه های هزینه محور</a:t>
            </a:r>
            <a:endParaRPr lang="fa-IR" sz="2800" b="1" dirty="0">
              <a:solidFill>
                <a:schemeClr val="accent2">
                  <a:lumMod val="50000"/>
                </a:schemeClr>
              </a:solidFill>
              <a:cs typeface="B Nazanin" pitchFamily="2" charset="-78"/>
            </a:endParaRPr>
          </a:p>
        </p:txBody>
      </p:sp>
      <p:sp>
        <p:nvSpPr>
          <p:cNvPr id="3" name="Content Placeholder 2"/>
          <p:cNvSpPr>
            <a:spLocks noGrp="1"/>
          </p:cNvSpPr>
          <p:nvPr>
            <p:ph idx="1"/>
          </p:nvPr>
        </p:nvSpPr>
        <p:spPr/>
        <p:txBody>
          <a:bodyPr>
            <a:normAutofit/>
          </a:bodyPr>
          <a:lstStyle/>
          <a:p>
            <a:pPr marL="0" indent="0" algn="r">
              <a:buNone/>
            </a:pPr>
            <a:r>
              <a:rPr lang="en-US" sz="2400" dirty="0" smtClean="0">
                <a:cs typeface="B Nazanin" pitchFamily="2" charset="-78"/>
              </a:rPr>
              <a:t>:</a:t>
            </a:r>
            <a:r>
              <a:rPr lang="fa-IR" sz="2400" dirty="0" smtClean="0">
                <a:cs typeface="B Nazanin" pitchFamily="2" charset="-78"/>
              </a:rPr>
              <a:t>موارد </a:t>
            </a:r>
            <a:r>
              <a:rPr lang="fa-IR" sz="2400" dirty="0">
                <a:cs typeface="B Nazanin" pitchFamily="2" charset="-78"/>
              </a:rPr>
              <a:t>زیر انگیزه های معمول شرکت های چندملیتی  می باشد که منجر به افزایش درآمد می شوند</a:t>
            </a:r>
          </a:p>
        </p:txBody>
      </p:sp>
      <p:graphicFrame>
        <p:nvGraphicFramePr>
          <p:cNvPr id="8" name="Diagram 7"/>
          <p:cNvGraphicFramePr/>
          <p:nvPr>
            <p:extLst>
              <p:ext uri="{D42A27DB-BD31-4B8C-83A1-F6EECF244321}">
                <p14:modId xmlns:p14="http://schemas.microsoft.com/office/powerpoint/2010/main" val="545957397"/>
              </p:ext>
            </p:extLst>
          </p:nvPr>
        </p:nvGraphicFramePr>
        <p:xfrm>
          <a:off x="1595651" y="2347415"/>
          <a:ext cx="6096000" cy="42685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5" name="Slide Number Placeholder 4"/>
          <p:cNvSpPr>
            <a:spLocks noGrp="1"/>
          </p:cNvSpPr>
          <p:nvPr>
            <p:ph type="sldNum" sz="quarter" idx="12"/>
          </p:nvPr>
        </p:nvSpPr>
        <p:spPr/>
        <p:txBody>
          <a:bodyPr>
            <a:normAutofit/>
          </a:bodyPr>
          <a:lstStyle/>
          <a:p>
            <a:fld id="{910D3704-EB78-46B9-AB15-D23119C7FC1D}" type="slidenum">
              <a:rPr lang="en-US" smtClean="0"/>
              <a:pPr/>
              <a:t>12</a:t>
            </a:fld>
            <a:endParaRPr lang="en-US"/>
          </a:p>
        </p:txBody>
      </p:sp>
    </p:spTree>
    <p:extLst>
      <p:ext uri="{BB962C8B-B14F-4D97-AF65-F5344CB8AC3E}">
        <p14:creationId xmlns:p14="http://schemas.microsoft.com/office/powerpoint/2010/main" val="19224638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91446" y="222328"/>
            <a:ext cx="4368187" cy="1280890"/>
          </a:xfrm>
          <a:prstGeom prst="horizontalScroll">
            <a:avLst/>
          </a:prstGeom>
          <a:solidFill>
            <a:schemeClr val="accent2">
              <a:lumMod val="20000"/>
              <a:lumOff val="80000"/>
            </a:schemeClr>
          </a:solidFill>
          <a:ln/>
        </p:spPr>
        <p:style>
          <a:lnRef idx="1">
            <a:schemeClr val="accent1"/>
          </a:lnRef>
          <a:fillRef idx="2">
            <a:schemeClr val="accent1"/>
          </a:fillRef>
          <a:effectRef idx="1">
            <a:schemeClr val="accent1"/>
          </a:effectRef>
          <a:fontRef idx="minor">
            <a:schemeClr val="dk1"/>
          </a:fontRef>
        </p:style>
        <p:txBody>
          <a:bodyPr rtlCol="1" anchor="ctr">
            <a:normAutofit/>
          </a:bodyPr>
          <a:lstStyle/>
          <a:p>
            <a:r>
              <a:rPr lang="fa-IR" sz="2400" b="1" dirty="0">
                <a:cs typeface="B Nazanin" pitchFamily="2" charset="-78"/>
              </a:rPr>
              <a:t>منتفع شدن از ایجاد صرفه به مقیاس</a:t>
            </a:r>
            <a:endParaRPr lang="fa-IR" sz="2400" b="1" dirty="0">
              <a:solidFill>
                <a:schemeClr val="accent2">
                  <a:lumMod val="50000"/>
                </a:schemeClr>
              </a:solidFill>
              <a:cs typeface="B Nazanin" pitchFamily="2" charset="-78"/>
            </a:endParaRPr>
          </a:p>
        </p:txBody>
      </p:sp>
      <p:sp>
        <p:nvSpPr>
          <p:cNvPr id="3" name="Content Placeholder 2"/>
          <p:cNvSpPr>
            <a:spLocks noGrp="1"/>
          </p:cNvSpPr>
          <p:nvPr>
            <p:ph idx="1"/>
          </p:nvPr>
        </p:nvSpPr>
        <p:spPr>
          <a:xfrm>
            <a:off x="218210" y="1759528"/>
            <a:ext cx="8410251" cy="4461163"/>
          </a:xfrm>
        </p:spPr>
        <p:txBody>
          <a:bodyPr/>
          <a:lstStyle/>
          <a:p>
            <a:pPr algn="l">
              <a:buNone/>
            </a:pPr>
            <a:endParaRPr lang="en-US" b="1" dirty="0"/>
          </a:p>
        </p:txBody>
      </p:sp>
      <p:sp>
        <p:nvSpPr>
          <p:cNvPr id="14" name="Rectangle 13"/>
          <p:cNvSpPr/>
          <p:nvPr/>
        </p:nvSpPr>
        <p:spPr>
          <a:xfrm>
            <a:off x="296840" y="2060812"/>
            <a:ext cx="8150970" cy="234741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r>
              <a:rPr lang="fa-IR" sz="2400" b="1" dirty="0">
                <a:cs typeface="B Nazanin" pitchFamily="2" charset="-78"/>
              </a:rPr>
              <a:t>یک شرکت که تلاش می کند تا محصولات خود را در یک بازار جدید بفروشد،ممکن است با توجه به فرایند صرفه به مقیاس،درآمدها و در نتیجه ارزش حقوق صاحبان سهام خود را افزایش دهد(میانگین هزینه پایین تر هر واحد محصول در نتیجه افزاییش تولید).شرکت هایی که از ماشین آلات بیشتر استفاده می کنند،می توانند از ایجاد صرفه به مقیاس بیشتر بهره بگیرند.</a:t>
            </a:r>
            <a:endParaRPr lang="en-US" sz="2400" b="1" dirty="0">
              <a:cs typeface="B Nazanin" pitchFamily="2" charset="-78"/>
            </a:endParaRPr>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5" name="Slide Number Placeholder 4"/>
          <p:cNvSpPr>
            <a:spLocks noGrp="1"/>
          </p:cNvSpPr>
          <p:nvPr>
            <p:ph type="sldNum" sz="quarter" idx="12"/>
          </p:nvPr>
        </p:nvSpPr>
        <p:spPr/>
        <p:txBody>
          <a:bodyPr>
            <a:normAutofit/>
          </a:bodyPr>
          <a:lstStyle/>
          <a:p>
            <a:fld id="{910D3704-EB78-46B9-AB15-D23119C7FC1D}" type="slidenum">
              <a:rPr lang="en-US" smtClean="0"/>
              <a:pPr/>
              <a:t>13</a:t>
            </a:fld>
            <a:endParaRPr lang="en-US"/>
          </a:p>
        </p:txBody>
      </p:sp>
    </p:spTree>
    <p:extLst>
      <p:ext uri="{BB962C8B-B14F-4D97-AF65-F5344CB8AC3E}">
        <p14:creationId xmlns:p14="http://schemas.microsoft.com/office/powerpoint/2010/main" val="18210740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1944695" y="360220"/>
            <a:ext cx="6683765" cy="45719"/>
          </a:xfrm>
        </p:spPr>
        <p:txBody>
          <a:bodyPr>
            <a:normAutofit fontScale="90000"/>
          </a:bodyPr>
          <a:lstStyle/>
          <a:p>
            <a:endParaRPr lang="en-US" dirty="0"/>
          </a:p>
        </p:txBody>
      </p:sp>
      <p:sp>
        <p:nvSpPr>
          <p:cNvPr id="15" name="Cloud Callout 14"/>
          <p:cNvSpPr/>
          <p:nvPr/>
        </p:nvSpPr>
        <p:spPr>
          <a:xfrm>
            <a:off x="6003931" y="203889"/>
            <a:ext cx="2556164" cy="1828801"/>
          </a:xfrm>
          <a:prstGeom prst="cloudCallout">
            <a:avLst/>
          </a:prstGeom>
          <a:solidFill>
            <a:schemeClr val="accent2">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2400" b="1" dirty="0">
                <a:cs typeface="B Nazanin" pitchFamily="2" charset="-78"/>
              </a:rPr>
              <a:t>استفاده از مواد خام خارجی</a:t>
            </a:r>
            <a:endParaRPr lang="en-US" sz="2400" b="1" dirty="0">
              <a:cs typeface="B Nazanin" pitchFamily="2" charset="-78"/>
            </a:endParaRPr>
          </a:p>
        </p:txBody>
      </p:sp>
      <p:sp>
        <p:nvSpPr>
          <p:cNvPr id="16" name="Cloud Callout 15"/>
          <p:cNvSpPr/>
          <p:nvPr/>
        </p:nvSpPr>
        <p:spPr>
          <a:xfrm>
            <a:off x="1319647" y="354844"/>
            <a:ext cx="2535381" cy="1870363"/>
          </a:xfrm>
          <a:prstGeom prst="cloudCallout">
            <a:avLst/>
          </a:prstGeom>
          <a:solidFill>
            <a:srgbClr val="F7E5E5"/>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rtl="1">
              <a:spcBef>
                <a:spcPct val="0"/>
              </a:spcBef>
              <a:defRPr/>
            </a:pPr>
            <a:r>
              <a:rPr lang="fa-IR" sz="2400" b="1" dirty="0">
                <a:solidFill>
                  <a:schemeClr val="tx1"/>
                </a:solidFill>
                <a:cs typeface="B Nazanin" pitchFamily="2" charset="-78"/>
              </a:rPr>
              <a:t>استفاده از عوامل خارجی تولید</a:t>
            </a:r>
          </a:p>
        </p:txBody>
      </p:sp>
      <p:sp>
        <p:nvSpPr>
          <p:cNvPr id="23" name="Rounded Rectangle 22"/>
          <p:cNvSpPr/>
          <p:nvPr/>
        </p:nvSpPr>
        <p:spPr>
          <a:xfrm>
            <a:off x="4657299" y="2552132"/>
            <a:ext cx="4012442" cy="3821372"/>
          </a:xfrm>
          <a:prstGeom prst="roundRect">
            <a:avLst/>
          </a:prstGeom>
          <a:solidFill>
            <a:srgbClr val="F7E5E5"/>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23554" name="Rectangle 2"/>
          <p:cNvSpPr>
            <a:spLocks noChangeArrowheads="1"/>
          </p:cNvSpPr>
          <p:nvPr/>
        </p:nvSpPr>
        <p:spPr bwMode="auto">
          <a:xfrm>
            <a:off x="5112329" y="2323769"/>
            <a:ext cx="3241964"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Char char="•"/>
              <a:tabLst/>
            </a:pPr>
            <a:endParaRPr kumimoji="0" lang="fa-IR" sz="2400" b="0" i="0" u="none" strike="noStrike" cap="none" normalizeH="0" baseline="0" dirty="0" smtClean="0">
              <a:ln>
                <a:noFill/>
              </a:ln>
              <a:solidFill>
                <a:srgbClr val="0D0D0D"/>
              </a:solidFill>
              <a:effectLst/>
              <a:latin typeface="Arial" pitchFamily="34" charset="0"/>
              <a:ea typeface="Times New Roman" pitchFamily="18" charset="0"/>
              <a:cs typeface="B Nazanin" pitchFamily="2" charset="-78"/>
            </a:endParaRPr>
          </a:p>
          <a:p>
            <a:pPr lvl="0" algn="just" rtl="1"/>
            <a:r>
              <a:rPr lang="fa-IR" sz="2400" dirty="0">
                <a:cs typeface="B Nazanin" pitchFamily="2" charset="-78"/>
              </a:rPr>
              <a:t>با توجه به هزینه های جابجایی، ممکن است یک شرکت تلاش کند تا از واردات مواد خام از کشوری دیگر اجتناب کند، مخصوصا زمانی که قصد فروش محصول نهایی به همان کشور را دارد.تحت چنین شرایطی، یک راه حل مناسب، توسعه تولید درکشوری است که مواد اولیه در آن کشور واقع شده است.</a:t>
            </a:r>
            <a:endParaRPr lang="en-US" sz="2400" dirty="0">
              <a:cs typeface="B Nazanin" pitchFamily="2" charset="-78"/>
            </a:endParaRPr>
          </a:p>
        </p:txBody>
      </p:sp>
      <p:sp>
        <p:nvSpPr>
          <p:cNvPr id="25" name="Rounded Rectangle 24"/>
          <p:cNvSpPr/>
          <p:nvPr/>
        </p:nvSpPr>
        <p:spPr>
          <a:xfrm>
            <a:off x="266132" y="2687782"/>
            <a:ext cx="4233134" cy="3781257"/>
          </a:xfrm>
          <a:prstGeom prst="roundRect">
            <a:avLst/>
          </a:prstGeom>
          <a:solidFill>
            <a:schemeClr val="accent5">
              <a:lumMod val="60000"/>
              <a:lumOff val="4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3555" name="Rectangle 3"/>
          <p:cNvSpPr>
            <a:spLocks noChangeArrowheads="1"/>
          </p:cNvSpPr>
          <p:nvPr/>
        </p:nvSpPr>
        <p:spPr bwMode="auto">
          <a:xfrm>
            <a:off x="266132" y="2907899"/>
            <a:ext cx="4118833"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rtl="1" fontAlgn="base">
              <a:spcBef>
                <a:spcPct val="0"/>
              </a:spcBef>
              <a:spcAft>
                <a:spcPct val="0"/>
              </a:spcAft>
            </a:pPr>
            <a:r>
              <a:rPr lang="fa-IR" sz="2000" dirty="0">
                <a:cs typeface="B Nazanin" pitchFamily="2" charset="-78"/>
              </a:rPr>
              <a:t>هزینه نیروی کار و زمین می تواند به طور قابل توجهی میان کشورهای مختلف متفاوت باشد.شرکت های چندملیتی اغلب تلاش می کنند تا محصولات خود را در مکان هایی که هزینه نیروی کار و زمین پایین است، تولید کنند. با توجه به مبحث بازار ناقص(رجوع شود به فصل 1)، مواردی مانند اطلاعات ناقص،هزینه های جابجایی و موانع ورود به صنعت، هزینه های نیروی کار، لزوما در بازارهای مختلف یکسان نیست. بنابراین، برای یک شرکت چندملیتی تعیین مکانی که بتوانند هزینه های تولید را کاهش دهد بسیار مهم خواهد بود.</a:t>
            </a:r>
            <a:endParaRPr kumimoji="0" lang="en-US" sz="2000" b="0" i="0" u="none" strike="noStrike" cap="none" normalizeH="0" baseline="0" dirty="0" smtClean="0">
              <a:ln>
                <a:noFill/>
              </a:ln>
              <a:solidFill>
                <a:schemeClr val="tx1"/>
              </a:solidFill>
              <a:effectLst/>
              <a:latin typeface="Arial" pitchFamily="34" charset="0"/>
              <a:cs typeface="B Nazanin" pitchFamily="2" charset="-78"/>
            </a:endParaRPr>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3" name="Slide Number Placeholder 2"/>
          <p:cNvSpPr>
            <a:spLocks noGrp="1"/>
          </p:cNvSpPr>
          <p:nvPr>
            <p:ph type="sldNum" sz="quarter" idx="12"/>
          </p:nvPr>
        </p:nvSpPr>
        <p:spPr/>
        <p:txBody>
          <a:bodyPr>
            <a:normAutofit/>
          </a:bodyPr>
          <a:lstStyle/>
          <a:p>
            <a:fld id="{910D3704-EB78-46B9-AB15-D23119C7FC1D}" type="slidenum">
              <a:rPr lang="en-US" smtClean="0"/>
              <a:pPr/>
              <a:t>14</a:t>
            </a:fld>
            <a:endParaRPr lang="en-US"/>
          </a:p>
        </p:txBody>
      </p:sp>
    </p:spTree>
    <p:extLst>
      <p:ext uri="{BB962C8B-B14F-4D97-AF65-F5344CB8AC3E}">
        <p14:creationId xmlns:p14="http://schemas.microsoft.com/office/powerpoint/2010/main" val="2663203"/>
      </p:ext>
    </p:extLst>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036" y="1634838"/>
            <a:ext cx="8441423" cy="4447309"/>
          </a:xfrm>
        </p:spPr>
        <p:txBody>
          <a:bodyPr>
            <a:normAutofit/>
          </a:bodyPr>
          <a:lstStyle/>
          <a:p>
            <a:endParaRPr lang="en-US" dirty="0"/>
          </a:p>
        </p:txBody>
      </p:sp>
      <p:sp>
        <p:nvSpPr>
          <p:cNvPr id="11" name="Rounded Rectangle 10"/>
          <p:cNvSpPr/>
          <p:nvPr/>
        </p:nvSpPr>
        <p:spPr>
          <a:xfrm>
            <a:off x="99102" y="2055435"/>
            <a:ext cx="4306645" cy="343551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lvl="1" algn="just"/>
            <a:r>
              <a:rPr lang="fa-IR" sz="2400" dirty="0">
                <a:cs typeface="B Nazanin" pitchFamily="2" charset="-78"/>
              </a:rPr>
              <a:t>امروزه اکثرا شرکت ها به طور فزاینده ای کارخانه هایی را در کشورهای دیگر تاسیس می کند تا کارخانه های موجود در کشورهای دیگر را تملک می کند تا بدین ترتیب بتواند به تکنولوژی کشورهای دیگر دسترسی داشته باشد. بدین ترتیب این تکنولوژی، به منظور بهبود فرایند تولید و افزایش بازدهی محصولات برای تمامی کارخانه های زیرمجموعه استفاده می شود</a:t>
            </a:r>
            <a:endParaRPr lang="en-US" sz="2400" b="1" dirty="0" smtClean="0">
              <a:latin typeface="Times New Roman" pitchFamily="18" charset="0"/>
              <a:cs typeface="B Nazanin" pitchFamily="2" charset="-78"/>
            </a:endParaRPr>
          </a:p>
        </p:txBody>
      </p:sp>
      <p:sp>
        <p:nvSpPr>
          <p:cNvPr id="15" name="Rectangle 14"/>
          <p:cNvSpPr/>
          <p:nvPr/>
        </p:nvSpPr>
        <p:spPr>
          <a:xfrm>
            <a:off x="4575412" y="1717962"/>
            <a:ext cx="4473054" cy="472378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lvl="0" algn="just" rtl="1"/>
            <a:r>
              <a:rPr lang="fa-IR" sz="2400" dirty="0">
                <a:cs typeface="B Nazanin" pitchFamily="2" charset="-78"/>
              </a:rPr>
              <a:t>هنگامی که یک شرکت درمی یابد که ارز خارجی زیر ارزش واقعی است،ممکن است تصمیم به سرمایه گذاری مستقیم خارجی در آن کشور بگیرد زیرا هزینه اولیه پایین تر خواهد بود.</a:t>
            </a:r>
            <a:endParaRPr lang="en-US" sz="2400" dirty="0">
              <a:cs typeface="B Nazanin" pitchFamily="2" charset="-78"/>
            </a:endParaRPr>
          </a:p>
          <a:p>
            <a:pPr algn="just" rtl="1"/>
            <a:r>
              <a:rPr lang="fa-IR" sz="2400" dirty="0">
                <a:cs typeface="B Nazanin" pitchFamily="2" charset="-78"/>
              </a:rPr>
              <a:t>یک علت برای چنین سرمایه گذاری مستقیمی جبران تغییر در تقاضا برای صادرات شرکت با توجه به نوسانات نرخ ارز است. به عنوان مثال، هنگامی که کارخانه داران اتومبیل سازی  ژاپنی کارخانه هایی را در کشور امریکا تاسیس کردند،توانستند ریسک تغییرات نرخ ارز را با متحمل شدن هزینه های دلاری برای محصولات خود کاهش دهند. بدین ترتیب امکان پذیری پروژه های در نظر گرفته شده ممکن است به نرخ ارز فعلی و نرخ ارز مورد انتظار بستگی داشته باشد.</a:t>
            </a:r>
            <a:endParaRPr lang="en-US" sz="2400" dirty="0">
              <a:cs typeface="B Nazanin" pitchFamily="2" charset="-78"/>
            </a:endParaRPr>
          </a:p>
          <a:p>
            <a:pPr algn="just" rtl="1"/>
            <a:endParaRPr lang="en-US" sz="2400" dirty="0">
              <a:cs typeface="B Nazanin" pitchFamily="2" charset="-78"/>
            </a:endParaRPr>
          </a:p>
        </p:txBody>
      </p:sp>
      <p:sp>
        <p:nvSpPr>
          <p:cNvPr id="18" name="Rounded Rectangle 17"/>
          <p:cNvSpPr/>
          <p:nvPr/>
        </p:nvSpPr>
        <p:spPr>
          <a:xfrm>
            <a:off x="928980" y="106803"/>
            <a:ext cx="3200400" cy="92825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2400" b="1" dirty="0">
                <a:solidFill>
                  <a:schemeClr val="accent2">
                    <a:lumMod val="75000"/>
                  </a:schemeClr>
                </a:solidFill>
                <a:cs typeface="B Nazanin" pitchFamily="2" charset="-78"/>
              </a:rPr>
              <a:t>استفاده از تکنولوژی خارجی</a:t>
            </a:r>
            <a:endParaRPr lang="en-US" sz="2400" b="1" dirty="0">
              <a:solidFill>
                <a:schemeClr val="accent2">
                  <a:lumMod val="75000"/>
                </a:schemeClr>
              </a:solidFill>
              <a:cs typeface="B Nazanin" pitchFamily="2" charset="-78"/>
            </a:endParaRPr>
          </a:p>
        </p:txBody>
      </p:sp>
      <p:sp>
        <p:nvSpPr>
          <p:cNvPr id="20" name="Down Arrow 19"/>
          <p:cNvSpPr/>
          <p:nvPr/>
        </p:nvSpPr>
        <p:spPr>
          <a:xfrm>
            <a:off x="2071668" y="1079618"/>
            <a:ext cx="665019" cy="775855"/>
          </a:xfrm>
          <a:prstGeom prst="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2" name="Rounded Rectangle 11"/>
          <p:cNvSpPr/>
          <p:nvPr/>
        </p:nvSpPr>
        <p:spPr>
          <a:xfrm>
            <a:off x="5049983" y="106803"/>
            <a:ext cx="3200400" cy="92825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2400" b="1" dirty="0">
                <a:solidFill>
                  <a:schemeClr val="accent2">
                    <a:lumMod val="75000"/>
                  </a:schemeClr>
                </a:solidFill>
                <a:cs typeface="B Nazanin" pitchFamily="2" charset="-78"/>
              </a:rPr>
              <a:t>واکنش به تحرکات نرخ ارز</a:t>
            </a:r>
            <a:endParaRPr lang="en-US" sz="2400" b="1" dirty="0">
              <a:solidFill>
                <a:schemeClr val="accent2">
                  <a:lumMod val="75000"/>
                </a:schemeClr>
              </a:solidFill>
              <a:cs typeface="B Nazanin" pitchFamily="2" charset="-78"/>
            </a:endParaRPr>
          </a:p>
        </p:txBody>
      </p:sp>
      <p:sp>
        <p:nvSpPr>
          <p:cNvPr id="19" name="Down Arrow 18"/>
          <p:cNvSpPr/>
          <p:nvPr/>
        </p:nvSpPr>
        <p:spPr>
          <a:xfrm>
            <a:off x="6317673" y="1035058"/>
            <a:ext cx="665019" cy="775855"/>
          </a:xfrm>
          <a:prstGeom prst="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4" name="Slide Number Placeholder 3"/>
          <p:cNvSpPr>
            <a:spLocks noGrp="1"/>
          </p:cNvSpPr>
          <p:nvPr>
            <p:ph type="sldNum" sz="quarter" idx="12"/>
          </p:nvPr>
        </p:nvSpPr>
        <p:spPr/>
        <p:txBody>
          <a:bodyPr>
            <a:normAutofit/>
          </a:bodyPr>
          <a:lstStyle/>
          <a:p>
            <a:fld id="{910D3704-EB78-46B9-AB15-D23119C7FC1D}" type="slidenum">
              <a:rPr lang="en-US" smtClean="0"/>
              <a:pPr/>
              <a:t>15</a:t>
            </a:fld>
            <a:endParaRPr lang="en-US"/>
          </a:p>
        </p:txBody>
      </p:sp>
    </p:spTree>
    <p:extLst>
      <p:ext uri="{BB962C8B-B14F-4D97-AF65-F5344CB8AC3E}">
        <p14:creationId xmlns:p14="http://schemas.microsoft.com/office/powerpoint/2010/main" val="21862293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a:solidFill>
                  <a:schemeClr val="accent2">
                    <a:lumMod val="75000"/>
                  </a:schemeClr>
                </a:solidFill>
                <a:cs typeface="B Nazanin" pitchFamily="2" charset="-78"/>
              </a:rPr>
              <a:t>مقایسه منافع سرمایه گذاری مستقیم خارجی میان کشورها</a:t>
            </a:r>
          </a:p>
        </p:txBody>
      </p:sp>
      <p:sp>
        <p:nvSpPr>
          <p:cNvPr id="3" name="Content Placeholder 2"/>
          <p:cNvSpPr>
            <a:spLocks noGrp="1"/>
          </p:cNvSpPr>
          <p:nvPr>
            <p:ph idx="1"/>
          </p:nvPr>
        </p:nvSpPr>
        <p:spPr/>
        <p:txBody>
          <a:bodyPr>
            <a:normAutofit fontScale="85000" lnSpcReduction="20000"/>
          </a:bodyPr>
          <a:lstStyle/>
          <a:p>
            <a:pPr algn="just" rtl="1"/>
            <a:r>
              <a:rPr lang="fa-IR" sz="2400" dirty="0">
                <a:cs typeface="B Nazanin" pitchFamily="2" charset="-78"/>
              </a:rPr>
              <a:t>بسیاری از شرکت های چندملیتی از سرمایه گذاری مستقیم خارجی بر اساس انتظارات خود از سرمایه گذاری روی یک یا چند مورد از منافع بالقوه </a:t>
            </a:r>
            <a:r>
              <a:rPr lang="fa-IR" sz="2400" dirty="0" smtClean="0">
                <a:cs typeface="B Nazanin" pitchFamily="2" charset="-78"/>
              </a:rPr>
              <a:t>ای </a:t>
            </a:r>
            <a:r>
              <a:rPr lang="fa-IR" sz="2400" dirty="0">
                <a:cs typeface="B Nazanin" pitchFamily="2" charset="-78"/>
              </a:rPr>
              <a:t>استفاده می کنند</a:t>
            </a:r>
            <a:r>
              <a:rPr lang="fa-IR" sz="2400" dirty="0" smtClean="0">
                <a:cs typeface="B Nazanin" pitchFamily="2" charset="-78"/>
              </a:rPr>
              <a:t>.</a:t>
            </a:r>
            <a:r>
              <a:rPr lang="fa-IR" sz="2400" dirty="0">
                <a:cs typeface="B Nazanin" pitchFamily="2" charset="-78"/>
              </a:rPr>
              <a:t> منافع حاصل از سرمایه گذاری مستقیم خارجی، با توجه به کشورهای مختلف، متفاوت است. کشورهای اروپای غربی بازارهای مناسب تری از جهت تقاضا برای محصولات و کالاهای مختلف دارند. بنابراین، ممکن است این کشورها، در ارتباط با ورود شرکت های چندملیتی به بازار آنها تجدید نظر داشته باشند، چراکه آنها در حال حاضر محصولات بهتری را خود ارایه می دهند. اما  در کشورهای اروپای شرقی،آسیا و امریکای لاتین تمایل به هزینه های پایین تر نیروی کار و زمین وجود دارد. اگر یک شرکت چندملیتی تمایل به تولید محصولاتی با هزینه پایین تر داشته باشند،بایستی موارد دیگری نظیر اصول و مهارت های کاری، دسترسی به نیروی کار و ویژگی های فرهنگی را نیز در نظر بگیرد. اگرچه تلاش بسیاری صورت می گیرد تا انگیزه های افزایش کسب و کارهای بین المللی موارد بیشتری از لیست مذکور را در بر داشته باشد، اما برخی معایب نیز در ارتباط با سرمایه گذاری مستقیم خارجی وجود دارد.</a:t>
            </a:r>
            <a:endParaRPr lang="en-US" sz="2400" dirty="0">
              <a:cs typeface="B Nazanin" pitchFamily="2" charset="-78"/>
            </a:endParaRPr>
          </a:p>
          <a:p>
            <a:pPr algn="just"/>
            <a:endParaRPr lang="fa-IR" sz="2400" dirty="0">
              <a:cs typeface="B Nazanin" pitchFamily="2" charset="-78"/>
            </a:endParaRPr>
          </a:p>
        </p:txBody>
      </p:sp>
      <p:sp>
        <p:nvSpPr>
          <p:cNvPr id="4" name="Footer Placeholder 3"/>
          <p:cNvSpPr>
            <a:spLocks noGrp="1"/>
          </p:cNvSpPr>
          <p:nvPr>
            <p:ph type="ftr" sz="quarter" idx="11"/>
          </p:nvPr>
        </p:nvSpPr>
        <p:spPr/>
        <p:txBody>
          <a:bodyPr/>
          <a:lstStyle/>
          <a:p>
            <a:r>
              <a:rPr lang="fa-IR" smtClean="0"/>
              <a:t>مالي بين الملل</a:t>
            </a:r>
            <a:endParaRPr lang="en-US"/>
          </a:p>
        </p:txBody>
      </p:sp>
      <p:sp>
        <p:nvSpPr>
          <p:cNvPr id="5" name="Slide Number Placeholder 4"/>
          <p:cNvSpPr>
            <a:spLocks noGrp="1"/>
          </p:cNvSpPr>
          <p:nvPr>
            <p:ph type="sldNum" sz="quarter" idx="12"/>
          </p:nvPr>
        </p:nvSpPr>
        <p:spPr/>
        <p:txBody>
          <a:bodyPr>
            <a:normAutofit/>
          </a:bodyPr>
          <a:lstStyle/>
          <a:p>
            <a:fld id="{910D3704-EB78-46B9-AB15-D23119C7FC1D}" type="slidenum">
              <a:rPr lang="en-US" smtClean="0"/>
              <a:pPr/>
              <a:t>16</a:t>
            </a:fld>
            <a:endParaRPr lang="en-US"/>
          </a:p>
        </p:txBody>
      </p:sp>
    </p:spTree>
    <p:extLst>
      <p:ext uri="{BB962C8B-B14F-4D97-AF65-F5344CB8AC3E}">
        <p14:creationId xmlns:p14="http://schemas.microsoft.com/office/powerpoint/2010/main" val="2378618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solidFill>
                  <a:schemeClr val="accent2">
                    <a:lumMod val="75000"/>
                  </a:schemeClr>
                </a:solidFill>
                <a:cs typeface="B Nazanin" pitchFamily="2" charset="-78"/>
              </a:rPr>
              <a:t>خلاصه ای از انگیزه های مربوط به مشارکت در سرمایه گذاری مستقیم</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7776908"/>
              </p:ext>
            </p:extLst>
          </p:nvPr>
        </p:nvGraphicFramePr>
        <p:xfrm>
          <a:off x="736979" y="1446659"/>
          <a:ext cx="7369792" cy="5740275"/>
        </p:xfrm>
        <a:graphic>
          <a:graphicData uri="http://schemas.openxmlformats.org/drawingml/2006/table">
            <a:tbl>
              <a:tblPr rtl="1" firstRow="1" firstCol="1" bandRow="1">
                <a:tableStyleId>{00A15C55-8517-42AA-B614-E9B94910E393}</a:tableStyleId>
              </a:tblPr>
              <a:tblGrid>
                <a:gridCol w="2143568">
                  <a:extLst>
                    <a:ext uri="{9D8B030D-6E8A-4147-A177-3AD203B41FA5}">
                      <a16:colId xmlns:a16="http://schemas.microsoft.com/office/drawing/2014/main" val="20000"/>
                    </a:ext>
                  </a:extLst>
                </a:gridCol>
                <a:gridCol w="5226224">
                  <a:extLst>
                    <a:ext uri="{9D8B030D-6E8A-4147-A177-3AD203B41FA5}">
                      <a16:colId xmlns:a16="http://schemas.microsoft.com/office/drawing/2014/main" val="20001"/>
                    </a:ext>
                  </a:extLst>
                </a:gridCol>
              </a:tblGrid>
              <a:tr h="202905">
                <a:tc>
                  <a:txBody>
                    <a:bodyPr/>
                    <a:lstStyle/>
                    <a:p>
                      <a:pPr algn="justLow" rtl="1">
                        <a:lnSpc>
                          <a:spcPct val="107000"/>
                        </a:lnSpc>
                        <a:spcAft>
                          <a:spcPts val="0"/>
                        </a:spcAft>
                      </a:pPr>
                      <a:r>
                        <a:rPr lang="fa-IR" sz="1600">
                          <a:effectLst/>
                          <a:cs typeface="B Nazanin" pitchFamily="2" charset="-78"/>
                        </a:rPr>
                        <a:t> </a:t>
                      </a:r>
                      <a:endParaRPr lang="en-US" sz="2000">
                        <a:effectLst/>
                        <a:latin typeface="Calibri"/>
                        <a:ea typeface="Calibri"/>
                        <a:cs typeface="B Nazanin" pitchFamily="2" charset="-78"/>
                      </a:endParaRPr>
                    </a:p>
                  </a:txBody>
                  <a:tcPr marL="51435" marR="51435" marT="0" marB="0"/>
                </a:tc>
                <a:tc>
                  <a:txBody>
                    <a:bodyPr/>
                    <a:lstStyle/>
                    <a:p>
                      <a:pPr algn="justLow" rtl="1">
                        <a:lnSpc>
                          <a:spcPct val="107000"/>
                        </a:lnSpc>
                        <a:spcAft>
                          <a:spcPts val="0"/>
                        </a:spcAft>
                      </a:pPr>
                      <a:r>
                        <a:rPr lang="fa-IR" sz="1600" u="sng">
                          <a:effectLst/>
                          <a:cs typeface="B Nazanin" pitchFamily="2" charset="-78"/>
                        </a:rPr>
                        <a:t>ابزارهای استفاده سرمایه گذاری مستقیم خارجی در راستای نیل به اهداف</a:t>
                      </a:r>
                      <a:endParaRPr lang="en-US" sz="2000">
                        <a:effectLst/>
                        <a:latin typeface="Calibri"/>
                        <a:ea typeface="Calibri"/>
                        <a:cs typeface="B Nazanin" pitchFamily="2" charset="-78"/>
                      </a:endParaRPr>
                    </a:p>
                  </a:txBody>
                  <a:tcPr marL="51435" marR="51435" marT="0" marB="0"/>
                </a:tc>
                <a:extLst>
                  <a:ext uri="{0D108BD9-81ED-4DB2-BD59-A6C34878D82A}">
                    <a16:rowId xmlns:a16="http://schemas.microsoft.com/office/drawing/2014/main" val="10000"/>
                  </a:ext>
                </a:extLst>
              </a:tr>
              <a:tr h="202905">
                <a:tc>
                  <a:txBody>
                    <a:bodyPr/>
                    <a:lstStyle/>
                    <a:p>
                      <a:pPr algn="justLow" rtl="1">
                        <a:lnSpc>
                          <a:spcPct val="107000"/>
                        </a:lnSpc>
                        <a:spcAft>
                          <a:spcPts val="0"/>
                        </a:spcAft>
                      </a:pPr>
                      <a:r>
                        <a:rPr lang="fa-IR" sz="1600">
                          <a:effectLst/>
                          <a:cs typeface="B Nazanin" pitchFamily="2" charset="-78"/>
                        </a:rPr>
                        <a:t>انگیزه های درآمد محور</a:t>
                      </a:r>
                      <a:endParaRPr lang="en-US" sz="2000">
                        <a:effectLst/>
                        <a:latin typeface="Calibri"/>
                        <a:ea typeface="Calibri"/>
                        <a:cs typeface="B Nazanin" pitchFamily="2" charset="-78"/>
                      </a:endParaRPr>
                    </a:p>
                  </a:txBody>
                  <a:tcPr marL="51435" marR="51435" marT="0" marB="0"/>
                </a:tc>
                <a:tc>
                  <a:txBody>
                    <a:bodyPr/>
                    <a:lstStyle/>
                    <a:p>
                      <a:pPr algn="justLow" rtl="1">
                        <a:lnSpc>
                          <a:spcPct val="107000"/>
                        </a:lnSpc>
                        <a:spcAft>
                          <a:spcPts val="0"/>
                        </a:spcAft>
                      </a:pPr>
                      <a:r>
                        <a:rPr lang="fa-IR" sz="1600">
                          <a:effectLst/>
                          <a:cs typeface="B Nazanin" pitchFamily="2" charset="-78"/>
                        </a:rPr>
                        <a:t> </a:t>
                      </a:r>
                      <a:endParaRPr lang="en-US" sz="2000">
                        <a:effectLst/>
                        <a:latin typeface="Calibri"/>
                        <a:ea typeface="Calibri"/>
                        <a:cs typeface="B Nazanin" pitchFamily="2" charset="-78"/>
                      </a:endParaRPr>
                    </a:p>
                  </a:txBody>
                  <a:tcPr marL="51435" marR="51435" marT="0" marB="0"/>
                </a:tc>
                <a:extLst>
                  <a:ext uri="{0D108BD9-81ED-4DB2-BD59-A6C34878D82A}">
                    <a16:rowId xmlns:a16="http://schemas.microsoft.com/office/drawing/2014/main" val="10001"/>
                  </a:ext>
                </a:extLst>
              </a:tr>
              <a:tr h="202905">
                <a:tc>
                  <a:txBody>
                    <a:bodyPr/>
                    <a:lstStyle/>
                    <a:p>
                      <a:pPr algn="justLow" rtl="1">
                        <a:lnSpc>
                          <a:spcPct val="107000"/>
                        </a:lnSpc>
                        <a:spcAft>
                          <a:spcPts val="0"/>
                        </a:spcAft>
                      </a:pPr>
                      <a:r>
                        <a:rPr lang="fa-IR" sz="1600">
                          <a:effectLst/>
                          <a:cs typeface="B Nazanin" pitchFamily="2" charset="-78"/>
                        </a:rPr>
                        <a:t>1.جذب منابع جدید تقاضا</a:t>
                      </a:r>
                      <a:endParaRPr lang="en-US" sz="2000">
                        <a:effectLst/>
                        <a:latin typeface="Calibri"/>
                        <a:ea typeface="Calibri"/>
                        <a:cs typeface="B Nazanin" pitchFamily="2" charset="-78"/>
                      </a:endParaRPr>
                    </a:p>
                  </a:txBody>
                  <a:tcPr marL="51435" marR="51435" marT="0" marB="0"/>
                </a:tc>
                <a:tc>
                  <a:txBody>
                    <a:bodyPr/>
                    <a:lstStyle/>
                    <a:p>
                      <a:pPr algn="justLow" rtl="1">
                        <a:lnSpc>
                          <a:spcPct val="107000"/>
                        </a:lnSpc>
                        <a:spcAft>
                          <a:spcPts val="0"/>
                        </a:spcAft>
                      </a:pPr>
                      <a:r>
                        <a:rPr lang="fa-IR" sz="1600">
                          <a:effectLst/>
                          <a:cs typeface="B Nazanin" pitchFamily="2" charset="-78"/>
                        </a:rPr>
                        <a:t>ایجاد یک زیرمجموعه جدید یا تملک  امکانات رقبا در یک بازار جدید</a:t>
                      </a:r>
                      <a:endParaRPr lang="en-US" sz="2000">
                        <a:effectLst/>
                        <a:latin typeface="Calibri"/>
                        <a:ea typeface="Calibri"/>
                        <a:cs typeface="B Nazanin" pitchFamily="2" charset="-78"/>
                      </a:endParaRPr>
                    </a:p>
                  </a:txBody>
                  <a:tcPr marL="51435" marR="51435" marT="0" marB="0"/>
                </a:tc>
                <a:extLst>
                  <a:ext uri="{0D108BD9-81ED-4DB2-BD59-A6C34878D82A}">
                    <a16:rowId xmlns:a16="http://schemas.microsoft.com/office/drawing/2014/main" val="10002"/>
                  </a:ext>
                </a:extLst>
              </a:tr>
              <a:tr h="416629">
                <a:tc>
                  <a:txBody>
                    <a:bodyPr/>
                    <a:lstStyle/>
                    <a:p>
                      <a:pPr algn="justLow" rtl="1">
                        <a:lnSpc>
                          <a:spcPct val="107000"/>
                        </a:lnSpc>
                        <a:spcAft>
                          <a:spcPts val="0"/>
                        </a:spcAft>
                      </a:pPr>
                      <a:r>
                        <a:rPr lang="fa-IR" sz="1600">
                          <a:effectLst/>
                          <a:cs typeface="B Nazanin" pitchFamily="2" charset="-78"/>
                        </a:rPr>
                        <a:t>2.ورود به بازارهای با احتمال سود بالاتر </a:t>
                      </a:r>
                      <a:endParaRPr lang="en-US" sz="2000">
                        <a:effectLst/>
                        <a:latin typeface="Calibri"/>
                        <a:ea typeface="Calibri"/>
                        <a:cs typeface="B Nazanin" pitchFamily="2" charset="-78"/>
                      </a:endParaRPr>
                    </a:p>
                  </a:txBody>
                  <a:tcPr marL="51435" marR="51435" marT="0" marB="0"/>
                </a:tc>
                <a:tc>
                  <a:txBody>
                    <a:bodyPr/>
                    <a:lstStyle/>
                    <a:p>
                      <a:pPr algn="justLow" rtl="1">
                        <a:lnSpc>
                          <a:spcPct val="107000"/>
                        </a:lnSpc>
                        <a:spcAft>
                          <a:spcPts val="0"/>
                        </a:spcAft>
                      </a:pPr>
                      <a:r>
                        <a:rPr lang="fa-IR" sz="1600">
                          <a:effectLst/>
                          <a:cs typeface="B Nazanin" pitchFamily="2" charset="-78"/>
                        </a:rPr>
                        <a:t>تملک رقیبی که کنترل بازار محلی خود را در دست داشته  است.</a:t>
                      </a:r>
                      <a:endParaRPr lang="en-US" sz="2000">
                        <a:effectLst/>
                        <a:latin typeface="Calibri"/>
                        <a:ea typeface="Calibri"/>
                        <a:cs typeface="B Nazanin" pitchFamily="2" charset="-78"/>
                      </a:endParaRPr>
                    </a:p>
                  </a:txBody>
                  <a:tcPr marL="51435" marR="51435" marT="0" marB="0"/>
                </a:tc>
                <a:extLst>
                  <a:ext uri="{0D108BD9-81ED-4DB2-BD59-A6C34878D82A}">
                    <a16:rowId xmlns:a16="http://schemas.microsoft.com/office/drawing/2014/main" val="10003"/>
                  </a:ext>
                </a:extLst>
              </a:tr>
              <a:tr h="416629">
                <a:tc>
                  <a:txBody>
                    <a:bodyPr/>
                    <a:lstStyle/>
                    <a:p>
                      <a:pPr algn="justLow" rtl="1">
                        <a:lnSpc>
                          <a:spcPct val="107000"/>
                        </a:lnSpc>
                        <a:spcAft>
                          <a:spcPts val="0"/>
                        </a:spcAft>
                      </a:pPr>
                      <a:r>
                        <a:rPr lang="fa-IR" sz="1600">
                          <a:effectLst/>
                          <a:cs typeface="B Nazanin" pitchFamily="2" charset="-78"/>
                        </a:rPr>
                        <a:t>3. بهره برداری از مزایای انحصاری</a:t>
                      </a:r>
                      <a:endParaRPr lang="en-US" sz="2000">
                        <a:effectLst/>
                        <a:latin typeface="Calibri"/>
                        <a:ea typeface="Calibri"/>
                        <a:cs typeface="B Nazanin" pitchFamily="2" charset="-78"/>
                      </a:endParaRPr>
                    </a:p>
                  </a:txBody>
                  <a:tcPr marL="51435" marR="51435" marT="0" marB="0"/>
                </a:tc>
                <a:tc>
                  <a:txBody>
                    <a:bodyPr/>
                    <a:lstStyle/>
                    <a:p>
                      <a:pPr algn="justLow" rtl="1">
                        <a:lnSpc>
                          <a:spcPct val="107000"/>
                        </a:lnSpc>
                        <a:spcAft>
                          <a:spcPts val="0"/>
                        </a:spcAft>
                      </a:pPr>
                      <a:r>
                        <a:rPr lang="fa-IR" sz="1600">
                          <a:effectLst/>
                          <a:cs typeface="B Nazanin" pitchFamily="2" charset="-78"/>
                        </a:rPr>
                        <a:t>ایجاد یک زیر مجموعه در یک بازار بطوریکه رقبا قادر به تولید یکسان نباشند.فروش محصول در کشور</a:t>
                      </a:r>
                      <a:endParaRPr lang="en-US" sz="2000">
                        <a:effectLst/>
                        <a:latin typeface="Calibri"/>
                        <a:ea typeface="Calibri"/>
                        <a:cs typeface="B Nazanin" pitchFamily="2" charset="-78"/>
                      </a:endParaRPr>
                    </a:p>
                  </a:txBody>
                  <a:tcPr marL="51435" marR="51435" marT="0" marB="0"/>
                </a:tc>
                <a:extLst>
                  <a:ext uri="{0D108BD9-81ED-4DB2-BD59-A6C34878D82A}">
                    <a16:rowId xmlns:a16="http://schemas.microsoft.com/office/drawing/2014/main" val="10004"/>
                  </a:ext>
                </a:extLst>
              </a:tr>
              <a:tr h="416629">
                <a:tc>
                  <a:txBody>
                    <a:bodyPr/>
                    <a:lstStyle/>
                    <a:p>
                      <a:pPr algn="justLow" rtl="1">
                        <a:lnSpc>
                          <a:spcPct val="107000"/>
                        </a:lnSpc>
                        <a:spcAft>
                          <a:spcPts val="0"/>
                        </a:spcAft>
                      </a:pPr>
                      <a:r>
                        <a:rPr lang="fa-IR" sz="1600">
                          <a:effectLst/>
                          <a:cs typeface="B Nazanin" pitchFamily="2" charset="-78"/>
                        </a:rPr>
                        <a:t>4. واکنش به محدودیت های تجاری</a:t>
                      </a:r>
                      <a:endParaRPr lang="en-US" sz="2000">
                        <a:effectLst/>
                        <a:latin typeface="Calibri"/>
                        <a:ea typeface="Calibri"/>
                        <a:cs typeface="B Nazanin" pitchFamily="2" charset="-78"/>
                      </a:endParaRPr>
                    </a:p>
                  </a:txBody>
                  <a:tcPr marL="51435" marR="51435" marT="0" marB="0"/>
                </a:tc>
                <a:tc>
                  <a:txBody>
                    <a:bodyPr/>
                    <a:lstStyle/>
                    <a:p>
                      <a:pPr algn="justLow" rtl="1">
                        <a:lnSpc>
                          <a:spcPct val="107000"/>
                        </a:lnSpc>
                        <a:spcAft>
                          <a:spcPts val="0"/>
                        </a:spcAft>
                      </a:pPr>
                      <a:r>
                        <a:rPr lang="fa-IR" sz="1600">
                          <a:effectLst/>
                          <a:cs typeface="B Nazanin" pitchFamily="2" charset="-78"/>
                        </a:rPr>
                        <a:t>ایجاد یک زیرمجموعه در یک بازار بطوریکه محدودیت های تجاری در آن بازار ارزش صادراتی شرکت را به طور نامطلوب تحت تاثیر قرار می دهد.</a:t>
                      </a:r>
                      <a:endParaRPr lang="en-US" sz="2000">
                        <a:effectLst/>
                        <a:latin typeface="Calibri"/>
                        <a:ea typeface="Calibri"/>
                        <a:cs typeface="B Nazanin" pitchFamily="2" charset="-78"/>
                      </a:endParaRPr>
                    </a:p>
                  </a:txBody>
                  <a:tcPr marL="51435" marR="51435" marT="0" marB="0"/>
                </a:tc>
                <a:extLst>
                  <a:ext uri="{0D108BD9-81ED-4DB2-BD59-A6C34878D82A}">
                    <a16:rowId xmlns:a16="http://schemas.microsoft.com/office/drawing/2014/main" val="10005"/>
                  </a:ext>
                </a:extLst>
              </a:tr>
              <a:tr h="416629">
                <a:tc>
                  <a:txBody>
                    <a:bodyPr/>
                    <a:lstStyle/>
                    <a:p>
                      <a:pPr algn="justLow" rtl="1">
                        <a:lnSpc>
                          <a:spcPct val="107000"/>
                        </a:lnSpc>
                        <a:spcAft>
                          <a:spcPts val="0"/>
                        </a:spcAft>
                      </a:pPr>
                      <a:r>
                        <a:rPr lang="fa-IR" sz="1600" dirty="0">
                          <a:effectLst/>
                          <a:cs typeface="B Nazanin" pitchFamily="2" charset="-78"/>
                        </a:rPr>
                        <a:t>5.متنوع سازی بین المللی</a:t>
                      </a:r>
                      <a:endParaRPr lang="en-US" sz="2000" dirty="0">
                        <a:effectLst/>
                        <a:latin typeface="Calibri"/>
                        <a:ea typeface="Calibri"/>
                        <a:cs typeface="B Nazanin" pitchFamily="2" charset="-78"/>
                      </a:endParaRPr>
                    </a:p>
                  </a:txBody>
                  <a:tcPr marL="51435" marR="51435" marT="0" marB="0"/>
                </a:tc>
                <a:tc>
                  <a:txBody>
                    <a:bodyPr/>
                    <a:lstStyle/>
                    <a:p>
                      <a:pPr algn="justLow" rtl="1">
                        <a:lnSpc>
                          <a:spcPct val="107000"/>
                        </a:lnSpc>
                        <a:spcAft>
                          <a:spcPts val="0"/>
                        </a:spcAft>
                      </a:pPr>
                      <a:r>
                        <a:rPr lang="fa-IR" sz="1600">
                          <a:effectLst/>
                          <a:cs typeface="B Nazanin" pitchFamily="2" charset="-78"/>
                        </a:rPr>
                        <a:t>ایجاد یک زیر مجموعه در بازارهایی که چرخه محصول آن با چرخه محصول بازارهایی که زیرمجموعه ها در آن قرار دارد،متفاوت باشد.</a:t>
                      </a:r>
                      <a:endParaRPr lang="en-US" sz="2000">
                        <a:effectLst/>
                        <a:latin typeface="Calibri"/>
                        <a:ea typeface="Calibri"/>
                        <a:cs typeface="B Nazanin" pitchFamily="2" charset="-78"/>
                      </a:endParaRPr>
                    </a:p>
                  </a:txBody>
                  <a:tcPr marL="51435" marR="51435" marT="0" marB="0"/>
                </a:tc>
                <a:extLst>
                  <a:ext uri="{0D108BD9-81ED-4DB2-BD59-A6C34878D82A}">
                    <a16:rowId xmlns:a16="http://schemas.microsoft.com/office/drawing/2014/main" val="10006"/>
                  </a:ext>
                </a:extLst>
              </a:tr>
              <a:tr h="202905">
                <a:tc>
                  <a:txBody>
                    <a:bodyPr/>
                    <a:lstStyle/>
                    <a:p>
                      <a:pPr algn="justLow" rtl="1">
                        <a:lnSpc>
                          <a:spcPct val="107000"/>
                        </a:lnSpc>
                        <a:spcAft>
                          <a:spcPts val="0"/>
                        </a:spcAft>
                      </a:pPr>
                      <a:r>
                        <a:rPr lang="fa-IR" sz="1600">
                          <a:effectLst/>
                          <a:cs typeface="B Nazanin" pitchFamily="2" charset="-78"/>
                        </a:rPr>
                        <a:t>انگیزه های هزینه محور</a:t>
                      </a:r>
                      <a:endParaRPr lang="en-US" sz="2000">
                        <a:effectLst/>
                        <a:latin typeface="Calibri"/>
                        <a:ea typeface="Calibri"/>
                        <a:cs typeface="B Nazanin" pitchFamily="2" charset="-78"/>
                      </a:endParaRPr>
                    </a:p>
                  </a:txBody>
                  <a:tcPr marL="51435" marR="51435" marT="0" marB="0"/>
                </a:tc>
                <a:tc>
                  <a:txBody>
                    <a:bodyPr/>
                    <a:lstStyle/>
                    <a:p>
                      <a:pPr algn="justLow" rtl="1">
                        <a:lnSpc>
                          <a:spcPct val="107000"/>
                        </a:lnSpc>
                        <a:spcAft>
                          <a:spcPts val="0"/>
                        </a:spcAft>
                      </a:pPr>
                      <a:r>
                        <a:rPr lang="fa-IR" sz="1600">
                          <a:effectLst/>
                          <a:cs typeface="B Nazanin" pitchFamily="2" charset="-78"/>
                        </a:rPr>
                        <a:t> </a:t>
                      </a:r>
                      <a:endParaRPr lang="en-US" sz="2000">
                        <a:effectLst/>
                        <a:latin typeface="Calibri"/>
                        <a:ea typeface="Calibri"/>
                        <a:cs typeface="B Nazanin" pitchFamily="2" charset="-78"/>
                      </a:endParaRPr>
                    </a:p>
                  </a:txBody>
                  <a:tcPr marL="51435" marR="51435" marT="0" marB="0"/>
                </a:tc>
                <a:extLst>
                  <a:ext uri="{0D108BD9-81ED-4DB2-BD59-A6C34878D82A}">
                    <a16:rowId xmlns:a16="http://schemas.microsoft.com/office/drawing/2014/main" val="10007"/>
                  </a:ext>
                </a:extLst>
              </a:tr>
              <a:tr h="416629">
                <a:tc>
                  <a:txBody>
                    <a:bodyPr/>
                    <a:lstStyle/>
                    <a:p>
                      <a:pPr algn="justLow" rtl="1">
                        <a:lnSpc>
                          <a:spcPct val="107000"/>
                        </a:lnSpc>
                        <a:spcAft>
                          <a:spcPts val="0"/>
                        </a:spcAft>
                      </a:pPr>
                      <a:r>
                        <a:rPr lang="fa-IR" sz="1600">
                          <a:effectLst/>
                          <a:cs typeface="B Nazanin" pitchFamily="2" charset="-78"/>
                        </a:rPr>
                        <a:t>6.منتفع شدن از طریق صرفه به مقیاس</a:t>
                      </a:r>
                      <a:endParaRPr lang="en-US" sz="2000">
                        <a:effectLst/>
                        <a:latin typeface="Calibri"/>
                        <a:ea typeface="Calibri"/>
                        <a:cs typeface="B Nazanin" pitchFamily="2" charset="-78"/>
                      </a:endParaRPr>
                    </a:p>
                  </a:txBody>
                  <a:tcPr marL="51435" marR="51435" marT="0" marB="0"/>
                </a:tc>
                <a:tc>
                  <a:txBody>
                    <a:bodyPr/>
                    <a:lstStyle/>
                    <a:p>
                      <a:pPr algn="justLow" rtl="1">
                        <a:lnSpc>
                          <a:spcPct val="107000"/>
                        </a:lnSpc>
                        <a:spcAft>
                          <a:spcPts val="0"/>
                        </a:spcAft>
                      </a:pPr>
                      <a:r>
                        <a:rPr lang="fa-IR" sz="1600">
                          <a:effectLst/>
                          <a:cs typeface="B Nazanin" pitchFamily="2" charset="-78"/>
                        </a:rPr>
                        <a:t>ایجاد</a:t>
                      </a:r>
                      <a:r>
                        <a:rPr lang="fa-IR" sz="1200">
                          <a:effectLst/>
                          <a:cs typeface="B Nazanin" pitchFamily="2" charset="-78"/>
                        </a:rPr>
                        <a:t> </a:t>
                      </a:r>
                      <a:r>
                        <a:rPr lang="fa-IR" sz="1600">
                          <a:effectLst/>
                          <a:cs typeface="B Nazanin" pitchFamily="2" charset="-78"/>
                        </a:rPr>
                        <a:t>یک زیرمجموعه در بازاری جدید که بتواند محصولات تولید شده در جاهای دیگر را بفروش برساند.این امر منجر به افزایش تولید و افزایش بهره وری می گردد.</a:t>
                      </a:r>
                      <a:endParaRPr lang="en-US" sz="2000">
                        <a:effectLst/>
                        <a:latin typeface="Calibri"/>
                        <a:ea typeface="Calibri"/>
                        <a:cs typeface="B Nazanin" pitchFamily="2" charset="-78"/>
                      </a:endParaRPr>
                    </a:p>
                  </a:txBody>
                  <a:tcPr marL="51435" marR="51435" marT="0" marB="0"/>
                </a:tc>
                <a:extLst>
                  <a:ext uri="{0D108BD9-81ED-4DB2-BD59-A6C34878D82A}">
                    <a16:rowId xmlns:a16="http://schemas.microsoft.com/office/drawing/2014/main" val="10008"/>
                  </a:ext>
                </a:extLst>
              </a:tr>
              <a:tr h="416629">
                <a:tc>
                  <a:txBody>
                    <a:bodyPr/>
                    <a:lstStyle/>
                    <a:p>
                      <a:pPr algn="justLow" rtl="1">
                        <a:lnSpc>
                          <a:spcPct val="107000"/>
                        </a:lnSpc>
                        <a:spcAft>
                          <a:spcPts val="0"/>
                        </a:spcAft>
                      </a:pPr>
                      <a:r>
                        <a:rPr lang="fa-IR" sz="1600">
                          <a:effectLst/>
                          <a:cs typeface="B Nazanin" pitchFamily="2" charset="-78"/>
                        </a:rPr>
                        <a:t>7. استفاده از عوامل خارجی تولید</a:t>
                      </a:r>
                      <a:endParaRPr lang="en-US" sz="2000">
                        <a:effectLst/>
                        <a:latin typeface="Calibri"/>
                        <a:ea typeface="Calibri"/>
                        <a:cs typeface="B Nazanin" pitchFamily="2" charset="-78"/>
                      </a:endParaRPr>
                    </a:p>
                  </a:txBody>
                  <a:tcPr marL="51435" marR="51435" marT="0" marB="0"/>
                </a:tc>
                <a:tc>
                  <a:txBody>
                    <a:bodyPr/>
                    <a:lstStyle/>
                    <a:p>
                      <a:pPr algn="justLow" rtl="1">
                        <a:lnSpc>
                          <a:spcPct val="107000"/>
                        </a:lnSpc>
                        <a:spcAft>
                          <a:spcPts val="0"/>
                        </a:spcAft>
                      </a:pPr>
                      <a:r>
                        <a:rPr lang="fa-IR" sz="1600">
                          <a:effectLst/>
                          <a:cs typeface="B Nazanin" pitchFamily="2" charset="-78"/>
                        </a:rPr>
                        <a:t>ایجاد یک زیرمجموعه در بازاری که هزینه های زمین و نیروی کار به طور نسبی پایین است.فروش محصول در کشوری که هزینه تولید در آن بالاتر است.</a:t>
                      </a:r>
                      <a:endParaRPr lang="en-US" sz="2000">
                        <a:effectLst/>
                        <a:latin typeface="Calibri"/>
                        <a:ea typeface="Calibri"/>
                        <a:cs typeface="B Nazanin" pitchFamily="2" charset="-78"/>
                      </a:endParaRPr>
                    </a:p>
                  </a:txBody>
                  <a:tcPr marL="51435" marR="51435" marT="0" marB="0"/>
                </a:tc>
                <a:extLst>
                  <a:ext uri="{0D108BD9-81ED-4DB2-BD59-A6C34878D82A}">
                    <a16:rowId xmlns:a16="http://schemas.microsoft.com/office/drawing/2014/main" val="10009"/>
                  </a:ext>
                </a:extLst>
              </a:tr>
              <a:tr h="416629">
                <a:tc>
                  <a:txBody>
                    <a:bodyPr/>
                    <a:lstStyle/>
                    <a:p>
                      <a:pPr algn="justLow" rtl="1">
                        <a:lnSpc>
                          <a:spcPct val="107000"/>
                        </a:lnSpc>
                        <a:spcAft>
                          <a:spcPts val="0"/>
                        </a:spcAft>
                      </a:pPr>
                      <a:r>
                        <a:rPr lang="fa-IR" sz="1600">
                          <a:effectLst/>
                          <a:cs typeface="B Nazanin" pitchFamily="2" charset="-78"/>
                        </a:rPr>
                        <a:t>8.استفاده از مواد اولیه خارجی</a:t>
                      </a:r>
                      <a:endParaRPr lang="en-US" sz="2000">
                        <a:effectLst/>
                        <a:latin typeface="Calibri"/>
                        <a:ea typeface="Calibri"/>
                        <a:cs typeface="B Nazanin" pitchFamily="2" charset="-78"/>
                      </a:endParaRPr>
                    </a:p>
                  </a:txBody>
                  <a:tcPr marL="51435" marR="51435" marT="0" marB="0"/>
                </a:tc>
                <a:tc>
                  <a:txBody>
                    <a:bodyPr/>
                    <a:lstStyle/>
                    <a:p>
                      <a:pPr algn="justLow" rtl="1">
                        <a:lnSpc>
                          <a:spcPct val="107000"/>
                        </a:lnSpc>
                        <a:spcAft>
                          <a:spcPts val="0"/>
                        </a:spcAft>
                      </a:pPr>
                      <a:r>
                        <a:rPr lang="fa-IR" sz="1600">
                          <a:effectLst/>
                          <a:cs typeface="B Nazanin" pitchFamily="2" charset="-78"/>
                        </a:rPr>
                        <a:t>ایجاد یک زیرمجموعه در بازاری که هزینه مواد اولیه پایین تر است و فروش محصولات به جاهای دیگر</a:t>
                      </a:r>
                      <a:endParaRPr lang="en-US" sz="2000">
                        <a:effectLst/>
                        <a:latin typeface="Calibri"/>
                        <a:ea typeface="Calibri"/>
                        <a:cs typeface="B Nazanin" pitchFamily="2" charset="-78"/>
                      </a:endParaRPr>
                    </a:p>
                  </a:txBody>
                  <a:tcPr marL="51435" marR="51435" marT="0" marB="0"/>
                </a:tc>
                <a:extLst>
                  <a:ext uri="{0D108BD9-81ED-4DB2-BD59-A6C34878D82A}">
                    <a16:rowId xmlns:a16="http://schemas.microsoft.com/office/drawing/2014/main" val="10010"/>
                  </a:ext>
                </a:extLst>
              </a:tr>
              <a:tr h="202905">
                <a:tc>
                  <a:txBody>
                    <a:bodyPr/>
                    <a:lstStyle/>
                    <a:p>
                      <a:pPr algn="justLow" rtl="1">
                        <a:lnSpc>
                          <a:spcPct val="107000"/>
                        </a:lnSpc>
                        <a:spcAft>
                          <a:spcPts val="0"/>
                        </a:spcAft>
                      </a:pPr>
                      <a:r>
                        <a:rPr lang="fa-IR" sz="1600">
                          <a:effectLst/>
                          <a:cs typeface="B Nazanin" pitchFamily="2" charset="-78"/>
                        </a:rPr>
                        <a:t>9. استفاده از تکنولوژی خارجی</a:t>
                      </a:r>
                      <a:endParaRPr lang="en-US" sz="2000">
                        <a:effectLst/>
                        <a:latin typeface="Calibri"/>
                        <a:ea typeface="Calibri"/>
                        <a:cs typeface="B Nazanin" pitchFamily="2" charset="-78"/>
                      </a:endParaRPr>
                    </a:p>
                  </a:txBody>
                  <a:tcPr marL="51435" marR="51435" marT="0" marB="0"/>
                </a:tc>
                <a:tc>
                  <a:txBody>
                    <a:bodyPr/>
                    <a:lstStyle/>
                    <a:p>
                      <a:pPr algn="justLow" rtl="1">
                        <a:lnSpc>
                          <a:spcPct val="107000"/>
                        </a:lnSpc>
                        <a:spcAft>
                          <a:spcPts val="0"/>
                        </a:spcAft>
                      </a:pPr>
                      <a:r>
                        <a:rPr lang="fa-IR" sz="1600">
                          <a:effectLst/>
                          <a:cs typeface="B Nazanin" pitchFamily="2" charset="-78"/>
                        </a:rPr>
                        <a:t>مشارکت در جوینت ونچر به منظور فراگیری دانش فرایند تولید یا دیگر فعالیت ها</a:t>
                      </a:r>
                      <a:endParaRPr lang="en-US" sz="2000">
                        <a:effectLst/>
                        <a:latin typeface="Calibri"/>
                        <a:ea typeface="Calibri"/>
                        <a:cs typeface="B Nazanin" pitchFamily="2" charset="-78"/>
                      </a:endParaRPr>
                    </a:p>
                  </a:txBody>
                  <a:tcPr marL="51435" marR="51435" marT="0" marB="0"/>
                </a:tc>
                <a:extLst>
                  <a:ext uri="{0D108BD9-81ED-4DB2-BD59-A6C34878D82A}">
                    <a16:rowId xmlns:a16="http://schemas.microsoft.com/office/drawing/2014/main" val="10011"/>
                  </a:ext>
                </a:extLst>
              </a:tr>
              <a:tr h="416629">
                <a:tc>
                  <a:txBody>
                    <a:bodyPr/>
                    <a:lstStyle/>
                    <a:p>
                      <a:pPr algn="justLow" rtl="1">
                        <a:lnSpc>
                          <a:spcPct val="107000"/>
                        </a:lnSpc>
                        <a:spcAft>
                          <a:spcPts val="0"/>
                        </a:spcAft>
                      </a:pPr>
                      <a:r>
                        <a:rPr lang="fa-IR" sz="1600">
                          <a:effectLst/>
                          <a:cs typeface="B Nazanin" pitchFamily="2" charset="-78"/>
                        </a:rPr>
                        <a:t>10.واکنش به تحرکات نرخ ارز</a:t>
                      </a:r>
                      <a:endParaRPr lang="en-US" sz="2000">
                        <a:effectLst/>
                        <a:latin typeface="Calibri"/>
                        <a:ea typeface="Calibri"/>
                        <a:cs typeface="B Nazanin" pitchFamily="2" charset="-78"/>
                      </a:endParaRPr>
                    </a:p>
                  </a:txBody>
                  <a:tcPr marL="51435" marR="51435" marT="0" marB="0"/>
                </a:tc>
                <a:tc>
                  <a:txBody>
                    <a:bodyPr/>
                    <a:lstStyle/>
                    <a:p>
                      <a:pPr algn="justLow" rtl="1">
                        <a:lnSpc>
                          <a:spcPct val="107000"/>
                        </a:lnSpc>
                        <a:spcAft>
                          <a:spcPts val="0"/>
                        </a:spcAft>
                      </a:pPr>
                      <a:r>
                        <a:rPr lang="fa-IR" sz="1600" dirty="0">
                          <a:effectLst/>
                          <a:cs typeface="B Nazanin" pitchFamily="2" charset="-78"/>
                        </a:rPr>
                        <a:t>ایجاد یک زیرمجموعه دربازاری که ارز محلی ضعیف بوده وانتظار افزایش ارزش آن درآینده وجوددارد</a:t>
                      </a:r>
                      <a:endParaRPr lang="en-US" sz="2000" dirty="0">
                        <a:effectLst/>
                        <a:latin typeface="Calibri"/>
                        <a:ea typeface="Calibri"/>
                        <a:cs typeface="B Nazanin" pitchFamily="2" charset="-78"/>
                      </a:endParaRPr>
                    </a:p>
                  </a:txBody>
                  <a:tcPr marL="51435" marR="51435" marT="0" marB="0"/>
                </a:tc>
                <a:extLst>
                  <a:ext uri="{0D108BD9-81ED-4DB2-BD59-A6C34878D82A}">
                    <a16:rowId xmlns:a16="http://schemas.microsoft.com/office/drawing/2014/main" val="10012"/>
                  </a:ext>
                </a:extLst>
              </a:tr>
            </a:tbl>
          </a:graphicData>
        </a:graphic>
      </p:graphicFrame>
      <p:sp>
        <p:nvSpPr>
          <p:cNvPr id="3" name="Footer Placeholder 2"/>
          <p:cNvSpPr>
            <a:spLocks noGrp="1"/>
          </p:cNvSpPr>
          <p:nvPr>
            <p:ph type="ftr" sz="quarter" idx="11"/>
          </p:nvPr>
        </p:nvSpPr>
        <p:spPr/>
        <p:txBody>
          <a:bodyPr/>
          <a:lstStyle/>
          <a:p>
            <a:r>
              <a:rPr lang="fa-IR" smtClean="0"/>
              <a:t>مالي بين الملل</a:t>
            </a:r>
            <a:endParaRPr lang="en-US"/>
          </a:p>
        </p:txBody>
      </p:sp>
      <p:sp>
        <p:nvSpPr>
          <p:cNvPr id="5" name="Slide Number Placeholder 4"/>
          <p:cNvSpPr>
            <a:spLocks noGrp="1"/>
          </p:cNvSpPr>
          <p:nvPr>
            <p:ph type="sldNum" sz="quarter" idx="12"/>
          </p:nvPr>
        </p:nvSpPr>
        <p:spPr/>
        <p:txBody>
          <a:bodyPr>
            <a:normAutofit/>
          </a:bodyPr>
          <a:lstStyle/>
          <a:p>
            <a:fld id="{910D3704-EB78-46B9-AB15-D23119C7FC1D}" type="slidenum">
              <a:rPr lang="en-US" smtClean="0"/>
              <a:pPr/>
              <a:t>17</a:t>
            </a:fld>
            <a:endParaRPr lang="en-US"/>
          </a:p>
        </p:txBody>
      </p:sp>
    </p:spTree>
    <p:extLst>
      <p:ext uri="{BB962C8B-B14F-4D97-AF65-F5344CB8AC3E}">
        <p14:creationId xmlns:p14="http://schemas.microsoft.com/office/powerpoint/2010/main" val="2419681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solidFill>
                  <a:schemeClr val="accent2">
                    <a:lumMod val="75000"/>
                  </a:schemeClr>
                </a:solidFill>
                <a:cs typeface="B Nazanin" pitchFamily="2" charset="-78"/>
              </a:rPr>
              <a:t>خلاصه ای از انگیزه های مربوط به مشارکت در سرمایه گذاری مستقیم</a:t>
            </a:r>
            <a:endParaRPr lang="fa-IR" dirty="0"/>
          </a:p>
        </p:txBody>
      </p:sp>
      <p:sp>
        <p:nvSpPr>
          <p:cNvPr id="3" name="Content Placeholder 2"/>
          <p:cNvSpPr>
            <a:spLocks noGrp="1"/>
          </p:cNvSpPr>
          <p:nvPr>
            <p:ph idx="1"/>
          </p:nvPr>
        </p:nvSpPr>
        <p:spPr/>
        <p:txBody>
          <a:bodyPr>
            <a:normAutofit/>
          </a:bodyPr>
          <a:lstStyle/>
          <a:p>
            <a:pPr algn="just" rtl="1"/>
            <a:r>
              <a:rPr lang="fa-IR" b="1" dirty="0">
                <a:solidFill>
                  <a:schemeClr val="accent2">
                    <a:lumMod val="75000"/>
                  </a:schemeClr>
                </a:solidFill>
                <a:cs typeface="B Nazanin" pitchFamily="2" charset="-78"/>
              </a:rPr>
              <a:t>مثال: </a:t>
            </a:r>
            <a:r>
              <a:rPr lang="fa-IR" dirty="0">
                <a:cs typeface="B Nazanin" pitchFamily="2" charset="-78"/>
              </a:rPr>
              <a:t>شرکت آیووا یک تولید کننده بزرگ پوشاک است و در نظر دارد تا سرمایه گذاری مستقیمی در کشور فیلیپین یا مکزیک به دلیل هزینه های پایین تر در آن کشورها انجام  دهد. شرکت آیووا مشخص کرده است که هزینه های سرمایه سرکایه گذاری مستقیم در کشور فیلیپین ارزان تر است. با این حال،چندین هزینه غیر مستقیم وجود دارد که بایستی در نظر گرفته شود. شرکت آیووا،تشخیص داده است که شرایط اقتصادی در کشور فیلیپین نامطمئن است و محدودیت های اعمال شده از طرف دولت ممکن است بر زیرمجموعه حاضر در آن کشور،محدودیت هایی ایجاد کند و همچنین تورم و تحرکات نرخ ارز نیز نامطلوب باشد.از همه مهمتر، امنیت نیروهایی که برای مدیریت زیرمجموعه فرستاده می شود به طور کامل تامین شود.بعد از بررسی همه هزینه ها شرکت آیووا تصمیم می گیرد که وارد سرمایه گذاری در کشور فیلیپین نشود.</a:t>
            </a:r>
            <a:endParaRPr lang="en-US" dirty="0">
              <a:cs typeface="B Nazanin" pitchFamily="2" charset="-78"/>
            </a:endParaRPr>
          </a:p>
          <a:p>
            <a:pPr algn="just" rtl="1"/>
            <a:endParaRPr lang="fa-IR" dirty="0">
              <a:cs typeface="B Nazanin" pitchFamily="2" charset="-78"/>
            </a:endParaRPr>
          </a:p>
        </p:txBody>
      </p:sp>
      <p:sp>
        <p:nvSpPr>
          <p:cNvPr id="4" name="Footer Placeholder 3"/>
          <p:cNvSpPr>
            <a:spLocks noGrp="1"/>
          </p:cNvSpPr>
          <p:nvPr>
            <p:ph type="ftr" sz="quarter" idx="11"/>
          </p:nvPr>
        </p:nvSpPr>
        <p:spPr/>
        <p:txBody>
          <a:bodyPr/>
          <a:lstStyle/>
          <a:p>
            <a:r>
              <a:rPr lang="fa-IR" smtClean="0"/>
              <a:t>مالي بين الملل</a:t>
            </a:r>
            <a:endParaRPr lang="en-US"/>
          </a:p>
        </p:txBody>
      </p:sp>
      <p:sp>
        <p:nvSpPr>
          <p:cNvPr id="5" name="Slide Number Placeholder 4"/>
          <p:cNvSpPr>
            <a:spLocks noGrp="1"/>
          </p:cNvSpPr>
          <p:nvPr>
            <p:ph type="sldNum" sz="quarter" idx="12"/>
          </p:nvPr>
        </p:nvSpPr>
        <p:spPr/>
        <p:txBody>
          <a:bodyPr>
            <a:normAutofit/>
          </a:bodyPr>
          <a:lstStyle/>
          <a:p>
            <a:fld id="{910D3704-EB78-46B9-AB15-D23119C7FC1D}" type="slidenum">
              <a:rPr lang="en-US" smtClean="0"/>
              <a:pPr/>
              <a:t>18</a:t>
            </a:fld>
            <a:endParaRPr lang="en-US"/>
          </a:p>
        </p:txBody>
      </p:sp>
    </p:spTree>
    <p:extLst>
      <p:ext uri="{BB962C8B-B14F-4D97-AF65-F5344CB8AC3E}">
        <p14:creationId xmlns:p14="http://schemas.microsoft.com/office/powerpoint/2010/main" val="9243544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3"/>
          <p:cNvSpPr>
            <a:spLocks noGrp="1"/>
          </p:cNvSpPr>
          <p:nvPr>
            <p:ph type="title"/>
          </p:nvPr>
        </p:nvSpPr>
        <p:spPr>
          <a:xfrm>
            <a:off x="4565176" y="246793"/>
            <a:ext cx="3913808" cy="1008112"/>
          </a:xfrm>
          <a:prstGeom prst="horizontalScroll">
            <a:avLst/>
          </a:prstGeom>
          <a:solidFill>
            <a:schemeClr val="accent2">
              <a:lumMod val="20000"/>
              <a:lumOff val="80000"/>
            </a:schemeClr>
          </a:solidFill>
          <a:ln/>
        </p:spPr>
        <p:style>
          <a:lnRef idx="1">
            <a:schemeClr val="accent1"/>
          </a:lnRef>
          <a:fillRef idx="2">
            <a:schemeClr val="accent1"/>
          </a:fillRef>
          <a:effectRef idx="1">
            <a:schemeClr val="accent1"/>
          </a:effectRef>
          <a:fontRef idx="minor">
            <a:schemeClr val="dk1"/>
          </a:fontRef>
        </p:style>
        <p:txBody>
          <a:bodyPr rtlCol="1" anchor="ctr">
            <a:normAutofit fontScale="90000"/>
          </a:bodyPr>
          <a:lstStyle/>
          <a:p>
            <a:r>
              <a:rPr lang="fa-IR" sz="2800" b="1" dirty="0">
                <a:cs typeface="B Nazanin" pitchFamily="2" charset="-78"/>
              </a:rPr>
              <a:t>مقایسه منافع سرمایه گذاری مستقیم خارجی</a:t>
            </a:r>
            <a:endParaRPr lang="fa-IR" sz="2800" b="1" dirty="0">
              <a:solidFill>
                <a:schemeClr val="accent2">
                  <a:lumMod val="50000"/>
                </a:schemeClr>
              </a:solidFill>
              <a:cs typeface="B Nazanin" pitchFamily="2" charset="-78"/>
            </a:endParaRPr>
          </a:p>
        </p:txBody>
      </p:sp>
      <p:graphicFrame>
        <p:nvGraphicFramePr>
          <p:cNvPr id="20" name="Content Placeholder 19"/>
          <p:cNvGraphicFramePr>
            <a:graphicFrameLocks noGrp="1"/>
          </p:cNvGraphicFramePr>
          <p:nvPr>
            <p:ph idx="1"/>
            <p:extLst>
              <p:ext uri="{D42A27DB-BD31-4B8C-83A1-F6EECF244321}">
                <p14:modId xmlns:p14="http://schemas.microsoft.com/office/powerpoint/2010/main" val="937404279"/>
              </p:ext>
            </p:extLst>
          </p:nvPr>
        </p:nvGraphicFramePr>
        <p:xfrm>
          <a:off x="174009" y="1512834"/>
          <a:ext cx="8659505" cy="4901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3" name="Slide Number Placeholder 2"/>
          <p:cNvSpPr>
            <a:spLocks noGrp="1"/>
          </p:cNvSpPr>
          <p:nvPr>
            <p:ph type="sldNum" sz="quarter" idx="12"/>
          </p:nvPr>
        </p:nvSpPr>
        <p:spPr/>
        <p:txBody>
          <a:bodyPr>
            <a:normAutofit/>
          </a:bodyPr>
          <a:lstStyle/>
          <a:p>
            <a:fld id="{910D3704-EB78-46B9-AB15-D23119C7FC1D}" type="slidenum">
              <a:rPr lang="en-US" smtClean="0"/>
              <a:pPr/>
              <a:t>19</a:t>
            </a:fld>
            <a:endParaRPr lang="en-US"/>
          </a:p>
        </p:txBody>
      </p:sp>
    </p:spTree>
    <p:extLst>
      <p:ext uri="{BB962C8B-B14F-4D97-AF65-F5344CB8AC3E}">
        <p14:creationId xmlns:p14="http://schemas.microsoft.com/office/powerpoint/2010/main" val="2531991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91440"/>
            <a:ext cx="7520940" cy="441960"/>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r" rtl="1"/>
            <a:r>
              <a:rPr lang="fa-IR" dirty="0" smtClean="0">
                <a:cs typeface="B Nazanin" panose="00000400000000000000" pitchFamily="2" charset="-78"/>
              </a:rPr>
              <a:t>فهرست مطالب</a:t>
            </a:r>
            <a:endParaRPr lang="en-US" dirty="0">
              <a:cs typeface="B Nazanin" panose="00000400000000000000" pitchFamily="2" charset="-78"/>
            </a:endParaRPr>
          </a:p>
        </p:txBody>
      </p:sp>
      <p:sp>
        <p:nvSpPr>
          <p:cNvPr id="7" name="Rounded Rectangle 6">
            <a:hlinkClick r:id="" action="ppaction://noaction"/>
          </p:cNvPr>
          <p:cNvSpPr/>
          <p:nvPr/>
        </p:nvSpPr>
        <p:spPr>
          <a:xfrm>
            <a:off x="2357120" y="60706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a:solidFill>
                  <a:srgbClr val="002060"/>
                </a:solidFill>
                <a:cs typeface="B Nazanin" panose="00000400000000000000" pitchFamily="2" charset="-78"/>
              </a:rPr>
              <a:t>1) ماهيت مالي بين الملل و موضوعات  جاري شركتهاي چند مليتي</a:t>
            </a:r>
            <a:endParaRPr lang="en-US" sz="1400" b="1" dirty="0">
              <a:solidFill>
                <a:srgbClr val="002060"/>
              </a:solidFill>
              <a:cs typeface="B Nazanin" panose="00000400000000000000" pitchFamily="2" charset="-78"/>
            </a:endParaRPr>
          </a:p>
        </p:txBody>
      </p:sp>
      <p:sp>
        <p:nvSpPr>
          <p:cNvPr id="8" name="Rounded Rectangle 7">
            <a:hlinkClick r:id="" action="ppaction://noaction"/>
          </p:cNvPr>
          <p:cNvSpPr/>
          <p:nvPr/>
        </p:nvSpPr>
        <p:spPr>
          <a:xfrm>
            <a:off x="2357120" y="88900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a:solidFill>
                  <a:srgbClr val="002060"/>
                </a:solidFill>
                <a:cs typeface="B Nazanin" panose="00000400000000000000" pitchFamily="2" charset="-78"/>
              </a:rPr>
              <a:t>2) آشنايي با نظام ها، و نهادهاي مالي بين الملل</a:t>
            </a:r>
            <a:endParaRPr lang="en-US" sz="1400" b="1" dirty="0">
              <a:solidFill>
                <a:srgbClr val="002060"/>
              </a:solidFill>
              <a:cs typeface="B Nazanin" panose="00000400000000000000" pitchFamily="2" charset="-78"/>
            </a:endParaRPr>
          </a:p>
        </p:txBody>
      </p:sp>
      <p:sp>
        <p:nvSpPr>
          <p:cNvPr id="9" name="Rounded Rectangle 8">
            <a:hlinkClick r:id="" action="ppaction://noaction"/>
          </p:cNvPr>
          <p:cNvSpPr/>
          <p:nvPr/>
        </p:nvSpPr>
        <p:spPr>
          <a:xfrm>
            <a:off x="2357120" y="118364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anose="00000400000000000000" pitchFamily="2" charset="-78"/>
              </a:rPr>
              <a:t>3) </a:t>
            </a:r>
            <a:r>
              <a:rPr lang="fa-IR" sz="1400" b="1" dirty="0">
                <a:solidFill>
                  <a:srgbClr val="002060"/>
                </a:solidFill>
                <a:cs typeface="B Nazanin" panose="00000400000000000000" pitchFamily="2" charset="-78"/>
              </a:rPr>
              <a:t>درآمدملي،ثروت و تراز </a:t>
            </a:r>
            <a:r>
              <a:rPr lang="fa-IR" sz="1400" b="1" dirty="0" smtClean="0">
                <a:solidFill>
                  <a:srgbClr val="002060"/>
                </a:solidFill>
                <a:cs typeface="B Nazanin" panose="00000400000000000000" pitchFamily="2" charset="-78"/>
              </a:rPr>
              <a:t>پرداختها</a:t>
            </a:r>
            <a:endParaRPr lang="fa-IR" sz="1400" b="1" dirty="0">
              <a:solidFill>
                <a:srgbClr val="002060"/>
              </a:solidFill>
              <a:cs typeface="B Nazanin" panose="00000400000000000000" pitchFamily="2" charset="-78"/>
            </a:endParaRPr>
          </a:p>
        </p:txBody>
      </p:sp>
      <p:sp>
        <p:nvSpPr>
          <p:cNvPr id="10" name="Rounded Rectangle 9">
            <a:hlinkClick r:id="" action="ppaction://noaction"/>
          </p:cNvPr>
          <p:cNvSpPr/>
          <p:nvPr/>
        </p:nvSpPr>
        <p:spPr>
          <a:xfrm>
            <a:off x="2357120" y="147828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anose="00000400000000000000" pitchFamily="2" charset="-78"/>
              </a:rPr>
              <a:t>4) </a:t>
            </a:r>
            <a:r>
              <a:rPr lang="fa-IR" sz="1400" b="1" dirty="0">
                <a:solidFill>
                  <a:srgbClr val="002060"/>
                </a:solidFill>
                <a:cs typeface="B Nazanin" panose="00000400000000000000" pitchFamily="2" charset="-78"/>
              </a:rPr>
              <a:t>هزینه سرمايه  و بازارسرمايه بين المللي</a:t>
            </a:r>
          </a:p>
        </p:txBody>
      </p:sp>
      <p:sp>
        <p:nvSpPr>
          <p:cNvPr id="11" name="Rounded Rectangle 10">
            <a:hlinkClick r:id="" action="ppaction://noaction"/>
          </p:cNvPr>
          <p:cNvSpPr/>
          <p:nvPr/>
        </p:nvSpPr>
        <p:spPr>
          <a:xfrm>
            <a:off x="2357120" y="177292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anose="00000400000000000000" pitchFamily="2" charset="-78"/>
              </a:rPr>
              <a:t>5) </a:t>
            </a:r>
            <a:r>
              <a:rPr lang="fa-IR" sz="1400" b="1" dirty="0">
                <a:solidFill>
                  <a:srgbClr val="002060"/>
                </a:solidFill>
                <a:cs typeface="B Nazanin" panose="00000400000000000000" pitchFamily="2" charset="-78"/>
              </a:rPr>
              <a:t>استاندارهاي </a:t>
            </a:r>
            <a:r>
              <a:rPr lang="fa-IR" sz="1400" b="1" dirty="0" smtClean="0">
                <a:solidFill>
                  <a:srgbClr val="002060"/>
                </a:solidFill>
                <a:cs typeface="B Nazanin" panose="00000400000000000000" pitchFamily="2" charset="-78"/>
              </a:rPr>
              <a:t>حسابداري و </a:t>
            </a:r>
            <a:r>
              <a:rPr lang="fa-IR" sz="1400" b="1" dirty="0">
                <a:solidFill>
                  <a:srgbClr val="002060"/>
                </a:solidFill>
                <a:cs typeface="B Nazanin" panose="00000400000000000000" pitchFamily="2" charset="-78"/>
              </a:rPr>
              <a:t>مالي بين الملل</a:t>
            </a:r>
            <a:endParaRPr lang="en-US" sz="1400" b="1" dirty="0">
              <a:solidFill>
                <a:srgbClr val="002060"/>
              </a:solidFill>
              <a:cs typeface="B Nazanin" panose="00000400000000000000" pitchFamily="2" charset="-78"/>
            </a:endParaRPr>
          </a:p>
        </p:txBody>
      </p:sp>
      <p:sp>
        <p:nvSpPr>
          <p:cNvPr id="12" name="Rounded Rectangle 11">
            <a:hlinkClick r:id="" action="ppaction://noaction"/>
          </p:cNvPr>
          <p:cNvSpPr/>
          <p:nvPr/>
        </p:nvSpPr>
        <p:spPr>
          <a:xfrm>
            <a:off x="2357120" y="206756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anose="00000400000000000000" pitchFamily="2" charset="-78"/>
              </a:rPr>
              <a:t>6) سیستم </a:t>
            </a:r>
            <a:r>
              <a:rPr lang="fa-IR" sz="1400" b="1" dirty="0">
                <a:solidFill>
                  <a:srgbClr val="002060"/>
                </a:solidFill>
                <a:cs typeface="B Nazanin" panose="00000400000000000000" pitchFamily="2" charset="-78"/>
              </a:rPr>
              <a:t>های مالی در </a:t>
            </a:r>
            <a:r>
              <a:rPr lang="fa-IR" sz="1400" b="1" dirty="0" smtClean="0">
                <a:solidFill>
                  <a:srgbClr val="002060"/>
                </a:solidFill>
                <a:cs typeface="B Nazanin" panose="00000400000000000000" pitchFamily="2" charset="-78"/>
              </a:rPr>
              <a:t>شرکتهای  </a:t>
            </a:r>
            <a:r>
              <a:rPr lang="fa-IR" sz="1400" b="1" dirty="0">
                <a:solidFill>
                  <a:srgbClr val="002060"/>
                </a:solidFill>
                <a:cs typeface="B Nazanin" panose="00000400000000000000" pitchFamily="2" charset="-78"/>
              </a:rPr>
              <a:t>چندملیتی </a:t>
            </a:r>
            <a:r>
              <a:rPr lang="fa-IR" sz="1400" b="1" dirty="0" smtClean="0">
                <a:solidFill>
                  <a:srgbClr val="002060"/>
                </a:solidFill>
                <a:cs typeface="B Nazanin" panose="00000400000000000000" pitchFamily="2" charset="-78"/>
              </a:rPr>
              <a:t>و حاکمیت شرکتی</a:t>
            </a:r>
            <a:endParaRPr lang="fa-IR" sz="1400" b="1" dirty="0">
              <a:solidFill>
                <a:srgbClr val="002060"/>
              </a:solidFill>
              <a:cs typeface="B Nazanin" panose="00000400000000000000" pitchFamily="2" charset="-78"/>
            </a:endParaRPr>
          </a:p>
        </p:txBody>
      </p:sp>
      <p:sp>
        <p:nvSpPr>
          <p:cNvPr id="13" name="Rounded Rectangle 12">
            <a:hlinkClick r:id="" action="ppaction://noaction"/>
          </p:cNvPr>
          <p:cNvSpPr/>
          <p:nvPr/>
        </p:nvSpPr>
        <p:spPr>
          <a:xfrm>
            <a:off x="2357120" y="235839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anose="00000400000000000000" pitchFamily="2" charset="-78"/>
              </a:rPr>
              <a:t>7) </a:t>
            </a:r>
            <a:r>
              <a:rPr lang="fa-IR" sz="1400" b="1" dirty="0">
                <a:solidFill>
                  <a:srgbClr val="002060"/>
                </a:solidFill>
                <a:cs typeface="B Nazanin" panose="00000400000000000000" pitchFamily="2" charset="-78"/>
              </a:rPr>
              <a:t>بازار سوآپ و مشتقات </a:t>
            </a:r>
            <a:r>
              <a:rPr lang="fa-IR" sz="1400" b="1" dirty="0" smtClean="0">
                <a:solidFill>
                  <a:srgbClr val="002060"/>
                </a:solidFill>
                <a:cs typeface="B Nazanin" panose="00000400000000000000" pitchFamily="2" charset="-78"/>
              </a:rPr>
              <a:t>مالی</a:t>
            </a:r>
            <a:endParaRPr lang="fa-IR" sz="1400" b="1" dirty="0">
              <a:solidFill>
                <a:srgbClr val="002060"/>
              </a:solidFill>
              <a:cs typeface="B Nazanin" panose="00000400000000000000" pitchFamily="2" charset="-78"/>
            </a:endParaRPr>
          </a:p>
        </p:txBody>
      </p:sp>
      <p:sp>
        <p:nvSpPr>
          <p:cNvPr id="14" name="Rounded Rectangle 13">
            <a:hlinkClick r:id="" action="ppaction://noaction"/>
          </p:cNvPr>
          <p:cNvSpPr/>
          <p:nvPr/>
        </p:nvSpPr>
        <p:spPr>
          <a:xfrm>
            <a:off x="2357120" y="264668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spcBef>
                <a:spcPct val="0"/>
              </a:spcBef>
            </a:pPr>
            <a:r>
              <a:rPr lang="fa-IR" sz="1400" b="1" dirty="0" smtClean="0">
                <a:solidFill>
                  <a:srgbClr val="002060"/>
                </a:solidFill>
                <a:cs typeface="B Nazanin" panose="00000400000000000000" pitchFamily="2" charset="-78"/>
              </a:rPr>
              <a:t>8) </a:t>
            </a:r>
            <a:r>
              <a:rPr lang="fa-IR" altLang="en-US" sz="1400" b="1" dirty="0">
                <a:solidFill>
                  <a:srgbClr val="002060"/>
                </a:solidFill>
                <a:cs typeface="B Nazanin" panose="00000400000000000000" pitchFamily="2" charset="-78"/>
              </a:rPr>
              <a:t>نرخ ارز، بازار ارز </a:t>
            </a:r>
            <a:r>
              <a:rPr lang="fa-IR" altLang="en-US" sz="1400" b="1" dirty="0" smtClean="0">
                <a:solidFill>
                  <a:srgbClr val="002060"/>
                </a:solidFill>
                <a:cs typeface="B Nazanin" panose="00000400000000000000" pitchFamily="2" charset="-78"/>
              </a:rPr>
              <a:t>و </a:t>
            </a:r>
            <a:r>
              <a:rPr lang="fa-IR" altLang="en-US" sz="1400" b="1" dirty="0">
                <a:solidFill>
                  <a:srgbClr val="002060"/>
                </a:solidFill>
                <a:cs typeface="B Nazanin" panose="00000400000000000000" pitchFamily="2" charset="-78"/>
              </a:rPr>
              <a:t>سیستم های </a:t>
            </a:r>
            <a:r>
              <a:rPr lang="fa-IR" altLang="en-US" sz="1400" b="1" dirty="0" smtClean="0">
                <a:solidFill>
                  <a:srgbClr val="002060"/>
                </a:solidFill>
                <a:cs typeface="B Nazanin" panose="00000400000000000000" pitchFamily="2" charset="-78"/>
              </a:rPr>
              <a:t>ارزی</a:t>
            </a:r>
            <a:endParaRPr lang="en-US" altLang="en-US" sz="1400" b="1" dirty="0">
              <a:solidFill>
                <a:srgbClr val="002060"/>
              </a:solidFill>
              <a:cs typeface="B Nazanin" panose="00000400000000000000" pitchFamily="2" charset="-78"/>
            </a:endParaRPr>
          </a:p>
        </p:txBody>
      </p:sp>
      <p:sp>
        <p:nvSpPr>
          <p:cNvPr id="16" name="Rounded Rectangle 15">
            <a:hlinkClick r:id="" action="ppaction://noaction"/>
          </p:cNvPr>
          <p:cNvSpPr/>
          <p:nvPr/>
        </p:nvSpPr>
        <p:spPr>
          <a:xfrm>
            <a:off x="2357120" y="293624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anose="00000400000000000000" pitchFamily="2" charset="-78"/>
              </a:rPr>
              <a:t>9) </a:t>
            </a:r>
            <a:r>
              <a:rPr lang="fa-IR" sz="1400" b="1" dirty="0">
                <a:solidFill>
                  <a:srgbClr val="002060"/>
                </a:solidFill>
                <a:cs typeface="B Nazanin" panose="00000400000000000000" pitchFamily="2" charset="-78"/>
              </a:rPr>
              <a:t>مديريت ريسك نرخ </a:t>
            </a:r>
            <a:r>
              <a:rPr lang="fa-IR" sz="1400" b="1" dirty="0" smtClean="0">
                <a:solidFill>
                  <a:srgbClr val="002060"/>
                </a:solidFill>
                <a:cs typeface="B Nazanin" panose="00000400000000000000" pitchFamily="2" charset="-78"/>
              </a:rPr>
              <a:t>ارز</a:t>
            </a:r>
            <a:endParaRPr lang="fa-IR" sz="1400" b="1" dirty="0">
              <a:solidFill>
                <a:srgbClr val="002060"/>
              </a:solidFill>
              <a:cs typeface="B Nazanin" panose="00000400000000000000" pitchFamily="2" charset="-78"/>
            </a:endParaRPr>
          </a:p>
        </p:txBody>
      </p:sp>
      <p:sp>
        <p:nvSpPr>
          <p:cNvPr id="17" name="Rounded Rectangle 16">
            <a:hlinkClick r:id="" action="ppaction://noaction"/>
          </p:cNvPr>
          <p:cNvSpPr/>
          <p:nvPr/>
        </p:nvSpPr>
        <p:spPr>
          <a:xfrm>
            <a:off x="2357120" y="323088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spcBef>
                <a:spcPct val="0"/>
              </a:spcBef>
            </a:pPr>
            <a:r>
              <a:rPr lang="fa-IR" sz="1400" b="1" dirty="0" smtClean="0">
                <a:solidFill>
                  <a:srgbClr val="002060"/>
                </a:solidFill>
                <a:cs typeface="B Nazanin" panose="00000400000000000000" pitchFamily="2" charset="-78"/>
              </a:rPr>
              <a:t>10) </a:t>
            </a:r>
            <a:r>
              <a:rPr lang="fa-IR" altLang="en-US" sz="1400" b="1" dirty="0">
                <a:solidFill>
                  <a:srgbClr val="002060"/>
                </a:solidFill>
                <a:cs typeface="B Nazanin" panose="00000400000000000000" pitchFamily="2" charset="-78"/>
              </a:rPr>
              <a:t>تامين مالي پروژه (</a:t>
            </a:r>
            <a:r>
              <a:rPr lang="en-US" sz="1400" b="1" dirty="0">
                <a:solidFill>
                  <a:srgbClr val="002060"/>
                </a:solidFill>
                <a:cs typeface="B Nazanin" panose="00000400000000000000" pitchFamily="2" charset="-78"/>
              </a:rPr>
              <a:t>Project Finance</a:t>
            </a:r>
            <a:r>
              <a:rPr lang="fa-IR" sz="1400" b="1" dirty="0">
                <a:solidFill>
                  <a:srgbClr val="002060"/>
                </a:solidFill>
                <a:cs typeface="B Nazanin" panose="00000400000000000000" pitchFamily="2" charset="-78"/>
              </a:rPr>
              <a:t>)</a:t>
            </a:r>
          </a:p>
        </p:txBody>
      </p:sp>
      <p:sp>
        <p:nvSpPr>
          <p:cNvPr id="18" name="Rounded Rectangle 17">
            <a:hlinkClick r:id="" action="ppaction://noaction"/>
          </p:cNvPr>
          <p:cNvSpPr/>
          <p:nvPr/>
        </p:nvSpPr>
        <p:spPr>
          <a:xfrm>
            <a:off x="2357120" y="353568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spcBef>
                <a:spcPct val="0"/>
              </a:spcBef>
            </a:pPr>
            <a:r>
              <a:rPr lang="fa-IR" altLang="en-US" sz="1400" b="1" dirty="0" smtClean="0">
                <a:solidFill>
                  <a:srgbClr val="002060"/>
                </a:solidFill>
                <a:cs typeface="B Nazanin" panose="00000400000000000000" pitchFamily="2" charset="-78"/>
              </a:rPr>
              <a:t>11) تامين </a:t>
            </a:r>
            <a:r>
              <a:rPr lang="fa-IR" altLang="en-US" sz="1400" b="1" dirty="0">
                <a:solidFill>
                  <a:srgbClr val="002060"/>
                </a:solidFill>
                <a:cs typeface="B Nazanin" panose="00000400000000000000" pitchFamily="2" charset="-78"/>
              </a:rPr>
              <a:t>مالي بدهي از بازارهاي بين المللي </a:t>
            </a:r>
            <a:r>
              <a:rPr lang="fa-IR" altLang="en-US" sz="1400" b="1" dirty="0" smtClean="0">
                <a:solidFill>
                  <a:srgbClr val="002060"/>
                </a:solidFill>
                <a:cs typeface="B Nazanin" panose="00000400000000000000" pitchFamily="2" charset="-78"/>
              </a:rPr>
              <a:t>( </a:t>
            </a:r>
            <a:r>
              <a:rPr lang="en-US" sz="1400" b="1" dirty="0" smtClean="0">
                <a:solidFill>
                  <a:srgbClr val="002060"/>
                </a:solidFill>
                <a:cs typeface="B Nazanin" panose="00000400000000000000" pitchFamily="2" charset="-78"/>
              </a:rPr>
              <a:t>International </a:t>
            </a:r>
            <a:r>
              <a:rPr lang="en-US" sz="1400" b="1" dirty="0">
                <a:solidFill>
                  <a:srgbClr val="002060"/>
                </a:solidFill>
                <a:cs typeface="B Nazanin" panose="00000400000000000000" pitchFamily="2" charset="-78"/>
              </a:rPr>
              <a:t>Debt </a:t>
            </a:r>
            <a:r>
              <a:rPr lang="en-US" sz="1400" b="1" dirty="0" smtClean="0">
                <a:solidFill>
                  <a:srgbClr val="002060"/>
                </a:solidFill>
                <a:cs typeface="B Nazanin" panose="00000400000000000000" pitchFamily="2" charset="-78"/>
              </a:rPr>
              <a:t>Financing</a:t>
            </a:r>
            <a:r>
              <a:rPr lang="fa-IR" altLang="en-US" sz="1400" b="1" dirty="0" smtClean="0">
                <a:solidFill>
                  <a:srgbClr val="002060"/>
                </a:solidFill>
                <a:cs typeface="B Nazanin" panose="00000400000000000000" pitchFamily="2" charset="-78"/>
              </a:rPr>
              <a:t>)</a:t>
            </a:r>
            <a:endParaRPr lang="fa-IR" sz="1400" b="1" dirty="0">
              <a:solidFill>
                <a:srgbClr val="002060"/>
              </a:solidFill>
              <a:cs typeface="B Nazanin" panose="00000400000000000000" pitchFamily="2" charset="-78"/>
            </a:endParaRPr>
          </a:p>
        </p:txBody>
      </p:sp>
      <p:sp>
        <p:nvSpPr>
          <p:cNvPr id="19" name="Rounded Rectangle 18">
            <a:hlinkClick r:id="" action="ppaction://noaction"/>
          </p:cNvPr>
          <p:cNvSpPr/>
          <p:nvPr/>
        </p:nvSpPr>
        <p:spPr>
          <a:xfrm>
            <a:off x="2357120" y="383286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altLang="en-US" sz="1400" b="1" dirty="0" smtClean="0">
                <a:solidFill>
                  <a:srgbClr val="002060"/>
                </a:solidFill>
                <a:cs typeface="B Nazanin" panose="00000400000000000000" pitchFamily="2" charset="-78"/>
              </a:rPr>
              <a:t>12) </a:t>
            </a:r>
            <a:r>
              <a:rPr lang="fa-IR" sz="1400" b="1" dirty="0">
                <a:solidFill>
                  <a:srgbClr val="002060"/>
                </a:solidFill>
                <a:cs typeface="B Nazanin" pitchFamily="2" charset="-78"/>
              </a:rPr>
              <a:t>تامين مالي تجاري از بازارهاي بين </a:t>
            </a:r>
            <a:r>
              <a:rPr lang="fa-IR" sz="1400" b="1" dirty="0" smtClean="0">
                <a:solidFill>
                  <a:srgbClr val="002060"/>
                </a:solidFill>
                <a:cs typeface="B Nazanin" pitchFamily="2" charset="-78"/>
              </a:rPr>
              <a:t>المللي (</a:t>
            </a:r>
            <a:r>
              <a:rPr lang="en-US" sz="1400" b="1" dirty="0">
                <a:solidFill>
                  <a:srgbClr val="002060"/>
                </a:solidFill>
                <a:cs typeface="B Nazanin" pitchFamily="2" charset="-78"/>
              </a:rPr>
              <a:t>International Trade Finance </a:t>
            </a:r>
            <a:r>
              <a:rPr lang="fa-IR" sz="1400" b="1" dirty="0" smtClean="0">
                <a:solidFill>
                  <a:srgbClr val="002060"/>
                </a:solidFill>
                <a:cs typeface="B Nazanin" pitchFamily="2" charset="-78"/>
              </a:rPr>
              <a:t>)</a:t>
            </a:r>
            <a:endParaRPr lang="fa-IR" sz="1400" b="1" dirty="0">
              <a:solidFill>
                <a:srgbClr val="002060"/>
              </a:solidFill>
              <a:cs typeface="B Nazanin" pitchFamily="2" charset="-78"/>
            </a:endParaRPr>
          </a:p>
        </p:txBody>
      </p:sp>
      <p:sp>
        <p:nvSpPr>
          <p:cNvPr id="20" name="Rounded Rectangle 19">
            <a:hlinkClick r:id="" action="ppaction://noaction"/>
          </p:cNvPr>
          <p:cNvSpPr/>
          <p:nvPr/>
        </p:nvSpPr>
        <p:spPr>
          <a:xfrm>
            <a:off x="2357120" y="411734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a:r>
              <a:rPr lang="fa-IR" sz="1400" b="1" dirty="0" smtClean="0">
                <a:solidFill>
                  <a:srgbClr val="002060"/>
                </a:solidFill>
                <a:cs typeface="B Nazanin" pitchFamily="2" charset="-78"/>
              </a:rPr>
              <a:t>13) تامين </a:t>
            </a:r>
            <a:r>
              <a:rPr lang="fa-IR" sz="1400" b="1" dirty="0">
                <a:solidFill>
                  <a:srgbClr val="002060"/>
                </a:solidFill>
                <a:cs typeface="B Nazanin" pitchFamily="2" charset="-78"/>
              </a:rPr>
              <a:t>مالي ازسهامداران در بازارهاي بين المللي</a:t>
            </a:r>
          </a:p>
        </p:txBody>
      </p:sp>
      <p:sp>
        <p:nvSpPr>
          <p:cNvPr id="22" name="Rounded Rectangle 21">
            <a:hlinkClick r:id="" action="ppaction://noaction"/>
          </p:cNvPr>
          <p:cNvSpPr/>
          <p:nvPr/>
        </p:nvSpPr>
        <p:spPr>
          <a:xfrm>
            <a:off x="2357120" y="440944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itchFamily="2" charset="-78"/>
              </a:rPr>
              <a:t>14) </a:t>
            </a:r>
            <a:r>
              <a:rPr lang="fa-IR" sz="1400" b="1" dirty="0">
                <a:solidFill>
                  <a:srgbClr val="002060"/>
                </a:solidFill>
                <a:cs typeface="B Nazanin" pitchFamily="2" charset="-78"/>
              </a:rPr>
              <a:t>بحرانی های مالی بين المللي</a:t>
            </a:r>
          </a:p>
        </p:txBody>
      </p:sp>
      <p:sp>
        <p:nvSpPr>
          <p:cNvPr id="23" name="Rounded Rectangle 22">
            <a:hlinkClick r:id="" action="ppaction://noaction"/>
          </p:cNvPr>
          <p:cNvSpPr/>
          <p:nvPr/>
        </p:nvSpPr>
        <p:spPr>
          <a:xfrm>
            <a:off x="2357120" y="470662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itchFamily="2" charset="-78"/>
              </a:rPr>
              <a:t>15) </a:t>
            </a:r>
            <a:r>
              <a:rPr lang="fa-IR" sz="1400" b="1" dirty="0">
                <a:solidFill>
                  <a:srgbClr val="002060"/>
                </a:solidFill>
                <a:cs typeface="B Nazanin" pitchFamily="2" charset="-78"/>
              </a:rPr>
              <a:t>سرمایه گذاری مستقیم خارجی و ارزيابي طرحهاي اقتصادي بين المللي</a:t>
            </a:r>
          </a:p>
        </p:txBody>
      </p:sp>
      <p:sp>
        <p:nvSpPr>
          <p:cNvPr id="3" name="Footer Placeholder 2"/>
          <p:cNvSpPr>
            <a:spLocks noGrp="1"/>
          </p:cNvSpPr>
          <p:nvPr>
            <p:ph type="ftr" sz="quarter" idx="11"/>
          </p:nvPr>
        </p:nvSpPr>
        <p:spPr/>
        <p:txBody>
          <a:bodyPr/>
          <a:lstStyle/>
          <a:p>
            <a:r>
              <a:rPr lang="fa-IR" b="1" dirty="0">
                <a:solidFill>
                  <a:srgbClr val="002060"/>
                </a:solidFill>
              </a:rPr>
              <a:t>مالي بين الملل</a:t>
            </a:r>
          </a:p>
        </p:txBody>
      </p:sp>
      <p:sp>
        <p:nvSpPr>
          <p:cNvPr id="4" name="Slide Number Placeholder 3"/>
          <p:cNvSpPr>
            <a:spLocks noGrp="1"/>
          </p:cNvSpPr>
          <p:nvPr>
            <p:ph type="sldNum" sz="quarter" idx="12"/>
          </p:nvPr>
        </p:nvSpPr>
        <p:spPr/>
        <p:txBody>
          <a:bodyPr/>
          <a:lstStyle/>
          <a:p>
            <a:fld id="{910D3704-EB78-46B9-AB15-D23119C7FC1D}" type="slidenum">
              <a:rPr lang="en-US" smtClean="0"/>
              <a:pPr/>
              <a:t>2</a:t>
            </a:fld>
            <a:endParaRPr lang="en-US"/>
          </a:p>
        </p:txBody>
      </p:sp>
    </p:spTree>
    <p:extLst>
      <p:ext uri="{BB962C8B-B14F-4D97-AF65-F5344CB8AC3E}">
        <p14:creationId xmlns:p14="http://schemas.microsoft.com/office/powerpoint/2010/main" val="3278986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20269" y="247343"/>
            <a:ext cx="3531359" cy="1143000"/>
          </a:xfrm>
          <a:prstGeom prst="horizontalScroll">
            <a:avLst/>
          </a:prstGeom>
          <a:solidFill>
            <a:schemeClr val="accent2">
              <a:lumMod val="20000"/>
              <a:lumOff val="80000"/>
            </a:schemeClr>
          </a:solidFill>
          <a:ln/>
        </p:spPr>
        <p:style>
          <a:lnRef idx="1">
            <a:schemeClr val="accent1"/>
          </a:lnRef>
          <a:fillRef idx="2">
            <a:schemeClr val="accent1"/>
          </a:fillRef>
          <a:effectRef idx="1">
            <a:schemeClr val="accent1"/>
          </a:effectRef>
          <a:fontRef idx="minor">
            <a:schemeClr val="dk1"/>
          </a:fontRef>
        </p:style>
        <p:txBody>
          <a:bodyPr rtlCol="1" anchor="ctr">
            <a:normAutofit/>
          </a:bodyPr>
          <a:lstStyle/>
          <a:p>
            <a:r>
              <a:rPr lang="fa-IR" sz="2800" b="1" dirty="0">
                <a:cs typeface="B Nazanin" pitchFamily="2" charset="-78"/>
              </a:rPr>
              <a:t>مثال</a:t>
            </a:r>
            <a:endParaRPr lang="fa-IR" sz="2800" b="1" dirty="0">
              <a:solidFill>
                <a:schemeClr val="accent2">
                  <a:lumMod val="50000"/>
                </a:schemeClr>
              </a:solidFill>
              <a:cs typeface="B Nazanin" pitchFamily="2" charset="-78"/>
            </a:endParaRPr>
          </a:p>
        </p:txBody>
      </p:sp>
      <p:sp>
        <p:nvSpPr>
          <p:cNvPr id="3" name="Content Placeholder 2"/>
          <p:cNvSpPr>
            <a:spLocks noGrp="1"/>
          </p:cNvSpPr>
          <p:nvPr>
            <p:ph idx="1"/>
          </p:nvPr>
        </p:nvSpPr>
        <p:spPr/>
        <p:txBody>
          <a:bodyPr>
            <a:normAutofit lnSpcReduction="10000"/>
          </a:bodyPr>
          <a:lstStyle/>
          <a:p>
            <a:pPr algn="just" rtl="1"/>
            <a:r>
              <a:rPr lang="fa-IR" dirty="0">
                <a:cs typeface="B Nazanin" pitchFamily="2" charset="-78"/>
              </a:rPr>
              <a:t>سال قبل، شرکت جورجیا، سرمایه گذاری مستقیمی را در کشور تایلند انجام داد تا بدین ترتیب تلفن همراه را تولید و به فروش برساند. شرکت به این نتیجه رسید که هزینه ها بسیار زیاد است.اما اکنون در حال تجدید نظر است زیرا هزینه ها در کشور تایلند کاهش یافته است.شرکت می تواند فضای اداری مورد نیاز خود را با کمترین هزینه ، اجاره کند.همچنین شرکت می تواند کارخانه ای را با هزینه کمتر خریداری کند زیرا کارخانه هایی که اخیر ورشکست شده اند، خالی هستند.همچنین اخیرا، بات تایلند،به طور قابل ملاحظه ای در مقابل دلار امریکا تنزل ارزش یافته است.بدین ترتیب شرکت جورجیا می تواند در کشور تایلند هنگامی که بتواند دلار به با نرخ مطلوب تری به واحد پول تایلند تبدیل کند،سرمایه گذاری کند.</a:t>
            </a:r>
            <a:endParaRPr lang="en-US" dirty="0">
              <a:cs typeface="B Nazanin" pitchFamily="2" charset="-78"/>
            </a:endParaRPr>
          </a:p>
          <a:p>
            <a:pPr algn="just" rtl="1"/>
            <a:r>
              <a:rPr lang="fa-IR" dirty="0">
                <a:cs typeface="B Nazanin" pitchFamily="2" charset="-78"/>
              </a:rPr>
              <a:t>همچنین شرکت جورجیا، درمی یابد درحالیکه مشخصه های هزینه محور بهبود پیدا کرده اند،اکنون مشخصه های درآمد محور مطلوبیت کمتری دارند.ممکن است زیرمجموعه جدید در کشور تایلند،نتوانند منابع جدید تقاضا را به علت اقتصاد ضعیف کشور جذب کنند.همچنین، ممکن است شرکت جورجیا سود مازادی را به بدست بیاورد زیرا در شرایط اقتصادی ضعیف کشور،شرکت های موجود سطح قیمت هایشان را بسیار پایین نگه خواهند داشت تا بقا داشته باشند. شرکت جورجیا بایستی جنبه های مطلوب سرمایه گذاری مستقیم خارجی در کشور تایلند را با جنبه های نامطلوب استفاده از بودجه بندی سرمایه ای بین المللی(که در فصل بعدی توضیح داده خواهد شد) مقایسه کند.</a:t>
            </a:r>
            <a:endParaRPr lang="en-US" dirty="0">
              <a:cs typeface="B Nazanin" pitchFamily="2" charset="-78"/>
            </a:endParaRPr>
          </a:p>
          <a:p>
            <a:pPr algn="just" rtl="1"/>
            <a:endParaRPr lang="fa-IR" dirty="0">
              <a:cs typeface="B Nazanin" pitchFamily="2" charset="-78"/>
            </a:endParaRPr>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5" name="Slide Number Placeholder 4"/>
          <p:cNvSpPr>
            <a:spLocks noGrp="1"/>
          </p:cNvSpPr>
          <p:nvPr>
            <p:ph type="sldNum" sz="quarter" idx="12"/>
          </p:nvPr>
        </p:nvSpPr>
        <p:spPr/>
        <p:txBody>
          <a:bodyPr>
            <a:normAutofit/>
          </a:bodyPr>
          <a:lstStyle/>
          <a:p>
            <a:fld id="{910D3704-EB78-46B9-AB15-D23119C7FC1D}" type="slidenum">
              <a:rPr lang="en-US" smtClean="0"/>
              <a:pPr/>
              <a:t>20</a:t>
            </a:fld>
            <a:endParaRPr lang="en-US"/>
          </a:p>
        </p:txBody>
      </p:sp>
    </p:spTree>
    <p:extLst>
      <p:ext uri="{BB962C8B-B14F-4D97-AF65-F5344CB8AC3E}">
        <p14:creationId xmlns:p14="http://schemas.microsoft.com/office/powerpoint/2010/main" val="9739551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33011" y="166912"/>
            <a:ext cx="4440923" cy="1024581"/>
          </a:xfrm>
          <a:prstGeom prst="horizontalScroll">
            <a:avLst/>
          </a:prstGeom>
          <a:solidFill>
            <a:schemeClr val="accent2">
              <a:lumMod val="20000"/>
              <a:lumOff val="80000"/>
            </a:schemeClr>
          </a:solidFill>
          <a:ln/>
        </p:spPr>
        <p:style>
          <a:lnRef idx="1">
            <a:schemeClr val="accent1"/>
          </a:lnRef>
          <a:fillRef idx="2">
            <a:schemeClr val="accent1"/>
          </a:fillRef>
          <a:effectRef idx="1">
            <a:schemeClr val="accent1"/>
          </a:effectRef>
          <a:fontRef idx="minor">
            <a:schemeClr val="dk1"/>
          </a:fontRef>
        </p:style>
        <p:txBody>
          <a:bodyPr rtlCol="1" anchor="ctr">
            <a:normAutofit fontScale="90000"/>
          </a:bodyPr>
          <a:lstStyle/>
          <a:p>
            <a:r>
              <a:rPr lang="fa-IR" sz="2800" b="1" dirty="0">
                <a:cs typeface="B Nazanin" pitchFamily="2" charset="-78"/>
              </a:rPr>
              <a:t>منافع حاصل از سرمایه گذاری خارجی</a:t>
            </a:r>
            <a:endParaRPr lang="fa-IR" sz="2600" b="1" dirty="0">
              <a:solidFill>
                <a:schemeClr val="accent2">
                  <a:lumMod val="50000"/>
                </a:schemeClr>
              </a:solidFill>
              <a:cs typeface="B Nazanin" pitchFamily="2" charset="-78"/>
            </a:endParaRPr>
          </a:p>
        </p:txBody>
      </p:sp>
      <p:sp>
        <p:nvSpPr>
          <p:cNvPr id="3" name="Content Placeholder 2"/>
          <p:cNvSpPr>
            <a:spLocks noGrp="1"/>
          </p:cNvSpPr>
          <p:nvPr>
            <p:ph idx="1"/>
          </p:nvPr>
        </p:nvSpPr>
        <p:spPr>
          <a:xfrm>
            <a:off x="259774" y="1468584"/>
            <a:ext cx="8368687" cy="5056909"/>
          </a:xfrm>
        </p:spPr>
        <p:txBody>
          <a:bodyPr>
            <a:normAutofit/>
          </a:bodyPr>
          <a:lstStyle/>
          <a:p>
            <a:pPr algn="just" rtl="1"/>
            <a:r>
              <a:rPr lang="fa-IR" sz="2000" dirty="0">
                <a:cs typeface="B Nazanin" pitchFamily="2" charset="-78"/>
              </a:rPr>
              <a:t>یک پروژه بین المللی می تواند ریسک کلی شرکت را به عنوان نتیجه منافع حاصل از متنوع سازی بین المللی کاهش دهد. کلید متنوع سازی بین المللی انتخاب پروژه های خارجی است که سطح عملکردی آنها در طول زمان باهمدیگر رابطه ای ندارند.بدین ترتیب،پروژه های مختلف بین المللی نبایستی همزمان عملکرد ضعیفی را تجربه کنند.</a:t>
            </a:r>
            <a:endParaRPr lang="en-US" sz="2000" dirty="0">
              <a:cs typeface="B Nazanin" pitchFamily="2" charset="-78"/>
            </a:endParaRPr>
          </a:p>
        </p:txBody>
      </p:sp>
      <p:sp>
        <p:nvSpPr>
          <p:cNvPr id="6" name="Rounded Rectangle 5"/>
          <p:cNvSpPr/>
          <p:nvPr/>
        </p:nvSpPr>
        <p:spPr>
          <a:xfrm>
            <a:off x="613064" y="2954950"/>
            <a:ext cx="8073735" cy="250415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rtl="1"/>
            <a:r>
              <a:rPr lang="fa-IR" sz="2400" b="1" dirty="0">
                <a:cs typeface="B Nazanin" pitchFamily="2" charset="-78"/>
              </a:rPr>
              <a:t>مثال:</a:t>
            </a:r>
            <a:r>
              <a:rPr lang="fa-IR" sz="2400" dirty="0">
                <a:cs typeface="B Nazanin" pitchFamily="2" charset="-78"/>
              </a:rPr>
              <a:t> شرکت مری مک  یک شرکت امریکایی است که برای سرمایه گذاری در یک پروژه جدید در کشور امریکا و یا در کشور انگلیس برنامه ریزی می کند.هنگامی که پروژه کامل شد،شامل 30 درصد از کل وجوه سرمایه گذاری شرکت را به خود اختصاص خواهد  داد.70 درصد باقیمانده مختص سرمایه گذاری در کشور امریکا خواهد بود.مشخصه های مفروض برای پروژه برای یک دوره 5 ساله هم برای کشور امریکا و هم کشور انگلیس پیش بینی شده </a:t>
            </a:r>
            <a:r>
              <a:rPr lang="fa-IR" sz="2400" dirty="0" smtClean="0">
                <a:cs typeface="B Nazanin" pitchFamily="2" charset="-78"/>
              </a:rPr>
              <a:t>است که در ادامه نشان داده شده است: </a:t>
            </a:r>
            <a:endParaRPr lang="en-US" sz="2400" b="1" dirty="0" smtClean="0">
              <a:cs typeface="B Nazanin" pitchFamily="2" charset="-78"/>
            </a:endParaRPr>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5" name="Slide Number Placeholder 4"/>
          <p:cNvSpPr>
            <a:spLocks noGrp="1"/>
          </p:cNvSpPr>
          <p:nvPr>
            <p:ph type="sldNum" sz="quarter" idx="12"/>
          </p:nvPr>
        </p:nvSpPr>
        <p:spPr/>
        <p:txBody>
          <a:bodyPr>
            <a:normAutofit/>
          </a:bodyPr>
          <a:lstStyle/>
          <a:p>
            <a:fld id="{910D3704-EB78-46B9-AB15-D23119C7FC1D}" type="slidenum">
              <a:rPr lang="en-US" smtClean="0"/>
              <a:pPr/>
              <a:t>21</a:t>
            </a:fld>
            <a:endParaRPr lang="en-US"/>
          </a:p>
        </p:txBody>
      </p:sp>
    </p:spTree>
    <p:extLst>
      <p:ext uri="{BB962C8B-B14F-4D97-AF65-F5344CB8AC3E}">
        <p14:creationId xmlns:p14="http://schemas.microsoft.com/office/powerpoint/2010/main" val="33939052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solidFill>
                  <a:schemeClr val="accent2">
                    <a:lumMod val="75000"/>
                  </a:schemeClr>
                </a:solidFill>
                <a:cs typeface="B Nazanin" pitchFamily="2" charset="-78"/>
              </a:rPr>
              <a:t>ارزیابی پروژه های مفروض با مکان های جایگزین</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98902777"/>
              </p:ext>
            </p:extLst>
          </p:nvPr>
        </p:nvGraphicFramePr>
        <p:xfrm>
          <a:off x="962168" y="1992574"/>
          <a:ext cx="6806821" cy="3727178"/>
        </p:xfrm>
        <a:graphic>
          <a:graphicData uri="http://schemas.openxmlformats.org/drawingml/2006/table">
            <a:tbl>
              <a:tblPr rtl="1" firstRow="1" firstCol="1" bandRow="1">
                <a:tableStyleId>{35758FB7-9AC5-4552-8A53-C91805E547FA}</a:tableStyleId>
              </a:tblPr>
              <a:tblGrid>
                <a:gridCol w="3659306">
                  <a:extLst>
                    <a:ext uri="{9D8B030D-6E8A-4147-A177-3AD203B41FA5}">
                      <a16:colId xmlns:a16="http://schemas.microsoft.com/office/drawing/2014/main" val="20000"/>
                    </a:ext>
                  </a:extLst>
                </a:gridCol>
                <a:gridCol w="1023582">
                  <a:extLst>
                    <a:ext uri="{9D8B030D-6E8A-4147-A177-3AD203B41FA5}">
                      <a16:colId xmlns:a16="http://schemas.microsoft.com/office/drawing/2014/main" val="20001"/>
                    </a:ext>
                  </a:extLst>
                </a:gridCol>
                <a:gridCol w="1023582">
                  <a:extLst>
                    <a:ext uri="{9D8B030D-6E8A-4147-A177-3AD203B41FA5}">
                      <a16:colId xmlns:a16="http://schemas.microsoft.com/office/drawing/2014/main" val="20002"/>
                    </a:ext>
                  </a:extLst>
                </a:gridCol>
                <a:gridCol w="1100351">
                  <a:extLst>
                    <a:ext uri="{9D8B030D-6E8A-4147-A177-3AD203B41FA5}">
                      <a16:colId xmlns:a16="http://schemas.microsoft.com/office/drawing/2014/main" val="20003"/>
                    </a:ext>
                  </a:extLst>
                </a:gridCol>
              </a:tblGrid>
              <a:tr h="947849">
                <a:tc gridSpan="4">
                  <a:txBody>
                    <a:bodyPr/>
                    <a:lstStyle/>
                    <a:p>
                      <a:pPr algn="ctr" rtl="1">
                        <a:lnSpc>
                          <a:spcPct val="107000"/>
                        </a:lnSpc>
                        <a:spcAft>
                          <a:spcPts val="0"/>
                        </a:spcAft>
                      </a:pPr>
                      <a:r>
                        <a:rPr lang="fa-IR" sz="2800" b="1" dirty="0">
                          <a:effectLst/>
                          <a:cs typeface="B Nazanin" pitchFamily="2" charset="-78"/>
                        </a:rPr>
                        <a:t>                                                                                                                                           مشخصه های پروژه های مفروض</a:t>
                      </a:r>
                      <a:endParaRPr lang="en-US" sz="3600" b="1" dirty="0">
                        <a:effectLst/>
                        <a:latin typeface="Calibri"/>
                        <a:ea typeface="Calibri"/>
                        <a:cs typeface="B Nazanin" pitchFamily="2" charset="-78"/>
                      </a:endParaRPr>
                    </a:p>
                  </a:txBody>
                  <a:tcPr marL="51435" marR="51435" marT="0" marB="0"/>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0"/>
                  </a:ext>
                </a:extLst>
              </a:tr>
              <a:tr h="908246">
                <a:tc>
                  <a:txBody>
                    <a:bodyPr/>
                    <a:lstStyle/>
                    <a:p>
                      <a:pPr algn="ctr" rtl="1">
                        <a:lnSpc>
                          <a:spcPct val="107000"/>
                        </a:lnSpc>
                        <a:spcAft>
                          <a:spcPts val="0"/>
                        </a:spcAft>
                      </a:pPr>
                      <a:r>
                        <a:rPr lang="fa-IR" sz="1400" b="1" dirty="0">
                          <a:effectLst/>
                          <a:cs typeface="B Nazanin" pitchFamily="2" charset="-78"/>
                        </a:rPr>
                        <a:t> </a:t>
                      </a:r>
                      <a:endParaRPr lang="en-US" sz="1800" b="1" dirty="0">
                        <a:effectLst/>
                        <a:latin typeface="Calibri"/>
                        <a:ea typeface="Calibri"/>
                        <a:cs typeface="B Nazanin" pitchFamily="2" charset="-78"/>
                      </a:endParaRPr>
                    </a:p>
                  </a:txBody>
                  <a:tcPr marL="51435" marR="51435" marT="0" marB="0"/>
                </a:tc>
                <a:tc>
                  <a:txBody>
                    <a:bodyPr/>
                    <a:lstStyle/>
                    <a:p>
                      <a:pPr algn="ctr" rtl="1">
                        <a:lnSpc>
                          <a:spcPct val="107000"/>
                        </a:lnSpc>
                        <a:spcAft>
                          <a:spcPts val="0"/>
                        </a:spcAft>
                      </a:pPr>
                      <a:r>
                        <a:rPr lang="fa-IR" sz="1400" b="1">
                          <a:effectLst/>
                          <a:cs typeface="B Nazanin" pitchFamily="2" charset="-78"/>
                        </a:rPr>
                        <a:t>کسب و کار موجود</a:t>
                      </a:r>
                      <a:endParaRPr lang="en-US" sz="1800" b="1">
                        <a:effectLst/>
                        <a:latin typeface="Calibri"/>
                        <a:ea typeface="Calibri"/>
                        <a:cs typeface="B Nazanin" pitchFamily="2" charset="-78"/>
                      </a:endParaRPr>
                    </a:p>
                  </a:txBody>
                  <a:tcPr marL="51435" marR="51435" marT="0" marB="0"/>
                </a:tc>
                <a:tc>
                  <a:txBody>
                    <a:bodyPr/>
                    <a:lstStyle/>
                    <a:p>
                      <a:pPr algn="ctr" rtl="1">
                        <a:lnSpc>
                          <a:spcPct val="107000"/>
                        </a:lnSpc>
                        <a:spcAft>
                          <a:spcPts val="0"/>
                        </a:spcAft>
                      </a:pPr>
                      <a:r>
                        <a:rPr lang="fa-IR" sz="1400" b="1">
                          <a:effectLst/>
                          <a:cs typeface="B Nazanin" pitchFamily="2" charset="-78"/>
                        </a:rPr>
                        <a:t>اگر در کشور آمریکا باشد</a:t>
                      </a:r>
                      <a:endParaRPr lang="en-US" sz="1800" b="1">
                        <a:effectLst/>
                        <a:latin typeface="Calibri"/>
                        <a:ea typeface="Calibri"/>
                        <a:cs typeface="B Nazanin" pitchFamily="2" charset="-78"/>
                      </a:endParaRPr>
                    </a:p>
                  </a:txBody>
                  <a:tcPr marL="51435" marR="51435" marT="0" marB="0"/>
                </a:tc>
                <a:tc>
                  <a:txBody>
                    <a:bodyPr/>
                    <a:lstStyle/>
                    <a:p>
                      <a:pPr algn="ctr" rtl="1">
                        <a:lnSpc>
                          <a:spcPct val="107000"/>
                        </a:lnSpc>
                        <a:spcAft>
                          <a:spcPts val="0"/>
                        </a:spcAft>
                      </a:pPr>
                      <a:r>
                        <a:rPr lang="fa-IR" sz="1400" b="1">
                          <a:effectLst/>
                          <a:cs typeface="B Nazanin" pitchFamily="2" charset="-78"/>
                        </a:rPr>
                        <a:t>اگر در کشور انگلیس باشد</a:t>
                      </a:r>
                      <a:endParaRPr lang="en-US" sz="1800" b="1">
                        <a:effectLst/>
                        <a:latin typeface="Calibri"/>
                        <a:ea typeface="Calibri"/>
                        <a:cs typeface="B Nazanin" pitchFamily="2" charset="-78"/>
                      </a:endParaRPr>
                    </a:p>
                  </a:txBody>
                  <a:tcPr marL="51435" marR="51435" marT="0" marB="0"/>
                </a:tc>
                <a:extLst>
                  <a:ext uri="{0D108BD9-81ED-4DB2-BD59-A6C34878D82A}">
                    <a16:rowId xmlns:a16="http://schemas.microsoft.com/office/drawing/2014/main" val="10001"/>
                  </a:ext>
                </a:extLst>
              </a:tr>
              <a:tr h="461617">
                <a:tc>
                  <a:txBody>
                    <a:bodyPr/>
                    <a:lstStyle/>
                    <a:p>
                      <a:pPr algn="ctr" rtl="1">
                        <a:lnSpc>
                          <a:spcPct val="107000"/>
                        </a:lnSpc>
                        <a:spcAft>
                          <a:spcPts val="0"/>
                        </a:spcAft>
                      </a:pPr>
                      <a:r>
                        <a:rPr lang="fa-IR" sz="1400" b="1">
                          <a:effectLst/>
                          <a:cs typeface="B Nazanin" pitchFamily="2" charset="-78"/>
                        </a:rPr>
                        <a:t>میانگین بازده سالانه مورد انتظار</a:t>
                      </a:r>
                      <a:endParaRPr lang="en-US" sz="1800" b="1">
                        <a:effectLst/>
                        <a:latin typeface="Calibri"/>
                        <a:ea typeface="Calibri"/>
                        <a:cs typeface="B Nazanin" pitchFamily="2" charset="-78"/>
                      </a:endParaRPr>
                    </a:p>
                  </a:txBody>
                  <a:tcPr marL="51435" marR="51435" marT="0" marB="0"/>
                </a:tc>
                <a:tc>
                  <a:txBody>
                    <a:bodyPr/>
                    <a:lstStyle/>
                    <a:p>
                      <a:pPr algn="ctr" rtl="1">
                        <a:lnSpc>
                          <a:spcPct val="107000"/>
                        </a:lnSpc>
                        <a:spcAft>
                          <a:spcPts val="0"/>
                        </a:spcAft>
                      </a:pPr>
                      <a:r>
                        <a:rPr lang="fa-IR" sz="1400" b="1">
                          <a:effectLst/>
                          <a:cs typeface="B Nazanin" pitchFamily="2" charset="-78"/>
                        </a:rPr>
                        <a:t>20 %</a:t>
                      </a:r>
                      <a:endParaRPr lang="en-US" sz="1800" b="1">
                        <a:effectLst/>
                        <a:latin typeface="Calibri"/>
                        <a:ea typeface="Calibri"/>
                        <a:cs typeface="B Nazanin" pitchFamily="2" charset="-78"/>
                      </a:endParaRPr>
                    </a:p>
                  </a:txBody>
                  <a:tcPr marL="51435" marR="51435" marT="0" marB="0"/>
                </a:tc>
                <a:tc>
                  <a:txBody>
                    <a:bodyPr/>
                    <a:lstStyle/>
                    <a:p>
                      <a:pPr algn="ctr" rtl="1">
                        <a:lnSpc>
                          <a:spcPct val="107000"/>
                        </a:lnSpc>
                        <a:spcAft>
                          <a:spcPts val="0"/>
                        </a:spcAft>
                      </a:pPr>
                      <a:r>
                        <a:rPr lang="fa-IR" sz="1400" b="1">
                          <a:effectLst/>
                          <a:cs typeface="B Nazanin" pitchFamily="2" charset="-78"/>
                        </a:rPr>
                        <a:t>25%</a:t>
                      </a:r>
                      <a:endParaRPr lang="en-US" sz="1800" b="1">
                        <a:effectLst/>
                        <a:latin typeface="Calibri"/>
                        <a:ea typeface="Calibri"/>
                        <a:cs typeface="B Nazanin" pitchFamily="2" charset="-78"/>
                      </a:endParaRPr>
                    </a:p>
                  </a:txBody>
                  <a:tcPr marL="51435" marR="51435" marT="0" marB="0"/>
                </a:tc>
                <a:tc>
                  <a:txBody>
                    <a:bodyPr/>
                    <a:lstStyle/>
                    <a:p>
                      <a:pPr algn="ctr" rtl="1">
                        <a:lnSpc>
                          <a:spcPct val="107000"/>
                        </a:lnSpc>
                        <a:spcAft>
                          <a:spcPts val="0"/>
                        </a:spcAft>
                      </a:pPr>
                      <a:r>
                        <a:rPr lang="fa-IR" sz="1400" b="1">
                          <a:effectLst/>
                          <a:cs typeface="B Nazanin" pitchFamily="2" charset="-78"/>
                        </a:rPr>
                        <a:t>25%</a:t>
                      </a:r>
                      <a:endParaRPr lang="en-US" sz="1800" b="1">
                        <a:effectLst/>
                        <a:latin typeface="Calibri"/>
                        <a:ea typeface="Calibri"/>
                        <a:cs typeface="B Nazanin" pitchFamily="2" charset="-78"/>
                      </a:endParaRPr>
                    </a:p>
                  </a:txBody>
                  <a:tcPr marL="51435" marR="51435" marT="0" marB="0"/>
                </a:tc>
                <a:extLst>
                  <a:ext uri="{0D108BD9-81ED-4DB2-BD59-A6C34878D82A}">
                    <a16:rowId xmlns:a16="http://schemas.microsoft.com/office/drawing/2014/main" val="10002"/>
                  </a:ext>
                </a:extLst>
              </a:tr>
              <a:tr h="461617">
                <a:tc>
                  <a:txBody>
                    <a:bodyPr/>
                    <a:lstStyle/>
                    <a:p>
                      <a:pPr algn="ctr" rtl="1">
                        <a:lnSpc>
                          <a:spcPct val="107000"/>
                        </a:lnSpc>
                        <a:spcAft>
                          <a:spcPts val="0"/>
                        </a:spcAft>
                      </a:pPr>
                      <a:r>
                        <a:rPr lang="fa-IR" sz="1400" b="1">
                          <a:effectLst/>
                          <a:cs typeface="B Nazanin" pitchFamily="2" charset="-78"/>
                        </a:rPr>
                        <a:t>انحراف معیار بازده سالانه مورد انتظار</a:t>
                      </a:r>
                      <a:endParaRPr lang="en-US" sz="1800" b="1">
                        <a:effectLst/>
                        <a:latin typeface="Calibri"/>
                        <a:ea typeface="Calibri"/>
                        <a:cs typeface="B Nazanin" pitchFamily="2" charset="-78"/>
                      </a:endParaRPr>
                    </a:p>
                  </a:txBody>
                  <a:tcPr marL="51435" marR="51435" marT="0" marB="0"/>
                </a:tc>
                <a:tc>
                  <a:txBody>
                    <a:bodyPr/>
                    <a:lstStyle/>
                    <a:p>
                      <a:pPr algn="ctr" rtl="1">
                        <a:lnSpc>
                          <a:spcPct val="107000"/>
                        </a:lnSpc>
                        <a:spcAft>
                          <a:spcPts val="0"/>
                        </a:spcAft>
                      </a:pPr>
                      <a:r>
                        <a:rPr lang="fa-IR" sz="1400" b="1">
                          <a:effectLst/>
                          <a:cs typeface="B Nazanin" pitchFamily="2" charset="-78"/>
                        </a:rPr>
                        <a:t>0.1</a:t>
                      </a:r>
                      <a:endParaRPr lang="en-US" sz="1800" b="1">
                        <a:effectLst/>
                        <a:latin typeface="Calibri"/>
                        <a:ea typeface="Calibri"/>
                        <a:cs typeface="B Nazanin" pitchFamily="2" charset="-78"/>
                      </a:endParaRPr>
                    </a:p>
                  </a:txBody>
                  <a:tcPr marL="51435" marR="51435" marT="0" marB="0"/>
                </a:tc>
                <a:tc>
                  <a:txBody>
                    <a:bodyPr/>
                    <a:lstStyle/>
                    <a:p>
                      <a:pPr algn="ctr" rtl="1">
                        <a:lnSpc>
                          <a:spcPct val="107000"/>
                        </a:lnSpc>
                        <a:spcAft>
                          <a:spcPts val="0"/>
                        </a:spcAft>
                      </a:pPr>
                      <a:r>
                        <a:rPr lang="fa-IR" sz="1400" b="1" dirty="0">
                          <a:effectLst/>
                          <a:cs typeface="B Nazanin" pitchFamily="2" charset="-78"/>
                        </a:rPr>
                        <a:t>0.09</a:t>
                      </a:r>
                      <a:endParaRPr lang="en-US" sz="1800" b="1" dirty="0">
                        <a:effectLst/>
                        <a:latin typeface="Calibri"/>
                        <a:ea typeface="Calibri"/>
                        <a:cs typeface="B Nazanin" pitchFamily="2" charset="-78"/>
                      </a:endParaRPr>
                    </a:p>
                  </a:txBody>
                  <a:tcPr marL="51435" marR="51435" marT="0" marB="0"/>
                </a:tc>
                <a:tc>
                  <a:txBody>
                    <a:bodyPr/>
                    <a:lstStyle/>
                    <a:p>
                      <a:pPr algn="ctr" rtl="1">
                        <a:lnSpc>
                          <a:spcPct val="107000"/>
                        </a:lnSpc>
                        <a:spcAft>
                          <a:spcPts val="0"/>
                        </a:spcAft>
                      </a:pPr>
                      <a:r>
                        <a:rPr lang="fa-IR" sz="1400" b="1">
                          <a:effectLst/>
                          <a:cs typeface="B Nazanin" pitchFamily="2" charset="-78"/>
                        </a:rPr>
                        <a:t>0.11</a:t>
                      </a:r>
                      <a:endParaRPr lang="en-US" sz="1800" b="1">
                        <a:effectLst/>
                        <a:latin typeface="Calibri"/>
                        <a:ea typeface="Calibri"/>
                        <a:cs typeface="B Nazanin" pitchFamily="2" charset="-78"/>
                      </a:endParaRPr>
                    </a:p>
                  </a:txBody>
                  <a:tcPr marL="51435" marR="51435" marT="0" marB="0"/>
                </a:tc>
                <a:extLst>
                  <a:ext uri="{0D108BD9-81ED-4DB2-BD59-A6C34878D82A}">
                    <a16:rowId xmlns:a16="http://schemas.microsoft.com/office/drawing/2014/main" val="10003"/>
                  </a:ext>
                </a:extLst>
              </a:tr>
              <a:tr h="947849">
                <a:tc>
                  <a:txBody>
                    <a:bodyPr/>
                    <a:lstStyle/>
                    <a:p>
                      <a:pPr algn="ctr" rtl="1">
                        <a:lnSpc>
                          <a:spcPct val="107000"/>
                        </a:lnSpc>
                        <a:spcAft>
                          <a:spcPts val="0"/>
                        </a:spcAft>
                      </a:pPr>
                      <a:r>
                        <a:rPr lang="fa-IR" sz="1400" b="1">
                          <a:effectLst/>
                          <a:cs typeface="B Nazanin" pitchFamily="2" charset="-78"/>
                        </a:rPr>
                        <a:t>هبستگی بازده سالانه مورد انتظار سرمایه گذاری با بازده سرمایه گذاری در کشور امریکا</a:t>
                      </a:r>
                      <a:endParaRPr lang="en-US" sz="1800" b="1">
                        <a:effectLst/>
                        <a:latin typeface="Calibri"/>
                        <a:ea typeface="Calibri"/>
                        <a:cs typeface="B Nazanin" pitchFamily="2" charset="-78"/>
                      </a:endParaRPr>
                    </a:p>
                  </a:txBody>
                  <a:tcPr marL="51435" marR="51435" marT="0" marB="0"/>
                </a:tc>
                <a:tc>
                  <a:txBody>
                    <a:bodyPr/>
                    <a:lstStyle/>
                    <a:p>
                      <a:pPr algn="ctr" rtl="1">
                        <a:lnSpc>
                          <a:spcPct val="107000"/>
                        </a:lnSpc>
                        <a:spcAft>
                          <a:spcPts val="0"/>
                        </a:spcAft>
                      </a:pPr>
                      <a:r>
                        <a:rPr lang="fa-IR" sz="1400" b="1">
                          <a:effectLst/>
                          <a:cs typeface="B Nazanin" pitchFamily="2" charset="-78"/>
                        </a:rPr>
                        <a:t>-</a:t>
                      </a:r>
                      <a:endParaRPr lang="en-US" sz="1800" b="1">
                        <a:effectLst/>
                        <a:latin typeface="Calibri"/>
                        <a:ea typeface="Calibri"/>
                        <a:cs typeface="B Nazanin" pitchFamily="2" charset="-78"/>
                      </a:endParaRPr>
                    </a:p>
                  </a:txBody>
                  <a:tcPr marL="51435" marR="51435" marT="0" marB="0"/>
                </a:tc>
                <a:tc>
                  <a:txBody>
                    <a:bodyPr/>
                    <a:lstStyle/>
                    <a:p>
                      <a:pPr algn="ctr" rtl="1">
                        <a:lnSpc>
                          <a:spcPct val="107000"/>
                        </a:lnSpc>
                        <a:spcAft>
                          <a:spcPts val="0"/>
                        </a:spcAft>
                      </a:pPr>
                      <a:r>
                        <a:rPr lang="fa-IR" sz="1400" b="1">
                          <a:effectLst/>
                          <a:cs typeface="B Nazanin" pitchFamily="2" charset="-78"/>
                        </a:rPr>
                        <a:t>0.8</a:t>
                      </a:r>
                      <a:endParaRPr lang="en-US" sz="1800" b="1">
                        <a:effectLst/>
                        <a:latin typeface="Calibri"/>
                        <a:ea typeface="Calibri"/>
                        <a:cs typeface="B Nazanin" pitchFamily="2" charset="-78"/>
                      </a:endParaRPr>
                    </a:p>
                  </a:txBody>
                  <a:tcPr marL="51435" marR="51435" marT="0" marB="0"/>
                </a:tc>
                <a:tc>
                  <a:txBody>
                    <a:bodyPr/>
                    <a:lstStyle/>
                    <a:p>
                      <a:pPr algn="ctr" rtl="1">
                        <a:lnSpc>
                          <a:spcPct val="107000"/>
                        </a:lnSpc>
                        <a:spcAft>
                          <a:spcPts val="0"/>
                        </a:spcAft>
                      </a:pPr>
                      <a:r>
                        <a:rPr lang="fa-IR" sz="1400" b="1" dirty="0">
                          <a:effectLst/>
                          <a:cs typeface="B Nazanin" pitchFamily="2" charset="-78"/>
                        </a:rPr>
                        <a:t>0.02</a:t>
                      </a:r>
                      <a:endParaRPr lang="en-US" sz="1800" b="1" dirty="0">
                        <a:effectLst/>
                        <a:latin typeface="Calibri"/>
                        <a:ea typeface="Calibri"/>
                        <a:cs typeface="B Nazanin" pitchFamily="2" charset="-78"/>
                      </a:endParaRPr>
                    </a:p>
                  </a:txBody>
                  <a:tcPr marL="51435" marR="51435" marT="0" marB="0"/>
                </a:tc>
                <a:extLst>
                  <a:ext uri="{0D108BD9-81ED-4DB2-BD59-A6C34878D82A}">
                    <a16:rowId xmlns:a16="http://schemas.microsoft.com/office/drawing/2014/main" val="10004"/>
                  </a:ext>
                </a:extLst>
              </a:tr>
            </a:tbl>
          </a:graphicData>
        </a:graphic>
      </p:graphicFrame>
      <p:sp>
        <p:nvSpPr>
          <p:cNvPr id="3" name="Footer Placeholder 2"/>
          <p:cNvSpPr>
            <a:spLocks noGrp="1"/>
          </p:cNvSpPr>
          <p:nvPr>
            <p:ph type="ftr" sz="quarter" idx="11"/>
          </p:nvPr>
        </p:nvSpPr>
        <p:spPr/>
        <p:txBody>
          <a:bodyPr/>
          <a:lstStyle/>
          <a:p>
            <a:r>
              <a:rPr lang="fa-IR" smtClean="0"/>
              <a:t>مالي بين الملل</a:t>
            </a:r>
            <a:endParaRPr lang="en-US"/>
          </a:p>
        </p:txBody>
      </p:sp>
      <p:sp>
        <p:nvSpPr>
          <p:cNvPr id="5" name="Slide Number Placeholder 4"/>
          <p:cNvSpPr>
            <a:spLocks noGrp="1"/>
          </p:cNvSpPr>
          <p:nvPr>
            <p:ph type="sldNum" sz="quarter" idx="12"/>
          </p:nvPr>
        </p:nvSpPr>
        <p:spPr/>
        <p:txBody>
          <a:bodyPr>
            <a:normAutofit/>
          </a:bodyPr>
          <a:lstStyle/>
          <a:p>
            <a:fld id="{910D3704-EB78-46B9-AB15-D23119C7FC1D}" type="slidenum">
              <a:rPr lang="en-US" smtClean="0"/>
              <a:pPr/>
              <a:t>22</a:t>
            </a:fld>
            <a:endParaRPr lang="en-US"/>
          </a:p>
        </p:txBody>
      </p:sp>
    </p:spTree>
    <p:extLst>
      <p:ext uri="{BB962C8B-B14F-4D97-AF65-F5344CB8AC3E}">
        <p14:creationId xmlns:p14="http://schemas.microsoft.com/office/powerpoint/2010/main" val="23257021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solidFill>
                  <a:schemeClr val="accent2">
                    <a:lumMod val="75000"/>
                  </a:schemeClr>
                </a:solidFill>
                <a:cs typeface="B Nazanin" pitchFamily="2" charset="-78"/>
              </a:rPr>
              <a:t>ارزیابی پروژه های مفروض با مکان های جایگزین</a:t>
            </a:r>
            <a:endParaRPr lang="fa-IR" dirty="0"/>
          </a:p>
        </p:txBody>
      </p:sp>
      <p:sp>
        <p:nvSpPr>
          <p:cNvPr id="3" name="Content Placeholder 2"/>
          <p:cNvSpPr>
            <a:spLocks noGrp="1"/>
          </p:cNvSpPr>
          <p:nvPr>
            <p:ph idx="1"/>
          </p:nvPr>
        </p:nvSpPr>
        <p:spPr/>
        <p:txBody>
          <a:bodyPr>
            <a:normAutofit/>
          </a:bodyPr>
          <a:lstStyle/>
          <a:p>
            <a:pPr algn="just" rtl="1"/>
            <a:r>
              <a:rPr lang="fa-IR" dirty="0">
                <a:cs typeface="B Nazanin" pitchFamily="2" charset="-78"/>
              </a:rPr>
              <a:t>شرکت مری مک،در نظر دارد،برای سنجش امکان پذیری هر پروژه مفروض بر اساس ریسک و بازده مفروض و با افق زمانی 5 ساله برنامه ریزی کند.بازده سالانه مورد انتظار(پس از کسر مالیات شرکت)در کسب و کار پیش رو 20 درصد و تغییرات درآمد(اندازه گیری شده با انحراف معیار استاندارد) مورد انتظار 0.1 می باشد.شرکت می تواند عملکرد کلی مورد انتظار خود را بر پایه توسعه پروژه در کشور امریکا و انگلیس ارزیابی کند. در این صورت، اساسا دو پورتفوی باهمدیگر مقایسه می شود. در پورتفوی اول،70 درصد وجوه کلی سرمایه گذاری در کسب و کار واقع در کشور امریکا سرمایه گذاری می شود و 30 درصد باقی مانده به پروژه واقع در کشور امریکا اختصاص می یابد. در پورتفوی دوم،دوباره 70 درصد سرمایه گذاری در کشور به همان کسب و کار در کشور امریکا تخصیص می یابد و 30 درصد باقی مانده در کشور انگلیس سرمایه گذاری می شود.بدین ترتیب در واقع 70 درصد از میزان سرمایه گذاری مشخص است و تفاوت در 30 درصد باقیمانده است.</a:t>
            </a:r>
            <a:endParaRPr lang="en-US" dirty="0">
              <a:cs typeface="B Nazanin" pitchFamily="2" charset="-78"/>
            </a:endParaRPr>
          </a:p>
          <a:p>
            <a:pPr algn="just" rtl="1"/>
            <a:endParaRPr lang="fa-IR" dirty="0">
              <a:cs typeface="B Nazanin" pitchFamily="2" charset="-78"/>
            </a:endParaRPr>
          </a:p>
        </p:txBody>
      </p:sp>
      <p:sp>
        <p:nvSpPr>
          <p:cNvPr id="4" name="Footer Placeholder 3"/>
          <p:cNvSpPr>
            <a:spLocks noGrp="1"/>
          </p:cNvSpPr>
          <p:nvPr>
            <p:ph type="ftr" sz="quarter" idx="11"/>
          </p:nvPr>
        </p:nvSpPr>
        <p:spPr/>
        <p:txBody>
          <a:bodyPr/>
          <a:lstStyle/>
          <a:p>
            <a:r>
              <a:rPr lang="fa-IR" smtClean="0"/>
              <a:t>مالي بين الملل</a:t>
            </a:r>
            <a:endParaRPr lang="en-US"/>
          </a:p>
        </p:txBody>
      </p:sp>
      <p:sp>
        <p:nvSpPr>
          <p:cNvPr id="5" name="Slide Number Placeholder 4"/>
          <p:cNvSpPr>
            <a:spLocks noGrp="1"/>
          </p:cNvSpPr>
          <p:nvPr>
            <p:ph type="sldNum" sz="quarter" idx="12"/>
          </p:nvPr>
        </p:nvSpPr>
        <p:spPr/>
        <p:txBody>
          <a:bodyPr>
            <a:normAutofit/>
          </a:bodyPr>
          <a:lstStyle/>
          <a:p>
            <a:fld id="{910D3704-EB78-46B9-AB15-D23119C7FC1D}" type="slidenum">
              <a:rPr lang="en-US" smtClean="0"/>
              <a:pPr/>
              <a:t>23</a:t>
            </a:fld>
            <a:endParaRPr lang="en-US"/>
          </a:p>
        </p:txBody>
      </p:sp>
    </p:spTree>
    <p:extLst>
      <p:ext uri="{BB962C8B-B14F-4D97-AF65-F5344CB8AC3E}">
        <p14:creationId xmlns:p14="http://schemas.microsoft.com/office/powerpoint/2010/main" val="9435404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solidFill>
                  <a:schemeClr val="accent2">
                    <a:lumMod val="75000"/>
                  </a:schemeClr>
                </a:solidFill>
                <a:cs typeface="B Nazanin" pitchFamily="2" charset="-78"/>
              </a:rPr>
              <a:t>ارزیابی پروژه های مفروض با مکان های جایگزین</a:t>
            </a:r>
            <a:endParaRPr lang="fa-IR" dirty="0"/>
          </a:p>
        </p:txBody>
      </p:sp>
      <p:sp>
        <p:nvSpPr>
          <p:cNvPr id="3" name="Content Placeholder 2"/>
          <p:cNvSpPr>
            <a:spLocks noGrp="1"/>
          </p:cNvSpPr>
          <p:nvPr>
            <p:ph idx="1"/>
          </p:nvPr>
        </p:nvSpPr>
        <p:spPr/>
        <p:txBody>
          <a:bodyPr/>
          <a:lstStyle/>
          <a:p>
            <a:pPr algn="r" rtl="1"/>
            <a:r>
              <a:rPr lang="fa-IR" dirty="0">
                <a:cs typeface="B Nazanin" pitchFamily="2" charset="-78"/>
              </a:rPr>
              <a:t>اگر پروژه جدید در کشور امریکا باشد،بازده کلی مورد انتظار شرکت برابر خواهد بود با:</a:t>
            </a:r>
            <a:endParaRPr lang="en-US" dirty="0">
              <a:cs typeface="B Nazanin" pitchFamily="2" charset="-78"/>
            </a:endParaRPr>
          </a:p>
          <a:p>
            <a:pPr algn="r" rtl="1"/>
            <a:endParaRPr lang="fa-IR" dirty="0">
              <a:cs typeface="B Nazanin"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289226876"/>
              </p:ext>
            </p:extLst>
          </p:nvPr>
        </p:nvGraphicFramePr>
        <p:xfrm>
          <a:off x="381000" y="1752600"/>
          <a:ext cx="8338782" cy="1588507"/>
        </p:xfrm>
        <a:graphic>
          <a:graphicData uri="http://schemas.openxmlformats.org/drawingml/2006/table">
            <a:tbl>
              <a:tblPr rtl="1" firstRow="1" firstCol="1" bandRow="1">
                <a:tableStyleId>{5C22544A-7EE6-4342-B048-85BDC9FD1C3A}</a:tableStyleId>
              </a:tblPr>
              <a:tblGrid>
                <a:gridCol w="1355797">
                  <a:extLst>
                    <a:ext uri="{9D8B030D-6E8A-4147-A177-3AD203B41FA5}">
                      <a16:colId xmlns:a16="http://schemas.microsoft.com/office/drawing/2014/main" val="20000"/>
                    </a:ext>
                  </a:extLst>
                </a:gridCol>
                <a:gridCol w="1324526">
                  <a:extLst>
                    <a:ext uri="{9D8B030D-6E8A-4147-A177-3AD203B41FA5}">
                      <a16:colId xmlns:a16="http://schemas.microsoft.com/office/drawing/2014/main" val="20001"/>
                    </a:ext>
                  </a:extLst>
                </a:gridCol>
                <a:gridCol w="1567440">
                  <a:extLst>
                    <a:ext uri="{9D8B030D-6E8A-4147-A177-3AD203B41FA5}">
                      <a16:colId xmlns:a16="http://schemas.microsoft.com/office/drawing/2014/main" val="20002"/>
                    </a:ext>
                  </a:extLst>
                </a:gridCol>
                <a:gridCol w="1567440">
                  <a:extLst>
                    <a:ext uri="{9D8B030D-6E8A-4147-A177-3AD203B41FA5}">
                      <a16:colId xmlns:a16="http://schemas.microsoft.com/office/drawing/2014/main" val="20003"/>
                    </a:ext>
                  </a:extLst>
                </a:gridCol>
                <a:gridCol w="1567440">
                  <a:extLst>
                    <a:ext uri="{9D8B030D-6E8A-4147-A177-3AD203B41FA5}">
                      <a16:colId xmlns:a16="http://schemas.microsoft.com/office/drawing/2014/main" val="20004"/>
                    </a:ext>
                  </a:extLst>
                </a:gridCol>
                <a:gridCol w="956139">
                  <a:extLst>
                    <a:ext uri="{9D8B030D-6E8A-4147-A177-3AD203B41FA5}">
                      <a16:colId xmlns:a16="http://schemas.microsoft.com/office/drawing/2014/main" val="20005"/>
                    </a:ext>
                  </a:extLst>
                </a:gridCol>
              </a:tblGrid>
              <a:tr h="570992">
                <a:tc>
                  <a:txBody>
                    <a:bodyPr/>
                    <a:lstStyle/>
                    <a:p>
                      <a:endParaRPr lang="fa-IR" dirty="0"/>
                    </a:p>
                  </a:txBody>
                  <a:tcPr marL="68580" marR="68580" marT="0" marB="0">
                    <a:blipFill rotWithShape="1">
                      <a:blip r:embed="rId2"/>
                      <a:stretch>
                        <a:fillRect r="-516216" b="-178723"/>
                      </a:stretch>
                    </a:blipFill>
                  </a:tcPr>
                </a:tc>
                <a:tc>
                  <a:txBody>
                    <a:bodyPr/>
                    <a:lstStyle/>
                    <a:p>
                      <a:endParaRPr lang="fa-IR"/>
                    </a:p>
                  </a:txBody>
                  <a:tcPr marL="68580" marR="68580" marT="0" marB="0">
                    <a:blipFill rotWithShape="1">
                      <a:blip r:embed="rId2"/>
                      <a:stretch>
                        <a:fillRect l="-101835" r="-425688" b="-178723"/>
                      </a:stretch>
                    </a:blipFill>
                  </a:tcPr>
                </a:tc>
                <a:tc>
                  <a:txBody>
                    <a:bodyPr/>
                    <a:lstStyle/>
                    <a:p>
                      <a:endParaRPr lang="fa-IR"/>
                    </a:p>
                  </a:txBody>
                  <a:tcPr marL="68580" marR="68580" marT="0" marB="0">
                    <a:blipFill rotWithShape="1">
                      <a:blip r:embed="rId2"/>
                      <a:stretch>
                        <a:fillRect l="-171206" r="-261089" b="-178723"/>
                      </a:stretch>
                    </a:blipFill>
                  </a:tcPr>
                </a:tc>
                <a:tc>
                  <a:txBody>
                    <a:bodyPr/>
                    <a:lstStyle/>
                    <a:p>
                      <a:endParaRPr lang="fa-IR"/>
                    </a:p>
                  </a:txBody>
                  <a:tcPr marL="68580" marR="68580" marT="0" marB="0">
                    <a:blipFill rotWithShape="1">
                      <a:blip r:embed="rId2"/>
                      <a:stretch>
                        <a:fillRect l="-271206" r="-161089" b="-178723"/>
                      </a:stretch>
                    </a:blipFill>
                  </a:tcPr>
                </a:tc>
                <a:tc>
                  <a:txBody>
                    <a:bodyPr/>
                    <a:lstStyle/>
                    <a:p>
                      <a:endParaRPr lang="fa-IR" dirty="0"/>
                    </a:p>
                  </a:txBody>
                  <a:tcPr marL="68580" marR="68580" marT="0" marB="0">
                    <a:blipFill rotWithShape="1">
                      <a:blip r:embed="rId2"/>
                      <a:stretch>
                        <a:fillRect l="-371206" r="-61089" b="-178723"/>
                      </a:stretch>
                    </a:blipFill>
                  </a:tcPr>
                </a:tc>
                <a:tc>
                  <a:txBody>
                    <a:bodyPr/>
                    <a:lstStyle/>
                    <a:p>
                      <a:endParaRPr lang="fa-IR"/>
                    </a:p>
                  </a:txBody>
                  <a:tcPr marL="68580" marR="68580" marT="0" marB="0">
                    <a:blipFill rotWithShape="1">
                      <a:blip r:embed="rId2"/>
                      <a:stretch>
                        <a:fillRect l="-771338" b="-178723"/>
                      </a:stretch>
                    </a:blipFill>
                  </a:tcPr>
                </a:tc>
                <a:extLst>
                  <a:ext uri="{0D108BD9-81ED-4DB2-BD59-A6C34878D82A}">
                    <a16:rowId xmlns:a16="http://schemas.microsoft.com/office/drawing/2014/main" val="10000"/>
                  </a:ext>
                </a:extLst>
              </a:tr>
              <a:tr h="1017515">
                <a:tc>
                  <a:txBody>
                    <a:bodyPr/>
                    <a:lstStyle/>
                    <a:p>
                      <a:pPr algn="ctr" rtl="1">
                        <a:lnSpc>
                          <a:spcPct val="107000"/>
                        </a:lnSpc>
                        <a:spcAft>
                          <a:spcPts val="0"/>
                        </a:spcAft>
                      </a:pPr>
                      <a:r>
                        <a:rPr lang="fa-IR" sz="1100" dirty="0">
                          <a:effectLst/>
                          <a:cs typeface="B Nazanin" pitchFamily="2" charset="-78"/>
                        </a:rPr>
                        <a:t> </a:t>
                      </a:r>
                      <a:endParaRPr lang="en-US" sz="2000" dirty="0">
                        <a:effectLst/>
                        <a:cs typeface="B Nazanin" pitchFamily="2" charset="-78"/>
                      </a:endParaRPr>
                    </a:p>
                    <a:p>
                      <a:pPr algn="ctr" rtl="1">
                        <a:lnSpc>
                          <a:spcPct val="107000"/>
                        </a:lnSpc>
                        <a:spcAft>
                          <a:spcPts val="0"/>
                        </a:spcAft>
                      </a:pPr>
                      <a:r>
                        <a:rPr lang="fa-IR" sz="1800" dirty="0">
                          <a:effectLst/>
                          <a:cs typeface="B Nazanin" pitchFamily="2" charset="-78"/>
                        </a:rPr>
                        <a:t>بازده مورد انتظار کل</a:t>
                      </a:r>
                      <a:endParaRPr lang="en-US" sz="3600" dirty="0">
                        <a:effectLst/>
                        <a:latin typeface="Calibri"/>
                        <a:ea typeface="Calibri"/>
                        <a:cs typeface="B Nazanin" pitchFamily="2" charset="-78"/>
                      </a:endParaRPr>
                    </a:p>
                  </a:txBody>
                  <a:tcPr marL="68580" marR="68580" marT="0" marB="0"/>
                </a:tc>
                <a:tc>
                  <a:txBody>
                    <a:bodyPr/>
                    <a:lstStyle/>
                    <a:p>
                      <a:pPr algn="ctr" rtl="1">
                        <a:lnSpc>
                          <a:spcPct val="107000"/>
                        </a:lnSpc>
                        <a:spcAft>
                          <a:spcPts val="0"/>
                        </a:spcAft>
                      </a:pPr>
                      <a:r>
                        <a:rPr lang="fa-IR" sz="1600">
                          <a:effectLst/>
                          <a:cs typeface="B Nazanin" pitchFamily="2" charset="-78"/>
                        </a:rPr>
                        <a:t>بازده مورد انتظار از پروژه جدید در امریکا</a:t>
                      </a:r>
                      <a:endParaRPr lang="en-US" sz="2000">
                        <a:effectLst/>
                        <a:latin typeface="Calibri"/>
                        <a:ea typeface="Calibri"/>
                        <a:cs typeface="B Nazanin" pitchFamily="2" charset="-78"/>
                      </a:endParaRPr>
                    </a:p>
                  </a:txBody>
                  <a:tcPr marL="68580" marR="68580" marT="0" marB="0"/>
                </a:tc>
                <a:tc>
                  <a:txBody>
                    <a:bodyPr/>
                    <a:lstStyle/>
                    <a:p>
                      <a:pPr algn="ctr" rtl="1">
                        <a:lnSpc>
                          <a:spcPct val="107000"/>
                        </a:lnSpc>
                        <a:spcAft>
                          <a:spcPts val="0"/>
                        </a:spcAft>
                      </a:pPr>
                      <a:r>
                        <a:rPr lang="fa-IR" sz="1600" dirty="0">
                          <a:effectLst/>
                          <a:cs typeface="B Nazanin" pitchFamily="2" charset="-78"/>
                        </a:rPr>
                        <a:t>درصدی از وجوهی که در کشور امریکا سرمایه گذاری می شود</a:t>
                      </a:r>
                      <a:endParaRPr lang="en-US" sz="2000" dirty="0">
                        <a:effectLst/>
                        <a:latin typeface="Calibri"/>
                        <a:ea typeface="Calibri"/>
                        <a:cs typeface="B Nazanin" pitchFamily="2" charset="-78"/>
                      </a:endParaRPr>
                    </a:p>
                  </a:txBody>
                  <a:tcPr marL="68580" marR="68580" marT="0" marB="0"/>
                </a:tc>
                <a:tc>
                  <a:txBody>
                    <a:bodyPr/>
                    <a:lstStyle/>
                    <a:p>
                      <a:pPr algn="ctr" rtl="1">
                        <a:lnSpc>
                          <a:spcPct val="107000"/>
                        </a:lnSpc>
                        <a:spcAft>
                          <a:spcPts val="0"/>
                        </a:spcAft>
                      </a:pPr>
                      <a:r>
                        <a:rPr lang="fa-IR" sz="1600">
                          <a:effectLst/>
                          <a:cs typeface="B Nazanin" pitchFamily="2" charset="-78"/>
                        </a:rPr>
                        <a:t>بازده مورد انتظار حاصل از پروژه عمده</a:t>
                      </a:r>
                      <a:endParaRPr lang="en-US" sz="2000">
                        <a:effectLst/>
                        <a:latin typeface="Calibri"/>
                        <a:ea typeface="Calibri"/>
                        <a:cs typeface="B Nazanin" pitchFamily="2" charset="-78"/>
                      </a:endParaRPr>
                    </a:p>
                  </a:txBody>
                  <a:tcPr marL="68580" marR="68580" marT="0" marB="0"/>
                </a:tc>
                <a:tc>
                  <a:txBody>
                    <a:bodyPr/>
                    <a:lstStyle/>
                    <a:p>
                      <a:pPr algn="ctr" rtl="1">
                        <a:lnSpc>
                          <a:spcPct val="107000"/>
                        </a:lnSpc>
                        <a:spcAft>
                          <a:spcPts val="0"/>
                        </a:spcAft>
                      </a:pPr>
                      <a:r>
                        <a:rPr lang="fa-IR" sz="1600">
                          <a:effectLst/>
                          <a:cs typeface="B Nazanin" pitchFamily="2" charset="-78"/>
                        </a:rPr>
                        <a:t>درصد وجوهی که در پروژه عمده سرمایه گذاری می شود</a:t>
                      </a:r>
                      <a:endParaRPr lang="en-US" sz="2000">
                        <a:effectLst/>
                        <a:latin typeface="Calibri"/>
                        <a:ea typeface="Calibri"/>
                        <a:cs typeface="B Nazanin" pitchFamily="2" charset="-78"/>
                      </a:endParaRPr>
                    </a:p>
                  </a:txBody>
                  <a:tcPr marL="68580" marR="68580" marT="0" marB="0"/>
                </a:tc>
                <a:tc>
                  <a:txBody>
                    <a:bodyPr/>
                    <a:lstStyle/>
                    <a:p>
                      <a:pPr algn="ctr" rtl="1">
                        <a:lnSpc>
                          <a:spcPct val="107000"/>
                        </a:lnSpc>
                        <a:spcAft>
                          <a:spcPts val="0"/>
                        </a:spcAft>
                      </a:pPr>
                      <a:r>
                        <a:rPr lang="fa-IR" sz="2400" dirty="0">
                          <a:effectLst/>
                          <a:cs typeface="B Nazanin" pitchFamily="2" charset="-78"/>
                        </a:rPr>
                        <a:t> </a:t>
                      </a:r>
                      <a:endParaRPr lang="en-US" sz="2000" dirty="0">
                        <a:effectLst/>
                        <a:latin typeface="Calibri"/>
                        <a:ea typeface="Calibri"/>
                        <a:cs typeface="B Nazanin" pitchFamily="2" charset="-78"/>
                      </a:endParaRPr>
                    </a:p>
                  </a:txBody>
                  <a:tcPr marL="68580" marR="68580" marT="0" marB="0"/>
                </a:tc>
                <a:extLst>
                  <a:ext uri="{0D108BD9-81ED-4DB2-BD59-A6C34878D82A}">
                    <a16:rowId xmlns:a16="http://schemas.microsoft.com/office/drawing/2014/main" val="10001"/>
                  </a:ext>
                </a:extLst>
              </a:tr>
            </a:tbl>
          </a:graphicData>
        </a:graphic>
      </p:graphicFrame>
      <p:sp>
        <p:nvSpPr>
          <p:cNvPr id="5" name="Rectangle 4"/>
          <p:cNvSpPr/>
          <p:nvPr/>
        </p:nvSpPr>
        <p:spPr>
          <a:xfrm>
            <a:off x="440140" y="4333164"/>
            <a:ext cx="8454788" cy="2308324"/>
          </a:xfrm>
          <a:prstGeom prst="rect">
            <a:avLst/>
          </a:prstGeom>
        </p:spPr>
        <p:txBody>
          <a:bodyPr wrap="square">
            <a:spAutoFit/>
          </a:bodyPr>
          <a:lstStyle/>
          <a:p>
            <a:pPr algn="just" rtl="1"/>
            <a:r>
              <a:rPr lang="fa-IR" sz="2400" dirty="0">
                <a:cs typeface="B Nazanin" pitchFamily="2" charset="-78"/>
              </a:rPr>
              <a:t>این محاسبه بر مبنای وزن بازدهی ها با توجه به درصدی از کل وجوه سرمایه گذاری در هر سرمایه گذاری است.</a:t>
            </a:r>
            <a:endParaRPr lang="en-US" sz="2400" dirty="0">
              <a:cs typeface="B Nazanin" pitchFamily="2" charset="-78"/>
            </a:endParaRPr>
          </a:p>
          <a:p>
            <a:pPr algn="just" rtl="1"/>
            <a:r>
              <a:rPr lang="fa-IR" sz="2400" dirty="0">
                <a:cs typeface="B Nazanin" pitchFamily="2" charset="-78"/>
              </a:rPr>
              <a:t>اگر شرکت بازدهی کل مورد انتظار خود را با پروژه جدید در کشور انگلیس به جای امریکا محاسبه کند،نتایج تغییری نخواهد داشت. زیرا بازده مورد انتظار از پروژه جدید نسبت به  جایگاه کشورها بی تفاوت است.بنابراین،از نظر بازگشت،هیچ یک از پروژه های جدید مزیت دارد.</a:t>
            </a:r>
            <a:endParaRPr lang="en-US" sz="2400" dirty="0">
              <a:cs typeface="B Nazanin" pitchFamily="2" charset="-78"/>
            </a:endParaRPr>
          </a:p>
        </p:txBody>
      </p:sp>
      <p:sp>
        <p:nvSpPr>
          <p:cNvPr id="6" name="Footer Placeholder 5"/>
          <p:cNvSpPr>
            <a:spLocks noGrp="1"/>
          </p:cNvSpPr>
          <p:nvPr>
            <p:ph type="ftr" sz="quarter" idx="11"/>
          </p:nvPr>
        </p:nvSpPr>
        <p:spPr/>
        <p:txBody>
          <a:bodyPr/>
          <a:lstStyle/>
          <a:p>
            <a:r>
              <a:rPr lang="fa-IR" smtClean="0"/>
              <a:t>مالي بين الملل</a:t>
            </a:r>
            <a:endParaRPr lang="en-US"/>
          </a:p>
        </p:txBody>
      </p:sp>
      <p:sp>
        <p:nvSpPr>
          <p:cNvPr id="7" name="Slide Number Placeholder 6"/>
          <p:cNvSpPr>
            <a:spLocks noGrp="1"/>
          </p:cNvSpPr>
          <p:nvPr>
            <p:ph type="sldNum" sz="quarter" idx="12"/>
          </p:nvPr>
        </p:nvSpPr>
        <p:spPr/>
        <p:txBody>
          <a:bodyPr>
            <a:normAutofit/>
          </a:bodyPr>
          <a:lstStyle/>
          <a:p>
            <a:fld id="{910D3704-EB78-46B9-AB15-D23119C7FC1D}" type="slidenum">
              <a:rPr lang="en-US" smtClean="0"/>
              <a:pPr/>
              <a:t>24</a:t>
            </a:fld>
            <a:endParaRPr lang="en-US"/>
          </a:p>
        </p:txBody>
      </p:sp>
    </p:spTree>
    <p:extLst>
      <p:ext uri="{BB962C8B-B14F-4D97-AF65-F5344CB8AC3E}">
        <p14:creationId xmlns:p14="http://schemas.microsoft.com/office/powerpoint/2010/main" val="2883616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solidFill>
                  <a:schemeClr val="accent2">
                    <a:lumMod val="75000"/>
                  </a:schemeClr>
                </a:solidFill>
                <a:cs typeface="B Nazanin" pitchFamily="2" charset="-78"/>
              </a:rPr>
              <a:t>ارزیابی پروژه های مفروض با مکان های جایگزین</a:t>
            </a:r>
            <a:endParaRPr lang="fa-IR"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lgn="just" rtl="1">
                  <a:buNone/>
                </a:pPr>
                <a:r>
                  <a:rPr lang="fa-IR" dirty="0">
                    <a:cs typeface="B Nazanin" pitchFamily="2" charset="-78"/>
                  </a:rPr>
                  <a:t>با توجه به موضوع ریسک،پروژه جدید نوسان کمتری را در بازده در طول 5 سال در صورت واقع شدن در کشور امریکا خواهد داشت(شکل 13-2). از آنجایی که شرکت ها معمولا بازده پایدارتری را برای سرمایه گذاری های خود ترجیح می دهند، لذا نوسان کمتر می تواند یک مزیت به شمار رود.با این حال،تخمین ریسک پروژه های مستقل بدون در نظر گرفتن کل شرکت یک اشتباه است. همبستگی مورد انتظار در پروژه جدید با پروژه عمده بایستی در نظر گرفته شود.بیاد بیاورید که واریانس پورتفوی از طریق تغییرات هر جزء همچنین همبستگی های دوگانه آنها محاسبه می شود. واریانس پورتفوی</a:t>
                </a:r>
                <a14:m>
                  <m:oMath xmlns:m="http://schemas.openxmlformats.org/officeDocument/2006/math">
                    <m:r>
                      <a:rPr lang="en-US" i="1">
                        <a:latin typeface="Cambria Math"/>
                      </a:rPr>
                      <m:t>(</m:t>
                    </m:r>
                    <m:sSubSup>
                      <m:sSubSupPr>
                        <m:ctrlPr>
                          <a:rPr lang="en-US" i="1">
                            <a:latin typeface="Cambria Math" panose="02040503050406030204" pitchFamily="18" charset="0"/>
                          </a:rPr>
                        </m:ctrlPr>
                      </m:sSubSupPr>
                      <m:e>
                        <m:r>
                          <a:rPr lang="en-US" i="1">
                            <a:latin typeface="Cambria Math"/>
                          </a:rPr>
                          <m:t>𝜎</m:t>
                        </m:r>
                      </m:e>
                      <m:sub>
                        <m:r>
                          <a:rPr lang="en-US" i="1">
                            <a:latin typeface="Cambria Math"/>
                          </a:rPr>
                          <m:t>𝜌</m:t>
                        </m:r>
                        <m:r>
                          <a:rPr lang="en-US" i="1">
                            <a:latin typeface="Cambria Math"/>
                          </a:rPr>
                          <m:t>  </m:t>
                        </m:r>
                      </m:sub>
                      <m:sup>
                        <m:r>
                          <a:rPr lang="en-US" i="1">
                            <a:latin typeface="Cambria Math"/>
                          </a:rPr>
                          <m:t>2</m:t>
                        </m:r>
                      </m:sup>
                    </m:sSubSup>
                    <m:r>
                      <a:rPr lang="en-US" i="1">
                        <a:latin typeface="Cambria Math"/>
                      </a:rPr>
                      <m:t>)</m:t>
                    </m:r>
                  </m:oMath>
                </a14:m>
                <a:r>
                  <a:rPr lang="fa-IR" dirty="0">
                    <a:cs typeface="B Nazanin" pitchFamily="2" charset="-78"/>
                  </a:rPr>
                  <a:t> فقط از دو سرمایه گذاری تشکیل شده است :</a:t>
                </a:r>
                <a:endParaRPr lang="en-US" dirty="0">
                  <a:cs typeface="B Nazanin" pitchFamily="2" charset="-78"/>
                </a:endParaRPr>
              </a:p>
              <a:p>
                <a:pPr marL="0" indent="0" algn="just" rtl="1">
                  <a:buNone/>
                </a:pPr>
                <a14:m>
                  <m:oMathPara xmlns:m="http://schemas.openxmlformats.org/officeDocument/2006/math">
                    <m:oMathParaPr>
                      <m:jc m:val="centerGroup"/>
                    </m:oMathParaPr>
                    <m:oMath xmlns:m="http://schemas.openxmlformats.org/officeDocument/2006/math">
                      <m:sSubSup>
                        <m:sSubSupPr>
                          <m:ctrlPr>
                            <a:rPr lang="en-US" i="1">
                              <a:latin typeface="Cambria Math" panose="02040503050406030204" pitchFamily="18" charset="0"/>
                            </a:rPr>
                          </m:ctrlPr>
                        </m:sSubSupPr>
                        <m:e>
                          <m:r>
                            <a:rPr lang="en-US" i="1">
                              <a:latin typeface="Cambria Math"/>
                            </a:rPr>
                            <m:t>𝜎</m:t>
                          </m:r>
                        </m:e>
                        <m:sub>
                          <m:r>
                            <a:rPr lang="en-US" i="1">
                              <a:latin typeface="Cambria Math"/>
                            </a:rPr>
                            <m:t>𝜌</m:t>
                          </m:r>
                        </m:sub>
                        <m:sup>
                          <m:r>
                            <a:rPr lang="en-US" i="1">
                              <a:latin typeface="Cambria Math"/>
                            </a:rPr>
                            <m:t>2</m:t>
                          </m:r>
                        </m:sup>
                      </m:sSubSup>
                      <m:r>
                        <a:rPr lang="en-US" i="1">
                          <a:latin typeface="Cambria Math"/>
                        </a:rPr>
                        <m:t>=</m:t>
                      </m:r>
                      <m:sSubSup>
                        <m:sSubSupPr>
                          <m:ctrlPr>
                            <a:rPr lang="en-US" i="1">
                              <a:latin typeface="Cambria Math" panose="02040503050406030204" pitchFamily="18" charset="0"/>
                            </a:rPr>
                          </m:ctrlPr>
                        </m:sSubSupPr>
                        <m:e>
                          <m:r>
                            <a:rPr lang="en-US" i="1">
                              <a:latin typeface="Cambria Math"/>
                            </a:rPr>
                            <m:t>𝑤</m:t>
                          </m:r>
                        </m:e>
                        <m:sub>
                          <m:r>
                            <a:rPr lang="en-US" i="1">
                              <a:latin typeface="Cambria Math"/>
                            </a:rPr>
                            <m:t>𝐴</m:t>
                          </m:r>
                        </m:sub>
                        <m:sup>
                          <m:r>
                            <a:rPr lang="en-US" i="1">
                              <a:latin typeface="Cambria Math"/>
                            </a:rPr>
                            <m:t>2</m:t>
                          </m:r>
                        </m:sup>
                      </m:sSubSup>
                      <m:sSubSup>
                        <m:sSubSupPr>
                          <m:ctrlPr>
                            <a:rPr lang="en-US" i="1">
                              <a:latin typeface="Cambria Math" panose="02040503050406030204" pitchFamily="18" charset="0"/>
                            </a:rPr>
                          </m:ctrlPr>
                        </m:sSubSupPr>
                        <m:e>
                          <m:r>
                            <a:rPr lang="en-US" i="1">
                              <a:latin typeface="Cambria Math"/>
                            </a:rPr>
                            <m:t>𝜎</m:t>
                          </m:r>
                        </m:e>
                        <m:sub>
                          <m:r>
                            <a:rPr lang="en-US" i="1">
                              <a:latin typeface="Cambria Math"/>
                            </a:rPr>
                            <m:t>𝐴</m:t>
                          </m:r>
                        </m:sub>
                        <m:sup>
                          <m:r>
                            <a:rPr lang="en-US" i="1">
                              <a:latin typeface="Cambria Math"/>
                            </a:rPr>
                            <m:t>2</m:t>
                          </m:r>
                        </m:sup>
                      </m:sSubSup>
                      <m:r>
                        <a:rPr lang="en-US" i="1">
                          <a:latin typeface="Cambria Math"/>
                        </a:rPr>
                        <m:t>+</m:t>
                      </m:r>
                      <m:sSubSup>
                        <m:sSubSupPr>
                          <m:ctrlPr>
                            <a:rPr lang="en-US" i="1">
                              <a:latin typeface="Cambria Math" panose="02040503050406030204" pitchFamily="18" charset="0"/>
                            </a:rPr>
                          </m:ctrlPr>
                        </m:sSubSupPr>
                        <m:e>
                          <m:r>
                            <a:rPr lang="en-US" i="1">
                              <a:latin typeface="Cambria Math"/>
                            </a:rPr>
                            <m:t>𝑤</m:t>
                          </m:r>
                        </m:e>
                        <m:sub>
                          <m:r>
                            <a:rPr lang="en-US" i="1">
                              <a:latin typeface="Cambria Math"/>
                            </a:rPr>
                            <m:t>𝐵</m:t>
                          </m:r>
                        </m:sub>
                        <m:sup>
                          <m:r>
                            <a:rPr lang="en-US" i="1">
                              <a:latin typeface="Cambria Math"/>
                            </a:rPr>
                            <m:t>2</m:t>
                          </m:r>
                        </m:sup>
                      </m:sSubSup>
                      <m:sSubSup>
                        <m:sSubSupPr>
                          <m:ctrlPr>
                            <a:rPr lang="en-US" i="1">
                              <a:latin typeface="Cambria Math" panose="02040503050406030204" pitchFamily="18" charset="0"/>
                            </a:rPr>
                          </m:ctrlPr>
                        </m:sSubSupPr>
                        <m:e>
                          <m:r>
                            <a:rPr lang="en-US" i="1">
                              <a:latin typeface="Cambria Math"/>
                            </a:rPr>
                            <m:t>𝜎</m:t>
                          </m:r>
                        </m:e>
                        <m:sub>
                          <m:r>
                            <a:rPr lang="en-US" i="1">
                              <a:latin typeface="Cambria Math"/>
                            </a:rPr>
                            <m:t>𝐵</m:t>
                          </m:r>
                        </m:sub>
                        <m:sup>
                          <m:r>
                            <a:rPr lang="en-US" i="1">
                              <a:latin typeface="Cambria Math"/>
                            </a:rPr>
                            <m:t>2</m:t>
                          </m:r>
                        </m:sup>
                      </m:sSubSup>
                      <m:r>
                        <a:rPr lang="en-US" i="1">
                          <a:latin typeface="Cambria Math"/>
                        </a:rPr>
                        <m:t>+</m:t>
                      </m:r>
                      <m:r>
                        <a:rPr lang="en-US" i="1">
                          <a:latin typeface="Cambria Math"/>
                        </a:rPr>
                        <m:t>2</m:t>
                      </m:r>
                      <m:sSub>
                        <m:sSubPr>
                          <m:ctrlPr>
                            <a:rPr lang="en-US" i="1">
                              <a:latin typeface="Cambria Math" panose="02040503050406030204" pitchFamily="18" charset="0"/>
                            </a:rPr>
                          </m:ctrlPr>
                        </m:sSubPr>
                        <m:e>
                          <m:r>
                            <a:rPr lang="en-US" i="1">
                              <a:latin typeface="Cambria Math"/>
                            </a:rPr>
                            <m:t>𝑤</m:t>
                          </m:r>
                        </m:e>
                        <m:sub>
                          <m:r>
                            <a:rPr lang="en-US" i="1">
                              <a:latin typeface="Cambria Math"/>
                            </a:rPr>
                            <m:t>𝐴</m:t>
                          </m:r>
                        </m:sub>
                      </m:sSub>
                      <m:sSub>
                        <m:sSubPr>
                          <m:ctrlPr>
                            <a:rPr lang="en-US" i="1">
                              <a:latin typeface="Cambria Math" panose="02040503050406030204" pitchFamily="18" charset="0"/>
                            </a:rPr>
                          </m:ctrlPr>
                        </m:sSubPr>
                        <m:e>
                          <m:r>
                            <a:rPr lang="en-US" i="1">
                              <a:latin typeface="Cambria Math"/>
                            </a:rPr>
                            <m:t>𝑤</m:t>
                          </m:r>
                        </m:e>
                        <m:sub>
                          <m:r>
                            <a:rPr lang="en-US" i="1">
                              <a:latin typeface="Cambria Math"/>
                            </a:rPr>
                            <m:t>𝐵</m:t>
                          </m:r>
                        </m:sub>
                      </m:sSub>
                      <m:sSub>
                        <m:sSubPr>
                          <m:ctrlPr>
                            <a:rPr lang="en-US" i="1">
                              <a:latin typeface="Cambria Math" panose="02040503050406030204" pitchFamily="18" charset="0"/>
                            </a:rPr>
                          </m:ctrlPr>
                        </m:sSubPr>
                        <m:e>
                          <m:r>
                            <a:rPr lang="en-US" i="1">
                              <a:latin typeface="Cambria Math"/>
                            </a:rPr>
                            <m:t>𝜎</m:t>
                          </m:r>
                        </m:e>
                        <m:sub>
                          <m:r>
                            <a:rPr lang="en-US" i="1">
                              <a:latin typeface="Cambria Math"/>
                            </a:rPr>
                            <m:t>𝐴</m:t>
                          </m:r>
                        </m:sub>
                      </m:sSub>
                      <m:sSub>
                        <m:sSubPr>
                          <m:ctrlPr>
                            <a:rPr lang="en-US" i="1">
                              <a:latin typeface="Cambria Math" panose="02040503050406030204" pitchFamily="18" charset="0"/>
                            </a:rPr>
                          </m:ctrlPr>
                        </m:sSubPr>
                        <m:e>
                          <m:r>
                            <a:rPr lang="en-US" i="1">
                              <a:latin typeface="Cambria Math"/>
                            </a:rPr>
                            <m:t>𝜎</m:t>
                          </m:r>
                        </m:e>
                        <m:sub>
                          <m:r>
                            <a:rPr lang="en-US" i="1">
                              <a:latin typeface="Cambria Math"/>
                            </a:rPr>
                            <m:t>𝐵</m:t>
                          </m:r>
                        </m:sub>
                      </m:sSub>
                      <m:r>
                        <a:rPr lang="en-US" i="1">
                          <a:latin typeface="Cambria Math"/>
                        </a:rPr>
                        <m:t>(</m:t>
                      </m:r>
                      <m:sSub>
                        <m:sSubPr>
                          <m:ctrlPr>
                            <a:rPr lang="en-US" i="1">
                              <a:latin typeface="Cambria Math" panose="02040503050406030204" pitchFamily="18" charset="0"/>
                            </a:rPr>
                          </m:ctrlPr>
                        </m:sSubPr>
                        <m:e>
                          <m:r>
                            <a:rPr lang="en-US" i="1">
                              <a:latin typeface="Cambria Math"/>
                            </a:rPr>
                            <m:t>𝐶𝑂𝑅𝑅</m:t>
                          </m:r>
                        </m:e>
                        <m:sub>
                          <m:r>
                            <a:rPr lang="en-US" i="1">
                              <a:latin typeface="Cambria Math"/>
                            </a:rPr>
                            <m:t>𝐴𝐵</m:t>
                          </m:r>
                        </m:sub>
                      </m:sSub>
                      <m:r>
                        <a:rPr lang="en-US" i="1">
                          <a:latin typeface="Cambria Math"/>
                        </a:rPr>
                        <m:t>)</m:t>
                      </m:r>
                    </m:oMath>
                  </m:oMathPara>
                </a14:m>
                <a:endParaRPr lang="en-US" dirty="0">
                  <a:cs typeface="B Nazanin" pitchFamily="2" charset="-78"/>
                </a:endParaRPr>
              </a:p>
              <a:p>
                <a:pPr marL="0" indent="0" algn="just">
                  <a:buNone/>
                </a:pPr>
                <a:endParaRPr lang="fa-IR" dirty="0">
                  <a:cs typeface="B Nazanin"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333" t="-2695" r="-1389"/>
                </a:stretch>
              </a:blipFill>
            </p:spPr>
            <p:txBody>
              <a:bodyPr/>
              <a:lstStyle/>
              <a:p>
                <a:r>
                  <a:rPr lang="fa-IR">
                    <a:noFill/>
                  </a:rPr>
                  <a:t> </a:t>
                </a:r>
              </a:p>
            </p:txBody>
          </p:sp>
        </mc:Fallback>
      </mc:AlternateContent>
      <p:sp>
        <p:nvSpPr>
          <p:cNvPr id="4" name="Footer Placeholder 3"/>
          <p:cNvSpPr>
            <a:spLocks noGrp="1"/>
          </p:cNvSpPr>
          <p:nvPr>
            <p:ph type="ftr" sz="quarter" idx="11"/>
          </p:nvPr>
        </p:nvSpPr>
        <p:spPr/>
        <p:txBody>
          <a:bodyPr/>
          <a:lstStyle/>
          <a:p>
            <a:r>
              <a:rPr lang="fa-IR" smtClean="0"/>
              <a:t>مالي بين الملل</a:t>
            </a:r>
            <a:endParaRPr lang="en-US"/>
          </a:p>
        </p:txBody>
      </p:sp>
      <p:sp>
        <p:nvSpPr>
          <p:cNvPr id="5" name="Slide Number Placeholder 4"/>
          <p:cNvSpPr>
            <a:spLocks noGrp="1"/>
          </p:cNvSpPr>
          <p:nvPr>
            <p:ph type="sldNum" sz="quarter" idx="12"/>
          </p:nvPr>
        </p:nvSpPr>
        <p:spPr/>
        <p:txBody>
          <a:bodyPr>
            <a:normAutofit/>
          </a:bodyPr>
          <a:lstStyle/>
          <a:p>
            <a:fld id="{910D3704-EB78-46B9-AB15-D23119C7FC1D}" type="slidenum">
              <a:rPr lang="en-US" smtClean="0"/>
              <a:pPr/>
              <a:t>25</a:t>
            </a:fld>
            <a:endParaRPr lang="en-US"/>
          </a:p>
        </p:txBody>
      </p:sp>
    </p:spTree>
    <p:extLst>
      <p:ext uri="{BB962C8B-B14F-4D97-AF65-F5344CB8AC3E}">
        <p14:creationId xmlns:p14="http://schemas.microsoft.com/office/powerpoint/2010/main" val="3048464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solidFill>
                  <a:schemeClr val="accent2">
                    <a:lumMod val="75000"/>
                  </a:schemeClr>
                </a:solidFill>
                <a:cs typeface="B Nazanin" pitchFamily="2" charset="-78"/>
              </a:rPr>
              <a:t>ارزیابی پروژه های مفروض با مکان های جایگزین</a:t>
            </a:r>
            <a:endParaRPr lang="fa-IR"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77500" lnSpcReduction="20000"/>
              </a:bodyPr>
              <a:lstStyle/>
              <a:p>
                <a:pPr algn="just" rtl="1"/>
                <a14:m>
                  <m:oMath xmlns:m="http://schemas.openxmlformats.org/officeDocument/2006/math">
                    <m:sSub>
                      <m:sSubPr>
                        <m:ctrlPr>
                          <a:rPr lang="en-US" sz="2400" i="1">
                            <a:latin typeface="Cambria Math" panose="02040503050406030204" pitchFamily="18" charset="0"/>
                          </a:rPr>
                        </m:ctrlPr>
                      </m:sSubPr>
                      <m:e>
                        <m:r>
                          <a:rPr lang="en-US" sz="2400" i="1">
                            <a:latin typeface="Cambria Math"/>
                          </a:rPr>
                          <m:t>𝑤</m:t>
                        </m:r>
                      </m:e>
                      <m:sub>
                        <m:r>
                          <a:rPr lang="en-US" sz="2400" i="1">
                            <a:latin typeface="Cambria Math"/>
                          </a:rPr>
                          <m:t>𝐴</m:t>
                        </m:r>
                      </m:sub>
                    </m:sSub>
                  </m:oMath>
                </a14:m>
                <a:r>
                  <a:rPr lang="fa-IR" sz="2400" dirty="0">
                    <a:cs typeface="B Nazanin" pitchFamily="2" charset="-78"/>
                  </a:rPr>
                  <a:t> و </a:t>
                </a:r>
                <a14:m>
                  <m:oMath xmlns:m="http://schemas.openxmlformats.org/officeDocument/2006/math">
                    <m:sSub>
                      <m:sSubPr>
                        <m:ctrlPr>
                          <a:rPr lang="en-US" sz="2400" i="1">
                            <a:latin typeface="Cambria Math" panose="02040503050406030204" pitchFamily="18" charset="0"/>
                          </a:rPr>
                        </m:ctrlPr>
                      </m:sSubPr>
                      <m:e>
                        <m:r>
                          <a:rPr lang="en-US" sz="2400" i="1">
                            <a:latin typeface="Cambria Math"/>
                          </a:rPr>
                          <m:t>𝑤</m:t>
                        </m:r>
                      </m:e>
                      <m:sub>
                        <m:r>
                          <a:rPr lang="en-US" sz="2400" i="1">
                            <a:latin typeface="Cambria Math"/>
                          </a:rPr>
                          <m:t>𝐵</m:t>
                        </m:r>
                      </m:sub>
                    </m:sSub>
                  </m:oMath>
                </a14:m>
                <a:r>
                  <a:rPr lang="fa-IR" sz="2400" dirty="0">
                    <a:cs typeface="B Nazanin" pitchFamily="2" charset="-78"/>
                  </a:rPr>
                  <a:t>  نشان دهنده درصدی از وجوه کل است که به سرمایه گذاری های </a:t>
                </a:r>
                <a:r>
                  <a:rPr lang="en-US" sz="2400" dirty="0">
                    <a:cs typeface="B Nazanin" pitchFamily="2" charset="-78"/>
                  </a:rPr>
                  <a:t>A</a:t>
                </a:r>
                <a:r>
                  <a:rPr lang="fa-IR" sz="2400" dirty="0">
                    <a:cs typeface="B Nazanin" pitchFamily="2" charset="-78"/>
                  </a:rPr>
                  <a:t> و </a:t>
                </a:r>
                <a:r>
                  <a:rPr lang="en-US" sz="2400" dirty="0">
                    <a:cs typeface="B Nazanin" pitchFamily="2" charset="-78"/>
                  </a:rPr>
                  <a:t>B </a:t>
                </a:r>
                <a:r>
                  <a:rPr lang="fa-IR" sz="2400" dirty="0">
                    <a:cs typeface="B Nazanin" pitchFamily="2" charset="-78"/>
                  </a:rPr>
                  <a:t> تخصیص می یابد.</a:t>
                </a:r>
                <a14:m>
                  <m:oMath xmlns:m="http://schemas.openxmlformats.org/officeDocument/2006/math">
                    <m:r>
                      <a:rPr lang="fa-IR" sz="2400" i="1">
                        <a:latin typeface="Cambria Math"/>
                      </a:rPr>
                      <m:t> </m:t>
                    </m:r>
                    <m:sSub>
                      <m:sSubPr>
                        <m:ctrlPr>
                          <a:rPr lang="en-US" sz="2400" i="1">
                            <a:latin typeface="Cambria Math" panose="02040503050406030204" pitchFamily="18" charset="0"/>
                          </a:rPr>
                        </m:ctrlPr>
                      </m:sSubPr>
                      <m:e>
                        <m:r>
                          <a:rPr lang="en-US" sz="2400" i="1">
                            <a:latin typeface="Cambria Math"/>
                          </a:rPr>
                          <m:t>𝜎</m:t>
                        </m:r>
                      </m:e>
                      <m:sub>
                        <m:r>
                          <a:rPr lang="en-US" sz="2400" i="1">
                            <a:latin typeface="Cambria Math"/>
                          </a:rPr>
                          <m:t>𝐴</m:t>
                        </m:r>
                      </m:sub>
                    </m:sSub>
                  </m:oMath>
                </a14:m>
                <a:r>
                  <a:rPr lang="fa-IR" sz="2400" dirty="0">
                    <a:cs typeface="B Nazanin" pitchFamily="2" charset="-78"/>
                  </a:rPr>
                  <a:t>و</a:t>
                </a:r>
                <a14:m>
                  <m:oMath xmlns:m="http://schemas.openxmlformats.org/officeDocument/2006/math">
                    <m:sSub>
                      <m:sSubPr>
                        <m:ctrlPr>
                          <a:rPr lang="en-US" sz="2400" i="1">
                            <a:latin typeface="Cambria Math" panose="02040503050406030204" pitchFamily="18" charset="0"/>
                          </a:rPr>
                        </m:ctrlPr>
                      </m:sSubPr>
                      <m:e>
                        <m:r>
                          <a:rPr lang="en-US" sz="2400" i="1">
                            <a:latin typeface="Cambria Math"/>
                          </a:rPr>
                          <m:t>𝜎</m:t>
                        </m:r>
                      </m:e>
                      <m:sub>
                        <m:r>
                          <a:rPr lang="en-US" sz="2400" i="1">
                            <a:latin typeface="Cambria Math"/>
                          </a:rPr>
                          <m:t>𝐵</m:t>
                        </m:r>
                      </m:sub>
                    </m:sSub>
                  </m:oMath>
                </a14:m>
                <a:r>
                  <a:rPr lang="fa-IR" sz="2400" dirty="0">
                    <a:cs typeface="B Nazanin" pitchFamily="2" charset="-78"/>
                  </a:rPr>
                  <a:t> انحراف معیار استاندارد برای سرمایه گذاری های </a:t>
                </a:r>
                <a:r>
                  <a:rPr lang="en-US" sz="2400" dirty="0">
                    <a:cs typeface="B Nazanin" pitchFamily="2" charset="-78"/>
                  </a:rPr>
                  <a:t>A</a:t>
                </a:r>
                <a:r>
                  <a:rPr lang="fa-IR" sz="2400" dirty="0">
                    <a:cs typeface="B Nazanin" pitchFamily="2" charset="-78"/>
                  </a:rPr>
                  <a:t> و</a:t>
                </a:r>
                <a:r>
                  <a:rPr lang="en-US" sz="2400" dirty="0">
                    <a:cs typeface="B Nazanin" pitchFamily="2" charset="-78"/>
                  </a:rPr>
                  <a:t> B</a:t>
                </a:r>
                <a:r>
                  <a:rPr lang="fa-IR" sz="2400" dirty="0">
                    <a:cs typeface="B Nazanin" pitchFamily="2" charset="-78"/>
                  </a:rPr>
                  <a:t> هستند و </a:t>
                </a:r>
                <a14:m>
                  <m:oMath xmlns:m="http://schemas.openxmlformats.org/officeDocument/2006/math">
                    <m:sSub>
                      <m:sSubPr>
                        <m:ctrlPr>
                          <a:rPr lang="en-US" sz="2400" i="1">
                            <a:latin typeface="Cambria Math" panose="02040503050406030204" pitchFamily="18" charset="0"/>
                          </a:rPr>
                        </m:ctrlPr>
                      </m:sSubPr>
                      <m:e>
                        <m:r>
                          <a:rPr lang="en-US" sz="2400" i="1">
                            <a:latin typeface="Cambria Math"/>
                          </a:rPr>
                          <m:t>𝐶𝑂𝑅𝑅</m:t>
                        </m:r>
                      </m:e>
                      <m:sub>
                        <m:r>
                          <a:rPr lang="en-US" sz="2400" i="1">
                            <a:latin typeface="Cambria Math"/>
                          </a:rPr>
                          <m:t>𝐴𝐵</m:t>
                        </m:r>
                      </m:sub>
                    </m:sSub>
                  </m:oMath>
                </a14:m>
                <a:r>
                  <a:rPr lang="fa-IR" sz="2400" dirty="0">
                    <a:cs typeface="B Nazanin" pitchFamily="2" charset="-78"/>
                  </a:rPr>
                  <a:t> همبستگی میان ضرایب بازده میان سرمایه گذاری </a:t>
                </a:r>
                <a:r>
                  <a:rPr lang="en-US" sz="2400" dirty="0">
                    <a:cs typeface="B Nazanin" pitchFamily="2" charset="-78"/>
                  </a:rPr>
                  <a:t>A </a:t>
                </a:r>
                <a:r>
                  <a:rPr lang="fa-IR" sz="2400" dirty="0">
                    <a:cs typeface="B Nazanin" pitchFamily="2" charset="-78"/>
                  </a:rPr>
                  <a:t> و</a:t>
                </a:r>
                <a:r>
                  <a:rPr lang="en-US" sz="2400" dirty="0">
                    <a:cs typeface="B Nazanin" pitchFamily="2" charset="-78"/>
                  </a:rPr>
                  <a:t> B</a:t>
                </a:r>
                <a:r>
                  <a:rPr lang="fa-IR" sz="2400" dirty="0">
                    <a:cs typeface="B Nazanin" pitchFamily="2" charset="-78"/>
                  </a:rPr>
                  <a:t> نشان می دهد. این معادله برای پورتفوی را می تواند برای حل مشکل پیش رو استفاده کرد. پورتفوی وضعیت سرمایه گذاری کلی شرکت را نشان می دهد.در ابتدا، واریانس کلی بازده مفروض شرکت برای پروژه جدید در کشور امریکا(بر اساس اطلاعات موجود در شکل 13-2) محاسبه می شود.بدین ترتیب واریانس(</a:t>
                </a:r>
                <a14:m>
                  <m:oMath xmlns:m="http://schemas.openxmlformats.org/officeDocument/2006/math">
                    <m:sSubSup>
                      <m:sSubSupPr>
                        <m:ctrlPr>
                          <a:rPr lang="en-US" sz="2400" i="1">
                            <a:latin typeface="Cambria Math" panose="02040503050406030204" pitchFamily="18" charset="0"/>
                          </a:rPr>
                        </m:ctrlPr>
                      </m:sSubSupPr>
                      <m:e>
                        <m:r>
                          <a:rPr lang="en-US" sz="2400" i="1">
                            <a:latin typeface="Cambria Math"/>
                          </a:rPr>
                          <m:t>𝜎</m:t>
                        </m:r>
                      </m:e>
                      <m:sub>
                        <m:r>
                          <a:rPr lang="en-US" sz="2400" i="1">
                            <a:latin typeface="Cambria Math"/>
                          </a:rPr>
                          <m:t>𝜌</m:t>
                        </m:r>
                      </m:sub>
                      <m:sup>
                        <m:r>
                          <a:rPr lang="en-US" sz="2400" i="1">
                            <a:latin typeface="Cambria Math"/>
                          </a:rPr>
                          <m:t>2</m:t>
                        </m:r>
                      </m:sup>
                    </m:sSubSup>
                  </m:oMath>
                </a14:m>
                <a:r>
                  <a:rPr lang="fa-IR" sz="2400" dirty="0">
                    <a:cs typeface="B Nazanin" pitchFamily="2" charset="-78"/>
                  </a:rPr>
                  <a:t>) برابر خواهد بود با: </a:t>
                </a:r>
                <a:endParaRPr lang="en-US" sz="2400" dirty="0">
                  <a:cs typeface="B Nazanin" pitchFamily="2" charset="-78"/>
                </a:endParaRPr>
              </a:p>
              <a:p>
                <a:pPr marL="0" indent="0" algn="just" rtl="1">
                  <a:buNone/>
                </a:pPr>
                <a14:m>
                  <m:oMathPara xmlns:m="http://schemas.openxmlformats.org/officeDocument/2006/math">
                    <m:oMathParaPr>
                      <m:jc m:val="centerGroup"/>
                    </m:oMathParaPr>
                    <m:oMath xmlns:m="http://schemas.openxmlformats.org/officeDocument/2006/math">
                      <m:sSubSup>
                        <m:sSubSupPr>
                          <m:ctrlPr>
                            <a:rPr lang="en-US" sz="2400" i="1">
                              <a:latin typeface="Cambria Math" panose="02040503050406030204" pitchFamily="18" charset="0"/>
                            </a:rPr>
                          </m:ctrlPr>
                        </m:sSubSupPr>
                        <m:e>
                          <m:r>
                            <a:rPr lang="en-US" sz="2400" i="1">
                              <a:latin typeface="Cambria Math"/>
                            </a:rPr>
                            <m:t>𝜎</m:t>
                          </m:r>
                        </m:e>
                        <m:sub>
                          <m:r>
                            <a:rPr lang="en-US" sz="2400" i="1">
                              <a:latin typeface="Cambria Math"/>
                            </a:rPr>
                            <m:t>𝜌</m:t>
                          </m:r>
                        </m:sub>
                        <m:sup>
                          <m:r>
                            <a:rPr lang="en-US" sz="2400" i="1">
                              <a:latin typeface="Cambria Math"/>
                            </a:rPr>
                            <m:t>2</m:t>
                          </m:r>
                        </m:sup>
                      </m:sSubSup>
                      <m:r>
                        <a:rPr lang="en-US" sz="2400" i="1">
                          <a:latin typeface="Cambria Math"/>
                        </a:rPr>
                        <m:t>= </m:t>
                      </m:r>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70</m:t>
                              </m:r>
                            </m:e>
                          </m:d>
                        </m:e>
                        <m:sup>
                          <m:r>
                            <a:rPr lang="en-US" sz="2400" i="1">
                              <a:latin typeface="Cambria Math"/>
                            </a:rPr>
                            <m:t>2</m:t>
                          </m:r>
                        </m:sup>
                      </m:sSup>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10</m:t>
                              </m:r>
                            </m:e>
                          </m:d>
                        </m:e>
                        <m:sup>
                          <m:r>
                            <a:rPr lang="en-US" sz="2400" i="1">
                              <a:latin typeface="Cambria Math"/>
                            </a:rPr>
                            <m:t>2</m:t>
                          </m:r>
                        </m:sup>
                      </m:sSup>
                      <m:r>
                        <a:rPr lang="en-US" sz="2400" i="1">
                          <a:latin typeface="Cambria Math"/>
                        </a:rPr>
                        <m:t>+</m:t>
                      </m:r>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30</m:t>
                              </m:r>
                            </m:e>
                          </m:d>
                        </m:e>
                        <m:sup>
                          <m:r>
                            <a:rPr lang="en-US" sz="2400" i="1">
                              <a:latin typeface="Cambria Math"/>
                            </a:rPr>
                            <m:t>2</m:t>
                          </m:r>
                        </m:sup>
                      </m:sSup>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09</m:t>
                              </m:r>
                            </m:e>
                          </m:d>
                        </m:e>
                        <m:sup>
                          <m:r>
                            <a:rPr lang="en-US" sz="2400" i="1">
                              <a:latin typeface="Cambria Math"/>
                            </a:rPr>
                            <m:t>2</m:t>
                          </m:r>
                        </m:sup>
                      </m:sSup>
                      <m:r>
                        <a:rPr lang="en-US" sz="2400" i="1">
                          <a:latin typeface="Cambria Math"/>
                        </a:rPr>
                        <m:t>+</m:t>
                      </m:r>
                      <m:r>
                        <a:rPr lang="en-US" sz="2400" i="1">
                          <a:latin typeface="Cambria Math"/>
                        </a:rPr>
                        <m:t>2</m:t>
                      </m:r>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7</m:t>
                          </m:r>
                        </m:e>
                      </m:d>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3</m:t>
                          </m:r>
                        </m:e>
                      </m:d>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1</m:t>
                          </m:r>
                        </m:e>
                      </m:d>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09</m:t>
                          </m:r>
                        </m:e>
                      </m:d>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8</m:t>
                          </m:r>
                        </m:e>
                      </m:d>
                      <m:r>
                        <a:rPr lang="en-US" sz="2400" i="1">
                          <a:latin typeface="Cambria Math"/>
                        </a:rPr>
                        <m:t> </m:t>
                      </m:r>
                    </m:oMath>
                  </m:oMathPara>
                </a14:m>
                <a:endParaRPr lang="en-US" sz="2400" dirty="0"/>
              </a:p>
              <a:p>
                <a:pPr marL="0" indent="0" rtl="1">
                  <a:buNone/>
                </a:pPr>
                <a14:m>
                  <m:oMathPara xmlns:m="http://schemas.openxmlformats.org/officeDocument/2006/math">
                    <m:oMathParaPr>
                      <m:jc m:val="centerGroup"/>
                    </m:oMathParaPr>
                    <m:oMath xmlns:m="http://schemas.openxmlformats.org/officeDocument/2006/math">
                      <m:r>
                        <a:rPr lang="en-US" sz="2400" i="1">
                          <a:latin typeface="Cambria Math"/>
                        </a:rPr>
                        <m:t>=</m:t>
                      </m:r>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49</m:t>
                          </m:r>
                        </m:e>
                      </m:d>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01</m:t>
                          </m:r>
                        </m:e>
                      </m:d>
                      <m:r>
                        <a:rPr lang="en-US" sz="2400" i="1">
                          <a:latin typeface="Cambria Math"/>
                        </a:rPr>
                        <m:t>+</m:t>
                      </m:r>
                      <m:d>
                        <m:dPr>
                          <m:ctrlPr>
                            <a:rPr lang="en-US" sz="2400" i="1">
                              <a:latin typeface="Cambria Math" panose="02040503050406030204" pitchFamily="18" charset="0"/>
                            </a:rPr>
                          </m:ctrlPr>
                        </m:dPr>
                        <m:e>
                          <m:r>
                            <a:rPr lang="en-US" sz="2400" i="1">
                              <a:latin typeface="Cambria Math"/>
                            </a:rPr>
                            <m:t>.</m:t>
                          </m:r>
                          <m:r>
                            <a:rPr lang="en-US" sz="2400" i="1">
                              <a:latin typeface="Cambria Math"/>
                            </a:rPr>
                            <m:t>09</m:t>
                          </m:r>
                        </m:e>
                      </m:d>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0081</m:t>
                          </m:r>
                        </m:e>
                      </m:d>
                      <m:r>
                        <a:rPr lang="en-US" sz="2400" i="1">
                          <a:latin typeface="Cambria Math"/>
                        </a:rPr>
                        <m:t>+</m:t>
                      </m:r>
                      <m:r>
                        <a:rPr lang="en-US" sz="2400" i="1">
                          <a:latin typeface="Cambria Math"/>
                        </a:rPr>
                        <m:t>0</m:t>
                      </m:r>
                      <m:r>
                        <a:rPr lang="en-US" sz="2400" i="1">
                          <a:latin typeface="Cambria Math"/>
                        </a:rPr>
                        <m:t>.</m:t>
                      </m:r>
                      <m:r>
                        <a:rPr lang="en-US" sz="2400" i="1">
                          <a:latin typeface="Cambria Math"/>
                        </a:rPr>
                        <m:t>003024</m:t>
                      </m:r>
                    </m:oMath>
                  </m:oMathPara>
                </a14:m>
                <a:endParaRPr lang="en-US" sz="2400" dirty="0"/>
              </a:p>
              <a:p>
                <a:pPr marL="0" indent="0" rtl="1">
                  <a:buNone/>
                </a:pPr>
                <a14:m>
                  <m:oMathPara xmlns:m="http://schemas.openxmlformats.org/officeDocument/2006/math">
                    <m:oMathParaPr>
                      <m:jc m:val="centerGroup"/>
                    </m:oMathParaPr>
                    <m:oMath xmlns:m="http://schemas.openxmlformats.org/officeDocument/2006/math">
                      <m:r>
                        <a:rPr lang="en-US" sz="2400" i="1">
                          <a:latin typeface="Cambria Math"/>
                        </a:rPr>
                        <m:t>=</m:t>
                      </m:r>
                      <m:r>
                        <a:rPr lang="en-US" sz="2400" i="1">
                          <a:latin typeface="Cambria Math"/>
                        </a:rPr>
                        <m:t>0</m:t>
                      </m:r>
                      <m:r>
                        <a:rPr lang="en-US" sz="2400" i="1">
                          <a:latin typeface="Cambria Math"/>
                        </a:rPr>
                        <m:t>.</m:t>
                      </m:r>
                      <m:r>
                        <a:rPr lang="en-US" sz="2400" i="1">
                          <a:latin typeface="Cambria Math"/>
                        </a:rPr>
                        <m:t>0049</m:t>
                      </m:r>
                      <m:r>
                        <a:rPr lang="en-US" sz="2400" i="1">
                          <a:latin typeface="Cambria Math"/>
                        </a:rPr>
                        <m:t>+</m:t>
                      </m:r>
                      <m:r>
                        <a:rPr lang="en-US" sz="2400" i="1">
                          <a:latin typeface="Cambria Math"/>
                        </a:rPr>
                        <m:t>0</m:t>
                      </m:r>
                      <m:r>
                        <a:rPr lang="en-US" sz="2400" i="1">
                          <a:latin typeface="Cambria Math"/>
                        </a:rPr>
                        <m:t>.</m:t>
                      </m:r>
                      <m:r>
                        <a:rPr lang="en-US" sz="2400" i="1">
                          <a:latin typeface="Cambria Math"/>
                        </a:rPr>
                        <m:t>000729</m:t>
                      </m:r>
                      <m:r>
                        <a:rPr lang="en-US" sz="2400" i="1">
                          <a:latin typeface="Cambria Math"/>
                        </a:rPr>
                        <m:t>+</m:t>
                      </m:r>
                      <m:r>
                        <a:rPr lang="en-US" sz="2400" i="1">
                          <a:latin typeface="Cambria Math"/>
                        </a:rPr>
                        <m:t>0</m:t>
                      </m:r>
                      <m:r>
                        <a:rPr lang="en-US" sz="2400" i="1">
                          <a:latin typeface="Cambria Math"/>
                        </a:rPr>
                        <m:t>.</m:t>
                      </m:r>
                      <m:r>
                        <a:rPr lang="en-US" sz="2400" i="1">
                          <a:latin typeface="Cambria Math"/>
                        </a:rPr>
                        <m:t>003024</m:t>
                      </m:r>
                    </m:oMath>
                  </m:oMathPara>
                </a14:m>
                <a:endParaRPr lang="en-US" sz="2400" dirty="0"/>
              </a:p>
              <a:p>
                <a:pPr marL="0" indent="0" rtl="1">
                  <a:buNone/>
                </a:pPr>
                <a14:m>
                  <m:oMathPara xmlns:m="http://schemas.openxmlformats.org/officeDocument/2006/math">
                    <m:oMathParaPr>
                      <m:jc m:val="centerGroup"/>
                    </m:oMathParaPr>
                    <m:oMath xmlns:m="http://schemas.openxmlformats.org/officeDocument/2006/math">
                      <m:r>
                        <a:rPr lang="en-US" sz="2400" i="1">
                          <a:latin typeface="Cambria Math"/>
                        </a:rPr>
                        <m:t>=</m:t>
                      </m:r>
                      <m:r>
                        <a:rPr lang="en-US" sz="2400" i="1">
                          <a:latin typeface="Cambria Math"/>
                        </a:rPr>
                        <m:t>0</m:t>
                      </m:r>
                      <m:r>
                        <a:rPr lang="en-US" sz="2400" i="1">
                          <a:latin typeface="Cambria Math"/>
                        </a:rPr>
                        <m:t>.</m:t>
                      </m:r>
                      <m:r>
                        <a:rPr lang="en-US" sz="2400" i="1">
                          <a:latin typeface="Cambria Math"/>
                        </a:rPr>
                        <m:t>008653</m:t>
                      </m:r>
                      <m:r>
                        <a:rPr lang="en-US" sz="2400" i="1">
                          <a:latin typeface="Cambria Math"/>
                        </a:rPr>
                        <m:t> </m:t>
                      </m:r>
                    </m:oMath>
                  </m:oMathPara>
                </a14:m>
                <a:endParaRPr lang="en-US" sz="2400" dirty="0"/>
              </a:p>
              <a:p>
                <a:pPr rtl="1"/>
                <a:r>
                  <a:rPr lang="en-US" sz="2400" dirty="0"/>
                  <a:t> </a:t>
                </a:r>
              </a:p>
              <a:p>
                <a:pPr algn="just" rtl="1"/>
                <a:endParaRPr lang="fa-IR" sz="2400" dirty="0">
                  <a:cs typeface="B Nazanin" pitchFamily="2" charset="-78"/>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459" t="-3066"/>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fa-IR" smtClean="0"/>
              <a:t>مالي بين الملل</a:t>
            </a:r>
            <a:endParaRPr lang="en-US"/>
          </a:p>
        </p:txBody>
      </p:sp>
      <p:sp>
        <p:nvSpPr>
          <p:cNvPr id="5" name="Slide Number Placeholder 4"/>
          <p:cNvSpPr>
            <a:spLocks noGrp="1"/>
          </p:cNvSpPr>
          <p:nvPr>
            <p:ph type="sldNum" sz="quarter" idx="12"/>
          </p:nvPr>
        </p:nvSpPr>
        <p:spPr/>
        <p:txBody>
          <a:bodyPr>
            <a:normAutofit/>
          </a:bodyPr>
          <a:lstStyle/>
          <a:p>
            <a:fld id="{910D3704-EB78-46B9-AB15-D23119C7FC1D}" type="slidenum">
              <a:rPr lang="en-US" smtClean="0"/>
              <a:pPr/>
              <a:t>26</a:t>
            </a:fld>
            <a:endParaRPr lang="en-US"/>
          </a:p>
        </p:txBody>
      </p:sp>
    </p:spTree>
    <p:extLst>
      <p:ext uri="{BB962C8B-B14F-4D97-AF65-F5344CB8AC3E}">
        <p14:creationId xmlns:p14="http://schemas.microsoft.com/office/powerpoint/2010/main" val="24681990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solidFill>
                  <a:schemeClr val="accent2">
                    <a:lumMod val="75000"/>
                  </a:schemeClr>
                </a:solidFill>
                <a:cs typeface="B Nazanin" pitchFamily="2" charset="-78"/>
              </a:rPr>
              <a:t>ارزیابی پروژه های مفروض با مکان های جایگزین</a:t>
            </a:r>
            <a:endParaRPr lang="fa-IR"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62500" lnSpcReduction="20000"/>
              </a:bodyPr>
              <a:lstStyle/>
              <a:p>
                <a:pPr marL="0" indent="0" algn="just" rtl="1">
                  <a:buNone/>
                </a:pPr>
                <a:r>
                  <a:rPr lang="fa-IR" sz="2400" dirty="0" smtClean="0">
                    <a:cs typeface="B Nazanin" pitchFamily="2" charset="-78"/>
                  </a:rPr>
                  <a:t>اگر شرکت مری مک تصمیم به سرمایه گذاری در پروژه جدید در کشور انگلیس را به جای کشور امریکا داشته باشد،متغیر کلی در بازدهی متفاوت خواهد بود زیرا آن پروژه با پروژه جدید در عواملی نظیر نوسان در بازدهی و همبستگی متفاوت است. متغیر کلی بازدهی شرکت بر پایه پروژه جدید در کشور انگلستان توسط واریانس بازدهی پورتفوی (</a:t>
                </a:r>
                <a14:m>
                  <m:oMath xmlns:m="http://schemas.openxmlformats.org/officeDocument/2006/math">
                    <m:sSubSup>
                      <m:sSubSupPr>
                        <m:ctrlPr>
                          <a:rPr lang="en-US" sz="2400" i="1">
                            <a:latin typeface="Cambria Math" panose="02040503050406030204" pitchFamily="18" charset="0"/>
                          </a:rPr>
                        </m:ctrlPr>
                      </m:sSubSupPr>
                      <m:e>
                        <m:r>
                          <a:rPr lang="en-US" sz="2400" i="1">
                            <a:latin typeface="Cambria Math"/>
                          </a:rPr>
                          <m:t> (</m:t>
                        </m:r>
                        <m:r>
                          <a:rPr lang="en-US" sz="2400" i="1">
                            <a:latin typeface="Cambria Math"/>
                          </a:rPr>
                          <m:t>𝜎</m:t>
                        </m:r>
                      </m:e>
                      <m:sub>
                        <m:r>
                          <a:rPr lang="en-US" sz="2400" i="1">
                            <a:latin typeface="Cambria Math"/>
                          </a:rPr>
                          <m:t>𝜌</m:t>
                        </m:r>
                      </m:sub>
                      <m:sup>
                        <m:r>
                          <a:rPr lang="en-US" sz="2400" i="1">
                            <a:latin typeface="Cambria Math"/>
                          </a:rPr>
                          <m:t>2</m:t>
                        </m:r>
                      </m:sup>
                    </m:sSubSup>
                  </m:oMath>
                </a14:m>
                <a:r>
                  <a:rPr lang="fa-IR" sz="2400" dirty="0">
                    <a:cs typeface="B Nazanin" pitchFamily="2" charset="-78"/>
                  </a:rPr>
                  <a:t>محاسبه می شود:</a:t>
                </a:r>
                <a:endParaRPr lang="en-US" sz="2400" dirty="0">
                  <a:cs typeface="B Nazanin" pitchFamily="2" charset="-78"/>
                </a:endParaRPr>
              </a:p>
              <a:p>
                <a:pPr marL="0" indent="0" algn="just" rtl="1">
                  <a:buNone/>
                </a:pPr>
                <a14:m>
                  <m:oMathPara xmlns:m="http://schemas.openxmlformats.org/officeDocument/2006/math">
                    <m:oMathParaPr>
                      <m:jc m:val="centerGroup"/>
                    </m:oMathParaPr>
                    <m:oMath xmlns:m="http://schemas.openxmlformats.org/officeDocument/2006/math">
                      <m:sSubSup>
                        <m:sSubSupPr>
                          <m:ctrlPr>
                            <a:rPr lang="en-US" sz="2400" i="1">
                              <a:latin typeface="Cambria Math" panose="02040503050406030204" pitchFamily="18" charset="0"/>
                            </a:rPr>
                          </m:ctrlPr>
                        </m:sSubSupPr>
                        <m:e>
                          <m:r>
                            <a:rPr lang="en-US" sz="2400" i="1">
                              <a:latin typeface="Cambria Math"/>
                            </a:rPr>
                            <m:t>𝜎</m:t>
                          </m:r>
                        </m:e>
                        <m:sub>
                          <m:r>
                            <a:rPr lang="en-US" sz="2400" i="1">
                              <a:latin typeface="Cambria Math"/>
                            </a:rPr>
                            <m:t>𝜌</m:t>
                          </m:r>
                        </m:sub>
                        <m:sup>
                          <m:r>
                            <a:rPr lang="en-US" sz="2400" i="1">
                              <a:latin typeface="Cambria Math"/>
                            </a:rPr>
                            <m:t>2</m:t>
                          </m:r>
                        </m:sup>
                      </m:sSubSup>
                      <m:r>
                        <a:rPr lang="en-US" sz="2400" i="1">
                          <a:latin typeface="Cambria Math"/>
                        </a:rPr>
                        <m:t>= </m:t>
                      </m:r>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70</m:t>
                              </m:r>
                            </m:e>
                          </m:d>
                        </m:e>
                        <m:sup>
                          <m:r>
                            <a:rPr lang="en-US" sz="2400" i="1">
                              <a:latin typeface="Cambria Math"/>
                            </a:rPr>
                            <m:t>2</m:t>
                          </m:r>
                        </m:sup>
                      </m:sSup>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10</m:t>
                              </m:r>
                            </m:e>
                          </m:d>
                        </m:e>
                        <m:sup>
                          <m:r>
                            <a:rPr lang="en-US" sz="2400" i="1">
                              <a:latin typeface="Cambria Math"/>
                            </a:rPr>
                            <m:t>2</m:t>
                          </m:r>
                        </m:sup>
                      </m:sSup>
                      <m:r>
                        <a:rPr lang="en-US" sz="2400" i="1">
                          <a:latin typeface="Cambria Math"/>
                        </a:rPr>
                        <m:t>+</m:t>
                      </m:r>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30</m:t>
                              </m:r>
                            </m:e>
                          </m:d>
                        </m:e>
                        <m:sup>
                          <m:r>
                            <a:rPr lang="en-US" sz="2400" i="1">
                              <a:latin typeface="Cambria Math"/>
                            </a:rPr>
                            <m:t>2</m:t>
                          </m:r>
                        </m:sup>
                      </m:sSup>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11</m:t>
                              </m:r>
                            </m:e>
                          </m:d>
                        </m:e>
                        <m:sup>
                          <m:r>
                            <a:rPr lang="en-US" sz="2400" i="1">
                              <a:latin typeface="Cambria Math"/>
                            </a:rPr>
                            <m:t>2</m:t>
                          </m:r>
                        </m:sup>
                      </m:sSup>
                      <m:r>
                        <a:rPr lang="en-US" sz="2400" i="1">
                          <a:latin typeface="Cambria Math"/>
                        </a:rPr>
                        <m:t>+</m:t>
                      </m:r>
                      <m:r>
                        <a:rPr lang="en-US" sz="2400" i="1">
                          <a:latin typeface="Cambria Math"/>
                        </a:rPr>
                        <m:t>2</m:t>
                      </m:r>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7</m:t>
                          </m:r>
                        </m:e>
                      </m:d>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3</m:t>
                          </m:r>
                        </m:e>
                      </m:d>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1</m:t>
                          </m:r>
                        </m:e>
                      </m:d>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11</m:t>
                          </m:r>
                        </m:e>
                      </m:d>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02</m:t>
                          </m:r>
                        </m:e>
                      </m:d>
                    </m:oMath>
                  </m:oMathPara>
                </a14:m>
                <a:endParaRPr lang="en-US" sz="2400" dirty="0">
                  <a:cs typeface="B Nazanin" pitchFamily="2" charset="-78"/>
                </a:endParaRPr>
              </a:p>
              <a:p>
                <a:pPr marL="0" indent="0" algn="just" rtl="1">
                  <a:buNone/>
                </a:pPr>
                <a14:m>
                  <m:oMathPara xmlns:m="http://schemas.openxmlformats.org/officeDocument/2006/math">
                    <m:oMathParaPr>
                      <m:jc m:val="centerGroup"/>
                    </m:oMathParaPr>
                    <m:oMath xmlns:m="http://schemas.openxmlformats.org/officeDocument/2006/math">
                      <m:r>
                        <a:rPr lang="en-US" sz="2400" i="1">
                          <a:latin typeface="Cambria Math"/>
                        </a:rPr>
                        <m:t>=</m:t>
                      </m:r>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49</m:t>
                          </m:r>
                        </m:e>
                      </m:d>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01</m:t>
                          </m:r>
                        </m:e>
                      </m:d>
                      <m:r>
                        <a:rPr lang="en-US" sz="2400" i="1">
                          <a:latin typeface="Cambria Math"/>
                        </a:rPr>
                        <m:t>+</m:t>
                      </m:r>
                      <m:d>
                        <m:dPr>
                          <m:ctrlPr>
                            <a:rPr lang="en-US" sz="2400" i="1">
                              <a:latin typeface="Cambria Math" panose="02040503050406030204" pitchFamily="18" charset="0"/>
                            </a:rPr>
                          </m:ctrlPr>
                        </m:dPr>
                        <m:e>
                          <m:r>
                            <a:rPr lang="en-US" sz="2400" i="1">
                              <a:latin typeface="Cambria Math"/>
                            </a:rPr>
                            <m:t>.</m:t>
                          </m:r>
                          <m:r>
                            <a:rPr lang="en-US" sz="2400" i="1">
                              <a:latin typeface="Cambria Math"/>
                            </a:rPr>
                            <m:t>09</m:t>
                          </m:r>
                        </m:e>
                      </m:d>
                      <m:d>
                        <m:dPr>
                          <m:ctrlPr>
                            <a:rPr lang="en-US" sz="2400" i="1">
                              <a:latin typeface="Cambria Math" panose="02040503050406030204" pitchFamily="18" charset="0"/>
                            </a:rPr>
                          </m:ctrlPr>
                        </m:dPr>
                        <m:e>
                          <m:r>
                            <a:rPr lang="en-US" sz="2400" i="1">
                              <a:latin typeface="Cambria Math"/>
                            </a:rPr>
                            <m:t>0</m:t>
                          </m:r>
                          <m:r>
                            <a:rPr lang="en-US" sz="2400" i="1">
                              <a:latin typeface="Cambria Math"/>
                            </a:rPr>
                            <m:t>.</m:t>
                          </m:r>
                          <m:r>
                            <a:rPr lang="en-US" sz="2400" i="1">
                              <a:latin typeface="Cambria Math"/>
                            </a:rPr>
                            <m:t>0121</m:t>
                          </m:r>
                        </m:e>
                      </m:d>
                      <m:r>
                        <a:rPr lang="en-US" sz="2400" i="1">
                          <a:latin typeface="Cambria Math"/>
                        </a:rPr>
                        <m:t>+</m:t>
                      </m:r>
                      <m:r>
                        <a:rPr lang="en-US" sz="2400" i="1">
                          <a:latin typeface="Cambria Math"/>
                        </a:rPr>
                        <m:t>0</m:t>
                      </m:r>
                      <m:r>
                        <a:rPr lang="en-US" sz="2400" i="1">
                          <a:latin typeface="Cambria Math"/>
                        </a:rPr>
                        <m:t>.</m:t>
                      </m:r>
                      <m:r>
                        <a:rPr lang="en-US" sz="2400" i="1">
                          <a:latin typeface="Cambria Math"/>
                        </a:rPr>
                        <m:t>0000924</m:t>
                      </m:r>
                    </m:oMath>
                  </m:oMathPara>
                </a14:m>
                <a:endParaRPr lang="en-US" sz="2400" dirty="0">
                  <a:cs typeface="B Nazanin" pitchFamily="2" charset="-78"/>
                </a:endParaRPr>
              </a:p>
              <a:p>
                <a:pPr marL="0" indent="0" algn="just" rtl="1">
                  <a:buNone/>
                </a:pPr>
                <a14:m>
                  <m:oMathPara xmlns:m="http://schemas.openxmlformats.org/officeDocument/2006/math">
                    <m:oMathParaPr>
                      <m:jc m:val="centerGroup"/>
                    </m:oMathParaPr>
                    <m:oMath xmlns:m="http://schemas.openxmlformats.org/officeDocument/2006/math">
                      <m:r>
                        <a:rPr lang="en-US" sz="2400" i="1">
                          <a:latin typeface="Cambria Math"/>
                        </a:rPr>
                        <m:t>=</m:t>
                      </m:r>
                      <m:r>
                        <a:rPr lang="en-US" sz="2400" i="1">
                          <a:latin typeface="Cambria Math"/>
                        </a:rPr>
                        <m:t>0</m:t>
                      </m:r>
                      <m:r>
                        <a:rPr lang="en-US" sz="2400" i="1">
                          <a:latin typeface="Cambria Math"/>
                        </a:rPr>
                        <m:t>.</m:t>
                      </m:r>
                      <m:r>
                        <a:rPr lang="en-US" sz="2400" i="1">
                          <a:latin typeface="Cambria Math"/>
                        </a:rPr>
                        <m:t>0049</m:t>
                      </m:r>
                      <m:r>
                        <a:rPr lang="en-US" sz="2400" i="1">
                          <a:latin typeface="Cambria Math"/>
                        </a:rPr>
                        <m:t>+</m:t>
                      </m:r>
                      <m:r>
                        <a:rPr lang="en-US" sz="2400" i="1">
                          <a:latin typeface="Cambria Math"/>
                        </a:rPr>
                        <m:t>0</m:t>
                      </m:r>
                      <m:r>
                        <a:rPr lang="en-US" sz="2400" i="1">
                          <a:latin typeface="Cambria Math"/>
                        </a:rPr>
                        <m:t>.</m:t>
                      </m:r>
                      <m:r>
                        <a:rPr lang="en-US" sz="2400" i="1">
                          <a:latin typeface="Cambria Math"/>
                        </a:rPr>
                        <m:t>001089</m:t>
                      </m:r>
                      <m:r>
                        <a:rPr lang="en-US" sz="2400" i="1">
                          <a:latin typeface="Cambria Math"/>
                        </a:rPr>
                        <m:t>+</m:t>
                      </m:r>
                      <m:r>
                        <a:rPr lang="en-US" sz="2400" i="1">
                          <a:latin typeface="Cambria Math"/>
                        </a:rPr>
                        <m:t>0</m:t>
                      </m:r>
                      <m:r>
                        <a:rPr lang="en-US" sz="2400" i="1">
                          <a:latin typeface="Cambria Math"/>
                        </a:rPr>
                        <m:t>.</m:t>
                      </m:r>
                      <m:r>
                        <a:rPr lang="en-US" sz="2400" i="1">
                          <a:latin typeface="Cambria Math"/>
                        </a:rPr>
                        <m:t>0000924</m:t>
                      </m:r>
                    </m:oMath>
                  </m:oMathPara>
                </a14:m>
                <a:endParaRPr lang="en-US" sz="2400" dirty="0">
                  <a:cs typeface="B Nazanin" pitchFamily="2" charset="-78"/>
                </a:endParaRPr>
              </a:p>
              <a:p>
                <a:pPr marL="0" indent="0" algn="just" rtl="1">
                  <a:buNone/>
                </a:pPr>
                <a14:m>
                  <m:oMathPara xmlns:m="http://schemas.openxmlformats.org/officeDocument/2006/math">
                    <m:oMathParaPr>
                      <m:jc m:val="centerGroup"/>
                    </m:oMathParaPr>
                    <m:oMath xmlns:m="http://schemas.openxmlformats.org/officeDocument/2006/math">
                      <m:r>
                        <a:rPr lang="en-US" sz="2400" i="1">
                          <a:latin typeface="Cambria Math"/>
                        </a:rPr>
                        <m:t>=</m:t>
                      </m:r>
                      <m:r>
                        <a:rPr lang="en-US" sz="2400" i="1">
                          <a:latin typeface="Cambria Math"/>
                        </a:rPr>
                        <m:t>0</m:t>
                      </m:r>
                      <m:r>
                        <a:rPr lang="en-US" sz="2400" i="1">
                          <a:latin typeface="Cambria Math"/>
                        </a:rPr>
                        <m:t>.</m:t>
                      </m:r>
                      <m:r>
                        <a:rPr lang="en-US" sz="2400" i="1">
                          <a:latin typeface="Cambria Math"/>
                        </a:rPr>
                        <m:t>0060814</m:t>
                      </m:r>
                    </m:oMath>
                  </m:oMathPara>
                </a14:m>
                <a:endParaRPr lang="en-US" sz="2400" dirty="0" smtClean="0"/>
              </a:p>
              <a:p>
                <a:pPr marL="0" indent="0" algn="just" rtl="1">
                  <a:buNone/>
                </a:pPr>
                <a:r>
                  <a:rPr lang="fa-IR" sz="2400" dirty="0">
                    <a:cs typeface="B Nazanin" pitchFamily="2" charset="-78"/>
                  </a:rPr>
                  <a:t>بنابراین،شرکت مری مک در صورتیکه در پروژه کشور انگلیس سرمایه گذاری کند، بازدهی بیشتری را کسب خواهد کرد. متغیر کلی بازده شرکت در صورت سرمایه گذاری  در کشور امریکا تقریبا 29.7 درصد کمتر از حالتی است که این سرمایه گذاری در کشور انگلیس انجام شود.</a:t>
                </a:r>
                <a:endParaRPr lang="en-US" sz="2400" dirty="0">
                  <a:cs typeface="B Nazanin" pitchFamily="2" charset="-78"/>
                </a:endParaRPr>
              </a:p>
              <a:p>
                <a:pPr marL="0" indent="0" algn="just" rtl="1">
                  <a:buNone/>
                </a:pPr>
                <a:r>
                  <a:rPr lang="fa-IR" sz="2400" dirty="0">
                    <a:cs typeface="B Nazanin" pitchFamily="2" charset="-78"/>
                  </a:rPr>
                  <a:t>این تغییر هنگامی که در کشور خارجی سرمایه گذاری شود بر اساس همبستگی بازدهی مورد انتظار پروژه جدید و بازدهی مورد انتظار پروژه اصلی کمتر خواهد شد. اگر پروژه جدید در کشور خانه شرکت مری مک(کشور امریکا) واقع شود،انتظار می رود بازده آن همبستگی بیشتری با پروژه اصلی داشته باشد. هنگامی که شرایط اقتصادی دو کشور(مانند امریکا و انگلیس) همبستگی زیادی نداشته باشد،ممکن است یک شرکت ریسک خود را با متنوع سازی کسب و کار خود در دو کشور به جای یک کشور کاهش دهد.</a:t>
                </a:r>
                <a:endParaRPr lang="en-US" sz="2400" dirty="0">
                  <a:cs typeface="B Nazanin" pitchFamily="2" charset="-78"/>
                </a:endParaRPr>
              </a:p>
              <a:p>
                <a:pPr marL="0" indent="0" algn="just" rtl="1">
                  <a:buNone/>
                </a:pPr>
                <a:endParaRPr lang="en-US" sz="2400" dirty="0">
                  <a:cs typeface="B Nazanin" pitchFamily="2" charset="-78"/>
                </a:endParaRPr>
              </a:p>
              <a:p>
                <a:pPr marL="0" indent="0" algn="just">
                  <a:buNone/>
                </a:pPr>
                <a:endParaRPr lang="fa-IR" sz="2400" dirty="0">
                  <a:cs typeface="B Nazanin" pitchFamily="2" charset="-78"/>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891" t="-1363" r="-324"/>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fa-IR" smtClean="0"/>
              <a:t>مالي بين الملل</a:t>
            </a:r>
            <a:endParaRPr lang="en-US"/>
          </a:p>
        </p:txBody>
      </p:sp>
      <p:sp>
        <p:nvSpPr>
          <p:cNvPr id="5" name="Slide Number Placeholder 4"/>
          <p:cNvSpPr>
            <a:spLocks noGrp="1"/>
          </p:cNvSpPr>
          <p:nvPr>
            <p:ph type="sldNum" sz="quarter" idx="12"/>
          </p:nvPr>
        </p:nvSpPr>
        <p:spPr/>
        <p:txBody>
          <a:bodyPr>
            <a:normAutofit/>
          </a:bodyPr>
          <a:lstStyle/>
          <a:p>
            <a:fld id="{910D3704-EB78-46B9-AB15-D23119C7FC1D}" type="slidenum">
              <a:rPr lang="en-US" smtClean="0"/>
              <a:pPr/>
              <a:t>27</a:t>
            </a:fld>
            <a:endParaRPr lang="en-US"/>
          </a:p>
        </p:txBody>
      </p:sp>
    </p:spTree>
    <p:extLst>
      <p:ext uri="{BB962C8B-B14F-4D97-AF65-F5344CB8AC3E}">
        <p14:creationId xmlns:p14="http://schemas.microsoft.com/office/powerpoint/2010/main" val="7515898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08478" y="0"/>
            <a:ext cx="3889276" cy="777922"/>
          </a:xfrm>
          <a:prstGeom prst="horizontalScroll">
            <a:avLst/>
          </a:prstGeom>
          <a:solidFill>
            <a:schemeClr val="accent2">
              <a:lumMod val="20000"/>
              <a:lumOff val="80000"/>
            </a:schemeClr>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1" anchor="ctr">
            <a:normAutofit fontScale="90000"/>
          </a:bodyPr>
          <a:lstStyle/>
          <a:p>
            <a:r>
              <a:rPr lang="fa-IR" sz="2800" b="1" dirty="0">
                <a:solidFill>
                  <a:schemeClr val="accent2">
                    <a:lumMod val="75000"/>
                  </a:schemeClr>
                </a:solidFill>
                <a:cs typeface="B Nazanin" pitchFamily="2" charset="-78"/>
              </a:rPr>
              <a:t>تحلیل متنوع سازی پروژه های بین المللی</a:t>
            </a:r>
          </a:p>
        </p:txBody>
      </p:sp>
      <p:sp>
        <p:nvSpPr>
          <p:cNvPr id="13" name="Content Placeholder 12"/>
          <p:cNvSpPr>
            <a:spLocks noGrp="1"/>
          </p:cNvSpPr>
          <p:nvPr>
            <p:ph idx="1"/>
          </p:nvPr>
        </p:nvSpPr>
        <p:spPr>
          <a:xfrm>
            <a:off x="730078" y="1924335"/>
            <a:ext cx="5094104" cy="4804011"/>
          </a:xfrm>
          <a:prstGeom prst="rect">
            <a:avLst/>
          </a:prstGeom>
        </p:spPr>
        <p:style>
          <a:lnRef idx="2">
            <a:schemeClr val="accent6"/>
          </a:lnRef>
          <a:fillRef idx="1">
            <a:schemeClr val="lt1"/>
          </a:fillRef>
          <a:effectRef idx="0">
            <a:schemeClr val="accent6"/>
          </a:effectRef>
          <a:fontRef idx="minor">
            <a:schemeClr val="dk1"/>
          </a:fontRef>
        </p:style>
        <p:txBody>
          <a:bodyPr rtlCol="0" anchor="ctr">
            <a:noAutofit/>
          </a:bodyPr>
          <a:lstStyle/>
          <a:p>
            <a:pPr marL="0" indent="0" algn="just" rtl="1">
              <a:buNone/>
            </a:pPr>
            <a:r>
              <a:rPr lang="fa-IR" sz="1600" dirty="0">
                <a:cs typeface="B Nazanin" pitchFamily="2" charset="-78"/>
              </a:rPr>
              <a:t>شرکت ویرجینیا در نظر دارد بر اساس استراتژی خود پروژه های خود را  مطابق شکل </a:t>
            </a:r>
            <a:r>
              <a:rPr lang="fa-IR" sz="1600" dirty="0" smtClean="0">
                <a:cs typeface="B Nazanin" pitchFamily="2" charset="-78"/>
              </a:rPr>
              <a:t>در </a:t>
            </a:r>
            <a:r>
              <a:rPr lang="fa-IR" sz="1600" dirty="0">
                <a:cs typeface="B Nazanin" pitchFamily="2" charset="-78"/>
              </a:rPr>
              <a:t>سرتاسر جهان گسترش دهد. هر نقطه روی شکل نشان دهنده یک پروژه خاص است که انجام شده یا در حال انجام است. مجور بازده ممکن است توسط پتانسیل بازده روی دارایی ها یا بازده حقوق صاحبان سهام شکل </a:t>
            </a:r>
            <a:r>
              <a:rPr lang="fa-IR" sz="1600" dirty="0" smtClean="0">
                <a:cs typeface="B Nazanin" pitchFamily="2" charset="-78"/>
              </a:rPr>
              <a:t>نشان </a:t>
            </a:r>
            <a:r>
              <a:rPr lang="fa-IR" sz="1600" dirty="0">
                <a:cs typeface="B Nazanin" pitchFamily="2" charset="-78"/>
              </a:rPr>
              <a:t>می دهد که پروژه </a:t>
            </a:r>
            <a:r>
              <a:rPr lang="en-US" sz="1600" dirty="0">
                <a:cs typeface="B Nazanin" pitchFamily="2" charset="-78"/>
              </a:rPr>
              <a:t>A</a:t>
            </a:r>
            <a:r>
              <a:rPr lang="fa-IR" sz="1600" dirty="0">
                <a:cs typeface="B Nazanin" pitchFamily="2" charset="-78"/>
              </a:rPr>
              <a:t> بالاترین بازده مورد انتظار در بین همه پروژه ها را داراست. هنگامی که شرکت ویرجینیا بیشتر منابع خود را به پروژه هایی که تلاش می کند بازده بیشتری از آنها بدست بیاورد،ریسک نیز به خودی خود بالا می رود.همچنین، چنین پروژه ای، ممکن است در صورتی که پتانسیل بازار برای مشتریان محدود باشد قادر به جذب همه سرمایه های در دسترس نباشد. بنابراین شرکت ویرجینیا پورتفویی از پروژه ها را پیش خواهد برد. با ترکیب پروژه </a:t>
            </a:r>
            <a:r>
              <a:rPr lang="en-US" sz="1600" dirty="0">
                <a:cs typeface="B Nazanin" pitchFamily="2" charset="-78"/>
              </a:rPr>
              <a:t>A</a:t>
            </a:r>
            <a:r>
              <a:rPr lang="fa-IR" sz="1600" dirty="0">
                <a:cs typeface="B Nazanin" pitchFamily="2" charset="-78"/>
              </a:rPr>
              <a:t> با چندین پروژه دیگر،ممکن است بازده مورد انتظار شرکت کاهش یابد. اما از طرفی دیگر،ممکن است ریسک شرکت نیز به طور قابل توجهی کاهش یابد.</a:t>
            </a:r>
            <a:endParaRPr lang="en-US" sz="1600" dirty="0">
              <a:cs typeface="B Nazanin" pitchFamily="2" charset="-78"/>
            </a:endParaRPr>
          </a:p>
          <a:p>
            <a:pPr marL="0" indent="0" algn="just" rtl="1">
              <a:buNone/>
            </a:pPr>
            <a:r>
              <a:rPr lang="fa-IR" sz="1600" dirty="0">
                <a:cs typeface="B Nazanin" pitchFamily="2" charset="-78"/>
              </a:rPr>
              <a:t>اگر شرکت ویرجینیا به طور مناسبی پروژه ها را باهمدیگر ترکیب کند، پورتفوی پروژه های شرکت، ممکن است به یک مبادله ریسک-بازده نشان داده شده توسط هر نقطه ای روی نمودار </a:t>
            </a:r>
            <a:r>
              <a:rPr lang="fa-IR" sz="1600" dirty="0" smtClean="0">
                <a:cs typeface="B Nazanin" pitchFamily="2" charset="-78"/>
              </a:rPr>
              <a:t>برسد.این </a:t>
            </a:r>
            <a:r>
              <a:rPr lang="fa-IR" sz="1600" dirty="0">
                <a:cs typeface="B Nazanin" pitchFamily="2" charset="-78"/>
              </a:rPr>
              <a:t>منحنی، یک مرز پورتفوی پروژه های کارا را نشان می دهد که در واقع منعکس کننده مشخصه های ریسک-بازده مطلوب است به طوریکه هیچ پروژه ای به تنهایی همانند پورتفوی به طور مطلوب عمل نمی کند.عبارت " کارا" بیان گر ریسک حداقلی برای یک بازده مورد انتظار است. پورتفوی پروژه ها از پروژه های منفرد به علت موضوع متنوع سازی که قبلا اشاره شد بهتر عمل می کند. همبستگی کمتر بین بازده های پروژه ها در طول زمان ریسک پورتفوی کمتری را در پی خواهد داشت.ممکن است به هنگامی که پروژه های جدید پیشنهاد می شود، مرز پورتفوی پروژه های کارای در دسترس شرکت ویرجینیا جابجا شود</a:t>
            </a:r>
            <a:r>
              <a:rPr lang="fa-IR" sz="1600" dirty="0" smtClean="0">
                <a:cs typeface="B Nazanin" pitchFamily="2" charset="-78"/>
              </a:rPr>
              <a:t>.</a:t>
            </a:r>
          </a:p>
          <a:p>
            <a:pPr marL="0" indent="0" algn="just" rtl="1">
              <a:buNone/>
            </a:pPr>
            <a:endParaRPr lang="en-US" sz="1600" dirty="0">
              <a:cs typeface="B Nazanin" pitchFamily="2" charset="-78"/>
            </a:endParaRPr>
          </a:p>
          <a:p>
            <a:pPr marL="0" indent="0" algn="just">
              <a:buNone/>
            </a:pPr>
            <a:endParaRPr lang="en-US" sz="1600" dirty="0">
              <a:latin typeface="Times New Roman" pitchFamily="18" charset="0"/>
              <a:cs typeface="B Nazanin" pitchFamily="2" charset="-78"/>
            </a:endParaRPr>
          </a:p>
        </p:txBody>
      </p:sp>
      <p:sp>
        <p:nvSpPr>
          <p:cNvPr id="8" name="Rectangle 7"/>
          <p:cNvSpPr/>
          <p:nvPr/>
        </p:nvSpPr>
        <p:spPr>
          <a:xfrm>
            <a:off x="286603" y="777925"/>
            <a:ext cx="8690213" cy="4367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endParaRPr lang="fa-IR" sz="2000" dirty="0" smtClean="0">
              <a:cs typeface="B Nazanin" pitchFamily="2" charset="-78"/>
            </a:endParaRPr>
          </a:p>
          <a:p>
            <a:pPr algn="just" rtl="1"/>
            <a:r>
              <a:rPr lang="fa-IR" sz="2000" dirty="0" smtClean="0">
                <a:cs typeface="B Nazanin" pitchFamily="2" charset="-78"/>
              </a:rPr>
              <a:t>مانند </a:t>
            </a:r>
            <a:r>
              <a:rPr lang="fa-IR" sz="2000" dirty="0">
                <a:cs typeface="B Nazanin" pitchFamily="2" charset="-78"/>
              </a:rPr>
              <a:t>هر سرمایه گذاری، یک شرکت چندملیتی نیز با سرمایه گذاری هایی که در سرتاسر جهان دارد،با مشخصه های ریسک و بازده سر و کار دارد.</a:t>
            </a:r>
            <a:endParaRPr lang="en-US" sz="2000" dirty="0">
              <a:cs typeface="B Nazanin" pitchFamily="2" charset="-78"/>
            </a:endParaRPr>
          </a:p>
          <a:p>
            <a:pPr algn="just" rtl="1"/>
            <a:endParaRPr lang="en-US" sz="2000" dirty="0">
              <a:latin typeface="Times New Roman" pitchFamily="18" charset="0"/>
              <a:cs typeface="B Nazanin" pitchFamily="2" charset="-78"/>
            </a:endParaRPr>
          </a:p>
        </p:txBody>
      </p:sp>
      <p:sp>
        <p:nvSpPr>
          <p:cNvPr id="12" name="Oval Callout 11"/>
          <p:cNvSpPr/>
          <p:nvPr/>
        </p:nvSpPr>
        <p:spPr>
          <a:xfrm>
            <a:off x="0" y="1214651"/>
            <a:ext cx="1143000" cy="586852"/>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2400" b="1" dirty="0">
                <a:solidFill>
                  <a:schemeClr val="accent2">
                    <a:lumMod val="75000"/>
                  </a:schemeClr>
                </a:solidFill>
                <a:cs typeface="B Nazanin" pitchFamily="2" charset="-78"/>
              </a:rPr>
              <a:t>مثال</a:t>
            </a:r>
            <a:endParaRPr lang="en-US" sz="2400" b="1" dirty="0">
              <a:solidFill>
                <a:schemeClr val="accent2">
                  <a:lumMod val="75000"/>
                </a:schemeClr>
              </a:solidFill>
              <a:cs typeface="B Nazanin" pitchFamily="2" charset="-78"/>
            </a:endParaRPr>
          </a:p>
        </p:txBody>
      </p:sp>
      <p:pic>
        <p:nvPicPr>
          <p:cNvPr id="9" name="Picture 8"/>
          <p:cNvPicPr/>
          <p:nvPr/>
        </p:nvPicPr>
        <p:blipFill>
          <a:blip r:embed="rId2">
            <a:extLst>
              <a:ext uri="{28A0092B-C50C-407E-A947-70E740481C1C}">
                <a14:useLocalDpi xmlns:a14="http://schemas.microsoft.com/office/drawing/2010/main" val="0"/>
              </a:ext>
            </a:extLst>
          </a:blip>
          <a:srcRect/>
          <a:stretch>
            <a:fillRect/>
          </a:stretch>
        </p:blipFill>
        <p:spPr bwMode="auto">
          <a:xfrm>
            <a:off x="5971461" y="2043866"/>
            <a:ext cx="2798921" cy="3906558"/>
          </a:xfrm>
          <a:prstGeom prst="rect">
            <a:avLst/>
          </a:prstGeom>
          <a:noFill/>
          <a:ln>
            <a:noFill/>
          </a:ln>
        </p:spPr>
      </p:pic>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3" name="Slide Number Placeholder 2"/>
          <p:cNvSpPr>
            <a:spLocks noGrp="1"/>
          </p:cNvSpPr>
          <p:nvPr>
            <p:ph type="sldNum" sz="quarter" idx="12"/>
          </p:nvPr>
        </p:nvSpPr>
        <p:spPr/>
        <p:txBody>
          <a:bodyPr>
            <a:normAutofit/>
          </a:bodyPr>
          <a:lstStyle/>
          <a:p>
            <a:fld id="{910D3704-EB78-46B9-AB15-D23119C7FC1D}" type="slidenum">
              <a:rPr lang="en-US" smtClean="0"/>
              <a:pPr/>
              <a:t>28</a:t>
            </a:fld>
            <a:endParaRPr lang="en-US"/>
          </a:p>
        </p:txBody>
      </p:sp>
    </p:spTree>
    <p:extLst>
      <p:ext uri="{BB962C8B-B14F-4D97-AF65-F5344CB8AC3E}">
        <p14:creationId xmlns:p14="http://schemas.microsoft.com/office/powerpoint/2010/main" val="13494605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08478" y="0"/>
            <a:ext cx="3889276" cy="777922"/>
          </a:xfrm>
          <a:prstGeom prst="horizontalScroll">
            <a:avLst/>
          </a:prstGeom>
          <a:solidFill>
            <a:schemeClr val="accent2">
              <a:lumMod val="20000"/>
              <a:lumOff val="80000"/>
            </a:schemeClr>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1" anchor="ctr">
            <a:normAutofit fontScale="90000"/>
          </a:bodyPr>
          <a:lstStyle/>
          <a:p>
            <a:r>
              <a:rPr lang="fa-IR" sz="2800" b="1" dirty="0">
                <a:solidFill>
                  <a:schemeClr val="accent2">
                    <a:lumMod val="75000"/>
                  </a:schemeClr>
                </a:solidFill>
                <a:cs typeface="B Nazanin" pitchFamily="2" charset="-78"/>
              </a:rPr>
              <a:t>تحلیل متنوع سازی پروژه های بین المللی</a:t>
            </a:r>
          </a:p>
        </p:txBody>
      </p:sp>
      <p:sp>
        <p:nvSpPr>
          <p:cNvPr id="13" name="Content Placeholder 12"/>
          <p:cNvSpPr>
            <a:spLocks noGrp="1"/>
          </p:cNvSpPr>
          <p:nvPr>
            <p:ph idx="1"/>
          </p:nvPr>
        </p:nvSpPr>
        <p:spPr>
          <a:xfrm>
            <a:off x="730078" y="1801504"/>
            <a:ext cx="5094104" cy="4926842"/>
          </a:xfrm>
          <a:prstGeom prst="rect">
            <a:avLst/>
          </a:prstGeom>
        </p:spPr>
        <p:style>
          <a:lnRef idx="2">
            <a:schemeClr val="accent6"/>
          </a:lnRef>
          <a:fillRef idx="1">
            <a:schemeClr val="lt1"/>
          </a:fillRef>
          <a:effectRef idx="0">
            <a:schemeClr val="accent6"/>
          </a:effectRef>
          <a:fontRef idx="minor">
            <a:schemeClr val="dk1"/>
          </a:fontRef>
        </p:style>
        <p:txBody>
          <a:bodyPr rtlCol="0" anchor="ctr">
            <a:noAutofit/>
          </a:bodyPr>
          <a:lstStyle/>
          <a:p>
            <a:pPr marL="0" indent="0" algn="just" rtl="1">
              <a:buNone/>
            </a:pPr>
            <a:r>
              <a:rPr lang="fa-IR" sz="1600" dirty="0">
                <a:cs typeface="B Nazanin" pitchFamily="2" charset="-78"/>
              </a:rPr>
              <a:t>شرکت ویرجینیا در نظر دارد بر اساس استراتژی خود پروژه های خود را  مطابق شکل </a:t>
            </a:r>
            <a:r>
              <a:rPr lang="fa-IR" sz="1600" dirty="0" smtClean="0">
                <a:cs typeface="B Nazanin" pitchFamily="2" charset="-78"/>
              </a:rPr>
              <a:t>در </a:t>
            </a:r>
            <a:r>
              <a:rPr lang="fa-IR" sz="1600" dirty="0">
                <a:cs typeface="B Nazanin" pitchFamily="2" charset="-78"/>
              </a:rPr>
              <a:t>سرتاسر جهان گسترش دهد. هر نقطه روی شکل نشان دهنده یک پروژه خاص است که انجام شده یا در حال انجام است. مجور بازده ممکن است توسط پتانسیل بازده روی دارایی ها یا بازده حقوق صاحبان سهام شکل </a:t>
            </a:r>
            <a:r>
              <a:rPr lang="fa-IR" sz="1600" dirty="0" smtClean="0">
                <a:cs typeface="B Nazanin" pitchFamily="2" charset="-78"/>
              </a:rPr>
              <a:t>نشان </a:t>
            </a:r>
            <a:r>
              <a:rPr lang="fa-IR" sz="1600" dirty="0">
                <a:cs typeface="B Nazanin" pitchFamily="2" charset="-78"/>
              </a:rPr>
              <a:t>می دهد که پروژه </a:t>
            </a:r>
            <a:r>
              <a:rPr lang="en-US" sz="1600" dirty="0">
                <a:cs typeface="B Nazanin" pitchFamily="2" charset="-78"/>
              </a:rPr>
              <a:t>A</a:t>
            </a:r>
            <a:r>
              <a:rPr lang="fa-IR" sz="1600" dirty="0">
                <a:cs typeface="B Nazanin" pitchFamily="2" charset="-78"/>
              </a:rPr>
              <a:t> بالاترین بازده مورد انتظار در بین همه پروژه ها را داراست. هنگامی که شرکت ویرجینیا بیشتر منابع خود را به پروژه هایی که تلاش می کند بازده بیشتری از آنها بدست بیاورد،ریسک نیز به خودی خود بالا می رود.همچنین، چنین پروژه ای، ممکن است در صورتی که پتانسیل بازار برای مشتریان محدود باشد قادر به جذب همه سرمایه های در دسترس نباشد. بنابراین شرکت ویرجینیا پورتفویی از پروژه ها را پیش خواهد برد. با ترکیب پروژه </a:t>
            </a:r>
            <a:r>
              <a:rPr lang="en-US" sz="1600" dirty="0">
                <a:cs typeface="B Nazanin" pitchFamily="2" charset="-78"/>
              </a:rPr>
              <a:t>A</a:t>
            </a:r>
            <a:r>
              <a:rPr lang="fa-IR" sz="1600" dirty="0">
                <a:cs typeface="B Nazanin" pitchFamily="2" charset="-78"/>
              </a:rPr>
              <a:t> با چندین پروژه دیگر،ممکن است بازده مورد انتظار شرکت کاهش یابد. اما از طرفی دیگر،ممکن است ریسک شرکت نیز به طور قابل توجهی کاهش یابد.</a:t>
            </a:r>
            <a:endParaRPr lang="en-US" sz="1600" dirty="0">
              <a:cs typeface="B Nazanin" pitchFamily="2" charset="-78"/>
            </a:endParaRPr>
          </a:p>
          <a:p>
            <a:pPr marL="0" indent="0" algn="just" rtl="1">
              <a:buNone/>
            </a:pPr>
            <a:r>
              <a:rPr lang="fa-IR" sz="1600" dirty="0">
                <a:cs typeface="B Nazanin" pitchFamily="2" charset="-78"/>
              </a:rPr>
              <a:t>اگر شرکت ویرجینیا به طور مناسبی پروژه ها را باهمدیگر ترکیب کند، پورتفوی پروژه های شرکت، ممکن است به یک مبادله ریسک-بازده نشان داده شده توسط هر نقطه ای روی نمودار </a:t>
            </a:r>
            <a:r>
              <a:rPr lang="fa-IR" sz="1600" dirty="0" smtClean="0">
                <a:cs typeface="B Nazanin" pitchFamily="2" charset="-78"/>
              </a:rPr>
              <a:t>برسد.این </a:t>
            </a:r>
            <a:r>
              <a:rPr lang="fa-IR" sz="1600" dirty="0">
                <a:cs typeface="B Nazanin" pitchFamily="2" charset="-78"/>
              </a:rPr>
              <a:t>منحنی، یک مرز پورتفوی پروژه های کارا را نشان می دهد که در واقع منعکس کننده مشخصه های ریسک-بازده مطلوب است به طوریکه هیچ پروژه ای به تنهایی همانند پورتفوی به طور مطلوب عمل نمی کند.عبارت " کارا" بیان گر ریسک حداقلی برای یک بازده مورد انتظار است. پورتفوی پروژه ها از پروژه های منفرد به علت موضوع متنوع سازی که قبلا اشاره شد بهتر عمل می کند. همبستگی کمتر بین بازده های پروژه ها در طول زمان ریسک پورتفوی کمتری را در پی خواهد داشت.ممکن است به هنگامی که پروژه های جدید پیشنهاد می شود، مرز پورتفوی پروژه های کارای در دسترس شرکت ویرجینیا جابجا شود</a:t>
            </a:r>
            <a:r>
              <a:rPr lang="fa-IR" sz="1600" dirty="0" smtClean="0">
                <a:cs typeface="B Nazanin" pitchFamily="2" charset="-78"/>
              </a:rPr>
              <a:t>.</a:t>
            </a:r>
          </a:p>
          <a:p>
            <a:pPr marL="0" indent="0" algn="just" rtl="1">
              <a:buNone/>
            </a:pPr>
            <a:endParaRPr lang="en-US" sz="1600" dirty="0">
              <a:cs typeface="B Nazanin" pitchFamily="2" charset="-78"/>
            </a:endParaRPr>
          </a:p>
          <a:p>
            <a:pPr marL="0" indent="0" algn="just">
              <a:buNone/>
            </a:pPr>
            <a:endParaRPr lang="en-US" sz="1600" dirty="0">
              <a:latin typeface="Times New Roman" pitchFamily="18" charset="0"/>
              <a:cs typeface="B Nazanin" pitchFamily="2" charset="-78"/>
            </a:endParaRPr>
          </a:p>
        </p:txBody>
      </p:sp>
      <p:sp>
        <p:nvSpPr>
          <p:cNvPr id="8" name="Rectangle 7"/>
          <p:cNvSpPr/>
          <p:nvPr/>
        </p:nvSpPr>
        <p:spPr>
          <a:xfrm>
            <a:off x="286603" y="777925"/>
            <a:ext cx="8690213" cy="4367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endParaRPr lang="fa-IR" sz="2000" dirty="0" smtClean="0">
              <a:cs typeface="B Nazanin" pitchFamily="2" charset="-78"/>
            </a:endParaRPr>
          </a:p>
          <a:p>
            <a:pPr algn="just" rtl="1"/>
            <a:r>
              <a:rPr lang="fa-IR" sz="2000" dirty="0" smtClean="0">
                <a:cs typeface="B Nazanin" pitchFamily="2" charset="-78"/>
              </a:rPr>
              <a:t>مانند </a:t>
            </a:r>
            <a:r>
              <a:rPr lang="fa-IR" sz="2000" dirty="0">
                <a:cs typeface="B Nazanin" pitchFamily="2" charset="-78"/>
              </a:rPr>
              <a:t>هر سرمایه گذاری، یک شرکت چندملیتی نیز با سرمایه گذاری هایی که در سرتاسر جهان دارد،با مشخصه های ریسک و بازده سر و کار دارد.</a:t>
            </a:r>
            <a:endParaRPr lang="en-US" sz="2000" dirty="0">
              <a:cs typeface="B Nazanin" pitchFamily="2" charset="-78"/>
            </a:endParaRPr>
          </a:p>
          <a:p>
            <a:pPr algn="just" rtl="1"/>
            <a:endParaRPr lang="en-US" sz="2000" dirty="0">
              <a:latin typeface="Times New Roman" pitchFamily="18" charset="0"/>
              <a:cs typeface="B Nazanin" pitchFamily="2" charset="-78"/>
            </a:endParaRPr>
          </a:p>
        </p:txBody>
      </p:sp>
      <p:sp>
        <p:nvSpPr>
          <p:cNvPr id="12" name="Oval Callout 11"/>
          <p:cNvSpPr/>
          <p:nvPr/>
        </p:nvSpPr>
        <p:spPr>
          <a:xfrm>
            <a:off x="0" y="1214651"/>
            <a:ext cx="1143000" cy="586852"/>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2400" b="1" dirty="0">
                <a:solidFill>
                  <a:schemeClr val="accent2">
                    <a:lumMod val="75000"/>
                  </a:schemeClr>
                </a:solidFill>
                <a:cs typeface="B Nazanin" pitchFamily="2" charset="-78"/>
              </a:rPr>
              <a:t>مثال</a:t>
            </a:r>
            <a:endParaRPr lang="en-US" sz="2400" b="1" dirty="0">
              <a:solidFill>
                <a:schemeClr val="accent2">
                  <a:lumMod val="75000"/>
                </a:schemeClr>
              </a:solidFill>
              <a:cs typeface="B Nazanin" pitchFamily="2" charset="-78"/>
            </a:endParaRPr>
          </a:p>
        </p:txBody>
      </p:sp>
      <p:pic>
        <p:nvPicPr>
          <p:cNvPr id="9" name="Picture 8"/>
          <p:cNvPicPr/>
          <p:nvPr/>
        </p:nvPicPr>
        <p:blipFill>
          <a:blip r:embed="rId2">
            <a:extLst>
              <a:ext uri="{28A0092B-C50C-407E-A947-70E740481C1C}">
                <a14:useLocalDpi xmlns:a14="http://schemas.microsoft.com/office/drawing/2010/main" val="0"/>
              </a:ext>
            </a:extLst>
          </a:blip>
          <a:srcRect/>
          <a:stretch>
            <a:fillRect/>
          </a:stretch>
        </p:blipFill>
        <p:spPr bwMode="auto">
          <a:xfrm>
            <a:off x="5971461" y="2043866"/>
            <a:ext cx="2798921" cy="3906558"/>
          </a:xfrm>
          <a:prstGeom prst="rect">
            <a:avLst/>
          </a:prstGeom>
          <a:noFill/>
          <a:ln>
            <a:noFill/>
          </a:ln>
        </p:spPr>
      </p:pic>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3" name="Slide Number Placeholder 2"/>
          <p:cNvSpPr>
            <a:spLocks noGrp="1"/>
          </p:cNvSpPr>
          <p:nvPr>
            <p:ph type="sldNum" sz="quarter" idx="12"/>
          </p:nvPr>
        </p:nvSpPr>
        <p:spPr/>
        <p:txBody>
          <a:bodyPr>
            <a:normAutofit/>
          </a:bodyPr>
          <a:lstStyle/>
          <a:p>
            <a:fld id="{910D3704-EB78-46B9-AB15-D23119C7FC1D}" type="slidenum">
              <a:rPr lang="en-US" smtClean="0"/>
              <a:pPr/>
              <a:t>29</a:t>
            </a:fld>
            <a:endParaRPr lang="en-US"/>
          </a:p>
        </p:txBody>
      </p:sp>
    </p:spTree>
    <p:extLst>
      <p:ext uri="{BB962C8B-B14F-4D97-AF65-F5344CB8AC3E}">
        <p14:creationId xmlns:p14="http://schemas.microsoft.com/office/powerpoint/2010/main" val="3759769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0" y="2357953"/>
            <a:ext cx="6096000" cy="3785652"/>
          </a:xfrm>
          <a:prstGeom prst="rect">
            <a:avLst/>
          </a:prstGeom>
          <a:noFill/>
        </p:spPr>
        <p:txBody>
          <a:bodyPr wrap="square" rtlCol="0">
            <a:spAutoFit/>
          </a:bodyPr>
          <a:lstStyle/>
          <a:p>
            <a:pPr algn="ctr"/>
            <a:r>
              <a:rPr lang="fa-IR" sz="6000" b="1" dirty="0">
                <a:solidFill>
                  <a:srgbClr val="002060"/>
                </a:solidFill>
                <a:cs typeface="B Nazanin" pitchFamily="2" charset="-78"/>
              </a:rPr>
              <a:t>سرمایه گذاری مستقیم </a:t>
            </a:r>
            <a:r>
              <a:rPr lang="fa-IR" sz="6000" b="1" dirty="0" smtClean="0">
                <a:solidFill>
                  <a:srgbClr val="002060"/>
                </a:solidFill>
                <a:cs typeface="B Nazanin" pitchFamily="2" charset="-78"/>
              </a:rPr>
              <a:t>خارجی و ارزيابي طرحهاي اقتصادي بين المللي</a:t>
            </a:r>
            <a:endParaRPr lang="fa-IR" sz="6000" b="1" dirty="0">
              <a:solidFill>
                <a:srgbClr val="002060"/>
              </a:solidFill>
              <a:cs typeface="B Nazanin" pitchFamily="2" charset="-78"/>
            </a:endParaRPr>
          </a:p>
        </p:txBody>
      </p:sp>
      <p:sp>
        <p:nvSpPr>
          <p:cNvPr id="4" name="Right Arrow 3">
            <a:hlinkClick r:id="rId2" action="ppaction://hlinksldjump"/>
          </p:cNvPr>
          <p:cNvSpPr/>
          <p:nvPr/>
        </p:nvSpPr>
        <p:spPr>
          <a:xfrm>
            <a:off x="381000" y="6019800"/>
            <a:ext cx="1371600" cy="533400"/>
          </a:xfrm>
          <a:prstGeom prst="rightArrow">
            <a:avLst>
              <a:gd name="adj1" fmla="val 76667"/>
              <a:gd name="adj2" fmla="val 55714"/>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fa-IR" b="1" dirty="0" smtClean="0">
                <a:cs typeface="B Zar" panose="00000400000000000000" pitchFamily="2" charset="-78"/>
              </a:rPr>
              <a:t>بازگشت</a:t>
            </a:r>
            <a:endParaRPr lang="en-US" b="1" dirty="0">
              <a:cs typeface="B Zar" panose="00000400000000000000" pitchFamily="2" charset="-78"/>
            </a:endParaRPr>
          </a:p>
        </p:txBody>
      </p:sp>
      <p:sp>
        <p:nvSpPr>
          <p:cNvPr id="7" name="Title 6"/>
          <p:cNvSpPr>
            <a:spLocks noGrp="1"/>
          </p:cNvSpPr>
          <p:nvPr>
            <p:ph type="ctrTitle"/>
          </p:nvPr>
        </p:nvSpPr>
        <p:spPr/>
        <p:txBody>
          <a:bodyPr/>
          <a:lstStyle/>
          <a:p>
            <a:endParaRPr lang="en-US"/>
          </a:p>
        </p:txBody>
      </p:sp>
      <p:sp>
        <p:nvSpPr>
          <p:cNvPr id="8" name="Subtitle 7"/>
          <p:cNvSpPr>
            <a:spLocks noGrp="1"/>
          </p:cNvSpPr>
          <p:nvPr>
            <p:ph type="subTitle" idx="1"/>
          </p:nvPr>
        </p:nvSpPr>
        <p:spPr/>
        <p:txBody>
          <a:bodyPr/>
          <a:lstStyle/>
          <a:p>
            <a:endParaRPr lang="en-US"/>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3" name="Slide Number Placeholder 2"/>
          <p:cNvSpPr>
            <a:spLocks noGrp="1"/>
          </p:cNvSpPr>
          <p:nvPr>
            <p:ph type="sldNum" sz="quarter" idx="12"/>
          </p:nvPr>
        </p:nvSpPr>
        <p:spPr/>
        <p:txBody>
          <a:bodyPr>
            <a:normAutofit/>
          </a:bodyPr>
          <a:lstStyle/>
          <a:p>
            <a:fld id="{910D3704-EB78-46B9-AB15-D23119C7FC1D}" type="slidenum">
              <a:rPr lang="en-US" smtClean="0"/>
              <a:pPr/>
              <a:t>3</a:t>
            </a:fld>
            <a:endParaRPr lang="en-US"/>
          </a:p>
        </p:txBody>
      </p:sp>
    </p:spTree>
    <p:extLst>
      <p:ext uri="{BB962C8B-B14F-4D97-AF65-F5344CB8AC3E}">
        <p14:creationId xmlns:p14="http://schemas.microsoft.com/office/powerpoint/2010/main" val="34325340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dirty="0">
                <a:solidFill>
                  <a:schemeClr val="accent2">
                    <a:lumMod val="75000"/>
                  </a:schemeClr>
                </a:solidFill>
                <a:cs typeface="B Nazanin" pitchFamily="2" charset="-78"/>
              </a:rPr>
              <a:t>مقایسه پورتفوی ها در روی خط مرزی</a:t>
            </a:r>
          </a:p>
        </p:txBody>
      </p:sp>
      <p:sp>
        <p:nvSpPr>
          <p:cNvPr id="3" name="Content Placeholder 2"/>
          <p:cNvSpPr>
            <a:spLocks noGrp="1"/>
          </p:cNvSpPr>
          <p:nvPr>
            <p:ph idx="1"/>
          </p:nvPr>
        </p:nvSpPr>
        <p:spPr>
          <a:xfrm>
            <a:off x="528851" y="1259010"/>
            <a:ext cx="8229600" cy="4525963"/>
          </a:xfrm>
        </p:spPr>
        <p:txBody>
          <a:bodyPr>
            <a:normAutofit fontScale="92500"/>
          </a:bodyPr>
          <a:lstStyle/>
          <a:p>
            <a:pPr marL="0" indent="0" algn="just" rtl="1">
              <a:buNone/>
            </a:pPr>
            <a:r>
              <a:rPr lang="fa-IR" sz="2400" dirty="0">
                <a:cs typeface="B Nazanin" pitchFamily="2" charset="-78"/>
              </a:rPr>
              <a:t>در طول مرز پورتفوی پروژه های کارا،هیچ پورتفویی را نمی توان به عنوان پورتفوی " مطلوب" برای همه شرکت های چندملیتی انتخاب کرد.دلیل این ادعا این است که شرکت های چندملیتی مطلوبیت های مختلفی نسبت به پذیرش ریسک دارند. اگر شرکت چندملیتی بسیار محافظه کار بوده و توانایی انتخاب هر کدام از پورتفوی های نمایش داده شده در روی مرز را داشته باشد،احتمالا پورتفویی را انتخاب خواهد کرد که نشان دهنده ریسک پایین تر باشد(نزدیک به انتهای خط مرزی). در مقابل، استراتژی های جسورانه تر، منجر به استفاده از پورتفویی خواهد شد که مشخصه های ریسک-بازده  آن قسمت های بالای منحنی خواهد شد</a:t>
            </a:r>
            <a:r>
              <a:rPr lang="fa-IR" sz="2400" dirty="0" smtClean="0">
                <a:cs typeface="B Nazanin" pitchFamily="2" charset="-78"/>
              </a:rPr>
              <a:t>.</a:t>
            </a:r>
          </a:p>
          <a:p>
            <a:pPr marL="0" indent="0" algn="r">
              <a:spcBef>
                <a:spcPct val="0"/>
              </a:spcBef>
              <a:buNone/>
            </a:pPr>
            <a:r>
              <a:rPr lang="fa-IR" sz="2800" b="1" dirty="0" smtClean="0">
                <a:solidFill>
                  <a:schemeClr val="accent2">
                    <a:lumMod val="75000"/>
                  </a:schemeClr>
                </a:solidFill>
                <a:latin typeface="+mj-lt"/>
                <a:ea typeface="+mj-ea"/>
                <a:cs typeface="B Nazanin" pitchFamily="2" charset="-78"/>
              </a:rPr>
              <a:t>مقایسه </a:t>
            </a:r>
            <a:r>
              <a:rPr lang="fa-IR" sz="2800" b="1" dirty="0">
                <a:solidFill>
                  <a:schemeClr val="accent2">
                    <a:lumMod val="75000"/>
                  </a:schemeClr>
                </a:solidFill>
                <a:latin typeface="+mj-lt"/>
                <a:ea typeface="+mj-ea"/>
                <a:cs typeface="B Nazanin" pitchFamily="2" charset="-78"/>
              </a:rPr>
              <a:t>خطوط مرزی میان شرکت های چندملیتی</a:t>
            </a:r>
            <a:endParaRPr lang="en-US" sz="2800" b="1" dirty="0">
              <a:solidFill>
                <a:schemeClr val="accent2">
                  <a:lumMod val="75000"/>
                </a:schemeClr>
              </a:solidFill>
              <a:latin typeface="+mj-lt"/>
              <a:ea typeface="+mj-ea"/>
              <a:cs typeface="B Nazanin" pitchFamily="2" charset="-78"/>
            </a:endParaRPr>
          </a:p>
          <a:p>
            <a:pPr marL="0" indent="0" algn="just" rtl="1">
              <a:buNone/>
            </a:pPr>
            <a:r>
              <a:rPr lang="fa-IR" sz="2400" dirty="0">
                <a:cs typeface="B Nazanin" pitchFamily="2" charset="-78"/>
              </a:rPr>
              <a:t>موقعیت واقعی مرزهای پورتفوی های کارا بستگی به کسب و کاری دارد که شرکت با آن سروکار دارد.برخی شرکت های چندملیتی مرزهایی برای پورتفوی های محتمل دارند که مرزهای شرکت های چندملیتی دیگر مطلوب تر است.</a:t>
            </a:r>
            <a:endParaRPr lang="en-US" sz="2400" dirty="0">
              <a:cs typeface="B Nazanin" pitchFamily="2" charset="-78"/>
            </a:endParaRPr>
          </a:p>
          <a:p>
            <a:pPr marL="0" indent="0" algn="just" rtl="1">
              <a:buNone/>
            </a:pPr>
            <a:endParaRPr lang="fa-IR" sz="2400" dirty="0">
              <a:cs typeface="B Nazanin" pitchFamily="2" charset="-78"/>
            </a:endParaRPr>
          </a:p>
        </p:txBody>
      </p:sp>
      <p:sp>
        <p:nvSpPr>
          <p:cNvPr id="4" name="Footer Placeholder 3"/>
          <p:cNvSpPr>
            <a:spLocks noGrp="1"/>
          </p:cNvSpPr>
          <p:nvPr>
            <p:ph type="ftr" sz="quarter" idx="11"/>
          </p:nvPr>
        </p:nvSpPr>
        <p:spPr/>
        <p:txBody>
          <a:bodyPr/>
          <a:lstStyle/>
          <a:p>
            <a:r>
              <a:rPr lang="fa-IR" smtClean="0"/>
              <a:t>مالي بين الملل</a:t>
            </a:r>
            <a:endParaRPr lang="en-US"/>
          </a:p>
        </p:txBody>
      </p:sp>
      <p:sp>
        <p:nvSpPr>
          <p:cNvPr id="5" name="Slide Number Placeholder 4"/>
          <p:cNvSpPr>
            <a:spLocks noGrp="1"/>
          </p:cNvSpPr>
          <p:nvPr>
            <p:ph type="sldNum" sz="quarter" idx="12"/>
          </p:nvPr>
        </p:nvSpPr>
        <p:spPr/>
        <p:txBody>
          <a:bodyPr>
            <a:normAutofit/>
          </a:bodyPr>
          <a:lstStyle/>
          <a:p>
            <a:fld id="{910D3704-EB78-46B9-AB15-D23119C7FC1D}" type="slidenum">
              <a:rPr lang="en-US" smtClean="0"/>
              <a:pPr/>
              <a:t>30</a:t>
            </a:fld>
            <a:endParaRPr lang="en-US"/>
          </a:p>
        </p:txBody>
      </p:sp>
    </p:spTree>
    <p:extLst>
      <p:ext uri="{BB962C8B-B14F-4D97-AF65-F5344CB8AC3E}">
        <p14:creationId xmlns:p14="http://schemas.microsoft.com/office/powerpoint/2010/main" val="37899755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08478" y="0"/>
            <a:ext cx="3889276" cy="777922"/>
          </a:xfrm>
          <a:prstGeom prst="horizontalScroll">
            <a:avLst/>
          </a:prstGeom>
          <a:solidFill>
            <a:schemeClr val="accent2">
              <a:lumMod val="20000"/>
              <a:lumOff val="80000"/>
            </a:schemeClr>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1" anchor="ctr">
            <a:normAutofit fontScale="90000"/>
          </a:bodyPr>
          <a:lstStyle/>
          <a:p>
            <a:r>
              <a:rPr lang="fa-IR" sz="2800" b="1" dirty="0">
                <a:solidFill>
                  <a:schemeClr val="accent2">
                    <a:lumMod val="75000"/>
                  </a:schemeClr>
                </a:solidFill>
                <a:cs typeface="B Nazanin" pitchFamily="2" charset="-78"/>
              </a:rPr>
              <a:t>تحلیل متنوع سازی پروژه های بین المللی</a:t>
            </a:r>
          </a:p>
        </p:txBody>
      </p:sp>
      <p:sp>
        <p:nvSpPr>
          <p:cNvPr id="13" name="Content Placeholder 12"/>
          <p:cNvSpPr>
            <a:spLocks noGrp="1"/>
          </p:cNvSpPr>
          <p:nvPr>
            <p:ph idx="1"/>
          </p:nvPr>
        </p:nvSpPr>
        <p:spPr>
          <a:xfrm>
            <a:off x="545833" y="1214652"/>
            <a:ext cx="5094104" cy="5184500"/>
          </a:xfrm>
          <a:prstGeom prst="rect">
            <a:avLst/>
          </a:prstGeom>
        </p:spPr>
        <p:style>
          <a:lnRef idx="2">
            <a:schemeClr val="accent6"/>
          </a:lnRef>
          <a:fillRef idx="1">
            <a:schemeClr val="lt1"/>
          </a:fillRef>
          <a:effectRef idx="0">
            <a:schemeClr val="accent6"/>
          </a:effectRef>
          <a:fontRef idx="minor">
            <a:schemeClr val="dk1"/>
          </a:fontRef>
        </p:style>
        <p:txBody>
          <a:bodyPr rtlCol="0" anchor="ctr">
            <a:noAutofit/>
          </a:bodyPr>
          <a:lstStyle/>
          <a:p>
            <a:pPr marL="0" indent="0" algn="just" rtl="1">
              <a:buNone/>
            </a:pPr>
            <a:r>
              <a:rPr lang="fa-IR" sz="2000" dirty="0">
                <a:cs typeface="B Nazanin" pitchFamily="2" charset="-78"/>
              </a:rPr>
              <a:t>شرکت یورواستیل محصولات خود را در کشورهای اتحادیه اروپایی می فروشد و پروژه های دیگری را نیز در نظر دارد. مرز پورتفوی کارا ریسک قابل توجهی را نشان می دهد(زیرا فقط یک محصول را در آن کشور ها می فروشد). در مقابل، موسسه گلوبال پروداکت  طیف وسیعی از محصولات را به کشورهایی از سرتاسر جهان می فروشد و بدین ترتیب درجه ریسک پورتفوی کمتری را دارد. بدین ترتیب، مرز پروتفوی کارای آن نزدیک به محور عمودی خواهد بود. این مقایسه در شکل </a:t>
            </a:r>
            <a:r>
              <a:rPr lang="fa-IR" sz="2000" dirty="0" smtClean="0">
                <a:cs typeface="B Nazanin" pitchFamily="2" charset="-78"/>
              </a:rPr>
              <a:t>مقابل </a:t>
            </a:r>
            <a:r>
              <a:rPr lang="fa-IR" sz="2000" dirty="0">
                <a:cs typeface="B Nazanin" pitchFamily="2" charset="-78"/>
              </a:rPr>
              <a:t>آورده شده است. البته این مقایسه فرض می کند که گلوبال پروداکت، از تمامی بازارها و محصولات کاملا آگاه است</a:t>
            </a:r>
            <a:r>
              <a:rPr lang="fa-IR" sz="2000" dirty="0" smtClean="0">
                <a:cs typeface="B Nazanin" pitchFamily="2" charset="-78"/>
              </a:rPr>
              <a:t>.</a:t>
            </a:r>
          </a:p>
          <a:p>
            <a:pPr marL="0" indent="0" algn="just" rtl="1">
              <a:buNone/>
            </a:pPr>
            <a:r>
              <a:rPr lang="fa-IR" sz="2000" dirty="0">
                <a:cs typeface="B Nazanin" pitchFamily="2" charset="-78"/>
              </a:rPr>
              <a:t>مطالب گفته شده نشان می دهد که یک شرکت چندملیتی می تواند به مشخصه های مطلوب تر ریسک-بازده از پورتفوی خود دست یابد اگر به طور مکفی میان محصولات و بازارهای جغرافیایی خود تنوع ایجاد کنند. </a:t>
            </a:r>
            <a:endParaRPr lang="en-US" sz="2000" dirty="0">
              <a:cs typeface="B Nazanin" pitchFamily="2" charset="-78"/>
            </a:endParaRPr>
          </a:p>
          <a:p>
            <a:pPr marL="0" indent="0" algn="just" rtl="1">
              <a:buNone/>
            </a:pPr>
            <a:endParaRPr lang="en-US" sz="2000" dirty="0">
              <a:cs typeface="B Nazanin" pitchFamily="2" charset="-78"/>
            </a:endParaRPr>
          </a:p>
          <a:p>
            <a:pPr marL="0" indent="0" algn="just">
              <a:buNone/>
            </a:pPr>
            <a:endParaRPr lang="en-US" sz="2000" dirty="0">
              <a:latin typeface="Times New Roman" pitchFamily="18" charset="0"/>
              <a:cs typeface="B Nazanin" pitchFamily="2" charset="-78"/>
            </a:endParaRPr>
          </a:p>
        </p:txBody>
      </p:sp>
      <p:sp>
        <p:nvSpPr>
          <p:cNvPr id="12" name="Oval Callout 11"/>
          <p:cNvSpPr/>
          <p:nvPr/>
        </p:nvSpPr>
        <p:spPr>
          <a:xfrm>
            <a:off x="368489" y="627799"/>
            <a:ext cx="1143000" cy="586852"/>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2400" b="1" dirty="0">
                <a:solidFill>
                  <a:schemeClr val="accent2">
                    <a:lumMod val="75000"/>
                  </a:schemeClr>
                </a:solidFill>
                <a:cs typeface="B Nazanin" pitchFamily="2" charset="-78"/>
              </a:rPr>
              <a:t>مثال</a:t>
            </a:r>
            <a:endParaRPr lang="en-US" sz="2400" b="1" dirty="0">
              <a:solidFill>
                <a:schemeClr val="accent2">
                  <a:lumMod val="75000"/>
                </a:schemeClr>
              </a:solidFill>
              <a:cs typeface="B Nazanin" pitchFamily="2" charset="-78"/>
            </a:endParaRP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5975449" y="1848868"/>
            <a:ext cx="3027521" cy="3490250"/>
          </a:xfrm>
          <a:prstGeom prst="rect">
            <a:avLst/>
          </a:prstGeom>
          <a:noFill/>
          <a:ln>
            <a:noFill/>
          </a:ln>
        </p:spPr>
      </p:pic>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3" name="Slide Number Placeholder 2"/>
          <p:cNvSpPr>
            <a:spLocks noGrp="1"/>
          </p:cNvSpPr>
          <p:nvPr>
            <p:ph type="sldNum" sz="quarter" idx="12"/>
          </p:nvPr>
        </p:nvSpPr>
        <p:spPr/>
        <p:txBody>
          <a:bodyPr>
            <a:normAutofit/>
          </a:bodyPr>
          <a:lstStyle/>
          <a:p>
            <a:fld id="{910D3704-EB78-46B9-AB15-D23119C7FC1D}" type="slidenum">
              <a:rPr lang="en-US" smtClean="0"/>
              <a:pPr/>
              <a:t>31</a:t>
            </a:fld>
            <a:endParaRPr lang="en-US"/>
          </a:p>
        </p:txBody>
      </p:sp>
    </p:spTree>
    <p:extLst>
      <p:ext uri="{BB962C8B-B14F-4D97-AF65-F5344CB8AC3E}">
        <p14:creationId xmlns:p14="http://schemas.microsoft.com/office/powerpoint/2010/main" val="24169694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solidFill>
                  <a:schemeClr val="accent2">
                    <a:lumMod val="75000"/>
                  </a:schemeClr>
                </a:solidFill>
                <a:cs typeface="B Nazanin" pitchFamily="2" charset="-78"/>
              </a:rPr>
              <a:t>متنوع سازی میان کشورها</a:t>
            </a:r>
          </a:p>
        </p:txBody>
      </p:sp>
      <p:sp>
        <p:nvSpPr>
          <p:cNvPr id="3" name="Content Placeholder 2"/>
          <p:cNvSpPr>
            <a:spLocks noGrp="1"/>
          </p:cNvSpPr>
          <p:nvPr>
            <p:ph idx="1"/>
          </p:nvPr>
        </p:nvSpPr>
        <p:spPr>
          <a:xfrm>
            <a:off x="457201" y="1600204"/>
            <a:ext cx="4537880" cy="4525963"/>
          </a:xfrm>
        </p:spPr>
        <p:txBody>
          <a:bodyPr>
            <a:normAutofit/>
          </a:bodyPr>
          <a:lstStyle/>
          <a:p>
            <a:pPr marL="0" indent="0" algn="just" rtl="1">
              <a:buNone/>
            </a:pPr>
            <a:r>
              <a:rPr lang="fa-IR" dirty="0">
                <a:cs typeface="B Nazanin" pitchFamily="2" charset="-78"/>
              </a:rPr>
              <a:t>شکل </a:t>
            </a:r>
            <a:r>
              <a:rPr lang="fa-IR" dirty="0" smtClean="0">
                <a:cs typeface="B Nazanin" pitchFamily="2" charset="-78"/>
              </a:rPr>
              <a:t>مقابل </a:t>
            </a:r>
            <a:r>
              <a:rPr lang="fa-IR" dirty="0">
                <a:cs typeface="B Nazanin" pitchFamily="2" charset="-78"/>
              </a:rPr>
              <a:t>نشان می دهد که ارزش بازار سهام کشورهای مختلف در طول زمان تغییر می کند ارزش بازار سهام یک کشور منعکس کننده انتظارات از فرصت های کسب و کار و رشد اقتصادی است. توجه داشته باشید که چگونه تغییر در بازار ارز میان کشورهای مختلف فرق داشته که نشان دهنده تفاوت در شرایط اقتصادی و کسب و کار میان کشورهای مختلف است. بنابراین، هنگامی که یک شرکت چندملیتی به کسب و کار خود در میان کشورهای مختلف تنوع می بخشد، ریسک خود را کاهش می دهد. با این حال شرایط اقتصادی کشورها در طول زمان باهمدیگر همبستگی دارند زیرا ضعف اقتصادی در یک کشور خاص منجر به کاهش واردات از کشورهای دیگر می شود. توجه داشته باشید که در سال 2002(هنگامی که کشور امریکا دچار رکود شده بود)، بازار سهامی تمامی کشورها در </a:t>
            </a:r>
            <a:r>
              <a:rPr lang="fa-IR" dirty="0" smtClean="0">
                <a:cs typeface="B Nazanin" pitchFamily="2" charset="-78"/>
              </a:rPr>
              <a:t>شکل بعد </a:t>
            </a:r>
            <a:r>
              <a:rPr lang="fa-IR" dirty="0">
                <a:cs typeface="B Nazanin" pitchFamily="2" charset="-78"/>
              </a:rPr>
              <a:t>تضعیف شد که منعکس کننده انتظار شرایط اقتصادی ضعیف از جانب این کشورهاست. با این حال، درجه تضعیف در طول زمان متغیر است. شرایط اقتصادی در طول سال های 2005-2006 میلادی تقویت شد اما در کشورهایی نظیر مکزیک،هند و برزیل با قدرت بیشتری همراه بود.</a:t>
            </a:r>
            <a:endParaRPr lang="en-US" dirty="0">
              <a:cs typeface="B Nazanin" pitchFamily="2" charset="-78"/>
            </a:endParaRPr>
          </a:p>
          <a:p>
            <a:pPr marL="0" indent="0" algn="just" rtl="1">
              <a:buNone/>
            </a:pPr>
            <a:endParaRPr lang="fa-IR" dirty="0">
              <a:cs typeface="B Nazanin" pitchFamily="2" charset="-78"/>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187664" y="1468973"/>
            <a:ext cx="3620453" cy="5000066"/>
          </a:xfrm>
          <a:prstGeom prst="rect">
            <a:avLst/>
          </a:prstGeom>
          <a:noFill/>
          <a:ln>
            <a:noFill/>
          </a:ln>
        </p:spPr>
      </p:pic>
      <p:sp>
        <p:nvSpPr>
          <p:cNvPr id="5" name="Footer Placeholder 4"/>
          <p:cNvSpPr>
            <a:spLocks noGrp="1"/>
          </p:cNvSpPr>
          <p:nvPr>
            <p:ph type="ftr" sz="quarter" idx="11"/>
          </p:nvPr>
        </p:nvSpPr>
        <p:spPr/>
        <p:txBody>
          <a:bodyPr/>
          <a:lstStyle/>
          <a:p>
            <a:r>
              <a:rPr lang="fa-IR" smtClean="0"/>
              <a:t>مالي بين الملل</a:t>
            </a:r>
            <a:endParaRPr lang="en-US"/>
          </a:p>
        </p:txBody>
      </p:sp>
      <p:sp>
        <p:nvSpPr>
          <p:cNvPr id="6" name="Slide Number Placeholder 5"/>
          <p:cNvSpPr>
            <a:spLocks noGrp="1"/>
          </p:cNvSpPr>
          <p:nvPr>
            <p:ph type="sldNum" sz="quarter" idx="12"/>
          </p:nvPr>
        </p:nvSpPr>
        <p:spPr/>
        <p:txBody>
          <a:bodyPr>
            <a:normAutofit/>
          </a:bodyPr>
          <a:lstStyle/>
          <a:p>
            <a:fld id="{910D3704-EB78-46B9-AB15-D23119C7FC1D}" type="slidenum">
              <a:rPr lang="en-US" smtClean="0"/>
              <a:pPr/>
              <a:t>32</a:t>
            </a:fld>
            <a:endParaRPr lang="en-US"/>
          </a:p>
        </p:txBody>
      </p:sp>
    </p:spTree>
    <p:extLst>
      <p:ext uri="{BB962C8B-B14F-4D97-AF65-F5344CB8AC3E}">
        <p14:creationId xmlns:p14="http://schemas.microsoft.com/office/powerpoint/2010/main" val="13935687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52582" y="274638"/>
            <a:ext cx="4234218" cy="1143000"/>
          </a:xfrm>
          <a:prstGeom prst="horizontalScroll">
            <a:avLst/>
          </a:prstGeom>
          <a:solidFill>
            <a:schemeClr val="accent2">
              <a:lumMod val="20000"/>
              <a:lumOff val="80000"/>
            </a:schemeClr>
          </a:solidFill>
          <a:ln/>
        </p:spPr>
        <p:style>
          <a:lnRef idx="1">
            <a:schemeClr val="accent1"/>
          </a:lnRef>
          <a:fillRef idx="2">
            <a:schemeClr val="accent1"/>
          </a:fillRef>
          <a:effectRef idx="1">
            <a:schemeClr val="accent1"/>
          </a:effectRef>
          <a:fontRef idx="minor">
            <a:schemeClr val="dk1"/>
          </a:fontRef>
        </p:style>
        <p:txBody>
          <a:bodyPr rtlCol="1" anchor="ctr">
            <a:normAutofit fontScale="90000"/>
          </a:bodyPr>
          <a:lstStyle/>
          <a:p>
            <a:r>
              <a:rPr lang="fa-IR" sz="2800" b="1" dirty="0">
                <a:solidFill>
                  <a:schemeClr val="accent2">
                    <a:lumMod val="75000"/>
                  </a:schemeClr>
                </a:solidFill>
                <a:cs typeface="B Nazanin" pitchFamily="2" charset="-78"/>
              </a:rPr>
              <a:t>تصمیم</a:t>
            </a:r>
            <a:r>
              <a:rPr lang="ar-SA" sz="2800" b="1" dirty="0">
                <a:solidFill>
                  <a:schemeClr val="accent2">
                    <a:lumMod val="75000"/>
                  </a:schemeClr>
                </a:solidFill>
                <a:cs typeface="B Nazanin" pitchFamily="2" charset="-78"/>
              </a:rPr>
              <a:t> </a:t>
            </a:r>
            <a:r>
              <a:rPr lang="fa-IR" sz="2800" b="1" dirty="0">
                <a:solidFill>
                  <a:schemeClr val="accent2">
                    <a:lumMod val="75000"/>
                  </a:schemeClr>
                </a:solidFill>
                <a:cs typeface="B Nazanin" pitchFamily="2" charset="-78"/>
              </a:rPr>
              <a:t> گیری بعد از سرمایه گذاری مستقیم خارجی</a:t>
            </a:r>
            <a:r>
              <a:rPr lang="en-US" sz="2800" b="1" dirty="0">
                <a:solidFill>
                  <a:schemeClr val="accent2">
                    <a:lumMod val="75000"/>
                  </a:schemeClr>
                </a:solidFill>
                <a:cs typeface="B Nazanin" pitchFamily="2" charset="-78"/>
              </a:rPr>
              <a:t>  </a:t>
            </a:r>
          </a:p>
        </p:txBody>
      </p:sp>
      <p:sp>
        <p:nvSpPr>
          <p:cNvPr id="3" name="Content Placeholder 2"/>
          <p:cNvSpPr>
            <a:spLocks noGrp="1"/>
          </p:cNvSpPr>
          <p:nvPr>
            <p:ph idx="1"/>
          </p:nvPr>
        </p:nvSpPr>
        <p:spPr>
          <a:xfrm>
            <a:off x="685800" y="1981200"/>
            <a:ext cx="7520940" cy="3579849"/>
          </a:xfrm>
        </p:spPr>
        <p:txBody>
          <a:bodyPr>
            <a:normAutofit/>
          </a:bodyPr>
          <a:lstStyle/>
          <a:p>
            <a:pPr marL="0" indent="0" algn="just" rtl="1">
              <a:buNone/>
            </a:pPr>
            <a:r>
              <a:rPr lang="fa-IR" dirty="0">
                <a:cs typeface="B Nazanin" pitchFamily="2" charset="-78"/>
              </a:rPr>
              <a:t>هنگامی که سرمایه گذاری مستقیم خارجی انجام می شود، تصمیمات دوره ای برای تعیین اینکه آیا توسعه بیشتر کسب و کار باید انجام شود یا نه،ضروری خواهد بود. بعلاوه، به محض آنکه پروژه شروع به درآمدزایی کرد، شرکت چندملیتی بایستی تصمیم بگیرد که آیا وجوه به شرکت مادر بازگردانده شود یا در زیر مجموعه ها سرمایه گذاری شود. البته درصد خاصی از وجوه برای پوشش عملیات لازم است تا در زیرمجموعه بماند اما بقیه وجوه به شرکت مادر یا زیرمجموعه دیگر فرستاده می شود یا برای اهداف توسعه ای سرمایه گذاری مجدد می شوند.</a:t>
            </a:r>
            <a:endParaRPr lang="en-US" dirty="0">
              <a:cs typeface="B Nazanin" pitchFamily="2" charset="-78"/>
            </a:endParaRPr>
          </a:p>
          <a:p>
            <a:pPr marL="0" indent="0" algn="just" rtl="1">
              <a:buNone/>
            </a:pPr>
            <a:r>
              <a:rPr lang="fa-IR" dirty="0">
                <a:cs typeface="B Nazanin" pitchFamily="2" charset="-78"/>
              </a:rPr>
              <a:t>حقایق مربوط به تصمیم گیری در مورد اینکه آیا شرکت های زیرمجموعه، درآمدها را باید دوباره سرمایه گذاری کنند با نه، بایستی </a:t>
            </a:r>
            <a:r>
              <a:rPr lang="fa-IR" dirty="0" smtClean="0">
                <a:cs typeface="B Nazanin" pitchFamily="2" charset="-78"/>
              </a:rPr>
              <a:t>تحلیل </a:t>
            </a:r>
            <a:r>
              <a:rPr lang="fa-IR" dirty="0">
                <a:cs typeface="B Nazanin" pitchFamily="2" charset="-78"/>
              </a:rPr>
              <a:t>شوند. تصمیمات مقتضی به شرایط اقتصادی کشوری که زیرمجموعه در آن واقع شده و همچنین کشوری که شرکت مادر در آن قرار دارد، بستگی خواهد داشت.</a:t>
            </a:r>
            <a:r>
              <a:rPr lang="en-US" dirty="0">
                <a:cs typeface="B Nazanin" pitchFamily="2" charset="-78"/>
              </a:rPr>
              <a:t>  </a:t>
            </a:r>
          </a:p>
          <a:p>
            <a:pPr marL="0" indent="0" algn="just" rtl="1">
              <a:buNone/>
            </a:pPr>
            <a:endParaRPr lang="fa-IR" dirty="0">
              <a:cs typeface="B Nazanin" pitchFamily="2" charset="-78"/>
            </a:endParaRPr>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5" name="Slide Number Placeholder 4"/>
          <p:cNvSpPr>
            <a:spLocks noGrp="1"/>
          </p:cNvSpPr>
          <p:nvPr>
            <p:ph type="sldNum" sz="quarter" idx="12"/>
          </p:nvPr>
        </p:nvSpPr>
        <p:spPr/>
        <p:txBody>
          <a:bodyPr>
            <a:normAutofit/>
          </a:bodyPr>
          <a:lstStyle/>
          <a:p>
            <a:fld id="{910D3704-EB78-46B9-AB15-D23119C7FC1D}" type="slidenum">
              <a:rPr lang="en-US" smtClean="0"/>
              <a:pPr/>
              <a:t>33</a:t>
            </a:fld>
            <a:endParaRPr lang="en-US"/>
          </a:p>
        </p:txBody>
      </p:sp>
    </p:spTree>
    <p:extLst>
      <p:ext uri="{BB962C8B-B14F-4D97-AF65-F5344CB8AC3E}">
        <p14:creationId xmlns:p14="http://schemas.microsoft.com/office/powerpoint/2010/main" val="36962494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272955"/>
            <a:ext cx="7577091" cy="1088926"/>
          </a:xfrm>
          <a:prstGeom prst="horizontalScroll">
            <a:avLst/>
          </a:prstGeom>
          <a:solidFill>
            <a:schemeClr val="accent2">
              <a:lumMod val="20000"/>
              <a:lumOff val="80000"/>
            </a:schemeClr>
          </a:solid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1" anchor="ctr">
            <a:normAutofit/>
          </a:bodyPr>
          <a:lstStyle/>
          <a:p>
            <a:pPr rtl="1"/>
            <a:r>
              <a:rPr lang="fa-IR" sz="2400" b="1" dirty="0">
                <a:solidFill>
                  <a:schemeClr val="accent2">
                    <a:lumMod val="75000"/>
                  </a:schemeClr>
                </a:solidFill>
                <a:cs typeface="B Nazanin" pitchFamily="2" charset="-78"/>
              </a:rPr>
              <a:t>دیدگاه های کشور میزبان نسبت به سرمایه گذاری مستقیم خارجی</a:t>
            </a:r>
            <a:endParaRPr lang="en-US" sz="2600" b="1" dirty="0" smtClean="0">
              <a:solidFill>
                <a:schemeClr val="accent2">
                  <a:lumMod val="75000"/>
                </a:schemeClr>
              </a:solidFill>
              <a:cs typeface="B Nazanin" pitchFamily="2" charset="-78"/>
            </a:endParaRPr>
          </a:p>
        </p:txBody>
      </p:sp>
      <p:sp>
        <p:nvSpPr>
          <p:cNvPr id="3" name="Content Placeholder 2"/>
          <p:cNvSpPr>
            <a:spLocks noGrp="1"/>
          </p:cNvSpPr>
          <p:nvPr>
            <p:ph idx="1"/>
          </p:nvPr>
        </p:nvSpPr>
        <p:spPr>
          <a:xfrm>
            <a:off x="457200" y="1241947"/>
            <a:ext cx="8229600" cy="4884220"/>
          </a:xfrm>
        </p:spPr>
        <p:txBody>
          <a:bodyPr>
            <a:normAutofit/>
          </a:bodyPr>
          <a:lstStyle/>
          <a:p>
            <a:pPr marL="0" indent="0" algn="just" rtl="1">
              <a:buNone/>
            </a:pPr>
            <a:r>
              <a:rPr lang="fa-IR" sz="2000" dirty="0">
                <a:cs typeface="B Nazanin" pitchFamily="2" charset="-78"/>
              </a:rPr>
              <a:t>هر حکومتی بایستی مزایا و معایب سرمایه گذاری مسقتیم خارجی را در کشور خود ارزیابی کند.بدین ترتیب ممکن است کشور پذیرنده برای برخی سرمایه گذاری های مستقیم خارجی مشوق در نظر بگیرد یا برای برخی دیگر موانعی ایجاد کند و برای برخی دیگر شرایطی را اعمال کند</a:t>
            </a:r>
            <a:r>
              <a:rPr lang="fa-IR" sz="2000" dirty="0" smtClean="0">
                <a:cs typeface="B Nazanin" pitchFamily="2" charset="-78"/>
              </a:rPr>
              <a:t>.</a:t>
            </a:r>
            <a:endParaRPr lang="en-US" sz="2000" dirty="0">
              <a:cs typeface="B Nazanin" pitchFamily="2" charset="-78"/>
            </a:endParaRPr>
          </a:p>
        </p:txBody>
      </p:sp>
      <p:sp>
        <p:nvSpPr>
          <p:cNvPr id="8" name="Title 3"/>
          <p:cNvSpPr txBox="1">
            <a:spLocks/>
          </p:cNvSpPr>
          <p:nvPr/>
        </p:nvSpPr>
        <p:spPr>
          <a:xfrm>
            <a:off x="609600" y="2438400"/>
            <a:ext cx="7959797" cy="1050878"/>
          </a:xfrm>
          <a:prstGeom prst="horizontalScroll">
            <a:avLst/>
          </a:prstGeo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1"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lvl="1" algn="r" rtl="1"/>
            <a:r>
              <a:rPr lang="fa-IR" sz="2400" b="1" dirty="0">
                <a:solidFill>
                  <a:schemeClr val="accent2">
                    <a:lumMod val="75000"/>
                  </a:schemeClr>
                </a:solidFill>
                <a:cs typeface="B Nazanin" pitchFamily="2" charset="-78"/>
              </a:rPr>
              <a:t>ایجاد مشوق ها برای سرمایه گذاری مستقیم خارجی</a:t>
            </a:r>
          </a:p>
        </p:txBody>
      </p:sp>
      <p:sp>
        <p:nvSpPr>
          <p:cNvPr id="5" name="Rectangle 4"/>
          <p:cNvSpPr/>
          <p:nvPr/>
        </p:nvSpPr>
        <p:spPr>
          <a:xfrm>
            <a:off x="655093" y="3406087"/>
            <a:ext cx="7832417" cy="4093428"/>
          </a:xfrm>
          <a:prstGeom prst="rect">
            <a:avLst/>
          </a:prstGeom>
        </p:spPr>
        <p:txBody>
          <a:bodyPr wrap="square">
            <a:spAutoFit/>
          </a:bodyPr>
          <a:lstStyle/>
          <a:p>
            <a:pPr algn="just" rtl="1"/>
            <a:r>
              <a:rPr lang="fa-IR" sz="2000" dirty="0">
                <a:cs typeface="B Nazanin" pitchFamily="2" charset="-78"/>
              </a:rPr>
              <a:t>سرمایه گذاری مستقیم خارجی ایده آل مشکلاتی نظیر بیکاری و فقدان تکنولوژی را می تواند حل </a:t>
            </a:r>
            <a:r>
              <a:rPr lang="fa-IR" sz="2000" dirty="0" smtClean="0">
                <a:cs typeface="B Nazanin" pitchFamily="2" charset="-78"/>
              </a:rPr>
              <a:t>کند. </a:t>
            </a:r>
            <a:r>
              <a:rPr lang="fa-IR" sz="2000" dirty="0">
                <a:cs typeface="B Nazanin" pitchFamily="2" charset="-78"/>
              </a:rPr>
              <a:t>در برخی موارد، دولت مشوق هایی را برای شرکت های چندملیتی که درصدد سرمایه گذاری مستقیم خارجی هستند پیشنهاد می کند.معمولا دولت ها برای سرمایه گذاری های مستقیم خارجی مشوق در نظر می گیرند که منجر به استخدام شهروندان آن مکان شود یا منجر به افزایش و بهبود تکنولوژی شود. مشوق های رایج ارایه شده می تواند شامل تخفیف های مالیاتی بر درآمد،اجاره رایگان زمین و ساختمان، وام با نرخ پایین،یارانه های انرژی و کاهش مقررات و قوانین محیطی باشد. میزان این مشوق ها بستگی به میزان منافعی دارد که از طریق سرمایه گذاری مستقیم شرکت چندملیتی نصیب کشور می شود.</a:t>
            </a:r>
            <a:endParaRPr lang="en-US" sz="2000" dirty="0">
              <a:cs typeface="B Nazanin" pitchFamily="2" charset="-78"/>
            </a:endParaRPr>
          </a:p>
          <a:p>
            <a:pPr algn="just" rtl="1"/>
            <a:r>
              <a:rPr lang="fa-IR" sz="2000" dirty="0">
                <a:cs typeface="B Nazanin" pitchFamily="2" charset="-78"/>
              </a:rPr>
              <a:t>هنگامی که بسیاری از دولت ها سرمایه گذاری مستقیم خارجی را تشویق می کنند، از انواع مختلفی از مشوق ها استفاده می کنند.کشور فرانسه در دوره هایی زمین های دولتی را با تخفیف می فروشد درحالیکه کشور فنلاند و ایرلند شرکت های چندملیتی را در اواخر دهده 1990 با مالیات های بسیارکم روی کسب و کارهای خاص جذب کردند.</a:t>
            </a:r>
            <a:endParaRPr lang="en-US" sz="2000" dirty="0">
              <a:cs typeface="B Nazanin" pitchFamily="2" charset="-78"/>
            </a:endParaRPr>
          </a:p>
          <a:p>
            <a:pPr algn="just"/>
            <a:endParaRPr lang="fa-IR" sz="2000" dirty="0">
              <a:cs typeface="B Nazanin" pitchFamily="2" charset="-78"/>
            </a:endParaRPr>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6" name="Slide Number Placeholder 5"/>
          <p:cNvSpPr>
            <a:spLocks noGrp="1"/>
          </p:cNvSpPr>
          <p:nvPr>
            <p:ph type="sldNum" sz="quarter" idx="12"/>
          </p:nvPr>
        </p:nvSpPr>
        <p:spPr/>
        <p:txBody>
          <a:bodyPr>
            <a:normAutofit/>
          </a:bodyPr>
          <a:lstStyle/>
          <a:p>
            <a:fld id="{910D3704-EB78-46B9-AB15-D23119C7FC1D}" type="slidenum">
              <a:rPr lang="en-US" smtClean="0"/>
              <a:pPr/>
              <a:t>34</a:t>
            </a:fld>
            <a:endParaRPr lang="en-US"/>
          </a:p>
        </p:txBody>
      </p:sp>
    </p:spTree>
    <p:extLst>
      <p:ext uri="{BB962C8B-B14F-4D97-AF65-F5344CB8AC3E}">
        <p14:creationId xmlns:p14="http://schemas.microsoft.com/office/powerpoint/2010/main" val="1010188727"/>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normAutofit/>
          </a:bodyPr>
          <a:lstStyle/>
          <a:p>
            <a:pPr algn="just" rtl="1"/>
            <a:r>
              <a:rPr lang="fa-IR" b="1" dirty="0">
                <a:solidFill>
                  <a:schemeClr val="accent2">
                    <a:lumMod val="75000"/>
                  </a:schemeClr>
                </a:solidFill>
                <a:cs typeface="B Nazanin" pitchFamily="2" charset="-78"/>
              </a:rPr>
              <a:t>مثال</a:t>
            </a:r>
            <a:r>
              <a:rPr lang="fa-IR" dirty="0">
                <a:cs typeface="B Nazanin" pitchFamily="2" charset="-78"/>
              </a:rPr>
              <a:t>: شرکت چندملیتی را در نظر بگیرید که در نظر دارد کارخانه تولیدی را در یک کشور خارجی ایجاد کرده و از نیروی کار محلی آن کشور استفاده کند و همچنین کالاهایی تولید کند که جانشین مستقیمی برای کالاهای موجود در آن کشور به شمار نمی رود. در این حالت، کارخانه احداث شده منجر به کاهش فروش شرکت های محلی نمی شود. بدین ترتیب به طور نرمال کشور میزبان پذیرای چنین سرمایه گذاری خواهد بود.نوع دیگر سرمایه گذاری مستقیم خارجی مطلوب برای کشور میزبان،استفاده از نیروی کار محلی برای تولید کالا و صادرات آن به کشور های دیگر است.</a:t>
            </a:r>
            <a:endParaRPr lang="en-US" dirty="0">
              <a:cs typeface="B Nazanin" pitchFamily="2" charset="-78"/>
            </a:endParaRPr>
          </a:p>
          <a:p>
            <a:pPr algn="just" rtl="1"/>
            <a:endParaRPr lang="fa-IR" dirty="0">
              <a:cs typeface="B Nazanin" pitchFamily="2" charset="-78"/>
            </a:endParaRPr>
          </a:p>
        </p:txBody>
      </p:sp>
      <p:sp>
        <p:nvSpPr>
          <p:cNvPr id="4" name="Footer Placeholder 3"/>
          <p:cNvSpPr>
            <a:spLocks noGrp="1"/>
          </p:cNvSpPr>
          <p:nvPr>
            <p:ph type="ftr" sz="quarter" idx="11"/>
          </p:nvPr>
        </p:nvSpPr>
        <p:spPr/>
        <p:txBody>
          <a:bodyPr/>
          <a:lstStyle/>
          <a:p>
            <a:r>
              <a:rPr lang="fa-IR" smtClean="0"/>
              <a:t>مالي بين الملل</a:t>
            </a:r>
            <a:endParaRPr lang="en-US"/>
          </a:p>
        </p:txBody>
      </p:sp>
      <p:sp>
        <p:nvSpPr>
          <p:cNvPr id="5" name="Slide Number Placeholder 4"/>
          <p:cNvSpPr>
            <a:spLocks noGrp="1"/>
          </p:cNvSpPr>
          <p:nvPr>
            <p:ph type="sldNum" sz="quarter" idx="12"/>
          </p:nvPr>
        </p:nvSpPr>
        <p:spPr/>
        <p:txBody>
          <a:bodyPr>
            <a:normAutofit/>
          </a:bodyPr>
          <a:lstStyle/>
          <a:p>
            <a:fld id="{910D3704-EB78-46B9-AB15-D23119C7FC1D}" type="slidenum">
              <a:rPr lang="en-US" smtClean="0"/>
              <a:pPr/>
              <a:t>35</a:t>
            </a:fld>
            <a:endParaRPr lang="en-US"/>
          </a:p>
        </p:txBody>
      </p:sp>
    </p:spTree>
    <p:extLst>
      <p:ext uri="{BB962C8B-B14F-4D97-AF65-F5344CB8AC3E}">
        <p14:creationId xmlns:p14="http://schemas.microsoft.com/office/powerpoint/2010/main" val="3640317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69893" y="274638"/>
            <a:ext cx="3916907" cy="1143000"/>
          </a:xfrm>
          <a:prstGeom prst="horizontalScroll">
            <a:avLst/>
          </a:prstGeom>
          <a:solidFill>
            <a:schemeClr val="accent2">
              <a:lumMod val="20000"/>
              <a:lumOff val="80000"/>
            </a:schemeClr>
          </a:solidFill>
          <a:ln/>
        </p:spPr>
        <p:style>
          <a:lnRef idx="1">
            <a:schemeClr val="accent1"/>
          </a:lnRef>
          <a:fillRef idx="2">
            <a:schemeClr val="accent1"/>
          </a:fillRef>
          <a:effectRef idx="1">
            <a:schemeClr val="accent1"/>
          </a:effectRef>
          <a:fontRef idx="minor">
            <a:schemeClr val="dk1"/>
          </a:fontRef>
        </p:style>
        <p:txBody>
          <a:bodyPr rtlCol="1" anchor="ctr"/>
          <a:lstStyle/>
          <a:p>
            <a:r>
              <a:rPr lang="fa-IR" sz="2800" b="1" dirty="0">
                <a:solidFill>
                  <a:schemeClr val="accent2">
                    <a:lumMod val="75000"/>
                  </a:schemeClr>
                </a:solidFill>
                <a:cs typeface="B Nazanin" pitchFamily="2" charset="-78"/>
              </a:rPr>
              <a:t>موانع سرمایه گذاری مسقتیم</a:t>
            </a:r>
          </a:p>
        </p:txBody>
      </p:sp>
      <p:sp>
        <p:nvSpPr>
          <p:cNvPr id="3" name="Content Placeholder 2"/>
          <p:cNvSpPr>
            <a:spLocks noGrp="1"/>
          </p:cNvSpPr>
          <p:nvPr>
            <p:ph idx="1"/>
          </p:nvPr>
        </p:nvSpPr>
        <p:spPr/>
        <p:txBody>
          <a:bodyPr>
            <a:normAutofit/>
          </a:bodyPr>
          <a:lstStyle/>
          <a:p>
            <a:pPr marL="0" indent="0" algn="r">
              <a:buNone/>
            </a:pPr>
            <a:endParaRPr lang="fa-IR" sz="2400" dirty="0">
              <a:cs typeface="B Nazanin" pitchFamily="2" charset="-78"/>
            </a:endParaRPr>
          </a:p>
        </p:txBody>
      </p:sp>
      <p:graphicFrame>
        <p:nvGraphicFramePr>
          <p:cNvPr id="8" name="Diagram 7"/>
          <p:cNvGraphicFramePr/>
          <p:nvPr>
            <p:extLst>
              <p:ext uri="{D42A27DB-BD31-4B8C-83A1-F6EECF244321}">
                <p14:modId xmlns:p14="http://schemas.microsoft.com/office/powerpoint/2010/main" val="12742632"/>
              </p:ext>
            </p:extLst>
          </p:nvPr>
        </p:nvGraphicFramePr>
        <p:xfrm>
          <a:off x="1523999" y="1760562"/>
          <a:ext cx="6096000" cy="45824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5" name="Slide Number Placeholder 4"/>
          <p:cNvSpPr>
            <a:spLocks noGrp="1"/>
          </p:cNvSpPr>
          <p:nvPr>
            <p:ph type="sldNum" sz="quarter" idx="12"/>
          </p:nvPr>
        </p:nvSpPr>
        <p:spPr/>
        <p:txBody>
          <a:bodyPr>
            <a:normAutofit/>
          </a:bodyPr>
          <a:lstStyle/>
          <a:p>
            <a:fld id="{910D3704-EB78-46B9-AB15-D23119C7FC1D}" type="slidenum">
              <a:rPr lang="en-US" smtClean="0"/>
              <a:pPr/>
              <a:t>36</a:t>
            </a:fld>
            <a:endParaRPr lang="en-US"/>
          </a:p>
        </p:txBody>
      </p:sp>
    </p:spTree>
    <p:extLst>
      <p:ext uri="{BB962C8B-B14F-4D97-AF65-F5344CB8AC3E}">
        <p14:creationId xmlns:p14="http://schemas.microsoft.com/office/powerpoint/2010/main" val="23448708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rtl="1"/>
            <a:r>
              <a:rPr lang="fa-IR" sz="2800" dirty="0">
                <a:cs typeface="B Nazanin" pitchFamily="2" charset="-78"/>
              </a:rPr>
              <a:t>هنگامی که شرکت های چندملیتی در نظر دارند تا وارد سرمایه گذاری مستقیم از طریق تملک یک شرکت خارجی شوند،ممکن است با موانع مختلفی که از طرف کشور میزبان اعمال می شود، مواجه شوند. همه کشورها یک یا چند نهادی دارند که بر ادغام ها و تملک ها نظارت می کنند. ممکن است این نهاد ها به دلیل  از تملک شرکت ها توسط شرکت های چندملیتی به دلایل مختلفی جلوگیری کنند.</a:t>
            </a:r>
          </a:p>
        </p:txBody>
      </p:sp>
      <p:sp>
        <p:nvSpPr>
          <p:cNvPr id="4" name="Title 3"/>
          <p:cNvSpPr txBox="1">
            <a:spLocks/>
          </p:cNvSpPr>
          <p:nvPr/>
        </p:nvSpPr>
        <p:spPr>
          <a:xfrm>
            <a:off x="4769893" y="274638"/>
            <a:ext cx="3916907" cy="1143000"/>
          </a:xfrm>
          <a:prstGeom prst="horizontalScroll">
            <a:avLst/>
          </a:prstGeo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1"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fa-IR" sz="2800" b="1" dirty="0">
                <a:solidFill>
                  <a:schemeClr val="accent2">
                    <a:lumMod val="75000"/>
                  </a:schemeClr>
                </a:solidFill>
                <a:cs typeface="B Nazanin" pitchFamily="2" charset="-78"/>
              </a:rPr>
              <a:t>موانع حمایتی</a:t>
            </a:r>
          </a:p>
        </p:txBody>
      </p:sp>
      <p:sp>
        <p:nvSpPr>
          <p:cNvPr id="5" name="Footer Placeholder 4"/>
          <p:cNvSpPr>
            <a:spLocks noGrp="1"/>
          </p:cNvSpPr>
          <p:nvPr>
            <p:ph type="ftr" sz="quarter" idx="11"/>
          </p:nvPr>
        </p:nvSpPr>
        <p:spPr/>
        <p:txBody>
          <a:bodyPr/>
          <a:lstStyle/>
          <a:p>
            <a:r>
              <a:rPr lang="fa-IR" smtClean="0"/>
              <a:t>مالي بين الملل</a:t>
            </a:r>
            <a:endParaRPr lang="en-US"/>
          </a:p>
        </p:txBody>
      </p:sp>
      <p:sp>
        <p:nvSpPr>
          <p:cNvPr id="6" name="Slide Number Placeholder 5"/>
          <p:cNvSpPr>
            <a:spLocks noGrp="1"/>
          </p:cNvSpPr>
          <p:nvPr>
            <p:ph type="sldNum" sz="quarter" idx="12"/>
          </p:nvPr>
        </p:nvSpPr>
        <p:spPr/>
        <p:txBody>
          <a:bodyPr>
            <a:normAutofit/>
          </a:bodyPr>
          <a:lstStyle/>
          <a:p>
            <a:fld id="{910D3704-EB78-46B9-AB15-D23119C7FC1D}" type="slidenum">
              <a:rPr lang="en-US" smtClean="0"/>
              <a:pPr/>
              <a:t>37</a:t>
            </a:fld>
            <a:endParaRPr lang="en-US"/>
          </a:p>
        </p:txBody>
      </p:sp>
    </p:spTree>
    <p:extLst>
      <p:ext uri="{BB962C8B-B14F-4D97-AF65-F5344CB8AC3E}">
        <p14:creationId xmlns:p14="http://schemas.microsoft.com/office/powerpoint/2010/main" val="19224013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pPr algn="just" rtl="1"/>
            <a:r>
              <a:rPr lang="fa-IR" sz="2800" dirty="0">
                <a:cs typeface="B Nazanin" pitchFamily="2" charset="-78"/>
              </a:rPr>
              <a:t>یک مانع ضمنی برای سرمایه گذاری مستقیم خارجی در برخی کشورها شامل خطوط قرمز نظیر الزامات رویه ای و مستند سازی می شود. یک شرکت چندملیتی که به دنبال سرمایه گذاری مستقیم خارجی است در معرض مجموعه های متفاوتی از الزامات در هر کشوری است. بنابراین،برای شرکت های چندملیتی مسلط شدن به این الزامات  امری دشوار است مگر اینکه بر سرمایه گذاری مستقیم خارجی در یک کشور خاص تمرکز کند. تلاش های جاری  برای ایجاد قوانین متحد و یک شکل برای کشورهای اروپایی منجر به تسهیل الزامات لازم برای تملک شرکت های اروپایی شده است</a:t>
            </a:r>
          </a:p>
        </p:txBody>
      </p:sp>
      <p:sp>
        <p:nvSpPr>
          <p:cNvPr id="4" name="Title 3"/>
          <p:cNvSpPr txBox="1">
            <a:spLocks/>
          </p:cNvSpPr>
          <p:nvPr/>
        </p:nvSpPr>
        <p:spPr>
          <a:xfrm>
            <a:off x="4769893" y="274638"/>
            <a:ext cx="3916907" cy="1143000"/>
          </a:xfrm>
          <a:prstGeom prst="horizontalScroll">
            <a:avLst/>
          </a:prstGeo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1"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fa-IR" sz="2800" b="1" dirty="0">
                <a:solidFill>
                  <a:schemeClr val="accent2">
                    <a:lumMod val="75000"/>
                  </a:schemeClr>
                </a:solidFill>
                <a:cs typeface="B Nazanin" pitchFamily="2" charset="-78"/>
              </a:rPr>
              <a:t>موانع مربوط به خطوط قرمز</a:t>
            </a:r>
          </a:p>
        </p:txBody>
      </p:sp>
      <p:sp>
        <p:nvSpPr>
          <p:cNvPr id="5" name="Footer Placeholder 4"/>
          <p:cNvSpPr>
            <a:spLocks noGrp="1"/>
          </p:cNvSpPr>
          <p:nvPr>
            <p:ph type="ftr" sz="quarter" idx="11"/>
          </p:nvPr>
        </p:nvSpPr>
        <p:spPr/>
        <p:txBody>
          <a:bodyPr/>
          <a:lstStyle/>
          <a:p>
            <a:r>
              <a:rPr lang="fa-IR" smtClean="0"/>
              <a:t>مالي بين الملل</a:t>
            </a:r>
            <a:endParaRPr lang="en-US"/>
          </a:p>
        </p:txBody>
      </p:sp>
      <p:sp>
        <p:nvSpPr>
          <p:cNvPr id="6" name="Slide Number Placeholder 5"/>
          <p:cNvSpPr>
            <a:spLocks noGrp="1"/>
          </p:cNvSpPr>
          <p:nvPr>
            <p:ph type="sldNum" sz="quarter" idx="12"/>
          </p:nvPr>
        </p:nvSpPr>
        <p:spPr/>
        <p:txBody>
          <a:bodyPr>
            <a:normAutofit/>
          </a:bodyPr>
          <a:lstStyle/>
          <a:p>
            <a:fld id="{910D3704-EB78-46B9-AB15-D23119C7FC1D}" type="slidenum">
              <a:rPr lang="en-US" smtClean="0"/>
              <a:pPr/>
              <a:t>38</a:t>
            </a:fld>
            <a:endParaRPr lang="en-US"/>
          </a:p>
        </p:txBody>
      </p:sp>
    </p:spTree>
    <p:extLst>
      <p:ext uri="{BB962C8B-B14F-4D97-AF65-F5344CB8AC3E}">
        <p14:creationId xmlns:p14="http://schemas.microsoft.com/office/powerpoint/2010/main" val="1659656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rtl="1"/>
            <a:r>
              <a:rPr lang="fa-IR" sz="2800" dirty="0">
                <a:cs typeface="B Nazanin" pitchFamily="2" charset="-78"/>
              </a:rPr>
              <a:t>شرکت های محلی در برخی صنایع در کشورهایی خاص،تاثیر قابل توجهی روی دولت دارند و احتمالا از نفوذ خود برای جلوگیری از رقابت با شرکت های چندملیتی استفاده می کنند. شرکت های چندملیتی که در نظر دارند نا سرمایه گذاری مستقیم انجام دهند، نیاز به شناسایی نفوذ هایی که از طرف این شرکت های محلی وجود دارد، خواهند داشت</a:t>
            </a:r>
          </a:p>
        </p:txBody>
      </p:sp>
      <p:sp>
        <p:nvSpPr>
          <p:cNvPr id="4" name="Title 3"/>
          <p:cNvSpPr txBox="1">
            <a:spLocks/>
          </p:cNvSpPr>
          <p:nvPr/>
        </p:nvSpPr>
        <p:spPr>
          <a:xfrm>
            <a:off x="4769893" y="274638"/>
            <a:ext cx="3916907" cy="1143000"/>
          </a:xfrm>
          <a:prstGeom prst="horizontalScroll">
            <a:avLst/>
          </a:prstGeo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1"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fa-IR" sz="2800" b="1" dirty="0">
                <a:solidFill>
                  <a:schemeClr val="accent2">
                    <a:lumMod val="75000"/>
                  </a:schemeClr>
                </a:solidFill>
                <a:cs typeface="B Nazanin" pitchFamily="2" charset="-78"/>
              </a:rPr>
              <a:t>موانع صنعتی</a:t>
            </a:r>
          </a:p>
        </p:txBody>
      </p:sp>
      <p:sp>
        <p:nvSpPr>
          <p:cNvPr id="5" name="Footer Placeholder 4"/>
          <p:cNvSpPr>
            <a:spLocks noGrp="1"/>
          </p:cNvSpPr>
          <p:nvPr>
            <p:ph type="ftr" sz="quarter" idx="11"/>
          </p:nvPr>
        </p:nvSpPr>
        <p:spPr/>
        <p:txBody>
          <a:bodyPr/>
          <a:lstStyle/>
          <a:p>
            <a:r>
              <a:rPr lang="fa-IR" smtClean="0"/>
              <a:t>مالي بين الملل</a:t>
            </a:r>
            <a:endParaRPr lang="en-US"/>
          </a:p>
        </p:txBody>
      </p:sp>
      <p:sp>
        <p:nvSpPr>
          <p:cNvPr id="6" name="Slide Number Placeholder 5"/>
          <p:cNvSpPr>
            <a:spLocks noGrp="1"/>
          </p:cNvSpPr>
          <p:nvPr>
            <p:ph type="sldNum" sz="quarter" idx="12"/>
          </p:nvPr>
        </p:nvSpPr>
        <p:spPr/>
        <p:txBody>
          <a:bodyPr>
            <a:normAutofit/>
          </a:bodyPr>
          <a:lstStyle/>
          <a:p>
            <a:fld id="{910D3704-EB78-46B9-AB15-D23119C7FC1D}" type="slidenum">
              <a:rPr lang="en-US" smtClean="0"/>
              <a:pPr/>
              <a:t>39</a:t>
            </a:fld>
            <a:endParaRPr lang="en-US"/>
          </a:p>
        </p:txBody>
      </p:sp>
    </p:spTree>
    <p:extLst>
      <p:ext uri="{BB962C8B-B14F-4D97-AF65-F5344CB8AC3E}">
        <p14:creationId xmlns:p14="http://schemas.microsoft.com/office/powerpoint/2010/main" val="2053166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99045" y="274638"/>
            <a:ext cx="4387755" cy="1143000"/>
          </a:xfrm>
          <a:prstGeom prst="horizontalScroll">
            <a:avLst/>
          </a:prstGeom>
          <a:solidFill>
            <a:schemeClr val="accent2">
              <a:lumMod val="20000"/>
              <a:lumOff val="80000"/>
            </a:schemeClr>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1" anchor="ctr">
            <a:normAutofit/>
          </a:bodyPr>
          <a:lstStyle/>
          <a:p>
            <a:r>
              <a:rPr lang="fa-IR" sz="2800" dirty="0">
                <a:cs typeface="B Nazanin" pitchFamily="2" charset="-78"/>
              </a:rPr>
              <a:t>سرمایه گذاری مستقیم خارجی</a:t>
            </a:r>
            <a:endParaRPr lang="fa-IR" sz="2800" b="1" dirty="0">
              <a:solidFill>
                <a:schemeClr val="accent2">
                  <a:lumMod val="50000"/>
                </a:schemeClr>
              </a:solidFill>
              <a:cs typeface="B Titr" pitchFamily="2" charset="-78"/>
            </a:endParaRPr>
          </a:p>
        </p:txBody>
      </p:sp>
      <p:sp>
        <p:nvSpPr>
          <p:cNvPr id="3" name="Content Placeholder 2"/>
          <p:cNvSpPr>
            <a:spLocks noGrp="1"/>
          </p:cNvSpPr>
          <p:nvPr>
            <p:ph idx="1"/>
          </p:nvPr>
        </p:nvSpPr>
        <p:spPr>
          <a:xfrm>
            <a:off x="990600" y="1828800"/>
            <a:ext cx="7520940" cy="3579849"/>
          </a:xfrm>
        </p:spPr>
        <p:txBody>
          <a:bodyPr>
            <a:normAutofit/>
          </a:bodyPr>
          <a:lstStyle/>
          <a:p>
            <a:pPr algn="just" rtl="1"/>
            <a:r>
              <a:rPr lang="fa-IR" dirty="0">
                <a:cs typeface="B Nazanin" pitchFamily="2" charset="-78"/>
              </a:rPr>
              <a:t>بسیاری از سرمایه گذاری های رایج شرکت های چندملیتی توسط سرمایه گذاری مستقیم خارجی انجام می شود که در واقع سرمایه گذاری در دارایی های مشهود (نظیر زمین و ماشین آلات و ...) در کشورهای دیگر است. شرکت های چندملیتی با شرکت های خارجی جوینت ونچر تشکیل می دهند،شرکت های خارجی را به تملک خود در می آورند و یا زیر مجموعه های خارجی خود را تشکیل می دهند.هر کدام از این سرمایه گذاری های خارجی می تواند بازده زیادی را در صورت مدیریت شایسته ایجاد کند. با این حال سرمایه گذاری خارجی نیازمند یک سرمایه گذاری قابل توجه و بنابراین در معرض ریسک قرار گرفتن سرمایه است.علاوه بر آن،اگر سرمایه گذاری مطابق انتطار عمل نکند، ممکن است شرکت های چندملیتی با مشکلاتی در ارتباط با فروش خارجی خود تجربه کند. با توجه به مشخصه های ریسک و بازده سرمایه گذاری مستقیم خارجی، شرکت های چندملیتی مایل به تحلیل دقیق منافع و هزینه های بالقوه استفاده از هرگونه سرمایه گذاری مستقیم خارجی را دارند.مدیران مالی بایستی منافع و ریسک های مورد انتظار مرتبط با سرمایه گذاری مستقیم خارجی را بشناسند تا بتوانند تصمیمات سرمایه گذاری مناسب را به منظور بهینه کردن ارزش شرکت چندملیتی را اتخاذ کنند.</a:t>
            </a:r>
            <a:endParaRPr lang="en-US" dirty="0">
              <a:cs typeface="B Nazanin" pitchFamily="2" charset="-78"/>
            </a:endParaRPr>
          </a:p>
          <a:p>
            <a:pPr algn="just"/>
            <a:endParaRPr lang="fa-IR" dirty="0">
              <a:cs typeface="B Nazanin" pitchFamily="2" charset="-78"/>
            </a:endParaRPr>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5" name="Slide Number Placeholder 4"/>
          <p:cNvSpPr>
            <a:spLocks noGrp="1"/>
          </p:cNvSpPr>
          <p:nvPr>
            <p:ph type="sldNum" sz="quarter" idx="12"/>
          </p:nvPr>
        </p:nvSpPr>
        <p:spPr/>
        <p:txBody>
          <a:bodyPr>
            <a:normAutofit/>
          </a:bodyPr>
          <a:lstStyle/>
          <a:p>
            <a:fld id="{910D3704-EB78-46B9-AB15-D23119C7FC1D}" type="slidenum">
              <a:rPr lang="en-US" smtClean="0"/>
              <a:pPr/>
              <a:t>4</a:t>
            </a:fld>
            <a:endParaRPr lang="en-US"/>
          </a:p>
        </p:txBody>
      </p:sp>
    </p:spTree>
    <p:extLst>
      <p:ext uri="{BB962C8B-B14F-4D97-AF65-F5344CB8AC3E}">
        <p14:creationId xmlns:p14="http://schemas.microsoft.com/office/powerpoint/2010/main" val="38065862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1">
              <a:solidFill>
                <a:schemeClr val="accent2">
                  <a:lumMod val="75000"/>
                </a:schemeClr>
              </a:solidFill>
              <a:cs typeface="B Nazanin" pitchFamily="2" charset="-78"/>
            </a:endParaRPr>
          </a:p>
        </p:txBody>
      </p:sp>
      <p:sp>
        <p:nvSpPr>
          <p:cNvPr id="3" name="Content Placeholder 2"/>
          <p:cNvSpPr>
            <a:spLocks noGrp="1"/>
          </p:cNvSpPr>
          <p:nvPr>
            <p:ph idx="1"/>
          </p:nvPr>
        </p:nvSpPr>
        <p:spPr/>
        <p:txBody>
          <a:bodyPr>
            <a:normAutofit/>
          </a:bodyPr>
          <a:lstStyle/>
          <a:p>
            <a:pPr marL="0" indent="0" algn="just" rtl="1">
              <a:buNone/>
            </a:pPr>
            <a:r>
              <a:rPr lang="fa-IR" sz="2800" dirty="0">
                <a:cs typeface="B Nazanin" pitchFamily="2" charset="-78"/>
              </a:rPr>
              <a:t>هر کشوری محدودیت های محیطی خود را به اجرا در می آورد. برخی کشورها ممکن است محدودیت های بیشتری را  بر زیرمجموعه هایی که شرکت مادر آنها در کشور دیگری است اعمال کنند. دفع زباله های تولیدی و کنترل آلودگی </a:t>
            </a:r>
            <a:r>
              <a:rPr lang="fa-IR" sz="2800" dirty="0" smtClean="0">
                <a:cs typeface="B Nazanin" pitchFamily="2" charset="-78"/>
              </a:rPr>
              <a:t>نمونه </a:t>
            </a:r>
            <a:r>
              <a:rPr lang="fa-IR" sz="2800" dirty="0">
                <a:cs typeface="B Nazanin" pitchFamily="2" charset="-78"/>
              </a:rPr>
              <a:t>هایی از محدودیت هایی هستند که شرکت های تابعه را مجبور می کند تا هزینه های بیشتری را متحمل شوند. بسیاری از کشورهای اروپایی اخیرا قانون های متعددی برای جلوگیری از آلودگی هوا و محیط زیست اعمال کرده اند.</a:t>
            </a:r>
            <a:endParaRPr lang="en-US" sz="2800" dirty="0">
              <a:cs typeface="B Nazanin" pitchFamily="2" charset="-78"/>
            </a:endParaRPr>
          </a:p>
          <a:p>
            <a:pPr marL="0" indent="0" algn="just" rtl="1">
              <a:buNone/>
            </a:pPr>
            <a:endParaRPr lang="fa-IR" sz="2800" b="1" dirty="0">
              <a:solidFill>
                <a:schemeClr val="accent2">
                  <a:lumMod val="75000"/>
                </a:schemeClr>
              </a:solidFill>
              <a:cs typeface="B Nazanin" pitchFamily="2" charset="-78"/>
            </a:endParaRPr>
          </a:p>
        </p:txBody>
      </p:sp>
      <p:sp>
        <p:nvSpPr>
          <p:cNvPr id="4" name="Title 3"/>
          <p:cNvSpPr txBox="1">
            <a:spLocks/>
          </p:cNvSpPr>
          <p:nvPr/>
        </p:nvSpPr>
        <p:spPr>
          <a:xfrm>
            <a:off x="4769893" y="274638"/>
            <a:ext cx="3916907" cy="1143000"/>
          </a:xfrm>
          <a:prstGeom prst="horizontalScroll">
            <a:avLst/>
          </a:prstGeo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1"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fa-IR" sz="2800" b="1" dirty="0">
                <a:solidFill>
                  <a:schemeClr val="accent2">
                    <a:lumMod val="75000"/>
                  </a:schemeClr>
                </a:solidFill>
                <a:cs typeface="B Nazanin" pitchFamily="2" charset="-78"/>
              </a:rPr>
              <a:t>موانع محیطی</a:t>
            </a:r>
          </a:p>
        </p:txBody>
      </p:sp>
      <p:sp>
        <p:nvSpPr>
          <p:cNvPr id="5" name="Footer Placeholder 4"/>
          <p:cNvSpPr>
            <a:spLocks noGrp="1"/>
          </p:cNvSpPr>
          <p:nvPr>
            <p:ph type="ftr" sz="quarter" idx="11"/>
          </p:nvPr>
        </p:nvSpPr>
        <p:spPr/>
        <p:txBody>
          <a:bodyPr/>
          <a:lstStyle/>
          <a:p>
            <a:r>
              <a:rPr lang="fa-IR" smtClean="0"/>
              <a:t>مالي بين الملل</a:t>
            </a:r>
            <a:endParaRPr lang="en-US"/>
          </a:p>
        </p:txBody>
      </p:sp>
      <p:sp>
        <p:nvSpPr>
          <p:cNvPr id="6" name="Slide Number Placeholder 5"/>
          <p:cNvSpPr>
            <a:spLocks noGrp="1"/>
          </p:cNvSpPr>
          <p:nvPr>
            <p:ph type="sldNum" sz="quarter" idx="12"/>
          </p:nvPr>
        </p:nvSpPr>
        <p:spPr/>
        <p:txBody>
          <a:bodyPr>
            <a:normAutofit/>
          </a:bodyPr>
          <a:lstStyle/>
          <a:p>
            <a:fld id="{910D3704-EB78-46B9-AB15-D23119C7FC1D}" type="slidenum">
              <a:rPr lang="en-US" smtClean="0"/>
              <a:pPr/>
              <a:t>40</a:t>
            </a:fld>
            <a:endParaRPr lang="en-US"/>
          </a:p>
        </p:txBody>
      </p:sp>
    </p:spTree>
    <p:extLst>
      <p:ext uri="{BB962C8B-B14F-4D97-AF65-F5344CB8AC3E}">
        <p14:creationId xmlns:p14="http://schemas.microsoft.com/office/powerpoint/2010/main" val="659912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marL="0" indent="0" algn="just" rtl="1">
              <a:buNone/>
            </a:pPr>
            <a:r>
              <a:rPr lang="fa-IR" dirty="0">
                <a:cs typeface="B Nazanin" pitchFamily="2" charset="-78"/>
              </a:rPr>
              <a:t>هر کشوری می تواند قوانین نظارتی خود را در ارتباط با مالیات،تبدیل ارز، انتقال درآمد ها، حقوق کارگران و سایر سیاست هایی که می تواند بر جریان های نقدی زیر مجموعه تاثیر می گذارد را اجرا کند. از آنجایی که این موارد نظارتی می تواند جریان های نقدی را تحت تاثیر قرار دهد، لذا مدیران مالی بایستی چنین مواردی را در بررسی و ارزیابی سیاست های خود  در نظربگیرند.همچنین، هر تغییری در این موارد، ممکن است نیازمند بازنگری در سیاست های اقتصادی موجود باشد و بدین ترتیب، مدیران مالی بایستی بایستی به طور پیوسته این قوانین را تحت نظر داشته باشند. ممکن است برخی کشورها حمایت های مضاعفی را در راستای حقوق کارگران درخواست کند. در چنین شرایطی  مدیران بایستی  تلاش کنند تا برای تولید کاراتر کارگران مشوق هایی در نظر بگیرند به طوریکه  هدف نیروی کار و سهامداران به هم دیگر گره بخورد.</a:t>
            </a:r>
          </a:p>
        </p:txBody>
      </p:sp>
      <p:sp>
        <p:nvSpPr>
          <p:cNvPr id="4" name="Title 3"/>
          <p:cNvSpPr txBox="1">
            <a:spLocks/>
          </p:cNvSpPr>
          <p:nvPr/>
        </p:nvSpPr>
        <p:spPr>
          <a:xfrm>
            <a:off x="4769893" y="274638"/>
            <a:ext cx="3916907" cy="1143000"/>
          </a:xfrm>
          <a:prstGeom prst="horizontalScroll">
            <a:avLst/>
          </a:prstGeo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1"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fa-IR" sz="2800" b="1" dirty="0">
                <a:solidFill>
                  <a:schemeClr val="accent2">
                    <a:lumMod val="75000"/>
                  </a:schemeClr>
                </a:solidFill>
                <a:cs typeface="B Nazanin" pitchFamily="2" charset="-78"/>
              </a:rPr>
              <a:t>موانع نظارتی</a:t>
            </a:r>
          </a:p>
        </p:txBody>
      </p:sp>
      <p:sp>
        <p:nvSpPr>
          <p:cNvPr id="5" name="Footer Placeholder 4"/>
          <p:cNvSpPr>
            <a:spLocks noGrp="1"/>
          </p:cNvSpPr>
          <p:nvPr>
            <p:ph type="ftr" sz="quarter" idx="11"/>
          </p:nvPr>
        </p:nvSpPr>
        <p:spPr/>
        <p:txBody>
          <a:bodyPr/>
          <a:lstStyle/>
          <a:p>
            <a:r>
              <a:rPr lang="fa-IR" smtClean="0"/>
              <a:t>مالي بين الملل</a:t>
            </a:r>
            <a:endParaRPr lang="en-US"/>
          </a:p>
        </p:txBody>
      </p:sp>
      <p:sp>
        <p:nvSpPr>
          <p:cNvPr id="6" name="Slide Number Placeholder 5"/>
          <p:cNvSpPr>
            <a:spLocks noGrp="1"/>
          </p:cNvSpPr>
          <p:nvPr>
            <p:ph type="sldNum" sz="quarter" idx="12"/>
          </p:nvPr>
        </p:nvSpPr>
        <p:spPr/>
        <p:txBody>
          <a:bodyPr>
            <a:normAutofit/>
          </a:bodyPr>
          <a:lstStyle/>
          <a:p>
            <a:fld id="{910D3704-EB78-46B9-AB15-D23119C7FC1D}" type="slidenum">
              <a:rPr lang="en-US" smtClean="0"/>
              <a:pPr/>
              <a:t>41</a:t>
            </a:fld>
            <a:endParaRPr lang="en-US"/>
          </a:p>
        </p:txBody>
      </p:sp>
    </p:spTree>
    <p:extLst>
      <p:ext uri="{BB962C8B-B14F-4D97-AF65-F5344CB8AC3E}">
        <p14:creationId xmlns:p14="http://schemas.microsoft.com/office/powerpoint/2010/main" val="20410553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pPr marL="0" indent="0" algn="just" rtl="1">
              <a:buNone/>
            </a:pPr>
            <a:r>
              <a:rPr lang="fa-IR" sz="2800" dirty="0">
                <a:cs typeface="B Nazanin" pitchFamily="2" charset="-78"/>
              </a:rPr>
              <a:t>هیچ استانداری در مورد رفتار تجاری وجود ندارد که در همه کشورها صدق کند.ممکن است یک عمل تجاری که در یک کشور به عنوان اصولی غیر اخلاقی پذیرفته شده است، در کشور دیگر جزو اصول  اخلاقی پذیرفته شده باشد. به عنوان مثال، شرکت های چندملیتی امریکایی محور به خوبی آگاه هستند که اعمال تجاری که در یک کشور کمتر توسعه یافته مورد قبول است، در کشور امریکا ممکن است غیرقانونی باشد. رشوه به دولت به منظور دریافت معافیت های مالیاتی خاص یا سایر مزابا در برخی کشورها امری رایج است. اگر  شرکت چندملیتی در چنین اعمالی مشارکت نکند،احتمالا به دشواری هایی در چنین کشورها مواجه خواهند شد.</a:t>
            </a:r>
            <a:endParaRPr lang="en-US" sz="2800" dirty="0">
              <a:cs typeface="B Nazanin" pitchFamily="2" charset="-78"/>
            </a:endParaRPr>
          </a:p>
          <a:p>
            <a:pPr marL="0" indent="0" algn="just" rtl="1">
              <a:buNone/>
            </a:pPr>
            <a:endParaRPr lang="fa-IR" sz="2800" dirty="0">
              <a:cs typeface="B Nazanin" pitchFamily="2" charset="-78"/>
            </a:endParaRPr>
          </a:p>
        </p:txBody>
      </p:sp>
      <p:sp>
        <p:nvSpPr>
          <p:cNvPr id="4" name="Title 3"/>
          <p:cNvSpPr txBox="1">
            <a:spLocks/>
          </p:cNvSpPr>
          <p:nvPr/>
        </p:nvSpPr>
        <p:spPr>
          <a:xfrm>
            <a:off x="4769893" y="274638"/>
            <a:ext cx="3916907" cy="1143000"/>
          </a:xfrm>
          <a:prstGeom prst="horizontalScroll">
            <a:avLst/>
          </a:prstGeo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1" anchor="ctr">
            <a:normAutofit fontScale="9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fa-IR" sz="2800" b="1" dirty="0">
                <a:solidFill>
                  <a:schemeClr val="accent2">
                    <a:lumMod val="75000"/>
                  </a:schemeClr>
                </a:solidFill>
                <a:cs typeface="B Nazanin" pitchFamily="2" charset="-78"/>
              </a:rPr>
              <a:t>تفاوت های مربوط به اصول اخلاقی</a:t>
            </a:r>
          </a:p>
        </p:txBody>
      </p:sp>
      <p:sp>
        <p:nvSpPr>
          <p:cNvPr id="5" name="Footer Placeholder 4"/>
          <p:cNvSpPr>
            <a:spLocks noGrp="1"/>
          </p:cNvSpPr>
          <p:nvPr>
            <p:ph type="ftr" sz="quarter" idx="11"/>
          </p:nvPr>
        </p:nvSpPr>
        <p:spPr/>
        <p:txBody>
          <a:bodyPr/>
          <a:lstStyle/>
          <a:p>
            <a:r>
              <a:rPr lang="fa-IR" smtClean="0"/>
              <a:t>مالي بين الملل</a:t>
            </a:r>
            <a:endParaRPr lang="en-US"/>
          </a:p>
        </p:txBody>
      </p:sp>
      <p:sp>
        <p:nvSpPr>
          <p:cNvPr id="6" name="Slide Number Placeholder 5"/>
          <p:cNvSpPr>
            <a:spLocks noGrp="1"/>
          </p:cNvSpPr>
          <p:nvPr>
            <p:ph type="sldNum" sz="quarter" idx="12"/>
          </p:nvPr>
        </p:nvSpPr>
        <p:spPr/>
        <p:txBody>
          <a:bodyPr>
            <a:normAutofit/>
          </a:bodyPr>
          <a:lstStyle/>
          <a:p>
            <a:fld id="{910D3704-EB78-46B9-AB15-D23119C7FC1D}" type="slidenum">
              <a:rPr lang="en-US" smtClean="0"/>
              <a:pPr/>
              <a:t>42</a:t>
            </a:fld>
            <a:endParaRPr lang="en-US"/>
          </a:p>
        </p:txBody>
      </p:sp>
    </p:spTree>
    <p:extLst>
      <p:ext uri="{BB962C8B-B14F-4D97-AF65-F5344CB8AC3E}">
        <p14:creationId xmlns:p14="http://schemas.microsoft.com/office/powerpoint/2010/main" val="11523492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marL="0" indent="0" algn="just" rtl="1">
              <a:buNone/>
            </a:pPr>
            <a:r>
              <a:rPr lang="fa-IR" sz="2800" dirty="0">
                <a:cs typeface="B Nazanin" pitchFamily="2" charset="-78"/>
              </a:rPr>
              <a:t>ممکن است دولت ها در برخی کشورها از سرمایه گذاری مستقیم جلوگیری کنند.اگر  کشوری دچار بحران های سیاسی شود،ممکن است توجیه پذیری سرمایه گذاری مستقیم خارجی نتایج این بحران ها بستگی داشته باشد. شرکت های چندملیتی از شرایطی که در طی آن احتمال ایجاد بحران ها از جمله تغییر حکومت ها باشد، اجتناب می کنند.</a:t>
            </a:r>
            <a:endParaRPr lang="en-US" sz="2800" dirty="0">
              <a:cs typeface="B Nazanin" pitchFamily="2" charset="-78"/>
            </a:endParaRPr>
          </a:p>
          <a:p>
            <a:pPr marL="0" indent="0" algn="just" rtl="1">
              <a:buNone/>
            </a:pPr>
            <a:endParaRPr lang="fa-IR" sz="2800" dirty="0">
              <a:cs typeface="B Nazanin" pitchFamily="2" charset="-78"/>
            </a:endParaRPr>
          </a:p>
        </p:txBody>
      </p:sp>
      <p:sp>
        <p:nvSpPr>
          <p:cNvPr id="4" name="Title 3"/>
          <p:cNvSpPr txBox="1">
            <a:spLocks/>
          </p:cNvSpPr>
          <p:nvPr/>
        </p:nvSpPr>
        <p:spPr>
          <a:xfrm>
            <a:off x="4769893" y="274638"/>
            <a:ext cx="3916907" cy="1143000"/>
          </a:xfrm>
          <a:prstGeom prst="horizontalScroll">
            <a:avLst/>
          </a:prstGeo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1"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fa-IR" sz="2800" b="1" dirty="0">
                <a:solidFill>
                  <a:schemeClr val="accent2">
                    <a:lumMod val="75000"/>
                  </a:schemeClr>
                </a:solidFill>
                <a:cs typeface="B Nazanin" pitchFamily="2" charset="-78"/>
              </a:rPr>
              <a:t>بی ثباتی های سیاسی</a:t>
            </a:r>
          </a:p>
        </p:txBody>
      </p:sp>
      <p:sp>
        <p:nvSpPr>
          <p:cNvPr id="5" name="Footer Placeholder 4"/>
          <p:cNvSpPr>
            <a:spLocks noGrp="1"/>
          </p:cNvSpPr>
          <p:nvPr>
            <p:ph type="ftr" sz="quarter" idx="11"/>
          </p:nvPr>
        </p:nvSpPr>
        <p:spPr/>
        <p:txBody>
          <a:bodyPr/>
          <a:lstStyle/>
          <a:p>
            <a:r>
              <a:rPr lang="fa-IR" smtClean="0"/>
              <a:t>مالي بين الملل</a:t>
            </a:r>
            <a:endParaRPr lang="en-US"/>
          </a:p>
        </p:txBody>
      </p:sp>
      <p:sp>
        <p:nvSpPr>
          <p:cNvPr id="6" name="Slide Number Placeholder 5"/>
          <p:cNvSpPr>
            <a:spLocks noGrp="1"/>
          </p:cNvSpPr>
          <p:nvPr>
            <p:ph type="sldNum" sz="quarter" idx="12"/>
          </p:nvPr>
        </p:nvSpPr>
        <p:spPr/>
        <p:txBody>
          <a:bodyPr>
            <a:normAutofit/>
          </a:bodyPr>
          <a:lstStyle/>
          <a:p>
            <a:fld id="{910D3704-EB78-46B9-AB15-D23119C7FC1D}" type="slidenum">
              <a:rPr lang="en-US" smtClean="0"/>
              <a:pPr/>
              <a:t>43</a:t>
            </a:fld>
            <a:endParaRPr lang="en-US"/>
          </a:p>
        </p:txBody>
      </p:sp>
    </p:spTree>
    <p:extLst>
      <p:ext uri="{BB962C8B-B14F-4D97-AF65-F5344CB8AC3E}">
        <p14:creationId xmlns:p14="http://schemas.microsoft.com/office/powerpoint/2010/main" val="19783190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3200" b="1" dirty="0">
                <a:solidFill>
                  <a:schemeClr val="accent2">
                    <a:lumMod val="75000"/>
                  </a:schemeClr>
                </a:solidFill>
                <a:cs typeface="B Nazanin" pitchFamily="2" charset="-78"/>
              </a:rPr>
              <a:t>اعمال شرایط از طرف دولت</a:t>
            </a:r>
          </a:p>
        </p:txBody>
      </p:sp>
      <p:sp>
        <p:nvSpPr>
          <p:cNvPr id="3" name="Content Placeholder 2"/>
          <p:cNvSpPr>
            <a:spLocks noGrp="1"/>
          </p:cNvSpPr>
          <p:nvPr>
            <p:ph idx="1"/>
          </p:nvPr>
        </p:nvSpPr>
        <p:spPr/>
        <p:txBody>
          <a:bodyPr>
            <a:normAutofit/>
          </a:bodyPr>
          <a:lstStyle/>
          <a:p>
            <a:pPr marL="0" indent="0" algn="just" rtl="1">
              <a:buNone/>
            </a:pPr>
            <a:r>
              <a:rPr lang="fa-IR" dirty="0">
                <a:cs typeface="B Nazanin" pitchFamily="2" charset="-78"/>
              </a:rPr>
              <a:t>برخی دولت ها،برای تملک های بین المللی اجازه می دهند اما الزامات خاصی را برای شرکت های چندملیتی که خواهان تملک شرکت های محلی هستند، اعمال می کنند.به عنوان مثال، ممکن است از شرکت چندملیتی خواسته شود تا تضمین هایی را برای کنترل آلودگی برای کارخانه ها ارایه دهد یا ساختاری را ایجاد کند که محصولات تولیدی را صادر کنند. ممکن است از شرکت چندملیتی خواسته شود تا تمامی کارکنان شرکت هدف را حفظ کند و شرایط اقتصادی عمومی در کشور ناخوشایند نشود.</a:t>
            </a:r>
            <a:endParaRPr lang="en-US" dirty="0">
              <a:cs typeface="B Nazanin" pitchFamily="2" charset="-78"/>
            </a:endParaRPr>
          </a:p>
          <a:p>
            <a:pPr marL="0" indent="0" algn="just" rtl="1">
              <a:buNone/>
            </a:pPr>
            <a:r>
              <a:rPr lang="fa-IR" dirty="0">
                <a:cs typeface="B Nazanin" pitchFamily="2" charset="-78"/>
              </a:rPr>
              <a:t>اعمال شرایط از طرف دولت لزوما منجر به جلوگیری از سرمایه گذاری شرکت های چندملیتی نمی شود، اما ممکن است هزینه زا باشد.بنابراین، شرکت چندملیتی بایستی  به هنگام تصمیم گیری برای سرمایه گذاری شرایط هزینه زا را در نظر بگیرد .</a:t>
            </a:r>
            <a:endParaRPr lang="en-US" dirty="0">
              <a:cs typeface="B Nazanin" pitchFamily="2" charset="-78"/>
            </a:endParaRPr>
          </a:p>
          <a:p>
            <a:pPr marL="0" indent="0" algn="just" rtl="1">
              <a:buNone/>
            </a:pPr>
            <a:r>
              <a:rPr lang="fa-IR" dirty="0">
                <a:cs typeface="B Nazanin" pitchFamily="2" charset="-78"/>
              </a:rPr>
              <a:t> </a:t>
            </a:r>
            <a:endParaRPr lang="en-US" dirty="0">
              <a:cs typeface="B Nazanin" pitchFamily="2" charset="-78"/>
            </a:endParaRPr>
          </a:p>
          <a:p>
            <a:pPr marL="0" indent="0" algn="just">
              <a:buNone/>
            </a:pPr>
            <a:endParaRPr lang="fa-IR" dirty="0">
              <a:cs typeface="B Nazanin" pitchFamily="2" charset="-78"/>
            </a:endParaRPr>
          </a:p>
        </p:txBody>
      </p:sp>
      <p:sp>
        <p:nvSpPr>
          <p:cNvPr id="4" name="Footer Placeholder 3"/>
          <p:cNvSpPr>
            <a:spLocks noGrp="1"/>
          </p:cNvSpPr>
          <p:nvPr>
            <p:ph type="ftr" sz="quarter" idx="11"/>
          </p:nvPr>
        </p:nvSpPr>
        <p:spPr/>
        <p:txBody>
          <a:bodyPr/>
          <a:lstStyle/>
          <a:p>
            <a:r>
              <a:rPr lang="fa-IR" smtClean="0"/>
              <a:t>مالي بين الملل</a:t>
            </a:r>
            <a:endParaRPr lang="en-US"/>
          </a:p>
        </p:txBody>
      </p:sp>
      <p:sp>
        <p:nvSpPr>
          <p:cNvPr id="5" name="Slide Number Placeholder 4"/>
          <p:cNvSpPr>
            <a:spLocks noGrp="1"/>
          </p:cNvSpPr>
          <p:nvPr>
            <p:ph type="sldNum" sz="quarter" idx="12"/>
          </p:nvPr>
        </p:nvSpPr>
        <p:spPr/>
        <p:txBody>
          <a:bodyPr>
            <a:normAutofit/>
          </a:bodyPr>
          <a:lstStyle/>
          <a:p>
            <a:fld id="{910D3704-EB78-46B9-AB15-D23119C7FC1D}" type="slidenum">
              <a:rPr lang="en-US" smtClean="0"/>
              <a:pPr/>
              <a:t>44</a:t>
            </a:fld>
            <a:endParaRPr lang="en-US"/>
          </a:p>
        </p:txBody>
      </p:sp>
    </p:spTree>
    <p:extLst>
      <p:ext uri="{BB962C8B-B14F-4D97-AF65-F5344CB8AC3E}">
        <p14:creationId xmlns:p14="http://schemas.microsoft.com/office/powerpoint/2010/main" val="37159518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0174" y="249383"/>
            <a:ext cx="5168287" cy="886691"/>
          </a:xfrm>
        </p:spPr>
        <p:txBody>
          <a:bodyPr>
            <a:normAutofit/>
          </a:bodyPr>
          <a:lstStyle/>
          <a:p>
            <a:endParaRPr lang="en-US" dirty="0"/>
          </a:p>
        </p:txBody>
      </p:sp>
      <p:sp>
        <p:nvSpPr>
          <p:cNvPr id="3" name="Content Placeholder 2"/>
          <p:cNvSpPr>
            <a:spLocks noGrp="1"/>
          </p:cNvSpPr>
          <p:nvPr>
            <p:ph idx="1"/>
          </p:nvPr>
        </p:nvSpPr>
        <p:spPr>
          <a:xfrm>
            <a:off x="214953" y="1310186"/>
            <a:ext cx="8413508" cy="4601037"/>
          </a:xfrm>
        </p:spPr>
        <p:txBody>
          <a:bodyPr>
            <a:noAutofit/>
          </a:bodyPr>
          <a:lstStyle/>
          <a:p>
            <a:pPr marL="0" lvl="0" indent="0" algn="just" rtl="1">
              <a:buNone/>
            </a:pPr>
            <a:r>
              <a:rPr lang="fa-IR" sz="2400" dirty="0">
                <a:cs typeface="B Nazanin" pitchFamily="2" charset="-78"/>
              </a:rPr>
              <a:t>در برخی شرایط شرکت های چندملیتی برای سرمایه گذاری مسنقیم خارجی به منظور دستیابی به منابع تقاضای جدید یا ورود به بازارهایی که سود بیشتری وجود دارد ترغیب می شوند.این دو انگیزه معمولا بر پایه فرصت هایی هست که منجر به ایجاد درآمد بیشتر در بازارهای خارجی می شود. انگیزه های دیگر برای سرمایه گذاری مستقیم خارجی معمولا بر پایه کاهش هزینه ها(کارایی هزینه ها) شامل استفاده از عوامل تولید خارجی،مواد خام یا تکنولوژی است. همچنین شرکت های چندملیتی با انگیزه های دیگر مانند حفظ سهم بازار، واکنش به تحرکات نرخ ارز با اجتناب از  محدودیت های تجاری وارد سرمایه گذاری مستقیم خارجی می شوند.</a:t>
            </a:r>
            <a:endParaRPr lang="en-US" sz="2400" dirty="0">
              <a:cs typeface="B Nazanin" pitchFamily="2" charset="-78"/>
            </a:endParaRPr>
          </a:p>
          <a:p>
            <a:pPr marL="0" lvl="0" indent="0" algn="just" rtl="1">
              <a:buNone/>
            </a:pPr>
            <a:r>
              <a:rPr lang="fa-IR" sz="2400" dirty="0">
                <a:cs typeface="B Nazanin" pitchFamily="2" charset="-78"/>
              </a:rPr>
              <a:t>متنوع سازی بین المللی یک انگیزه رایج برای سرمایه گذاری مستقیم خارجی است.این فرایند به شرکت چند ملیتی اجازه می دهد تا ریسک خود نسبت به شرایط اقتصادی داخلی را کاهش دهد.بدین ترتیب، شرکت چندملیتی ممکن  است قادر باشد تا جریان های نقدی خود را تثبیت کرده و ریسک خود را کاهش دهد. چنین اهدافی،مطلوب به شمار می روند زیرا منجر به کاهش هزینه های تامین مالی شرکت می شود. پروژه های بین المللی به شرکت های چندملیتی اجازه می دهد تا به ریسک کمتری نسبت به شرایطی که در آن فقط پروژه های داخلی انجام می شود، بدون کاهش در بازده ها دست یابند. متنوع سازی بین المللی تمایل به کاهش دادن هرچه بیشتر ریسک در شرایطی دارند که در آن اقتصاد کشور هدف، وابستگی کمتری به اقتصاد کشوری که شرکت چندملیتی در آن قرار دارد، داشته باشد.</a:t>
            </a:r>
            <a:endParaRPr lang="en-US" sz="2400" dirty="0">
              <a:cs typeface="B Nazanin" pitchFamily="2" charset="-78"/>
            </a:endParaRPr>
          </a:p>
          <a:p>
            <a:pPr marL="0" indent="0" algn="just" rtl="1">
              <a:buNone/>
            </a:pPr>
            <a:r>
              <a:rPr lang="fa-IR" sz="2400" dirty="0">
                <a:cs typeface="B Nazanin" pitchFamily="2" charset="-78"/>
              </a:rPr>
              <a:t> </a:t>
            </a:r>
            <a:endParaRPr lang="en-US" sz="2400" dirty="0">
              <a:cs typeface="B Nazanin" pitchFamily="2" charset="-78"/>
            </a:endParaRPr>
          </a:p>
          <a:p>
            <a:pPr marL="0" indent="0" algn="just" rtl="1">
              <a:buNone/>
            </a:pPr>
            <a:r>
              <a:rPr lang="fa-IR" sz="2400" dirty="0">
                <a:cs typeface="B Nazanin" pitchFamily="2" charset="-78"/>
              </a:rPr>
              <a:t> </a:t>
            </a:r>
            <a:endParaRPr lang="en-US" sz="2400" dirty="0">
              <a:cs typeface="B Nazanin" pitchFamily="2" charset="-78"/>
            </a:endParaRPr>
          </a:p>
          <a:p>
            <a:pPr marL="0" indent="0" algn="just" rtl="1">
              <a:buNone/>
            </a:pPr>
            <a:endParaRPr lang="en-US" sz="2400" b="1" dirty="0">
              <a:cs typeface="B Nazanin" pitchFamily="2" charset="-78"/>
            </a:endParaRPr>
          </a:p>
        </p:txBody>
      </p:sp>
      <p:sp>
        <p:nvSpPr>
          <p:cNvPr id="4" name="Horizontal Scroll 3"/>
          <p:cNvSpPr/>
          <p:nvPr/>
        </p:nvSpPr>
        <p:spPr>
          <a:xfrm>
            <a:off x="4675909" y="2"/>
            <a:ext cx="3605647" cy="1136072"/>
          </a:xfrm>
          <a:prstGeom prst="horizontalScroll">
            <a:avLst/>
          </a:prstGeom>
          <a:solidFill>
            <a:schemeClr val="accent2">
              <a:lumMod val="20000"/>
              <a:lumOff val="80000"/>
            </a:schemeClr>
          </a:solid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1" anchor="ctr">
            <a:normAutofit/>
          </a:bodyPr>
          <a:lstStyle/>
          <a:p>
            <a:pPr algn="ctr" rtl="1">
              <a:spcBef>
                <a:spcPct val="0"/>
              </a:spcBef>
            </a:pPr>
            <a:r>
              <a:rPr lang="fa-IR" sz="2800" b="1" dirty="0" smtClean="0">
                <a:solidFill>
                  <a:schemeClr val="accent2">
                    <a:lumMod val="50000"/>
                  </a:schemeClr>
                </a:solidFill>
                <a:cs typeface="B Titr" pitchFamily="2" charset="-78"/>
              </a:rPr>
              <a:t>خلاصه</a:t>
            </a:r>
            <a:endParaRPr lang="en-US" sz="2800" b="1" dirty="0">
              <a:solidFill>
                <a:schemeClr val="accent2">
                  <a:lumMod val="50000"/>
                </a:schemeClr>
              </a:solidFill>
              <a:cs typeface="B Titr" pitchFamily="2" charset="-78"/>
            </a:endParaRPr>
          </a:p>
        </p:txBody>
      </p:sp>
      <p:sp>
        <p:nvSpPr>
          <p:cNvPr id="5" name="Footer Placeholder 4"/>
          <p:cNvSpPr>
            <a:spLocks noGrp="1"/>
          </p:cNvSpPr>
          <p:nvPr>
            <p:ph type="ftr" sz="quarter" idx="11"/>
          </p:nvPr>
        </p:nvSpPr>
        <p:spPr/>
        <p:txBody>
          <a:bodyPr/>
          <a:lstStyle/>
          <a:p>
            <a:r>
              <a:rPr lang="fa-IR" smtClean="0"/>
              <a:t>مالي بين الملل</a:t>
            </a:r>
            <a:endParaRPr lang="en-US"/>
          </a:p>
        </p:txBody>
      </p:sp>
      <p:sp>
        <p:nvSpPr>
          <p:cNvPr id="6" name="Slide Number Placeholder 5"/>
          <p:cNvSpPr>
            <a:spLocks noGrp="1"/>
          </p:cNvSpPr>
          <p:nvPr>
            <p:ph type="sldNum" sz="quarter" idx="12"/>
          </p:nvPr>
        </p:nvSpPr>
        <p:spPr/>
        <p:txBody>
          <a:bodyPr>
            <a:normAutofit/>
          </a:bodyPr>
          <a:lstStyle/>
          <a:p>
            <a:fld id="{910D3704-EB78-46B9-AB15-D23119C7FC1D}" type="slidenum">
              <a:rPr lang="en-US" smtClean="0"/>
              <a:pPr/>
              <a:t>45</a:t>
            </a:fld>
            <a:endParaRPr lang="en-US"/>
          </a:p>
        </p:txBody>
      </p:sp>
    </p:spTree>
    <p:extLst>
      <p:ext uri="{BB962C8B-B14F-4D97-AF65-F5344CB8AC3E}">
        <p14:creationId xmlns:p14="http://schemas.microsoft.com/office/powerpoint/2010/main" val="1546274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910" y="207819"/>
            <a:ext cx="4170759" cy="802115"/>
          </a:xfrm>
          <a:prstGeom prst="horizontalScroll">
            <a:avLst/>
          </a:prstGeom>
          <a:solidFill>
            <a:schemeClr val="accent2">
              <a:lumMod val="20000"/>
              <a:lumOff val="80000"/>
            </a:schemeClr>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1" anchor="ctr">
            <a:normAutofit/>
          </a:bodyPr>
          <a:lstStyle/>
          <a:p>
            <a:pPr algn="ctr"/>
            <a:r>
              <a:rPr lang="fa-IR" sz="2800" b="1" dirty="0" smtClean="0">
                <a:solidFill>
                  <a:schemeClr val="accent2">
                    <a:lumMod val="50000"/>
                  </a:schemeClr>
                </a:solidFill>
                <a:cs typeface="B Titr" pitchFamily="2" charset="-78"/>
              </a:rPr>
              <a:t>اهداف ویژه</a:t>
            </a:r>
            <a:endParaRPr lang="fa-IR" sz="2800" b="1" dirty="0">
              <a:solidFill>
                <a:schemeClr val="accent2">
                  <a:lumMod val="50000"/>
                </a:schemeClr>
              </a:solidFill>
              <a:cs typeface="B Titr" pitchFamily="2" charset="-78"/>
            </a:endParaRPr>
          </a:p>
        </p:txBody>
      </p:sp>
      <p:sp>
        <p:nvSpPr>
          <p:cNvPr id="3" name="Content Placeholder 2"/>
          <p:cNvSpPr>
            <a:spLocks noGrp="1"/>
          </p:cNvSpPr>
          <p:nvPr>
            <p:ph idx="1"/>
          </p:nvPr>
        </p:nvSpPr>
        <p:spPr>
          <a:xfrm>
            <a:off x="1140984" y="1622845"/>
            <a:ext cx="7620542" cy="4614183"/>
          </a:xfrm>
        </p:spPr>
        <p:txBody>
          <a:bodyPr>
            <a:normAutofit/>
          </a:bodyPr>
          <a:lstStyle/>
          <a:p>
            <a:pPr algn="just">
              <a:buFont typeface="Wingdings" pitchFamily="2" charset="2"/>
              <a:buChar char="v"/>
            </a:pPr>
            <a:endParaRPr lang="en-US" b="1" dirty="0" smtClean="0">
              <a:cs typeface="B Lotus" pitchFamily="2" charset="-78"/>
            </a:endParaRPr>
          </a:p>
          <a:p>
            <a:pPr algn="just">
              <a:buFont typeface="Wingdings" pitchFamily="2" charset="2"/>
              <a:buChar char="v"/>
            </a:pPr>
            <a:endParaRPr lang="en-US" b="1" dirty="0" smtClean="0">
              <a:cs typeface="B Lotus" pitchFamily="2" charset="-78"/>
            </a:endParaRPr>
          </a:p>
          <a:p>
            <a:pPr algn="just">
              <a:buFont typeface="Wingdings" pitchFamily="2" charset="2"/>
              <a:buChar char="v"/>
            </a:pPr>
            <a:endParaRPr lang="en-US" b="1" dirty="0" smtClean="0">
              <a:cs typeface="B Lotus" pitchFamily="2" charset="-78"/>
            </a:endParaRPr>
          </a:p>
          <a:p>
            <a:pPr algn="just">
              <a:buFont typeface="Wingdings" pitchFamily="2" charset="2"/>
              <a:buChar char="v"/>
            </a:pPr>
            <a:endParaRPr lang="en-US" b="1" dirty="0" smtClean="0">
              <a:cs typeface="B Lotus" pitchFamily="2" charset="-78"/>
            </a:endParaRPr>
          </a:p>
          <a:p>
            <a:pPr algn="just">
              <a:buFont typeface="Wingdings" pitchFamily="2" charset="2"/>
              <a:buChar char="v"/>
            </a:pPr>
            <a:endParaRPr lang="en-US" b="1" dirty="0" smtClean="0">
              <a:cs typeface="B Lotus" pitchFamily="2" charset="-78"/>
            </a:endParaRPr>
          </a:p>
        </p:txBody>
      </p:sp>
      <p:sp>
        <p:nvSpPr>
          <p:cNvPr id="5" name="Rectangle 4"/>
          <p:cNvSpPr/>
          <p:nvPr/>
        </p:nvSpPr>
        <p:spPr>
          <a:xfrm>
            <a:off x="1122219" y="1105469"/>
            <a:ext cx="7107381" cy="156949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rtl="1">
              <a:buFont typeface="Wingdings" pitchFamily="2" charset="2"/>
              <a:buChar char="v"/>
            </a:pPr>
            <a:r>
              <a:rPr lang="fa-IR" sz="2800" b="1" dirty="0">
                <a:cs typeface="B Nazanin" pitchFamily="2" charset="-78"/>
              </a:rPr>
              <a:t>توصیف انگیزه های مرسوم برای سرمایه گذاری مستقیم خارجی</a:t>
            </a:r>
            <a:endParaRPr lang="en-US" sz="2800" b="1" dirty="0" smtClean="0">
              <a:cs typeface="B Nazanin" pitchFamily="2" charset="-78"/>
            </a:endParaRPr>
          </a:p>
        </p:txBody>
      </p:sp>
      <p:sp>
        <p:nvSpPr>
          <p:cNvPr id="6" name="Rectangle 5"/>
          <p:cNvSpPr/>
          <p:nvPr/>
        </p:nvSpPr>
        <p:spPr>
          <a:xfrm>
            <a:off x="1132610" y="3021740"/>
            <a:ext cx="7159336" cy="135919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endParaRPr lang="en-US" b="1" dirty="0" smtClean="0">
              <a:cs typeface="B Lotus" pitchFamily="2" charset="-78"/>
            </a:endParaRPr>
          </a:p>
          <a:p>
            <a:pPr lvl="0" algn="r" rtl="1"/>
            <a:r>
              <a:rPr lang="fa-IR" sz="2800" b="1" dirty="0">
                <a:cs typeface="B Nazanin" pitchFamily="2" charset="-78"/>
              </a:rPr>
              <a:t>توضیح  منافع حاصل از متنوع سازی بین المللی</a:t>
            </a:r>
            <a:endParaRPr lang="en-US" sz="2800" b="1" dirty="0">
              <a:cs typeface="B Nazanin" pitchFamily="2" charset="-78"/>
            </a:endParaRPr>
          </a:p>
        </p:txBody>
      </p:sp>
      <p:sp>
        <p:nvSpPr>
          <p:cNvPr id="14" name="Striped Right Arrow 13"/>
          <p:cNvSpPr/>
          <p:nvPr/>
        </p:nvSpPr>
        <p:spPr>
          <a:xfrm rot="10800000">
            <a:off x="8321720" y="1705971"/>
            <a:ext cx="655094" cy="477670"/>
          </a:xfrm>
          <a:prstGeom prst="striped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5" name="Striped Right Arrow 14"/>
          <p:cNvSpPr/>
          <p:nvPr/>
        </p:nvSpPr>
        <p:spPr>
          <a:xfrm rot="10800000">
            <a:off x="8362666" y="3384644"/>
            <a:ext cx="781334" cy="573205"/>
          </a:xfrm>
          <a:prstGeom prst="stripedRightArrow">
            <a:avLst>
              <a:gd name="adj1" fmla="val 50000"/>
              <a:gd name="adj2" fmla="val 50000"/>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7" name="Slide Number Placeholder 6"/>
          <p:cNvSpPr>
            <a:spLocks noGrp="1"/>
          </p:cNvSpPr>
          <p:nvPr>
            <p:ph type="sldNum" sz="quarter" idx="12"/>
          </p:nvPr>
        </p:nvSpPr>
        <p:spPr/>
        <p:txBody>
          <a:bodyPr>
            <a:normAutofit/>
          </a:bodyPr>
          <a:lstStyle/>
          <a:p>
            <a:fld id="{910D3704-EB78-46B9-AB15-D23119C7FC1D}" type="slidenum">
              <a:rPr lang="en-US" smtClean="0"/>
              <a:pPr/>
              <a:t>5</a:t>
            </a:fld>
            <a:endParaRPr lang="en-US"/>
          </a:p>
        </p:txBody>
      </p:sp>
    </p:spTree>
    <p:extLst>
      <p:ext uri="{BB962C8B-B14F-4D97-AF65-F5344CB8AC3E}">
        <p14:creationId xmlns:p14="http://schemas.microsoft.com/office/powerpoint/2010/main" val="627404194"/>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00601" y="310211"/>
            <a:ext cx="3797153" cy="1280890"/>
          </a:xfrm>
          <a:prstGeom prst="horizontalScroll">
            <a:avLst/>
          </a:prstGeom>
          <a:solidFill>
            <a:schemeClr val="accent2">
              <a:lumMod val="20000"/>
              <a:lumOff val="80000"/>
            </a:schemeClr>
          </a:solidFill>
          <a:ln/>
        </p:spPr>
        <p:style>
          <a:lnRef idx="3">
            <a:schemeClr val="lt1"/>
          </a:lnRef>
          <a:fillRef idx="1">
            <a:schemeClr val="accent5"/>
          </a:fillRef>
          <a:effectRef idx="1">
            <a:schemeClr val="accent5"/>
          </a:effectRef>
          <a:fontRef idx="minor">
            <a:schemeClr val="lt1"/>
          </a:fontRef>
        </p:style>
        <p:txBody>
          <a:bodyPr rtlCol="1" anchor="ctr">
            <a:normAutofit/>
          </a:bodyPr>
          <a:lstStyle/>
          <a:p>
            <a:r>
              <a:rPr lang="fa-IR" sz="2800" dirty="0">
                <a:solidFill>
                  <a:schemeClr val="tx1"/>
                </a:solidFill>
                <a:cs typeface="B Nazanin" pitchFamily="2" charset="-78"/>
              </a:rPr>
              <a:t>انگیزه های مربوط به سرمایه گذاری مستقیم خارجی</a:t>
            </a:r>
            <a:endParaRPr lang="fa-IR" sz="2800" b="1" dirty="0">
              <a:solidFill>
                <a:schemeClr val="tx1"/>
              </a:solidFill>
              <a:cs typeface="B Nazanin" pitchFamily="2" charset="-78"/>
            </a:endParaRPr>
          </a:p>
        </p:txBody>
      </p:sp>
      <p:sp>
        <p:nvSpPr>
          <p:cNvPr id="16" name="Content Placeholder 15"/>
          <p:cNvSpPr>
            <a:spLocks noGrp="1"/>
          </p:cNvSpPr>
          <p:nvPr>
            <p:ph idx="1"/>
          </p:nvPr>
        </p:nvSpPr>
        <p:spPr>
          <a:xfrm>
            <a:off x="1756065" y="1634836"/>
            <a:ext cx="3834245" cy="4276386"/>
          </a:xfrm>
          <a:noFill/>
        </p:spPr>
        <p:txBody>
          <a:bodyPr/>
          <a:lstStyle/>
          <a:p>
            <a:pPr>
              <a:buNone/>
            </a:pPr>
            <a:endParaRPr lang="en-US" dirty="0"/>
          </a:p>
        </p:txBody>
      </p:sp>
      <p:sp>
        <p:nvSpPr>
          <p:cNvPr id="14" name="Left Arrow 13"/>
          <p:cNvSpPr/>
          <p:nvPr/>
        </p:nvSpPr>
        <p:spPr>
          <a:xfrm>
            <a:off x="5661184" y="3103421"/>
            <a:ext cx="3243980" cy="1413988"/>
          </a:xfrm>
          <a:prstGeom prst="leftArrow">
            <a:avLst/>
          </a:prstGeom>
          <a:solidFill>
            <a:srgbClr val="F7E5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a:solidFill>
                  <a:schemeClr val="tx1"/>
                </a:solidFill>
                <a:cs typeface="B Nazanin" pitchFamily="2" charset="-78"/>
              </a:rPr>
              <a:t>انگیزه های مربوط به سرمایه گذاری مستقیم خارجی</a:t>
            </a:r>
            <a:endParaRPr lang="en-US" sz="2400" dirty="0">
              <a:solidFill>
                <a:schemeClr val="tx1"/>
              </a:solidFill>
              <a:cs typeface="B Titr" pitchFamily="2" charset="-78"/>
            </a:endParaRPr>
          </a:p>
        </p:txBody>
      </p:sp>
      <p:sp>
        <p:nvSpPr>
          <p:cNvPr id="15" name="Oval 14"/>
          <p:cNvSpPr/>
          <p:nvPr/>
        </p:nvSpPr>
        <p:spPr>
          <a:xfrm>
            <a:off x="2608118" y="2507675"/>
            <a:ext cx="2722419" cy="1537854"/>
          </a:xfrm>
          <a:prstGeom prst="ellipse">
            <a:avLst/>
          </a:prstGeom>
          <a:solidFill>
            <a:srgbClr val="F7E5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a:solidFill>
                  <a:schemeClr val="tx1"/>
                </a:solidFill>
                <a:cs typeface="B Nazanin" pitchFamily="2" charset="-78"/>
              </a:rPr>
              <a:t>انگیزه های درآمد محور</a:t>
            </a:r>
            <a:endParaRPr lang="en-US" sz="2400" b="1" dirty="0">
              <a:solidFill>
                <a:schemeClr val="tx1"/>
              </a:solidFill>
              <a:cs typeface="B Nazanin" pitchFamily="2" charset="-78"/>
            </a:endParaRPr>
          </a:p>
        </p:txBody>
      </p:sp>
      <p:sp>
        <p:nvSpPr>
          <p:cNvPr id="17" name="Oval 16"/>
          <p:cNvSpPr/>
          <p:nvPr/>
        </p:nvSpPr>
        <p:spPr>
          <a:xfrm>
            <a:off x="2488624" y="4294910"/>
            <a:ext cx="2961408" cy="1454727"/>
          </a:xfrm>
          <a:prstGeom prst="ellipse">
            <a:avLst/>
          </a:prstGeom>
          <a:solidFill>
            <a:srgbClr val="FFFEC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a:solidFill>
                  <a:schemeClr val="tx1"/>
                </a:solidFill>
                <a:cs typeface="B Nazanin" pitchFamily="2" charset="-78"/>
              </a:rPr>
              <a:t>انگیزه</a:t>
            </a:r>
            <a:r>
              <a:rPr lang="fa-IR" sz="2400" dirty="0"/>
              <a:t> </a:t>
            </a:r>
            <a:r>
              <a:rPr lang="fa-IR" sz="2400" b="1" dirty="0">
                <a:solidFill>
                  <a:schemeClr val="tx1"/>
                </a:solidFill>
                <a:cs typeface="B Nazanin" pitchFamily="2" charset="-78"/>
              </a:rPr>
              <a:t>های</a:t>
            </a:r>
            <a:r>
              <a:rPr lang="fa-IR" sz="2400" dirty="0"/>
              <a:t> </a:t>
            </a:r>
            <a:r>
              <a:rPr lang="fa-IR" sz="2400" b="1" dirty="0">
                <a:solidFill>
                  <a:schemeClr val="tx1"/>
                </a:solidFill>
                <a:cs typeface="B Nazanin" pitchFamily="2" charset="-78"/>
              </a:rPr>
              <a:t>هزینه</a:t>
            </a:r>
            <a:r>
              <a:rPr lang="fa-IR" sz="2400" dirty="0"/>
              <a:t> </a:t>
            </a:r>
            <a:r>
              <a:rPr lang="fa-IR" sz="2400" b="1" dirty="0">
                <a:solidFill>
                  <a:schemeClr val="tx1"/>
                </a:solidFill>
                <a:cs typeface="B Nazanin" pitchFamily="2" charset="-78"/>
              </a:rPr>
              <a:t>محور</a:t>
            </a:r>
            <a:endParaRPr lang="en-US" sz="2400" b="1" dirty="0">
              <a:solidFill>
                <a:schemeClr val="tx1"/>
              </a:solidFill>
              <a:cs typeface="B Nazanin" pitchFamily="2" charset="-78"/>
            </a:endParaRPr>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3" name="Slide Number Placeholder 2"/>
          <p:cNvSpPr>
            <a:spLocks noGrp="1"/>
          </p:cNvSpPr>
          <p:nvPr>
            <p:ph type="sldNum" sz="quarter" idx="12"/>
          </p:nvPr>
        </p:nvSpPr>
        <p:spPr/>
        <p:txBody>
          <a:bodyPr>
            <a:normAutofit/>
          </a:bodyPr>
          <a:lstStyle/>
          <a:p>
            <a:fld id="{910D3704-EB78-46B9-AB15-D23119C7FC1D}" type="slidenum">
              <a:rPr lang="en-US" smtClean="0"/>
              <a:pPr/>
              <a:t>6</a:t>
            </a:fld>
            <a:endParaRPr lang="en-US"/>
          </a:p>
        </p:txBody>
      </p:sp>
    </p:spTree>
    <p:extLst>
      <p:ext uri="{BB962C8B-B14F-4D97-AF65-F5344CB8AC3E}">
        <p14:creationId xmlns:p14="http://schemas.microsoft.com/office/powerpoint/2010/main" val="4212621116"/>
      </p:ext>
    </p:extLst>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69893" y="274638"/>
            <a:ext cx="3916907" cy="1143000"/>
          </a:xfrm>
          <a:prstGeom prst="horizontalScroll">
            <a:avLst/>
          </a:prstGeom>
          <a:solidFill>
            <a:schemeClr val="accent2">
              <a:lumMod val="20000"/>
              <a:lumOff val="80000"/>
            </a:schemeClr>
          </a:solidFill>
          <a:ln/>
        </p:spPr>
        <p:style>
          <a:lnRef idx="1">
            <a:schemeClr val="accent1"/>
          </a:lnRef>
          <a:fillRef idx="2">
            <a:schemeClr val="accent1"/>
          </a:fillRef>
          <a:effectRef idx="1">
            <a:schemeClr val="accent1"/>
          </a:effectRef>
          <a:fontRef idx="minor">
            <a:schemeClr val="dk1"/>
          </a:fontRef>
        </p:style>
        <p:txBody>
          <a:bodyPr rtlCol="1" anchor="ctr"/>
          <a:lstStyle/>
          <a:p>
            <a:r>
              <a:rPr lang="fa-IR" sz="2800" b="1" dirty="0">
                <a:cs typeface="B Nazanin" pitchFamily="2" charset="-78"/>
              </a:rPr>
              <a:t>انگیزه های درآمد محور</a:t>
            </a:r>
            <a:endParaRPr lang="fa-IR" sz="2800" b="1" dirty="0">
              <a:solidFill>
                <a:schemeClr val="accent2">
                  <a:lumMod val="50000"/>
                </a:schemeClr>
              </a:solidFill>
              <a:cs typeface="B Nazanin" pitchFamily="2" charset="-78"/>
            </a:endParaRPr>
          </a:p>
        </p:txBody>
      </p:sp>
      <p:sp>
        <p:nvSpPr>
          <p:cNvPr id="3" name="Content Placeholder 2"/>
          <p:cNvSpPr>
            <a:spLocks noGrp="1"/>
          </p:cNvSpPr>
          <p:nvPr>
            <p:ph idx="1"/>
          </p:nvPr>
        </p:nvSpPr>
        <p:spPr/>
        <p:txBody>
          <a:bodyPr>
            <a:normAutofit/>
          </a:bodyPr>
          <a:lstStyle/>
          <a:p>
            <a:pPr marL="0" indent="0" algn="r">
              <a:buNone/>
            </a:pPr>
            <a:r>
              <a:rPr lang="en-US" sz="2400" dirty="0" smtClean="0">
                <a:cs typeface="B Nazanin" pitchFamily="2" charset="-78"/>
              </a:rPr>
              <a:t>:</a:t>
            </a:r>
            <a:r>
              <a:rPr lang="fa-IR" sz="2400" dirty="0" smtClean="0">
                <a:cs typeface="B Nazanin" pitchFamily="2" charset="-78"/>
              </a:rPr>
              <a:t>موارد </a:t>
            </a:r>
            <a:r>
              <a:rPr lang="fa-IR" sz="2400" dirty="0">
                <a:cs typeface="B Nazanin" pitchFamily="2" charset="-78"/>
              </a:rPr>
              <a:t>زیر انگیزه های معمول شرکت های چندملیتی  می باشد که منجر به افزایش درآمد می شوند</a:t>
            </a:r>
          </a:p>
        </p:txBody>
      </p:sp>
      <p:graphicFrame>
        <p:nvGraphicFramePr>
          <p:cNvPr id="8" name="Diagram 7"/>
          <p:cNvGraphicFramePr/>
          <p:nvPr>
            <p:extLst>
              <p:ext uri="{D42A27DB-BD31-4B8C-83A1-F6EECF244321}">
                <p14:modId xmlns:p14="http://schemas.microsoft.com/office/powerpoint/2010/main" val="2618214079"/>
              </p:ext>
            </p:extLst>
          </p:nvPr>
        </p:nvGraphicFramePr>
        <p:xfrm>
          <a:off x="1595651" y="2347415"/>
          <a:ext cx="6096000" cy="42685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5" name="Slide Number Placeholder 4"/>
          <p:cNvSpPr>
            <a:spLocks noGrp="1"/>
          </p:cNvSpPr>
          <p:nvPr>
            <p:ph type="sldNum" sz="quarter" idx="12"/>
          </p:nvPr>
        </p:nvSpPr>
        <p:spPr/>
        <p:txBody>
          <a:bodyPr>
            <a:normAutofit/>
          </a:bodyPr>
          <a:lstStyle/>
          <a:p>
            <a:fld id="{910D3704-EB78-46B9-AB15-D23119C7FC1D}" type="slidenum">
              <a:rPr lang="en-US" smtClean="0"/>
              <a:pPr/>
              <a:t>7</a:t>
            </a:fld>
            <a:endParaRPr lang="en-US"/>
          </a:p>
        </p:txBody>
      </p:sp>
    </p:spTree>
    <p:extLst>
      <p:ext uri="{BB962C8B-B14F-4D97-AF65-F5344CB8AC3E}">
        <p14:creationId xmlns:p14="http://schemas.microsoft.com/office/powerpoint/2010/main" val="2676833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11092" y="1"/>
            <a:ext cx="3017368" cy="1163782"/>
          </a:xfrm>
          <a:prstGeom prst="horizontalScroll">
            <a:avLst/>
          </a:prstGeom>
          <a:solidFill>
            <a:schemeClr val="accent2">
              <a:lumMod val="20000"/>
              <a:lumOff val="80000"/>
            </a:schemeClr>
          </a:solidFill>
          <a:ln/>
        </p:spPr>
        <p:style>
          <a:lnRef idx="3">
            <a:schemeClr val="lt1"/>
          </a:lnRef>
          <a:fillRef idx="1">
            <a:schemeClr val="accent5"/>
          </a:fillRef>
          <a:effectRef idx="1">
            <a:schemeClr val="accent5"/>
          </a:effectRef>
          <a:fontRef idx="minor">
            <a:schemeClr val="lt1"/>
          </a:fontRef>
        </p:style>
        <p:txBody>
          <a:bodyPr rtlCol="1" anchor="ctr">
            <a:normAutofit/>
          </a:bodyPr>
          <a:lstStyle/>
          <a:p>
            <a:r>
              <a:rPr lang="fa-IR" sz="2400" b="1" dirty="0">
                <a:solidFill>
                  <a:schemeClr val="tx1"/>
                </a:solidFill>
                <a:cs typeface="B Nazanin" pitchFamily="2" charset="-78"/>
              </a:rPr>
              <a:t>جذب منابع جدید تقاضا</a:t>
            </a:r>
            <a:endParaRPr lang="fa-IR" sz="2800" b="1" dirty="0">
              <a:solidFill>
                <a:schemeClr val="tx1"/>
              </a:solidFill>
              <a:cs typeface="B Nazanin" pitchFamily="2" charset="-78"/>
            </a:endParaRPr>
          </a:p>
        </p:txBody>
      </p:sp>
      <p:sp>
        <p:nvSpPr>
          <p:cNvPr id="3" name="Content Placeholder 2"/>
          <p:cNvSpPr>
            <a:spLocks noGrp="1"/>
          </p:cNvSpPr>
          <p:nvPr>
            <p:ph idx="1"/>
          </p:nvPr>
        </p:nvSpPr>
        <p:spPr>
          <a:xfrm>
            <a:off x="488373" y="1080656"/>
            <a:ext cx="8333510" cy="5611090"/>
          </a:xfrm>
        </p:spPr>
        <p:txBody>
          <a:bodyPr>
            <a:noAutofit/>
          </a:bodyPr>
          <a:lstStyle/>
          <a:p>
            <a:pPr algn="just" rtl="1"/>
            <a:r>
              <a:rPr lang="fa-IR" sz="2400" dirty="0">
                <a:cs typeface="B Nazanin" pitchFamily="2" charset="-78"/>
              </a:rPr>
              <a:t>یک شرکت غالبا ممکن است به علت رقابت، به مرحله ای برسد که رشدش در کشور خود محدود شود.حتی اگر در داخل کشور رقابت زیادی نیز وجود نداشته باشد،سهم بازار شرکت ممکن است به نزدیکی اوج پتانسیل موجود آن شرکت برسد.بنابراین شرکت ممکن است به بازارهای خارجی که پتانسیل تقاضا وجود دارد برسد. بنابراین،ممکن است که شرکت بازارهای خارجی را در نظر داشته باشد که در آن پتانسیل تقاضا وجود دارد.بسیاری از کشورهای در حال توسعه نظیر آرژانتین، شیلی، مکزیک، مجارستان و چین،به عنوان منابع جذاب تقاضا پذیرفته شده اند. بسیاری از شرکت های چندملیتی به محض برداشته شدن موانع از طرف این کشورها، به آنها نفوذ کردند. از آنجایی که مصرف کنندگان در چنین کشورهایی قبلا از از خرید کالاهای خارجی محروم بودند، لذا بازار برای برخی کالاها به خوبی آماده سازی نشده است و بنابراین پتانسیل زیادی برای ورود شرکت های چندملیتی </a:t>
            </a:r>
            <a:r>
              <a:rPr lang="fa-IR" sz="2400">
                <a:cs typeface="B Nazanin" pitchFamily="2" charset="-78"/>
              </a:rPr>
              <a:t>وجود </a:t>
            </a:r>
            <a:r>
              <a:rPr lang="fa-IR" sz="2400" smtClean="0">
                <a:cs typeface="B Nazanin" pitchFamily="2" charset="-78"/>
              </a:rPr>
              <a:t>دارد.</a:t>
            </a:r>
            <a:endParaRPr lang="en-US" sz="2400" b="1" dirty="0">
              <a:cs typeface="B Nazanin" pitchFamily="2" charset="-78"/>
            </a:endParaRPr>
          </a:p>
        </p:txBody>
      </p:sp>
      <p:pic>
        <p:nvPicPr>
          <p:cNvPr id="3074" name="Picture 2" descr="Image result for ‫جذب منابع جدید تقاضا سرمایه گذاری خارجی‬‎"/>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722" y="4451421"/>
            <a:ext cx="2252894" cy="1743076"/>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5" name="Slide Number Placeholder 4"/>
          <p:cNvSpPr>
            <a:spLocks noGrp="1"/>
          </p:cNvSpPr>
          <p:nvPr>
            <p:ph type="sldNum" sz="quarter" idx="12"/>
          </p:nvPr>
        </p:nvSpPr>
        <p:spPr/>
        <p:txBody>
          <a:bodyPr>
            <a:normAutofit/>
          </a:bodyPr>
          <a:lstStyle/>
          <a:p>
            <a:fld id="{910D3704-EB78-46B9-AB15-D23119C7FC1D}" type="slidenum">
              <a:rPr lang="en-US" smtClean="0"/>
              <a:pPr/>
              <a:t>8</a:t>
            </a:fld>
            <a:endParaRPr lang="en-US"/>
          </a:p>
        </p:txBody>
      </p:sp>
    </p:spTree>
    <p:extLst>
      <p:ext uri="{BB962C8B-B14F-4D97-AF65-F5344CB8AC3E}">
        <p14:creationId xmlns:p14="http://schemas.microsoft.com/office/powerpoint/2010/main" val="2872848274"/>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3"/>
          <p:cNvSpPr>
            <a:spLocks noGrp="1"/>
          </p:cNvSpPr>
          <p:nvPr>
            <p:ph type="title"/>
          </p:nvPr>
        </p:nvSpPr>
        <p:spPr>
          <a:xfrm>
            <a:off x="4873337" y="246793"/>
            <a:ext cx="3605647" cy="1008112"/>
          </a:xfrm>
          <a:prstGeom prst="horizontalScroll">
            <a:avLst/>
          </a:prstGeom>
          <a:solidFill>
            <a:schemeClr val="accent2">
              <a:lumMod val="20000"/>
              <a:lumOff val="80000"/>
            </a:schemeClr>
          </a:solidFill>
          <a:ln/>
        </p:spPr>
        <p:style>
          <a:lnRef idx="1">
            <a:schemeClr val="accent1"/>
          </a:lnRef>
          <a:fillRef idx="2">
            <a:schemeClr val="accent1"/>
          </a:fillRef>
          <a:effectRef idx="1">
            <a:schemeClr val="accent1"/>
          </a:effectRef>
          <a:fontRef idx="minor">
            <a:schemeClr val="dk1"/>
          </a:fontRef>
        </p:style>
        <p:txBody>
          <a:bodyPr rtlCol="1" anchor="ctr"/>
          <a:lstStyle/>
          <a:p>
            <a:r>
              <a:rPr lang="fa-IR" sz="2800" b="1" dirty="0">
                <a:cs typeface="B Nazanin" pitchFamily="2" charset="-78"/>
              </a:rPr>
              <a:t>ورود به بازارهای سودآور</a:t>
            </a:r>
            <a:endParaRPr lang="fa-IR" sz="2800" b="1" dirty="0">
              <a:solidFill>
                <a:schemeClr val="accent2">
                  <a:lumMod val="50000"/>
                </a:schemeClr>
              </a:solidFill>
              <a:cs typeface="B Nazanin" pitchFamily="2" charset="-78"/>
            </a:endParaRPr>
          </a:p>
        </p:txBody>
      </p:sp>
      <p:graphicFrame>
        <p:nvGraphicFramePr>
          <p:cNvPr id="20" name="Content Placeholder 19"/>
          <p:cNvGraphicFramePr>
            <a:graphicFrameLocks noGrp="1"/>
          </p:cNvGraphicFramePr>
          <p:nvPr>
            <p:ph idx="1"/>
            <p:extLst>
              <p:ext uri="{D42A27DB-BD31-4B8C-83A1-F6EECF244321}">
                <p14:modId xmlns:p14="http://schemas.microsoft.com/office/powerpoint/2010/main" val="1620728865"/>
              </p:ext>
            </p:extLst>
          </p:nvPr>
        </p:nvGraphicFramePr>
        <p:xfrm>
          <a:off x="1433945" y="1610437"/>
          <a:ext cx="7194515" cy="46109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3" name="Slide Number Placeholder 2"/>
          <p:cNvSpPr>
            <a:spLocks noGrp="1"/>
          </p:cNvSpPr>
          <p:nvPr>
            <p:ph type="sldNum" sz="quarter" idx="12"/>
          </p:nvPr>
        </p:nvSpPr>
        <p:spPr/>
        <p:txBody>
          <a:bodyPr>
            <a:normAutofit/>
          </a:bodyPr>
          <a:lstStyle/>
          <a:p>
            <a:fld id="{910D3704-EB78-46B9-AB15-D23119C7FC1D}" type="slidenum">
              <a:rPr lang="en-US" smtClean="0"/>
              <a:pPr/>
              <a:t>9</a:t>
            </a:fld>
            <a:endParaRPr lang="en-US"/>
          </a:p>
        </p:txBody>
      </p:sp>
    </p:spTree>
    <p:extLst>
      <p:ext uri="{BB962C8B-B14F-4D97-AF65-F5344CB8AC3E}">
        <p14:creationId xmlns:p14="http://schemas.microsoft.com/office/powerpoint/2010/main" val="15471449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2652</TotalTime>
  <Words>6302</Words>
  <Application>Microsoft Office PowerPoint</Application>
  <PresentationFormat>On-screen Show (4:3)</PresentationFormat>
  <Paragraphs>320</Paragraphs>
  <Slides>45</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45</vt:i4>
      </vt:variant>
    </vt:vector>
  </HeadingPairs>
  <TitlesOfParts>
    <vt:vector size="59" baseType="lpstr">
      <vt:lpstr>Arial</vt:lpstr>
      <vt:lpstr>B Lotus</vt:lpstr>
      <vt:lpstr>B Nazanin</vt:lpstr>
      <vt:lpstr>B Titr</vt:lpstr>
      <vt:lpstr>B Zar</vt:lpstr>
      <vt:lpstr>Calibri</vt:lpstr>
      <vt:lpstr>Cambria Math</vt:lpstr>
      <vt:lpstr>Franklin Gothic Book</vt:lpstr>
      <vt:lpstr>Franklin Gothic Medium</vt:lpstr>
      <vt:lpstr>Tahoma</vt:lpstr>
      <vt:lpstr>Times New Roman</vt:lpstr>
      <vt:lpstr>Tunga</vt:lpstr>
      <vt:lpstr>Wingdings</vt:lpstr>
      <vt:lpstr>Angles</vt:lpstr>
      <vt:lpstr>PowerPoint Presentation</vt:lpstr>
      <vt:lpstr>فهرست مطالب</vt:lpstr>
      <vt:lpstr>PowerPoint Presentation</vt:lpstr>
      <vt:lpstr>سرمایه گذاری مستقیم خارجی</vt:lpstr>
      <vt:lpstr>اهداف ویژه</vt:lpstr>
      <vt:lpstr>انگیزه های مربوط به سرمایه گذاری مستقیم خارجی</vt:lpstr>
      <vt:lpstr>انگیزه های درآمد محور</vt:lpstr>
      <vt:lpstr>جذب منابع جدید تقاضا</vt:lpstr>
      <vt:lpstr>ورود به بازارهای سودآور</vt:lpstr>
      <vt:lpstr>بهره برداری از مزایای انحصاری</vt:lpstr>
      <vt:lpstr>تنوع بین المللی</vt:lpstr>
      <vt:lpstr>انگیزه های هزینه محور</vt:lpstr>
      <vt:lpstr>منتفع شدن از ایجاد صرفه به مقیاس</vt:lpstr>
      <vt:lpstr>PowerPoint Presentation</vt:lpstr>
      <vt:lpstr>PowerPoint Presentation</vt:lpstr>
      <vt:lpstr>مقایسه منافع سرمایه گذاری مستقیم خارجی میان کشورها</vt:lpstr>
      <vt:lpstr>خلاصه ای از انگیزه های مربوط به مشارکت در سرمایه گذاری مستقیم</vt:lpstr>
      <vt:lpstr>خلاصه ای از انگیزه های مربوط به مشارکت در سرمایه گذاری مستقیم</vt:lpstr>
      <vt:lpstr>مقایسه منافع سرمایه گذاری مستقیم خارجی</vt:lpstr>
      <vt:lpstr>مثال</vt:lpstr>
      <vt:lpstr>منافع حاصل از سرمایه گذاری خارجی</vt:lpstr>
      <vt:lpstr>ارزیابی پروژه های مفروض با مکان های جایگزین</vt:lpstr>
      <vt:lpstr>ارزیابی پروژه های مفروض با مکان های جایگزین</vt:lpstr>
      <vt:lpstr>ارزیابی پروژه های مفروض با مکان های جایگزین</vt:lpstr>
      <vt:lpstr>ارزیابی پروژه های مفروض با مکان های جایگزین</vt:lpstr>
      <vt:lpstr>ارزیابی پروژه های مفروض با مکان های جایگزین</vt:lpstr>
      <vt:lpstr>ارزیابی پروژه های مفروض با مکان های جایگزین</vt:lpstr>
      <vt:lpstr>تحلیل متنوع سازی پروژه های بین المللی</vt:lpstr>
      <vt:lpstr>تحلیل متنوع سازی پروژه های بین المللی</vt:lpstr>
      <vt:lpstr>مقایسه پورتفوی ها در روی خط مرزی</vt:lpstr>
      <vt:lpstr>تحلیل متنوع سازی پروژه های بین المللی</vt:lpstr>
      <vt:lpstr>متنوع سازی میان کشورها</vt:lpstr>
      <vt:lpstr>تصمیم  گیری بعد از سرمایه گذاری مستقیم خارجی  </vt:lpstr>
      <vt:lpstr>دیدگاه های کشور میزبان نسبت به سرمایه گذاری مستقیم خارجی</vt:lpstr>
      <vt:lpstr>PowerPoint Presentation</vt:lpstr>
      <vt:lpstr>موانع سرمایه گذاری مسقتیم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اعمال شرایط از طرف دولت</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سیاوش شایان مهر</dc:creator>
  <cp:lastModifiedBy>Windows User</cp:lastModifiedBy>
  <cp:revision>197</cp:revision>
  <dcterms:created xsi:type="dcterms:W3CDTF">2016-07-23T07:33:43Z</dcterms:created>
  <dcterms:modified xsi:type="dcterms:W3CDTF">2018-11-17T15:41:03Z</dcterms:modified>
</cp:coreProperties>
</file>