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9"/>
  </p:notesMasterIdLst>
  <p:handoutMasterIdLst>
    <p:handoutMasterId r:id="rId40"/>
  </p:handoutMasterIdLst>
  <p:sldIdLst>
    <p:sldId id="1275" r:id="rId2"/>
    <p:sldId id="1137" r:id="rId3"/>
    <p:sldId id="1276" r:id="rId4"/>
    <p:sldId id="1277" r:id="rId5"/>
    <p:sldId id="1278" r:id="rId6"/>
    <p:sldId id="1279" r:id="rId7"/>
    <p:sldId id="1280" r:id="rId8"/>
    <p:sldId id="1281" r:id="rId9"/>
    <p:sldId id="1282" r:id="rId10"/>
    <p:sldId id="1283" r:id="rId11"/>
    <p:sldId id="1284" r:id="rId12"/>
    <p:sldId id="1285" r:id="rId13"/>
    <p:sldId id="1286" r:id="rId14"/>
    <p:sldId id="1287" r:id="rId15"/>
    <p:sldId id="1288" r:id="rId16"/>
    <p:sldId id="1289" r:id="rId17"/>
    <p:sldId id="1290" r:id="rId18"/>
    <p:sldId id="1291" r:id="rId19"/>
    <p:sldId id="1292" r:id="rId20"/>
    <p:sldId id="1293" r:id="rId21"/>
    <p:sldId id="1294" r:id="rId22"/>
    <p:sldId id="1295" r:id="rId23"/>
    <p:sldId id="1296" r:id="rId24"/>
    <p:sldId id="1297" r:id="rId25"/>
    <p:sldId id="1298" r:id="rId26"/>
    <p:sldId id="1299" r:id="rId27"/>
    <p:sldId id="1300" r:id="rId28"/>
    <p:sldId id="1301" r:id="rId29"/>
    <p:sldId id="1302" r:id="rId30"/>
    <p:sldId id="1303" r:id="rId31"/>
    <p:sldId id="1304" r:id="rId32"/>
    <p:sldId id="1305" r:id="rId33"/>
    <p:sldId id="1306" r:id="rId34"/>
    <p:sldId id="1307" r:id="rId35"/>
    <p:sldId id="1308" r:id="rId36"/>
    <p:sldId id="1309" r:id="rId37"/>
    <p:sldId id="131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68" autoAdjust="0"/>
    <p:restoredTop sz="94660"/>
  </p:normalViewPr>
  <p:slideViewPr>
    <p:cSldViewPr>
      <p:cViewPr varScale="1">
        <p:scale>
          <a:sx n="72" d="100"/>
          <a:sy n="72" d="100"/>
        </p:scale>
        <p:origin x="-113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10782"/>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63410-86E5-462B-BCB8-FB2B36D38238}" type="datetimeFigureOut">
              <a:rPr lang="en-US" smtClean="0"/>
              <a:pPr/>
              <a:t>11/7/2018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34331-3349-4CB9-ADAD-3906E4AE5FC7}" type="slidenum">
              <a:rPr lang="en-US" smtClean="0"/>
              <a:pPr/>
              <a:t>‹#›</a:t>
            </a:fld>
            <a:endParaRPr lang="en-US"/>
          </a:p>
        </p:txBody>
      </p:sp>
    </p:spTree>
    <p:extLst>
      <p:ext uri="{BB962C8B-B14F-4D97-AF65-F5344CB8AC3E}">
        <p14:creationId xmlns:p14="http://schemas.microsoft.com/office/powerpoint/2010/main" val="69611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DCEF-045C-42B7-89CC-EDCDFEBFF217}" type="datetimeFigureOut">
              <a:rPr lang="en-US" smtClean="0"/>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D2E5-C4C8-4F7F-8693-537702E942B8}" type="slidenum">
              <a:rPr lang="en-US" smtClean="0"/>
              <a:pPr/>
              <a:t>‹#›</a:t>
            </a:fld>
            <a:endParaRPr lang="en-US"/>
          </a:p>
        </p:txBody>
      </p:sp>
    </p:spTree>
    <p:extLst>
      <p:ext uri="{BB962C8B-B14F-4D97-AF65-F5344CB8AC3E}">
        <p14:creationId xmlns:p14="http://schemas.microsoft.com/office/powerpoint/2010/main" val="36684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4</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13</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14</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15</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16</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17</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18</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19</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20</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21</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22</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5</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23</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24</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25</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26</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27</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28</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29</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30</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31</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32</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6</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33</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34</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7</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8</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9</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10</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11</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14ABDA39-0B14-4760-A859-142D2E39FF5D}" type="slidenum">
              <a:rPr lang="fa-IR" smtClean="0">
                <a:solidFill>
                  <a:prstClr val="black"/>
                </a:solidFill>
              </a:rPr>
              <a:pPr/>
              <a:t>12</a:t>
            </a:fld>
            <a:endParaRPr lang="fa-IR">
              <a:solidFill>
                <a:prstClr val="black"/>
              </a:solidFill>
            </a:endParaRPr>
          </a:p>
        </p:txBody>
      </p:sp>
    </p:spTree>
    <p:extLst>
      <p:ext uri="{BB962C8B-B14F-4D97-AF65-F5344CB8AC3E}">
        <p14:creationId xmlns:p14="http://schemas.microsoft.com/office/powerpoint/2010/main" val="254936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7088" y="274638"/>
            <a:ext cx="8066087" cy="1143000"/>
          </a:xfrm>
        </p:spPr>
        <p:txBody>
          <a:bodyPr/>
          <a:lstStyle/>
          <a:p>
            <a:r>
              <a:rPr lang="en-US"/>
              <a:t>Click to edit Master title style</a:t>
            </a:r>
          </a:p>
        </p:txBody>
      </p:sp>
      <p:sp>
        <p:nvSpPr>
          <p:cNvPr id="3" name="Table Placeholder 2"/>
          <p:cNvSpPr>
            <a:spLocks noGrp="1"/>
          </p:cNvSpPr>
          <p:nvPr>
            <p:ph type="tbl" idx="1"/>
          </p:nvPr>
        </p:nvSpPr>
        <p:spPr>
          <a:xfrm>
            <a:off x="468313" y="1484313"/>
            <a:ext cx="8229600" cy="4637087"/>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r>
              <a:rPr lang="fa-IR" smtClean="0"/>
              <a:t>مالي بين الملل</a:t>
            </a:r>
            <a:endParaRPr lang="en-US"/>
          </a:p>
        </p:txBody>
      </p:sp>
    </p:spTree>
    <p:extLst>
      <p:ext uri="{BB962C8B-B14F-4D97-AF65-F5344CB8AC3E}">
        <p14:creationId xmlns:p14="http://schemas.microsoft.com/office/powerpoint/2010/main" val="14730350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3"/>
            <a:ext cx="6934200" cy="548640"/>
          </a:xfr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
        <p:nvSpPr>
          <p:cNvPr id="8" name="Right Arrow 7">
            <a:hlinkClick r:id="rId2" action="ppaction://hlinksldjump"/>
          </p:cNvPr>
          <p:cNvSpPr/>
          <p:nvPr userDrawn="1"/>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fa-IR" b="1" dirty="0" smtClean="0">
                <a:solidFill>
                  <a:srgbClr val="002060"/>
                </a:solidFill>
              </a:rPr>
              <a:t>مالي بين الملل</a:t>
            </a:r>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dirty="0"/>
          </a:p>
        </p:txBody>
      </p:sp>
    </p:spTree>
    <p:extLst>
      <p:ext uri="{BB962C8B-B14F-4D97-AF65-F5344CB8AC3E}">
        <p14:creationId xmlns:p14="http://schemas.microsoft.com/office/powerpoint/2010/main" val="36227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10D3704-EB78-46B9-AB15-D23119C7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3987"/>
            <a:ext cx="3574257"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7800" y="365760"/>
            <a:ext cx="689610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cs typeface="B Nazanin" panose="00000400000000000000" pitchFamily="2" charset="-78"/>
              </a:defRPr>
            </a:lvl1pPr>
          </a:lstStyle>
          <a:p>
            <a:r>
              <a:rPr lang="fa-IR" dirty="0" smtClean="0"/>
              <a:t>مالي بين الملل</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0D3704-EB78-46B9-AB15-D23119C7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50" r:id="rId3"/>
    <p:sldLayoutId id="2147483738" r:id="rId4"/>
    <p:sldLayoutId id="2147483739" r:id="rId5"/>
    <p:sldLayoutId id="2147483741" r:id="rId6"/>
    <p:sldLayoutId id="2147483742" r:id="rId7"/>
    <p:sldLayoutId id="2147483743" r:id="rId8"/>
    <p:sldLayoutId id="2147483744" r:id="rId9"/>
    <p:sldLayoutId id="2147483745" r:id="rId10"/>
    <p:sldLayoutId id="2147483746" r:id="rId11"/>
    <p:sldLayoutId id="2147483751" r:id="rId12"/>
  </p:sldLayoutIdLst>
  <p:hf hdr="0" dt="0"/>
  <p:txStyles>
    <p:titleStyle>
      <a:lvl1pPr algn="r"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2590800"/>
            <a:ext cx="6096000" cy="4555093"/>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مدیریت مالي</a:t>
            </a:r>
          </a:p>
          <a:p>
            <a:pPr algn="ctr" rtl="1"/>
            <a:r>
              <a:rPr lang="fa-IR" sz="5800" b="1" dirty="0" smtClean="0">
                <a:solidFill>
                  <a:srgbClr val="002060"/>
                </a:solidFill>
                <a:cs typeface="B Nazanin" panose="00000400000000000000" pitchFamily="2" charset="-78"/>
              </a:rPr>
              <a:t> بين الملل</a:t>
            </a:r>
          </a:p>
          <a:p>
            <a:pPr algn="ctr" rtl="1"/>
            <a:r>
              <a:rPr lang="fa-IR" sz="5800" b="1" dirty="0" smtClean="0">
                <a:solidFill>
                  <a:srgbClr val="002060"/>
                </a:solidFill>
                <a:cs typeface="B Nazanin" panose="00000400000000000000" pitchFamily="2" charset="-78"/>
              </a:rPr>
              <a:t> برای</a:t>
            </a:r>
          </a:p>
          <a:p>
            <a:pPr algn="ctr" rtl="1"/>
            <a:r>
              <a:rPr lang="fa-IR" sz="5800" b="1" dirty="0" smtClean="0">
                <a:solidFill>
                  <a:srgbClr val="002060"/>
                </a:solidFill>
                <a:cs typeface="B Nazanin" panose="00000400000000000000" pitchFamily="2" charset="-78"/>
              </a:rPr>
              <a:t> بنگاه های اقتصادی</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1</a:t>
            </a:fld>
            <a:endParaRPr lang="en-US" dirty="0"/>
          </a:p>
        </p:txBody>
      </p:sp>
    </p:spTree>
    <p:extLst>
      <p:ext uri="{BB962C8B-B14F-4D97-AF65-F5344CB8AC3E}">
        <p14:creationId xmlns:p14="http://schemas.microsoft.com/office/powerpoint/2010/main" val="24660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
        <p:nvSpPr>
          <p:cNvPr id="3" name="Subtitle 2"/>
          <p:cNvSpPr>
            <a:spLocks noGrp="1"/>
          </p:cNvSpPr>
          <p:nvPr>
            <p:ph idx="4294967295"/>
          </p:nvPr>
        </p:nvSpPr>
        <p:spPr>
          <a:xfrm>
            <a:off x="0" y="1143000"/>
            <a:ext cx="8229600" cy="4724400"/>
          </a:xfrm>
        </p:spPr>
        <p:txBody>
          <a:bodyPr>
            <a:noAutofit/>
          </a:bodyPr>
          <a:lstStyle/>
          <a:p>
            <a:pPr marL="82296" indent="0" algn="just" rtl="1">
              <a:buNone/>
            </a:pPr>
            <a:r>
              <a:rPr lang="fa-IR" sz="2500" b="1" dirty="0" smtClean="0">
                <a:solidFill>
                  <a:srgbClr val="00B050"/>
                </a:solidFill>
                <a:effectLst>
                  <a:outerShdw blurRad="38100" dist="38100" dir="2700000" algn="tl">
                    <a:srgbClr val="000000">
                      <a:alpha val="43137"/>
                    </a:srgbClr>
                  </a:outerShdw>
                </a:effectLst>
                <a:cs typeface="B Lotus" pitchFamily="2" charset="-78"/>
              </a:rPr>
              <a:t>بحران مالی</a:t>
            </a:r>
            <a:r>
              <a:rPr lang="fa-IR" sz="2500" b="1" dirty="0">
                <a:solidFill>
                  <a:srgbClr val="00B050"/>
                </a:solidFill>
                <a:effectLst>
                  <a:outerShdw blurRad="38100" dist="38100" dir="2700000" algn="tl">
                    <a:srgbClr val="000000">
                      <a:alpha val="43137"/>
                    </a:srgbClr>
                  </a:outerShdw>
                </a:effectLst>
                <a:cs typeface="B Lotus" pitchFamily="2" charset="-78"/>
              </a:rPr>
              <a:t> </a:t>
            </a:r>
            <a:r>
              <a:rPr lang="fa-IR" sz="2500" b="1" dirty="0" smtClean="0">
                <a:solidFill>
                  <a:srgbClr val="00B050"/>
                </a:solidFill>
                <a:effectLst>
                  <a:outerShdw blurRad="38100" dist="38100" dir="2700000" algn="tl">
                    <a:srgbClr val="000000">
                      <a:alpha val="43137"/>
                    </a:srgbClr>
                  </a:outerShdw>
                </a:effectLst>
                <a:cs typeface="B Lotus" pitchFamily="2" charset="-78"/>
              </a:rPr>
              <a:t>سال 1720 فرانسه:</a:t>
            </a:r>
            <a:endParaRPr lang="en-US" sz="2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endParaRPr lang="fa-IR" sz="1600" b="1" dirty="0" smtClean="0">
              <a:solidFill>
                <a:srgbClr val="00B050"/>
              </a:solidFill>
              <a:effectLst>
                <a:outerShdw blurRad="38100" dist="38100" dir="2700000" algn="tl">
                  <a:srgbClr val="000000">
                    <a:alpha val="43137"/>
                  </a:srgbClr>
                </a:outerShdw>
              </a:effectLst>
              <a:cs typeface="B Lotus" pitchFamily="2" charset="-78"/>
            </a:endParaRPr>
          </a:p>
          <a:p>
            <a:pPr algn="just" rtl="1">
              <a:buFont typeface="Wingdings" pitchFamily="2" charset="2"/>
              <a:buChar char="ü"/>
            </a:pPr>
            <a:r>
              <a:rPr lang="ar-SA" sz="2000" b="1" dirty="0" smtClean="0">
                <a:effectLst>
                  <a:outerShdw blurRad="38100" dist="38100" dir="2700000" algn="tl">
                    <a:srgbClr val="000000">
                      <a:alpha val="43137"/>
                    </a:srgbClr>
                  </a:outerShdw>
                </a:effectLst>
                <a:cs typeface="B Lotus" pitchFamily="2" charset="-78"/>
              </a:rPr>
              <a:t>در </a:t>
            </a:r>
            <a:r>
              <a:rPr lang="ar-SA" sz="2000" b="1" dirty="0">
                <a:effectLst>
                  <a:outerShdw blurRad="38100" dist="38100" dir="2700000" algn="tl">
                    <a:srgbClr val="000000">
                      <a:alpha val="43137"/>
                    </a:srgbClr>
                  </a:outerShdw>
                </a:effectLst>
                <a:cs typeface="B Lotus" pitchFamily="2" charset="-78"/>
              </a:rPr>
              <a:t>بهار سال</a:t>
            </a:r>
            <a:r>
              <a:rPr lang="en-US" sz="2000" b="1" dirty="0">
                <a:effectLst>
                  <a:outerShdw blurRad="38100" dist="38100" dir="2700000" algn="tl">
                    <a:srgbClr val="000000">
                      <a:alpha val="43137"/>
                    </a:srgbClr>
                  </a:outerShdw>
                </a:effectLst>
                <a:cs typeface="B Lotus" pitchFamily="2" charset="-78"/>
              </a:rPr>
              <a:t> 1720 </a:t>
            </a:r>
            <a:r>
              <a:rPr lang="ar-SA" sz="2000" b="1" dirty="0">
                <a:effectLst>
                  <a:outerShdw blurRad="38100" dist="38100" dir="2700000" algn="tl">
                    <a:srgbClr val="000000">
                      <a:alpha val="43137"/>
                    </a:srgbClr>
                  </a:outerShdw>
                </a:effectLst>
                <a:cs typeface="B Lotus" pitchFamily="2" charset="-78"/>
              </a:rPr>
              <a:t>اسکناس های منتشره بانک، یا همان حواله های آن، به</a:t>
            </a:r>
            <a:r>
              <a:rPr lang="en-US" sz="2000" b="1" dirty="0">
                <a:effectLst>
                  <a:outerShdw blurRad="38100" dist="38100" dir="2700000" algn="tl">
                    <a:srgbClr val="000000">
                      <a:alpha val="43137"/>
                    </a:srgbClr>
                  </a:outerShdw>
                </a:effectLst>
                <a:cs typeface="B Lotus" pitchFamily="2" charset="-78"/>
              </a:rPr>
              <a:t> </a:t>
            </a:r>
            <a:r>
              <a:rPr lang="fa-IR" sz="2000" b="1" dirty="0" smtClean="0">
                <a:effectLst>
                  <a:outerShdw blurRad="38100" dist="38100" dir="2700000" algn="tl">
                    <a:srgbClr val="000000">
                      <a:alpha val="43137"/>
                    </a:srgbClr>
                  </a:outerShdw>
                </a:effectLst>
                <a:cs typeface="B Lotus" pitchFamily="2" charset="-78"/>
              </a:rPr>
              <a:t>3 </a:t>
            </a:r>
            <a:r>
              <a:rPr lang="ar-SA" sz="2000" b="1" dirty="0" smtClean="0">
                <a:effectLst>
                  <a:outerShdw blurRad="38100" dist="38100" dir="2700000" algn="tl">
                    <a:srgbClr val="000000">
                      <a:alpha val="43137"/>
                    </a:srgbClr>
                  </a:outerShdw>
                </a:effectLst>
                <a:cs typeface="B Lotus" pitchFamily="2" charset="-78"/>
              </a:rPr>
              <a:t>میلیارد </a:t>
            </a:r>
            <a:r>
              <a:rPr lang="ar-SA" sz="2000" b="1" dirty="0">
                <a:effectLst>
                  <a:outerShdw blurRad="38100" dist="38100" dir="2700000" algn="tl">
                    <a:srgbClr val="000000">
                      <a:alpha val="43137"/>
                    </a:srgbClr>
                  </a:outerShdw>
                </a:effectLst>
                <a:cs typeface="B Lotus" pitchFamily="2" charset="-78"/>
              </a:rPr>
              <a:t>لیور می رسید</a:t>
            </a:r>
            <a:r>
              <a:rPr lang="en-US" sz="2000" b="1" dirty="0">
                <a:effectLst>
                  <a:outerShdw blurRad="38100" dist="38100" dir="2700000" algn="tl">
                    <a:srgbClr val="000000">
                      <a:alpha val="43137"/>
                    </a:srgbClr>
                  </a:outerShdw>
                </a:effectLst>
                <a:cs typeface="B Lotus" pitchFamily="2" charset="-78"/>
              </a:rPr>
              <a:t>. </a:t>
            </a:r>
            <a:r>
              <a:rPr lang="fa-IR" sz="2000" b="1" dirty="0" smtClean="0">
                <a:effectLst>
                  <a:outerShdw blurRad="38100" dist="38100" dir="2700000" algn="tl">
                    <a:srgbClr val="000000">
                      <a:alpha val="43137"/>
                    </a:srgbClr>
                  </a:outerShdw>
                </a:effectLst>
                <a:cs typeface="B Lotus" pitchFamily="2" charset="-78"/>
              </a:rPr>
              <a:t> </a:t>
            </a:r>
            <a:r>
              <a:rPr lang="ar-SA" sz="2000" b="1" dirty="0" smtClean="0">
                <a:effectLst>
                  <a:outerShdw blurRad="38100" dist="38100" dir="2700000" algn="tl">
                    <a:srgbClr val="000000">
                      <a:alpha val="43137"/>
                    </a:srgbClr>
                  </a:outerShdw>
                </a:effectLst>
                <a:cs typeface="B Lotus" pitchFamily="2" charset="-78"/>
              </a:rPr>
              <a:t>در </a:t>
            </a:r>
            <a:r>
              <a:rPr lang="ar-SA" sz="2000" b="1" dirty="0">
                <a:effectLst>
                  <a:outerShdw blurRad="38100" dist="38100" dir="2700000" algn="tl">
                    <a:srgbClr val="000000">
                      <a:alpha val="43137"/>
                    </a:srgbClr>
                  </a:outerShdw>
                </a:effectLst>
                <a:cs typeface="B Lotus" pitchFamily="2" charset="-78"/>
              </a:rPr>
              <a:t>آن زمان کل مسکوکات فرانسه از نیم میلیون لیور تجاوز نمی کرد</a:t>
            </a:r>
            <a:r>
              <a:rPr lang="en-US" sz="2000" b="1" dirty="0">
                <a:effectLst>
                  <a:outerShdw blurRad="38100" dist="38100" dir="2700000" algn="tl">
                    <a:srgbClr val="000000">
                      <a:alpha val="43137"/>
                    </a:srgbClr>
                  </a:outerShdw>
                </a:effectLst>
                <a:cs typeface="B Lotus" pitchFamily="2" charset="-78"/>
              </a:rPr>
              <a:t>. </a:t>
            </a:r>
            <a:r>
              <a:rPr lang="fa-IR" sz="2000" b="1" dirty="0" smtClean="0">
                <a:effectLst>
                  <a:outerShdw blurRad="38100" dist="38100" dir="2700000" algn="tl">
                    <a:srgbClr val="000000">
                      <a:alpha val="43137"/>
                    </a:srgbClr>
                  </a:outerShdw>
                </a:effectLst>
                <a:cs typeface="B Lotus" pitchFamily="2" charset="-78"/>
              </a:rPr>
              <a:t> </a:t>
            </a:r>
            <a:r>
              <a:rPr lang="ar-SA" sz="2000" b="1" dirty="0" smtClean="0">
                <a:effectLst>
                  <a:outerShdw blurRad="38100" dist="38100" dir="2700000" algn="tl">
                    <a:srgbClr val="000000">
                      <a:alpha val="43137"/>
                    </a:srgbClr>
                  </a:outerShdw>
                </a:effectLst>
                <a:cs typeface="B Lotus" pitchFamily="2" charset="-78"/>
              </a:rPr>
              <a:t>بانک </a:t>
            </a:r>
            <a:r>
              <a:rPr lang="ar-SA" sz="2000" b="1" dirty="0">
                <a:effectLst>
                  <a:outerShdw blurRad="38100" dist="38100" dir="2700000" algn="tl">
                    <a:srgbClr val="000000">
                      <a:alpha val="43137"/>
                    </a:srgbClr>
                  </a:outerShdw>
                </a:effectLst>
                <a:cs typeface="B Lotus" pitchFamily="2" charset="-78"/>
              </a:rPr>
              <a:t>سلطنتی با دادن وام و صدور حواله یا همان اسکناس رونق عجیبی به فرانسه بخشیده </a:t>
            </a:r>
            <a:r>
              <a:rPr lang="ar-SA" sz="2000" b="1" dirty="0" smtClean="0">
                <a:effectLst>
                  <a:outerShdw blurRad="38100" dist="38100" dir="2700000" algn="tl">
                    <a:srgbClr val="000000">
                      <a:alpha val="43137"/>
                    </a:srgbClr>
                  </a:outerShdw>
                </a:effectLst>
                <a:cs typeface="B Lotus" pitchFamily="2" charset="-78"/>
              </a:rPr>
              <a:t>بود</a:t>
            </a:r>
            <a:r>
              <a:rPr lang="fa-IR" sz="2000" b="1" dirty="0" smtClean="0">
                <a:effectLst>
                  <a:outerShdw blurRad="38100" dist="38100" dir="2700000" algn="tl">
                    <a:srgbClr val="000000">
                      <a:alpha val="43137"/>
                    </a:srgbClr>
                  </a:outerShdw>
                </a:effectLst>
                <a:cs typeface="B Lotus" pitchFamily="2" charset="-78"/>
              </a:rPr>
              <a:t> </a:t>
            </a:r>
            <a:r>
              <a:rPr lang="en-US" sz="2000" b="1" dirty="0" smtClean="0">
                <a:effectLst>
                  <a:outerShdw blurRad="38100" dist="38100" dir="2700000" algn="tl">
                    <a:srgbClr val="000000">
                      <a:alpha val="43137"/>
                    </a:srgbClr>
                  </a:outerShdw>
                </a:effectLst>
                <a:cs typeface="B Lotus" pitchFamily="2" charset="-78"/>
              </a:rPr>
              <a:t>. </a:t>
            </a:r>
            <a:r>
              <a:rPr lang="ar-SA" sz="2000" b="1" dirty="0">
                <a:effectLst>
                  <a:outerShdw blurRad="38100" dist="38100" dir="2700000" algn="tl">
                    <a:srgbClr val="000000">
                      <a:alpha val="43137"/>
                    </a:srgbClr>
                  </a:outerShdw>
                </a:effectLst>
                <a:cs typeface="B Lotus" pitchFamily="2" charset="-78"/>
              </a:rPr>
              <a:t>همه از بانک جان لاو وام می گرفتند و سهام می خریدند یا سرمایه گذاری می کردند و درنهایت پس اندازهای خود را به این بانک سرازیر می کردند</a:t>
            </a:r>
            <a:r>
              <a:rPr lang="en-US" sz="2000" b="1" dirty="0">
                <a:effectLst>
                  <a:outerShdw blurRad="38100" dist="38100" dir="2700000" algn="tl">
                    <a:srgbClr val="000000">
                      <a:alpha val="43137"/>
                    </a:srgbClr>
                  </a:outerShdw>
                </a:effectLst>
                <a:cs typeface="B Lotus" pitchFamily="2" charset="-78"/>
              </a:rPr>
              <a:t>.</a:t>
            </a:r>
          </a:p>
          <a:p>
            <a:pPr marL="82296" indent="0" algn="just" rtl="1">
              <a:buNone/>
            </a:pPr>
            <a:endParaRPr lang="fa-IR" sz="16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endParaRPr lang="fa-IR" sz="1600" b="1" dirty="0">
              <a:solidFill>
                <a:srgbClr val="00B050"/>
              </a:solidFill>
              <a:effectLst>
                <a:outerShdw blurRad="38100" dist="38100" dir="2700000" algn="tl">
                  <a:srgbClr val="000000">
                    <a:alpha val="43137"/>
                  </a:srgbClr>
                </a:outerShdw>
              </a:effectLst>
              <a:cs typeface="B Lotus" pitchFamily="2" charset="-78"/>
            </a:endParaRPr>
          </a:p>
          <a:p>
            <a:pPr algn="just" rtl="1">
              <a:buFont typeface="Wingdings" pitchFamily="2" charset="2"/>
              <a:buChar char="ü"/>
            </a:pPr>
            <a:r>
              <a:rPr lang="ar-SA" sz="2000" b="1" dirty="0">
                <a:effectLst>
                  <a:outerShdw blurRad="38100" dist="38100" dir="2700000" algn="tl">
                    <a:srgbClr val="000000">
                      <a:alpha val="43137"/>
                    </a:srgbClr>
                  </a:outerShdw>
                </a:effectLst>
                <a:cs typeface="B Lotus" pitchFamily="2" charset="-78"/>
              </a:rPr>
              <a:t>اما این چرخه یک باره متوقف و به سقوط و فروپاشی اقتصادی تبدیل شد.  به دلایلی که هنوز شناخته شده نیست بخشی از پس انداز کنندگان خواستار تبدیل حواله به طلا و بیرون کشیدن پس اندازهای خود شدند. عده ای گمان می کردند بانک قادر به تبدیل پس‏ اندازها </a:t>
            </a:r>
            <a:r>
              <a:rPr lang="fa-IR" sz="2000" b="1" dirty="0" smtClean="0">
                <a:effectLst>
                  <a:outerShdw blurRad="38100" dist="38100" dir="2700000" algn="tl">
                    <a:srgbClr val="000000">
                      <a:alpha val="43137"/>
                    </a:srgbClr>
                  </a:outerShdw>
                </a:effectLst>
                <a:cs typeface="B Lotus" pitchFamily="2" charset="-78"/>
              </a:rPr>
              <a:t> ب</a:t>
            </a:r>
            <a:r>
              <a:rPr lang="ar-SA" sz="2000" b="1" dirty="0" smtClean="0">
                <a:effectLst>
                  <a:outerShdw blurRad="38100" dist="38100" dir="2700000" algn="tl">
                    <a:srgbClr val="000000">
                      <a:alpha val="43137"/>
                    </a:srgbClr>
                  </a:outerShdw>
                </a:effectLst>
                <a:cs typeface="B Lotus" pitchFamily="2" charset="-78"/>
              </a:rPr>
              <a:t>ه </a:t>
            </a:r>
            <a:r>
              <a:rPr lang="ar-SA" sz="2000" b="1" dirty="0">
                <a:effectLst>
                  <a:outerShdw blurRad="38100" dist="38100" dir="2700000" algn="tl">
                    <a:srgbClr val="000000">
                      <a:alpha val="43137"/>
                    </a:srgbClr>
                  </a:outerShdw>
                </a:effectLst>
                <a:cs typeface="B Lotus" pitchFamily="2" charset="-78"/>
              </a:rPr>
              <a:t>طلا نبوده و روزی </a:t>
            </a:r>
            <a:r>
              <a:rPr lang="ar-SA" sz="2000" b="1" dirty="0" smtClean="0">
                <a:effectLst>
                  <a:outerShdw blurRad="38100" dist="38100" dir="2700000" algn="tl">
                    <a:srgbClr val="000000">
                      <a:alpha val="43137"/>
                    </a:srgbClr>
                  </a:outerShdw>
                </a:effectLst>
                <a:cs typeface="B Lotus" pitchFamily="2" charset="-78"/>
              </a:rPr>
              <a:t>ورشکست</a:t>
            </a:r>
            <a:r>
              <a:rPr lang="fa-IR" sz="2000" b="1" dirty="0" smtClean="0">
                <a:effectLst>
                  <a:outerShdw blurRad="38100" dist="38100" dir="2700000" algn="tl">
                    <a:srgbClr val="000000">
                      <a:alpha val="43137"/>
                    </a:srgbClr>
                  </a:outerShdw>
                </a:effectLst>
                <a:cs typeface="B Lotus" pitchFamily="2" charset="-78"/>
              </a:rPr>
              <a:t> </a:t>
            </a:r>
            <a:r>
              <a:rPr lang="ar-SA" sz="2000" b="1" dirty="0" smtClean="0">
                <a:effectLst>
                  <a:outerShdw blurRad="38100" dist="38100" dir="2700000" algn="tl">
                    <a:srgbClr val="000000">
                      <a:alpha val="43137"/>
                    </a:srgbClr>
                  </a:outerShdw>
                </a:effectLst>
                <a:cs typeface="B Lotus" pitchFamily="2" charset="-78"/>
              </a:rPr>
              <a:t>می </a:t>
            </a:r>
            <a:r>
              <a:rPr lang="ar-SA" sz="2000" b="1" dirty="0">
                <a:effectLst>
                  <a:outerShdw blurRad="38100" dist="38100" dir="2700000" algn="tl">
                    <a:srgbClr val="000000">
                      <a:alpha val="43137"/>
                    </a:srgbClr>
                  </a:outerShdw>
                </a:effectLst>
                <a:cs typeface="B Lotus" pitchFamily="2" charset="-78"/>
              </a:rPr>
              <a:t>شود </a:t>
            </a:r>
            <a:r>
              <a:rPr lang="en-US" sz="2000" b="1" dirty="0">
                <a:effectLst>
                  <a:outerShdw blurRad="38100" dist="38100" dir="2700000" algn="tl">
                    <a:srgbClr val="000000">
                      <a:alpha val="43137"/>
                    </a:srgbClr>
                  </a:outerShdw>
                </a:effectLst>
                <a:cs typeface="B Lotus" pitchFamily="2" charset="-78"/>
              </a:rPr>
              <a:t>.</a:t>
            </a:r>
            <a:r>
              <a:rPr lang="ar-SA" sz="2000" b="1" dirty="0">
                <a:effectLst>
                  <a:outerShdw blurRad="38100" dist="38100" dir="2700000" algn="tl">
                    <a:srgbClr val="000000">
                      <a:alpha val="43137"/>
                    </a:srgbClr>
                  </a:outerShdw>
                </a:effectLst>
                <a:cs typeface="B Lotus" pitchFamily="2" charset="-78"/>
              </a:rPr>
              <a:t>همین گمان موجب مراجعه به بانک سلطنتی شد</a:t>
            </a:r>
            <a:r>
              <a:rPr lang="en-US" sz="2000" b="1" dirty="0">
                <a:effectLst>
                  <a:outerShdw blurRad="38100" dist="38100" dir="2700000" algn="tl">
                    <a:srgbClr val="000000">
                      <a:alpha val="43137"/>
                    </a:srgbClr>
                  </a:outerShdw>
                </a:effectLst>
                <a:cs typeface="B Lotus" pitchFamily="2" charset="-78"/>
              </a:rPr>
              <a:t>.</a:t>
            </a:r>
          </a:p>
          <a:p>
            <a:pPr marL="82296" indent="0" algn="just" rtl="1">
              <a:buNone/>
            </a:pPr>
            <a:endParaRPr lang="fa-IR" sz="1600" b="1" dirty="0" smtClean="0">
              <a:solidFill>
                <a:srgbClr val="00B050"/>
              </a:solidFill>
              <a:effectLst>
                <a:outerShdw blurRad="38100" dist="38100" dir="2700000" algn="tl">
                  <a:srgbClr val="000000">
                    <a:alpha val="43137"/>
                  </a:srgbClr>
                </a:outerShdw>
              </a:effectLst>
              <a:cs typeface="B Lotus" pitchFamily="2" charset="-78"/>
            </a:endParaRPr>
          </a:p>
        </p:txBody>
      </p:sp>
      <p:pic>
        <p:nvPicPr>
          <p:cNvPr id="5122" name="Picture 2" descr="Image result for ‫فرانس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06400"/>
            <a:ext cx="2377442" cy="137160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60392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
        <p:nvSpPr>
          <p:cNvPr id="3" name="Subtitle 2"/>
          <p:cNvSpPr>
            <a:spLocks noGrp="1"/>
          </p:cNvSpPr>
          <p:nvPr>
            <p:ph idx="4294967295"/>
          </p:nvPr>
        </p:nvSpPr>
        <p:spPr>
          <a:xfrm>
            <a:off x="0" y="1143000"/>
            <a:ext cx="8229600" cy="4724400"/>
          </a:xfrm>
        </p:spPr>
        <p:txBody>
          <a:bodyPr>
            <a:noAutofit/>
          </a:bodyPr>
          <a:lstStyle/>
          <a:p>
            <a:pPr marL="82296" indent="0" algn="just" rtl="1">
              <a:buNone/>
            </a:pPr>
            <a:r>
              <a:rPr lang="fa-IR" sz="2500" b="1" dirty="0" smtClean="0">
                <a:solidFill>
                  <a:srgbClr val="00B050"/>
                </a:solidFill>
                <a:effectLst>
                  <a:outerShdw blurRad="38100" dist="38100" dir="2700000" algn="tl">
                    <a:srgbClr val="000000">
                      <a:alpha val="43137"/>
                    </a:srgbClr>
                  </a:outerShdw>
                </a:effectLst>
                <a:cs typeface="B Lotus" pitchFamily="2" charset="-78"/>
              </a:rPr>
              <a:t>بحران مالی</a:t>
            </a:r>
            <a:r>
              <a:rPr lang="fa-IR" sz="2500" b="1" dirty="0">
                <a:solidFill>
                  <a:srgbClr val="00B050"/>
                </a:solidFill>
                <a:effectLst>
                  <a:outerShdw blurRad="38100" dist="38100" dir="2700000" algn="tl">
                    <a:srgbClr val="000000">
                      <a:alpha val="43137"/>
                    </a:srgbClr>
                  </a:outerShdw>
                </a:effectLst>
                <a:cs typeface="B Lotus" pitchFamily="2" charset="-78"/>
              </a:rPr>
              <a:t> </a:t>
            </a:r>
            <a:r>
              <a:rPr lang="fa-IR" sz="2500" b="1" dirty="0" smtClean="0">
                <a:solidFill>
                  <a:srgbClr val="00B050"/>
                </a:solidFill>
                <a:effectLst>
                  <a:outerShdw blurRad="38100" dist="38100" dir="2700000" algn="tl">
                    <a:srgbClr val="000000">
                      <a:alpha val="43137"/>
                    </a:srgbClr>
                  </a:outerShdw>
                </a:effectLst>
                <a:cs typeface="B Lotus" pitchFamily="2" charset="-78"/>
              </a:rPr>
              <a:t>سال 1720 فرانسه:</a:t>
            </a:r>
            <a:endParaRPr lang="en-US" sz="2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endParaRPr lang="fa-IR" sz="16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endParaRPr lang="fa-IR" sz="1600" b="1" dirty="0" smtClean="0">
              <a:solidFill>
                <a:srgbClr val="00B050"/>
              </a:solidFill>
              <a:effectLst>
                <a:outerShdw blurRad="38100" dist="38100" dir="2700000" algn="tl">
                  <a:srgbClr val="000000">
                    <a:alpha val="43137"/>
                  </a:srgbClr>
                </a:outerShdw>
              </a:effectLst>
              <a:cs typeface="B Lotus" pitchFamily="2" charset="-78"/>
            </a:endParaRPr>
          </a:p>
        </p:txBody>
      </p:sp>
      <p:sp>
        <p:nvSpPr>
          <p:cNvPr id="6" name="Rectangle 5"/>
          <p:cNvSpPr/>
          <p:nvPr/>
        </p:nvSpPr>
        <p:spPr>
          <a:xfrm>
            <a:off x="1219200" y="2819400"/>
            <a:ext cx="7315200" cy="2862322"/>
          </a:xfrm>
          <a:prstGeom prst="rect">
            <a:avLst/>
          </a:prstGeom>
        </p:spPr>
        <p:txBody>
          <a:bodyPr wrap="square">
            <a:spAutoFit/>
          </a:bodyPr>
          <a:lstStyle/>
          <a:p>
            <a:pPr marL="285750" indent="-285750" algn="just" rtl="1">
              <a:buFont typeface="Wingdings" pitchFamily="2" charset="2"/>
              <a:buChar char="ü"/>
            </a:pPr>
            <a:r>
              <a:rPr lang="ar-SA" b="1" dirty="0">
                <a:effectLst>
                  <a:outerShdw blurRad="38100" dist="38100" dir="2700000" algn="tl">
                    <a:srgbClr val="000000">
                      <a:alpha val="43137"/>
                    </a:srgbClr>
                  </a:outerShdw>
                </a:effectLst>
                <a:cs typeface="B Lotus" pitchFamily="2" charset="-78"/>
              </a:rPr>
              <a:t>بانک از تبدیل حواله های خود به طلا ناتوان ماند و حواله های بانک سلطنتی تبدیل به کاغذهای بی ارزش </a:t>
            </a:r>
            <a:r>
              <a:rPr lang="ar-SA" b="1" dirty="0" smtClean="0">
                <a:effectLst>
                  <a:outerShdw blurRad="38100" dist="38100" dir="2700000" algn="tl">
                    <a:srgbClr val="000000">
                      <a:alpha val="43137"/>
                    </a:srgbClr>
                  </a:outerShdw>
                </a:effectLst>
                <a:cs typeface="B Lotus" pitchFamily="2" charset="-78"/>
              </a:rPr>
              <a:t>شد</a:t>
            </a:r>
            <a:r>
              <a:rPr lang="fa-IR" b="1" dirty="0">
                <a:effectLst>
                  <a:outerShdw blurRad="38100" dist="38100" dir="2700000" algn="tl">
                    <a:srgbClr val="000000">
                      <a:alpha val="43137"/>
                    </a:srgbClr>
                  </a:outerShdw>
                </a:effectLst>
                <a:cs typeface="B Lotus" pitchFamily="2" charset="-78"/>
              </a:rPr>
              <a:t>.</a:t>
            </a:r>
            <a:r>
              <a:rPr lang="en-US" b="1" dirty="0" smtClean="0">
                <a:effectLst>
                  <a:outerShdw blurRad="38100" dist="38100" dir="2700000" algn="tl">
                    <a:srgbClr val="000000">
                      <a:alpha val="43137"/>
                    </a:srgbClr>
                  </a:outerShdw>
                </a:effectLst>
                <a:cs typeface="B Lotus" pitchFamily="2" charset="-78"/>
              </a:rPr>
              <a:t> </a:t>
            </a:r>
            <a:r>
              <a:rPr lang="ar-SA" b="1" dirty="0">
                <a:effectLst>
                  <a:outerShdw blurRad="38100" dist="38100" dir="2700000" algn="tl">
                    <a:srgbClr val="000000">
                      <a:alpha val="43137"/>
                    </a:srgbClr>
                  </a:outerShdw>
                </a:effectLst>
                <a:cs typeface="B Lotus" pitchFamily="2" charset="-78"/>
              </a:rPr>
              <a:t>در اواخر سال </a:t>
            </a:r>
            <a:r>
              <a:rPr lang="fa-IR" b="1" dirty="0" smtClean="0">
                <a:effectLst>
                  <a:outerShdw blurRad="38100" dist="38100" dir="2700000" algn="tl">
                    <a:srgbClr val="000000">
                      <a:alpha val="43137"/>
                    </a:srgbClr>
                  </a:outerShdw>
                </a:effectLst>
                <a:cs typeface="B Lotus" pitchFamily="2" charset="-78"/>
              </a:rPr>
              <a:t> 1720 </a:t>
            </a:r>
            <a:r>
              <a:rPr lang="ar-SA" b="1" dirty="0" smtClean="0">
                <a:effectLst>
                  <a:outerShdw blurRad="38100" dist="38100" dir="2700000" algn="tl">
                    <a:srgbClr val="000000">
                      <a:alpha val="43137"/>
                    </a:srgbClr>
                  </a:outerShdw>
                </a:effectLst>
                <a:cs typeface="B Lotus" pitchFamily="2" charset="-78"/>
              </a:rPr>
              <a:t>ارزش </a:t>
            </a:r>
            <a:r>
              <a:rPr lang="ar-SA" b="1" dirty="0">
                <a:effectLst>
                  <a:outerShdw blurRad="38100" dist="38100" dir="2700000" algn="tl">
                    <a:srgbClr val="000000">
                      <a:alpha val="43137"/>
                    </a:srgbClr>
                  </a:outerShdw>
                </a:effectLst>
                <a:cs typeface="B Lotus" pitchFamily="2" charset="-78"/>
              </a:rPr>
              <a:t>حواله های بانک به</a:t>
            </a:r>
            <a:r>
              <a:rPr lang="en-US" b="1" dirty="0">
                <a:effectLst>
                  <a:outerShdw blurRad="38100" dist="38100" dir="2700000" algn="tl">
                    <a:srgbClr val="000000">
                      <a:alpha val="43137"/>
                    </a:srgbClr>
                  </a:outerShdw>
                </a:effectLst>
                <a:cs typeface="B Lotus" pitchFamily="2" charset="-78"/>
              </a:rPr>
              <a:t> 10 </a:t>
            </a:r>
            <a:r>
              <a:rPr lang="ar-SA" b="1" dirty="0">
                <a:effectLst>
                  <a:outerShdw blurRad="38100" dist="38100" dir="2700000" algn="tl">
                    <a:srgbClr val="000000">
                      <a:alpha val="43137"/>
                    </a:srgbClr>
                  </a:outerShdw>
                </a:effectLst>
                <a:cs typeface="B Lotus" pitchFamily="2" charset="-78"/>
              </a:rPr>
              <a:t>درصد ارزش اسمی آن به زحمت قابل فروش بود</a:t>
            </a:r>
            <a:r>
              <a:rPr lang="en-US" b="1" dirty="0" smtClean="0">
                <a:effectLst>
                  <a:outerShdw blurRad="38100" dist="38100" dir="2700000" algn="tl">
                    <a:srgbClr val="000000">
                      <a:alpha val="43137"/>
                    </a:srgbClr>
                  </a:outerShdw>
                </a:effectLst>
                <a:cs typeface="B Lotus" pitchFamily="2" charset="-78"/>
              </a:rPr>
              <a:t>.</a:t>
            </a:r>
            <a:r>
              <a:rPr lang="fa-IR" b="1" dirty="0" smtClean="0">
                <a:effectLst>
                  <a:outerShdw blurRad="38100" dist="38100" dir="2700000" algn="tl">
                    <a:srgbClr val="000000">
                      <a:alpha val="43137"/>
                    </a:srgbClr>
                  </a:outerShdw>
                </a:effectLst>
                <a:cs typeface="B Lotus" pitchFamily="2" charset="-78"/>
              </a:rPr>
              <a:t> </a:t>
            </a:r>
            <a:r>
              <a:rPr lang="ar-SA" b="1" dirty="0" smtClean="0">
                <a:effectLst>
                  <a:outerShdw blurRad="38100" dist="38100" dir="2700000" algn="tl">
                    <a:srgbClr val="000000">
                      <a:alpha val="43137"/>
                    </a:srgbClr>
                  </a:outerShdw>
                </a:effectLst>
                <a:cs typeface="B Lotus" pitchFamily="2" charset="-78"/>
              </a:rPr>
              <a:t>جان </a:t>
            </a:r>
            <a:r>
              <a:rPr lang="ar-SA" b="1" dirty="0">
                <a:effectLst>
                  <a:outerShdw blurRad="38100" dist="38100" dir="2700000" algn="tl">
                    <a:srgbClr val="000000">
                      <a:alpha val="43137"/>
                    </a:srgbClr>
                  </a:outerShdw>
                </a:effectLst>
                <a:cs typeface="B Lotus" pitchFamily="2" charset="-78"/>
              </a:rPr>
              <a:t>لاو با کمک دولت که اعتقاد به بی گناهی او داشت از فرانسه گریخت، بانک </a:t>
            </a:r>
            <a:r>
              <a:rPr lang="ar-SA" b="1" dirty="0" smtClean="0">
                <a:effectLst>
                  <a:outerShdw blurRad="38100" dist="38100" dir="2700000" algn="tl">
                    <a:srgbClr val="000000">
                      <a:alpha val="43137"/>
                    </a:srgbClr>
                  </a:outerShdw>
                </a:effectLst>
                <a:cs typeface="B Lotus" pitchFamily="2" charset="-78"/>
              </a:rPr>
              <a:t>سلطنتی</a:t>
            </a:r>
            <a:r>
              <a:rPr lang="en-US" b="1" dirty="0" smtClean="0">
                <a:effectLst>
                  <a:outerShdw blurRad="38100" dist="38100" dir="2700000" algn="tl">
                    <a:srgbClr val="000000">
                      <a:alpha val="43137"/>
                    </a:srgbClr>
                  </a:outerShdw>
                </a:effectLst>
                <a:cs typeface="B Lotus" pitchFamily="2" charset="-78"/>
              </a:rPr>
              <a:t> </a:t>
            </a:r>
            <a:r>
              <a:rPr lang="ar-SA" b="1" dirty="0" smtClean="0">
                <a:effectLst>
                  <a:outerShdw blurRad="38100" dist="38100" dir="2700000" algn="tl">
                    <a:srgbClr val="000000">
                      <a:alpha val="43137"/>
                    </a:srgbClr>
                  </a:outerShdw>
                </a:effectLst>
                <a:cs typeface="B Lotus" pitchFamily="2" charset="-78"/>
              </a:rPr>
              <a:t>ورشکسته </a:t>
            </a:r>
            <a:r>
              <a:rPr lang="ar-SA" b="1" dirty="0">
                <a:effectLst>
                  <a:outerShdw blurRad="38100" dist="38100" dir="2700000" algn="tl">
                    <a:srgbClr val="000000">
                      <a:alpha val="43137"/>
                    </a:srgbClr>
                  </a:outerShdw>
                </a:effectLst>
                <a:cs typeface="B Lotus" pitchFamily="2" charset="-78"/>
              </a:rPr>
              <a:t>شد و شرکتهای وابسته که برای ادامه فعالیت خود به سرمایه در گردش نیاز داشتند از فعالیت </a:t>
            </a:r>
            <a:r>
              <a:rPr lang="ar-SA" b="1" dirty="0" smtClean="0">
                <a:effectLst>
                  <a:outerShdw blurRad="38100" dist="38100" dir="2700000" algn="tl">
                    <a:srgbClr val="000000">
                      <a:alpha val="43137"/>
                    </a:srgbClr>
                  </a:outerShdw>
                </a:effectLst>
                <a:cs typeface="B Lotus" pitchFamily="2" charset="-78"/>
              </a:rPr>
              <a:t>بازایستادند</a:t>
            </a:r>
            <a:r>
              <a:rPr lang="fa-IR" b="1" dirty="0" smtClean="0">
                <a:effectLst>
                  <a:outerShdw blurRad="38100" dist="38100" dir="2700000" algn="tl">
                    <a:srgbClr val="000000">
                      <a:alpha val="43137"/>
                    </a:srgbClr>
                  </a:outerShdw>
                </a:effectLst>
                <a:cs typeface="B Lotus" pitchFamily="2" charset="-78"/>
              </a:rPr>
              <a:t>. </a:t>
            </a:r>
          </a:p>
          <a:p>
            <a:pPr marL="285750" indent="-285750" algn="just" rtl="1">
              <a:buFont typeface="Wingdings" pitchFamily="2" charset="2"/>
              <a:buChar char="ü"/>
            </a:pPr>
            <a:endParaRPr lang="fa-IR" b="1" dirty="0">
              <a:effectLst>
                <a:outerShdw blurRad="38100" dist="38100" dir="2700000" algn="tl">
                  <a:srgbClr val="000000">
                    <a:alpha val="43137"/>
                  </a:srgbClr>
                </a:outerShdw>
              </a:effectLst>
              <a:cs typeface="B Lotus" pitchFamily="2" charset="-78"/>
            </a:endParaRPr>
          </a:p>
          <a:p>
            <a:pPr marL="285750" indent="-285750" algn="just" rtl="1">
              <a:buFont typeface="Wingdings" pitchFamily="2" charset="2"/>
              <a:buChar char="ü"/>
            </a:pPr>
            <a:endParaRPr lang="fa-IR" b="1" dirty="0" smtClean="0">
              <a:effectLst>
                <a:outerShdw blurRad="38100" dist="38100" dir="2700000" algn="tl">
                  <a:srgbClr val="000000">
                    <a:alpha val="43137"/>
                  </a:srgbClr>
                </a:outerShdw>
              </a:effectLst>
              <a:cs typeface="B Lotus" pitchFamily="2" charset="-78"/>
            </a:endParaRPr>
          </a:p>
          <a:p>
            <a:pPr marL="285750" indent="-285750" algn="just" rtl="1">
              <a:buFont typeface="Wingdings" pitchFamily="2" charset="2"/>
              <a:buChar char="ü"/>
            </a:pPr>
            <a:r>
              <a:rPr lang="ar-SA" b="1" dirty="0" smtClean="0">
                <a:effectLst>
                  <a:outerShdw blurRad="38100" dist="38100" dir="2700000" algn="tl">
                    <a:srgbClr val="000000">
                      <a:alpha val="43137"/>
                    </a:srgbClr>
                  </a:outerShdw>
                </a:effectLst>
                <a:cs typeface="B Lotus" pitchFamily="2" charset="-78"/>
              </a:rPr>
              <a:t>تجربه </a:t>
            </a:r>
            <a:r>
              <a:rPr lang="ar-SA" b="1" dirty="0">
                <a:effectLst>
                  <a:outerShdw blurRad="38100" dist="38100" dir="2700000" algn="tl">
                    <a:srgbClr val="000000">
                      <a:alpha val="43137"/>
                    </a:srgbClr>
                  </a:outerShdw>
                </a:effectLst>
                <a:cs typeface="B Lotus" pitchFamily="2" charset="-78"/>
              </a:rPr>
              <a:t>بانک سلطنتی آنچنان تلخ و ماندگار بود که تا</a:t>
            </a:r>
            <a:r>
              <a:rPr lang="en-US" b="1" dirty="0">
                <a:effectLst>
                  <a:outerShdw blurRad="38100" dist="38100" dir="2700000" algn="tl">
                    <a:srgbClr val="000000">
                      <a:alpha val="43137"/>
                    </a:srgbClr>
                  </a:outerShdw>
                </a:effectLst>
                <a:cs typeface="B Lotus" pitchFamily="2" charset="-78"/>
              </a:rPr>
              <a:t> 50 </a:t>
            </a:r>
            <a:r>
              <a:rPr lang="ar-SA" b="1" dirty="0">
                <a:effectLst>
                  <a:outerShdw blurRad="38100" dist="38100" dir="2700000" algn="tl">
                    <a:srgbClr val="000000">
                      <a:alpha val="43137"/>
                    </a:srgbClr>
                  </a:outerShdw>
                </a:effectLst>
                <a:cs typeface="B Lotus" pitchFamily="2" charset="-78"/>
              </a:rPr>
              <a:t>سال پس از آن هیچ بانکی در فرانسه تأسیس نشد و برای جلوگیری از تداعی تجربه تلخ بانک سلطنتی اولین بانک ها در فرانسه پس از</a:t>
            </a:r>
            <a:r>
              <a:rPr lang="en-US" b="1" dirty="0">
                <a:effectLst>
                  <a:outerShdw blurRad="38100" dist="38100" dir="2700000" algn="tl">
                    <a:srgbClr val="000000">
                      <a:alpha val="43137"/>
                    </a:srgbClr>
                  </a:outerShdw>
                </a:effectLst>
                <a:cs typeface="B Lotus" pitchFamily="2" charset="-78"/>
              </a:rPr>
              <a:t> 50 </a:t>
            </a:r>
            <a:r>
              <a:rPr lang="ar-SA" b="1" dirty="0">
                <a:effectLst>
                  <a:outerShdw blurRad="38100" dist="38100" dir="2700000" algn="tl">
                    <a:srgbClr val="000000">
                      <a:alpha val="43137"/>
                    </a:srgbClr>
                  </a:outerShdw>
                </a:effectLst>
                <a:cs typeface="B Lotus" pitchFamily="2" charset="-78"/>
              </a:rPr>
              <a:t>سال و آن هم به نام اداره تنزیل شروع به فعالیت کردند</a:t>
            </a:r>
            <a:r>
              <a:rPr lang="en-US" b="1" dirty="0">
                <a:effectLst>
                  <a:outerShdw blurRad="38100" dist="38100" dir="2700000" algn="tl">
                    <a:srgbClr val="000000">
                      <a:alpha val="43137"/>
                    </a:srgbClr>
                  </a:outerShdw>
                </a:effectLst>
                <a:cs typeface="B Lotus" pitchFamily="2" charset="-78"/>
              </a:rPr>
              <a:t>.</a:t>
            </a:r>
          </a:p>
        </p:txBody>
      </p:sp>
      <p:pic>
        <p:nvPicPr>
          <p:cNvPr id="1028" name="Picture 4" descr="http://www.swaen.com/os/Lgimg/283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7404"/>
            <a:ext cx="2743200" cy="235199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379449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
        <p:nvSpPr>
          <p:cNvPr id="3" name="Subtitle 2"/>
          <p:cNvSpPr>
            <a:spLocks noGrp="1"/>
          </p:cNvSpPr>
          <p:nvPr>
            <p:ph idx="4294967295"/>
          </p:nvPr>
        </p:nvSpPr>
        <p:spPr>
          <a:xfrm>
            <a:off x="0" y="1143000"/>
            <a:ext cx="8229600" cy="4724400"/>
          </a:xfrm>
        </p:spPr>
        <p:txBody>
          <a:bodyPr>
            <a:noAutofit/>
          </a:bodyPr>
          <a:lstStyle/>
          <a:p>
            <a:pPr marL="82296" indent="0" algn="just" rtl="1">
              <a:buNone/>
            </a:pPr>
            <a:r>
              <a:rPr lang="fa-IR" sz="2500" b="1" dirty="0" smtClean="0">
                <a:solidFill>
                  <a:srgbClr val="00B050"/>
                </a:solidFill>
                <a:effectLst>
                  <a:outerShdw blurRad="38100" dist="38100" dir="2700000" algn="tl">
                    <a:srgbClr val="000000">
                      <a:alpha val="43137"/>
                    </a:srgbClr>
                  </a:outerShdw>
                </a:effectLst>
                <a:cs typeface="B Lotus" pitchFamily="2" charset="-78"/>
              </a:rPr>
              <a:t>بحران مالی</a:t>
            </a:r>
            <a:r>
              <a:rPr lang="fa-IR" sz="2500" b="1" dirty="0">
                <a:solidFill>
                  <a:srgbClr val="00B050"/>
                </a:solidFill>
                <a:effectLst>
                  <a:outerShdw blurRad="38100" dist="38100" dir="2700000" algn="tl">
                    <a:srgbClr val="000000">
                      <a:alpha val="43137"/>
                    </a:srgbClr>
                  </a:outerShdw>
                </a:effectLst>
                <a:cs typeface="B Lotus" pitchFamily="2" charset="-78"/>
              </a:rPr>
              <a:t> </a:t>
            </a:r>
            <a:r>
              <a:rPr lang="fa-IR" sz="2500" b="1" dirty="0" smtClean="0">
                <a:solidFill>
                  <a:srgbClr val="00B050"/>
                </a:solidFill>
                <a:effectLst>
                  <a:outerShdw blurRad="38100" dist="38100" dir="2700000" algn="tl">
                    <a:srgbClr val="000000">
                      <a:alpha val="43137"/>
                    </a:srgbClr>
                  </a:outerShdw>
                </a:effectLst>
                <a:cs typeface="B Lotus" pitchFamily="2" charset="-78"/>
              </a:rPr>
              <a:t>سال 1720 فرانسه:</a:t>
            </a:r>
            <a:endParaRPr lang="en-US" sz="2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endParaRPr lang="fa-IR" sz="16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endParaRPr lang="fa-IR" sz="1600" b="1" dirty="0" smtClean="0">
              <a:solidFill>
                <a:srgbClr val="00B050"/>
              </a:solidFill>
              <a:effectLst>
                <a:outerShdw blurRad="38100" dist="38100" dir="2700000" algn="tl">
                  <a:srgbClr val="000000">
                    <a:alpha val="43137"/>
                  </a:srgbClr>
                </a:outerShdw>
              </a:effectLst>
              <a:cs typeface="B Lotus" pitchFamily="2" charset="-78"/>
            </a:endParaRPr>
          </a:p>
        </p:txBody>
      </p:sp>
      <p:sp>
        <p:nvSpPr>
          <p:cNvPr id="6" name="Rectangle 5"/>
          <p:cNvSpPr/>
          <p:nvPr/>
        </p:nvSpPr>
        <p:spPr>
          <a:xfrm>
            <a:off x="469900" y="3610684"/>
            <a:ext cx="8432800" cy="3139321"/>
          </a:xfrm>
          <a:prstGeom prst="rect">
            <a:avLst/>
          </a:prstGeom>
        </p:spPr>
        <p:txBody>
          <a:bodyPr wrap="square">
            <a:spAutoFit/>
          </a:bodyPr>
          <a:lstStyle/>
          <a:p>
            <a:pPr algn="r" rtl="1"/>
            <a:r>
              <a:rPr lang="fa-IR" b="1" dirty="0" smtClean="0">
                <a:effectLst>
                  <a:outerShdw blurRad="38100" dist="38100" dir="2700000" algn="tl">
                    <a:srgbClr val="000000">
                      <a:alpha val="43137"/>
                    </a:srgbClr>
                  </a:outerShdw>
                </a:effectLst>
                <a:cs typeface="B Lotus" pitchFamily="2" charset="-78"/>
              </a:rPr>
              <a:t>1- </a:t>
            </a:r>
            <a:r>
              <a:rPr lang="en-US" b="1" dirty="0" smtClean="0">
                <a:effectLst>
                  <a:outerShdw blurRad="38100" dist="38100" dir="2700000" algn="tl">
                    <a:srgbClr val="000000">
                      <a:alpha val="43137"/>
                    </a:srgbClr>
                  </a:outerShdw>
                </a:effectLst>
                <a:cs typeface="B Lotus" pitchFamily="2" charset="-78"/>
              </a:rPr>
              <a:t> </a:t>
            </a:r>
            <a:r>
              <a:rPr lang="ar-SA" b="1" dirty="0">
                <a:effectLst>
                  <a:outerShdw blurRad="38100" dist="38100" dir="2700000" algn="tl">
                    <a:srgbClr val="000000">
                      <a:alpha val="43137"/>
                    </a:srgbClr>
                  </a:outerShdw>
                </a:effectLst>
                <a:cs typeface="B Lotus" pitchFamily="2" charset="-78"/>
              </a:rPr>
              <a:t>تمایل بانک در اعطای بیش از اندازه وام</a:t>
            </a:r>
            <a:r>
              <a:rPr lang="en-US" b="1" dirty="0">
                <a:effectLst>
                  <a:outerShdw blurRad="38100" dist="38100" dir="2700000" algn="tl">
                    <a:srgbClr val="000000">
                      <a:alpha val="43137"/>
                    </a:srgbClr>
                  </a:outerShdw>
                </a:effectLst>
                <a:cs typeface="B Lotus" pitchFamily="2" charset="-78"/>
              </a:rPr>
              <a:t>. </a:t>
            </a:r>
            <a:r>
              <a:rPr lang="ar-SA" b="1" dirty="0">
                <a:effectLst>
                  <a:outerShdw blurRad="38100" dist="38100" dir="2700000" algn="tl">
                    <a:srgbClr val="000000">
                      <a:alpha val="43137"/>
                    </a:srgbClr>
                  </a:outerShdw>
                </a:effectLst>
                <a:cs typeface="B Lotus" pitchFamily="2" charset="-78"/>
              </a:rPr>
              <a:t>افزایش قیمت سهام و سود حاصل از اعطای وام دو منفعت اصلی بانک سلطنتی در اعطای وام بود</a:t>
            </a:r>
            <a:r>
              <a:rPr lang="en-US" b="1" dirty="0" smtClean="0">
                <a:effectLst>
                  <a:outerShdw blurRad="38100" dist="38100" dir="2700000" algn="tl">
                    <a:srgbClr val="000000">
                      <a:alpha val="43137"/>
                    </a:srgbClr>
                  </a:outerShdw>
                </a:effectLst>
                <a:cs typeface="B Lotus" pitchFamily="2" charset="-78"/>
              </a:rPr>
              <a:t>.</a:t>
            </a:r>
            <a:endParaRPr lang="fa-IR" b="1" dirty="0" smtClean="0">
              <a:effectLst>
                <a:outerShdw blurRad="38100" dist="38100" dir="2700000" algn="tl">
                  <a:srgbClr val="000000">
                    <a:alpha val="43137"/>
                  </a:srgbClr>
                </a:outerShdw>
              </a:effectLst>
              <a:cs typeface="B Lotus" pitchFamily="2" charset="-78"/>
            </a:endParaRPr>
          </a:p>
          <a:p>
            <a:pPr algn="r" rtl="1"/>
            <a:endParaRPr lang="en-US" b="1" dirty="0">
              <a:effectLst>
                <a:outerShdw blurRad="38100" dist="38100" dir="2700000" algn="tl">
                  <a:srgbClr val="000000">
                    <a:alpha val="43137"/>
                  </a:srgbClr>
                </a:outerShdw>
              </a:effectLst>
              <a:cs typeface="B Lotus" pitchFamily="2" charset="-78"/>
            </a:endParaRPr>
          </a:p>
          <a:p>
            <a:pPr algn="r" rtl="1"/>
            <a:r>
              <a:rPr lang="en-US" b="1" dirty="0">
                <a:effectLst>
                  <a:outerShdw blurRad="38100" dist="38100" dir="2700000" algn="tl">
                    <a:srgbClr val="000000">
                      <a:alpha val="43137"/>
                    </a:srgbClr>
                  </a:outerShdw>
                </a:effectLst>
                <a:cs typeface="B Lotus" pitchFamily="2" charset="-78"/>
              </a:rPr>
              <a:t> </a:t>
            </a:r>
            <a:r>
              <a:rPr lang="fa-IR" b="1" dirty="0" smtClean="0">
                <a:effectLst>
                  <a:outerShdw blurRad="38100" dist="38100" dir="2700000" algn="tl">
                    <a:srgbClr val="000000">
                      <a:alpha val="43137"/>
                    </a:srgbClr>
                  </a:outerShdw>
                </a:effectLst>
                <a:cs typeface="B Lotus" pitchFamily="2" charset="-78"/>
              </a:rPr>
              <a:t>2- </a:t>
            </a:r>
            <a:r>
              <a:rPr lang="en-US" b="1" dirty="0" smtClean="0">
                <a:effectLst>
                  <a:outerShdw blurRad="38100" dist="38100" dir="2700000" algn="tl">
                    <a:srgbClr val="000000">
                      <a:alpha val="43137"/>
                    </a:srgbClr>
                  </a:outerShdw>
                </a:effectLst>
                <a:cs typeface="B Lotus" pitchFamily="2" charset="-78"/>
              </a:rPr>
              <a:t> </a:t>
            </a:r>
            <a:r>
              <a:rPr lang="ar-SA" b="1" dirty="0">
                <a:effectLst>
                  <a:outerShdw blurRad="38100" dist="38100" dir="2700000" algn="tl">
                    <a:srgbClr val="000000">
                      <a:alpha val="43137"/>
                    </a:srgbClr>
                  </a:outerShdw>
                </a:effectLst>
                <a:cs typeface="B Lotus" pitchFamily="2" charset="-78"/>
              </a:rPr>
              <a:t>قصور دولت در جلوگیری از اعطای وام بیش از اندازه</a:t>
            </a:r>
            <a:r>
              <a:rPr lang="en-US" b="1" dirty="0" smtClean="0">
                <a:effectLst>
                  <a:outerShdw blurRad="38100" dist="38100" dir="2700000" algn="tl">
                    <a:srgbClr val="000000">
                      <a:alpha val="43137"/>
                    </a:srgbClr>
                  </a:outerShdw>
                </a:effectLst>
                <a:cs typeface="B Lotus" pitchFamily="2" charset="-78"/>
              </a:rPr>
              <a:t>.</a:t>
            </a:r>
            <a:r>
              <a:rPr lang="fa-IR" b="1" dirty="0" smtClean="0">
                <a:effectLst>
                  <a:outerShdw blurRad="38100" dist="38100" dir="2700000" algn="tl">
                    <a:srgbClr val="000000">
                      <a:alpha val="43137"/>
                    </a:srgbClr>
                  </a:outerShdw>
                </a:effectLst>
                <a:cs typeface="B Lotus" pitchFamily="2" charset="-78"/>
              </a:rPr>
              <a:t> </a:t>
            </a:r>
            <a:r>
              <a:rPr lang="ar-SA" b="1" dirty="0" smtClean="0">
                <a:effectLst>
                  <a:outerShdw blurRad="38100" dist="38100" dir="2700000" algn="tl">
                    <a:srgbClr val="000000">
                      <a:alpha val="43137"/>
                    </a:srgbClr>
                  </a:outerShdw>
                </a:effectLst>
                <a:cs typeface="B Lotus" pitchFamily="2" charset="-78"/>
              </a:rPr>
              <a:t>دولت </a:t>
            </a:r>
            <a:r>
              <a:rPr lang="ar-SA" b="1" dirty="0">
                <a:effectLst>
                  <a:outerShdw blurRad="38100" dist="38100" dir="2700000" algn="tl">
                    <a:srgbClr val="000000">
                      <a:alpha val="43137"/>
                    </a:srgbClr>
                  </a:outerShdw>
                </a:effectLst>
                <a:cs typeface="B Lotus" pitchFamily="2" charset="-78"/>
              </a:rPr>
              <a:t>فرانسه علاوه بر اخذ مالیات، اوراق قرضه خود را به این بانک می فروخت و همچنین از کاهش نرخ بهره و رونق خارق العاده فرانسه در پرتو فعالیت های بانک خشنود بود، از همین رو بدون نظارت به بانک اجازه داد که هرقدر می خواهد وام و اعتبار به اقتصاد تزریق کند</a:t>
            </a:r>
            <a:r>
              <a:rPr lang="en-US" b="1" dirty="0" smtClean="0">
                <a:effectLst>
                  <a:outerShdw blurRad="38100" dist="38100" dir="2700000" algn="tl">
                    <a:srgbClr val="000000">
                      <a:alpha val="43137"/>
                    </a:srgbClr>
                  </a:outerShdw>
                </a:effectLst>
                <a:cs typeface="B Lotus" pitchFamily="2" charset="-78"/>
              </a:rPr>
              <a:t>.</a:t>
            </a:r>
            <a:endParaRPr lang="fa-IR" b="1" dirty="0" smtClean="0">
              <a:effectLst>
                <a:outerShdw blurRad="38100" dist="38100" dir="2700000" algn="tl">
                  <a:srgbClr val="000000">
                    <a:alpha val="43137"/>
                  </a:srgbClr>
                </a:outerShdw>
              </a:effectLst>
              <a:cs typeface="B Lotus" pitchFamily="2" charset="-78"/>
            </a:endParaRPr>
          </a:p>
          <a:p>
            <a:pPr algn="r" rtl="1"/>
            <a:endParaRPr lang="en-US" b="1" dirty="0">
              <a:effectLst>
                <a:outerShdw blurRad="38100" dist="38100" dir="2700000" algn="tl">
                  <a:srgbClr val="000000">
                    <a:alpha val="43137"/>
                  </a:srgbClr>
                </a:outerShdw>
              </a:effectLst>
              <a:cs typeface="B Lotus" pitchFamily="2" charset="-78"/>
            </a:endParaRPr>
          </a:p>
          <a:p>
            <a:pPr algn="r" rtl="1"/>
            <a:r>
              <a:rPr lang="fa-IR" b="1" dirty="0" smtClean="0">
                <a:effectLst>
                  <a:outerShdw blurRad="38100" dist="38100" dir="2700000" algn="tl">
                    <a:srgbClr val="000000">
                      <a:alpha val="43137"/>
                    </a:srgbClr>
                  </a:outerShdw>
                </a:effectLst>
                <a:cs typeface="B Lotus" pitchFamily="2" charset="-78"/>
              </a:rPr>
              <a:t>3- </a:t>
            </a:r>
            <a:r>
              <a:rPr lang="en-US" b="1" dirty="0" smtClean="0">
                <a:effectLst>
                  <a:outerShdw blurRad="38100" dist="38100" dir="2700000" algn="tl">
                    <a:srgbClr val="000000">
                      <a:alpha val="43137"/>
                    </a:srgbClr>
                  </a:outerShdw>
                </a:effectLst>
                <a:cs typeface="B Lotus" pitchFamily="2" charset="-78"/>
              </a:rPr>
              <a:t> </a:t>
            </a:r>
            <a:r>
              <a:rPr lang="ar-SA" b="1" dirty="0">
                <a:effectLst>
                  <a:outerShdw blurRad="38100" dist="38100" dir="2700000" algn="tl">
                    <a:srgbClr val="000000">
                      <a:alpha val="43137"/>
                    </a:srgbClr>
                  </a:outerShdw>
                </a:effectLst>
                <a:cs typeface="B Lotus" pitchFamily="2" charset="-78"/>
              </a:rPr>
              <a:t>رشد حبابی قیمت سهام و سوداگری و ثروتمند شدن از طریق معامله سها</a:t>
            </a:r>
            <a:r>
              <a:rPr lang="fa-IR" b="1" dirty="0">
                <a:effectLst>
                  <a:outerShdw blurRad="38100" dist="38100" dir="2700000" algn="tl">
                    <a:srgbClr val="000000">
                      <a:alpha val="43137"/>
                    </a:srgbClr>
                  </a:outerShdw>
                </a:effectLst>
                <a:cs typeface="B Lotus" pitchFamily="2" charset="-78"/>
              </a:rPr>
              <a:t>م. </a:t>
            </a:r>
            <a:r>
              <a:rPr lang="ar-SA" b="1" dirty="0">
                <a:effectLst>
                  <a:outerShdw blurRad="38100" dist="38100" dir="2700000" algn="tl">
                    <a:srgbClr val="000000">
                      <a:alpha val="43137"/>
                    </a:srgbClr>
                  </a:outerShdw>
                </a:effectLst>
                <a:cs typeface="B Lotus" pitchFamily="2" charset="-78"/>
              </a:rPr>
              <a:t>وام های بانک سلطنتی به افراد اجازه می داد تا در بازار سهام وارد شده و با خریدوفروش سهام بتوانند سودهای هنگفتی به دست آورند</a:t>
            </a:r>
            <a:r>
              <a:rPr lang="en-US" b="1" dirty="0" smtClean="0">
                <a:effectLst>
                  <a:outerShdw blurRad="38100" dist="38100" dir="2700000" algn="tl">
                    <a:srgbClr val="000000">
                      <a:alpha val="43137"/>
                    </a:srgbClr>
                  </a:outerShdw>
                </a:effectLst>
                <a:cs typeface="B Lotus" pitchFamily="2" charset="-78"/>
              </a:rPr>
              <a:t>.</a:t>
            </a:r>
            <a:endParaRPr lang="fa-IR" b="1" dirty="0" smtClean="0">
              <a:effectLst>
                <a:outerShdw blurRad="38100" dist="38100" dir="2700000" algn="tl">
                  <a:srgbClr val="000000">
                    <a:alpha val="43137"/>
                  </a:srgbClr>
                </a:outerShdw>
              </a:effectLst>
              <a:cs typeface="B Lotus" pitchFamily="2" charset="-78"/>
            </a:endParaRPr>
          </a:p>
          <a:p>
            <a:pPr algn="r" rtl="1"/>
            <a:endParaRPr lang="en-US" b="1" dirty="0">
              <a:effectLst>
                <a:outerShdw blurRad="38100" dist="38100" dir="2700000" algn="tl">
                  <a:srgbClr val="000000">
                    <a:alpha val="43137"/>
                  </a:srgbClr>
                </a:outerShdw>
              </a:effectLst>
              <a:cs typeface="B Lotus" pitchFamily="2" charset="-78"/>
            </a:endParaRPr>
          </a:p>
          <a:p>
            <a:pPr algn="r" rtl="1"/>
            <a:r>
              <a:rPr lang="fa-IR" b="1" dirty="0" smtClean="0">
                <a:effectLst>
                  <a:outerShdw blurRad="38100" dist="38100" dir="2700000" algn="tl">
                    <a:srgbClr val="000000">
                      <a:alpha val="43137"/>
                    </a:srgbClr>
                  </a:outerShdw>
                </a:effectLst>
                <a:cs typeface="B Lotus" pitchFamily="2" charset="-78"/>
              </a:rPr>
              <a:t>4- </a:t>
            </a:r>
            <a:r>
              <a:rPr lang="en-US" b="1" dirty="0" smtClean="0">
                <a:effectLst>
                  <a:outerShdw blurRad="38100" dist="38100" dir="2700000" algn="tl">
                    <a:srgbClr val="000000">
                      <a:alpha val="43137"/>
                    </a:srgbClr>
                  </a:outerShdw>
                </a:effectLst>
                <a:cs typeface="B Lotus" pitchFamily="2" charset="-78"/>
              </a:rPr>
              <a:t>  </a:t>
            </a:r>
            <a:r>
              <a:rPr lang="ar-SA" b="1" dirty="0">
                <a:effectLst>
                  <a:outerShdw blurRad="38100" dist="38100" dir="2700000" algn="tl">
                    <a:srgbClr val="000000">
                      <a:alpha val="43137"/>
                    </a:srgbClr>
                  </a:outerShdw>
                </a:effectLst>
                <a:cs typeface="B Lotus" pitchFamily="2" charset="-78"/>
              </a:rPr>
              <a:t>به دلایل نامعلومی عده ای از پس انداز کنندگان یکباره خواستار تبدیل پس اندازهای خود به طلا شدند</a:t>
            </a:r>
            <a:r>
              <a:rPr lang="en-US" b="1" dirty="0">
                <a:effectLst>
                  <a:outerShdw blurRad="38100" dist="38100" dir="2700000" algn="tl">
                    <a:srgbClr val="000000">
                      <a:alpha val="43137"/>
                    </a:srgbClr>
                  </a:outerShdw>
                </a:effectLst>
                <a:cs typeface="B Lotus" pitchFamily="2" charset="-78"/>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63700"/>
            <a:ext cx="4038600" cy="193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312194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
        <p:nvSpPr>
          <p:cNvPr id="3" name="Subtitle 2"/>
          <p:cNvSpPr>
            <a:spLocks noGrp="1"/>
          </p:cNvSpPr>
          <p:nvPr>
            <p:ph idx="4294967295"/>
          </p:nvPr>
        </p:nvSpPr>
        <p:spPr>
          <a:xfrm>
            <a:off x="838200" y="1447800"/>
            <a:ext cx="8305800" cy="3505200"/>
          </a:xfrm>
        </p:spPr>
        <p:txBody>
          <a:bodyPr>
            <a:normAutofit fontScale="85000" lnSpcReduction="20000"/>
          </a:bodyPr>
          <a:lstStyle/>
          <a:p>
            <a:pPr algn="r" rtl="1"/>
            <a:r>
              <a:rPr lang="fa-IR" sz="2900" b="1" dirty="0" smtClean="0">
                <a:solidFill>
                  <a:srgbClr val="00B050"/>
                </a:solidFill>
                <a:effectLst>
                  <a:outerShdw blurRad="38100" dist="38100" dir="2700000" algn="tl">
                    <a:srgbClr val="000000">
                      <a:alpha val="43137"/>
                    </a:srgbClr>
                  </a:outerShdw>
                </a:effectLst>
                <a:cs typeface="B Lotus" pitchFamily="2" charset="-78"/>
              </a:rPr>
              <a:t>بحران مالی بزرگ آمریکا سال 1929:</a:t>
            </a:r>
          </a:p>
          <a:p>
            <a:pPr algn="r" rtl="1"/>
            <a:endParaRPr lang="en-US" sz="4500" b="1" dirty="0" smtClean="0">
              <a:solidFill>
                <a:srgbClr val="00B050"/>
              </a:solidFill>
              <a:effectLst>
                <a:outerShdw blurRad="38100" dist="38100" dir="2700000" algn="tl">
                  <a:srgbClr val="000000">
                    <a:alpha val="43137"/>
                  </a:srgbClr>
                </a:outerShdw>
              </a:effectLst>
              <a:cs typeface="B Lotus" pitchFamily="2" charset="-78"/>
            </a:endParaRPr>
          </a:p>
          <a:p>
            <a:pPr algn="just" rtl="1"/>
            <a:r>
              <a:rPr lang="fa-IR" sz="2700" b="1" dirty="0">
                <a:effectLst>
                  <a:outerShdw blurRad="38100" dist="38100" dir="2700000" algn="tl">
                    <a:srgbClr val="000000">
                      <a:alpha val="43137"/>
                    </a:srgbClr>
                  </a:outerShdw>
                </a:effectLst>
                <a:cs typeface="B Lotus" pitchFamily="2" charset="-78"/>
              </a:rPr>
              <a:t>ورشکستگی بانک‌ها از آشکارترین نمادهای این بحران بود. در سال 1929 بیش از 25 هزار بانک وجود داشت که 4 سال پس از شروع بحران تعداد آنها به 15 هزار بانک تقلیل یافت یعنی 10 هزار بانک ورشکست یا در سایر بانک‌ها ادغام‌شده بودند . شاخص قیمت بازار سهام نیز از پنج‌شنبه سیاه 24 اکتبر 1929 تا سال 1932 به میزان 89 درصد کاهش یافت و تنها در سال 1954 به سطح خود در سال 1929 </a:t>
            </a:r>
            <a:r>
              <a:rPr lang="fa-IR" sz="2700" b="1" dirty="0" smtClean="0">
                <a:effectLst>
                  <a:outerShdw blurRad="38100" dist="38100" dir="2700000" algn="tl">
                    <a:srgbClr val="000000">
                      <a:alpha val="43137"/>
                    </a:srgbClr>
                  </a:outerShdw>
                </a:effectLst>
                <a:cs typeface="B Lotus" pitchFamily="2" charset="-78"/>
              </a:rPr>
              <a:t>بازگشت. </a:t>
            </a:r>
            <a:r>
              <a:rPr lang="fa-IR" sz="2700" b="1" dirty="0">
                <a:effectLst>
                  <a:outerShdw blurRad="38100" dist="38100" dir="2700000" algn="tl">
                    <a:srgbClr val="000000">
                      <a:alpha val="43137"/>
                    </a:srgbClr>
                  </a:outerShdw>
                </a:effectLst>
                <a:cs typeface="B Lotus" pitchFamily="2" charset="-78"/>
              </a:rPr>
              <a:t>در دوره 1929 تا 1932 تولید هفت اقتصاد بزرگ جهان 20 درصد کاهش یافت و نرخ بیکاری در آمریکا و آلمان به 32 درصد افزایش یافت . علل بحران بزرگ 1929 مشابه بحران 1720 فرانسه بود. </a:t>
            </a:r>
            <a:endParaRPr lang="en-US" sz="2700" b="1" dirty="0" smtClean="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usa crisis 1929financi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usa crisis 1929financi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usa crisis 1929financi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34937"/>
            <a:ext cx="2828925" cy="213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64249"/>
            <a:ext cx="2743200" cy="225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48021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
        <p:nvSpPr>
          <p:cNvPr id="3" name="Subtitle 2"/>
          <p:cNvSpPr>
            <a:spLocks noGrp="1"/>
          </p:cNvSpPr>
          <p:nvPr>
            <p:ph idx="4294967295"/>
          </p:nvPr>
        </p:nvSpPr>
        <p:spPr>
          <a:xfrm>
            <a:off x="838200" y="1816100"/>
            <a:ext cx="8305800" cy="2362200"/>
          </a:xfrm>
        </p:spPr>
        <p:txBody>
          <a:bodyPr>
            <a:normAutofit fontScale="62500" lnSpcReduction="20000"/>
          </a:bodyPr>
          <a:lstStyle/>
          <a:p>
            <a:pPr algn="r" rtl="1"/>
            <a:r>
              <a:rPr lang="fa-IR" sz="3600" b="1" dirty="0" smtClean="0">
                <a:solidFill>
                  <a:srgbClr val="00B050"/>
                </a:solidFill>
                <a:effectLst>
                  <a:outerShdw blurRad="38100" dist="38100" dir="2700000" algn="tl">
                    <a:srgbClr val="000000">
                      <a:alpha val="43137"/>
                    </a:srgbClr>
                  </a:outerShdw>
                </a:effectLst>
                <a:cs typeface="B Lotus" pitchFamily="2" charset="-78"/>
              </a:rPr>
              <a:t>بحران مالی بزرگ آمریکا سال 1929:</a:t>
            </a:r>
          </a:p>
          <a:p>
            <a:pPr algn="r" rtl="1"/>
            <a:endParaRPr lang="en-US" sz="4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r>
              <a:rPr lang="fa-IR" sz="3100" b="1" dirty="0">
                <a:effectLst>
                  <a:outerShdw blurRad="38100" dist="38100" dir="2700000" algn="tl">
                    <a:srgbClr val="000000">
                      <a:alpha val="43137"/>
                    </a:srgbClr>
                  </a:outerShdw>
                </a:effectLst>
                <a:cs typeface="B Lotus" pitchFamily="2" charset="-78"/>
              </a:rPr>
              <a:t>ميلتون فريدمن </a:t>
            </a:r>
            <a:r>
              <a:rPr lang="fa-IR" sz="3100" dirty="0">
                <a:cs typeface="B Lotus" pitchFamily="2" charset="-78"/>
              </a:rPr>
              <a:t>اين بحران را چنين توصيف ميكند: </a:t>
            </a:r>
            <a:endParaRPr lang="fa-IR" sz="3100" dirty="0" smtClean="0">
              <a:cs typeface="B Lotus" pitchFamily="2" charset="-78"/>
            </a:endParaRPr>
          </a:p>
          <a:p>
            <a:pPr marL="82296" indent="0" algn="just" rtl="1">
              <a:buNone/>
            </a:pPr>
            <a:r>
              <a:rPr lang="fa-IR" sz="3100" dirty="0" smtClean="0">
                <a:cs typeface="B Lotus" pitchFamily="2" charset="-78"/>
              </a:rPr>
              <a:t>«</a:t>
            </a:r>
            <a:r>
              <a:rPr lang="fa-IR" sz="3100" dirty="0">
                <a:cs typeface="B Lotus" pitchFamily="2" charset="-78"/>
              </a:rPr>
              <a:t>كسادي كه در سال 1929 آغاز گرديد براي ايالات متحده </a:t>
            </a:r>
            <a:r>
              <a:rPr lang="fa-IR" sz="3100" dirty="0" smtClean="0">
                <a:cs typeface="B Lotus" pitchFamily="2" charset="-78"/>
              </a:rPr>
              <a:t>فاجعه اي </a:t>
            </a:r>
            <a:r>
              <a:rPr lang="fa-IR" sz="3100" dirty="0">
                <a:cs typeface="B Lotus" pitchFamily="2" charset="-78"/>
              </a:rPr>
              <a:t>بيسابقه بود... كل توليد بـه ثلـث رسـيد و بيكـاري بـه رقـم </a:t>
            </a:r>
            <a:r>
              <a:rPr lang="fa-IR" sz="3100" dirty="0" smtClean="0">
                <a:cs typeface="B Lotus" pitchFamily="2" charset="-78"/>
              </a:rPr>
              <a:t>بيسابقه 25 </a:t>
            </a:r>
            <a:r>
              <a:rPr lang="fa-IR" sz="3100" dirty="0">
                <a:cs typeface="B Lotus" pitchFamily="2" charset="-78"/>
              </a:rPr>
              <a:t>درصد نيروي كار بالغ شد... در آلمان اين كسادي آدولف هيتلر را بر </a:t>
            </a:r>
            <a:r>
              <a:rPr lang="fa-IR" sz="3100" dirty="0" smtClean="0">
                <a:cs typeface="B Lotus" pitchFamily="2" charset="-78"/>
              </a:rPr>
              <a:t>اريكه قدرت نشاند </a:t>
            </a:r>
            <a:r>
              <a:rPr lang="fa-IR" sz="3100" dirty="0">
                <a:cs typeface="B Lotus" pitchFamily="2" charset="-78"/>
              </a:rPr>
              <a:t>و در ژاپن گروه نظاميان را تقويت كرد</a:t>
            </a:r>
            <a:r>
              <a:rPr lang="fa-IR" sz="3100" dirty="0" smtClean="0">
                <a:cs typeface="B Lotus" pitchFamily="2" charset="-78"/>
              </a:rPr>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91000"/>
            <a:ext cx="326571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143000"/>
            <a:ext cx="2465698"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09534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sp>
        <p:nvSpPr>
          <p:cNvPr id="3" name="Subtitle 2"/>
          <p:cNvSpPr>
            <a:spLocks noGrp="1"/>
          </p:cNvSpPr>
          <p:nvPr>
            <p:ph idx="4294967295"/>
          </p:nvPr>
        </p:nvSpPr>
        <p:spPr>
          <a:xfrm>
            <a:off x="838200" y="1524000"/>
            <a:ext cx="8305800" cy="4800600"/>
          </a:xfrm>
        </p:spPr>
        <p:txBody>
          <a:bodyPr>
            <a:normAutofit fontScale="92500" lnSpcReduction="20000"/>
          </a:bodyPr>
          <a:lstStyle/>
          <a:p>
            <a:pPr algn="r" rtl="1"/>
            <a:r>
              <a:rPr lang="fa-IR" sz="3600" b="1" dirty="0" smtClean="0">
                <a:solidFill>
                  <a:srgbClr val="00B050"/>
                </a:solidFill>
                <a:effectLst>
                  <a:outerShdw blurRad="38100" dist="38100" dir="2700000" algn="tl">
                    <a:srgbClr val="000000">
                      <a:alpha val="43137"/>
                    </a:srgbClr>
                  </a:outerShdw>
                </a:effectLst>
                <a:cs typeface="B Lotus" pitchFamily="2" charset="-78"/>
              </a:rPr>
              <a:t>بحران مالی بزرگ آمریکا سال 1929:</a:t>
            </a:r>
          </a:p>
          <a:p>
            <a:pPr algn="r" rtl="1"/>
            <a:endParaRPr lang="en-US" sz="4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r>
              <a:rPr lang="fa-IR" sz="2800" dirty="0">
                <a:cs typeface="B Lotus" pitchFamily="2" charset="-78"/>
              </a:rPr>
              <a:t>در مورد علل بحران 1929 نظریه‌های مختلفی وجود دارد. اما سیاستگذاری دولت در آن دوره می‌تواند تصور سیاستگذاران را از علل بحران روشن سازد. به دنبال بحران بزرگ 1929 دولت آمریکا مقررات متعددی برای مهار بازارهای مختلف به‌ویژه بازارهای مالی وضع نمود. در سال 1933 و 1935 مقررات مالی تازه‌‌ای وضع شد که حداقل در حوزه‌های زیر فعالیت‌های بانکی و مالی را محدود می‌ساخت: </a:t>
            </a:r>
            <a:endParaRPr lang="en-US" sz="2800" dirty="0" smtClean="0">
              <a:cs typeface="B Lotus" pitchFamily="2" charset="-78"/>
            </a:endParaRPr>
          </a:p>
          <a:p>
            <a:pPr marL="82296" indent="0" algn="just" rtl="1">
              <a:buNone/>
            </a:pPr>
            <a:r>
              <a:rPr lang="fa-IR" sz="2800" dirty="0" smtClean="0">
                <a:cs typeface="B Lotus" pitchFamily="2" charset="-78"/>
              </a:rPr>
              <a:t>1- مداخله </a:t>
            </a:r>
            <a:r>
              <a:rPr lang="fa-IR" sz="2800" dirty="0">
                <a:cs typeface="B Lotus" pitchFamily="2" charset="-78"/>
              </a:rPr>
              <a:t>بانک‌های تجاری در بازار سهام </a:t>
            </a:r>
            <a:endParaRPr lang="fa-IR" sz="2800" dirty="0" smtClean="0">
              <a:cs typeface="B Lotus" pitchFamily="2" charset="-78"/>
            </a:endParaRPr>
          </a:p>
          <a:p>
            <a:pPr marL="82296" indent="0" algn="just" rtl="1">
              <a:buNone/>
            </a:pPr>
            <a:r>
              <a:rPr lang="fa-IR" sz="2800" dirty="0" smtClean="0">
                <a:cs typeface="B Lotus" pitchFamily="2" charset="-78"/>
              </a:rPr>
              <a:t>2- نرخ </a:t>
            </a:r>
            <a:r>
              <a:rPr lang="fa-IR" sz="2800" dirty="0">
                <a:cs typeface="B Lotus" pitchFamily="2" charset="-78"/>
              </a:rPr>
              <a:t>بهره وام و نرخ سود سپرده‌ها </a:t>
            </a:r>
            <a:endParaRPr lang="en-US" sz="2800" dirty="0" smtClean="0">
              <a:cs typeface="B Lotus" pitchFamily="2" charset="-78"/>
            </a:endParaRPr>
          </a:p>
          <a:p>
            <a:pPr marL="82296" indent="0" algn="just" rtl="1">
              <a:buNone/>
            </a:pPr>
            <a:r>
              <a:rPr lang="fa-IR" sz="2800" dirty="0" smtClean="0">
                <a:cs typeface="B Lotus" pitchFamily="2" charset="-78"/>
              </a:rPr>
              <a:t>3-  </a:t>
            </a:r>
            <a:r>
              <a:rPr lang="fa-IR" sz="2800" dirty="0">
                <a:cs typeface="B Lotus" pitchFamily="2" charset="-78"/>
              </a:rPr>
              <a:t>ارائه ابزارهای مالی از سوی بانک‌ها یا سایر مؤسسات </a:t>
            </a:r>
            <a:r>
              <a:rPr lang="fa-IR" sz="2800" dirty="0" smtClean="0">
                <a:cs typeface="B Lotus" pitchFamily="2" charset="-78"/>
              </a:rPr>
              <a:t>مالی</a:t>
            </a:r>
            <a:endParaRPr lang="en-US" sz="2800" dirty="0" smtClean="0">
              <a:cs typeface="B Lotus" pitchFamily="2" charset="-78"/>
            </a:endParaRPr>
          </a:p>
          <a:p>
            <a:pPr marL="82296" indent="0" algn="just" rtl="1">
              <a:buNone/>
            </a:pPr>
            <a:r>
              <a:rPr lang="fa-IR" sz="2800" dirty="0" smtClean="0">
                <a:cs typeface="B Lotus" pitchFamily="2" charset="-78"/>
              </a:rPr>
              <a:t> 4- حوزه جغرافیایی بانک‌ها</a:t>
            </a:r>
            <a:endParaRPr lang="fa-IR" sz="3100" dirty="0" smtClean="0">
              <a:cs typeface="B Lotus" pitchFamily="2" charset="-7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8800"/>
            <a:ext cx="2819400" cy="197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80190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
        <p:nvSpPr>
          <p:cNvPr id="3" name="Subtitle 2"/>
          <p:cNvSpPr>
            <a:spLocks noGrp="1"/>
          </p:cNvSpPr>
          <p:nvPr>
            <p:ph idx="4294967295"/>
          </p:nvPr>
        </p:nvSpPr>
        <p:spPr>
          <a:xfrm>
            <a:off x="838200" y="2057400"/>
            <a:ext cx="8305800" cy="4267200"/>
          </a:xfrm>
        </p:spPr>
        <p:txBody>
          <a:bodyPr>
            <a:normAutofit fontScale="62500" lnSpcReduction="20000"/>
          </a:bodyPr>
          <a:lstStyle/>
          <a:p>
            <a:pPr algn="r" rtl="1"/>
            <a:r>
              <a:rPr lang="fa-IR" sz="3600" b="1" dirty="0" smtClean="0">
                <a:solidFill>
                  <a:srgbClr val="00B050"/>
                </a:solidFill>
                <a:effectLst>
                  <a:outerShdw blurRad="38100" dist="38100" dir="2700000" algn="tl">
                    <a:srgbClr val="000000">
                      <a:alpha val="43137"/>
                    </a:srgbClr>
                  </a:outerShdw>
                </a:effectLst>
                <a:cs typeface="B Lotus" pitchFamily="2" charset="-78"/>
              </a:rPr>
              <a:t>بحران مالی بزرگ آمریکا سال 1929:</a:t>
            </a:r>
          </a:p>
          <a:p>
            <a:pPr algn="r" rtl="1"/>
            <a:endParaRPr lang="en-US" sz="4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r>
              <a:rPr lang="fa-IR" sz="2800" dirty="0" smtClean="0">
                <a:cs typeface="B Lotus" pitchFamily="2" charset="-78"/>
              </a:rPr>
              <a:t> </a:t>
            </a:r>
            <a:r>
              <a:rPr lang="fa-IR" sz="2800" dirty="0">
                <a:cs typeface="B Lotus" pitchFamily="2" charset="-78"/>
              </a:rPr>
              <a:t>تا قبل از این بحران بزرگ بانک‌های تجاری در بازار سهام نیز فعالیت می‌کردند. به دنبال بحران بزرگ 1929 کنگره آمریکا در سال 1933 قانونی را تصویب کرد که به </a:t>
            </a:r>
            <a:r>
              <a:rPr lang="fa-IR" sz="2800" b="1" dirty="0">
                <a:effectLst>
                  <a:outerShdw blurRad="38100" dist="38100" dir="2700000" algn="tl">
                    <a:srgbClr val="000000">
                      <a:alpha val="43137"/>
                    </a:srgbClr>
                  </a:outerShdw>
                </a:effectLst>
                <a:cs typeface="B Lotus" pitchFamily="2" charset="-78"/>
              </a:rPr>
              <a:t>قانون بانکی یا قانون گلس- استیگل </a:t>
            </a:r>
            <a:r>
              <a:rPr lang="fa-IR" sz="2800" dirty="0">
                <a:cs typeface="B Lotus" pitchFamily="2" charset="-78"/>
              </a:rPr>
              <a:t>مشهور است. محور اصلی این قانون تفکیک بانک‌های تجاری از بانک‌های سرمایه‌گذاری است. بانک سرمایه‌گذاری به‌طور اختصاصی در تضمین و معامله اوراق بهادار شرکت‌ها و دولت فعالیت می‌کند. این نوع بانک‌ها اوراق بهادار را از منتشرکننده آن خریداری کرده و در بازار اوراق بهادار می‌فروشند. بانک‌های سرمایه‌گذاری خدمات مختلفی به شرکت‌ها و خریداران سهام شرکت‌ها می‌دهند و به‌نوعی در بازار سهام فعال هستند. در مقابل، فعالیت اصلی بانک تجاری جذب سپرده و اعطای وام است. تا قبل از بحران بزرگ بانک‌های تجاری می‌توانستند مانند بانک‌های سرمایه‌گذاری در بازار اوراق بهادار فعالیت کنند اما با تصویب قانون گلس- استیگل بانک‌های تجاری از تضمین اوراق بهادار و فعالیت مستقیم در بازار سهام منع شدند همچنین انجام فعالیت‌های مرسوم بانک‌های تجاری در بانک‌های سرمایه‌گذاری ممنوع شد . تفکیک بانک‌های تجاری از بانک‌های سرمایه‌گذاری یکی از علل بحران بزرگ را روشن می‌سازد. به نظر می‌رسد در بحران بزرگ نیز همچون بحران 1720 فرانسه مشکل از فعالیت بانک در بازار سهام ناشی شده بود و یا حداقل سیاستگذاران پولی آمریکا این مسئله را از عوامل بحران می‌دانستند. </a:t>
            </a:r>
            <a:endParaRPr lang="fa-IR" sz="3100" dirty="0" smtClean="0">
              <a:cs typeface="B Lotus" pitchFamily="2" charset="-78"/>
            </a:endParaRPr>
          </a:p>
        </p:txBody>
      </p:sp>
      <p:pic>
        <p:nvPicPr>
          <p:cNvPr id="9218" name="Picture 2" descr="Image result for usa crisis 1929finan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990600"/>
            <a:ext cx="4572001" cy="179997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53371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sp>
        <p:nvSpPr>
          <p:cNvPr id="3" name="Subtitle 2"/>
          <p:cNvSpPr>
            <a:spLocks noGrp="1"/>
          </p:cNvSpPr>
          <p:nvPr>
            <p:ph idx="4294967295"/>
          </p:nvPr>
        </p:nvSpPr>
        <p:spPr>
          <a:xfrm>
            <a:off x="838200" y="2057400"/>
            <a:ext cx="8305800" cy="4800600"/>
          </a:xfrm>
        </p:spPr>
        <p:txBody>
          <a:bodyPr>
            <a:normAutofit fontScale="77500" lnSpcReduction="20000"/>
          </a:bodyPr>
          <a:lstStyle/>
          <a:p>
            <a:pPr algn="r" rtl="1"/>
            <a:r>
              <a:rPr lang="fa-IR" sz="3600" b="1" dirty="0" smtClean="0">
                <a:solidFill>
                  <a:srgbClr val="00B050"/>
                </a:solidFill>
                <a:effectLst>
                  <a:outerShdw blurRad="38100" dist="38100" dir="2700000" algn="tl">
                    <a:srgbClr val="000000">
                      <a:alpha val="43137"/>
                    </a:srgbClr>
                  </a:outerShdw>
                </a:effectLst>
                <a:cs typeface="B Lotus" pitchFamily="2" charset="-78"/>
              </a:rPr>
              <a:t>بحران مالی بزرگ آمریکا سال 1929:</a:t>
            </a:r>
          </a:p>
          <a:p>
            <a:pPr algn="r" rtl="1"/>
            <a:endParaRPr lang="en-US" sz="4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r>
              <a:rPr lang="fa-IR" sz="2600" b="1" dirty="0">
                <a:cs typeface="B Lotus" pitchFamily="2" charset="-78"/>
              </a:rPr>
              <a:t>بانک‌هایی که خود سهامدار شرکت‌های بورسی بودند به افراد وام می‌دادند تا سهام شرکت‌های خود را خریداری کنند. از این طریق بانک‌ها هم از دادن وام سود می‌بردند و هم از افزایش قیمت سهام شرکت‌هایی که خود شریک آنها بودند. این‌سود مضاعف انگیزه‌‌ای قوی برای بانک‌ها ایجاد می‌کرد تا بیش‌ از اندازه تسهیلات دهند. وفور وام و تسهیلات همچون سیاست‌های انبساطی پولی عمل می‌کرد و قیمت عموم کالاها به‌ویژه دارایی‌هایی را که زمینه سوداگری آنها وجود داشت (سهام شرکت‌ها) افزایش داد. خطر دیگر عدم تفکیک بانک‌های تجاری و سرمایه‌گذاری در هنگام سقوط بازار اوراق بهادار آشکار می‌شود. با سقوط بازار سهام، بانک‌ها نیز به‌سرعت سقوط می‌کنند زیرا از یک‌سو ارزش دارایی آنها در بازار اوراق بهادار سقوط کرده و از سوی دیگر وام‌گیرندگان آنها نیز با سقوط بازار سهام قادر به پرداخت اقساط خود نیستند. </a:t>
            </a:r>
            <a:endParaRPr lang="en-US" sz="2600" b="1" dirty="0" smtClean="0">
              <a:cs typeface="B Lotus" pitchFamily="2" charset="-78"/>
            </a:endParaRPr>
          </a:p>
          <a:p>
            <a:pPr marL="82296" indent="0" algn="just" rtl="1">
              <a:buNone/>
            </a:pPr>
            <a:r>
              <a:rPr lang="fa-IR" sz="2600" b="1" dirty="0" smtClean="0">
                <a:cs typeface="B Lotus" pitchFamily="2" charset="-78"/>
              </a:rPr>
              <a:t>بنابراین </a:t>
            </a:r>
            <a:r>
              <a:rPr lang="fa-IR" sz="2600" b="1" dirty="0">
                <a:cs typeface="B Lotus" pitchFamily="2" charset="-78"/>
              </a:rPr>
              <a:t>اقتصاد یک کشور در هنگام بحران با سقوط همزمان نظام بانکی و بازار سهام مواجه می‌شود. تفکیک بانک‌های تجاری از بانک‌های سرمایه‌گذار می‌تواند تا حدودی این مشکل را تقلیل دهد. تفکیک بانک‌های تجاری از بانک‌های سرمایه‌گذار یکی از سیاست‌های دولت آمریکا برای جلوگیری از بحران بود. </a:t>
            </a:r>
            <a:r>
              <a:rPr lang="fa-IR" sz="2600" b="1" dirty="0" smtClean="0">
                <a:cs typeface="B Lotus" pitchFamily="2" charset="-78"/>
              </a:rPr>
              <a:t>پس از این بحران، نظارت </a:t>
            </a:r>
            <a:r>
              <a:rPr lang="fa-IR" sz="2600" b="1" dirty="0">
                <a:cs typeface="B Lotus" pitchFamily="2" charset="-78"/>
              </a:rPr>
              <a:t>بر بانک‌ها به‌طور بی‌‌سابقه‌‌ای افزایش یافت.</a:t>
            </a:r>
            <a:endParaRPr lang="fa-IR" sz="3900" b="1" dirty="0" smtClean="0">
              <a:cs typeface="B Lotus" pitchFamily="2" charset="-78"/>
            </a:endParaRPr>
          </a:p>
        </p:txBody>
      </p:sp>
      <p:pic>
        <p:nvPicPr>
          <p:cNvPr id="10242" name="Picture 2" descr="Image result for 1929 recession cri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4191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10854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
        <p:nvSpPr>
          <p:cNvPr id="3" name="Subtitle 2"/>
          <p:cNvSpPr>
            <a:spLocks noGrp="1"/>
          </p:cNvSpPr>
          <p:nvPr>
            <p:ph idx="4294967295"/>
          </p:nvPr>
        </p:nvSpPr>
        <p:spPr>
          <a:xfrm>
            <a:off x="838200" y="2057400"/>
            <a:ext cx="8305800" cy="3276600"/>
          </a:xfrm>
        </p:spPr>
        <p:txBody>
          <a:bodyPr>
            <a:normAutofit fontScale="85000" lnSpcReduction="10000"/>
          </a:bodyPr>
          <a:lstStyle/>
          <a:p>
            <a:pPr algn="r" rtl="1"/>
            <a:r>
              <a:rPr lang="fa-IR" sz="2900" b="1" dirty="0" smtClean="0">
                <a:solidFill>
                  <a:srgbClr val="00B050"/>
                </a:solidFill>
                <a:effectLst>
                  <a:outerShdw blurRad="38100" dist="38100" dir="2700000" algn="tl">
                    <a:srgbClr val="000000">
                      <a:alpha val="43137"/>
                    </a:srgbClr>
                  </a:outerShdw>
                </a:effectLst>
                <a:cs typeface="B Lotus" pitchFamily="2" charset="-78"/>
              </a:rPr>
              <a:t>بحران مالی بزرگ آمریکا سال 1929:</a:t>
            </a:r>
          </a:p>
          <a:p>
            <a:pPr algn="r" rtl="1"/>
            <a:endParaRPr lang="en-US" sz="4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r>
              <a:rPr lang="fa-IR" sz="2500" b="1" dirty="0">
                <a:effectLst>
                  <a:outerShdw blurRad="38100" dist="38100" dir="2700000" algn="tl">
                    <a:srgbClr val="000000">
                      <a:alpha val="43137"/>
                    </a:srgbClr>
                  </a:outerShdw>
                </a:effectLst>
                <a:cs typeface="B Lotus" pitchFamily="2" charset="-78"/>
              </a:rPr>
              <a:t>ورود به فعالیت‌های بانکی، طراحی ابزارهای مالی، نرخ سود و حوزه فعالیت جغرافیایی بانک‌ها همه تحت نظارت دولت قرار گرفت. نه‌تنها بانک‌ها بلکه بازار سهام نیز تحت نظارت شدید دولت قرار گرفت. در بازار سهام نهاد ناظر مقررات خود را بر بانک‌های سرمایه‌گذار افزایش داد. استانداردهای حسابداری دقیق‌تر و الزامات بیشتر در افشای اطلاعات را برای بانک‌های سرمایه‌گذار تعریف و به اجرا درآورد. نظام‌های بیمه برای سپرده‌ها و وام‌های رهنی طراحی شد. در پرتو این مقررات از دهه 1930 تا دهه 1970 ورشکستگی بانکی و بحران مالی در آمریکا رخ نداد بلکه دورانی به وجود آمد که </a:t>
            </a:r>
            <a:r>
              <a:rPr lang="fa-IR" sz="2500" b="1" dirty="0">
                <a:solidFill>
                  <a:srgbClr val="00B050"/>
                </a:solidFill>
                <a:effectLst>
                  <a:outerShdw blurRad="38100" dist="38100" dir="2700000" algn="tl">
                    <a:srgbClr val="000000">
                      <a:alpha val="43137"/>
                    </a:srgbClr>
                  </a:outerShdw>
                </a:effectLst>
                <a:cs typeface="B Lotus" pitchFamily="2" charset="-78"/>
              </a:rPr>
              <a:t>عصر طلایی سرمایه‌داری مدرن </a:t>
            </a:r>
            <a:r>
              <a:rPr lang="fa-IR" sz="2500" b="1" dirty="0">
                <a:effectLst>
                  <a:outerShdw blurRad="38100" dist="38100" dir="2700000" algn="tl">
                    <a:srgbClr val="000000">
                      <a:alpha val="43137"/>
                    </a:srgbClr>
                  </a:outerShdw>
                </a:effectLst>
                <a:cs typeface="B Lotus" pitchFamily="2" charset="-78"/>
              </a:rPr>
              <a:t>نامیده شد .</a:t>
            </a:r>
            <a:endParaRPr lang="fa-IR" sz="2500" b="1" dirty="0" smtClean="0">
              <a:effectLst>
                <a:outerShdw blurRad="38100" dist="38100" dir="2700000" algn="tl">
                  <a:srgbClr val="000000">
                    <a:alpha val="43137"/>
                  </a:srgbClr>
                </a:outerShdw>
              </a:effectLst>
              <a:cs typeface="B Lotus" pitchFamily="2" charset="-78"/>
            </a:endParaRPr>
          </a:p>
        </p:txBody>
      </p:sp>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047080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
        <p:nvSpPr>
          <p:cNvPr id="3" name="Subtitle 2"/>
          <p:cNvSpPr>
            <a:spLocks noGrp="1"/>
          </p:cNvSpPr>
          <p:nvPr>
            <p:ph idx="4294967295"/>
          </p:nvPr>
        </p:nvSpPr>
        <p:spPr>
          <a:xfrm>
            <a:off x="838200" y="1524000"/>
            <a:ext cx="8305800" cy="3276600"/>
          </a:xfrm>
        </p:spPr>
        <p:txBody>
          <a:bodyPr>
            <a:normAutofit fontScale="92500" lnSpcReduction="20000"/>
          </a:bodyPr>
          <a:lstStyle/>
          <a:p>
            <a:pPr marL="82296" indent="0" algn="r" rtl="1">
              <a:buNone/>
            </a:pPr>
            <a:r>
              <a:rPr lang="fa-IR" sz="2900" b="1" dirty="0" smtClean="0">
                <a:solidFill>
                  <a:srgbClr val="00B050"/>
                </a:solidFill>
                <a:effectLst>
                  <a:outerShdw blurRad="38100" dist="38100" dir="2700000" algn="tl">
                    <a:srgbClr val="000000">
                      <a:alpha val="43137"/>
                    </a:srgbClr>
                  </a:outerShdw>
                </a:effectLst>
                <a:cs typeface="B Lotus" pitchFamily="2" charset="-78"/>
              </a:rPr>
              <a:t>دهه 70 میلادی و آغاز مقررات زدائی مالی:</a:t>
            </a:r>
          </a:p>
          <a:p>
            <a:pPr algn="r" rtl="1"/>
            <a:endParaRPr lang="en-US" sz="4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r>
              <a:rPr lang="fa-IR" sz="2400" b="1" dirty="0">
                <a:effectLst>
                  <a:outerShdw blurRad="38100" dist="38100" dir="2700000" algn="tl">
                    <a:srgbClr val="000000">
                      <a:alpha val="43137"/>
                    </a:srgbClr>
                  </a:outerShdw>
                </a:effectLst>
                <a:cs typeface="B Lotus" pitchFamily="2" charset="-78"/>
              </a:rPr>
              <a:t>در دهه 1970 الگوی فکری حاکم کینزی زیر سؤال رفت. تا آن دهه اعتقاد عمومی ‌به ضعف نظام بازار بود. بازار‌ها </a:t>
            </a:r>
            <a:r>
              <a:rPr lang="fa-IR" sz="2400" b="1" dirty="0" smtClean="0">
                <a:effectLst>
                  <a:outerShdw blurRad="38100" dist="38100" dir="2700000" algn="tl">
                    <a:srgbClr val="000000">
                      <a:alpha val="43137"/>
                    </a:srgbClr>
                  </a:outerShdw>
                </a:effectLst>
                <a:cs typeface="B Lotus" pitchFamily="2" charset="-78"/>
              </a:rPr>
              <a:t>از</a:t>
            </a:r>
            <a:r>
              <a:rPr lang="en-US" sz="2400" b="1" dirty="0" smtClean="0">
                <a:effectLst>
                  <a:outerShdw blurRad="38100" dist="38100" dir="2700000" algn="tl">
                    <a:srgbClr val="000000">
                      <a:alpha val="43137"/>
                    </a:srgbClr>
                  </a:outerShdw>
                </a:effectLst>
                <a:cs typeface="B Lotus" pitchFamily="2" charset="-78"/>
              </a:rPr>
              <a:t> </a:t>
            </a:r>
            <a:r>
              <a:rPr lang="fa-IR" sz="2400" b="1" dirty="0" smtClean="0">
                <a:effectLst>
                  <a:outerShdw blurRad="38100" dist="38100" dir="2700000" algn="tl">
                    <a:srgbClr val="000000">
                      <a:alpha val="43137"/>
                    </a:srgbClr>
                  </a:outerShdw>
                </a:effectLst>
                <a:cs typeface="B Lotus" pitchFamily="2" charset="-78"/>
              </a:rPr>
              <a:t>جمله </a:t>
            </a:r>
            <a:r>
              <a:rPr lang="fa-IR" sz="2400" b="1" dirty="0">
                <a:effectLst>
                  <a:outerShdw blurRad="38100" dist="38100" dir="2700000" algn="tl">
                    <a:srgbClr val="000000">
                      <a:alpha val="43137"/>
                    </a:srgbClr>
                  </a:outerShdw>
                </a:effectLst>
                <a:cs typeface="B Lotus" pitchFamily="2" charset="-78"/>
              </a:rPr>
              <a:t>بازارهای مالی، نهادی تصور می‌شدند که نیازمند تنظیم و مداخله دولت بودند. چند پدیده این باور را زیر سؤال برد به‌گونه‌ای که تا پایان دهه 1970 الگوهای رقیب مکتب کینزی مانند مکتب پولی و اتریشی بر فضای سیاستگذاری حاکم شدند. در پرتو این مکاتب جدید عصر مقررات‌زدایی متولد شد. شرایط رکود تورمی‌‌، سیاست‌های انقباضی و تحولات تکنولوژی عمده‌ترین حوادثی بودند که موجب استقبال از مقررات‌زدایی مالی شدند</a:t>
            </a:r>
            <a:r>
              <a:rPr lang="fa-IR" sz="2400" b="1" dirty="0" smtClean="0">
                <a:effectLst>
                  <a:outerShdw blurRad="38100" dist="38100" dir="2700000" algn="tl">
                    <a:srgbClr val="000000">
                      <a:alpha val="43137"/>
                    </a:srgbClr>
                  </a:outerShdw>
                </a:effectLst>
                <a:cs typeface="B Lotus" pitchFamily="2" charset="-78"/>
              </a:rPr>
              <a:t>.</a:t>
            </a:r>
            <a:endParaRPr lang="fa-IR" sz="2500" b="1" dirty="0" smtClean="0">
              <a:effectLst>
                <a:outerShdw blurRad="38100" dist="38100" dir="2700000" algn="tl">
                  <a:srgbClr val="000000">
                    <a:alpha val="43137"/>
                  </a:srgbClr>
                </a:outerShdw>
              </a:effectLst>
              <a:cs typeface="B Lotus" pitchFamily="2" charset="-7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743" y="4572000"/>
            <a:ext cx="421851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43896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4419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r>
              <a:rPr lang="fa-IR" dirty="0" smtClean="0">
                <a:cs typeface="B Nazanin" panose="00000400000000000000" pitchFamily="2" charset="-78"/>
              </a:rPr>
              <a:t>فهرست مطالب</a:t>
            </a:r>
            <a:endParaRPr lang="en-US" dirty="0">
              <a:cs typeface="B Nazanin" panose="00000400000000000000" pitchFamily="2" charset="-78"/>
            </a:endParaRPr>
          </a:p>
        </p:txBody>
      </p:sp>
      <p:sp>
        <p:nvSpPr>
          <p:cNvPr id="7" name="Rounded Rectangle 6">
            <a:hlinkClick r:id="" action="ppaction://noaction"/>
          </p:cNvPr>
          <p:cNvSpPr/>
          <p:nvPr/>
        </p:nvSpPr>
        <p:spPr>
          <a:xfrm>
            <a:off x="2357120" y="6070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1) ماهيت مالي بين الملل و موضوعات  جاري شركتهاي چند مليتي</a:t>
            </a:r>
            <a:endParaRPr lang="en-US" sz="1400" b="1" dirty="0">
              <a:solidFill>
                <a:srgbClr val="002060"/>
              </a:solidFill>
              <a:cs typeface="B Nazanin" panose="00000400000000000000" pitchFamily="2" charset="-78"/>
            </a:endParaRPr>
          </a:p>
        </p:txBody>
      </p:sp>
      <p:sp>
        <p:nvSpPr>
          <p:cNvPr id="8" name="Rounded Rectangle 7">
            <a:hlinkClick r:id="" action="ppaction://noaction"/>
          </p:cNvPr>
          <p:cNvSpPr/>
          <p:nvPr/>
        </p:nvSpPr>
        <p:spPr>
          <a:xfrm>
            <a:off x="2357120" y="88900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2) آشنايي با نظام ها، و نهادهاي مالي بين الملل</a:t>
            </a:r>
            <a:endParaRPr lang="en-US" sz="1400" b="1" dirty="0">
              <a:solidFill>
                <a:srgbClr val="002060"/>
              </a:solidFill>
              <a:cs typeface="B Nazanin" panose="00000400000000000000" pitchFamily="2" charset="-78"/>
            </a:endParaRPr>
          </a:p>
        </p:txBody>
      </p:sp>
      <p:sp>
        <p:nvSpPr>
          <p:cNvPr id="9" name="Rounded Rectangle 8">
            <a:hlinkClick r:id="" action="ppaction://noaction"/>
          </p:cNvPr>
          <p:cNvSpPr/>
          <p:nvPr/>
        </p:nvSpPr>
        <p:spPr>
          <a:xfrm>
            <a:off x="2357120" y="11836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3) </a:t>
            </a:r>
            <a:r>
              <a:rPr lang="fa-IR" sz="1400" b="1" dirty="0">
                <a:solidFill>
                  <a:srgbClr val="002060"/>
                </a:solidFill>
                <a:cs typeface="B Nazanin" panose="00000400000000000000" pitchFamily="2" charset="-78"/>
              </a:rPr>
              <a:t>درآمدملي،ثروت و تراز </a:t>
            </a:r>
            <a:r>
              <a:rPr lang="fa-IR" sz="1400" b="1" dirty="0" smtClean="0">
                <a:solidFill>
                  <a:srgbClr val="002060"/>
                </a:solidFill>
                <a:cs typeface="B Nazanin" panose="00000400000000000000" pitchFamily="2" charset="-78"/>
              </a:rPr>
              <a:t>پرداختها</a:t>
            </a:r>
            <a:endParaRPr lang="fa-IR" sz="1400" b="1" dirty="0">
              <a:solidFill>
                <a:srgbClr val="002060"/>
              </a:solidFill>
              <a:cs typeface="B Nazanin" panose="00000400000000000000" pitchFamily="2" charset="-78"/>
            </a:endParaRPr>
          </a:p>
        </p:txBody>
      </p:sp>
      <p:sp>
        <p:nvSpPr>
          <p:cNvPr id="10" name="Rounded Rectangle 9">
            <a:hlinkClick r:id="" action="ppaction://noaction"/>
          </p:cNvPr>
          <p:cNvSpPr/>
          <p:nvPr/>
        </p:nvSpPr>
        <p:spPr>
          <a:xfrm>
            <a:off x="2357120" y="14782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4) </a:t>
            </a:r>
            <a:r>
              <a:rPr lang="fa-IR" sz="1400" b="1" dirty="0">
                <a:solidFill>
                  <a:srgbClr val="002060"/>
                </a:solidFill>
                <a:cs typeface="B Nazanin" panose="00000400000000000000" pitchFamily="2" charset="-78"/>
              </a:rPr>
              <a:t>هزینه سرمايه  و بازارسرمايه بين المللي</a:t>
            </a:r>
          </a:p>
        </p:txBody>
      </p:sp>
      <p:sp>
        <p:nvSpPr>
          <p:cNvPr id="11" name="Rounded Rectangle 10">
            <a:hlinkClick r:id="" action="ppaction://noaction"/>
          </p:cNvPr>
          <p:cNvSpPr/>
          <p:nvPr/>
        </p:nvSpPr>
        <p:spPr>
          <a:xfrm>
            <a:off x="2357120" y="17729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5) </a:t>
            </a:r>
            <a:r>
              <a:rPr lang="fa-IR" sz="1400" b="1" dirty="0">
                <a:solidFill>
                  <a:srgbClr val="002060"/>
                </a:solidFill>
                <a:cs typeface="B Nazanin" panose="00000400000000000000" pitchFamily="2" charset="-78"/>
              </a:rPr>
              <a:t>استاندارهاي </a:t>
            </a:r>
            <a:r>
              <a:rPr lang="fa-IR" sz="1400" b="1" dirty="0" smtClean="0">
                <a:solidFill>
                  <a:srgbClr val="002060"/>
                </a:solidFill>
                <a:cs typeface="B Nazanin" panose="00000400000000000000" pitchFamily="2" charset="-78"/>
              </a:rPr>
              <a:t>حسابداري و </a:t>
            </a:r>
            <a:r>
              <a:rPr lang="fa-IR" sz="1400" b="1" dirty="0">
                <a:solidFill>
                  <a:srgbClr val="002060"/>
                </a:solidFill>
                <a:cs typeface="B Nazanin" panose="00000400000000000000" pitchFamily="2" charset="-78"/>
              </a:rPr>
              <a:t>مالي بين الملل</a:t>
            </a:r>
            <a:endParaRPr lang="en-US" sz="1400" b="1" dirty="0">
              <a:solidFill>
                <a:srgbClr val="002060"/>
              </a:solidFill>
              <a:cs typeface="B Nazanin" panose="00000400000000000000" pitchFamily="2" charset="-78"/>
            </a:endParaRPr>
          </a:p>
        </p:txBody>
      </p:sp>
      <p:sp>
        <p:nvSpPr>
          <p:cNvPr id="12" name="Rounded Rectangle 11">
            <a:hlinkClick r:id="" action="ppaction://noaction"/>
          </p:cNvPr>
          <p:cNvSpPr/>
          <p:nvPr/>
        </p:nvSpPr>
        <p:spPr>
          <a:xfrm>
            <a:off x="2357120" y="20675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6) سیستم </a:t>
            </a:r>
            <a:r>
              <a:rPr lang="fa-IR" sz="1400" b="1" dirty="0">
                <a:solidFill>
                  <a:srgbClr val="002060"/>
                </a:solidFill>
                <a:cs typeface="B Nazanin" panose="00000400000000000000" pitchFamily="2" charset="-78"/>
              </a:rPr>
              <a:t>های مالی در </a:t>
            </a:r>
            <a:r>
              <a:rPr lang="fa-IR" sz="1400" b="1" dirty="0" smtClean="0">
                <a:solidFill>
                  <a:srgbClr val="002060"/>
                </a:solidFill>
                <a:cs typeface="B Nazanin" panose="00000400000000000000" pitchFamily="2" charset="-78"/>
              </a:rPr>
              <a:t>شرکتهای  </a:t>
            </a:r>
            <a:r>
              <a:rPr lang="fa-IR" sz="1400" b="1" dirty="0">
                <a:solidFill>
                  <a:srgbClr val="002060"/>
                </a:solidFill>
                <a:cs typeface="B Nazanin" panose="00000400000000000000" pitchFamily="2" charset="-78"/>
              </a:rPr>
              <a:t>چندملیتی </a:t>
            </a:r>
            <a:r>
              <a:rPr lang="fa-IR" sz="1400" b="1" dirty="0" smtClean="0">
                <a:solidFill>
                  <a:srgbClr val="002060"/>
                </a:solidFill>
                <a:cs typeface="B Nazanin" panose="00000400000000000000" pitchFamily="2" charset="-78"/>
              </a:rPr>
              <a:t>و حاکمیت شرکتی</a:t>
            </a:r>
            <a:endParaRPr lang="fa-IR" sz="1400" b="1" dirty="0">
              <a:solidFill>
                <a:srgbClr val="002060"/>
              </a:solidFill>
              <a:cs typeface="B Nazanin" panose="00000400000000000000" pitchFamily="2" charset="-78"/>
            </a:endParaRPr>
          </a:p>
        </p:txBody>
      </p:sp>
      <p:sp>
        <p:nvSpPr>
          <p:cNvPr id="13" name="Rounded Rectangle 12">
            <a:hlinkClick r:id="" action="ppaction://noaction"/>
          </p:cNvPr>
          <p:cNvSpPr/>
          <p:nvPr/>
        </p:nvSpPr>
        <p:spPr>
          <a:xfrm>
            <a:off x="2357120" y="235839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7) </a:t>
            </a:r>
            <a:r>
              <a:rPr lang="fa-IR" sz="1400" b="1" dirty="0">
                <a:solidFill>
                  <a:srgbClr val="002060"/>
                </a:solidFill>
                <a:cs typeface="B Nazanin" panose="00000400000000000000" pitchFamily="2" charset="-78"/>
              </a:rPr>
              <a:t>بازار سوآپ و مشتقات </a:t>
            </a:r>
            <a:r>
              <a:rPr lang="fa-IR" sz="1400" b="1" dirty="0" smtClean="0">
                <a:solidFill>
                  <a:srgbClr val="002060"/>
                </a:solidFill>
                <a:cs typeface="B Nazanin" panose="00000400000000000000" pitchFamily="2" charset="-78"/>
              </a:rPr>
              <a:t>مالی</a:t>
            </a:r>
            <a:endParaRPr lang="fa-IR" sz="1400" b="1" dirty="0">
              <a:solidFill>
                <a:srgbClr val="002060"/>
              </a:solidFill>
              <a:cs typeface="B Nazanin" panose="00000400000000000000" pitchFamily="2" charset="-78"/>
            </a:endParaRPr>
          </a:p>
        </p:txBody>
      </p:sp>
      <p:sp>
        <p:nvSpPr>
          <p:cNvPr id="14" name="Rounded Rectangle 13">
            <a:hlinkClick r:id="" action="ppaction://noaction"/>
          </p:cNvPr>
          <p:cNvSpPr/>
          <p:nvPr/>
        </p:nvSpPr>
        <p:spPr>
          <a:xfrm>
            <a:off x="2357120" y="2646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8) </a:t>
            </a:r>
            <a:r>
              <a:rPr lang="fa-IR" altLang="en-US" sz="1400" b="1" dirty="0">
                <a:solidFill>
                  <a:srgbClr val="002060"/>
                </a:solidFill>
                <a:cs typeface="B Nazanin" panose="00000400000000000000" pitchFamily="2" charset="-78"/>
              </a:rPr>
              <a:t>نرخ ارز، بازار ارز </a:t>
            </a:r>
            <a:r>
              <a:rPr lang="fa-IR" altLang="en-US" sz="1400" b="1" dirty="0" smtClean="0">
                <a:solidFill>
                  <a:srgbClr val="002060"/>
                </a:solidFill>
                <a:cs typeface="B Nazanin" panose="00000400000000000000" pitchFamily="2" charset="-78"/>
              </a:rPr>
              <a:t>و </a:t>
            </a:r>
            <a:r>
              <a:rPr lang="fa-IR" altLang="en-US" sz="1400" b="1" dirty="0">
                <a:solidFill>
                  <a:srgbClr val="002060"/>
                </a:solidFill>
                <a:cs typeface="B Nazanin" panose="00000400000000000000" pitchFamily="2" charset="-78"/>
              </a:rPr>
              <a:t>سیستم های </a:t>
            </a:r>
            <a:r>
              <a:rPr lang="fa-IR" altLang="en-US" sz="1400" b="1" dirty="0" smtClean="0">
                <a:solidFill>
                  <a:srgbClr val="002060"/>
                </a:solidFill>
                <a:cs typeface="B Nazanin" panose="00000400000000000000" pitchFamily="2" charset="-78"/>
              </a:rPr>
              <a:t>ارزی</a:t>
            </a:r>
            <a:endParaRPr lang="en-US" altLang="en-US" sz="1400" b="1" dirty="0">
              <a:solidFill>
                <a:srgbClr val="002060"/>
              </a:solidFill>
              <a:cs typeface="B Nazanin" panose="00000400000000000000" pitchFamily="2" charset="-78"/>
            </a:endParaRPr>
          </a:p>
        </p:txBody>
      </p:sp>
      <p:sp>
        <p:nvSpPr>
          <p:cNvPr id="16" name="Rounded Rectangle 15">
            <a:hlinkClick r:id="" action="ppaction://noaction"/>
          </p:cNvPr>
          <p:cNvSpPr/>
          <p:nvPr/>
        </p:nvSpPr>
        <p:spPr>
          <a:xfrm>
            <a:off x="2357120" y="29362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9) </a:t>
            </a:r>
            <a:r>
              <a:rPr lang="fa-IR" sz="1400" b="1" dirty="0">
                <a:solidFill>
                  <a:srgbClr val="002060"/>
                </a:solidFill>
                <a:cs typeface="B Nazanin" panose="00000400000000000000" pitchFamily="2" charset="-78"/>
              </a:rPr>
              <a:t>مديريت ريسك نرخ </a:t>
            </a:r>
            <a:r>
              <a:rPr lang="fa-IR" sz="1400" b="1" dirty="0" smtClean="0">
                <a:solidFill>
                  <a:srgbClr val="002060"/>
                </a:solidFill>
                <a:cs typeface="B Nazanin" panose="00000400000000000000" pitchFamily="2" charset="-78"/>
              </a:rPr>
              <a:t>ارز</a:t>
            </a:r>
            <a:endParaRPr lang="fa-IR" sz="1400" b="1" dirty="0">
              <a:solidFill>
                <a:srgbClr val="002060"/>
              </a:solidFill>
              <a:cs typeface="B Nazanin" panose="00000400000000000000" pitchFamily="2" charset="-78"/>
            </a:endParaRPr>
          </a:p>
        </p:txBody>
      </p:sp>
      <p:sp>
        <p:nvSpPr>
          <p:cNvPr id="17" name="Rounded Rectangle 16">
            <a:hlinkClick r:id="" action="ppaction://noaction"/>
          </p:cNvPr>
          <p:cNvSpPr/>
          <p:nvPr/>
        </p:nvSpPr>
        <p:spPr>
          <a:xfrm>
            <a:off x="2357120" y="32308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10) </a:t>
            </a:r>
            <a:r>
              <a:rPr lang="fa-IR" altLang="en-US" sz="1400" b="1" dirty="0">
                <a:solidFill>
                  <a:srgbClr val="002060"/>
                </a:solidFill>
                <a:cs typeface="B Nazanin" panose="00000400000000000000" pitchFamily="2" charset="-78"/>
              </a:rPr>
              <a:t>تامين مالي پروژه (</a:t>
            </a:r>
            <a:r>
              <a:rPr lang="en-US" sz="1400" b="1" dirty="0">
                <a:solidFill>
                  <a:srgbClr val="002060"/>
                </a:solidFill>
                <a:cs typeface="B Nazanin" panose="00000400000000000000" pitchFamily="2" charset="-78"/>
              </a:rPr>
              <a:t>Project Finance</a:t>
            </a:r>
            <a:r>
              <a:rPr lang="fa-IR" sz="1400" b="1" dirty="0">
                <a:solidFill>
                  <a:srgbClr val="002060"/>
                </a:solidFill>
                <a:cs typeface="B Nazanin" panose="00000400000000000000" pitchFamily="2" charset="-78"/>
              </a:rPr>
              <a:t>)</a:t>
            </a:r>
          </a:p>
        </p:txBody>
      </p:sp>
      <p:sp>
        <p:nvSpPr>
          <p:cNvPr id="18" name="Rounded Rectangle 17">
            <a:hlinkClick r:id="" action="ppaction://noaction"/>
          </p:cNvPr>
          <p:cNvSpPr/>
          <p:nvPr/>
        </p:nvSpPr>
        <p:spPr>
          <a:xfrm>
            <a:off x="2357120" y="3535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altLang="en-US" sz="1400" b="1" dirty="0" smtClean="0">
                <a:solidFill>
                  <a:srgbClr val="002060"/>
                </a:solidFill>
                <a:cs typeface="B Nazanin" panose="00000400000000000000" pitchFamily="2" charset="-78"/>
              </a:rPr>
              <a:t>11) تامين </a:t>
            </a:r>
            <a:r>
              <a:rPr lang="fa-IR" altLang="en-US" sz="1400" b="1" dirty="0">
                <a:solidFill>
                  <a:srgbClr val="002060"/>
                </a:solidFill>
                <a:cs typeface="B Nazanin" panose="00000400000000000000" pitchFamily="2" charset="-78"/>
              </a:rPr>
              <a:t>مالي بدهي از بازارهاي بين المللي </a:t>
            </a:r>
            <a:r>
              <a:rPr lang="fa-IR" altLang="en-US" sz="1400" b="1" dirty="0" smtClean="0">
                <a:solidFill>
                  <a:srgbClr val="002060"/>
                </a:solidFill>
                <a:cs typeface="B Nazanin" panose="00000400000000000000" pitchFamily="2" charset="-78"/>
              </a:rPr>
              <a:t>( </a:t>
            </a:r>
            <a:r>
              <a:rPr lang="en-US" sz="1400" b="1" dirty="0" smtClean="0">
                <a:solidFill>
                  <a:srgbClr val="002060"/>
                </a:solidFill>
                <a:cs typeface="B Nazanin" panose="00000400000000000000" pitchFamily="2" charset="-78"/>
              </a:rPr>
              <a:t>International </a:t>
            </a:r>
            <a:r>
              <a:rPr lang="en-US" sz="1400" b="1" dirty="0">
                <a:solidFill>
                  <a:srgbClr val="002060"/>
                </a:solidFill>
                <a:cs typeface="B Nazanin" panose="00000400000000000000" pitchFamily="2" charset="-78"/>
              </a:rPr>
              <a:t>Debt </a:t>
            </a:r>
            <a:r>
              <a:rPr lang="en-US" sz="1400" b="1" dirty="0" smtClean="0">
                <a:solidFill>
                  <a:srgbClr val="002060"/>
                </a:solidFill>
                <a:cs typeface="B Nazanin" panose="00000400000000000000" pitchFamily="2" charset="-78"/>
              </a:rPr>
              <a:t>Financing</a:t>
            </a:r>
            <a:r>
              <a:rPr lang="fa-IR" altLang="en-US" sz="1400" b="1" dirty="0" smtClean="0">
                <a:solidFill>
                  <a:srgbClr val="002060"/>
                </a:solidFill>
                <a:cs typeface="B Nazanin" panose="00000400000000000000" pitchFamily="2" charset="-78"/>
              </a:rPr>
              <a:t>)</a:t>
            </a:r>
            <a:endParaRPr lang="fa-IR" sz="1400" b="1" dirty="0">
              <a:solidFill>
                <a:srgbClr val="002060"/>
              </a:solidFill>
              <a:cs typeface="B Nazanin" panose="00000400000000000000" pitchFamily="2" charset="-78"/>
            </a:endParaRPr>
          </a:p>
        </p:txBody>
      </p:sp>
      <p:sp>
        <p:nvSpPr>
          <p:cNvPr id="19" name="Rounded Rectangle 18">
            <a:hlinkClick r:id="" action="ppaction://noaction"/>
          </p:cNvPr>
          <p:cNvSpPr/>
          <p:nvPr/>
        </p:nvSpPr>
        <p:spPr>
          <a:xfrm>
            <a:off x="2357120" y="38328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altLang="en-US" sz="1400" b="1" dirty="0" smtClean="0">
                <a:solidFill>
                  <a:srgbClr val="002060"/>
                </a:solidFill>
                <a:cs typeface="B Nazanin" panose="00000400000000000000" pitchFamily="2" charset="-78"/>
              </a:rPr>
              <a:t>12) </a:t>
            </a:r>
            <a:r>
              <a:rPr lang="fa-IR" sz="1400" b="1" dirty="0">
                <a:solidFill>
                  <a:srgbClr val="002060"/>
                </a:solidFill>
                <a:cs typeface="B Nazanin" pitchFamily="2" charset="-78"/>
              </a:rPr>
              <a:t>تامين مالي تجاري از بازارهاي بين </a:t>
            </a:r>
            <a:r>
              <a:rPr lang="fa-IR" sz="1400" b="1" dirty="0" smtClean="0">
                <a:solidFill>
                  <a:srgbClr val="002060"/>
                </a:solidFill>
                <a:cs typeface="B Nazanin" pitchFamily="2" charset="-78"/>
              </a:rPr>
              <a:t>المللي (</a:t>
            </a:r>
            <a:r>
              <a:rPr lang="en-US" sz="1400" b="1" dirty="0">
                <a:solidFill>
                  <a:srgbClr val="002060"/>
                </a:solidFill>
                <a:cs typeface="B Nazanin" pitchFamily="2" charset="-78"/>
              </a:rPr>
              <a:t>International Trade Finance </a:t>
            </a:r>
            <a:r>
              <a:rPr lang="fa-IR" sz="1400" b="1" dirty="0" smtClean="0">
                <a:solidFill>
                  <a:srgbClr val="002060"/>
                </a:solidFill>
                <a:cs typeface="B Nazanin" pitchFamily="2" charset="-78"/>
              </a:rPr>
              <a:t>)</a:t>
            </a:r>
            <a:endParaRPr lang="fa-IR" sz="1400" b="1" dirty="0">
              <a:solidFill>
                <a:srgbClr val="002060"/>
              </a:solidFill>
              <a:cs typeface="B Nazanin" pitchFamily="2" charset="-78"/>
            </a:endParaRPr>
          </a:p>
        </p:txBody>
      </p:sp>
      <p:sp>
        <p:nvSpPr>
          <p:cNvPr id="20" name="Rounded Rectangle 19">
            <a:hlinkClick r:id="" action="ppaction://noaction"/>
          </p:cNvPr>
          <p:cNvSpPr/>
          <p:nvPr/>
        </p:nvSpPr>
        <p:spPr>
          <a:xfrm>
            <a:off x="2357120" y="41173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sz="1400" b="1" dirty="0" smtClean="0">
                <a:solidFill>
                  <a:srgbClr val="002060"/>
                </a:solidFill>
                <a:cs typeface="B Nazanin" pitchFamily="2" charset="-78"/>
              </a:rPr>
              <a:t>13) تامين </a:t>
            </a:r>
            <a:r>
              <a:rPr lang="fa-IR" sz="1400" b="1" dirty="0">
                <a:solidFill>
                  <a:srgbClr val="002060"/>
                </a:solidFill>
                <a:cs typeface="B Nazanin" pitchFamily="2" charset="-78"/>
              </a:rPr>
              <a:t>مالي ازسهامداران در بازارهاي بين المللي</a:t>
            </a:r>
          </a:p>
        </p:txBody>
      </p:sp>
      <p:sp>
        <p:nvSpPr>
          <p:cNvPr id="22" name="Rounded Rectangle 21">
            <a:hlinkClick r:id="" action="ppaction://noaction"/>
          </p:cNvPr>
          <p:cNvSpPr/>
          <p:nvPr/>
        </p:nvSpPr>
        <p:spPr>
          <a:xfrm>
            <a:off x="2357120" y="44094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14) </a:t>
            </a:r>
            <a:r>
              <a:rPr lang="fa-IR" sz="1400" b="1" dirty="0">
                <a:solidFill>
                  <a:srgbClr val="002060"/>
                </a:solidFill>
                <a:cs typeface="B Nazanin" pitchFamily="2" charset="-78"/>
              </a:rPr>
              <a:t>بحرانی های مالی بين المللي</a:t>
            </a:r>
          </a:p>
        </p:txBody>
      </p:sp>
      <p:sp>
        <p:nvSpPr>
          <p:cNvPr id="23" name="Rounded Rectangle 22">
            <a:hlinkClick r:id="" action="ppaction://noaction"/>
          </p:cNvPr>
          <p:cNvSpPr/>
          <p:nvPr/>
        </p:nvSpPr>
        <p:spPr>
          <a:xfrm>
            <a:off x="2357120" y="47066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15) </a:t>
            </a:r>
            <a:r>
              <a:rPr lang="fa-IR" sz="1400" b="1" dirty="0">
                <a:solidFill>
                  <a:srgbClr val="002060"/>
                </a:solidFill>
                <a:cs typeface="B Nazanin" pitchFamily="2" charset="-78"/>
              </a:rPr>
              <a:t>سرمایه گذاری مستقیم خارجی و ارزيابي طرحهاي اقتصادي بين المللي</a:t>
            </a:r>
          </a:p>
        </p:txBody>
      </p:sp>
      <p:sp>
        <p:nvSpPr>
          <p:cNvPr id="3" name="Footer Placeholder 2"/>
          <p:cNvSpPr>
            <a:spLocks noGrp="1"/>
          </p:cNvSpPr>
          <p:nvPr>
            <p:ph type="ftr" sz="quarter" idx="11"/>
          </p:nvPr>
        </p:nvSpPr>
        <p:spPr/>
        <p:txBody>
          <a:bodyPr/>
          <a:lstStyle/>
          <a:p>
            <a:r>
              <a:rPr lang="fa-IR" b="1" dirty="0">
                <a:solidFill>
                  <a:srgbClr val="002060"/>
                </a:solidFill>
              </a:rPr>
              <a:t>مالي بين الملل</a:t>
            </a:r>
          </a:p>
        </p:txBody>
      </p:sp>
      <p:sp>
        <p:nvSpPr>
          <p:cNvPr id="4" name="Slide Number Placeholder 3"/>
          <p:cNvSpPr>
            <a:spLocks noGrp="1"/>
          </p:cNvSpPr>
          <p:nvPr>
            <p:ph type="sldNum" sz="quarter" idx="12"/>
          </p:nvPr>
        </p:nvSpPr>
        <p:spPr/>
        <p:txBody>
          <a:bodyPr/>
          <a:lstStyle/>
          <a:p>
            <a:fld id="{910D3704-EB78-46B9-AB15-D23119C7FC1D}" type="slidenum">
              <a:rPr lang="en-US" smtClean="0"/>
              <a:pPr/>
              <a:t>2</a:t>
            </a:fld>
            <a:endParaRPr lang="en-US"/>
          </a:p>
        </p:txBody>
      </p:sp>
    </p:spTree>
    <p:extLst>
      <p:ext uri="{BB962C8B-B14F-4D97-AF65-F5344CB8AC3E}">
        <p14:creationId xmlns:p14="http://schemas.microsoft.com/office/powerpoint/2010/main" val="327898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
        <p:nvSpPr>
          <p:cNvPr id="3" name="Subtitle 2"/>
          <p:cNvSpPr>
            <a:spLocks noGrp="1"/>
          </p:cNvSpPr>
          <p:nvPr>
            <p:ph idx="4294967295"/>
          </p:nvPr>
        </p:nvSpPr>
        <p:spPr>
          <a:xfrm>
            <a:off x="838200" y="1524000"/>
            <a:ext cx="8305800" cy="5181600"/>
          </a:xfrm>
        </p:spPr>
        <p:txBody>
          <a:bodyPr>
            <a:normAutofit fontScale="85000" lnSpcReduction="20000"/>
          </a:bodyPr>
          <a:lstStyle/>
          <a:p>
            <a:pPr marL="82296" indent="0" algn="r" rtl="1">
              <a:buNone/>
            </a:pPr>
            <a:r>
              <a:rPr lang="fa-IR" sz="2900" b="1" dirty="0">
                <a:solidFill>
                  <a:srgbClr val="00B050"/>
                </a:solidFill>
                <a:effectLst>
                  <a:outerShdw blurRad="38100" dist="38100" dir="2700000" algn="tl">
                    <a:srgbClr val="000000">
                      <a:alpha val="43137"/>
                    </a:srgbClr>
                  </a:outerShdw>
                </a:effectLst>
                <a:cs typeface="B Lotus" pitchFamily="2" charset="-78"/>
              </a:rPr>
              <a:t>دهه 70 میلادی و آغاز مقررات زدائی مالی:</a:t>
            </a:r>
          </a:p>
          <a:p>
            <a:pPr algn="r" rtl="1"/>
            <a:endParaRPr lang="en-US" sz="4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r>
              <a:rPr lang="fa-IR" sz="2400" b="1" dirty="0">
                <a:effectLst>
                  <a:outerShdw blurRad="38100" dist="38100" dir="2700000" algn="tl">
                    <a:srgbClr val="000000">
                      <a:alpha val="43137"/>
                    </a:srgbClr>
                  </a:outerShdw>
                </a:effectLst>
                <a:cs typeface="B Lotus" pitchFamily="2" charset="-78"/>
              </a:rPr>
              <a:t>رکود تورمی ‌از اواخر دهه 1960 مشکل اصلی آمریکا بود. دولت نیکسون سیاست‌های انبساطی را برای غلبه بر رکود اعمال می‌نمود و برای مهار تورم، کالاها و خدمات را قیمت‌گذاری می‌کرد. شکست این سیاست محرز بود و از اواخر دوره ریاست جمهوری کارتر این بسته سیاستی به‌شدت زیر سؤال رفت. با انتخاب پل ولکر به‌عنوان رئیس فدرال رزرو سیاست‌های انبساطی متوقف و کنترل حجم پول ابزار اصلی مبارزه با تورم شد. سیاست‌های انقباضی ولکر نرخ بهره را به‌شدت افزایش داد. نرخ بهره بانک‌های تجاری از مشتریان بسیار خوش‌حساب از 5 درصد در سال 1972 به 12 درصد در 1974 افزایش یافت، این نرخ در سال 1980 و 1981 به 20 درصد افزایش یافت . افزایش شدید نرخ بهره فعل‌وانفعالات گسترده‌‌ای در نظام بانکی و اعتباری آمریکا ایجاد کرد. واحدهای تولیدی راه‌های میانبری برای تأمین سرمایه در گردش یافتند و مؤسساتی تأسیس شدند که وجوه را از سپرده‌گذاران جذب و آنها را به واحدهای تولیدی انتقال می‌دادند. مزیت این مؤسسات رهایی از نظارت‌های فدرال رزرو و پرداخت سود بالاتر از نرخ‌های مصوب به مشتریان بود. شرایطی که مؤسسات شبه رسمی ‌ارائه می‌دادند بسیار جذاب‌تر از بانک‌های رسمی ‌بود. بدین ترتیب بانک‌ها در رقابتی نابرابر قرارگرفته بودند و از همین رو به طرق مختلف از نرخ و ضوابط رسمی ‌می‌گریختند. درنتیجه این تحولات کنگره بر سر یک دوراهی قرار گرفت. افزایش مقررات برای نظارت بر نهادهای شبه رسمی‌ یا کاهش مقررات. کنگره راه دوم را انتخاب کرد .</a:t>
            </a:r>
            <a:endParaRPr lang="fa-IR" sz="2500" b="1" dirty="0" smtClean="0">
              <a:effectLst>
                <a:outerShdw blurRad="38100" dist="38100" dir="2700000" algn="tl">
                  <a:srgbClr val="000000">
                    <a:alpha val="43137"/>
                  </a:srgbClr>
                </a:outerShdw>
              </a:effectLst>
              <a:cs typeface="B Lotus" pitchFamily="2" charset="-78"/>
            </a:endParaRPr>
          </a:p>
        </p:txBody>
      </p:sp>
      <p:pic>
        <p:nvPicPr>
          <p:cNvPr id="12290" name="Picture 2" descr="Image result for dereg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52500"/>
            <a:ext cx="2514600" cy="133350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25631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
        <p:nvSpPr>
          <p:cNvPr id="3" name="Subtitle 2"/>
          <p:cNvSpPr>
            <a:spLocks noGrp="1"/>
          </p:cNvSpPr>
          <p:nvPr>
            <p:ph idx="4294967295"/>
          </p:nvPr>
        </p:nvSpPr>
        <p:spPr>
          <a:xfrm>
            <a:off x="838200" y="1295400"/>
            <a:ext cx="8305800" cy="5181600"/>
          </a:xfrm>
        </p:spPr>
        <p:txBody>
          <a:bodyPr>
            <a:normAutofit fontScale="92500" lnSpcReduction="10000"/>
          </a:bodyPr>
          <a:lstStyle/>
          <a:p>
            <a:pPr marL="82296" indent="0" algn="r" rtl="1">
              <a:buNone/>
            </a:pPr>
            <a:r>
              <a:rPr lang="fa-IR" sz="2900" b="1" dirty="0">
                <a:solidFill>
                  <a:srgbClr val="00B050"/>
                </a:solidFill>
                <a:effectLst>
                  <a:outerShdw blurRad="38100" dist="38100" dir="2700000" algn="tl">
                    <a:srgbClr val="000000">
                      <a:alpha val="43137"/>
                    </a:srgbClr>
                  </a:outerShdw>
                </a:effectLst>
                <a:cs typeface="B Lotus" pitchFamily="2" charset="-78"/>
              </a:rPr>
              <a:t>دهه 70 میلادی و آغاز مقررات زدائی مالی:</a:t>
            </a:r>
          </a:p>
          <a:p>
            <a:pPr algn="r" rtl="1"/>
            <a:endParaRPr lang="en-US" sz="45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r>
              <a:rPr lang="fa-IR" sz="2000" b="1" dirty="0" smtClean="0">
                <a:effectLst>
                  <a:outerShdw blurRad="38100" dist="38100" dir="2700000" algn="tl">
                    <a:srgbClr val="000000">
                      <a:alpha val="43137"/>
                    </a:srgbClr>
                  </a:outerShdw>
                </a:effectLst>
                <a:cs typeface="B Lotus" pitchFamily="2" charset="-78"/>
              </a:rPr>
              <a:t>نهادهای </a:t>
            </a:r>
            <a:r>
              <a:rPr lang="fa-IR" sz="2000" b="1" dirty="0">
                <a:effectLst>
                  <a:outerShdw blurRad="38100" dist="38100" dir="2700000" algn="tl">
                    <a:srgbClr val="000000">
                      <a:alpha val="43137"/>
                    </a:srgbClr>
                  </a:outerShdw>
                </a:effectLst>
                <a:cs typeface="B Lotus" pitchFamily="2" charset="-78"/>
              </a:rPr>
              <a:t>مالی پس از سال 1980 توانستند در فعالیت‌های جدیدی وارد شوند. صدور کارت اعتباری و معامله اوراق بهادار از خدمات جدیدی بود که بانک‌ها پس از آزادسازی مالی به آن وارد شدند. اما بیش از بانک‌ها خدمات مالی مؤسسات پس‌انداز و وام، شرکت‌های بیمه، </a:t>
            </a:r>
            <a:r>
              <a:rPr lang="en-US" sz="2000" b="1" dirty="0">
                <a:effectLst>
                  <a:outerShdw blurRad="38100" dist="38100" dir="2700000" algn="tl">
                    <a:srgbClr val="000000">
                      <a:alpha val="43137"/>
                    </a:srgbClr>
                  </a:outerShdw>
                </a:effectLst>
                <a:cs typeface="B Lotus" pitchFamily="2" charset="-78"/>
              </a:rPr>
              <a:t>Retailers، </a:t>
            </a:r>
            <a:r>
              <a:rPr lang="en-US" sz="2000" b="1" dirty="0" smtClean="0">
                <a:effectLst>
                  <a:outerShdw blurRad="38100" dist="38100" dir="2700000" algn="tl">
                    <a:srgbClr val="000000">
                      <a:alpha val="43137"/>
                    </a:srgbClr>
                  </a:outerShdw>
                </a:effectLst>
                <a:cs typeface="B Lotus" pitchFamily="2" charset="-78"/>
              </a:rPr>
              <a:t> </a:t>
            </a:r>
            <a:r>
              <a:rPr lang="fa-IR" sz="2000" b="1" dirty="0" smtClean="0">
                <a:effectLst>
                  <a:outerShdw blurRad="38100" dist="38100" dir="2700000" algn="tl">
                    <a:srgbClr val="000000">
                      <a:alpha val="43137"/>
                    </a:srgbClr>
                  </a:outerShdw>
                </a:effectLst>
                <a:cs typeface="B Lotus" pitchFamily="2" charset="-78"/>
              </a:rPr>
              <a:t> </a:t>
            </a:r>
            <a:r>
              <a:rPr lang="en-US" sz="2000" b="1" dirty="0" smtClean="0">
                <a:effectLst>
                  <a:outerShdw blurRad="38100" dist="38100" dir="2700000" algn="tl">
                    <a:srgbClr val="000000">
                      <a:alpha val="43137"/>
                    </a:srgbClr>
                  </a:outerShdw>
                </a:effectLst>
                <a:cs typeface="B Lotus" pitchFamily="2" charset="-78"/>
              </a:rPr>
              <a:t>Security </a:t>
            </a:r>
            <a:r>
              <a:rPr lang="en-US" sz="2000" b="1" dirty="0">
                <a:effectLst>
                  <a:outerShdw blurRad="38100" dist="38100" dir="2700000" algn="tl">
                    <a:srgbClr val="000000">
                      <a:alpha val="43137"/>
                    </a:srgbClr>
                  </a:outerShdw>
                </a:effectLst>
                <a:cs typeface="B Lotus" pitchFamily="2" charset="-78"/>
              </a:rPr>
              <a:t>Dealers </a:t>
            </a:r>
            <a:r>
              <a:rPr lang="fa-IR" sz="2000" b="1" dirty="0" smtClean="0">
                <a:effectLst>
                  <a:outerShdw blurRad="38100" dist="38100" dir="2700000" algn="tl">
                    <a:srgbClr val="000000">
                      <a:alpha val="43137"/>
                    </a:srgbClr>
                  </a:outerShdw>
                </a:effectLst>
                <a:cs typeface="B Lotus" pitchFamily="2" charset="-78"/>
              </a:rPr>
              <a:t> متنوع </a:t>
            </a:r>
            <a:r>
              <a:rPr lang="fa-IR" sz="2000" b="1" dirty="0">
                <a:effectLst>
                  <a:outerShdw blurRad="38100" dist="38100" dir="2700000" algn="tl">
                    <a:srgbClr val="000000">
                      <a:alpha val="43137"/>
                    </a:srgbClr>
                  </a:outerShdw>
                </a:effectLst>
                <a:cs typeface="B Lotus" pitchFamily="2" charset="-78"/>
              </a:rPr>
              <a:t>شد و به فعالیت‌های مختلف مالی وارد شدند. علاوه بر مقررات‌زدایی‌های اول دهه 1980 در سال‌های 1994 و 1999 و 2000 شش قانون مهم مالی تصویب شد که موضوع چهار قانون از این مجموعه قوانین مقررات‌زادیی مالی بود. مقررات‌زدایی و آزادسازی مالی به معماری نوین مالی مشهور شد</a:t>
            </a:r>
            <a:r>
              <a:rPr lang="fa-IR" sz="2000" b="1" dirty="0" smtClean="0">
                <a:effectLst>
                  <a:outerShdw blurRad="38100" dist="38100" dir="2700000" algn="tl">
                    <a:srgbClr val="000000">
                      <a:alpha val="43137"/>
                    </a:srgbClr>
                  </a:outerShdw>
                </a:effectLst>
                <a:cs typeface="B Lotus" pitchFamily="2" charset="-78"/>
              </a:rPr>
              <a:t>.</a:t>
            </a:r>
          </a:p>
          <a:p>
            <a:pPr marL="82296" indent="0" algn="just" rtl="1">
              <a:buNone/>
            </a:pPr>
            <a:r>
              <a:rPr lang="fa-IR" sz="2000" b="1" dirty="0" smtClean="0">
                <a:effectLst>
                  <a:outerShdw blurRad="38100" dist="38100" dir="2700000" algn="tl">
                    <a:srgbClr val="000000">
                      <a:alpha val="43137"/>
                    </a:srgbClr>
                  </a:outerShdw>
                </a:effectLst>
                <a:cs typeface="B Lotus" pitchFamily="2" charset="-78"/>
              </a:rPr>
              <a:t> </a:t>
            </a:r>
            <a:r>
              <a:rPr lang="fa-IR" sz="2000" b="1" dirty="0">
                <a:effectLst>
                  <a:outerShdw blurRad="38100" dist="38100" dir="2700000" algn="tl">
                    <a:srgbClr val="000000">
                      <a:alpha val="43137"/>
                    </a:srgbClr>
                  </a:outerShdw>
                </a:effectLst>
                <a:cs typeface="B Lotus" pitchFamily="2" charset="-78"/>
              </a:rPr>
              <a:t>این معماری نوین محصول اعتقاد راسخ به بازارهای آزاد و عدم‌ مداخله دولت بود. با لغو قانون گلس- استینگل بانک‌ها تجاری تبدیل به مجتمع‌های </a:t>
            </a:r>
            <a:r>
              <a:rPr lang="fa-IR" sz="2000" b="1" dirty="0" smtClean="0">
                <a:effectLst>
                  <a:outerShdw blurRad="38100" dist="38100" dir="2700000" algn="tl">
                    <a:srgbClr val="000000">
                      <a:alpha val="43137"/>
                    </a:srgbClr>
                  </a:outerShdw>
                </a:effectLst>
                <a:cs typeface="B Lotus" pitchFamily="2" charset="-78"/>
              </a:rPr>
              <a:t>مالی </a:t>
            </a:r>
            <a:r>
              <a:rPr lang="fa-IR" sz="2000" b="1" dirty="0">
                <a:effectLst>
                  <a:outerShdw blurRad="38100" dist="38100" dir="2700000" algn="tl">
                    <a:srgbClr val="000000">
                      <a:alpha val="43137"/>
                    </a:srgbClr>
                  </a:outerShdw>
                </a:effectLst>
                <a:cs typeface="B Lotus" pitchFamily="2" charset="-78"/>
              </a:rPr>
              <a:t>شد که نه‌تنها بانک‌های سرمایه‌گذاری بلکه صندوق‌های مالی مختلف را تأسیس و در آن ادغام کرده بودند. این نهادهای مالی که هم در بازار سهام و هم در نظام بانکی فعال بودند آزادتر از همه دوران‌ها فعالیت کردند. این آزادی از یک‌سو مدیون ایدئولوژی سیاست‌گذاران و ناظران مالی بود که اعتقاد چندانی به نظارت نداشتند و از سوی دیگر فعالیت‌های مالی آن‌قدر پیچیده بود که نهادهای ناظر بیرونی حتی اگر می‌خواستند، نمی‌توانستند بر آن‌ها نظارت لازم را اعمال کنند. </a:t>
            </a:r>
            <a:endParaRPr lang="fa-IR" sz="2500" b="1" dirty="0" smtClean="0">
              <a:effectLst>
                <a:outerShdw blurRad="38100" dist="38100" dir="2700000" algn="tl">
                  <a:srgbClr val="000000">
                    <a:alpha val="43137"/>
                  </a:srgbClr>
                </a:outerShdw>
              </a:effectLst>
              <a:cs typeface="B Lotus"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927100"/>
            <a:ext cx="253957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315585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sp>
        <p:nvSpPr>
          <p:cNvPr id="3" name="Subtitle 2"/>
          <p:cNvSpPr>
            <a:spLocks noGrp="1"/>
          </p:cNvSpPr>
          <p:nvPr>
            <p:ph idx="4294967295"/>
          </p:nvPr>
        </p:nvSpPr>
        <p:spPr>
          <a:xfrm>
            <a:off x="838200" y="1295400"/>
            <a:ext cx="8305800" cy="5181600"/>
          </a:xfrm>
        </p:spPr>
        <p:txBody>
          <a:bodyPr>
            <a:normAutofit fontScale="77500" lnSpcReduction="20000"/>
          </a:bodyPr>
          <a:lstStyle/>
          <a:p>
            <a:pPr marL="82296" indent="0" algn="r" rtl="1">
              <a:buNone/>
            </a:pPr>
            <a:r>
              <a:rPr lang="fa-IR" sz="2900" b="1" dirty="0">
                <a:solidFill>
                  <a:srgbClr val="00B050"/>
                </a:solidFill>
                <a:effectLst>
                  <a:outerShdw blurRad="38100" dist="38100" dir="2700000" algn="tl">
                    <a:srgbClr val="000000">
                      <a:alpha val="43137"/>
                    </a:srgbClr>
                  </a:outerShdw>
                </a:effectLst>
                <a:cs typeface="B Lotus" pitchFamily="2" charset="-78"/>
              </a:rPr>
              <a:t>دهه 70 میلادی و آغاز مقررات زدائی مالی</a:t>
            </a:r>
            <a:r>
              <a:rPr lang="fa-IR" sz="2900" b="1" dirty="0" smtClean="0">
                <a:solidFill>
                  <a:srgbClr val="00B050"/>
                </a:solidFill>
                <a:effectLst>
                  <a:outerShdw blurRad="38100" dist="38100" dir="2700000" algn="tl">
                    <a:srgbClr val="000000">
                      <a:alpha val="43137"/>
                    </a:srgbClr>
                  </a:outerShdw>
                </a:effectLst>
                <a:cs typeface="B Lotus" pitchFamily="2" charset="-78"/>
              </a:rPr>
              <a:t>:</a:t>
            </a:r>
            <a:endParaRPr lang="en-US" sz="2900" b="1" dirty="0" smtClean="0">
              <a:solidFill>
                <a:srgbClr val="00B050"/>
              </a:solidFill>
              <a:effectLst>
                <a:outerShdw blurRad="38100" dist="38100" dir="2700000" algn="tl">
                  <a:srgbClr val="000000">
                    <a:alpha val="43137"/>
                  </a:srgbClr>
                </a:outerShdw>
              </a:effectLst>
              <a:cs typeface="B Lotus" pitchFamily="2" charset="-78"/>
            </a:endParaRPr>
          </a:p>
          <a:p>
            <a:pPr marL="82296" indent="0" algn="r" rtl="1">
              <a:buNone/>
            </a:pPr>
            <a:endParaRPr lang="en-US" sz="2900" b="1" dirty="0">
              <a:solidFill>
                <a:srgbClr val="00B050"/>
              </a:solidFill>
              <a:effectLst>
                <a:outerShdw blurRad="38100" dist="38100" dir="2700000" algn="tl">
                  <a:srgbClr val="000000">
                    <a:alpha val="43137"/>
                  </a:srgbClr>
                </a:outerShdw>
              </a:effectLst>
              <a:cs typeface="B Lotus" pitchFamily="2" charset="-78"/>
            </a:endParaRPr>
          </a:p>
          <a:p>
            <a:pPr algn="r" rtl="1">
              <a:buFont typeface="Wingdings" pitchFamily="2" charset="2"/>
              <a:buChar char="ü"/>
            </a:pPr>
            <a:endParaRPr lang="fa-IR" sz="2900" b="1" dirty="0">
              <a:solidFill>
                <a:srgbClr val="00B050"/>
              </a:solidFill>
              <a:effectLst>
                <a:outerShdw blurRad="38100" dist="38100" dir="2700000" algn="tl">
                  <a:srgbClr val="000000">
                    <a:alpha val="43137"/>
                  </a:srgbClr>
                </a:outerShdw>
              </a:effectLst>
              <a:cs typeface="B Lotus" pitchFamily="2" charset="-78"/>
            </a:endParaRPr>
          </a:p>
          <a:p>
            <a:pPr algn="just" rtl="1">
              <a:buFont typeface="Wingdings" pitchFamily="2" charset="2"/>
              <a:buChar char="ü"/>
            </a:pPr>
            <a:r>
              <a:rPr lang="fa-IR" sz="2400" b="1" dirty="0">
                <a:effectLst>
                  <a:outerShdw blurRad="38100" dist="38100" dir="2700000" algn="tl">
                    <a:srgbClr val="000000">
                      <a:alpha val="43137"/>
                    </a:srgbClr>
                  </a:outerShdw>
                </a:effectLst>
                <a:cs typeface="B Lotus" pitchFamily="2" charset="-78"/>
              </a:rPr>
              <a:t>جرج سورس این فرایند را این‌گونه بیان می‌کند: از 1980 مقررات مالی کمرنگ شد و به‌تدریج و در عمل محو گردید. محصولات مالی آنچنان متنوع و پیچیده شدند که دیگر مسئولان ناظر نمی‌توانستند ریسک آن‌ها را محاسبه کنند و به ارزیابی خود بانک‌ها تکیه </a:t>
            </a:r>
            <a:r>
              <a:rPr lang="fa-IR" sz="2400" b="1" dirty="0" smtClean="0">
                <a:effectLst>
                  <a:outerShdw blurRad="38100" dist="38100" dir="2700000" algn="tl">
                    <a:srgbClr val="000000">
                      <a:alpha val="43137"/>
                    </a:srgbClr>
                  </a:outerShdw>
                </a:effectLst>
                <a:cs typeface="B Lotus" pitchFamily="2" charset="-78"/>
              </a:rPr>
              <a:t>کردند</a:t>
            </a:r>
            <a:endParaRPr lang="en-US" sz="2400" b="1" dirty="0" smtClean="0">
              <a:effectLst>
                <a:outerShdw blurRad="38100" dist="38100" dir="2700000" algn="tl">
                  <a:srgbClr val="000000">
                    <a:alpha val="43137"/>
                  </a:srgbClr>
                </a:outerShdw>
              </a:effectLst>
              <a:cs typeface="B Lotus" pitchFamily="2" charset="-78"/>
            </a:endParaRPr>
          </a:p>
          <a:p>
            <a:pPr algn="just" rtl="1">
              <a:buFont typeface="Wingdings" pitchFamily="2" charset="2"/>
              <a:buChar char="ü"/>
            </a:pPr>
            <a:endParaRPr lang="en-US" sz="2400" b="1" dirty="0">
              <a:effectLst>
                <a:outerShdw blurRad="38100" dist="38100" dir="2700000" algn="tl">
                  <a:srgbClr val="000000">
                    <a:alpha val="43137"/>
                  </a:srgbClr>
                </a:outerShdw>
              </a:effectLst>
              <a:cs typeface="B Lotus" pitchFamily="2" charset="-78"/>
            </a:endParaRPr>
          </a:p>
          <a:p>
            <a:pPr algn="just" rtl="1">
              <a:buFont typeface="Wingdings" pitchFamily="2" charset="2"/>
              <a:buChar char="ü"/>
            </a:pPr>
            <a:r>
              <a:rPr lang="fa-IR" sz="2400" b="1" dirty="0">
                <a:effectLst>
                  <a:outerShdw blurRad="38100" dist="38100" dir="2700000" algn="tl">
                    <a:srgbClr val="000000">
                      <a:alpha val="43137"/>
                    </a:srgbClr>
                  </a:outerShdw>
                </a:effectLst>
                <a:cs typeface="B Lotus" pitchFamily="2" charset="-78"/>
              </a:rPr>
              <a:t>مقررات‌زدایی مالی نوآوری‌های مالی زیادی به ارمغان آورد و ابزارهای مالی جدیدی در بازار عرضه شد. این ابزارهای نوین مالی به بانک‌ها اجازه می‌دادکه بدهی‌های خود را به سایر مؤسسات و درنهایت در بازار اوراق بهادار بفروش رسانند. بانک‌ها تا قبل از این ابزارهای نوین مالی حداکثر می‌توانستند 8 برابر سرمایه اولیه خود به مشتریان وام دهند اما در اواخر دهه 1990 برخی از بانک‌ها تا 100 برابر سرمایه اولیه خود وام و تسهیلات داده بودند. شرایط وام دهی نیز همان‌طور که در قسمت بعد خواهیم گفت بسیار آسان گردید. با مقررات‌زدایی مالی در دهه 1980 و 1990 بخش مالی آمریکا به‌سرعت رشد کرد. با شاخص‌های مختلف می‌توان رشد فوق‌العاده بخش مالی در آمریکا را نشان داد. اعتبار داده‌شده نسبت به تولید ناخالص داخلی در سال 1981 به 168 درصد و در سال 2007 به بیش از 350 درصد رسید. دارایی‌های مالی که در سال 1980 کمتر از 5 برابر تولید ناخالص داخلی بود در سال 2007 به بیش از 10 برابر تولید ناخالص داخلی افزایش یافت. سود شرکت‌های فعال در بخش مالی از مجموع سود شرکت‌های اقتصادی از 10 درصد در سال 1980 به 40 درصد در پایان سال 2006 افزایش یافت . به ‌هرحال از ابتدای دهه 1980 مداخلات دولت در بازارهای مالی کاهش یافت. </a:t>
            </a:r>
            <a:endParaRPr lang="en-US" sz="2400" b="1" dirty="0" smtClean="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334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21390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23</a:t>
            </a:fld>
            <a:endParaRPr lang="en-US">
              <a:solidFill>
                <a:prstClr val="black">
                  <a:tint val="75000"/>
                </a:prstClr>
              </a:solidFill>
            </a:endParaRPr>
          </a:p>
        </p:txBody>
      </p:sp>
      <p:sp>
        <p:nvSpPr>
          <p:cNvPr id="3" name="Subtitle 2"/>
          <p:cNvSpPr>
            <a:spLocks noGrp="1"/>
          </p:cNvSpPr>
          <p:nvPr>
            <p:ph idx="4294967295"/>
          </p:nvPr>
        </p:nvSpPr>
        <p:spPr>
          <a:xfrm>
            <a:off x="838200" y="1295400"/>
            <a:ext cx="8305800" cy="5181600"/>
          </a:xfrm>
        </p:spPr>
        <p:txBody>
          <a:bodyPr>
            <a:normAutofit/>
          </a:bodyPr>
          <a:lstStyle/>
          <a:p>
            <a:pPr marL="82296" indent="0" algn="r" rtl="1">
              <a:buNone/>
            </a:pPr>
            <a:r>
              <a:rPr lang="fa-IR" sz="2900" b="1" dirty="0">
                <a:solidFill>
                  <a:srgbClr val="00B050"/>
                </a:solidFill>
                <a:effectLst>
                  <a:outerShdw blurRad="38100" dist="38100" dir="2700000" algn="tl">
                    <a:srgbClr val="000000">
                      <a:alpha val="43137"/>
                    </a:srgbClr>
                  </a:outerShdw>
                </a:effectLst>
                <a:cs typeface="B Lotus" pitchFamily="2" charset="-78"/>
              </a:rPr>
              <a:t>دهه 70 میلادی و آغاز مقررات زدائی مالی</a:t>
            </a:r>
            <a:r>
              <a:rPr lang="fa-IR" sz="2900" b="1" dirty="0" smtClean="0">
                <a:solidFill>
                  <a:srgbClr val="00B050"/>
                </a:solidFill>
                <a:effectLst>
                  <a:outerShdw blurRad="38100" dist="38100" dir="2700000" algn="tl">
                    <a:srgbClr val="000000">
                      <a:alpha val="43137"/>
                    </a:srgbClr>
                  </a:outerShdw>
                </a:effectLst>
                <a:cs typeface="B Lotus" pitchFamily="2" charset="-78"/>
              </a:rPr>
              <a:t>:</a:t>
            </a:r>
            <a:endParaRPr lang="en-US" sz="2900" b="1" dirty="0" smtClean="0">
              <a:solidFill>
                <a:srgbClr val="00B050"/>
              </a:solidFill>
              <a:effectLst>
                <a:outerShdw blurRad="38100" dist="38100" dir="2700000" algn="tl">
                  <a:srgbClr val="000000">
                    <a:alpha val="43137"/>
                  </a:srgbClr>
                </a:outerShdw>
              </a:effectLst>
              <a:cs typeface="B Lotus" pitchFamily="2" charset="-78"/>
            </a:endParaRPr>
          </a:p>
          <a:p>
            <a:pPr algn="just" rtl="1">
              <a:buFont typeface="Wingdings" pitchFamily="2" charset="2"/>
              <a:buChar char="ü"/>
            </a:pPr>
            <a:r>
              <a:rPr lang="fa-IR" sz="2000" b="1" dirty="0" smtClean="0">
                <a:effectLst>
                  <a:outerShdw blurRad="38100" dist="38100" dir="2700000" algn="tl">
                    <a:srgbClr val="000000">
                      <a:alpha val="43137"/>
                    </a:srgbClr>
                  </a:outerShdw>
                </a:effectLst>
                <a:cs typeface="B Lotus" pitchFamily="2" charset="-78"/>
              </a:rPr>
              <a:t>کاهش </a:t>
            </a:r>
            <a:r>
              <a:rPr lang="fa-IR" sz="2000" b="1" dirty="0">
                <a:effectLst>
                  <a:outerShdw blurRad="38100" dist="38100" dir="2700000" algn="tl">
                    <a:srgbClr val="000000">
                      <a:alpha val="43137"/>
                    </a:srgbClr>
                  </a:outerShdw>
                </a:effectLst>
                <a:cs typeface="B Lotus" pitchFamily="2" charset="-78"/>
              </a:rPr>
              <a:t>مداخله دولت در بازارهای مالی با افزایش بحران‌های بانکی مقارن بوده است. تعداد بحران‌های بانکی در این دوره به‌طور فجیعی افزایش یافت. بر اساس بررسی‌های کارشناسان بانک جهانی از دهه 1970 تا ابتدای دهه 2000 در جهان 117 بحران گسترده بانکی رخ‌داده است . از سال 1970 تا 1980 به‌طور متوسط هرسال یک بحران بانکی در جهان رخ می‌داد اما از سال 1981 تا 1997 هرسال 5/4 بحران بانکی به وقع پیوست. به‌عبارت‌دیگر آزادسازی مالی و مداخله کمتر دولت در نظام‌های پولی از دهه 1980 موجب گسترش شدید بحران‌های مالی شد. </a:t>
            </a:r>
            <a:r>
              <a:rPr lang="fa-IR" sz="2400" b="1" dirty="0">
                <a:effectLst>
                  <a:outerShdw blurRad="38100" dist="38100" dir="2700000" algn="tl">
                    <a:srgbClr val="000000">
                      <a:alpha val="43137"/>
                    </a:srgbClr>
                  </a:outerShdw>
                </a:effectLst>
                <a:cs typeface="B Lotus" pitchFamily="2" charset="-78"/>
              </a:rPr>
              <a:t> </a:t>
            </a:r>
            <a:endParaRPr lang="en-US" sz="2400" b="1" dirty="0" smtClean="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733800"/>
            <a:ext cx="33242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419600" y="4056013"/>
            <a:ext cx="4572000" cy="2308324"/>
          </a:xfrm>
          <a:prstGeom prst="rect">
            <a:avLst/>
          </a:prstGeom>
        </p:spPr>
        <p:txBody>
          <a:bodyPr>
            <a:spAutoFit/>
          </a:bodyPr>
          <a:lstStyle/>
          <a:p>
            <a:pPr marL="285750" indent="-285750" algn="just" rtl="1">
              <a:buFont typeface="Wingdings" pitchFamily="2" charset="2"/>
              <a:buChar char="ü"/>
            </a:pPr>
            <a:r>
              <a:rPr lang="fa-IR" b="1" dirty="0">
                <a:effectLst>
                  <a:outerShdw blurRad="38100" dist="38100" dir="2700000" algn="tl">
                    <a:srgbClr val="000000">
                      <a:alpha val="43137"/>
                    </a:srgbClr>
                  </a:outerShdw>
                </a:effectLst>
                <a:cs typeface="B Lotus" pitchFamily="2" charset="-78"/>
              </a:rPr>
              <a:t>با ورشکستگی نظام بانکی مجموعه یک اقتصاد دچار بحران می‌شود. بحران‌ بانکی می‌تواند به‌ یک‌باره بخش اعظم تولید ناخالص داخلی یک کشور را نابود کند. ورشکستگی نظام بانکی و یا بازار سهام مانند ورشکستگی چند شرکت یا فعالیت معمول اقتصادی نیست بلکه مجموعه‌ای از ورشکستگی‌ها را در اقتصاد به وجود می‌آورد. نظام بانکی مانند نیروگاه برق است که ازکارافتادن آن به خاموشی همه فعالیت‌ها منجر می‌شود. </a:t>
            </a:r>
            <a:endParaRPr lang="en-US" b="1" dirty="0">
              <a:effectLst>
                <a:outerShdw blurRad="38100" dist="38100" dir="2700000" algn="tl">
                  <a:srgbClr val="000000">
                    <a:alpha val="43137"/>
                  </a:srgbClr>
                </a:outerShdw>
              </a:effectLst>
              <a:cs typeface="B Lotus" pitchFamily="2" charset="-78"/>
            </a:endParaRPr>
          </a:p>
        </p:txBody>
      </p:sp>
      <p:sp>
        <p:nvSpPr>
          <p:cNvPr id="7" name="Footer Placeholder 6"/>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44705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sp>
        <p:nvSpPr>
          <p:cNvPr id="3" name="Subtitle 2"/>
          <p:cNvSpPr>
            <a:spLocks noGrp="1"/>
          </p:cNvSpPr>
          <p:nvPr>
            <p:ph idx="4294967295"/>
          </p:nvPr>
        </p:nvSpPr>
        <p:spPr>
          <a:xfrm>
            <a:off x="838200" y="1295400"/>
            <a:ext cx="8305800" cy="5181600"/>
          </a:xfrm>
        </p:spPr>
        <p:txBody>
          <a:bodyPr>
            <a:normAutofit/>
          </a:bodyPr>
          <a:lstStyle/>
          <a:p>
            <a:pPr marL="82296" indent="0" algn="r" rtl="1">
              <a:buNone/>
            </a:pPr>
            <a:r>
              <a:rPr lang="fa-IR" sz="2900" b="1" dirty="0">
                <a:solidFill>
                  <a:srgbClr val="00B050"/>
                </a:solidFill>
                <a:effectLst>
                  <a:outerShdw blurRad="38100" dist="38100" dir="2700000" algn="tl">
                    <a:srgbClr val="000000">
                      <a:alpha val="43137"/>
                    </a:srgbClr>
                  </a:outerShdw>
                </a:effectLst>
                <a:cs typeface="B Lotus" pitchFamily="2" charset="-78"/>
              </a:rPr>
              <a:t>دهه 70 میلادی و آغاز مقررات زدائی مالی</a:t>
            </a:r>
            <a:r>
              <a:rPr lang="fa-IR" sz="2900" b="1" dirty="0" smtClean="0">
                <a:solidFill>
                  <a:srgbClr val="00B050"/>
                </a:solidFill>
                <a:effectLst>
                  <a:outerShdw blurRad="38100" dist="38100" dir="2700000" algn="tl">
                    <a:srgbClr val="000000">
                      <a:alpha val="43137"/>
                    </a:srgbClr>
                  </a:outerShdw>
                </a:effectLst>
                <a:cs typeface="B Lotus" pitchFamily="2" charset="-78"/>
              </a:rPr>
              <a:t>:</a:t>
            </a:r>
            <a:endParaRPr lang="en-US" sz="2900" b="1" dirty="0" smtClean="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904999" y="1905000"/>
            <a:ext cx="6550025" cy="2308324"/>
          </a:xfrm>
          <a:prstGeom prst="rect">
            <a:avLst/>
          </a:prstGeom>
        </p:spPr>
        <p:txBody>
          <a:bodyPr wrap="square">
            <a:spAutoFit/>
          </a:bodyPr>
          <a:lstStyle/>
          <a:p>
            <a:pPr marL="285750" indent="-285750" algn="just" rtl="1">
              <a:buFont typeface="Wingdings" pitchFamily="2" charset="2"/>
              <a:buChar char="ü"/>
            </a:pPr>
            <a:r>
              <a:rPr lang="fa-IR" b="1" dirty="0">
                <a:effectLst>
                  <a:outerShdw blurRad="38100" dist="38100" dir="2700000" algn="tl">
                    <a:srgbClr val="000000">
                      <a:alpha val="43137"/>
                    </a:srgbClr>
                  </a:outerShdw>
                </a:effectLst>
                <a:cs typeface="B Lotus" pitchFamily="2" charset="-78"/>
              </a:rPr>
              <a:t>با هر بحران بانکی بخش قابل‌توجهی از تولید ناخالص داخلی از بین رفته است. به‌طور مثال در آرژانتین هزینه بحران مالی 3/55 درصد تولید ناخالص داخلی بوده است. به‌عبارت ‌دیگر بیش از 45 درصد تولید این کشور در اثر بحران نابود شد. همان‌طور که در جدول فوق مشاهده می‌شود کشورهای فقیر و ثروتمند همگی هزینه‌های سنگینی در اثر بحران‌های مالی پرداخت کردند. چرا در دوره آزادسازی مالی یعنی از دهه 1980 تاکنون تعداد بحران‌های مالی افزایش‌یافته است؟ آیا تقارن زمانی این دو پدیده (آزادسازی مالی و بحران مالی) امری تصادفی است یا رابطه‌‌ای منطقی میان این دو وجود دارد؟ </a:t>
            </a:r>
            <a:endParaRPr lang="en-US" b="1" dirty="0">
              <a:effectLst>
                <a:outerShdw blurRad="38100" dist="38100" dir="2700000" algn="tl">
                  <a:srgbClr val="000000">
                    <a:alpha val="43137"/>
                  </a:srgbClr>
                </a:outerShdw>
              </a:effectLst>
              <a:cs typeface="B Lotus" pitchFamily="2" charset="-7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87924"/>
            <a:ext cx="4114801"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570101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25</a:t>
            </a:fld>
            <a:endParaRPr lang="en-US">
              <a:solidFill>
                <a:prstClr val="black">
                  <a:tint val="75000"/>
                </a:prstClr>
              </a:solidFill>
            </a:endParaRPr>
          </a:p>
        </p:txBody>
      </p:sp>
      <p:sp>
        <p:nvSpPr>
          <p:cNvPr id="3" name="Subtitle 2"/>
          <p:cNvSpPr>
            <a:spLocks noGrp="1"/>
          </p:cNvSpPr>
          <p:nvPr>
            <p:ph idx="4294967295"/>
          </p:nvPr>
        </p:nvSpPr>
        <p:spPr>
          <a:xfrm>
            <a:off x="838200" y="1219200"/>
            <a:ext cx="8305800" cy="5181600"/>
          </a:xfrm>
        </p:spPr>
        <p:txBody>
          <a:bodyPr>
            <a:normAutofit/>
          </a:bodyPr>
          <a:lstStyle/>
          <a:p>
            <a:pPr marL="82296" indent="0" algn="r" rtl="1">
              <a:buNone/>
            </a:pPr>
            <a:r>
              <a:rPr lang="fa-IR" sz="2900" b="1" dirty="0" smtClean="0">
                <a:solidFill>
                  <a:srgbClr val="00B050"/>
                </a:solidFill>
                <a:effectLst>
                  <a:outerShdw blurRad="38100" dist="38100" dir="2700000" algn="tl">
                    <a:srgbClr val="000000">
                      <a:alpha val="43137"/>
                    </a:srgbClr>
                  </a:outerShdw>
                </a:effectLst>
                <a:cs typeface="B Lotus" pitchFamily="2" charset="-78"/>
              </a:rPr>
              <a:t>بحران مالی سال 2008 آمریکا:</a:t>
            </a:r>
            <a:endParaRPr lang="en-US" sz="2900" b="1" dirty="0" smtClean="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24000" y="1828800"/>
            <a:ext cx="6550025" cy="4801314"/>
          </a:xfrm>
          <a:prstGeom prst="rect">
            <a:avLst/>
          </a:prstGeom>
        </p:spPr>
        <p:txBody>
          <a:bodyPr wrap="square">
            <a:spAutoFit/>
          </a:bodyPr>
          <a:lstStyle/>
          <a:p>
            <a:pPr algn="just" rtl="1"/>
            <a:r>
              <a:rPr lang="fa-IR" b="1" dirty="0" smtClean="0">
                <a:effectLst>
                  <a:outerShdw blurRad="38100" dist="38100" dir="2700000" algn="tl">
                    <a:srgbClr val="000000">
                      <a:alpha val="43137"/>
                    </a:srgbClr>
                  </a:outerShdw>
                </a:effectLst>
                <a:cs typeface="B Lotus" pitchFamily="2" charset="-78"/>
              </a:rPr>
              <a:t>آزادسازی </a:t>
            </a:r>
            <a:r>
              <a:rPr lang="fa-IR" b="1" dirty="0">
                <a:effectLst>
                  <a:outerShdw blurRad="38100" dist="38100" dir="2700000" algn="tl">
                    <a:srgbClr val="000000">
                      <a:alpha val="43137"/>
                    </a:srgbClr>
                  </a:outerShdw>
                </a:effectLst>
                <a:cs typeface="B Lotus" pitchFamily="2" charset="-78"/>
              </a:rPr>
              <a:t>و مقررات‌زدایی‌های مالی دهه 1980 و 1990 به نوآوری‌های مالی جالب‌توجهی در بخش مسکن منجر شد. شرایط اعطای وام برای بخش مسکن از اواخر دهه 1990 در آمریکا بسیار آسان شد. یکی از ابزارها و شرایط نوین مالی که از محرک‌های اصلی بحران بود وام‌های ساب پرایم است. این وام در اختیار متقاضیانی قرار می‌گرفت که شرایط مالی آن‌ها مساعد نبود و معمولاً بانک‌ها به این افراد وام خرید منزل نمی‌دادند. اما پس از مقررات‌زدایی وام به گروه‌های فقیر آغاز شد. نرخ بهره این نوع وام 2 تا 4 درصد بالاتر از نرخ بهره وام برای افراد توانمند بود. این وام به وام‌های نینجا معروف شد. یعنی وام برای کسانی که نه درآمدی دارند، نه شغلی و نه دارایی. افراد متقاضی این وام به افزایش قیمت مسکن و فروش آن در سال‌های آتی امیدوار بودند، این افراد به ‌زحمت اقساط بانک را می‌پرداختند اما به دلیل رونق بخش مسکن امیدوار بودند هرگاه در پرداخت وام عاجز بمانند می‌توانند با فروش آن به پول خود دست یابند و سودی هم کسب کنند. بانک‌ها نیز به دلیل گرفتن بهره بالا و رونق بخش مسکن خوشحال و به آینده امیدوار بودند و دولت‌ها نیز از این‌که افراد بی‌خانمان در آمریکا در حال صاحب‌خانه شدن هستند به خود می‌بالیدند و این پدیده را از امتیازات مثبت کارنامه خود می‌پنداشتند. سهم این وام‌ها در بخش مسکن از 9 درصد در سال 2000 به 25 درصد در سال 2005 افزایش یافت. وام‌های با نرخ بهره منعطف وام جذاب دیگری بود که در سال‌های 2004 به بعد مورد استقبال قرار گرفت. </a:t>
            </a:r>
            <a:endParaRPr lang="en-US" b="1" dirty="0">
              <a:effectLst>
                <a:outerShdw blurRad="38100" dist="38100" dir="2700000" algn="tl">
                  <a:srgbClr val="000000">
                    <a:alpha val="43137"/>
                  </a:srgbClr>
                </a:outerShdw>
              </a:effectLst>
              <a:cs typeface="B Lotus" pitchFamily="2" charset="-78"/>
            </a:endParaRPr>
          </a:p>
        </p:txBody>
      </p:sp>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1310" y="25450800"/>
            <a:ext cx="12753090" cy="929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1800" y="28422600"/>
            <a:ext cx="12877799" cy="938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17" y="225312"/>
            <a:ext cx="2692854" cy="160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77996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sp>
        <p:nvSpPr>
          <p:cNvPr id="3" name="Subtitle 2"/>
          <p:cNvSpPr>
            <a:spLocks noGrp="1"/>
          </p:cNvSpPr>
          <p:nvPr>
            <p:ph idx="4294967295"/>
          </p:nvPr>
        </p:nvSpPr>
        <p:spPr>
          <a:xfrm>
            <a:off x="838200" y="1219200"/>
            <a:ext cx="8305800" cy="5181600"/>
          </a:xfrm>
        </p:spPr>
        <p:txBody>
          <a:bodyPr>
            <a:normAutofit/>
          </a:bodyPr>
          <a:lstStyle/>
          <a:p>
            <a:pPr marL="82296" indent="0" algn="r" rtl="1">
              <a:buNone/>
            </a:pPr>
            <a:r>
              <a:rPr lang="fa-IR" sz="2900" b="1" dirty="0" smtClean="0">
                <a:solidFill>
                  <a:srgbClr val="00B050"/>
                </a:solidFill>
                <a:effectLst>
                  <a:outerShdw blurRad="38100" dist="38100" dir="2700000" algn="tl">
                    <a:srgbClr val="000000">
                      <a:alpha val="43137"/>
                    </a:srgbClr>
                  </a:outerShdw>
                </a:effectLst>
                <a:cs typeface="B Lotus" pitchFamily="2" charset="-78"/>
              </a:rPr>
              <a:t>بحران مالی سال 2008 آمریکا:</a:t>
            </a:r>
            <a:endParaRPr lang="en-US" sz="2900" b="1" dirty="0" smtClean="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2517775" y="1828800"/>
            <a:ext cx="6550025" cy="4801314"/>
          </a:xfrm>
          <a:prstGeom prst="rect">
            <a:avLst/>
          </a:prstGeom>
        </p:spPr>
        <p:txBody>
          <a:bodyPr wrap="square">
            <a:spAutoFit/>
          </a:bodyPr>
          <a:lstStyle/>
          <a:p>
            <a:pPr algn="just" rtl="1"/>
            <a:r>
              <a:rPr lang="fa-IR" b="1" dirty="0" smtClean="0">
                <a:effectLst>
                  <a:outerShdw blurRad="38100" dist="38100" dir="2700000" algn="tl">
                    <a:srgbClr val="000000">
                      <a:alpha val="43137"/>
                    </a:srgbClr>
                  </a:outerShdw>
                </a:effectLst>
                <a:cs typeface="B Lotus" pitchFamily="2" charset="-78"/>
              </a:rPr>
              <a:t>آزادسازی </a:t>
            </a:r>
            <a:r>
              <a:rPr lang="fa-IR" b="1" dirty="0">
                <a:effectLst>
                  <a:outerShdw blurRad="38100" dist="38100" dir="2700000" algn="tl">
                    <a:srgbClr val="000000">
                      <a:alpha val="43137"/>
                    </a:srgbClr>
                  </a:outerShdw>
                </a:effectLst>
                <a:cs typeface="B Lotus" pitchFamily="2" charset="-78"/>
              </a:rPr>
              <a:t>و مقررات‌زدایی‌های مالی دهه 1980 و 1990 به نوآوری‌های مالی جالب‌توجهی در بخش مسکن منجر شد. شرایط اعطای وام برای بخش مسکن از اواخر دهه 1990 در آمریکا بسیار آسان شد. یکی از ابزارها و شرایط نوین مالی که از محرک‌های اصلی بحران بود وام‌های ساب پرایم است. این وام در اختیار متقاضیانی قرار می‌گرفت که شرایط مالی آن‌ها مساعد نبود و معمولاً بانک‌ها به این افراد وام خرید منزل نمی‌دادند. اما پس از مقررات‌زدایی وام به گروه‌های فقیر آغاز شد. نرخ بهره این نوع وام 2 تا 4 درصد بالاتر از نرخ بهره وام برای افراد توانمند بود. این وام به وام‌های نینجا معروف شد. یعنی وام برای کسانی که نه درآمدی دارند، نه شغلی و نه دارایی. افراد متقاضی این وام به افزایش قیمت مسکن و فروش آن در سال‌های آتی امیدوار بودند، این افراد به ‌زحمت اقساط بانک را می‌پرداختند اما به دلیل رونق بخش مسکن امیدوار بودند هرگاه در پرداخت وام عاجز بمانند می‌توانند با فروش آن به پول خود دست یابند و سودی هم کسب کنند. بانک‌ها نیز به دلیل گرفتن بهره بالا و رونق بخش مسکن خوشحال و به آینده امیدوار بودند و دولت‌ها نیز از این‌که افراد بی‌خانمان در آمریکا در حال صاحب‌خانه شدن هستند به خود می‌بالیدند و این پدیده را از امتیازات مثبت کارنامه خود می‌پنداشتند. سهم این وام‌ها در بخش مسکن از 9 درصد در سال 2000 به 25 درصد در سال 2005 افزایش یافت. وام‌های با نرخ بهره منعطف وام جذاب دیگری بود که در سال‌های 2004 به بعد مورد استقبال قرار گرفت. </a:t>
            </a:r>
            <a:endParaRPr lang="en-US" b="1" dirty="0">
              <a:effectLst>
                <a:outerShdw blurRad="38100" dist="38100" dir="2700000" algn="tl">
                  <a:srgbClr val="000000">
                    <a:alpha val="43137"/>
                  </a:srgbClr>
                </a:outerShdw>
              </a:effectLst>
              <a:cs typeface="B Lotus" pitchFamily="2" charset="-78"/>
            </a:endParaRPr>
          </a:p>
        </p:txBody>
      </p:sp>
      <p:sp>
        <p:nvSpPr>
          <p:cNvPr id="6" name="AutoShape 2" descr="Image result for 2008 financial cr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981199"/>
            <a:ext cx="2362200"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95049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
        <p:nvSpPr>
          <p:cNvPr id="3" name="Subtitle 2"/>
          <p:cNvSpPr>
            <a:spLocks noGrp="1"/>
          </p:cNvSpPr>
          <p:nvPr>
            <p:ph idx="4294967295"/>
          </p:nvPr>
        </p:nvSpPr>
        <p:spPr>
          <a:xfrm>
            <a:off x="838200" y="1143000"/>
            <a:ext cx="8305800" cy="5181600"/>
          </a:xfrm>
        </p:spPr>
        <p:txBody>
          <a:bodyPr>
            <a:normAutofit/>
          </a:bodyPr>
          <a:lstStyle/>
          <a:p>
            <a:pPr marL="82296" indent="0" algn="r" rtl="1">
              <a:buNone/>
            </a:pPr>
            <a:r>
              <a:rPr lang="fa-IR" sz="2900" b="1" dirty="0">
                <a:solidFill>
                  <a:srgbClr val="00B050"/>
                </a:solidFill>
                <a:effectLst>
                  <a:outerShdw blurRad="38100" dist="38100" dir="2700000" algn="tl">
                    <a:srgbClr val="000000">
                      <a:alpha val="43137"/>
                    </a:srgbClr>
                  </a:outerShdw>
                </a:effectLst>
                <a:cs typeface="B Lotus" pitchFamily="2" charset="-78"/>
              </a:rPr>
              <a:t>بحران مالی سال 2008 آمریکا</a:t>
            </a:r>
            <a:r>
              <a:rPr lang="fa-IR" sz="2900" b="1" dirty="0" smtClean="0">
                <a:solidFill>
                  <a:srgbClr val="00B050"/>
                </a:solidFill>
                <a:effectLst>
                  <a:outerShdw blurRad="38100" dist="38100" dir="2700000" algn="tl">
                    <a:srgbClr val="000000">
                      <a:alpha val="43137"/>
                    </a:srgbClr>
                  </a:outerShdw>
                </a:effectLst>
                <a:cs typeface="B Lotus" pitchFamily="2" charset="-78"/>
              </a:rPr>
              <a:t>:</a:t>
            </a:r>
            <a:endParaRPr lang="en-US" sz="2900" b="1" dirty="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990600" y="1676400"/>
            <a:ext cx="7620000" cy="5016758"/>
          </a:xfrm>
          <a:prstGeom prst="rect">
            <a:avLst/>
          </a:prstGeom>
        </p:spPr>
        <p:txBody>
          <a:bodyPr wrap="square">
            <a:spAutoFit/>
          </a:bodyPr>
          <a:lstStyle/>
          <a:p>
            <a:pPr algn="just" rtl="1"/>
            <a:r>
              <a:rPr lang="fa-IR" sz="2000" b="1" dirty="0" smtClean="0">
                <a:effectLst>
                  <a:outerShdw blurRad="38100" dist="38100" dir="2700000" algn="tl">
                    <a:srgbClr val="000000">
                      <a:alpha val="43137"/>
                    </a:srgbClr>
                  </a:outerShdw>
                </a:effectLst>
                <a:cs typeface="B Lotus" pitchFamily="2" charset="-78"/>
              </a:rPr>
              <a:t>نرخ </a:t>
            </a:r>
            <a:r>
              <a:rPr lang="fa-IR" sz="2000" b="1" dirty="0">
                <a:effectLst>
                  <a:outerShdw blurRad="38100" dist="38100" dir="2700000" algn="tl">
                    <a:srgbClr val="000000">
                      <a:alpha val="43137"/>
                    </a:srgbClr>
                  </a:outerShdw>
                </a:effectLst>
                <a:cs typeface="B Lotus" pitchFamily="2" charset="-78"/>
              </a:rPr>
              <a:t>بهره این وام در ابتدا اندک و در سال‌های بعد افزایش می‌یافت. این وام نیز برای گروه کم‌درآمد جذاب بود. در دوره 2004- 2006 سهم این نوع وام در وام‌های اعطا شده به 35 درصد رسید. وام‌های آسان به این دو نوع محدود نمی‌شود و به‌طورکلی شرایط اخذ وام برای اشخاص و شرکت‌ها بسیار آسان شد. به همین دلیل همان‌طور که گفته شد نسبت مجموع وام‌های بانکی به تولید ناخالص داخلی در طول دوره 1980 تا 2005 به دو برابر افزایش یافت. آنچه بانک‌ها را در اعطای وام گشاده‌دست می‌ساخت علاوه بر عطش کسب سود امکان انتقال ریسک وام به بیرون از بانک بود. بانک‌ها وام‌های خود را به سایر مؤسسات مالی می‌فروختند. بدین ترتیب بانک‌ها بخشی از مطالبات خود را نقد یا به سایر نهادهای مالی انتقال می‌دادند. برای انتقال مطالبات بانک ابتدا مؤسسات رتبه‌بندی، ریسک مطالبات بانک‌ها و وام‌های اعطایی را درجه‌بندی و ارزیابی می‌کردند. پس از ارزیابی و رتبه‌بندی مطالبات بانک‌ها، وام‌ها تبدیل به اوراق بهادار می‌شد و در بازار سهام مورد معامله قرار می‌گرفت. درجه‌بندی و ارزیابی این مؤسسات که نقش مهمی در استقبال از این اوراق بهادار شد در عمل غیرواقع‌بینانه بود. زیرا در شرایط رونق بخش مسکن احتمال عدم بازپرداخت اقساط بسیار اندک است و خطر این نوع وام‌ها بسیار کم برآورد می‌شد و از سوی دیگر این ابزارهای نوین مالی به‌تازگی وارد بازار شده بودند و تجربه کاملی از آن‌ها هنوز به دست نیامده بود، از همین‌رو قضاوت در مورد آن‌ها آسان نبود. </a:t>
            </a:r>
            <a:endParaRPr lang="en-US" sz="2000" b="1" dirty="0">
              <a:effectLst>
                <a:outerShdw blurRad="38100" dist="38100" dir="2700000" algn="tl">
                  <a:srgbClr val="000000">
                    <a:alpha val="43137"/>
                  </a:srgbClr>
                </a:outerShdw>
              </a:effectLst>
              <a:cs typeface="B Lotus" pitchFamily="2" charset="-78"/>
            </a:endParaRPr>
          </a:p>
        </p:txBody>
      </p:sp>
      <p:pic>
        <p:nvPicPr>
          <p:cNvPr id="7170" name="Picture 2" descr="Image result for MBS cri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0338"/>
            <a:ext cx="2390775" cy="149429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51782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
        <p:nvSpPr>
          <p:cNvPr id="3" name="Subtitle 2"/>
          <p:cNvSpPr>
            <a:spLocks noGrp="1"/>
          </p:cNvSpPr>
          <p:nvPr>
            <p:ph idx="4294967295"/>
          </p:nvPr>
        </p:nvSpPr>
        <p:spPr>
          <a:xfrm>
            <a:off x="838200" y="1143000"/>
            <a:ext cx="8305800" cy="5181600"/>
          </a:xfrm>
        </p:spPr>
        <p:txBody>
          <a:bodyPr>
            <a:normAutofit/>
          </a:bodyPr>
          <a:lstStyle/>
          <a:p>
            <a:pPr marL="82296" indent="0" algn="r" rtl="1">
              <a:buNone/>
            </a:pPr>
            <a:r>
              <a:rPr lang="fa-IR" sz="2900" b="1" dirty="0">
                <a:solidFill>
                  <a:srgbClr val="00B050"/>
                </a:solidFill>
                <a:effectLst>
                  <a:outerShdw blurRad="38100" dist="38100" dir="2700000" algn="tl">
                    <a:srgbClr val="000000">
                      <a:alpha val="43137"/>
                    </a:srgbClr>
                  </a:outerShdw>
                </a:effectLst>
                <a:cs typeface="B Lotus" pitchFamily="2" charset="-78"/>
              </a:rPr>
              <a:t>بحران مالی سال 2008 آمریکا</a:t>
            </a:r>
            <a:r>
              <a:rPr lang="fa-IR" sz="2900" b="1" dirty="0" smtClean="0">
                <a:solidFill>
                  <a:srgbClr val="00B050"/>
                </a:solidFill>
                <a:effectLst>
                  <a:outerShdw blurRad="38100" dist="38100" dir="2700000" algn="tl">
                    <a:srgbClr val="000000">
                      <a:alpha val="43137"/>
                    </a:srgbClr>
                  </a:outerShdw>
                </a:effectLst>
                <a:cs typeface="B Lotus" pitchFamily="2" charset="-78"/>
              </a:rPr>
              <a:t>:</a:t>
            </a:r>
            <a:endParaRPr lang="en-US" sz="2900" b="1" dirty="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990600" y="1676400"/>
            <a:ext cx="7620000" cy="5262979"/>
          </a:xfrm>
          <a:prstGeom prst="rect">
            <a:avLst/>
          </a:prstGeom>
        </p:spPr>
        <p:txBody>
          <a:bodyPr wrap="square">
            <a:spAutoFit/>
          </a:bodyPr>
          <a:lstStyle/>
          <a:p>
            <a:pPr algn="just" rtl="1"/>
            <a:r>
              <a:rPr lang="fa-IR" sz="2400" b="1" dirty="0">
                <a:effectLst>
                  <a:outerShdw blurRad="38100" dist="38100" dir="2700000" algn="tl">
                    <a:srgbClr val="000000">
                      <a:alpha val="43137"/>
                    </a:srgbClr>
                  </a:outerShdw>
                </a:effectLst>
                <a:cs typeface="B Lotus" pitchFamily="2" charset="-78"/>
              </a:rPr>
              <a:t>مؤسسات رتبه‌بندی به این علل یا به دلیل سودهای هنگفتی که به دست می‌آوردند در تأیید و رتبه‌بندی مطالبات بانک‌ها و اوراق بهادار خیلی خوش‌بینانه قضاوت کردند. نوآوری‌ها و ابزارهای نوین مالی فوق تقاضا برای بخش مسکن بود و درنهایت قیمت مسکن را افزایش داد. شاخص قیمت مسکن در آمریکا از سال 1953 تا 1995 هرچند در برخی از سال‌ها افزایش یا کاهش ‌یافته بود اما در طول این دوره (1995-1953) ثابت ماند . ورود ابزارهای نوین مالی خرید مسکن را تسهیل نمود. با افزایش تقاضا، قیمت مسکن از سال 2002 تا چهارماهه پایانی 2006 به میزان 31.6 درصد افزایش یافت. افزایش قیمت بیش از 30 درصد در زمانی که عرضه مسکن به‌خوبی افزایش‌ یافته بود نشانگر رشد شدید تقاضا است. این تقاضای فزاینده یا برای فروش مجدد و کسب سود بود یا برای تأمین یک سرپناه. به‌هر حال قیمت مسکن در آمریکا افزایش یافت؛ افزایشی که از جنگ جهانی به این‌سو بی‌سابقه بود. افزایش قیمت‌ها در سال 2006 متوقف شد و از اواسط آن سال کاهش قیمت مسکن آغاز شد. </a:t>
            </a:r>
            <a:endParaRPr lang="en-US" sz="2400" b="1" dirty="0">
              <a:effectLst>
                <a:outerShdw blurRad="38100" dist="38100" dir="2700000" algn="tl">
                  <a:srgbClr val="000000">
                    <a:alpha val="43137"/>
                  </a:srgbClr>
                </a:outerShdw>
              </a:effectLst>
              <a:cs typeface="B Lotus" pitchFamily="2" charset="-7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57150"/>
            <a:ext cx="2828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11649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
        <p:nvSpPr>
          <p:cNvPr id="3" name="Subtitle 2"/>
          <p:cNvSpPr>
            <a:spLocks noGrp="1"/>
          </p:cNvSpPr>
          <p:nvPr>
            <p:ph idx="4294967295"/>
          </p:nvPr>
        </p:nvSpPr>
        <p:spPr>
          <a:xfrm>
            <a:off x="838200" y="990600"/>
            <a:ext cx="8305800" cy="5181600"/>
          </a:xfrm>
        </p:spPr>
        <p:txBody>
          <a:bodyPr>
            <a:normAutofit/>
          </a:bodyPr>
          <a:lstStyle/>
          <a:p>
            <a:pPr marL="82296" indent="0" algn="r" rtl="1">
              <a:buNone/>
            </a:pPr>
            <a:r>
              <a:rPr lang="fa-IR" sz="2900" b="1" dirty="0">
                <a:solidFill>
                  <a:srgbClr val="00B050"/>
                </a:solidFill>
                <a:effectLst>
                  <a:outerShdw blurRad="38100" dist="38100" dir="2700000" algn="tl">
                    <a:srgbClr val="000000">
                      <a:alpha val="43137"/>
                    </a:srgbClr>
                  </a:outerShdw>
                </a:effectLst>
                <a:cs typeface="B Lotus" pitchFamily="2" charset="-78"/>
              </a:rPr>
              <a:t>بحران مالی سال 2008 آمریکا</a:t>
            </a:r>
            <a:r>
              <a:rPr lang="fa-IR" sz="2900" b="1" dirty="0" smtClean="0">
                <a:solidFill>
                  <a:srgbClr val="00B050"/>
                </a:solidFill>
                <a:effectLst>
                  <a:outerShdw blurRad="38100" dist="38100" dir="2700000" algn="tl">
                    <a:srgbClr val="000000">
                      <a:alpha val="43137"/>
                    </a:srgbClr>
                  </a:outerShdw>
                </a:effectLst>
                <a:cs typeface="B Lotus" pitchFamily="2" charset="-78"/>
              </a:rPr>
              <a:t>:</a:t>
            </a:r>
            <a:endParaRPr lang="en-US" sz="2900" b="1" dirty="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84175" y="1524000"/>
            <a:ext cx="8455025" cy="5324535"/>
          </a:xfrm>
          <a:prstGeom prst="rect">
            <a:avLst/>
          </a:prstGeom>
        </p:spPr>
        <p:txBody>
          <a:bodyPr wrap="square">
            <a:spAutoFit/>
          </a:bodyPr>
          <a:lstStyle/>
          <a:p>
            <a:pPr algn="just" rtl="1"/>
            <a:r>
              <a:rPr lang="fa-IR" sz="2000" b="1" dirty="0">
                <a:effectLst>
                  <a:outerShdw blurRad="38100" dist="38100" dir="2700000" algn="tl">
                    <a:srgbClr val="000000">
                      <a:alpha val="43137"/>
                    </a:srgbClr>
                  </a:outerShdw>
                </a:effectLst>
                <a:cs typeface="B Lotus" pitchFamily="2" charset="-78"/>
              </a:rPr>
              <a:t>علت توقف و سپس کاهش قیمت مسکن عدم بازپرداخت وام‌های گرفته‌شده از بانک‌ها و مصادره منازل و فروش آن‌ها در بازار از سوی بانک‌ها بود. مشکل از وام‌گیرندگان وام‌های نینجا یا همان وام‌های ساب پرایم شروع شد و گروه‌های آسیب‌پذیر در پرداخت اقساط خود با مشکل روبرو شدند. ابتدا برای بازپرداخت اقساط خود مجبور به اخذ وام مجدد شدند اما بانک‌ها می‌دانستند که با توجه به وضعیت اقتصادی، این افراد قادر به بازپرداخت اقساط خود نیستند و وام‌های آن‌ها سوخت می‌شود. از همین رو از دادن وام مجدد خودداری کردند و به‌جای آن سلب مالکیت از وام‌گیرندگان آغاز شد. 2 میلیون و 800 هزار وام‌گیرنده در آمریکا اعلام ناتوانی در بازپرداخت وام کردند. تقاضا برای مسکن به‌شدت افت کرد و قیمت مسکن در ابتدای سال 2008 به میزان 30 درصد نسبت به زمان مشابه در سال 2007 کاهش یافت. در چهارماهه اول سال 2008 قیمت مسکن در سراسر آمریکا 20 درصد و در برخی از شهرهای بزرگ به میزان 30 درصد سقوط کرد. در اثر کاهش قیمت مسکن ارزش دفتری دارایی‌های بانک در سراسر جهان هزار میلیارد دلار کاهش یافت. عدم بازپرداخت وام‌ها زیان سنگینی بر بانک‌ها تحمیل کرد. بانک‌ها که نمی‌توانستند اقساط ماهانه را وصول کنند منابع لازم برای پاسخگویی به پس‌انداز‌کنندگان خود را نداشتند. ناتوانی بانک‌ها اعتماد پس‌انداز‌کنندگان را سلب نمود. همین سلب اعتماد برای ورشکستگی بانک‌ها در آمریکا و هر کشور دیگری کفایت می‌کند. بانک‌ها که دیگر پاسخگوی مطالبات پس‌انداز‌کنندگان خود نبودند به ‌طریق ‌اولی نمی‌توانستند به واحدهای تولیدی و خدماتی وام دهند. عدم ارائه تسهیلات به شرکت‌ها موجب کمبود سرمایه در گردش شد و موجی از رکود و بحران را در اقتصادی جهانی به دنبال آورد</a:t>
            </a:r>
            <a:endParaRPr lang="en-US" sz="2000" b="1" dirty="0">
              <a:effectLst>
                <a:outerShdw blurRad="38100" dist="38100" dir="2700000" algn="tl">
                  <a:srgbClr val="000000">
                    <a:alpha val="43137"/>
                  </a:srgbClr>
                </a:outerShdw>
              </a:effectLst>
              <a:cs typeface="B Lotus" pitchFamily="2" charset="-7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18" y="160338"/>
            <a:ext cx="2857500" cy="136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37397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2357953"/>
            <a:ext cx="6096000" cy="1938992"/>
          </a:xfrm>
          <a:prstGeom prst="rect">
            <a:avLst/>
          </a:prstGeom>
          <a:noFill/>
        </p:spPr>
        <p:txBody>
          <a:bodyPr wrap="square" rtlCol="0">
            <a:spAutoFit/>
          </a:bodyPr>
          <a:lstStyle/>
          <a:p>
            <a:pPr algn="ctr"/>
            <a:r>
              <a:rPr lang="fa-IR" sz="6000" b="1" dirty="0">
                <a:solidFill>
                  <a:srgbClr val="002060"/>
                </a:solidFill>
                <a:cs typeface="B Nazanin" pitchFamily="2" charset="-78"/>
              </a:rPr>
              <a:t>بحرانی های </a:t>
            </a:r>
            <a:r>
              <a:rPr lang="fa-IR" sz="6000" b="1" dirty="0" smtClean="0">
                <a:solidFill>
                  <a:srgbClr val="002060"/>
                </a:solidFill>
                <a:cs typeface="B Nazanin" pitchFamily="2" charset="-78"/>
              </a:rPr>
              <a:t>مالی</a:t>
            </a:r>
            <a:r>
              <a:rPr lang="fa-IR" sz="6000" b="1" dirty="0">
                <a:solidFill>
                  <a:srgbClr val="002060"/>
                </a:solidFill>
                <a:cs typeface="B Nazanin" pitchFamily="2" charset="-78"/>
              </a:rPr>
              <a:t> </a:t>
            </a:r>
            <a:r>
              <a:rPr lang="fa-IR" sz="6000" b="1" dirty="0" smtClean="0">
                <a:solidFill>
                  <a:srgbClr val="002060"/>
                </a:solidFill>
                <a:cs typeface="B Nazanin" pitchFamily="2" charset="-78"/>
              </a:rPr>
              <a:t>بين المللي</a:t>
            </a:r>
            <a:endParaRPr lang="fa-IR" sz="6000" b="1" dirty="0">
              <a:solidFill>
                <a:srgbClr val="002060"/>
              </a:solidFill>
              <a:cs typeface="B Nazanin"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a:t>
            </a:fld>
            <a:endParaRPr lang="en-US"/>
          </a:p>
        </p:txBody>
      </p:sp>
    </p:spTree>
    <p:extLst>
      <p:ext uri="{BB962C8B-B14F-4D97-AF65-F5344CB8AC3E}">
        <p14:creationId xmlns:p14="http://schemas.microsoft.com/office/powerpoint/2010/main" val="1283456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
        <p:nvSpPr>
          <p:cNvPr id="3" name="Subtitle 2"/>
          <p:cNvSpPr>
            <a:spLocks noGrp="1"/>
          </p:cNvSpPr>
          <p:nvPr>
            <p:ph idx="4294967295"/>
          </p:nvPr>
        </p:nvSpPr>
        <p:spPr>
          <a:xfrm>
            <a:off x="838200" y="990600"/>
            <a:ext cx="8305800" cy="5181600"/>
          </a:xfrm>
        </p:spPr>
        <p:txBody>
          <a:bodyPr>
            <a:normAutofit/>
          </a:bodyPr>
          <a:lstStyle/>
          <a:p>
            <a:pPr marL="82296" indent="0" algn="r" rtl="1">
              <a:buNone/>
            </a:pPr>
            <a:r>
              <a:rPr lang="fa-IR" sz="2900" b="1" dirty="0" smtClean="0">
                <a:solidFill>
                  <a:srgbClr val="00B050"/>
                </a:solidFill>
                <a:effectLst>
                  <a:outerShdw blurRad="38100" dist="38100" dir="2700000" algn="tl">
                    <a:srgbClr val="000000">
                      <a:alpha val="43137"/>
                    </a:srgbClr>
                  </a:outerShdw>
                </a:effectLst>
                <a:cs typeface="B Lotus" pitchFamily="2" charset="-78"/>
              </a:rPr>
              <a:t>چند بحران مالی دیگر در کشورهای مختلف:</a:t>
            </a:r>
            <a:endParaRPr lang="en-US" sz="2900" b="1" dirty="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07975" y="2046515"/>
            <a:ext cx="8455025" cy="2246769"/>
          </a:xfrm>
          <a:prstGeom prst="rect">
            <a:avLst/>
          </a:prstGeom>
        </p:spPr>
        <p:txBody>
          <a:bodyPr wrap="square">
            <a:spAutoFit/>
          </a:bodyPr>
          <a:lstStyle/>
          <a:p>
            <a:pPr algn="just" rtl="1"/>
            <a:r>
              <a:rPr lang="fa-IR" sz="2000" b="1" dirty="0">
                <a:effectLst>
                  <a:outerShdw blurRad="38100" dist="38100" dir="2700000" algn="tl">
                    <a:srgbClr val="000000">
                      <a:alpha val="43137"/>
                    </a:srgbClr>
                  </a:outerShdw>
                </a:effectLst>
                <a:cs typeface="B Lotus" pitchFamily="2" charset="-78"/>
              </a:rPr>
              <a:t>در سال‌های 1980 تا 1996 حدود سه‌چهارم کشورهای عضو صندوق بین‌المللی پول با بحران مالی روبرو شدند که در عموم موارد مداخله بانک مرکزی به‌طور ضمنی یا آشکار به مهار بحران انجامید. بحران‌های مالی اغلب به دنبال افزایش بی‌رویه قیمت دارایی که در اصطلاح حبابی‌شدن قیمت دارایی گفته می‌شود رخ می‌دهد. این بحران‌ها پس از حبابی‌شدن قیمت یک دارایی رخ می‌دهند. بحران مالی ژاپن در ابتدای دهه 1990 و بحران‌های مالی نروژ، فنلاند و سوئد در دهه‌ 1970 و 1980 همگی از همین قاعده پیروی می‌کنند. بحران‌های مالی در کشورهای در حال ‌توسعه مانند آرژانتین، شیلی، اندونزی، مکزیک و تایلند همگی پس از حبابی‌شدن قیمت مسکن یا سهام رخ دادند. </a:t>
            </a:r>
            <a:endParaRPr lang="en-US" sz="2000" b="1" dirty="0">
              <a:effectLst>
                <a:outerShdw blurRad="38100" dist="38100" dir="2700000" algn="tl">
                  <a:srgbClr val="000000">
                    <a:alpha val="43137"/>
                  </a:srgbClr>
                </a:outerShdw>
              </a:effectLst>
              <a:cs typeface="B Lotus" pitchFamily="2" charset="-7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4296913"/>
            <a:ext cx="6553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50308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
        <p:nvSpPr>
          <p:cNvPr id="3" name="Subtitle 2"/>
          <p:cNvSpPr>
            <a:spLocks noGrp="1"/>
          </p:cNvSpPr>
          <p:nvPr>
            <p:ph idx="4294967295"/>
          </p:nvPr>
        </p:nvSpPr>
        <p:spPr>
          <a:xfrm>
            <a:off x="838200" y="1409700"/>
            <a:ext cx="8305800" cy="5181600"/>
          </a:xfrm>
        </p:spPr>
        <p:txBody>
          <a:bodyPr>
            <a:normAutofit/>
          </a:bodyPr>
          <a:lstStyle/>
          <a:p>
            <a:pPr marL="82296" indent="0" algn="r" rtl="1">
              <a:buNone/>
            </a:pPr>
            <a:r>
              <a:rPr lang="fa-IR" sz="2900" b="1" dirty="0" smtClean="0">
                <a:solidFill>
                  <a:srgbClr val="00B050"/>
                </a:solidFill>
                <a:effectLst>
                  <a:outerShdw blurRad="38100" dist="38100" dir="2700000" algn="tl">
                    <a:srgbClr val="000000">
                      <a:alpha val="43137"/>
                    </a:srgbClr>
                  </a:outerShdw>
                </a:effectLst>
                <a:cs typeface="B Lotus" pitchFamily="2" charset="-78"/>
              </a:rPr>
              <a:t>چند بحران مالی دیگر در کشورهای مختلف:</a:t>
            </a:r>
            <a:endParaRPr lang="en-US" sz="2900" b="1" dirty="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60375" y="2819400"/>
            <a:ext cx="8455025" cy="3785652"/>
          </a:xfrm>
          <a:prstGeom prst="rect">
            <a:avLst/>
          </a:prstGeom>
        </p:spPr>
        <p:txBody>
          <a:bodyPr wrap="square">
            <a:spAutoFit/>
          </a:bodyPr>
          <a:lstStyle/>
          <a:p>
            <a:pPr algn="just" rtl="1"/>
            <a:r>
              <a:rPr lang="fa-IR" sz="2400" b="1" dirty="0">
                <a:effectLst>
                  <a:outerShdw blurRad="38100" dist="38100" dir="2700000" algn="tl">
                    <a:srgbClr val="000000">
                      <a:alpha val="43137"/>
                    </a:srgbClr>
                  </a:outerShdw>
                </a:effectLst>
                <a:cs typeface="B Lotus" pitchFamily="2" charset="-78"/>
              </a:rPr>
              <a:t>حبابی‌شدن قیمت دارایی‌ها معمولاً سه مرحله را سپری می‌کند. مرحله نخست با آزادسازی مالی یا تصمیم آگاهانه بانک مرکزی برای افزایش وام رخ می‌دهد در این مرحله قیمت دارایی‌ها به دلیل افزایش وام‌های بانکی بالا می‌رود. افزایش قیمت می‌تواند تا چند سال ادامه یابد و حباب قیمت متورم‌تر شود. مرحله‌ دوم زمانی است که حباب می‌ترکد و قیمت دارایی سقوط می‌کند. معمولاً سقوط قیمت دارایی در مدت‌زمان کوتاهی از چند ماه تا چند روز رخ می‌دهد. مرحله سوم سقوط و ورشکستگی شرکت‌ها و مؤسساتی است که آن دارایی‌ها را نگهداری می‌کنند. احتمال دارد همراه با بحران مالی ارزش پول داخلی نسبت به سایر ارزها نیز کاهش یابد. همچنین محتمل است ورشکستگی بانکی و بحران ارزی بخش واقعی اقتصاد را برای چند سال متأثر سازد. </a:t>
            </a:r>
            <a:endParaRPr lang="en-US" sz="2400" b="1" dirty="0">
              <a:effectLst>
                <a:outerShdw blurRad="38100" dist="38100" dir="2700000" algn="tl">
                  <a:srgbClr val="000000">
                    <a:alpha val="43137"/>
                  </a:srgbClr>
                </a:outerShdw>
              </a:effectLst>
              <a:cs typeface="B Lotus" pitchFamily="2" charset="-78"/>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783772"/>
            <a:ext cx="3121025" cy="203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5448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
        <p:nvSpPr>
          <p:cNvPr id="3" name="Subtitle 2"/>
          <p:cNvSpPr>
            <a:spLocks noGrp="1"/>
          </p:cNvSpPr>
          <p:nvPr>
            <p:ph idx="4294967295"/>
          </p:nvPr>
        </p:nvSpPr>
        <p:spPr>
          <a:xfrm>
            <a:off x="838200" y="1409700"/>
            <a:ext cx="8305800" cy="5181600"/>
          </a:xfrm>
        </p:spPr>
        <p:txBody>
          <a:bodyPr>
            <a:normAutofit/>
          </a:bodyPr>
          <a:lstStyle/>
          <a:p>
            <a:pPr marL="82296" indent="0" algn="r" rtl="1">
              <a:buNone/>
            </a:pPr>
            <a:r>
              <a:rPr lang="fa-IR" sz="2900" b="1" dirty="0" smtClean="0">
                <a:solidFill>
                  <a:srgbClr val="00B050"/>
                </a:solidFill>
                <a:effectLst>
                  <a:outerShdw blurRad="38100" dist="38100" dir="2700000" algn="tl">
                    <a:srgbClr val="000000">
                      <a:alpha val="43137"/>
                    </a:srgbClr>
                  </a:outerShdw>
                </a:effectLst>
                <a:cs typeface="B Lotus" pitchFamily="2" charset="-78"/>
              </a:rPr>
              <a:t>بحران مالی ژاپن دهه 80 میلادی:</a:t>
            </a:r>
            <a:endParaRPr lang="en-US" sz="2900" b="1" dirty="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60375" y="2590800"/>
            <a:ext cx="8455025" cy="3785652"/>
          </a:xfrm>
          <a:prstGeom prst="rect">
            <a:avLst/>
          </a:prstGeom>
        </p:spPr>
        <p:txBody>
          <a:bodyPr wrap="square">
            <a:spAutoFit/>
          </a:bodyPr>
          <a:lstStyle/>
          <a:p>
            <a:pPr algn="just" rtl="1"/>
            <a:r>
              <a:rPr lang="fa-IR" sz="2400" b="1" dirty="0">
                <a:effectLst>
                  <a:outerShdw blurRad="38100" dist="38100" dir="2700000" algn="tl">
                    <a:srgbClr val="000000">
                      <a:alpha val="43137"/>
                    </a:srgbClr>
                  </a:outerShdw>
                </a:effectLst>
                <a:cs typeface="B Lotus" pitchFamily="2" charset="-78"/>
              </a:rPr>
              <a:t>حبابی شدن اقتصاد ژاپن در بخش مسکن و بازار سهام در دهه‌ 1980 و 1990 نمونه خوبی برای مراحل سه‌گانه فوق است. در طول دهه‌ 1980 دولت ژاپن دست به آزادسازی مالی زد. در طول آن دهه قیمت دارایی‌ها به‌شدت افزایش پیدا کرد. به‌طور مثال شاخص نیکی از حدود 10 هزار در سال 1985 در 19 دسامبر 1989 به 38هزارو916 رسید. دولت ژاپن به‌ویژه مسئولان بانک مرکزی به‌منظور کنترل تورم سیاست‌های انقباضی مالی را در پیش گرفتند. سیاست‌های انقباضی در اوایل 1990 به افزایش شدید در نرخ بهره منجر شد. این سیاست حباب قیمت‌ها را ترکاند. شاخص نیکی در فصل نخست 1990 یک‌مرتبه به 20هزار و 222 سقوط کرد و برای مدت چند سال اقتصاد ژاپن از این بحران آسیب دید. در طول دهه‌ 1990 نرخ رشد این کشور از متوسط دوران پس از جنگ کمتر بود. </a:t>
            </a:r>
            <a:endParaRPr lang="en-US" sz="2400" b="1" dirty="0">
              <a:effectLst>
                <a:outerShdw blurRad="38100" dist="38100" dir="2700000" algn="tl">
                  <a:srgbClr val="000000">
                    <a:alpha val="43137"/>
                  </a:srgbClr>
                </a:outerShdw>
              </a:effectLst>
              <a:cs typeface="B Lotus" pitchFamily="2" charset="-78"/>
            </a:endParaRPr>
          </a:p>
        </p:txBody>
      </p:sp>
      <p:sp>
        <p:nvSpPr>
          <p:cNvPr id="6" name="AutoShape 2" descr="Image result for financial japan cr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46" y="1066800"/>
            <a:ext cx="335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357876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sp>
        <p:nvSpPr>
          <p:cNvPr id="3" name="Subtitle 2"/>
          <p:cNvSpPr>
            <a:spLocks noGrp="1"/>
          </p:cNvSpPr>
          <p:nvPr>
            <p:ph idx="4294967295"/>
          </p:nvPr>
        </p:nvSpPr>
        <p:spPr>
          <a:xfrm>
            <a:off x="838200" y="1409700"/>
            <a:ext cx="8305800" cy="5181600"/>
          </a:xfrm>
        </p:spPr>
        <p:txBody>
          <a:bodyPr>
            <a:normAutofit/>
          </a:bodyPr>
          <a:lstStyle/>
          <a:p>
            <a:pPr marL="82296" indent="0" algn="r" rtl="1">
              <a:buNone/>
            </a:pPr>
            <a:r>
              <a:rPr lang="fa-IR" sz="2900" b="1" dirty="0" smtClean="0">
                <a:solidFill>
                  <a:srgbClr val="00B050"/>
                </a:solidFill>
                <a:effectLst>
                  <a:outerShdw blurRad="38100" dist="38100" dir="2700000" algn="tl">
                    <a:srgbClr val="000000">
                      <a:alpha val="43137"/>
                    </a:srgbClr>
                  </a:outerShdw>
                </a:effectLst>
                <a:cs typeface="B Lotus" pitchFamily="2" charset="-78"/>
              </a:rPr>
              <a:t>بحران مالی مکزیک دهه 80 و 90 میلادی:</a:t>
            </a:r>
            <a:endParaRPr lang="en-US" sz="2900" b="1" dirty="0">
              <a:solidFill>
                <a:srgbClr val="00B050"/>
              </a:solidFill>
              <a:effectLst>
                <a:outerShdw blurRad="38100" dist="38100" dir="2700000" algn="tl">
                  <a:srgbClr val="000000">
                    <a:alpha val="43137"/>
                  </a:srgbClr>
                </a:outerShdw>
              </a:effectLst>
              <a:cs typeface="B Lotus" pitchFamily="2" charset="-78"/>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60375" y="2590800"/>
            <a:ext cx="8455025" cy="2677656"/>
          </a:xfrm>
          <a:prstGeom prst="rect">
            <a:avLst/>
          </a:prstGeom>
        </p:spPr>
        <p:txBody>
          <a:bodyPr wrap="square">
            <a:spAutoFit/>
          </a:bodyPr>
          <a:lstStyle/>
          <a:p>
            <a:pPr algn="just" rtl="1"/>
            <a:r>
              <a:rPr lang="fa-IR" sz="2400" b="1" dirty="0">
                <a:effectLst>
                  <a:outerShdw blurRad="38100" dist="38100" dir="2700000" algn="tl">
                    <a:srgbClr val="000000">
                      <a:alpha val="43137"/>
                    </a:srgbClr>
                  </a:outerShdw>
                </a:effectLst>
                <a:cs typeface="B Lotus" pitchFamily="2" charset="-78"/>
              </a:rPr>
              <a:t>مکزیک مثال خوبی از کشورهای درحال‌توسعه است. در اوایل دهه‌ 1990 بانک‌ها خصوصی شدند و نظام مالی از قیدوبندهای دولت آزاد شد و مهمتر از همه ذخایر قانونی بانک‌ها حذف شد. میزان وام بانک‌ها به شرکت‌های غیرمالی خصوصی از حدود 10 درصد تولید ناخالص داخلی در اواخر دهه‌ 1980 به 40 درصد در سال 1994 افزایش یافت. قیمت سهام نیز به‌شدت افزایش یافت. در سال 1994 آشوب‌های سیاسی همچون تیغ تیزی بود که حباب اقتصادی را منفجر کرد. قیمت سهام و سایر دارایی‌ها سقوط کرد و بحران بانکی و ارزی رکود چندساله را به ارمغان آورد. </a:t>
            </a:r>
            <a:endParaRPr lang="en-US" sz="2400" b="1" dirty="0">
              <a:effectLst>
                <a:outerShdw blurRad="38100" dist="38100" dir="2700000" algn="tl">
                  <a:srgbClr val="000000">
                    <a:alpha val="43137"/>
                  </a:srgbClr>
                </a:outerShdw>
              </a:effectLst>
              <a:cs typeface="B Lotus" pitchFamily="2" charset="-78"/>
            </a:endParaRPr>
          </a:p>
        </p:txBody>
      </p:sp>
      <p:sp>
        <p:nvSpPr>
          <p:cNvPr id="6" name="AutoShape 2" descr="Image result for financial japan cr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810759"/>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97047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34</a:t>
            </a:fld>
            <a:endParaRPr lang="en-US">
              <a:solidFill>
                <a:prstClr val="black">
                  <a:tint val="75000"/>
                </a:prstClr>
              </a:solidFill>
            </a:endParaRPr>
          </a:p>
        </p:txBody>
      </p:sp>
      <p:sp>
        <p:nvSpPr>
          <p:cNvPr id="5" name="AutoShape 2" descr="Image result for ‫جورج  سورو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60375" y="2133600"/>
            <a:ext cx="8455025" cy="2308324"/>
          </a:xfrm>
          <a:prstGeom prst="rect">
            <a:avLst/>
          </a:prstGeom>
        </p:spPr>
        <p:txBody>
          <a:bodyPr wrap="square">
            <a:spAutoFit/>
          </a:bodyPr>
          <a:lstStyle/>
          <a:p>
            <a:pPr algn="just" rtl="1"/>
            <a:r>
              <a:rPr lang="fa-IR" sz="2400" b="1" dirty="0" smtClean="0">
                <a:effectLst>
                  <a:outerShdw blurRad="38100" dist="38100" dir="2700000" algn="tl">
                    <a:srgbClr val="000000">
                      <a:alpha val="43137"/>
                    </a:srgbClr>
                  </a:outerShdw>
                </a:effectLst>
                <a:cs typeface="B Lotus" pitchFamily="2" charset="-78"/>
              </a:rPr>
              <a:t>دو </a:t>
            </a:r>
            <a:r>
              <a:rPr lang="fa-IR" sz="2400" b="1" dirty="0">
                <a:effectLst>
                  <a:outerShdw blurRad="38100" dist="38100" dir="2700000" algn="tl">
                    <a:srgbClr val="000000">
                      <a:alpha val="43137"/>
                    </a:srgbClr>
                  </a:outerShdw>
                </a:effectLst>
                <a:cs typeface="B Lotus" pitchFamily="2" charset="-78"/>
              </a:rPr>
              <a:t>محقق به نام‌های کامینسکی و راین هارت (</a:t>
            </a:r>
            <a:r>
              <a:rPr lang="en-US" sz="2400" b="1" dirty="0" err="1">
                <a:effectLst>
                  <a:outerShdw blurRad="38100" dist="38100" dir="2700000" algn="tl">
                    <a:srgbClr val="000000">
                      <a:alpha val="43137"/>
                    </a:srgbClr>
                  </a:outerShdw>
                </a:effectLst>
                <a:cs typeface="B Lotus" pitchFamily="2" charset="-78"/>
              </a:rPr>
              <a:t>kaminsky</a:t>
            </a:r>
            <a:r>
              <a:rPr lang="en-US" sz="2400" b="1" dirty="0">
                <a:effectLst>
                  <a:outerShdw blurRad="38100" dist="38100" dir="2700000" algn="tl">
                    <a:srgbClr val="000000">
                      <a:alpha val="43137"/>
                    </a:srgbClr>
                  </a:outerShdw>
                </a:effectLst>
                <a:cs typeface="B Lotus" pitchFamily="2" charset="-78"/>
              </a:rPr>
              <a:t> and Reinhart) </a:t>
            </a:r>
            <a:r>
              <a:rPr lang="fa-IR" sz="2400" b="1" dirty="0">
                <a:effectLst>
                  <a:outerShdw blurRad="38100" dist="38100" dir="2700000" algn="tl">
                    <a:srgbClr val="000000">
                      <a:alpha val="43137"/>
                    </a:srgbClr>
                  </a:outerShdw>
                </a:effectLst>
                <a:cs typeface="B Lotus" pitchFamily="2" charset="-78"/>
              </a:rPr>
              <a:t>در سال 1999 بیست بحران اقتصادی را که پنج بحران آن در کشورهای صنعتی و مابقی در کشور‌های درحال‌توسعه قرارگرفته بود مورد بررسی قرار دادند. آزادسازی مالی و سیاست‌های انبساطی بانکی به افزایش 40 درصدی قیمت اوراق بهادار در سال پس از آزادسازی منجر شد. این افزایش قیمت درنهایت به سقوط قیمت دارایی و بحران اقتصادی منجر می‌شود.</a:t>
            </a:r>
            <a:endParaRPr lang="en-US" sz="2400" b="1" dirty="0">
              <a:effectLst>
                <a:outerShdw blurRad="38100" dist="38100" dir="2700000" algn="tl">
                  <a:srgbClr val="000000">
                    <a:alpha val="43137"/>
                  </a:srgbClr>
                </a:outerShdw>
              </a:effectLst>
              <a:cs typeface="B Lotus" pitchFamily="2" charset="-78"/>
            </a:endParaRPr>
          </a:p>
        </p:txBody>
      </p:sp>
      <p:sp>
        <p:nvSpPr>
          <p:cNvPr id="6" name="AutoShape 2" descr="Image result for financial japan cr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ooter Placeholder 2"/>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2101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5522" name="Rectangle 2"/>
          <p:cNvSpPr>
            <a:spLocks noGrp="1" noChangeArrowheads="1"/>
          </p:cNvSpPr>
          <p:nvPr>
            <p:ph idx="1"/>
          </p:nvPr>
        </p:nvSpPr>
        <p:spPr>
          <a:xfrm>
            <a:off x="650875" y="1509713"/>
            <a:ext cx="7772400" cy="4114800"/>
          </a:xfrm>
        </p:spPr>
        <p:txBody>
          <a:bodyPr/>
          <a:lstStyle/>
          <a:p>
            <a:pPr marL="0" indent="0"/>
            <a:r>
              <a:rPr lang="en-US" altLang="en-US" dirty="0" smtClean="0"/>
              <a:t> </a:t>
            </a:r>
            <a:endParaRPr lang="en-US" altLang="he-IL"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728663"/>
            <a:ext cx="88677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35</a:t>
            </a:fld>
            <a:endParaRPr lang="en-US"/>
          </a:p>
        </p:txBody>
      </p:sp>
    </p:spTree>
    <p:extLst>
      <p:ext uri="{BB962C8B-B14F-4D97-AF65-F5344CB8AC3E}">
        <p14:creationId xmlns:p14="http://schemas.microsoft.com/office/powerpoint/2010/main" val="3908913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5522">
                                            <p:txEl>
                                              <p:pRg st="0" end="0"/>
                                            </p:txEl>
                                          </p:spTgt>
                                        </p:tgtEl>
                                        <p:attrNameLst>
                                          <p:attrName>style.visibility</p:attrName>
                                        </p:attrNameLst>
                                      </p:cBhvr>
                                      <p:to>
                                        <p:strVal val="visible"/>
                                      </p:to>
                                    </p:set>
                                    <p:animEffect transition="in" filter="wipe(left)">
                                      <p:cBhvr>
                                        <p:cTn id="7" dur="500"/>
                                        <p:tgtEl>
                                          <p:spTgt spid="8755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2"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5522" name="Rectangle 2"/>
          <p:cNvSpPr>
            <a:spLocks noGrp="1" noChangeArrowheads="1"/>
          </p:cNvSpPr>
          <p:nvPr>
            <p:ph idx="1"/>
          </p:nvPr>
        </p:nvSpPr>
        <p:spPr>
          <a:xfrm>
            <a:off x="650875" y="1509713"/>
            <a:ext cx="7772400" cy="4114800"/>
          </a:xfrm>
        </p:spPr>
        <p:txBody>
          <a:bodyPr/>
          <a:lstStyle/>
          <a:p>
            <a:pPr marL="0" indent="0"/>
            <a:r>
              <a:rPr lang="en-US" altLang="en-US" dirty="0" smtClean="0"/>
              <a:t> </a:t>
            </a:r>
            <a:endParaRPr lang="en-US" altLang="he-IL"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742950"/>
            <a:ext cx="904875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36</a:t>
            </a:fld>
            <a:endParaRPr lang="en-US"/>
          </a:p>
        </p:txBody>
      </p:sp>
    </p:spTree>
    <p:extLst>
      <p:ext uri="{BB962C8B-B14F-4D97-AF65-F5344CB8AC3E}">
        <p14:creationId xmlns:p14="http://schemas.microsoft.com/office/powerpoint/2010/main" val="4043628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5522">
                                            <p:txEl>
                                              <p:pRg st="0" end="0"/>
                                            </p:txEl>
                                          </p:spTgt>
                                        </p:tgtEl>
                                        <p:attrNameLst>
                                          <p:attrName>style.visibility</p:attrName>
                                        </p:attrNameLst>
                                      </p:cBhvr>
                                      <p:to>
                                        <p:strVal val="visible"/>
                                      </p:to>
                                    </p:set>
                                    <p:animEffect transition="in" filter="wipe(left)">
                                      <p:cBhvr>
                                        <p:cTn id="7" dur="500"/>
                                        <p:tgtEl>
                                          <p:spTgt spid="8755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5522" name="Rectangle 2"/>
          <p:cNvSpPr>
            <a:spLocks noGrp="1" noChangeArrowheads="1"/>
          </p:cNvSpPr>
          <p:nvPr>
            <p:ph idx="1"/>
          </p:nvPr>
        </p:nvSpPr>
        <p:spPr>
          <a:xfrm>
            <a:off x="650875" y="1509713"/>
            <a:ext cx="7772400" cy="4114800"/>
          </a:xfrm>
        </p:spPr>
        <p:txBody>
          <a:bodyPr/>
          <a:lstStyle/>
          <a:p>
            <a:pPr marL="0" indent="0"/>
            <a:r>
              <a:rPr lang="en-US" altLang="en-US" dirty="0" smtClean="0"/>
              <a:t> </a:t>
            </a:r>
            <a:endParaRPr lang="en-US" altLang="he-IL"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4425"/>
            <a:ext cx="930592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37</a:t>
            </a:fld>
            <a:endParaRPr lang="en-US"/>
          </a:p>
        </p:txBody>
      </p:sp>
    </p:spTree>
    <p:extLst>
      <p:ext uri="{BB962C8B-B14F-4D97-AF65-F5344CB8AC3E}">
        <p14:creationId xmlns:p14="http://schemas.microsoft.com/office/powerpoint/2010/main" val="282106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5522">
                                            <p:txEl>
                                              <p:pRg st="0" end="0"/>
                                            </p:txEl>
                                          </p:spTgt>
                                        </p:tgtEl>
                                        <p:attrNameLst>
                                          <p:attrName>style.visibility</p:attrName>
                                        </p:attrNameLst>
                                      </p:cBhvr>
                                      <p:to>
                                        <p:strVal val="visible"/>
                                      </p:to>
                                    </p:set>
                                    <p:animEffect transition="in" filter="wipe(left)">
                                      <p:cBhvr>
                                        <p:cTn id="7" dur="500"/>
                                        <p:tgtEl>
                                          <p:spTgt spid="8755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
        <p:nvSpPr>
          <p:cNvPr id="3" name="Subtitle 2"/>
          <p:cNvSpPr>
            <a:spLocks noGrp="1"/>
          </p:cNvSpPr>
          <p:nvPr>
            <p:ph idx="4294967295"/>
          </p:nvPr>
        </p:nvSpPr>
        <p:spPr>
          <a:xfrm>
            <a:off x="838200" y="1301750"/>
            <a:ext cx="8305800" cy="4724400"/>
          </a:xfrm>
        </p:spPr>
        <p:txBody>
          <a:bodyPr>
            <a:normAutofit/>
          </a:bodyPr>
          <a:lstStyle/>
          <a:p>
            <a:pPr algn="r" rtl="1"/>
            <a:r>
              <a:rPr lang="fa-IR" sz="4500" b="1" dirty="0" smtClean="0">
                <a:solidFill>
                  <a:srgbClr val="00B050"/>
                </a:solidFill>
                <a:cs typeface="B Lotus" pitchFamily="2" charset="-78"/>
              </a:rPr>
              <a:t>بحران مالی:</a:t>
            </a:r>
            <a:endParaRPr lang="en-US" sz="4500" b="1" dirty="0" smtClean="0">
              <a:solidFill>
                <a:srgbClr val="00B050"/>
              </a:solidFill>
              <a:cs typeface="B Lotus" pitchFamily="2" charset="-78"/>
            </a:endParaRPr>
          </a:p>
          <a:p>
            <a:pPr algn="just" rtl="1">
              <a:buNone/>
            </a:pPr>
            <a:r>
              <a:rPr lang="fa-IR" sz="2800" b="1" dirty="0" smtClean="0">
                <a:effectLst>
                  <a:outerShdw blurRad="38100" dist="38100" dir="2700000" algn="tl">
                    <a:srgbClr val="000000">
                      <a:alpha val="43137"/>
                    </a:srgbClr>
                  </a:outerShdw>
                </a:effectLst>
                <a:cs typeface="B Lotus" pitchFamily="2" charset="-78"/>
              </a:rPr>
              <a:t>منظور ورشکستگی بانکها و سقوط شاخصهای بازار سهام به گونه ای است که دولت برای نجات بانکها یا بازار سهام مجبور به اقدام و سیاستگذاری مانند کمک یا تملک بانکها یا تعطیلی موقت بازار سهام می شود.</a:t>
            </a:r>
            <a:endParaRPr lang="en-US" sz="2800" b="1" dirty="0">
              <a:effectLst>
                <a:outerShdw blurRad="38100" dist="38100" dir="2700000" algn="tl">
                  <a:srgbClr val="000000">
                    <a:alpha val="43137"/>
                  </a:srgbClr>
                </a:outerShdw>
              </a:effectLst>
              <a:cs typeface="B Lotus" pitchFamily="2" charset="-78"/>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78" y="3505200"/>
            <a:ext cx="420206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191000"/>
            <a:ext cx="3886200" cy="233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78057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
        <p:nvSpPr>
          <p:cNvPr id="3" name="Subtitle 2"/>
          <p:cNvSpPr>
            <a:spLocks noGrp="1"/>
          </p:cNvSpPr>
          <p:nvPr>
            <p:ph idx="4294967295"/>
          </p:nvPr>
        </p:nvSpPr>
        <p:spPr>
          <a:xfrm>
            <a:off x="838200" y="1301750"/>
            <a:ext cx="8305800" cy="4724400"/>
          </a:xfrm>
        </p:spPr>
        <p:txBody>
          <a:bodyPr>
            <a:normAutofit/>
          </a:bodyPr>
          <a:lstStyle/>
          <a:p>
            <a:pPr algn="r" rtl="1"/>
            <a:r>
              <a:rPr lang="fa-IR" sz="4500" b="1" dirty="0" smtClean="0">
                <a:solidFill>
                  <a:srgbClr val="00B050"/>
                </a:solidFill>
                <a:cs typeface="B Lotus" pitchFamily="2" charset="-78"/>
              </a:rPr>
              <a:t>بحران مالی:</a:t>
            </a:r>
            <a:endParaRPr lang="en-US" sz="4500" b="1" dirty="0" smtClean="0">
              <a:solidFill>
                <a:srgbClr val="00B050"/>
              </a:solidFill>
              <a:cs typeface="B Lotus" pitchFamily="2" charset="-78"/>
            </a:endParaRPr>
          </a:p>
          <a:p>
            <a:pPr algn="just" rtl="1">
              <a:buNone/>
            </a:pPr>
            <a:r>
              <a:rPr lang="fa-IR" sz="2800" b="1" dirty="0" smtClean="0">
                <a:effectLst>
                  <a:outerShdw blurRad="38100" dist="38100" dir="2700000" algn="tl">
                    <a:srgbClr val="000000">
                      <a:alpha val="43137"/>
                    </a:srgbClr>
                  </a:outerShdw>
                </a:effectLst>
                <a:cs typeface="B Lotus" pitchFamily="2" charset="-78"/>
              </a:rPr>
              <a:t>منظور ورشکستگی بانکها و سقوط شاخصهای بازار سهام به گونه ای است که دولت برای نجات بانکها یا بازار سهام مجبور به اقدام و سیاستگذاری مانند کمک یا تملک بانکها یا تعطیلی موقت بازار سهام می شود.</a:t>
            </a:r>
            <a:endParaRPr lang="en-US" sz="2800" b="1" dirty="0">
              <a:effectLst>
                <a:outerShdw blurRad="38100" dist="38100" dir="2700000" algn="tl">
                  <a:srgbClr val="000000">
                    <a:alpha val="43137"/>
                  </a:srgbClr>
                </a:outerShdw>
              </a:effectLst>
              <a:cs typeface="B Lotus" pitchFamily="2" charset="-78"/>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78" y="3505200"/>
            <a:ext cx="420206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191000"/>
            <a:ext cx="3886200" cy="233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99117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pic>
        <p:nvPicPr>
          <p:cNvPr id="358402" name="Picture 2"/>
          <p:cNvPicPr>
            <a:picLocks noGrp="1" noChangeAspect="1" noChangeArrowheads="1"/>
          </p:cNvPicPr>
          <p:nvPr>
            <p:ph type="tbl" idx="1"/>
          </p:nvPr>
        </p:nvPicPr>
        <p:blipFill>
          <a:blip r:embed="rId3"/>
          <a:srcRect/>
          <a:stretch>
            <a:fillRect/>
          </a:stretch>
        </p:blipFill>
        <p:spPr bwMode="auto">
          <a:xfrm>
            <a:off x="304800" y="1981200"/>
            <a:ext cx="8534400" cy="2590800"/>
          </a:xfrm>
          <a:prstGeom prst="rect">
            <a:avLst/>
          </a:prstGeom>
          <a:noFill/>
          <a:ln w="9525">
            <a:noFill/>
            <a:miter lim="800000"/>
            <a:headEnd/>
            <a:tailEnd/>
          </a:ln>
          <a:effectLst/>
        </p:spPr>
      </p:pic>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pic>
        <p:nvPicPr>
          <p:cNvPr id="359426" name="Picture 2"/>
          <p:cNvPicPr>
            <a:picLocks noChangeAspect="1" noChangeArrowheads="1"/>
          </p:cNvPicPr>
          <p:nvPr/>
        </p:nvPicPr>
        <p:blipFill>
          <a:blip r:embed="rId4"/>
          <a:srcRect/>
          <a:stretch>
            <a:fillRect/>
          </a:stretch>
        </p:blipFill>
        <p:spPr bwMode="auto">
          <a:xfrm>
            <a:off x="5410200" y="4648200"/>
            <a:ext cx="3379304" cy="2057400"/>
          </a:xfrm>
          <a:prstGeom prst="rect">
            <a:avLst/>
          </a:prstGeom>
          <a:noFill/>
          <a:ln w="9525">
            <a:noFill/>
            <a:miter lim="800000"/>
            <a:headEnd/>
            <a:tailEnd/>
          </a:ln>
          <a:effectLst/>
        </p:spPr>
      </p:pic>
      <p:sp>
        <p:nvSpPr>
          <p:cNvPr id="3" name="Footer Placeholder 2"/>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4805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pic>
        <p:nvPicPr>
          <p:cNvPr id="358403" name="Picture 3"/>
          <p:cNvPicPr>
            <a:picLocks noChangeAspect="1" noChangeArrowheads="1"/>
          </p:cNvPicPr>
          <p:nvPr/>
        </p:nvPicPr>
        <p:blipFill>
          <a:blip r:embed="rId3"/>
          <a:srcRect/>
          <a:stretch>
            <a:fillRect/>
          </a:stretch>
        </p:blipFill>
        <p:spPr bwMode="auto">
          <a:xfrm>
            <a:off x="304800" y="1981200"/>
            <a:ext cx="8610600" cy="2619375"/>
          </a:xfrm>
          <a:prstGeom prst="rect">
            <a:avLst/>
          </a:prstGeom>
          <a:noFill/>
          <a:ln w="9525">
            <a:noFill/>
            <a:miter lim="800000"/>
            <a:headEnd/>
            <a:tailEnd/>
          </a:ln>
          <a:effectLst/>
        </p:spPr>
      </p:pic>
      <p:pic>
        <p:nvPicPr>
          <p:cNvPr id="358404" name="Picture 4"/>
          <p:cNvPicPr>
            <a:picLocks noChangeAspect="1" noChangeArrowheads="1"/>
          </p:cNvPicPr>
          <p:nvPr/>
        </p:nvPicPr>
        <p:blipFill>
          <a:blip r:embed="rId4"/>
          <a:srcRect/>
          <a:stretch>
            <a:fillRect/>
          </a:stretch>
        </p:blipFill>
        <p:spPr bwMode="auto">
          <a:xfrm>
            <a:off x="457200" y="4724400"/>
            <a:ext cx="3963533" cy="1828800"/>
          </a:xfrm>
          <a:prstGeom prst="rect">
            <a:avLst/>
          </a:prstGeom>
          <a:noFill/>
          <a:ln w="9525">
            <a:noFill/>
            <a:miter lim="800000"/>
            <a:headEnd/>
            <a:tailEnd/>
          </a:ln>
          <a:effectLst/>
        </p:spPr>
      </p:pic>
      <p:sp>
        <p:nvSpPr>
          <p:cNvPr id="3" name="Footer Placeholder 2"/>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83051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3" name="Subtitle 2"/>
          <p:cNvSpPr>
            <a:spLocks noGrp="1"/>
          </p:cNvSpPr>
          <p:nvPr>
            <p:ph idx="4294967295"/>
          </p:nvPr>
        </p:nvSpPr>
        <p:spPr>
          <a:xfrm>
            <a:off x="838200" y="1447800"/>
            <a:ext cx="8305800" cy="4724400"/>
          </a:xfrm>
        </p:spPr>
        <p:txBody>
          <a:bodyPr>
            <a:normAutofit fontScale="40000" lnSpcReduction="20000"/>
          </a:bodyPr>
          <a:lstStyle/>
          <a:p>
            <a:pPr marL="82296" indent="0" algn="r" rtl="1">
              <a:buNone/>
            </a:pPr>
            <a:r>
              <a:rPr lang="fa-IR" sz="6300" b="1" dirty="0" smtClean="0">
                <a:solidFill>
                  <a:srgbClr val="00B050"/>
                </a:solidFill>
                <a:effectLst>
                  <a:outerShdw blurRad="38100" dist="38100" dir="2700000" algn="tl">
                    <a:srgbClr val="000000">
                      <a:alpha val="43137"/>
                    </a:srgbClr>
                  </a:outerShdw>
                </a:effectLst>
                <a:cs typeface="B Lotus" pitchFamily="2" charset="-78"/>
              </a:rPr>
              <a:t>بحران مالی</a:t>
            </a:r>
            <a:r>
              <a:rPr lang="fa-IR" sz="6300" b="1" dirty="0">
                <a:solidFill>
                  <a:srgbClr val="00B050"/>
                </a:solidFill>
                <a:effectLst>
                  <a:outerShdw blurRad="38100" dist="38100" dir="2700000" algn="tl">
                    <a:srgbClr val="000000">
                      <a:alpha val="43137"/>
                    </a:srgbClr>
                  </a:outerShdw>
                </a:effectLst>
                <a:cs typeface="B Lotus" pitchFamily="2" charset="-78"/>
              </a:rPr>
              <a:t> </a:t>
            </a:r>
            <a:r>
              <a:rPr lang="fa-IR" sz="6300" b="1" dirty="0" smtClean="0">
                <a:solidFill>
                  <a:srgbClr val="00B050"/>
                </a:solidFill>
                <a:effectLst>
                  <a:outerShdw blurRad="38100" dist="38100" dir="2700000" algn="tl">
                    <a:srgbClr val="000000">
                      <a:alpha val="43137"/>
                    </a:srgbClr>
                  </a:outerShdw>
                </a:effectLst>
                <a:cs typeface="B Lotus" pitchFamily="2" charset="-78"/>
              </a:rPr>
              <a:t>سال 1720 فرانسه:</a:t>
            </a:r>
          </a:p>
          <a:p>
            <a:pPr marL="82296" indent="0" algn="r" rtl="1">
              <a:buNone/>
            </a:pPr>
            <a:endParaRPr lang="fa-IR" sz="4500" b="1" dirty="0" smtClean="0">
              <a:solidFill>
                <a:srgbClr val="00B050"/>
              </a:solidFill>
              <a:cs typeface="B Lotus" pitchFamily="2" charset="-78"/>
            </a:endParaRPr>
          </a:p>
          <a:p>
            <a:pPr algn="r" rtl="1">
              <a:buFont typeface="Wingdings" pitchFamily="2" charset="2"/>
              <a:buChar char="ü"/>
            </a:pPr>
            <a:r>
              <a:rPr lang="fa-IR" sz="5300" b="1" dirty="0">
                <a:effectLst>
                  <a:outerShdw blurRad="38100" dist="38100" dir="2700000" algn="tl">
                    <a:srgbClr val="000000">
                      <a:alpha val="43137"/>
                    </a:srgbClr>
                  </a:outerShdw>
                </a:effectLst>
                <a:cs typeface="B Lotus" pitchFamily="2" charset="-78"/>
              </a:rPr>
              <a:t>بحران مالی 1720 فرانسه </a:t>
            </a:r>
            <a:r>
              <a:rPr lang="fa-IR" sz="5300" b="1" dirty="0" smtClean="0">
                <a:effectLst>
                  <a:outerShdw blurRad="38100" dist="38100" dir="2700000" algn="tl">
                    <a:srgbClr val="000000">
                      <a:alpha val="43137"/>
                    </a:srgbClr>
                  </a:outerShdw>
                </a:effectLst>
                <a:cs typeface="B Lotus" pitchFamily="2" charset="-78"/>
              </a:rPr>
              <a:t>اولین بحران</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مالی </a:t>
            </a:r>
            <a:r>
              <a:rPr lang="fa-IR" sz="5300" b="1" dirty="0">
                <a:effectLst>
                  <a:outerShdw blurRad="38100" dist="38100" dir="2700000" algn="tl">
                    <a:srgbClr val="000000">
                      <a:alpha val="43137"/>
                    </a:srgbClr>
                  </a:outerShdw>
                </a:effectLst>
                <a:cs typeface="B Lotus" pitchFamily="2" charset="-78"/>
              </a:rPr>
              <a:t>بزرگ و مشهور است</a:t>
            </a:r>
            <a:r>
              <a:rPr lang="fa-IR" sz="5300" b="1" dirty="0" smtClean="0">
                <a:effectLst>
                  <a:outerShdw blurRad="38100" dist="38100" dir="2700000" algn="tl">
                    <a:srgbClr val="000000">
                      <a:alpha val="43137"/>
                    </a:srgbClr>
                  </a:outerShdw>
                </a:effectLst>
                <a:cs typeface="B Lotus" pitchFamily="2" charset="-78"/>
              </a:rPr>
              <a:t>.</a:t>
            </a:r>
            <a:endParaRPr lang="en-US" sz="5300" b="1" dirty="0" smtClean="0">
              <a:effectLst>
                <a:outerShdw blurRad="38100" dist="38100" dir="2700000" algn="tl">
                  <a:srgbClr val="000000">
                    <a:alpha val="43137"/>
                  </a:srgbClr>
                </a:outerShdw>
              </a:effectLst>
              <a:cs typeface="B Lotus" pitchFamily="2" charset="-78"/>
            </a:endParaRPr>
          </a:p>
          <a:p>
            <a:pPr algn="r" rtl="1">
              <a:buFont typeface="Wingdings" pitchFamily="2" charset="2"/>
              <a:buChar char="ü"/>
            </a:pPr>
            <a:endParaRPr lang="fa-IR" sz="5300" b="1" dirty="0" smtClean="0">
              <a:effectLst>
                <a:outerShdw blurRad="38100" dist="38100" dir="2700000" algn="tl">
                  <a:srgbClr val="000000">
                    <a:alpha val="43137"/>
                  </a:srgbClr>
                </a:outerShdw>
              </a:effectLst>
              <a:cs typeface="B Lotus" pitchFamily="2" charset="-78"/>
            </a:endParaRPr>
          </a:p>
          <a:p>
            <a:pPr algn="r" rtl="1">
              <a:buFont typeface="Wingdings" pitchFamily="2" charset="2"/>
              <a:buChar char="ü"/>
            </a:pPr>
            <a:r>
              <a:rPr lang="fa-IR" sz="5300" b="1" dirty="0">
                <a:effectLst>
                  <a:outerShdw blurRad="38100" dist="38100" dir="2700000" algn="tl">
                    <a:srgbClr val="000000">
                      <a:alpha val="43137"/>
                    </a:srgbClr>
                  </a:outerShdw>
                </a:effectLst>
                <a:cs typeface="B Lotus" pitchFamily="2" charset="-78"/>
              </a:rPr>
              <a:t>بحران </a:t>
            </a:r>
            <a:r>
              <a:rPr lang="fa-IR" sz="5300" b="1" dirty="0" smtClean="0">
                <a:effectLst>
                  <a:outerShdw blurRad="38100" dist="38100" dir="2700000" algn="tl">
                    <a:srgbClr val="000000">
                      <a:alpha val="43137"/>
                    </a:srgbClr>
                  </a:outerShdw>
                </a:effectLst>
                <a:cs typeface="B Lotus" pitchFamily="2" charset="-78"/>
              </a:rPr>
              <a:t>1720محصول </a:t>
            </a:r>
            <a:r>
              <a:rPr lang="fa-IR" sz="5300" b="1" dirty="0">
                <a:effectLst>
                  <a:outerShdw blurRad="38100" dist="38100" dir="2700000" algn="tl">
                    <a:srgbClr val="000000">
                      <a:alpha val="43137"/>
                    </a:srgbClr>
                  </a:outerShdw>
                </a:effectLst>
                <a:cs typeface="B Lotus" pitchFamily="2" charset="-78"/>
              </a:rPr>
              <a:t>سقوط بانکی بود که جان لاو مؤسس آن بود. جان </a:t>
            </a:r>
            <a:r>
              <a:rPr lang="fa-IR" sz="5300" b="1" dirty="0" smtClean="0">
                <a:effectLst>
                  <a:outerShdw blurRad="38100" dist="38100" dir="2700000" algn="tl">
                    <a:srgbClr val="000000">
                      <a:alpha val="43137"/>
                    </a:srgbClr>
                  </a:outerShdw>
                </a:effectLst>
                <a:cs typeface="B Lotus" pitchFamily="2" charset="-78"/>
              </a:rPr>
              <a:t>لاو در </a:t>
            </a:r>
            <a:r>
              <a:rPr lang="fa-IR" sz="5300" b="1" dirty="0">
                <a:effectLst>
                  <a:outerShdw blurRad="38100" dist="38100" dir="2700000" algn="tl">
                    <a:srgbClr val="000000">
                      <a:alpha val="43137"/>
                    </a:srgbClr>
                  </a:outerShdw>
                </a:effectLst>
                <a:cs typeface="B Lotus" pitchFamily="2" charset="-78"/>
              </a:rPr>
              <a:t>سال 1716 مجوز تأسیس بانک را از دولت فرانسه گرفت</a:t>
            </a:r>
            <a:r>
              <a:rPr lang="fa-IR" sz="5300" b="1" dirty="0" smtClean="0">
                <a:effectLst>
                  <a:outerShdw blurRad="38100" dist="38100" dir="2700000" algn="tl">
                    <a:srgbClr val="000000">
                      <a:alpha val="43137"/>
                    </a:srgbClr>
                  </a:outerShdw>
                </a:effectLst>
                <a:cs typeface="B Lotus" pitchFamily="2" charset="-78"/>
              </a:rPr>
              <a:t>. </a:t>
            </a:r>
            <a:r>
              <a:rPr lang="fa-IR" sz="5300" b="1" dirty="0">
                <a:effectLst>
                  <a:outerShdw blurRad="38100" dist="38100" dir="2700000" algn="tl">
                    <a:srgbClr val="000000">
                      <a:alpha val="43137"/>
                    </a:srgbClr>
                  </a:outerShdw>
                </a:effectLst>
                <a:cs typeface="B Lotus" pitchFamily="2" charset="-78"/>
              </a:rPr>
              <a:t>سرمایه این بانک 6 میلیون لیور بود</a:t>
            </a:r>
            <a:r>
              <a:rPr lang="fa-IR" sz="5300" b="1" dirty="0" smtClean="0">
                <a:effectLst>
                  <a:outerShdw blurRad="38100" dist="38100" dir="2700000" algn="tl">
                    <a:srgbClr val="000000">
                      <a:alpha val="43137"/>
                    </a:srgbClr>
                  </a:outerShdw>
                </a:effectLst>
                <a:cs typeface="B Lotus" pitchFamily="2" charset="-78"/>
              </a:rPr>
              <a:t>.</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دولت </a:t>
            </a:r>
            <a:r>
              <a:rPr lang="fa-IR" sz="5300" b="1" dirty="0">
                <a:effectLst>
                  <a:outerShdw blurRad="38100" dist="38100" dir="2700000" algn="tl">
                    <a:srgbClr val="000000">
                      <a:alpha val="43137"/>
                    </a:srgbClr>
                  </a:outerShdw>
                </a:effectLst>
                <a:cs typeface="B Lotus" pitchFamily="2" charset="-78"/>
              </a:rPr>
              <a:t>پادشاهی فرانسه دو سال پس از فعالیت، سهام بانک </a:t>
            </a:r>
            <a:r>
              <a:rPr lang="fa-IR" sz="5300" b="1" dirty="0" smtClean="0">
                <a:effectLst>
                  <a:outerShdw blurRad="38100" dist="38100" dir="2700000" algn="tl">
                    <a:srgbClr val="000000">
                      <a:alpha val="43137"/>
                    </a:srgbClr>
                  </a:outerShdw>
                </a:effectLst>
                <a:cs typeface="B Lotus" pitchFamily="2" charset="-78"/>
              </a:rPr>
              <a:t>را</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خریداری </a:t>
            </a:r>
            <a:r>
              <a:rPr lang="fa-IR" sz="5300" b="1" dirty="0">
                <a:effectLst>
                  <a:outerShdw blurRad="38100" dist="38100" dir="2700000" algn="tl">
                    <a:srgbClr val="000000">
                      <a:alpha val="43137"/>
                    </a:srgbClr>
                  </a:outerShdw>
                </a:effectLst>
                <a:cs typeface="B Lotus" pitchFamily="2" charset="-78"/>
              </a:rPr>
              <a:t>کرد اما مدیریت بانک تا پایان فعالیت این بانک </a:t>
            </a:r>
            <a:r>
              <a:rPr lang="fa-IR" sz="5300" b="1" dirty="0" smtClean="0">
                <a:effectLst>
                  <a:outerShdw blurRad="38100" dist="38100" dir="2700000" algn="tl">
                    <a:srgbClr val="000000">
                      <a:alpha val="43137"/>
                    </a:srgbClr>
                  </a:outerShdw>
                </a:effectLst>
                <a:cs typeface="B Lotus" pitchFamily="2" charset="-78"/>
              </a:rPr>
              <a:t>در</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اختیار </a:t>
            </a:r>
            <a:r>
              <a:rPr lang="fa-IR" sz="5300" b="1" dirty="0">
                <a:effectLst>
                  <a:outerShdw blurRad="38100" dist="38100" dir="2700000" algn="tl">
                    <a:srgbClr val="000000">
                      <a:alpha val="43137"/>
                    </a:srgbClr>
                  </a:outerShdw>
                </a:effectLst>
                <a:cs typeface="B Lotus" pitchFamily="2" charset="-78"/>
              </a:rPr>
              <a:t>جان لاو بود. او تصمیم گیر اصلی و شریک </a:t>
            </a:r>
            <a:r>
              <a:rPr lang="fa-IR" sz="5300" b="1" dirty="0" smtClean="0">
                <a:effectLst>
                  <a:outerShdw blurRad="38100" dist="38100" dir="2700000" algn="tl">
                    <a:srgbClr val="000000">
                      <a:alpha val="43137"/>
                    </a:srgbClr>
                  </a:outerShdw>
                </a:effectLst>
                <a:cs typeface="B Lotus" pitchFamily="2" charset="-78"/>
              </a:rPr>
              <a:t>سودهای</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بانک بود.</a:t>
            </a:r>
            <a:endParaRPr lang="en-US" sz="5300" b="1" dirty="0" smtClean="0">
              <a:effectLst>
                <a:outerShdw blurRad="38100" dist="38100" dir="2700000" algn="tl">
                  <a:srgbClr val="000000">
                    <a:alpha val="43137"/>
                  </a:srgbClr>
                </a:outerShdw>
              </a:effectLst>
              <a:cs typeface="B Lotus" pitchFamily="2" charset="-78"/>
            </a:endParaRPr>
          </a:p>
          <a:p>
            <a:pPr algn="r" rtl="1">
              <a:buFont typeface="Wingdings" pitchFamily="2" charset="2"/>
              <a:buChar char="ü"/>
            </a:pPr>
            <a:endParaRPr lang="fa-IR" sz="5300" b="1" dirty="0" smtClean="0">
              <a:effectLst>
                <a:outerShdw blurRad="38100" dist="38100" dir="2700000" algn="tl">
                  <a:srgbClr val="000000">
                    <a:alpha val="43137"/>
                  </a:srgbClr>
                </a:outerShdw>
              </a:effectLst>
              <a:cs typeface="B Lotus" pitchFamily="2" charset="-78"/>
            </a:endParaRPr>
          </a:p>
          <a:p>
            <a:pPr algn="r" rtl="1">
              <a:buFont typeface="Wingdings" pitchFamily="2" charset="2"/>
              <a:buChar char="ü"/>
            </a:pPr>
            <a:r>
              <a:rPr lang="fa-IR" sz="5300" b="1" dirty="0">
                <a:effectLst>
                  <a:outerShdw blurRad="38100" dist="38100" dir="2700000" algn="tl">
                    <a:srgbClr val="000000">
                      <a:alpha val="43137"/>
                    </a:srgbClr>
                  </a:outerShdw>
                </a:effectLst>
                <a:cs typeface="B Lotus" pitchFamily="2" charset="-78"/>
              </a:rPr>
              <a:t>ابتکار و نوآوری های جان لاو رونق خارق العاده ای به آن بانک</a:t>
            </a:r>
            <a:r>
              <a:rPr lang="fa-IR" sz="5300" b="1" dirty="0" smtClean="0">
                <a:effectLst>
                  <a:outerShdw blurRad="38100" dist="38100" dir="2700000" algn="tl">
                    <a:srgbClr val="000000">
                      <a:alpha val="43137"/>
                    </a:srgbClr>
                  </a:outerShdw>
                </a:effectLst>
                <a:cs typeface="B Lotus" pitchFamily="2" charset="-78"/>
              </a:rPr>
              <a:t>،</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که </a:t>
            </a:r>
            <a:r>
              <a:rPr lang="fa-IR" sz="5300" b="1" dirty="0">
                <a:effectLst>
                  <a:outerShdw blurRad="38100" dist="38100" dir="2700000" algn="tl">
                    <a:srgbClr val="000000">
                      <a:alpha val="43137"/>
                    </a:srgbClr>
                  </a:outerShdw>
                </a:effectLst>
                <a:cs typeface="B Lotus" pitchFamily="2" charset="-78"/>
              </a:rPr>
              <a:t>بانک سلطنتی نامیده م یشد، بخشید. اولین عامل رونق </a:t>
            </a:r>
            <a:r>
              <a:rPr lang="fa-IR" sz="5300" b="1" dirty="0" smtClean="0">
                <a:effectLst>
                  <a:outerShdw blurRad="38100" dist="38100" dir="2700000" algn="tl">
                    <a:srgbClr val="000000">
                      <a:alpha val="43137"/>
                    </a:srgbClr>
                  </a:outerShdw>
                </a:effectLst>
                <a:cs typeface="B Lotus" pitchFamily="2" charset="-78"/>
              </a:rPr>
              <a:t>این</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بانک </a:t>
            </a:r>
            <a:r>
              <a:rPr lang="fa-IR" sz="5300" b="1" dirty="0">
                <a:effectLst>
                  <a:outerShdw blurRad="38100" dist="38100" dir="2700000" algn="tl">
                    <a:srgbClr val="000000">
                      <a:alpha val="43137"/>
                    </a:srgbClr>
                  </a:outerShdw>
                </a:effectLst>
                <a:cs typeface="B Lotus" pitchFamily="2" charset="-78"/>
              </a:rPr>
              <a:t>انتشار </a:t>
            </a:r>
            <a:r>
              <a:rPr lang="fa-IR" sz="5300" b="1" dirty="0" smtClean="0">
                <a:effectLst>
                  <a:outerShdw blurRad="38100" dist="38100" dir="2700000" algn="tl">
                    <a:srgbClr val="000000">
                      <a:alpha val="43137"/>
                    </a:srgbClr>
                  </a:outerShdw>
                </a:effectLst>
                <a:cs typeface="B Lotus" pitchFamily="2" charset="-78"/>
              </a:rPr>
              <a:t>حواله</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های قابل تبدیل </a:t>
            </a:r>
            <a:r>
              <a:rPr lang="fa-IR" sz="5300" b="1" dirty="0">
                <a:effectLst>
                  <a:outerShdw blurRad="38100" dist="38100" dir="2700000" algn="tl">
                    <a:srgbClr val="000000">
                      <a:alpha val="43137"/>
                    </a:srgbClr>
                  </a:outerShdw>
                </a:effectLst>
                <a:cs typeface="B Lotus" pitchFamily="2" charset="-78"/>
              </a:rPr>
              <a:t>به طلا بود. این حواله</a:t>
            </a:r>
            <a:r>
              <a:rPr lang="en-US" sz="5300" b="1" dirty="0">
                <a:effectLst>
                  <a:outerShdw blurRad="38100" dist="38100" dir="2700000" algn="tl">
                    <a:srgbClr val="000000">
                      <a:alpha val="43137"/>
                    </a:srgbClr>
                  </a:outerShdw>
                </a:effectLst>
                <a:cs typeface="B Lotus" pitchFamily="2" charset="-78"/>
              </a:rPr>
              <a:t> </a:t>
            </a:r>
            <a:r>
              <a:rPr lang="fa-IR" sz="5300" b="1" dirty="0">
                <a:effectLst>
                  <a:outerShdw blurRad="38100" dist="38100" dir="2700000" algn="tl">
                    <a:srgbClr val="000000">
                      <a:alpha val="43137"/>
                    </a:srgbClr>
                  </a:outerShdw>
                </a:effectLst>
                <a:cs typeface="B Lotus" pitchFamily="2" charset="-78"/>
              </a:rPr>
              <a:t>ها</a:t>
            </a:r>
            <a:r>
              <a:rPr lang="fa-IR" sz="5300" b="1" dirty="0" smtClean="0">
                <a:effectLst>
                  <a:outerShdw blurRad="38100" dist="38100" dir="2700000" algn="tl">
                    <a:srgbClr val="000000">
                      <a:alpha val="43137"/>
                    </a:srgbClr>
                  </a:outerShdw>
                </a:effectLst>
                <a:cs typeface="B Lotus" pitchFamily="2" charset="-78"/>
              </a:rPr>
              <a:t> تجار</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را </a:t>
            </a:r>
            <a:r>
              <a:rPr lang="fa-IR" sz="5300" b="1" dirty="0">
                <a:effectLst>
                  <a:outerShdw blurRad="38100" dist="38100" dir="2700000" algn="tl">
                    <a:srgbClr val="000000">
                      <a:alpha val="43137"/>
                    </a:srgbClr>
                  </a:outerShdw>
                </a:effectLst>
                <a:cs typeface="B Lotus" pitchFamily="2" charset="-78"/>
              </a:rPr>
              <a:t>از مشکلات سکه های تقلبی و سارقان رهایی بخشید. </a:t>
            </a:r>
            <a:r>
              <a:rPr lang="fa-IR" sz="5300" b="1" dirty="0" smtClean="0">
                <a:effectLst>
                  <a:outerShdw blurRad="38100" dist="38100" dir="2700000" algn="tl">
                    <a:srgbClr val="000000">
                      <a:alpha val="43137"/>
                    </a:srgbClr>
                  </a:outerShdw>
                </a:effectLst>
                <a:cs typeface="B Lotus" pitchFamily="2" charset="-78"/>
              </a:rPr>
              <a:t>ابتکار</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دوم </a:t>
            </a:r>
            <a:r>
              <a:rPr lang="fa-IR" sz="5300" b="1" dirty="0">
                <a:effectLst>
                  <a:outerShdw blurRad="38100" dist="38100" dir="2700000" algn="tl">
                    <a:srgbClr val="000000">
                      <a:alpha val="43137"/>
                    </a:srgbClr>
                  </a:outerShdw>
                </a:effectLst>
                <a:cs typeface="B Lotus" pitchFamily="2" charset="-78"/>
              </a:rPr>
              <a:t>جان لاو خرید کل سهام شرکت می سی سی </a:t>
            </a:r>
            <a:r>
              <a:rPr lang="fa-IR" sz="5300" b="1" dirty="0" smtClean="0">
                <a:effectLst>
                  <a:outerShdw blurRad="38100" dist="38100" dir="2700000" algn="tl">
                    <a:srgbClr val="000000">
                      <a:alpha val="43137"/>
                    </a:srgbClr>
                  </a:outerShdw>
                </a:effectLst>
                <a:cs typeface="B Lotus" pitchFamily="2" charset="-78"/>
              </a:rPr>
              <a:t>پی</a:t>
            </a:r>
            <a:r>
              <a:rPr lang="en-US" sz="5300" b="1" dirty="0" smtClean="0">
                <a:effectLst>
                  <a:outerShdw blurRad="38100" dist="38100" dir="2700000" algn="tl">
                    <a:srgbClr val="000000">
                      <a:alpha val="43137"/>
                    </a:srgbClr>
                  </a:outerShdw>
                </a:effectLst>
                <a:cs typeface="B Lotus" pitchFamily="2" charset="-78"/>
              </a:rPr>
              <a:t> </a:t>
            </a:r>
            <a:r>
              <a:rPr lang="fa-IR" sz="5300" b="1" dirty="0" smtClean="0">
                <a:effectLst>
                  <a:outerShdw blurRad="38100" dist="38100" dir="2700000" algn="tl">
                    <a:srgbClr val="000000">
                      <a:alpha val="43137"/>
                    </a:srgbClr>
                  </a:outerShdw>
                </a:effectLst>
                <a:cs typeface="B Lotus" pitchFamily="2" charset="-78"/>
              </a:rPr>
              <a:t>بود.</a:t>
            </a:r>
            <a:endParaRPr lang="en-US" sz="5300" b="1" dirty="0" smtClean="0">
              <a:solidFill>
                <a:srgbClr val="00B050"/>
              </a:solidFill>
              <a:effectLst>
                <a:outerShdw blurRad="38100" dist="38100" dir="2700000" algn="tl">
                  <a:srgbClr val="000000">
                    <a:alpha val="43137"/>
                  </a:srgbClr>
                </a:outerShdw>
              </a:effectLst>
              <a:cs typeface="B Lotus" pitchFamily="2" charset="-78"/>
            </a:endParaRPr>
          </a:p>
        </p:txBody>
      </p:sp>
      <p:pic>
        <p:nvPicPr>
          <p:cNvPr id="3074" name="Picture 2" descr="Image result for ‫فرانس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43235"/>
            <a:ext cx="2362200" cy="147737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37340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316" y="383970"/>
            <a:ext cx="7543800" cy="563563"/>
          </a:xfrm>
        </p:spPr>
        <p:txBody>
          <a:bodyPr>
            <a:normAutofit/>
          </a:bodyPr>
          <a:lstStyle/>
          <a:p>
            <a:pPr algn="r" rtl="1"/>
            <a:r>
              <a:rPr lang="fa-IR" b="1" dirty="0" smtClean="0">
                <a:cs typeface="B Lotus" pitchFamily="2" charset="-78"/>
              </a:rPr>
              <a:t>مروری بر مهم ترین بحرانهای مالی</a:t>
            </a:r>
            <a:endParaRPr lang="fa-IR" b="1" dirty="0">
              <a:cs typeface="B Lotus" pitchFamily="2" charset="-78"/>
            </a:endParaRPr>
          </a:p>
        </p:txBody>
      </p:sp>
      <p:sp>
        <p:nvSpPr>
          <p:cNvPr id="4" name="Slide Number Placeholder 3"/>
          <p:cNvSpPr>
            <a:spLocks noGrp="1"/>
          </p:cNvSpPr>
          <p:nvPr>
            <p:ph type="sldNum" sz="quarter" idx="4294967295"/>
          </p:nvPr>
        </p:nvSpPr>
        <p:spPr>
          <a:xfrm>
            <a:off x="7010400" y="6629400"/>
            <a:ext cx="2133600" cy="228600"/>
          </a:xfrm>
          <a:prstGeom prst="rect">
            <a:avLst/>
          </a:prstGeom>
        </p:spPr>
        <p:txBody>
          <a:bodyPr>
            <a:normAutofit fontScale="92500" lnSpcReduction="10000"/>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3" name="Subtitle 2"/>
          <p:cNvSpPr>
            <a:spLocks noGrp="1"/>
          </p:cNvSpPr>
          <p:nvPr>
            <p:ph idx="4294967295"/>
          </p:nvPr>
        </p:nvSpPr>
        <p:spPr>
          <a:xfrm>
            <a:off x="914400" y="1301750"/>
            <a:ext cx="8229600" cy="4724400"/>
          </a:xfrm>
        </p:spPr>
        <p:txBody>
          <a:bodyPr>
            <a:noAutofit/>
          </a:bodyPr>
          <a:lstStyle/>
          <a:p>
            <a:pPr marL="82296" indent="0" algn="r" rtl="1">
              <a:lnSpc>
                <a:spcPct val="80000"/>
              </a:lnSpc>
              <a:buNone/>
            </a:pPr>
            <a:r>
              <a:rPr lang="fa-IR" sz="2500" b="1" dirty="0">
                <a:solidFill>
                  <a:srgbClr val="00B050"/>
                </a:solidFill>
                <a:effectLst>
                  <a:outerShdw blurRad="38100" dist="38100" dir="2700000" algn="tl">
                    <a:srgbClr val="000000">
                      <a:alpha val="43137"/>
                    </a:srgbClr>
                  </a:outerShdw>
                </a:effectLst>
                <a:cs typeface="B Lotus" pitchFamily="2" charset="-78"/>
              </a:rPr>
              <a:t>بحران مالی سال 1720 فرانسه:</a:t>
            </a:r>
            <a:endParaRPr lang="en-US" sz="2500" b="1" dirty="0">
              <a:solidFill>
                <a:srgbClr val="00B050"/>
              </a:solidFill>
              <a:effectLst>
                <a:outerShdw blurRad="38100" dist="38100" dir="2700000" algn="tl">
                  <a:srgbClr val="000000">
                    <a:alpha val="43137"/>
                  </a:srgbClr>
                </a:outerShdw>
              </a:effectLst>
              <a:cs typeface="B Lotus" pitchFamily="2" charset="-78"/>
            </a:endParaRPr>
          </a:p>
          <a:p>
            <a:pPr marL="82296" indent="0" algn="just" rtl="1">
              <a:buNone/>
            </a:pPr>
            <a:endParaRPr lang="fa-IR" sz="1600" b="1" dirty="0" smtClean="0">
              <a:solidFill>
                <a:srgbClr val="00B050"/>
              </a:solidFill>
              <a:effectLst>
                <a:outerShdw blurRad="38100" dist="38100" dir="2700000" algn="tl">
                  <a:srgbClr val="000000">
                    <a:alpha val="43137"/>
                  </a:srgbClr>
                </a:outerShdw>
              </a:effectLst>
              <a:cs typeface="B Lotus" pitchFamily="2" charset="-78"/>
            </a:endParaRPr>
          </a:p>
          <a:p>
            <a:pPr algn="just" rtl="1">
              <a:buFont typeface="Wingdings" pitchFamily="2" charset="2"/>
              <a:buChar char="ü"/>
            </a:pPr>
            <a:r>
              <a:rPr lang="fa-IR" sz="1800" b="1" dirty="0" smtClean="0">
                <a:effectLst>
                  <a:outerShdw blurRad="38100" dist="38100" dir="2700000" algn="tl">
                    <a:srgbClr val="000000">
                      <a:alpha val="43137"/>
                    </a:srgbClr>
                  </a:outerShdw>
                </a:effectLst>
                <a:cs typeface="B Lotus" pitchFamily="2" charset="-78"/>
              </a:rPr>
              <a:t>این </a:t>
            </a:r>
            <a:r>
              <a:rPr lang="ar-SA" sz="1800" b="1" dirty="0" smtClean="0">
                <a:effectLst>
                  <a:outerShdw blurRad="38100" dist="38100" dir="2700000" algn="tl">
                    <a:srgbClr val="000000">
                      <a:alpha val="43137"/>
                    </a:srgbClr>
                  </a:outerShdw>
                </a:effectLst>
                <a:cs typeface="B Lotus" pitchFamily="2" charset="-78"/>
              </a:rPr>
              <a:t>شرکت </a:t>
            </a:r>
            <a:r>
              <a:rPr lang="ar-SA" sz="1800" b="1" dirty="0">
                <a:effectLst>
                  <a:outerShdw blurRad="38100" dist="38100" dir="2700000" algn="tl">
                    <a:srgbClr val="000000">
                      <a:alpha val="43137"/>
                    </a:srgbClr>
                  </a:outerShdw>
                </a:effectLst>
                <a:cs typeface="B Lotus" pitchFamily="2" charset="-78"/>
              </a:rPr>
              <a:t>انحصار تجارت را در </a:t>
            </a:r>
            <a:r>
              <a:rPr lang="ar-SA" sz="1800" b="1" dirty="0" smtClean="0">
                <a:effectLst>
                  <a:outerShdw blurRad="38100" dist="38100" dir="2700000" algn="tl">
                    <a:srgbClr val="000000">
                      <a:alpha val="43137"/>
                    </a:srgbClr>
                  </a:outerShdw>
                </a:effectLst>
                <a:cs typeface="B Lotus" pitchFamily="2" charset="-78"/>
              </a:rPr>
              <a:t>بخشهای </a:t>
            </a:r>
            <a:r>
              <a:rPr lang="ar-SA" sz="1800" b="1" dirty="0">
                <a:effectLst>
                  <a:outerShdw blurRad="38100" dist="38100" dir="2700000" algn="tl">
                    <a:srgbClr val="000000">
                      <a:alpha val="43137"/>
                    </a:srgbClr>
                  </a:outerShdw>
                </a:effectLst>
                <a:cs typeface="B Lotus" pitchFamily="2" charset="-78"/>
              </a:rPr>
              <a:t>شمالی آمریکا در دست داشت و شرکتی بسیار سودآور </a:t>
            </a:r>
            <a:r>
              <a:rPr lang="ar-SA" sz="1800" b="1" dirty="0" smtClean="0">
                <a:effectLst>
                  <a:outerShdw blurRad="38100" dist="38100" dir="2700000" algn="tl">
                    <a:srgbClr val="000000">
                      <a:alpha val="43137"/>
                    </a:srgbClr>
                  </a:outerShdw>
                </a:effectLst>
                <a:cs typeface="B Lotus" pitchFamily="2" charset="-78"/>
              </a:rPr>
              <a:t>بود</a:t>
            </a:r>
            <a:r>
              <a:rPr lang="fa-IR" sz="1800" b="1" dirty="0" smtClean="0">
                <a:effectLst>
                  <a:outerShdw blurRad="38100" dist="38100" dir="2700000" algn="tl">
                    <a:srgbClr val="000000">
                      <a:alpha val="43137"/>
                    </a:srgbClr>
                  </a:outerShdw>
                </a:effectLst>
                <a:cs typeface="B Lotus" pitchFamily="2" charset="-78"/>
              </a:rPr>
              <a:t>.</a:t>
            </a:r>
            <a:r>
              <a:rPr lang="en-US" sz="1800" b="1" dirty="0" smtClean="0">
                <a:effectLst>
                  <a:outerShdw blurRad="38100" dist="38100" dir="2700000" algn="tl">
                    <a:srgbClr val="000000">
                      <a:alpha val="43137"/>
                    </a:srgbClr>
                  </a:outerShdw>
                </a:effectLst>
                <a:cs typeface="B Lotus" pitchFamily="2" charset="-78"/>
              </a:rPr>
              <a:t> </a:t>
            </a:r>
            <a:r>
              <a:rPr lang="ar-SA" sz="1800" b="1" dirty="0">
                <a:effectLst>
                  <a:outerShdw blurRad="38100" dist="38100" dir="2700000" algn="tl">
                    <a:srgbClr val="000000">
                      <a:alpha val="43137"/>
                    </a:srgbClr>
                  </a:outerShdw>
                </a:effectLst>
                <a:cs typeface="B Lotus" pitchFamily="2" charset="-78"/>
              </a:rPr>
              <a:t>سهام این شرکت ابتدا</a:t>
            </a:r>
            <a:r>
              <a:rPr lang="en-US" sz="1800" b="1" dirty="0">
                <a:effectLst>
                  <a:outerShdw blurRad="38100" dist="38100" dir="2700000" algn="tl">
                    <a:srgbClr val="000000">
                      <a:alpha val="43137"/>
                    </a:srgbClr>
                  </a:outerShdw>
                </a:effectLst>
                <a:cs typeface="B Lotus" pitchFamily="2" charset="-78"/>
              </a:rPr>
              <a:t> </a:t>
            </a:r>
            <a:r>
              <a:rPr lang="fa-IR" sz="1800" b="1" dirty="0" smtClean="0">
                <a:effectLst>
                  <a:outerShdw blurRad="38100" dist="38100" dir="2700000" algn="tl">
                    <a:srgbClr val="000000">
                      <a:alpha val="43137"/>
                    </a:srgbClr>
                  </a:outerShdw>
                </a:effectLst>
                <a:cs typeface="B Lotus" pitchFamily="2" charset="-78"/>
              </a:rPr>
              <a:t> 500 </a:t>
            </a:r>
            <a:r>
              <a:rPr lang="ar-SA" sz="1800" b="1" dirty="0" smtClean="0">
                <a:effectLst>
                  <a:outerShdw blurRad="38100" dist="38100" dir="2700000" algn="tl">
                    <a:srgbClr val="000000">
                      <a:alpha val="43137"/>
                    </a:srgbClr>
                  </a:outerShdw>
                </a:effectLst>
                <a:cs typeface="B Lotus" pitchFamily="2" charset="-78"/>
              </a:rPr>
              <a:t>لیور بود</a:t>
            </a:r>
            <a:r>
              <a:rPr lang="fa-IR" sz="1800" b="1" dirty="0" smtClean="0">
                <a:effectLst>
                  <a:outerShdw blurRad="38100" dist="38100" dir="2700000" algn="tl">
                    <a:srgbClr val="000000">
                      <a:alpha val="43137"/>
                    </a:srgbClr>
                  </a:outerShdw>
                </a:effectLst>
                <a:cs typeface="B Lotus" pitchFamily="2" charset="-78"/>
              </a:rPr>
              <a:t>.</a:t>
            </a:r>
            <a:r>
              <a:rPr lang="en-US" sz="1800" b="1" dirty="0" smtClean="0">
                <a:effectLst>
                  <a:outerShdw blurRad="38100" dist="38100" dir="2700000" algn="tl">
                    <a:srgbClr val="000000">
                      <a:alpha val="43137"/>
                    </a:srgbClr>
                  </a:outerShdw>
                </a:effectLst>
                <a:cs typeface="B Lotus" pitchFamily="2" charset="-78"/>
              </a:rPr>
              <a:t> </a:t>
            </a:r>
            <a:r>
              <a:rPr lang="ar-SA" sz="1800" b="1" dirty="0">
                <a:effectLst>
                  <a:outerShdw blurRad="38100" dist="38100" dir="2700000" algn="tl">
                    <a:srgbClr val="000000">
                      <a:alpha val="43137"/>
                    </a:srgbClr>
                  </a:outerShdw>
                </a:effectLst>
                <a:cs typeface="B Lotus" pitchFamily="2" charset="-78"/>
              </a:rPr>
              <a:t>بانک سلطنتی به کسانی که سهام بانک را خریداری می کردند وام می داد، به این ترتیب تقاضا برای سهام شرکت </a:t>
            </a:r>
            <a:r>
              <a:rPr lang="ar-SA" sz="1800" b="1" dirty="0" smtClean="0">
                <a:effectLst>
                  <a:outerShdw blurRad="38100" dist="38100" dir="2700000" algn="tl">
                    <a:srgbClr val="000000">
                      <a:alpha val="43137"/>
                    </a:srgbClr>
                  </a:outerShdw>
                </a:effectLst>
                <a:cs typeface="B Lotus" pitchFamily="2" charset="-78"/>
              </a:rPr>
              <a:t>می</a:t>
            </a:r>
            <a:r>
              <a:rPr lang="fa-IR" sz="1800" b="1" dirty="0" smtClean="0">
                <a:effectLst>
                  <a:outerShdw blurRad="38100" dist="38100" dir="2700000" algn="tl">
                    <a:srgbClr val="000000">
                      <a:alpha val="43137"/>
                    </a:srgbClr>
                  </a:outerShdw>
                </a:effectLst>
                <a:cs typeface="B Lotus" pitchFamily="2" charset="-78"/>
              </a:rPr>
              <a:t> </a:t>
            </a:r>
            <a:r>
              <a:rPr lang="ar-SA" sz="1800" b="1" dirty="0" smtClean="0">
                <a:effectLst>
                  <a:outerShdw blurRad="38100" dist="38100" dir="2700000" algn="tl">
                    <a:srgbClr val="000000">
                      <a:alpha val="43137"/>
                    </a:srgbClr>
                  </a:outerShdw>
                </a:effectLst>
                <a:cs typeface="B Lotus" pitchFamily="2" charset="-78"/>
              </a:rPr>
              <a:t>سی</a:t>
            </a:r>
            <a:r>
              <a:rPr lang="fa-IR" sz="1800" b="1" dirty="0" smtClean="0">
                <a:effectLst>
                  <a:outerShdw blurRad="38100" dist="38100" dir="2700000" algn="tl">
                    <a:srgbClr val="000000">
                      <a:alpha val="43137"/>
                    </a:srgbClr>
                  </a:outerShdw>
                </a:effectLst>
                <a:cs typeface="B Lotus" pitchFamily="2" charset="-78"/>
              </a:rPr>
              <a:t> </a:t>
            </a:r>
            <a:r>
              <a:rPr lang="ar-SA" sz="1800" b="1" dirty="0" smtClean="0">
                <a:effectLst>
                  <a:outerShdw blurRad="38100" dist="38100" dir="2700000" algn="tl">
                    <a:srgbClr val="000000">
                      <a:alpha val="43137"/>
                    </a:srgbClr>
                  </a:outerShdw>
                </a:effectLst>
                <a:cs typeface="B Lotus" pitchFamily="2" charset="-78"/>
              </a:rPr>
              <a:t>س</a:t>
            </a:r>
            <a:r>
              <a:rPr lang="fa-IR" sz="1800" b="1" dirty="0" smtClean="0">
                <a:effectLst>
                  <a:outerShdw blurRad="38100" dist="38100" dir="2700000" algn="tl">
                    <a:srgbClr val="000000">
                      <a:alpha val="43137"/>
                    </a:srgbClr>
                  </a:outerShdw>
                </a:effectLst>
                <a:cs typeface="B Lotus" pitchFamily="2" charset="-78"/>
              </a:rPr>
              <a:t>ی پی</a:t>
            </a:r>
            <a:r>
              <a:rPr lang="ar-SA" sz="1800" b="1" dirty="0" smtClean="0">
                <a:effectLst>
                  <a:outerShdw blurRad="38100" dist="38100" dir="2700000" algn="tl">
                    <a:srgbClr val="000000">
                      <a:alpha val="43137"/>
                    </a:srgbClr>
                  </a:outerShdw>
                </a:effectLst>
                <a:cs typeface="B Lotus" pitchFamily="2" charset="-78"/>
              </a:rPr>
              <a:t> </a:t>
            </a:r>
            <a:r>
              <a:rPr lang="ar-SA" sz="1800" b="1" dirty="0">
                <a:effectLst>
                  <a:outerShdw blurRad="38100" dist="38100" dir="2700000" algn="tl">
                    <a:srgbClr val="000000">
                      <a:alpha val="43137"/>
                    </a:srgbClr>
                  </a:outerShdw>
                </a:effectLst>
                <a:cs typeface="B Lotus" pitchFamily="2" charset="-78"/>
              </a:rPr>
              <a:t>و در پی آن قیمت سهام آن افزایش یافت</a:t>
            </a:r>
            <a:r>
              <a:rPr lang="en-US" sz="1800" b="1" dirty="0">
                <a:effectLst>
                  <a:outerShdw blurRad="38100" dist="38100" dir="2700000" algn="tl">
                    <a:srgbClr val="000000">
                      <a:alpha val="43137"/>
                    </a:srgbClr>
                  </a:outerShdw>
                </a:effectLst>
                <a:cs typeface="B Lotus" pitchFamily="2" charset="-78"/>
              </a:rPr>
              <a:t>. </a:t>
            </a:r>
            <a:r>
              <a:rPr lang="fa-IR" sz="1800" b="1" dirty="0" smtClean="0">
                <a:effectLst>
                  <a:outerShdw blurRad="38100" dist="38100" dir="2700000" algn="tl">
                    <a:srgbClr val="000000">
                      <a:alpha val="43137"/>
                    </a:srgbClr>
                  </a:outerShdw>
                </a:effectLst>
                <a:cs typeface="B Lotus" pitchFamily="2" charset="-78"/>
              </a:rPr>
              <a:t> </a:t>
            </a:r>
            <a:r>
              <a:rPr lang="ar-SA" sz="1800" b="1" dirty="0" smtClean="0">
                <a:effectLst>
                  <a:outerShdw blurRad="38100" dist="38100" dir="2700000" algn="tl">
                    <a:srgbClr val="000000">
                      <a:alpha val="43137"/>
                    </a:srgbClr>
                  </a:outerShdw>
                </a:effectLst>
                <a:cs typeface="B Lotus" pitchFamily="2" charset="-78"/>
              </a:rPr>
              <a:t>ظرف </a:t>
            </a:r>
            <a:r>
              <a:rPr lang="ar-SA" sz="1800" b="1" dirty="0">
                <a:effectLst>
                  <a:outerShdw blurRad="38100" dist="38100" dir="2700000" algn="tl">
                    <a:srgbClr val="000000">
                      <a:alpha val="43137"/>
                    </a:srgbClr>
                  </a:outerShdw>
                </a:effectLst>
                <a:cs typeface="B Lotus" pitchFamily="2" charset="-78"/>
              </a:rPr>
              <a:t>دو سال قیمت سهام شرکت می سی سی پی از</a:t>
            </a:r>
            <a:r>
              <a:rPr lang="en-US" sz="1800" b="1" dirty="0">
                <a:effectLst>
                  <a:outerShdw blurRad="38100" dist="38100" dir="2700000" algn="tl">
                    <a:srgbClr val="000000">
                      <a:alpha val="43137"/>
                    </a:srgbClr>
                  </a:outerShdw>
                </a:effectLst>
                <a:cs typeface="B Lotus" pitchFamily="2" charset="-78"/>
              </a:rPr>
              <a:t> </a:t>
            </a:r>
            <a:r>
              <a:rPr lang="fa-IR" sz="1800" b="1" dirty="0" smtClean="0">
                <a:effectLst>
                  <a:outerShdw blurRad="38100" dist="38100" dir="2700000" algn="tl">
                    <a:srgbClr val="000000">
                      <a:alpha val="43137"/>
                    </a:srgbClr>
                  </a:outerShdw>
                </a:effectLst>
                <a:cs typeface="B Lotus" pitchFamily="2" charset="-78"/>
              </a:rPr>
              <a:t>500 </a:t>
            </a:r>
            <a:r>
              <a:rPr lang="ar-SA" sz="1800" b="1" dirty="0" smtClean="0">
                <a:effectLst>
                  <a:outerShdw blurRad="38100" dist="38100" dir="2700000" algn="tl">
                    <a:srgbClr val="000000">
                      <a:alpha val="43137"/>
                    </a:srgbClr>
                  </a:outerShdw>
                </a:effectLst>
                <a:cs typeface="B Lotus" pitchFamily="2" charset="-78"/>
              </a:rPr>
              <a:t>لیور </a:t>
            </a:r>
            <a:r>
              <a:rPr lang="ar-SA" sz="1800" b="1" dirty="0">
                <a:effectLst>
                  <a:outerShdw blurRad="38100" dist="38100" dir="2700000" algn="tl">
                    <a:srgbClr val="000000">
                      <a:alpha val="43137"/>
                    </a:srgbClr>
                  </a:outerShdw>
                </a:effectLst>
                <a:cs typeface="B Lotus" pitchFamily="2" charset="-78"/>
              </a:rPr>
              <a:t>به</a:t>
            </a:r>
            <a:r>
              <a:rPr lang="en-US" sz="1800" b="1" dirty="0">
                <a:effectLst>
                  <a:outerShdw blurRad="38100" dist="38100" dir="2700000" algn="tl">
                    <a:srgbClr val="000000">
                      <a:alpha val="43137"/>
                    </a:srgbClr>
                  </a:outerShdw>
                </a:effectLst>
                <a:cs typeface="B Lotus" pitchFamily="2" charset="-78"/>
              </a:rPr>
              <a:t>  </a:t>
            </a:r>
            <a:r>
              <a:rPr lang="fa-IR" sz="1800" b="1" dirty="0" smtClean="0">
                <a:effectLst>
                  <a:outerShdw blurRad="38100" dist="38100" dir="2700000" algn="tl">
                    <a:srgbClr val="000000">
                      <a:alpha val="43137"/>
                    </a:srgbClr>
                  </a:outerShdw>
                </a:effectLst>
                <a:cs typeface="B Lotus" pitchFamily="2" charset="-78"/>
              </a:rPr>
              <a:t>20 </a:t>
            </a:r>
            <a:r>
              <a:rPr lang="ar-SA" sz="1800" b="1" dirty="0" smtClean="0">
                <a:effectLst>
                  <a:outerShdw blurRad="38100" dist="38100" dir="2700000" algn="tl">
                    <a:srgbClr val="000000">
                      <a:alpha val="43137"/>
                    </a:srgbClr>
                  </a:outerShdw>
                </a:effectLst>
                <a:cs typeface="B Lotus" pitchFamily="2" charset="-78"/>
              </a:rPr>
              <a:t>هزار </a:t>
            </a:r>
            <a:r>
              <a:rPr lang="ar-SA" sz="1800" b="1" dirty="0">
                <a:effectLst>
                  <a:outerShdw blurRad="38100" dist="38100" dir="2700000" algn="tl">
                    <a:srgbClr val="000000">
                      <a:alpha val="43137"/>
                    </a:srgbClr>
                  </a:outerShdw>
                </a:effectLst>
                <a:cs typeface="B Lotus" pitchFamily="2" charset="-78"/>
              </a:rPr>
              <a:t>لیور افزایش یافت</a:t>
            </a:r>
            <a:r>
              <a:rPr lang="en-US" sz="1800" b="1" dirty="0" smtClean="0">
                <a:effectLst>
                  <a:outerShdw blurRad="38100" dist="38100" dir="2700000" algn="tl">
                    <a:srgbClr val="000000">
                      <a:alpha val="43137"/>
                    </a:srgbClr>
                  </a:outerShdw>
                </a:effectLst>
                <a:cs typeface="B Lotus" pitchFamily="2" charset="-78"/>
              </a:rPr>
              <a:t>.</a:t>
            </a:r>
            <a:r>
              <a:rPr lang="fa-IR" sz="1800" b="1" dirty="0">
                <a:effectLst>
                  <a:outerShdw blurRad="38100" dist="38100" dir="2700000" algn="tl">
                    <a:srgbClr val="000000">
                      <a:alpha val="43137"/>
                    </a:srgbClr>
                  </a:outerShdw>
                </a:effectLst>
                <a:cs typeface="B Lotus" pitchFamily="2" charset="-78"/>
              </a:rPr>
              <a:t> </a:t>
            </a:r>
            <a:r>
              <a:rPr lang="fa-IR" sz="1800" b="1" dirty="0" smtClean="0">
                <a:effectLst>
                  <a:outerShdw blurRad="38100" dist="38100" dir="2700000" algn="tl">
                    <a:srgbClr val="000000">
                      <a:alpha val="43137"/>
                    </a:srgbClr>
                  </a:outerShdw>
                </a:effectLst>
                <a:cs typeface="B Lotus" pitchFamily="2" charset="-78"/>
              </a:rPr>
              <a:t>ا</a:t>
            </a:r>
            <a:r>
              <a:rPr lang="ar-SA" sz="1800" b="1" dirty="0" smtClean="0">
                <a:effectLst>
                  <a:outerShdw blurRad="38100" dist="38100" dir="2700000" algn="tl">
                    <a:srgbClr val="000000">
                      <a:alpha val="43137"/>
                    </a:srgbClr>
                  </a:outerShdw>
                </a:effectLst>
                <a:cs typeface="B Lotus" pitchFamily="2" charset="-78"/>
              </a:rPr>
              <a:t>فراد </a:t>
            </a:r>
            <a:r>
              <a:rPr lang="ar-SA" sz="1800" b="1" dirty="0">
                <a:effectLst>
                  <a:outerShdw blurRad="38100" dist="38100" dir="2700000" algn="tl">
                    <a:srgbClr val="000000">
                      <a:alpha val="43137"/>
                    </a:srgbClr>
                  </a:outerShdw>
                </a:effectLst>
                <a:cs typeface="B Lotus" pitchFamily="2" charset="-78"/>
              </a:rPr>
              <a:t>سکه های طلای خود را در اختیار بانک سلطنتی قرار می دادند و چند برابر آن وام دریافت </a:t>
            </a:r>
            <a:r>
              <a:rPr lang="ar-SA" sz="1800" b="1" dirty="0" smtClean="0">
                <a:effectLst>
                  <a:outerShdw blurRad="38100" dist="38100" dir="2700000" algn="tl">
                    <a:srgbClr val="000000">
                      <a:alpha val="43137"/>
                    </a:srgbClr>
                  </a:outerShdw>
                </a:effectLst>
                <a:cs typeface="B Lotus" pitchFamily="2" charset="-78"/>
              </a:rPr>
              <a:t>م</a:t>
            </a:r>
            <a:r>
              <a:rPr lang="fa-IR" sz="1800" b="1" dirty="0" smtClean="0">
                <a:effectLst>
                  <a:outerShdw blurRad="38100" dist="38100" dir="2700000" algn="tl">
                    <a:srgbClr val="000000">
                      <a:alpha val="43137"/>
                    </a:srgbClr>
                  </a:outerShdw>
                </a:effectLst>
                <a:cs typeface="B Lotus" pitchFamily="2" charset="-78"/>
              </a:rPr>
              <a:t>ی</a:t>
            </a:r>
            <a:r>
              <a:rPr lang="ar-SA" sz="1800" b="1" dirty="0" smtClean="0">
                <a:effectLst>
                  <a:outerShdw blurRad="38100" dist="38100" dir="2700000" algn="tl">
                    <a:srgbClr val="000000">
                      <a:alpha val="43137"/>
                    </a:srgbClr>
                  </a:outerShdw>
                </a:effectLst>
                <a:cs typeface="B Lotus" pitchFamily="2" charset="-78"/>
              </a:rPr>
              <a:t> کردند </a:t>
            </a:r>
            <a:r>
              <a:rPr lang="ar-SA" sz="1800" b="1" dirty="0">
                <a:effectLst>
                  <a:outerShdw blurRad="38100" dist="38100" dir="2700000" algn="tl">
                    <a:srgbClr val="000000">
                      <a:alpha val="43137"/>
                    </a:srgbClr>
                  </a:outerShdw>
                </a:effectLst>
                <a:cs typeface="B Lotus" pitchFamily="2" charset="-78"/>
              </a:rPr>
              <a:t>که با آن </a:t>
            </a:r>
            <a:r>
              <a:rPr lang="ar-SA" sz="1800" b="1" dirty="0" smtClean="0">
                <a:effectLst>
                  <a:outerShdw blurRad="38100" dist="38100" dir="2700000" algn="tl">
                    <a:srgbClr val="000000">
                      <a:alpha val="43137"/>
                    </a:srgbClr>
                  </a:outerShdw>
                </a:effectLst>
                <a:cs typeface="B Lotus" pitchFamily="2" charset="-78"/>
              </a:rPr>
              <a:t>می</a:t>
            </a:r>
            <a:r>
              <a:rPr lang="fa-IR" sz="1800" b="1" dirty="0" smtClean="0">
                <a:effectLst>
                  <a:outerShdw blurRad="38100" dist="38100" dir="2700000" algn="tl">
                    <a:srgbClr val="000000">
                      <a:alpha val="43137"/>
                    </a:srgbClr>
                  </a:outerShdw>
                </a:effectLst>
                <a:cs typeface="B Lotus" pitchFamily="2" charset="-78"/>
              </a:rPr>
              <a:t> </a:t>
            </a:r>
            <a:r>
              <a:rPr lang="ar-SA" sz="1800" b="1" dirty="0" smtClean="0">
                <a:effectLst>
                  <a:outerShdw blurRad="38100" dist="38100" dir="2700000" algn="tl">
                    <a:srgbClr val="000000">
                      <a:alpha val="43137"/>
                    </a:srgbClr>
                  </a:outerShdw>
                </a:effectLst>
                <a:cs typeface="B Lotus" pitchFamily="2" charset="-78"/>
              </a:rPr>
              <a:t>توانستند </a:t>
            </a:r>
            <a:r>
              <a:rPr lang="ar-SA" sz="1800" b="1" dirty="0">
                <a:effectLst>
                  <a:outerShdw blurRad="38100" dist="38100" dir="2700000" algn="tl">
                    <a:srgbClr val="000000">
                      <a:alpha val="43137"/>
                    </a:srgbClr>
                  </a:outerShdw>
                </a:effectLst>
                <a:cs typeface="B Lotus" pitchFamily="2" charset="-78"/>
              </a:rPr>
              <a:t>سهام شرکت می</a:t>
            </a:r>
            <a:r>
              <a:rPr lang="fa-IR" sz="1800" b="1" dirty="0">
                <a:effectLst>
                  <a:outerShdw blurRad="38100" dist="38100" dir="2700000" algn="tl">
                    <a:srgbClr val="000000">
                      <a:alpha val="43137"/>
                    </a:srgbClr>
                  </a:outerShdw>
                </a:effectLst>
                <a:cs typeface="B Lotus" pitchFamily="2" charset="-78"/>
              </a:rPr>
              <a:t> </a:t>
            </a:r>
            <a:r>
              <a:rPr lang="ar-SA" sz="1800" b="1" dirty="0">
                <a:effectLst>
                  <a:outerShdw blurRad="38100" dist="38100" dir="2700000" algn="tl">
                    <a:srgbClr val="000000">
                      <a:alpha val="43137"/>
                    </a:srgbClr>
                  </a:outerShdw>
                </a:effectLst>
                <a:cs typeface="B Lotus" pitchFamily="2" charset="-78"/>
              </a:rPr>
              <a:t>سی</a:t>
            </a:r>
            <a:r>
              <a:rPr lang="fa-IR" sz="1800" b="1" dirty="0">
                <a:effectLst>
                  <a:outerShdw blurRad="38100" dist="38100" dir="2700000" algn="tl">
                    <a:srgbClr val="000000">
                      <a:alpha val="43137"/>
                    </a:srgbClr>
                  </a:outerShdw>
                </a:effectLst>
                <a:cs typeface="B Lotus" pitchFamily="2" charset="-78"/>
              </a:rPr>
              <a:t> </a:t>
            </a:r>
            <a:r>
              <a:rPr lang="ar-SA" sz="1800" b="1" dirty="0">
                <a:effectLst>
                  <a:outerShdw blurRad="38100" dist="38100" dir="2700000" algn="tl">
                    <a:srgbClr val="000000">
                      <a:alpha val="43137"/>
                    </a:srgbClr>
                  </a:outerShdw>
                </a:effectLst>
                <a:cs typeface="B Lotus" pitchFamily="2" charset="-78"/>
              </a:rPr>
              <a:t>س</a:t>
            </a:r>
            <a:r>
              <a:rPr lang="fa-IR" sz="1800" b="1" dirty="0">
                <a:effectLst>
                  <a:outerShdw blurRad="38100" dist="38100" dir="2700000" algn="tl">
                    <a:srgbClr val="000000">
                      <a:alpha val="43137"/>
                    </a:srgbClr>
                  </a:outerShdw>
                </a:effectLst>
                <a:cs typeface="B Lotus" pitchFamily="2" charset="-78"/>
              </a:rPr>
              <a:t>ی پی</a:t>
            </a:r>
            <a:r>
              <a:rPr lang="ar-SA" sz="1800" b="1" dirty="0">
                <a:effectLst>
                  <a:outerShdw blurRad="38100" dist="38100" dir="2700000" algn="tl">
                    <a:srgbClr val="000000">
                      <a:alpha val="43137"/>
                    </a:srgbClr>
                  </a:outerShdw>
                </a:effectLst>
                <a:cs typeface="B Lotus" pitchFamily="2" charset="-78"/>
              </a:rPr>
              <a:t> </a:t>
            </a:r>
            <a:r>
              <a:rPr lang="ar-SA" sz="1800" b="1" dirty="0" smtClean="0">
                <a:effectLst>
                  <a:outerShdw blurRad="38100" dist="38100" dir="2700000" algn="tl">
                    <a:srgbClr val="000000">
                      <a:alpha val="43137"/>
                    </a:srgbClr>
                  </a:outerShdw>
                </a:effectLst>
                <a:cs typeface="B Lotus" pitchFamily="2" charset="-78"/>
              </a:rPr>
              <a:t>را </a:t>
            </a:r>
            <a:r>
              <a:rPr lang="ar-SA" sz="1800" b="1" dirty="0">
                <a:effectLst>
                  <a:outerShdw blurRad="38100" dist="38100" dir="2700000" algn="tl">
                    <a:srgbClr val="000000">
                      <a:alpha val="43137"/>
                    </a:srgbClr>
                  </a:outerShdw>
                </a:effectLst>
                <a:cs typeface="B Lotus" pitchFamily="2" charset="-78"/>
              </a:rPr>
              <a:t>خریداری </a:t>
            </a:r>
            <a:r>
              <a:rPr lang="ar-SA" sz="1800" b="1" dirty="0" smtClean="0">
                <a:effectLst>
                  <a:outerShdw blurRad="38100" dist="38100" dir="2700000" algn="tl">
                    <a:srgbClr val="000000">
                      <a:alpha val="43137"/>
                    </a:srgbClr>
                  </a:outerShdw>
                </a:effectLst>
                <a:cs typeface="B Lotus" pitchFamily="2" charset="-78"/>
              </a:rPr>
              <a:t>کنند</a:t>
            </a:r>
            <a:r>
              <a:rPr lang="fa-IR" sz="1800" b="1" dirty="0" smtClean="0">
                <a:effectLst>
                  <a:outerShdw blurRad="38100" dist="38100" dir="2700000" algn="tl">
                    <a:srgbClr val="000000">
                      <a:alpha val="43137"/>
                    </a:srgbClr>
                  </a:outerShdw>
                </a:effectLst>
                <a:cs typeface="B Lotus" pitchFamily="2" charset="-78"/>
              </a:rPr>
              <a:t>.</a:t>
            </a:r>
            <a:endParaRPr lang="en-US" sz="1800" b="1" dirty="0" smtClean="0">
              <a:effectLst>
                <a:outerShdw blurRad="38100" dist="38100" dir="2700000" algn="tl">
                  <a:srgbClr val="000000">
                    <a:alpha val="43137"/>
                  </a:srgbClr>
                </a:outerShdw>
              </a:effectLst>
              <a:cs typeface="B Lotus" pitchFamily="2" charset="-78"/>
            </a:endParaRPr>
          </a:p>
          <a:p>
            <a:pPr algn="just" rtl="1">
              <a:buFont typeface="Wingdings" pitchFamily="2" charset="2"/>
              <a:buChar char="ü"/>
            </a:pPr>
            <a:endParaRPr lang="en-US" sz="1800" b="1" dirty="0" smtClean="0">
              <a:effectLst>
                <a:outerShdw blurRad="38100" dist="38100" dir="2700000" algn="tl">
                  <a:srgbClr val="000000">
                    <a:alpha val="43137"/>
                  </a:srgbClr>
                </a:outerShdw>
              </a:effectLst>
              <a:cs typeface="B Lotus" pitchFamily="2" charset="-78"/>
            </a:endParaRPr>
          </a:p>
          <a:p>
            <a:pPr algn="just" rtl="1">
              <a:buFont typeface="Wingdings" pitchFamily="2" charset="2"/>
              <a:buChar char="ü"/>
            </a:pPr>
            <a:r>
              <a:rPr lang="fa-IR" sz="1800" b="1" dirty="0" smtClean="0">
                <a:effectLst>
                  <a:outerShdw blurRad="38100" dist="38100" dir="2700000" algn="tl">
                    <a:srgbClr val="000000">
                      <a:alpha val="43137"/>
                    </a:srgbClr>
                  </a:outerShdw>
                </a:effectLst>
                <a:cs typeface="B Lotus" pitchFamily="2" charset="-78"/>
              </a:rPr>
              <a:t> ا</a:t>
            </a:r>
            <a:r>
              <a:rPr lang="ar-SA" sz="1800" b="1" dirty="0" smtClean="0">
                <a:effectLst>
                  <a:outerShdw blurRad="38100" dist="38100" dir="2700000" algn="tl">
                    <a:srgbClr val="000000">
                      <a:alpha val="43137"/>
                    </a:srgbClr>
                  </a:outerShdw>
                </a:effectLst>
                <a:cs typeface="B Lotus" pitchFamily="2" charset="-78"/>
              </a:rPr>
              <a:t>فراد </a:t>
            </a:r>
            <a:r>
              <a:rPr lang="ar-SA" sz="1800" b="1" dirty="0">
                <a:effectLst>
                  <a:outerShdw blurRad="38100" dist="38100" dir="2700000" algn="tl">
                    <a:srgbClr val="000000">
                      <a:alpha val="43137"/>
                    </a:srgbClr>
                  </a:outerShdw>
                </a:effectLst>
                <a:cs typeface="B Lotus" pitchFamily="2" charset="-78"/>
              </a:rPr>
              <a:t>با خرید سهام این شرکت در کوتاه مدت سود هنگفتی به دست می آوردند، شرکت نیز با فروش سهام </a:t>
            </a:r>
            <a:r>
              <a:rPr lang="ar-SA" sz="1800" b="1" dirty="0" smtClean="0">
                <a:effectLst>
                  <a:outerShdw blurRad="38100" dist="38100" dir="2700000" algn="tl">
                    <a:srgbClr val="000000">
                      <a:alpha val="43137"/>
                    </a:srgbClr>
                  </a:outerShdw>
                </a:effectLst>
                <a:cs typeface="B Lotus" pitchFamily="2" charset="-78"/>
              </a:rPr>
              <a:t>طرحهای تازه</a:t>
            </a:r>
            <a:r>
              <a:rPr lang="fa-IR" sz="1800" b="1" dirty="0" smtClean="0">
                <a:effectLst>
                  <a:outerShdw blurRad="38100" dist="38100" dir="2700000" algn="tl">
                    <a:srgbClr val="000000">
                      <a:alpha val="43137"/>
                    </a:srgbClr>
                  </a:outerShdw>
                </a:effectLst>
                <a:cs typeface="B Lotus" pitchFamily="2" charset="-78"/>
              </a:rPr>
              <a:t> </a:t>
            </a:r>
            <a:r>
              <a:rPr lang="ar-SA" sz="1800" b="1" dirty="0" smtClean="0">
                <a:effectLst>
                  <a:outerShdw blurRad="38100" dist="38100" dir="2700000" algn="tl">
                    <a:srgbClr val="000000">
                      <a:alpha val="43137"/>
                    </a:srgbClr>
                  </a:outerShdw>
                </a:effectLst>
                <a:cs typeface="B Lotus" pitchFamily="2" charset="-78"/>
              </a:rPr>
              <a:t>ای </a:t>
            </a:r>
            <a:r>
              <a:rPr lang="ar-SA" sz="1800" b="1" dirty="0">
                <a:effectLst>
                  <a:outerShdw blurRad="38100" dist="38100" dir="2700000" algn="tl">
                    <a:srgbClr val="000000">
                      <a:alpha val="43137"/>
                    </a:srgbClr>
                  </a:outerShdw>
                </a:effectLst>
                <a:cs typeface="B Lotus" pitchFamily="2" charset="-78"/>
              </a:rPr>
              <a:t>به اجرا </a:t>
            </a:r>
            <a:r>
              <a:rPr lang="fa-IR" sz="1800" b="1" dirty="0" smtClean="0">
                <a:effectLst>
                  <a:outerShdw blurRad="38100" dist="38100" dir="2700000" algn="tl">
                    <a:srgbClr val="000000">
                      <a:alpha val="43137"/>
                    </a:srgbClr>
                  </a:outerShdw>
                </a:effectLst>
                <a:cs typeface="B Lotus" pitchFamily="2" charset="-78"/>
              </a:rPr>
              <a:t>در می </a:t>
            </a:r>
            <a:r>
              <a:rPr lang="ar-SA" sz="1800" b="1" dirty="0" smtClean="0">
                <a:effectLst>
                  <a:outerShdw blurRad="38100" dist="38100" dir="2700000" algn="tl">
                    <a:srgbClr val="000000">
                      <a:alpha val="43137"/>
                    </a:srgbClr>
                  </a:outerShdw>
                </a:effectLst>
                <a:cs typeface="B Lotus" pitchFamily="2" charset="-78"/>
              </a:rPr>
              <a:t>آورد </a:t>
            </a:r>
            <a:r>
              <a:rPr lang="ar-SA" sz="1800" b="1" dirty="0">
                <a:effectLst>
                  <a:outerShdw blurRad="38100" dist="38100" dir="2700000" algn="tl">
                    <a:srgbClr val="000000">
                      <a:alpha val="43137"/>
                    </a:srgbClr>
                  </a:outerShdw>
                </a:effectLst>
                <a:cs typeface="B Lotus" pitchFamily="2" charset="-78"/>
              </a:rPr>
              <a:t>و بانک نیز با </a:t>
            </a:r>
            <a:r>
              <a:rPr lang="ar-SA" sz="1800" b="1" dirty="0" smtClean="0">
                <a:effectLst>
                  <a:outerShdw blurRad="38100" dist="38100" dir="2700000" algn="tl">
                    <a:srgbClr val="000000">
                      <a:alpha val="43137"/>
                    </a:srgbClr>
                  </a:outerShdw>
                </a:effectLst>
                <a:cs typeface="B Lotus" pitchFamily="2" charset="-78"/>
              </a:rPr>
              <a:t>جمع</a:t>
            </a:r>
            <a:r>
              <a:rPr lang="fa-IR" sz="1800" b="1" dirty="0" smtClean="0">
                <a:effectLst>
                  <a:outerShdw blurRad="38100" dist="38100" dir="2700000" algn="tl">
                    <a:srgbClr val="000000">
                      <a:alpha val="43137"/>
                    </a:srgbClr>
                  </a:outerShdw>
                </a:effectLst>
                <a:cs typeface="B Lotus" pitchFamily="2" charset="-78"/>
              </a:rPr>
              <a:t> </a:t>
            </a:r>
            <a:r>
              <a:rPr lang="ar-SA" sz="1800" b="1" dirty="0" smtClean="0">
                <a:effectLst>
                  <a:outerShdw blurRad="38100" dist="38100" dir="2700000" algn="tl">
                    <a:srgbClr val="000000">
                      <a:alpha val="43137"/>
                    </a:srgbClr>
                  </a:outerShdw>
                </a:effectLst>
                <a:cs typeface="B Lotus" pitchFamily="2" charset="-78"/>
              </a:rPr>
              <a:t>آوری </a:t>
            </a:r>
            <a:r>
              <a:rPr lang="ar-SA" sz="1800" b="1" dirty="0">
                <a:effectLst>
                  <a:outerShdw blurRad="38100" dist="38100" dir="2700000" algn="tl">
                    <a:srgbClr val="000000">
                      <a:alpha val="43137"/>
                    </a:srgbClr>
                  </a:outerShdw>
                </a:effectLst>
                <a:cs typeface="B Lotus" pitchFamily="2" charset="-78"/>
              </a:rPr>
              <a:t>طلا و دادن وام هر روز سودآورتر می شد</a:t>
            </a:r>
            <a:r>
              <a:rPr lang="en-US" sz="1800" b="1" dirty="0">
                <a:effectLst>
                  <a:outerShdw blurRad="38100" dist="38100" dir="2700000" algn="tl">
                    <a:srgbClr val="000000">
                      <a:alpha val="43137"/>
                    </a:srgbClr>
                  </a:outerShdw>
                </a:effectLst>
                <a:cs typeface="B Lotus" pitchFamily="2" charset="-78"/>
              </a:rPr>
              <a:t>. </a:t>
            </a:r>
            <a:r>
              <a:rPr lang="fa-IR" sz="1800" b="1" dirty="0" smtClean="0">
                <a:effectLst>
                  <a:outerShdw blurRad="38100" dist="38100" dir="2700000" algn="tl">
                    <a:srgbClr val="000000">
                      <a:alpha val="43137"/>
                    </a:srgbClr>
                  </a:outerShdw>
                </a:effectLst>
                <a:cs typeface="B Lotus" pitchFamily="2" charset="-78"/>
              </a:rPr>
              <a:t> </a:t>
            </a:r>
            <a:r>
              <a:rPr lang="ar-SA" sz="1800" b="1" dirty="0" smtClean="0">
                <a:effectLst>
                  <a:outerShdw blurRad="38100" dist="38100" dir="2700000" algn="tl">
                    <a:srgbClr val="000000">
                      <a:alpha val="43137"/>
                    </a:srgbClr>
                  </a:outerShdw>
                </a:effectLst>
                <a:cs typeface="B Lotus" pitchFamily="2" charset="-78"/>
              </a:rPr>
              <a:t>بانک </a:t>
            </a:r>
            <a:r>
              <a:rPr lang="ar-SA" sz="1800" b="1" dirty="0">
                <a:effectLst>
                  <a:outerShdw blurRad="38100" dist="38100" dir="2700000" algn="tl">
                    <a:srgbClr val="000000">
                      <a:alpha val="43137"/>
                    </a:srgbClr>
                  </a:outerShdw>
                </a:effectLst>
                <a:cs typeface="B Lotus" pitchFamily="2" charset="-78"/>
              </a:rPr>
              <a:t>سلطنتی به سرعت فعالیت خود را در قاره های آفریقا و آسیا گسترش داد و در تجارت دخانیات و برده به بزرگ ترین شرکت فرانسه تبدیل </a:t>
            </a:r>
            <a:r>
              <a:rPr lang="ar-SA" sz="1800" b="1" dirty="0" smtClean="0">
                <a:effectLst>
                  <a:outerShdw blurRad="38100" dist="38100" dir="2700000" algn="tl">
                    <a:srgbClr val="000000">
                      <a:alpha val="43137"/>
                    </a:srgbClr>
                  </a:outerShdw>
                </a:effectLst>
                <a:cs typeface="B Lotus" pitchFamily="2" charset="-78"/>
              </a:rPr>
              <a:t>شد</a:t>
            </a:r>
            <a:r>
              <a:rPr lang="fa-IR" sz="1800" b="1" dirty="0" smtClean="0">
                <a:effectLst>
                  <a:outerShdw blurRad="38100" dist="38100" dir="2700000" algn="tl">
                    <a:srgbClr val="000000">
                      <a:alpha val="43137"/>
                    </a:srgbClr>
                  </a:outerShdw>
                </a:effectLst>
                <a:cs typeface="B Lotus" pitchFamily="2" charset="-78"/>
              </a:rPr>
              <a:t>.</a:t>
            </a:r>
            <a:endParaRPr lang="en-US" sz="1800" b="1" dirty="0" smtClean="0">
              <a:effectLst>
                <a:outerShdw blurRad="38100" dist="38100" dir="2700000" algn="tl">
                  <a:srgbClr val="000000">
                    <a:alpha val="43137"/>
                  </a:srgbClr>
                </a:outerShdw>
              </a:effectLst>
              <a:cs typeface="B Lotus" pitchFamily="2" charset="-78"/>
            </a:endParaRPr>
          </a:p>
          <a:p>
            <a:pPr algn="just" rtl="1">
              <a:buFont typeface="Wingdings" pitchFamily="2" charset="2"/>
              <a:buChar char="ü"/>
            </a:pPr>
            <a:endParaRPr lang="fa-IR" sz="1800" b="1" dirty="0" smtClean="0">
              <a:effectLst>
                <a:outerShdw blurRad="38100" dist="38100" dir="2700000" algn="tl">
                  <a:srgbClr val="000000">
                    <a:alpha val="43137"/>
                  </a:srgbClr>
                </a:outerShdw>
              </a:effectLst>
              <a:cs typeface="B Lotus" pitchFamily="2" charset="-78"/>
            </a:endParaRPr>
          </a:p>
          <a:p>
            <a:pPr algn="just" rtl="1">
              <a:buFont typeface="Wingdings" pitchFamily="2" charset="2"/>
              <a:buChar char="ü"/>
            </a:pPr>
            <a:r>
              <a:rPr lang="en-US" sz="1800" b="1" dirty="0" smtClean="0">
                <a:effectLst>
                  <a:outerShdw blurRad="38100" dist="38100" dir="2700000" algn="tl">
                    <a:srgbClr val="000000">
                      <a:alpha val="43137"/>
                    </a:srgbClr>
                  </a:outerShdw>
                </a:effectLst>
                <a:cs typeface="B Lotus" pitchFamily="2" charset="-78"/>
              </a:rPr>
              <a:t> </a:t>
            </a:r>
            <a:r>
              <a:rPr lang="ar-SA" sz="1800" b="1" dirty="0">
                <a:effectLst>
                  <a:outerShdw blurRad="38100" dist="38100" dir="2700000" algn="tl">
                    <a:srgbClr val="000000">
                      <a:alpha val="43137"/>
                    </a:srgbClr>
                  </a:outerShdw>
                </a:effectLst>
                <a:cs typeface="B Lotus" pitchFamily="2" charset="-78"/>
              </a:rPr>
              <a:t>سودآوری سهام </a:t>
            </a:r>
            <a:r>
              <a:rPr lang="ar-SA" sz="1800" b="1" dirty="0" smtClean="0">
                <a:effectLst>
                  <a:outerShdw blurRad="38100" dist="38100" dir="2700000" algn="tl">
                    <a:srgbClr val="000000">
                      <a:alpha val="43137"/>
                    </a:srgbClr>
                  </a:outerShdw>
                </a:effectLst>
                <a:cs typeface="B Lotus" pitchFamily="2" charset="-78"/>
              </a:rPr>
              <a:t>شرکتهای </a:t>
            </a:r>
            <a:r>
              <a:rPr lang="ar-SA" sz="1800" b="1" dirty="0">
                <a:effectLst>
                  <a:outerShdw blurRad="38100" dist="38100" dir="2700000" algn="tl">
                    <a:srgbClr val="000000">
                      <a:alpha val="43137"/>
                    </a:srgbClr>
                  </a:outerShdw>
                </a:effectLst>
                <a:cs typeface="B Lotus" pitchFamily="2" charset="-78"/>
              </a:rPr>
              <a:t>وابسته به بانک برای همه اروپاییان جذاب و باورنکردنی بود</a:t>
            </a:r>
            <a:r>
              <a:rPr lang="en-US" sz="1800" b="1" dirty="0">
                <a:effectLst>
                  <a:outerShdw blurRad="38100" dist="38100" dir="2700000" algn="tl">
                    <a:srgbClr val="000000">
                      <a:alpha val="43137"/>
                    </a:srgbClr>
                  </a:outerShdw>
                </a:effectLst>
                <a:cs typeface="B Lotus" pitchFamily="2" charset="-78"/>
              </a:rPr>
              <a:t>. </a:t>
            </a:r>
            <a:r>
              <a:rPr lang="ar-SA" sz="1800" b="1" dirty="0">
                <a:effectLst>
                  <a:outerShdw blurRad="38100" dist="38100" dir="2700000" algn="tl">
                    <a:srgbClr val="000000">
                      <a:alpha val="43137"/>
                    </a:srgbClr>
                  </a:outerShdw>
                </a:effectLst>
                <a:cs typeface="B Lotus" pitchFamily="2" charset="-78"/>
              </a:rPr>
              <a:t>سهام همه </a:t>
            </a:r>
            <a:r>
              <a:rPr lang="ar-SA" sz="1800" b="1" dirty="0" smtClean="0">
                <a:effectLst>
                  <a:outerShdw blurRad="38100" dist="38100" dir="2700000" algn="tl">
                    <a:srgbClr val="000000">
                      <a:alpha val="43137"/>
                    </a:srgbClr>
                  </a:outerShdw>
                </a:effectLst>
                <a:cs typeface="B Lotus" pitchFamily="2" charset="-78"/>
              </a:rPr>
              <a:t>شرکتهای </a:t>
            </a:r>
            <a:r>
              <a:rPr lang="ar-SA" sz="1800" b="1" dirty="0">
                <a:effectLst>
                  <a:outerShdw blurRad="38100" dist="38100" dir="2700000" algn="tl">
                    <a:srgbClr val="000000">
                      <a:alpha val="43137"/>
                    </a:srgbClr>
                  </a:outerShdw>
                </a:effectLst>
                <a:cs typeface="B Lotus" pitchFamily="2" charset="-78"/>
              </a:rPr>
              <a:t>وابسته به بانک هر هفته افزایش می یافت و سهامداران به </a:t>
            </a:r>
            <a:r>
              <a:rPr lang="ar-SA" sz="1800" b="1" dirty="0" smtClean="0">
                <a:effectLst>
                  <a:outerShdw blurRad="38100" dist="38100" dir="2700000" algn="tl">
                    <a:srgbClr val="000000">
                      <a:alpha val="43137"/>
                    </a:srgbClr>
                  </a:outerShdw>
                </a:effectLst>
                <a:cs typeface="B Lotus" pitchFamily="2" charset="-78"/>
              </a:rPr>
              <a:t>ثروتهای </a:t>
            </a:r>
            <a:r>
              <a:rPr lang="ar-SA" sz="1800" b="1" dirty="0">
                <a:effectLst>
                  <a:outerShdw blurRad="38100" dist="38100" dir="2700000" algn="tl">
                    <a:srgbClr val="000000">
                      <a:alpha val="43137"/>
                    </a:srgbClr>
                  </a:outerShdw>
                </a:effectLst>
                <a:cs typeface="B Lotus" pitchFamily="2" charset="-78"/>
              </a:rPr>
              <a:t>باورنکردنی دست می یافتند</a:t>
            </a:r>
            <a:r>
              <a:rPr lang="en-US" sz="1800" b="1" dirty="0">
                <a:effectLst>
                  <a:outerShdw blurRad="38100" dist="38100" dir="2700000" algn="tl">
                    <a:srgbClr val="000000">
                      <a:alpha val="43137"/>
                    </a:srgbClr>
                  </a:outerShdw>
                </a:effectLst>
                <a:cs typeface="B Lotus" pitchFamily="2" charset="-78"/>
              </a:rPr>
              <a:t>.</a:t>
            </a:r>
          </a:p>
          <a:p>
            <a:pPr marL="82296" indent="0" algn="just" rtl="1">
              <a:buNone/>
            </a:pPr>
            <a:endParaRPr lang="fa-IR" sz="1600" b="1" dirty="0" smtClean="0">
              <a:solidFill>
                <a:srgbClr val="00B050"/>
              </a:solidFill>
              <a:effectLst>
                <a:outerShdw blurRad="38100" dist="38100" dir="2700000" algn="tl">
                  <a:srgbClr val="000000">
                    <a:alpha val="43137"/>
                  </a:srgbClr>
                </a:outerShdw>
              </a:effectLst>
              <a:cs typeface="B Lotus" pitchFamily="2" charset="-78"/>
            </a:endParaRPr>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9400"/>
            <a:ext cx="2525622" cy="168374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1843699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2652</TotalTime>
  <Words>5379</Words>
  <Application>Microsoft Office PowerPoint</Application>
  <PresentationFormat>On-screen Show (4:3)</PresentationFormat>
  <Paragraphs>262</Paragraphs>
  <Slides>37</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B Lotus</vt:lpstr>
      <vt:lpstr>B Nazanin</vt:lpstr>
      <vt:lpstr>B Zar</vt:lpstr>
      <vt:lpstr>Calibri</vt:lpstr>
      <vt:lpstr>Franklin Gothic Book</vt:lpstr>
      <vt:lpstr>Franklin Gothic Medium</vt:lpstr>
      <vt:lpstr>Tunga</vt:lpstr>
      <vt:lpstr>Wingdings</vt:lpstr>
      <vt:lpstr>Angles</vt:lpstr>
      <vt:lpstr>PowerPoint Presentation</vt:lpstr>
      <vt:lpstr>فهرست مطالب</vt:lpstr>
      <vt:lpstr>PowerPoint Presentation</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مروری بر مهم ترین بحرانهای مالی</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سیاوش شایان مهر</dc:creator>
  <cp:lastModifiedBy>Windows User</cp:lastModifiedBy>
  <cp:revision>197</cp:revision>
  <dcterms:created xsi:type="dcterms:W3CDTF">2016-07-23T07:33:43Z</dcterms:created>
  <dcterms:modified xsi:type="dcterms:W3CDTF">2018-11-07T20:25:37Z</dcterms:modified>
</cp:coreProperties>
</file>