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119"/>
  </p:notesMasterIdLst>
  <p:handoutMasterIdLst>
    <p:handoutMasterId r:id="rId120"/>
  </p:handoutMasterIdLst>
  <p:sldIdLst>
    <p:sldId id="1275" r:id="rId2"/>
    <p:sldId id="1137" r:id="rId3"/>
    <p:sldId id="1276" r:id="rId4"/>
    <p:sldId id="1277" r:id="rId5"/>
    <p:sldId id="1278" r:id="rId6"/>
    <p:sldId id="1279" r:id="rId7"/>
    <p:sldId id="1280" r:id="rId8"/>
    <p:sldId id="1281" r:id="rId9"/>
    <p:sldId id="1282" r:id="rId10"/>
    <p:sldId id="1283" r:id="rId11"/>
    <p:sldId id="1284" r:id="rId12"/>
    <p:sldId id="1285" r:id="rId13"/>
    <p:sldId id="1286" r:id="rId14"/>
    <p:sldId id="1287" r:id="rId15"/>
    <p:sldId id="1288" r:id="rId16"/>
    <p:sldId id="1289" r:id="rId17"/>
    <p:sldId id="1290" r:id="rId18"/>
    <p:sldId id="1291" r:id="rId19"/>
    <p:sldId id="1292" r:id="rId20"/>
    <p:sldId id="1293" r:id="rId21"/>
    <p:sldId id="1294" r:id="rId22"/>
    <p:sldId id="1295" r:id="rId23"/>
    <p:sldId id="1296" r:id="rId24"/>
    <p:sldId id="1297" r:id="rId25"/>
    <p:sldId id="1298" r:id="rId26"/>
    <p:sldId id="1299" r:id="rId27"/>
    <p:sldId id="1300" r:id="rId28"/>
    <p:sldId id="1301" r:id="rId29"/>
    <p:sldId id="1302" r:id="rId30"/>
    <p:sldId id="1303" r:id="rId31"/>
    <p:sldId id="1304" r:id="rId32"/>
    <p:sldId id="1305" r:id="rId33"/>
    <p:sldId id="1306" r:id="rId34"/>
    <p:sldId id="1307" r:id="rId35"/>
    <p:sldId id="1308" r:id="rId36"/>
    <p:sldId id="1309" r:id="rId37"/>
    <p:sldId id="1310" r:id="rId38"/>
    <p:sldId id="1311" r:id="rId39"/>
    <p:sldId id="1312" r:id="rId40"/>
    <p:sldId id="1313" r:id="rId41"/>
    <p:sldId id="1314" r:id="rId42"/>
    <p:sldId id="1315" r:id="rId43"/>
    <p:sldId id="1316" r:id="rId44"/>
    <p:sldId id="1317" r:id="rId45"/>
    <p:sldId id="1318" r:id="rId46"/>
    <p:sldId id="1319" r:id="rId47"/>
    <p:sldId id="1320" r:id="rId48"/>
    <p:sldId id="1321" r:id="rId49"/>
    <p:sldId id="1322" r:id="rId50"/>
    <p:sldId id="1323" r:id="rId51"/>
    <p:sldId id="1324" r:id="rId52"/>
    <p:sldId id="1325" r:id="rId53"/>
    <p:sldId id="1326" r:id="rId54"/>
    <p:sldId id="1327" r:id="rId55"/>
    <p:sldId id="1328" r:id="rId56"/>
    <p:sldId id="1329" r:id="rId57"/>
    <p:sldId id="1330" r:id="rId58"/>
    <p:sldId id="1331" r:id="rId59"/>
    <p:sldId id="1332" r:id="rId60"/>
    <p:sldId id="1333" r:id="rId61"/>
    <p:sldId id="1334" r:id="rId62"/>
    <p:sldId id="1335" r:id="rId63"/>
    <p:sldId id="1336" r:id="rId64"/>
    <p:sldId id="1337" r:id="rId65"/>
    <p:sldId id="1338" r:id="rId66"/>
    <p:sldId id="1339" r:id="rId67"/>
    <p:sldId id="1340" r:id="rId68"/>
    <p:sldId id="1341" r:id="rId69"/>
    <p:sldId id="1342" r:id="rId70"/>
    <p:sldId id="1343" r:id="rId71"/>
    <p:sldId id="1344" r:id="rId72"/>
    <p:sldId id="1345" r:id="rId73"/>
    <p:sldId id="1346" r:id="rId74"/>
    <p:sldId id="1347" r:id="rId75"/>
    <p:sldId id="1348" r:id="rId76"/>
    <p:sldId id="1349" r:id="rId77"/>
    <p:sldId id="1350" r:id="rId78"/>
    <p:sldId id="1351" r:id="rId79"/>
    <p:sldId id="1352" r:id="rId80"/>
    <p:sldId id="1353" r:id="rId81"/>
    <p:sldId id="1354" r:id="rId82"/>
    <p:sldId id="1355" r:id="rId83"/>
    <p:sldId id="1356" r:id="rId84"/>
    <p:sldId id="1357" r:id="rId85"/>
    <p:sldId id="1358" r:id="rId86"/>
    <p:sldId id="1359" r:id="rId87"/>
    <p:sldId id="1360" r:id="rId88"/>
    <p:sldId id="1361" r:id="rId89"/>
    <p:sldId id="1362" r:id="rId90"/>
    <p:sldId id="1363" r:id="rId91"/>
    <p:sldId id="1364" r:id="rId92"/>
    <p:sldId id="1365" r:id="rId93"/>
    <p:sldId id="1366" r:id="rId94"/>
    <p:sldId id="1367" r:id="rId95"/>
    <p:sldId id="1368" r:id="rId96"/>
    <p:sldId id="1369" r:id="rId97"/>
    <p:sldId id="1370" r:id="rId98"/>
    <p:sldId id="1371" r:id="rId99"/>
    <p:sldId id="1372" r:id="rId100"/>
    <p:sldId id="1373" r:id="rId101"/>
    <p:sldId id="1374" r:id="rId102"/>
    <p:sldId id="1375" r:id="rId103"/>
    <p:sldId id="1376" r:id="rId104"/>
    <p:sldId id="1377" r:id="rId105"/>
    <p:sldId id="1378" r:id="rId106"/>
    <p:sldId id="1379" r:id="rId107"/>
    <p:sldId id="1380" r:id="rId108"/>
    <p:sldId id="1381" r:id="rId109"/>
    <p:sldId id="1382" r:id="rId110"/>
    <p:sldId id="1383" r:id="rId111"/>
    <p:sldId id="1384" r:id="rId112"/>
    <p:sldId id="1385" r:id="rId113"/>
    <p:sldId id="1386" r:id="rId114"/>
    <p:sldId id="1387" r:id="rId115"/>
    <p:sldId id="1388" r:id="rId116"/>
    <p:sldId id="1389" r:id="rId117"/>
    <p:sldId id="1390" r:id="rId1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8" autoAdjust="0"/>
    <p:restoredTop sz="94660"/>
  </p:normalViewPr>
  <p:slideViewPr>
    <p:cSldViewPr>
      <p:cViewPr varScale="1">
        <p:scale>
          <a:sx n="69" d="100"/>
          <a:sy n="69" d="100"/>
        </p:scale>
        <p:origin x="1446" y="66"/>
      </p:cViewPr>
      <p:guideLst>
        <p:guide orient="horz" pos="2160"/>
        <p:guide pos="2880"/>
      </p:guideLst>
    </p:cSldViewPr>
  </p:slideViewPr>
  <p:notesTextViewPr>
    <p:cViewPr>
      <p:scale>
        <a:sx n="1" d="1"/>
        <a:sy n="1" d="1"/>
      </p:scale>
      <p:origin x="0" y="0"/>
    </p:cViewPr>
  </p:notesTextViewPr>
  <p:sorterViewPr>
    <p:cViewPr varScale="1">
      <p:scale>
        <a:sx n="1" d="1"/>
        <a:sy n="1" d="1"/>
      </p:scale>
      <p:origin x="0" y="-38742"/>
    </p:cViewPr>
  </p:sorter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263410-86E5-462B-BCB8-FB2B36D38238}" type="datetimeFigureOut">
              <a:rPr lang="en-US" smtClean="0"/>
              <a:pPr/>
              <a:t>12/9/2018</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D34331-3349-4CB9-ADAD-3906E4AE5FC7}" type="slidenum">
              <a:rPr lang="en-US" smtClean="0"/>
              <a:pPr/>
              <a:t>‹#›</a:t>
            </a:fld>
            <a:endParaRPr lang="en-US"/>
          </a:p>
        </p:txBody>
      </p:sp>
    </p:spTree>
    <p:extLst>
      <p:ext uri="{BB962C8B-B14F-4D97-AF65-F5344CB8AC3E}">
        <p14:creationId xmlns:p14="http://schemas.microsoft.com/office/powerpoint/2010/main" val="696118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0DCEF-045C-42B7-89CC-EDCDFEBFF217}" type="datetimeFigureOut">
              <a:rPr lang="en-US" smtClean="0"/>
              <a:pPr/>
              <a:t>12/9/2018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D3D2E5-C4C8-4F7F-8693-537702E942B8}" type="slidenum">
              <a:rPr lang="en-US" smtClean="0"/>
              <a:pPr/>
              <a:t>‹#›</a:t>
            </a:fld>
            <a:endParaRPr lang="en-US"/>
          </a:p>
        </p:txBody>
      </p:sp>
    </p:spTree>
    <p:extLst>
      <p:ext uri="{BB962C8B-B14F-4D97-AF65-F5344CB8AC3E}">
        <p14:creationId xmlns:p14="http://schemas.microsoft.com/office/powerpoint/2010/main" val="36684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Slide 23 – When these two forces come together at the intersection of markets and the environment it can create the perfect storm sometimes called “the financialization of nature.”</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6A08C97-6827-4771-856E-921D61D8ECED}" type="slidenum">
              <a:rPr lang="en-US" altLang="en-US" sz="1200">
                <a:latin typeface="Calibri" charset="0"/>
              </a:rPr>
              <a:pPr eaLnBrk="1" hangingPunct="1"/>
              <a:t>14</a:t>
            </a:fld>
            <a:endParaRPr lang="en-US" alt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9446329">
            <a:off x="201168" y="5870448"/>
            <a:ext cx="2176272" cy="201168"/>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fa-IR" smtClean="0"/>
              <a:t>مالي بين الملل</a:t>
            </a:r>
            <a:endParaRPr lang="en-US"/>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363923"/>
            <a:ext cx="6934200" cy="548640"/>
          </a:xfrm>
        </p:spPr>
        <p:txBody>
          <a:bodyPr/>
          <a:lstStyle>
            <a:lvl1pPr algn="r" rtl="1">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
        <p:nvSpPr>
          <p:cNvPr id="8" name="Right Arrow 7">
            <a:hlinkClick r:id="rId2" action="ppaction://hlinksldjump"/>
          </p:cNvPr>
          <p:cNvSpPr/>
          <p:nvPr userDrawn="1"/>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fa-IR" b="1" dirty="0" smtClean="0">
                <a:solidFill>
                  <a:srgbClr val="002060"/>
                </a:solidFill>
              </a:rPr>
              <a:t>مالي بين الملل</a:t>
            </a:r>
          </a:p>
        </p:txBody>
      </p:sp>
      <p:sp>
        <p:nvSpPr>
          <p:cNvPr id="5" name="Slide Number Placeholder 4"/>
          <p:cNvSpPr>
            <a:spLocks noGrp="1"/>
          </p:cNvSpPr>
          <p:nvPr>
            <p:ph type="sldNum" sz="quarter" idx="12"/>
          </p:nvPr>
        </p:nvSpPr>
        <p:spPr/>
        <p:txBody>
          <a:bodyPr/>
          <a:lstStyle/>
          <a:p>
            <a:fld id="{910D3704-EB78-46B9-AB15-D23119C7FC1D}" type="slidenum">
              <a:rPr lang="en-US" smtClean="0"/>
              <a:pPr/>
              <a:t>‹#›</a:t>
            </a:fld>
            <a:endParaRPr lang="en-US" dirty="0"/>
          </a:p>
        </p:txBody>
      </p:sp>
    </p:spTree>
    <p:extLst>
      <p:ext uri="{BB962C8B-B14F-4D97-AF65-F5344CB8AC3E}">
        <p14:creationId xmlns:p14="http://schemas.microsoft.com/office/powerpoint/2010/main" val="362277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10D3704-EB78-46B9-AB15-D23119C7FC1D}"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10D3704-EB78-46B9-AB15-D23119C7FC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19446329">
            <a:off x="201168" y="5870448"/>
            <a:ext cx="2176272" cy="201168"/>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953987"/>
            <a:ext cx="3574257" cy="90401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954317"/>
            <a:ext cx="914638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447800" y="365760"/>
            <a:ext cx="689610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cs typeface="B Nazanin" panose="00000400000000000000" pitchFamily="2" charset="-78"/>
              </a:defRPr>
            </a:lvl1pPr>
          </a:lstStyle>
          <a:p>
            <a:r>
              <a:rPr lang="fa-IR" dirty="0" smtClean="0"/>
              <a:t>مالي بين الملل</a:t>
            </a:r>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10D3704-EB78-46B9-AB15-D23119C7FC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50" r:id="rId3"/>
    <p:sldLayoutId id="2147483738" r:id="rId4"/>
    <p:sldLayoutId id="2147483739" r:id="rId5"/>
    <p:sldLayoutId id="2147483741" r:id="rId6"/>
    <p:sldLayoutId id="2147483742" r:id="rId7"/>
    <p:sldLayoutId id="2147483743" r:id="rId8"/>
    <p:sldLayoutId id="2147483744" r:id="rId9"/>
    <p:sldLayoutId id="2147483745" r:id="rId10"/>
    <p:sldLayoutId id="2147483746" r:id="rId11"/>
  </p:sldLayoutIdLst>
  <p:hf hdr="0" dt="0"/>
  <p:txStyles>
    <p:titleStyle>
      <a:lvl1pPr algn="r"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4200" y="2590800"/>
            <a:ext cx="6096000" cy="4555093"/>
          </a:xfrm>
          <a:prstGeom prst="rect">
            <a:avLst/>
          </a:prstGeom>
          <a:noFill/>
        </p:spPr>
        <p:txBody>
          <a:bodyPr wrap="square" rtlCol="0">
            <a:spAutoFit/>
          </a:bodyPr>
          <a:lstStyle/>
          <a:p>
            <a:pPr algn="ctr" rtl="1"/>
            <a:r>
              <a:rPr lang="fa-IR" sz="5800" b="1" dirty="0" smtClean="0">
                <a:solidFill>
                  <a:srgbClr val="002060"/>
                </a:solidFill>
                <a:cs typeface="B Nazanin" panose="00000400000000000000" pitchFamily="2" charset="-78"/>
              </a:rPr>
              <a:t>مدیریت مالي</a:t>
            </a:r>
          </a:p>
          <a:p>
            <a:pPr algn="ctr" rtl="1"/>
            <a:r>
              <a:rPr lang="fa-IR" sz="5800" b="1" dirty="0" smtClean="0">
                <a:solidFill>
                  <a:srgbClr val="002060"/>
                </a:solidFill>
                <a:cs typeface="B Nazanin" panose="00000400000000000000" pitchFamily="2" charset="-78"/>
              </a:rPr>
              <a:t> بين الملل</a:t>
            </a:r>
          </a:p>
          <a:p>
            <a:pPr algn="ctr" rtl="1"/>
            <a:r>
              <a:rPr lang="fa-IR" sz="5800" b="1" dirty="0" smtClean="0">
                <a:solidFill>
                  <a:srgbClr val="002060"/>
                </a:solidFill>
                <a:cs typeface="B Nazanin" panose="00000400000000000000" pitchFamily="2" charset="-78"/>
              </a:rPr>
              <a:t> برای</a:t>
            </a:r>
          </a:p>
          <a:p>
            <a:pPr algn="ctr" rtl="1"/>
            <a:r>
              <a:rPr lang="fa-IR" sz="5800" b="1" dirty="0" smtClean="0">
                <a:solidFill>
                  <a:srgbClr val="002060"/>
                </a:solidFill>
                <a:cs typeface="B Nazanin" panose="00000400000000000000" pitchFamily="2" charset="-78"/>
              </a:rPr>
              <a:t> بنگاه های اقتصادی</a:t>
            </a:r>
            <a:endParaRPr lang="fa-IR" sz="5800" b="1" dirty="0">
              <a:solidFill>
                <a:srgbClr val="002060"/>
              </a:solidFill>
              <a:cs typeface="B Nazanin" panose="00000400000000000000" pitchFamily="2" charset="-78"/>
            </a:endParaRPr>
          </a:p>
          <a:p>
            <a:pPr algn="ctr" rtl="1"/>
            <a:endParaRPr lang="en-US" sz="5800" b="1" dirty="0">
              <a:solidFill>
                <a:srgbClr val="002060"/>
              </a:solidFill>
              <a:cs typeface="B Nazanin" panose="00000400000000000000" pitchFamily="2" charset="-78"/>
            </a:endParaRPr>
          </a:p>
        </p:txBody>
      </p:sp>
      <p:sp>
        <p:nvSpPr>
          <p:cNvPr id="4" name="Title 3"/>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endParaRPr lang="en-US" dirty="0"/>
          </a:p>
        </p:txBody>
      </p:sp>
      <p:sp>
        <p:nvSpPr>
          <p:cNvPr id="2" name="Footer Placeholder 1"/>
          <p:cNvSpPr>
            <a:spLocks noGrp="1"/>
          </p:cNvSpPr>
          <p:nvPr>
            <p:ph type="ftr" sz="quarter" idx="11"/>
          </p:nvPr>
        </p:nvSpPr>
        <p:spPr/>
        <p:txBody>
          <a:bodyPr/>
          <a:lstStyle/>
          <a:p>
            <a:r>
              <a:rPr lang="fa-IR" b="1" dirty="0">
                <a:solidFill>
                  <a:srgbClr val="002060"/>
                </a:solidFill>
              </a:rPr>
              <a:t>مالي بين </a:t>
            </a:r>
            <a:r>
              <a:rPr lang="fa-IR" b="1" dirty="0" smtClean="0">
                <a:solidFill>
                  <a:srgbClr val="002060"/>
                </a:solidFill>
              </a:rPr>
              <a:t>الملل</a:t>
            </a:r>
            <a:endParaRPr lang="fa-IR" b="1" dirty="0">
              <a:solidFill>
                <a:srgbClr val="002060"/>
              </a:solidFill>
            </a:endParaRPr>
          </a:p>
        </p:txBody>
      </p:sp>
      <p:sp>
        <p:nvSpPr>
          <p:cNvPr id="3" name="Slide Number Placeholder 2"/>
          <p:cNvSpPr>
            <a:spLocks noGrp="1"/>
          </p:cNvSpPr>
          <p:nvPr>
            <p:ph type="sldNum" sz="quarter" idx="12"/>
          </p:nvPr>
        </p:nvSpPr>
        <p:spPr/>
        <p:txBody>
          <a:bodyPr/>
          <a:lstStyle/>
          <a:p>
            <a:fld id="{910D3704-EB78-46B9-AB15-D23119C7FC1D}" type="slidenum">
              <a:rPr lang="en-US" smtClean="0"/>
              <a:pPr/>
              <a:t>1</a:t>
            </a:fld>
            <a:endParaRPr lang="en-US" dirty="0"/>
          </a:p>
        </p:txBody>
      </p:sp>
    </p:spTree>
    <p:extLst>
      <p:ext uri="{BB962C8B-B14F-4D97-AF65-F5344CB8AC3E}">
        <p14:creationId xmlns:p14="http://schemas.microsoft.com/office/powerpoint/2010/main" val="246604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1824982"/>
            <a:ext cx="7772400" cy="1848711"/>
          </a:xfrm>
          <a:prstGeom prst="rect">
            <a:avLst/>
          </a:prstGeom>
        </p:spPr>
        <p:txBody>
          <a:bodyPr wrap="square">
            <a:spAutoFit/>
          </a:bodyPr>
          <a:lstStyle/>
          <a:p>
            <a:pPr lvl="0" algn="just" rtl="1">
              <a:lnSpc>
                <a:spcPct val="105000"/>
              </a:lnSpc>
              <a:spcAft>
                <a:spcPts val="800"/>
              </a:spcAft>
            </a:pPr>
            <a:r>
              <a:rPr lang="fa-IR" sz="3200" dirty="0" smtClean="0">
                <a:latin typeface="Times New Roman" panose="02020603050405020304" pitchFamily="18" charset="0"/>
                <a:cs typeface="B Nazanin" panose="00000400000000000000" pitchFamily="2" charset="-78"/>
              </a:rPr>
              <a:t>سيستم قانوني:</a:t>
            </a:r>
          </a:p>
          <a:p>
            <a:pPr lvl="0" algn="just">
              <a:lnSpc>
                <a:spcPct val="105000"/>
              </a:lnSpc>
              <a:spcAft>
                <a:spcPts val="800"/>
              </a:spcAft>
            </a:pPr>
            <a:r>
              <a:rPr lang="en-US" sz="3200" dirty="0" smtClean="0">
                <a:latin typeface="Times New Roman" panose="02020603050405020304" pitchFamily="18" charset="0"/>
                <a:cs typeface="B Nazanin" panose="00000400000000000000" pitchFamily="2" charset="-78"/>
              </a:rPr>
              <a:t>1- common law</a:t>
            </a:r>
          </a:p>
          <a:p>
            <a:pPr lvl="0" algn="just">
              <a:lnSpc>
                <a:spcPct val="105000"/>
              </a:lnSpc>
              <a:spcAft>
                <a:spcPts val="800"/>
              </a:spcAft>
            </a:pPr>
            <a:r>
              <a:rPr lang="en-US" sz="3200" dirty="0" smtClean="0">
                <a:latin typeface="Times New Roman" panose="02020603050405020304" pitchFamily="18" charset="0"/>
                <a:cs typeface="B Nazanin" panose="00000400000000000000" pitchFamily="2" charset="-78"/>
              </a:rPr>
              <a:t>2- (cod low) codified roman law</a:t>
            </a:r>
          </a:p>
        </p:txBody>
      </p:sp>
      <p:sp>
        <p:nvSpPr>
          <p:cNvPr id="9" name="Rectangle 8"/>
          <p:cNvSpPr/>
          <p:nvPr/>
        </p:nvSpPr>
        <p:spPr>
          <a:xfrm>
            <a:off x="469900" y="3962400"/>
            <a:ext cx="8331200" cy="1552220"/>
          </a:xfrm>
          <a:prstGeom prst="rect">
            <a:avLst/>
          </a:prstGeom>
        </p:spPr>
        <p:txBody>
          <a:bodyPr wrap="square">
            <a:spAutoFit/>
          </a:bodyPr>
          <a:lstStyle/>
          <a:p>
            <a:pPr lvl="0" algn="r" rtl="1">
              <a:lnSpc>
                <a:spcPct val="105000"/>
              </a:lnSpc>
              <a:spcAft>
                <a:spcPts val="800"/>
              </a:spcAft>
            </a:pPr>
            <a:r>
              <a:rPr lang="en-US" sz="2800" dirty="0" smtClean="0">
                <a:latin typeface="Times New Roman" panose="02020603050405020304" pitchFamily="18" charset="0"/>
                <a:cs typeface="Times New Roman" panose="02020603050405020304" pitchFamily="18" charset="0"/>
              </a:rPr>
              <a:t>Common law</a:t>
            </a:r>
            <a:r>
              <a:rPr lang="fa-IR" sz="2800" dirty="0" smtClean="0">
                <a:cs typeface="B Nazanin" panose="00000400000000000000" pitchFamily="2" charset="-78"/>
              </a:rPr>
              <a:t>        در كشورهاي انگليسي زبان خيلي رايج است.</a:t>
            </a:r>
          </a:p>
          <a:p>
            <a:pPr lvl="0" algn="r" rtl="1">
              <a:lnSpc>
                <a:spcPct val="105000"/>
              </a:lnSpc>
              <a:spcAft>
                <a:spcPts val="800"/>
              </a:spcAft>
            </a:pPr>
            <a:r>
              <a:rPr lang="fa-IR" sz="2800" dirty="0" smtClean="0">
                <a:cs typeface="B Nazanin" panose="00000400000000000000" pitchFamily="2" charset="-78"/>
              </a:rPr>
              <a:t>اين قانون عرف بر مبناي حداقل قوانين مدني (</a:t>
            </a:r>
            <a:r>
              <a:rPr lang="en-US" sz="2800" dirty="0" smtClean="0">
                <a:cs typeface="B Nazanin" panose="00000400000000000000" pitchFamily="2" charset="-78"/>
              </a:rPr>
              <a:t>statute law</a:t>
            </a:r>
            <a:r>
              <a:rPr lang="fa-IR" sz="2800" dirty="0" smtClean="0">
                <a:cs typeface="B Nazanin" panose="00000400000000000000" pitchFamily="2" charset="-78"/>
              </a:rPr>
              <a:t>) استوار است و بيشتر براساس نظر دادگاه است. يعني دادگاه ها، رويه ها را وضع مي كنند.</a:t>
            </a:r>
          </a:p>
        </p:txBody>
      </p:sp>
      <p:cxnSp>
        <p:nvCxnSpPr>
          <p:cNvPr id="10" name="Straight Arrow Connector 9"/>
          <p:cNvCxnSpPr/>
          <p:nvPr/>
        </p:nvCxnSpPr>
        <p:spPr>
          <a:xfrm flipH="1">
            <a:off x="6172200" y="419100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10</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19" y="171314"/>
            <a:ext cx="8097381" cy="971686"/>
          </a:xfrm>
          <a:prstGeom prst="rect">
            <a:avLst/>
          </a:prstGeom>
          <a:noFill/>
          <a:ln>
            <a:noFill/>
          </a:ln>
        </p:spPr>
      </p:pic>
      <p:sp>
        <p:nvSpPr>
          <p:cNvPr id="14" name="TextBox 13"/>
          <p:cNvSpPr txBox="1"/>
          <p:nvPr/>
        </p:nvSpPr>
        <p:spPr>
          <a:xfrm>
            <a:off x="3900198" y="426324"/>
            <a:ext cx="4639282" cy="461665"/>
          </a:xfrm>
          <a:prstGeom prst="rect">
            <a:avLst/>
          </a:prstGeom>
          <a:noFill/>
        </p:spPr>
        <p:txBody>
          <a:bodyPr wrap="square" rtlCol="0">
            <a:spAutoFit/>
          </a:bodyPr>
          <a:lstStyle/>
          <a:p>
            <a:pPr algn="r" rtl="1"/>
            <a:r>
              <a:rPr lang="fa-IR" sz="2400" b="1" cap="all" dirty="0">
                <a:solidFill>
                  <a:schemeClr val="dk1"/>
                </a:solidFill>
                <a:cs typeface="B Nazanin" panose="00000400000000000000" pitchFamily="2" charset="-78"/>
              </a:rPr>
              <a:t>استانداردهاي حسابداري و مالي بين </a:t>
            </a:r>
            <a:r>
              <a:rPr lang="fa-IR" sz="2400" b="1" cap="all" dirty="0" smtClean="0">
                <a:solidFill>
                  <a:schemeClr val="dk1"/>
                </a:solidFill>
                <a:cs typeface="B Nazanin" panose="00000400000000000000" pitchFamily="2" charset="-78"/>
              </a:rPr>
              <a:t>الملل</a:t>
            </a:r>
            <a:endParaRPr lang="en-US" sz="2400" b="1" cap="all" dirty="0">
              <a:solidFill>
                <a:schemeClr val="dk1"/>
              </a:solidFill>
              <a:cs typeface="B Nazanin" panose="00000400000000000000" pitchFamily="2" charset="-78"/>
            </a:endParaRPr>
          </a:p>
        </p:txBody>
      </p:sp>
    </p:spTree>
    <p:extLst>
      <p:ext uri="{BB962C8B-B14F-4D97-AF65-F5344CB8AC3E}">
        <p14:creationId xmlns:p14="http://schemas.microsoft.com/office/powerpoint/2010/main" val="55596100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endParaRPr lang="en-US" altLang="en-US" smtClean="0"/>
          </a:p>
        </p:txBody>
      </p:sp>
      <p:sp>
        <p:nvSpPr>
          <p:cNvPr id="74755" name="Content Placeholder 2"/>
          <p:cNvSpPr>
            <a:spLocks noGrp="1"/>
          </p:cNvSpPr>
          <p:nvPr>
            <p:ph idx="1"/>
          </p:nvPr>
        </p:nvSpPr>
        <p:spPr>
          <a:xfrm>
            <a:off x="0" y="762000"/>
            <a:ext cx="9144000" cy="5943600"/>
          </a:xfrm>
        </p:spPr>
        <p:txBody>
          <a:bodyPr>
            <a:noAutofit/>
          </a:bodyPr>
          <a:lstStyle/>
          <a:p>
            <a:pPr marL="0" indent="0" algn="justLow" rtl="1">
              <a:lnSpc>
                <a:spcPct val="200000"/>
              </a:lnSpc>
            </a:pPr>
            <a:r>
              <a:rPr lang="fa-IR" altLang="en-US" dirty="0">
                <a:cs typeface="B Nazanin" panose="00000400000000000000" pitchFamily="2" charset="-78"/>
              </a:rPr>
              <a:t>هرچند در سیستم حاکمیت شرکتی درونی، به واسطه روابط نزدیک میان مالکان و مدیران، مشکل نمایندگی کمتری وجود دارد، ولی مشکلا‌ت جدی دیگری پیش می‌آید. به علت سطح تفکیک ناچیز مالکیت و کنترل (مدیریت) در بسیاری از کشورها (مثلا به دلیل مالکیت خانواده‌های موسس) از قدرت سوءاستفاده می‌شود. در این کشورها سهامداران اقلیت نمی‌توانند از عملیات شرکت آگاه شوند؛ شفافیت کمی‌‌‌وجود دارد و وقوع سوءاستفاده محتمل به نظر می‌رسد. معاملا‌ت مالی، مبهم و غیرشفاف است و افزایش سوءاستفاده از منابع مالی، نمونه‌هایی از سوء جریان‌ها در این سیستم‌‌ها شمرده می‌‌‌شوند. در واقع، در بحران آسیایی سال۱۹۹۷، بسیاری از کشورهای آسیای شرقی به دلیل تمرکز افراطی مالکیت و نقاط ضعف مربوط به حاکمیت شرکتی به شدت مورد انتقاد قرار گرفتند. در زمان بحران آسیایی، سیستم‌‌های حاکمیت شرکتی در کشورهای آسیای شرقی به جای مدل برون‌سازمانی بیشتر در گروه‌‌ درون‌سازمانی قرار داشتند. حمایت قانونی ضعیف از سهامداران اقلیت در بسیاری از کشورهای آسیای شرقی به سهامداران عمده امکان داد تا هنگام بحران به اختلا‌س و سوءاستفاده از ثروت سهامداران اقلیت بپردازند. بررسی‌های بعدی نشان می‌دهد که چگونه چند کشور از آسیای شرقی، تلا‌ش کرده‌اند تا سیستم‌‌های حاکمیت شرکتی خود را از طریق تغییر در قانون شرکت‌‌ها از زمان بحران آسیایی اصلا‌ح کنند. اگرچه در سیستم‌‌های برون‌سازمانی، شرکت‌‌ها مستقیما توسط مدیران کنترل می‌شوند، اما به طور غیرمستقیم نیز تحت کنترل اعضای برون‌سازمانی قرار دارند. اعضای یاد شده، نهادهای مالی و همچنین سهامداران خصوصی هستند. درآمریکا و بریتانیا، سرمایه‌گذاران نهادی بزرگ که مشخصه سیستم بیرونی هستند، تاثیر چشمگیری بر مدیران شرکت‌‌ها دارند </a:t>
            </a:r>
            <a:endParaRPr lang="en-US" altLang="en-US" dirty="0">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fontScale="92500"/>
          </a:bodyPr>
          <a:lstStyle/>
          <a:p>
            <a:fld id="{910D3704-EB78-46B9-AB15-D23119C7FC1D}" type="slidenum">
              <a:rPr lang="en-US" smtClean="0"/>
              <a:pPr/>
              <a:t>100</a:t>
            </a:fld>
            <a:endParaRPr lang="en-US"/>
          </a:p>
        </p:txBody>
      </p:sp>
    </p:spTree>
    <p:extLst>
      <p:ext uri="{BB962C8B-B14F-4D97-AF65-F5344CB8AC3E}">
        <p14:creationId xmlns:p14="http://schemas.microsoft.com/office/powerpoint/2010/main" val="183084443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381000" y="685800"/>
            <a:ext cx="8639175" cy="884238"/>
          </a:xfrm>
        </p:spPr>
        <p:txBody>
          <a:bodyPr>
            <a:noAutofit/>
          </a:bodyPr>
          <a:lstStyle/>
          <a:p>
            <a:pPr algn="justLow">
              <a:lnSpc>
                <a:spcPct val="200000"/>
              </a:lnSpc>
              <a:spcBef>
                <a:spcPts val="800"/>
              </a:spcBef>
            </a:pPr>
            <a:r>
              <a:rPr lang="fa-IR" altLang="en-US" sz="2000" b="1" dirty="0">
                <a:latin typeface="+mn-lt"/>
                <a:ea typeface="+mn-ea"/>
                <a:cs typeface="B Nazanin" panose="00000400000000000000" pitchFamily="2" charset="-78"/>
              </a:rPr>
              <a:t>عواملی که منجر به ایجاد سیستم‌های حاکمیت شرکتی مختلف </a:t>
            </a:r>
            <a:r>
              <a:rPr lang="fa-IR" altLang="en-US" sz="2000" b="1" dirty="0" smtClean="0">
                <a:latin typeface="+mn-lt"/>
                <a:ea typeface="+mn-ea"/>
                <a:cs typeface="B Nazanin" panose="00000400000000000000" pitchFamily="2" charset="-78"/>
              </a:rPr>
              <a:t>شده‌اند</a:t>
            </a:r>
            <a:endParaRPr lang="en-US" altLang="en-US" sz="2000" b="1" dirty="0">
              <a:latin typeface="+mn-lt"/>
              <a:ea typeface="+mn-ea"/>
              <a:cs typeface="B Nazanin" panose="00000400000000000000" pitchFamily="2" charset="-78"/>
            </a:endParaRPr>
          </a:p>
        </p:txBody>
      </p:sp>
      <p:sp>
        <p:nvSpPr>
          <p:cNvPr id="75779" name="Content Placeholder 2"/>
          <p:cNvSpPr>
            <a:spLocks noGrp="1"/>
          </p:cNvSpPr>
          <p:nvPr>
            <p:ph idx="1"/>
          </p:nvPr>
        </p:nvSpPr>
        <p:spPr>
          <a:xfrm>
            <a:off x="2286000" y="1676400"/>
            <a:ext cx="6326188" cy="4525963"/>
          </a:xfrm>
        </p:spPr>
        <p:txBody>
          <a:bodyPr>
            <a:normAutofit/>
          </a:bodyPr>
          <a:lstStyle/>
          <a:p>
            <a:pPr marL="0" indent="0" algn="justLow" rtl="1">
              <a:lnSpc>
                <a:spcPct val="210000"/>
              </a:lnSpc>
            </a:pPr>
            <a:r>
              <a:rPr lang="fa-IR" altLang="en-US" sz="1800" dirty="0">
                <a:cs typeface="B Nazanin" panose="00000400000000000000" pitchFamily="2" charset="-78"/>
              </a:rPr>
              <a:t>الف- چارچوب‌های قانونی‌</a:t>
            </a:r>
          </a:p>
          <a:p>
            <a:pPr marL="0" indent="0" algn="justLow" rtl="1">
              <a:lnSpc>
                <a:spcPct val="200000"/>
              </a:lnSpc>
            </a:pPr>
            <a:r>
              <a:rPr lang="fa-IR" altLang="en-US" sz="1800" dirty="0" smtClean="0">
                <a:cs typeface="B Nazanin" panose="00000400000000000000" pitchFamily="2" charset="-78"/>
              </a:rPr>
              <a:t>ب- </a:t>
            </a:r>
            <a:r>
              <a:rPr lang="fa-IR" altLang="en-US" sz="1800" dirty="0">
                <a:cs typeface="B Nazanin" panose="00000400000000000000" pitchFamily="2" charset="-78"/>
              </a:rPr>
              <a:t>ساختارهای مالکیت شرکت‌</a:t>
            </a:r>
          </a:p>
          <a:p>
            <a:pPr marL="0" indent="0" algn="justLow" rtl="1">
              <a:lnSpc>
                <a:spcPct val="200000"/>
              </a:lnSpc>
            </a:pPr>
            <a:r>
              <a:rPr lang="fa-IR" altLang="en-US" sz="1800" dirty="0" smtClean="0">
                <a:cs typeface="B Nazanin" panose="00000400000000000000" pitchFamily="2" charset="-78"/>
              </a:rPr>
              <a:t>ج- </a:t>
            </a:r>
            <a:r>
              <a:rPr lang="fa-IR" altLang="en-US" sz="1800" dirty="0">
                <a:cs typeface="B Nazanin" panose="00000400000000000000" pitchFamily="2" charset="-78"/>
              </a:rPr>
              <a:t>سیستم‌های مالی‌</a:t>
            </a:r>
          </a:p>
          <a:p>
            <a:pPr marL="0" indent="0" algn="justLow" rtl="1">
              <a:lnSpc>
                <a:spcPct val="200000"/>
              </a:lnSpc>
            </a:pPr>
            <a:r>
              <a:rPr lang="fa-IR" altLang="en-US" sz="1800" dirty="0" smtClean="0">
                <a:cs typeface="B Nazanin" panose="00000400000000000000" pitchFamily="2" charset="-78"/>
              </a:rPr>
              <a:t>د- </a:t>
            </a:r>
            <a:r>
              <a:rPr lang="fa-IR" altLang="en-US" sz="1800" dirty="0">
                <a:cs typeface="B Nazanin" panose="00000400000000000000" pitchFamily="2" charset="-78"/>
              </a:rPr>
              <a:t>سایر عوامل </a:t>
            </a:r>
          </a:p>
          <a:p>
            <a:pPr marL="0" indent="0" algn="r">
              <a:buFontTx/>
              <a:buNone/>
            </a:pPr>
            <a:endParaRPr lang="en-US" altLang="en-US" sz="3600" dirty="0" smtClean="0"/>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fontScale="92500"/>
          </a:bodyPr>
          <a:lstStyle/>
          <a:p>
            <a:fld id="{910D3704-EB78-46B9-AB15-D23119C7FC1D}" type="slidenum">
              <a:rPr lang="en-US" smtClean="0"/>
              <a:pPr/>
              <a:t>101</a:t>
            </a:fld>
            <a:endParaRPr lang="en-US"/>
          </a:p>
        </p:txBody>
      </p:sp>
    </p:spTree>
    <p:extLst>
      <p:ext uri="{BB962C8B-B14F-4D97-AF65-F5344CB8AC3E}">
        <p14:creationId xmlns:p14="http://schemas.microsoft.com/office/powerpoint/2010/main" val="418696125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371600" y="228600"/>
            <a:ext cx="6934200" cy="548640"/>
          </a:xfrm>
        </p:spPr>
        <p:txBody>
          <a:bodyPr>
            <a:noAutofit/>
          </a:bodyPr>
          <a:lstStyle/>
          <a:p>
            <a:pPr algn="justLow">
              <a:lnSpc>
                <a:spcPct val="200000"/>
              </a:lnSpc>
              <a:spcBef>
                <a:spcPts val="800"/>
              </a:spcBef>
            </a:pPr>
            <a:r>
              <a:rPr lang="fa-IR" altLang="en-US" sz="2000" b="1" dirty="0">
                <a:latin typeface="+mn-lt"/>
                <a:ea typeface="+mn-ea"/>
                <a:cs typeface="B Nazanin" panose="00000400000000000000" pitchFamily="2" charset="-78"/>
              </a:rPr>
              <a:t>الف- چارچوب‌های قانونی‌</a:t>
            </a:r>
            <a:endParaRPr lang="en-US" altLang="en-US" sz="2000" b="1" dirty="0">
              <a:latin typeface="+mn-lt"/>
              <a:ea typeface="+mn-ea"/>
              <a:cs typeface="B Nazanin" panose="00000400000000000000" pitchFamily="2" charset="-78"/>
            </a:endParaRPr>
          </a:p>
        </p:txBody>
      </p:sp>
      <p:sp>
        <p:nvSpPr>
          <p:cNvPr id="76803" name="Content Placeholder 2"/>
          <p:cNvSpPr>
            <a:spLocks noGrp="1"/>
          </p:cNvSpPr>
          <p:nvPr>
            <p:ph idx="1"/>
          </p:nvPr>
        </p:nvSpPr>
        <p:spPr>
          <a:xfrm>
            <a:off x="190500" y="762000"/>
            <a:ext cx="8763000" cy="4525963"/>
          </a:xfrm>
        </p:spPr>
        <p:txBody>
          <a:bodyPr>
            <a:normAutofit/>
          </a:bodyPr>
          <a:lstStyle/>
          <a:p>
            <a:pPr marL="0" indent="0" algn="justLow" rtl="1">
              <a:lnSpc>
                <a:spcPct val="200000"/>
              </a:lnSpc>
            </a:pPr>
            <a:r>
              <a:rPr lang="fa-IR" altLang="en-US" sz="1400" dirty="0">
                <a:cs typeface="B Nazanin" panose="00000400000000000000" pitchFamily="2" charset="-78"/>
              </a:rPr>
              <a:t>متون زیادی در مورد مقایسه بین‌المللی سیستم‌های حاکمیت شرکتی وجود دارد. </a:t>
            </a:r>
            <a:r>
              <a:rPr lang="fa-IR" altLang="en-US" sz="1200" dirty="0">
                <a:cs typeface="B Nazanin" panose="00000400000000000000" pitchFamily="2" charset="-78"/>
              </a:rPr>
              <a:t>لاپورتا</a:t>
            </a:r>
            <a:r>
              <a:rPr lang="fa-IR" altLang="en-US" sz="1400" dirty="0">
                <a:cs typeface="B Nazanin" panose="00000400000000000000" pitchFamily="2" charset="-78"/>
              </a:rPr>
              <a:t> و سایرین در سال ۱۹۹۷ ارتباط بین سیستم‌های قانونی و حاکمیت شرکتی را در ۴۹ کشور نمونه مورد بررسی قرار دادند. آنها دریافتند که از بین سیستم‌های قانونی مرسوم (انگلیسی/ فرانسوی/ آلمانی و اسکاندیناوی) کشورهایی که قانون مدنی (قانون نوشته) دارند، بویژه کشورهایی که سیستم قانونی آنها ریشه فرانسوی دارد، در مقایسه با کشورهایی که دارای قانون عرف هستند، حمایت‌های ضعیف‌تری از سرمایه‌گذاران انجام می‌دهند و بازارهای سرمایه آنها کمتر توسعه یافته است (مارلین، ۲۰۰۸). در کشورهای با قانون عرف، قانون براساس قضاوت‌ها و آرای دادگاه‌‌ها شکل می‌گیرد، در حالی‌که در کشورهای با قانون مدنی، تنظیم‌کنندگان قانون نقشی حیاتی ایفا می‌کنند. در کشورهای با قانون عرف حقوق سرمایه‌گذاران بهتر حمایت می‌شود و وجود تفاوت در میزان حمایت قانونی از سرمایه‌گذاران سبب تفاوت درساختارمالکیت، تصمیمات مالی شرکتی و توسعه بخش بانکی خواهد شد(لوپز و سایرین، ۲۰۰۷).</a:t>
            </a:r>
            <a:endParaRPr lang="en-US" altLang="en-US" sz="1400" dirty="0">
              <a:cs typeface="B Nazanin" panose="00000400000000000000" pitchFamily="2" charset="-78"/>
            </a:endParaRPr>
          </a:p>
        </p:txBody>
      </p:sp>
      <p:sp>
        <p:nvSpPr>
          <p:cNvPr id="76804" name="Rectangle 3"/>
          <p:cNvSpPr>
            <a:spLocks noChangeArrowheads="1"/>
          </p:cNvSpPr>
          <p:nvPr/>
        </p:nvSpPr>
        <p:spPr bwMode="auto">
          <a:xfrm>
            <a:off x="76200" y="3876779"/>
            <a:ext cx="8839200" cy="176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justLow" rtl="1" eaLnBrk="1" hangingPunct="1">
              <a:lnSpc>
                <a:spcPct val="200000"/>
              </a:lnSpc>
              <a:spcBef>
                <a:spcPts val="800"/>
              </a:spcBef>
            </a:pPr>
            <a:r>
              <a:rPr lang="fa-IR" altLang="en-US" sz="1400" b="1" dirty="0">
                <a:latin typeface="+mn-lt"/>
                <a:cs typeface="B Nazanin" panose="00000400000000000000" pitchFamily="2" charset="-78"/>
              </a:rPr>
              <a:t>همچنین قوانین حاکمیت شرکتی کشورهایی چون انگلستان، استرالیا، کانادا، نیجریه و کنیا به شدت بر حمایت از حقوق سهامداران تاکید می‌کند، ضمن اینکه ایالات متحده آمریکا قانون حاکمیت شرکتی خود را تحت عنوان ساربنیز اکسلیدر سال ۲۰۰۲ با اهداف اصلی ارتقای مسوولیت‌پذیری شرکتی، افزایش افشای عمومی و بهبود کیفیت و شفافیت گزارشگری مالی و حسابرسی به‌منظور حمایت از سهامداران تدوین و تصویب کرد (مارلین، ۲۰۰۸).</a:t>
            </a:r>
            <a:endParaRPr lang="en-US" altLang="en-US" sz="1400" b="1" dirty="0">
              <a:latin typeface="+mn-lt"/>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fontScale="92500"/>
          </a:bodyPr>
          <a:lstStyle/>
          <a:p>
            <a:fld id="{910D3704-EB78-46B9-AB15-D23119C7FC1D}" type="slidenum">
              <a:rPr lang="en-US" smtClean="0"/>
              <a:pPr/>
              <a:t>102</a:t>
            </a:fld>
            <a:endParaRPr lang="en-US"/>
          </a:p>
        </p:txBody>
      </p:sp>
    </p:spTree>
    <p:extLst>
      <p:ext uri="{BB962C8B-B14F-4D97-AF65-F5344CB8AC3E}">
        <p14:creationId xmlns:p14="http://schemas.microsoft.com/office/powerpoint/2010/main" val="356566663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457200" y="838200"/>
            <a:ext cx="8763000" cy="4525963"/>
          </a:xfrm>
        </p:spPr>
        <p:txBody>
          <a:bodyPr>
            <a:noAutofit/>
          </a:bodyPr>
          <a:lstStyle/>
          <a:p>
            <a:pPr algn="just" rtl="1">
              <a:buFont typeface="Arial" panose="020B0604020202020204" pitchFamily="34" charset="0"/>
              <a:buChar char="•"/>
            </a:pPr>
            <a:r>
              <a:rPr lang="fa-IR" altLang="en-US" sz="2400" b="0" dirty="0" smtClean="0">
                <a:cs typeface="B Zar" panose="00000400000000000000" pitchFamily="2" charset="-78"/>
              </a:rPr>
              <a:t>به‌علاوه طبق تحقیق لاپورتا و سایرین، اجرای قانون در کشورهای دارای قانون عرف به طور معمول محکمتر و سختگیرانه‌تر از کشورهایی چون فرانسه، یونان، ایتالیا، آرژانتین و برزیل است که ریشه قانون مدنی رومی/ لاتین دارند. به هر حال، در صورتی‌که قوانین حمایت از سهامداران ضعیف باشد، سرمایه‌گذاران می‌توانند با بزرگ‌شدنِ خود بر قوانین ضعیف حمایت از سهامداران، چیره شوند و ضعف قانون را در این زمینه پوشش دهند. در این رابطه زمانی که ایتالیا سهامداران عمده زیادی داشت، اصلاحاتی را در راستای تقویت حمایت از سرمایه‌گذاران و سهامداران جزء انجام داد تا ضرورتی به نگهداری سهام عمده نباشد و رشد اقتصادی افزایش یابد. ضمن اینکه دولت مجارستان نیز در سال ۲۰۰۴ چنین روشی را تعقیب کرد. </a:t>
            </a:r>
          </a:p>
          <a:p>
            <a:pPr algn="just" rtl="1">
              <a:buFont typeface="Arial" panose="020B0604020202020204" pitchFamily="34" charset="0"/>
              <a:buChar char="•"/>
            </a:pPr>
            <a:r>
              <a:rPr lang="fa-IR" altLang="en-US" sz="2400" b="0" dirty="0" smtClean="0">
                <a:cs typeface="B Zar" panose="00000400000000000000" pitchFamily="2" charset="-78"/>
              </a:rPr>
              <a:t>ملاحظه می‌شود که کیفیت سیستم‌های قانونی ملی، با قوانین قوی حمایت از سرمایه‌گذاران که به طور معمول با بازارهای سرمایه وسیعتر و عمیق‌تر، سهامداران پراکنده‌تر و تخصیص بهینه‌تر منابع مالی همراه و در ارتباط است ایجاد استانداردهای حاکمیت شرکتی را تسهیل می‌کند (مارلین، ۲۰۰۸). </a:t>
            </a:r>
          </a:p>
          <a:p>
            <a:pPr algn="just" rtl="1">
              <a:buFont typeface="Arial" panose="020B0604020202020204" pitchFamily="34" charset="0"/>
              <a:buChar char="•"/>
            </a:pPr>
            <a:endParaRPr lang="en-US" altLang="en-US" sz="2400" b="0" dirty="0" smtClean="0">
              <a:cs typeface="B Zar"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fontScale="92500"/>
          </a:bodyPr>
          <a:lstStyle/>
          <a:p>
            <a:fld id="{910D3704-EB78-46B9-AB15-D23119C7FC1D}" type="slidenum">
              <a:rPr lang="en-US" smtClean="0"/>
              <a:pPr/>
              <a:t>103</a:t>
            </a:fld>
            <a:endParaRPr lang="en-US"/>
          </a:p>
        </p:txBody>
      </p:sp>
    </p:spTree>
    <p:extLst>
      <p:ext uri="{BB962C8B-B14F-4D97-AF65-F5344CB8AC3E}">
        <p14:creationId xmlns:p14="http://schemas.microsoft.com/office/powerpoint/2010/main" val="290705897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normAutofit fontScale="90000"/>
          </a:bodyPr>
          <a:lstStyle/>
          <a:p>
            <a:r>
              <a:rPr lang="fa-IR" altLang="en-US" dirty="0" smtClean="0"/>
              <a:t>ب- ساختارهای مالکیت شرکت‌</a:t>
            </a:r>
            <a:br>
              <a:rPr lang="fa-IR" altLang="en-US" dirty="0" smtClean="0"/>
            </a:br>
            <a:endParaRPr lang="en-US" altLang="en-US" dirty="0" smtClean="0"/>
          </a:p>
        </p:txBody>
      </p:sp>
      <p:sp>
        <p:nvSpPr>
          <p:cNvPr id="78851" name="Content Placeholder 2"/>
          <p:cNvSpPr>
            <a:spLocks noGrp="1"/>
          </p:cNvSpPr>
          <p:nvPr>
            <p:ph idx="1"/>
          </p:nvPr>
        </p:nvSpPr>
        <p:spPr>
          <a:xfrm>
            <a:off x="-28575" y="1335861"/>
            <a:ext cx="9020175" cy="4525963"/>
          </a:xfrm>
        </p:spPr>
        <p:txBody>
          <a:bodyPr vert="horz" lIns="91440" tIns="45720" rIns="91440" bIns="45720" rtlCol="0">
            <a:noAutofit/>
          </a:bodyPr>
          <a:lstStyle/>
          <a:p>
            <a:pPr algn="just" rtl="1">
              <a:buChar char="•"/>
            </a:pPr>
            <a:r>
              <a:rPr lang="fa-IR" altLang="en-US" sz="2400" b="0" dirty="0">
                <a:cs typeface="B Zar" panose="00000400000000000000" pitchFamily="2" charset="-78"/>
              </a:rPr>
              <a:t>صرفنظر از چارچوب قانونی، ساختار مالکیت شرکت‌‌‌ها نیز می‌تواند ایجاد و توسعه مدل حاکمیت شرکتی را تحت تاثیر قرار دهد. ساختار مالکیت دو بُعد دارد: تمرکز مالکیت و هویت سهامداران. سهامداران مالکان شرکت هستند و انجام عملیات بازرگانی را به نمایندگی از خود به مدیران واگذار می‌کنند که این امر ممکن است منجر به تضاد منافع شود. انگلستان و آمریکا با تعداد زیادی شرکت سهامی عام که در بیشتر موارد، مالکیت آنها بطور گسترده پراکنده شده و سهامداران تاثیر ضعیفی بر مدیریت شرکت دارند، در زمینه ساختار مالکیت سهام تقریبا مشابهند؛ در حالی‌که کشورهایی که خاستگاه و منشاء قانون مدنی دارند، مانند ژاپن و آلمان در بیشتر موارد دارای ساختار مالکیت متمرکز هستند. ساختار مالکیت پراکنده منجر به وسیعترشدن مسائل نمایندگی می‌شود. </a:t>
            </a:r>
            <a:endParaRPr lang="en-US" altLang="en-US" sz="2400" b="0"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fontScale="92500"/>
          </a:bodyPr>
          <a:lstStyle/>
          <a:p>
            <a:fld id="{910D3704-EB78-46B9-AB15-D23119C7FC1D}" type="slidenum">
              <a:rPr lang="en-US" smtClean="0"/>
              <a:pPr/>
              <a:t>104</a:t>
            </a:fld>
            <a:endParaRPr lang="en-US"/>
          </a:p>
        </p:txBody>
      </p:sp>
    </p:spTree>
    <p:extLst>
      <p:ext uri="{BB962C8B-B14F-4D97-AF65-F5344CB8AC3E}">
        <p14:creationId xmlns:p14="http://schemas.microsoft.com/office/powerpoint/2010/main" val="361486293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endParaRPr lang="en-US" altLang="en-US" smtClean="0"/>
          </a:p>
        </p:txBody>
      </p:sp>
      <p:sp>
        <p:nvSpPr>
          <p:cNvPr id="79875" name="Content Placeholder 2"/>
          <p:cNvSpPr>
            <a:spLocks noGrp="1"/>
          </p:cNvSpPr>
          <p:nvPr>
            <p:ph idx="1"/>
          </p:nvPr>
        </p:nvSpPr>
        <p:spPr>
          <a:xfrm>
            <a:off x="0" y="1600200"/>
            <a:ext cx="9144000" cy="4525963"/>
          </a:xfrm>
        </p:spPr>
        <p:txBody>
          <a:bodyPr vert="horz" lIns="91440" tIns="45720" rIns="91440" bIns="45720" rtlCol="0">
            <a:noAutofit/>
          </a:bodyPr>
          <a:lstStyle/>
          <a:p>
            <a:pPr algn="just" rtl="1">
              <a:buChar char="•"/>
            </a:pPr>
            <a:r>
              <a:rPr lang="fa-IR" altLang="en-US" sz="2400" b="0" dirty="0">
                <a:cs typeface="B Zar" panose="00000400000000000000" pitchFamily="2" charset="-78"/>
              </a:rPr>
              <a:t>مطابق نظر سولمون تفکیک نقش مدیر ارشد (رئیس هیات مدیره) و مدیر اجرایی یکی از روش‌‌های کاهش مسائل نمایندگی است. به‌علاوه یافته‌های تحقیق پیل و اودنل (۱۹۹۵) نیز این موضوع را تایید می‌کند و نشان می‌دهد در شرکت‌‌هایی که چنین تفکیکی داشته‌اند، به علت تصمیم‌گیری مستقل‌ترِ مدیران، عملکرد مالی شرکت بهتر بوده‌است. بنابراین انگلستان با گنجاندن توصیه‌هایی در مورد ایفای نقشهای مدیران ارشد و مدیران اجرایی توسط اشخاص مجزا در قانون ترکیبی حاکمیت شرکتی‌، به دنبال کاهش مسائل نمایندگی است. کانادا نیز با به کار بردن رویه‌ای مشابه و تفکیک مسوولیت‌‌ها در راس شرکت، بدنبال تقویت کنترل سهامداران بر مدیران شرکت است. اما دیلی و دالتون (۱۹۹۷) همبستگی مثبت معنی‌داری بین عملکرد شرکت و تقسیم وظایف مدیران ارشد و مدیران اجرایی پیدا نکردند. درپی آن قانون ساربنیز اکسلی، امکان اجرای هر دو نقش را حتی باوجودی‌که ساختار مالکیت سهامداران در آمریکا به‌شدت پراکنده‌ است عملی دانست. </a:t>
            </a:r>
            <a:endParaRPr lang="en-US" altLang="en-US" sz="2400" b="0"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fontScale="92500"/>
          </a:bodyPr>
          <a:lstStyle/>
          <a:p>
            <a:fld id="{910D3704-EB78-46B9-AB15-D23119C7FC1D}" type="slidenum">
              <a:rPr lang="en-US" smtClean="0"/>
              <a:pPr/>
              <a:t>105</a:t>
            </a:fld>
            <a:endParaRPr lang="en-US"/>
          </a:p>
        </p:txBody>
      </p:sp>
    </p:spTree>
    <p:extLst>
      <p:ext uri="{BB962C8B-B14F-4D97-AF65-F5344CB8AC3E}">
        <p14:creationId xmlns:p14="http://schemas.microsoft.com/office/powerpoint/2010/main" val="301250301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endParaRPr lang="en-US" altLang="en-US" smtClean="0"/>
          </a:p>
        </p:txBody>
      </p:sp>
      <p:sp>
        <p:nvSpPr>
          <p:cNvPr id="80899" name="Content Placeholder 2"/>
          <p:cNvSpPr>
            <a:spLocks noGrp="1"/>
          </p:cNvSpPr>
          <p:nvPr>
            <p:ph idx="1"/>
          </p:nvPr>
        </p:nvSpPr>
        <p:spPr>
          <a:xfrm>
            <a:off x="0" y="1676400"/>
            <a:ext cx="9144000" cy="4525963"/>
          </a:xfrm>
        </p:spPr>
        <p:txBody>
          <a:bodyPr vert="horz" lIns="91440" tIns="45720" rIns="91440" bIns="45720" rtlCol="0">
            <a:noAutofit/>
          </a:bodyPr>
          <a:lstStyle/>
          <a:p>
            <a:pPr algn="just" rtl="1">
              <a:buChar char="•"/>
            </a:pPr>
            <a:r>
              <a:rPr lang="fa-IR" altLang="en-US" sz="2400" b="0" dirty="0">
                <a:cs typeface="B Zar" panose="00000400000000000000" pitchFamily="2" charset="-78"/>
              </a:rPr>
              <a:t>لاپورتا و سایرین (۱۹۹۸) دریافتند کشورهایی که گرایش به سمت مدل بیرونی دارند، بیشتر ساختار مالکیت سهام پراکنده دارند، در حالی‌که در بیشتر موارد کشورهای آسیای شرقی با تمرکز مالکیت و اعمال کنترل قوی بر مدیریت از طریق تعداد کمی از سهامداران، مدل حاکمیت شرکتی درونی را دنبال می‌کنند. همچنین در ایتالیا در بیشتر موارد شرکت‌‌‌ها دارای مالکیت خانوادگی هستند و در آلمان و ژاپن سهامداران عمده واسطه‌های مالی هستند. در چین مالکیت سهام، تقریبا بطور مساوی بین دولت، نهادها و اشخاص بومی پخش شده است، در حالی‌که بیشتر موارد کشورهای در حال توسعه، به علت کمبود یا فقدان خصوصی‌سازی و بازارهای سرمایه محدود، کنترل شرکت در اختیار خانواده‌‌ها باقی مانده است. در نتیجه با توجه به ماهیت و تمرکز مالکیت سهامداران، مقررات حاکمیت شرکتی کشورها بطور متناسب تحت تاثیر قرار می‌گیرد (مارلین، ۲۰۰۸). </a:t>
            </a:r>
            <a:endParaRPr lang="en-US" altLang="en-US" sz="2400" b="0"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fontScale="92500"/>
          </a:bodyPr>
          <a:lstStyle/>
          <a:p>
            <a:fld id="{910D3704-EB78-46B9-AB15-D23119C7FC1D}" type="slidenum">
              <a:rPr lang="en-US" smtClean="0"/>
              <a:pPr/>
              <a:t>106</a:t>
            </a:fld>
            <a:endParaRPr lang="en-US"/>
          </a:p>
        </p:txBody>
      </p:sp>
    </p:spTree>
    <p:extLst>
      <p:ext uri="{BB962C8B-B14F-4D97-AF65-F5344CB8AC3E}">
        <p14:creationId xmlns:p14="http://schemas.microsoft.com/office/powerpoint/2010/main" val="158004530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endParaRPr lang="en-US" altLang="en-US" smtClean="0"/>
          </a:p>
        </p:txBody>
      </p:sp>
      <p:sp>
        <p:nvSpPr>
          <p:cNvPr id="81923" name="Content Placeholder 2"/>
          <p:cNvSpPr>
            <a:spLocks noGrp="1"/>
          </p:cNvSpPr>
          <p:nvPr>
            <p:ph idx="1"/>
          </p:nvPr>
        </p:nvSpPr>
        <p:spPr>
          <a:xfrm>
            <a:off x="381000" y="1143000"/>
            <a:ext cx="8458200" cy="4525963"/>
          </a:xfrm>
        </p:spPr>
        <p:txBody>
          <a:bodyPr vert="horz" lIns="91440" tIns="45720" rIns="91440" bIns="45720" rtlCol="0">
            <a:noAutofit/>
          </a:bodyPr>
          <a:lstStyle/>
          <a:p>
            <a:pPr algn="just" rtl="1">
              <a:buChar char="•"/>
            </a:pPr>
            <a:r>
              <a:rPr lang="fa-IR" altLang="en-US" sz="2000" b="0" dirty="0">
                <a:cs typeface="B Zar" panose="00000400000000000000" pitchFamily="2" charset="-78"/>
              </a:rPr>
              <a:t>در گذشته دو نوع تضاد منافع در شرکت‌‌‌ها بیشتر مورد توجه قرار می‌گرفتند: ارتباط بین مدیران و مالکان شرکت و ارتباط بین سهامداران و اعتباردهندگان؛ در حالی‌که در سال‌‌های اخیر بیشتر توجه به تضاد منافع بین سهامداران اقلیت و سهامداران اکثریت جلب شده است. همانگونه که بچت و روئل (۱۹۹۹) و بیانکو و کاساولا (۱۹۹۲) بیان کرده‌اند، در کشورهای با قانون عرف آنگلوساکسون، مهمترین مساله نمایندگی از پراکندگی مالکیت شرکت و فقدان فلسفه عملی سهامداری ناشی می‌شود. برخلاف آن، در کشورهای با قانون مدنی، مهمترین مساله ناشی از تمرکز بسیار بالای مالکیت است و در نتیجه سهامداران عمده ممکن است از قدرت رأی خود برای بهره‌گیری از منافع سهامداران جزء استفاده کنند. تعبیری دیگر از این مسائل نمایندگی، وجود تضاد منافع بین مدیران و تمام سهامداران (رایج در کشورهای با قانون عرف) و مسائل نمایندگی بین مدیران و سهامداران جزء (رایج در کشورهای با قانون مدنی) که در آن ممکن است مدیران با سهامداران عمده برای تضییع حقوق سهامداران جزء تبانی ‌کنند است. با توجه به این تفاوت‌ها مکانیسم‌‌های کنترل شرکتی در هر یک از محیط‌های قانونی و سازمانی فوق، نقش متفاوتی ایفا می‌کنند (لوپز و سایرین، ۲۰۰۷). </a:t>
            </a:r>
            <a:endParaRPr lang="en-US" altLang="en-US" sz="2000" b="0"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fontScale="92500"/>
          </a:bodyPr>
          <a:lstStyle/>
          <a:p>
            <a:fld id="{910D3704-EB78-46B9-AB15-D23119C7FC1D}" type="slidenum">
              <a:rPr lang="en-US" smtClean="0"/>
              <a:pPr/>
              <a:t>107</a:t>
            </a:fld>
            <a:endParaRPr lang="en-US"/>
          </a:p>
        </p:txBody>
      </p:sp>
    </p:spTree>
    <p:extLst>
      <p:ext uri="{BB962C8B-B14F-4D97-AF65-F5344CB8AC3E}">
        <p14:creationId xmlns:p14="http://schemas.microsoft.com/office/powerpoint/2010/main" val="393628291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endParaRPr lang="en-US" altLang="en-US" smtClean="0"/>
          </a:p>
        </p:txBody>
      </p:sp>
      <p:sp>
        <p:nvSpPr>
          <p:cNvPr id="82947" name="Content Placeholder 2"/>
          <p:cNvSpPr>
            <a:spLocks noGrp="1"/>
          </p:cNvSpPr>
          <p:nvPr>
            <p:ph idx="1"/>
          </p:nvPr>
        </p:nvSpPr>
        <p:spPr>
          <a:xfrm>
            <a:off x="-76200" y="914400"/>
            <a:ext cx="9220200" cy="4525963"/>
          </a:xfrm>
        </p:spPr>
        <p:txBody>
          <a:bodyPr vert="horz" lIns="91440" tIns="45720" rIns="91440" bIns="45720" rtlCol="0">
            <a:noAutofit/>
          </a:bodyPr>
          <a:lstStyle/>
          <a:p>
            <a:pPr algn="just" rtl="1">
              <a:buChar char="•"/>
            </a:pPr>
            <a:r>
              <a:rPr lang="fa-IR" altLang="en-US" sz="2400" b="0" dirty="0">
                <a:cs typeface="B Zar" panose="00000400000000000000" pitchFamily="2" charset="-78"/>
              </a:rPr>
              <a:t>ازآنجا که در کشورهای با قانون مدنی حمایت ضعیفتری از سرمایه‌گذاران انجام می‌شود، تمرکز مالکیت در این کشورها بیشتر است، به این ترتیب در شرکتی با ساختار مالکیت تقریبا متمرکز، بین سهامداران عمده و سهامداران اقلیت تضاد منافع ایجاد می‌شود. برعکس، در کشورهای با قانون عرف، حقوق سرمایه‌گذاران به‌طور اثربخش‌تری مورد حمایت قرار می‌گیرد و در نتیجه مالکیت گسترده و پراکنده می‌شود. با توجه به این ساختار و مسأله موج‌سواران‌، سهامداران در این کشورها انگیزه کمی برای نظارت بر فعالیت‌‌های مدیران و یا انجام نمایندگی برای کنترل شرکت‌‌‌ها دارند. تحقیقات جانسن و سایرین (۲۰۰۰) و گاتیرز و تریبو (۲۰۰۴) نشان می‌دهد، زمانی‌که سرمایه‌گذاران</a:t>
            </a:r>
            <a:r>
              <a:rPr lang="fa-IR" altLang="en-US" sz="2400" b="0" dirty="0">
                <a:cs typeface="B Zar" panose="00000400000000000000" pitchFamily="2" charset="-78"/>
              </a:rPr>
              <a:t> به بهترین نحو در مقابل تصمیمات اختیاری مدیران حمایت </a:t>
            </a:r>
            <a:r>
              <a:rPr lang="fa-IR" altLang="en-US" sz="2400" b="0" dirty="0">
                <a:cs typeface="B Zar" panose="00000400000000000000" pitchFamily="2" charset="-78"/>
              </a:rPr>
              <a:t>می‌شوند، تمرکز مالکیت تاثیر چندانی بر ارزش شرکت ندارد، چرا که سهامداران نیازی به تمرکز مالکیت برای حمایت از حقوق خود ندارند؛ اما زمانی‌که تضاد منافع بین سهامداران جزء و سهامداران عمده برجسته‌تر شود، تمرکز مالکیت، ریسک بالقوه، سلب حقوق مالکیت سهامداران جزء و تضییع حقوق آنان را افزایش می‌دهد، در این رابطه هر چه قدرت تصمیم‌گیری سهامداران عمده افزایش یابد، ریسک تضییع حقوق سهامداران جزء نیز افزایش می‌یابد. </a:t>
            </a:r>
            <a:endParaRPr lang="en-US" altLang="en-US" sz="2400" b="0"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fontScale="92500"/>
          </a:bodyPr>
          <a:lstStyle/>
          <a:p>
            <a:fld id="{910D3704-EB78-46B9-AB15-D23119C7FC1D}" type="slidenum">
              <a:rPr lang="en-US" smtClean="0"/>
              <a:pPr/>
              <a:t>108</a:t>
            </a:fld>
            <a:endParaRPr lang="en-US"/>
          </a:p>
        </p:txBody>
      </p:sp>
    </p:spTree>
    <p:extLst>
      <p:ext uri="{BB962C8B-B14F-4D97-AF65-F5344CB8AC3E}">
        <p14:creationId xmlns:p14="http://schemas.microsoft.com/office/powerpoint/2010/main" val="355333297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Content Placeholder 2"/>
          <p:cNvSpPr>
            <a:spLocks noGrp="1"/>
          </p:cNvSpPr>
          <p:nvPr>
            <p:ph idx="1"/>
          </p:nvPr>
        </p:nvSpPr>
        <p:spPr>
          <a:xfrm>
            <a:off x="609600" y="381000"/>
            <a:ext cx="8153400" cy="4525963"/>
          </a:xfrm>
        </p:spPr>
        <p:txBody>
          <a:bodyPr vert="horz" lIns="91440" tIns="45720" rIns="91440" bIns="45720" rtlCol="0">
            <a:noAutofit/>
          </a:bodyPr>
          <a:lstStyle/>
          <a:p>
            <a:pPr algn="just" rtl="1">
              <a:buChar char="•"/>
            </a:pPr>
            <a:r>
              <a:rPr lang="fa-IR" altLang="en-US" sz="2000" b="0" dirty="0">
                <a:cs typeface="B Zar" panose="00000400000000000000" pitchFamily="2" charset="-78"/>
              </a:rPr>
              <a:t>همچنین عوامل دیگری نیز مانند تاثیر سایر سهامداران عمده بجز سهامدار اصلی وجود دارد که می‌تواند احتمال تضییع حقوق سهامداران جزء را تحت تاثیر قرار دهد. در شرکت‌‌‌هایی که چند سهامدار عمده وجود دارد، این سهامداران عمده با یکدیگر تعامل کرده و دارای اثرمتقابل بر یکدیگر هستند، بنابراین تنها یک </a:t>
            </a:r>
            <a:r>
              <a:rPr lang="fa-IR" altLang="en-US" sz="1800" b="0" dirty="0">
                <a:cs typeface="B Zar" panose="00000400000000000000" pitchFamily="2" charset="-78"/>
              </a:rPr>
              <a:t>سهامدار</a:t>
            </a:r>
            <a:r>
              <a:rPr lang="fa-IR" altLang="en-US" sz="2000" b="0" dirty="0">
                <a:cs typeface="B Zar" panose="00000400000000000000" pitchFamily="2" charset="-78"/>
              </a:rPr>
              <a:t> عمده که شرکت را کنترل کند وجود ندارد و ائتلاف کنترلی شکل می‌گیرد. ضمن اینکه سایر سهامداران عمده، انگیزه لازم برای نظارت بر سهامدار اصلی را دارند که این امر سبب کاهش انحراف در سود شرکت و افزایش ارزش شرکت می‌شود. به عبارت دیگر، در صورتی‌که سهامدار</a:t>
            </a:r>
            <a:r>
              <a:rPr lang="fa-IR" altLang="en-US" sz="2000" b="0" dirty="0">
                <a:cs typeface="B Zar" panose="00000400000000000000" pitchFamily="2" charset="-78"/>
              </a:rPr>
              <a:t> اصلی کنترل شرکت را در دست نداشته باشد، نیازمند ائتلاف با سایر سهامداران مرجع یا با تعدادی از سهامداران اقلیت </a:t>
            </a:r>
            <a:r>
              <a:rPr lang="fa-IR" altLang="en-US" sz="2000" b="0" dirty="0">
                <a:cs typeface="B Zar" panose="00000400000000000000" pitchFamily="2" charset="-78"/>
              </a:rPr>
              <a:t>می‌شوند که این نوع کنترل اختیار سهامدار عمده را تعدیل کرده و امکان کسب منافع شخصی را کاهش می‌دهد. نتایج تحقیق لوپز و سایرین نشان می‌دهد که وجود یک سهامدار عمده دیگر می‌تواند به‌عنوان یک عامل تعدیل‌کننده اثربخش در نظارت بر سهامدار اصلی عمل کند. از یک سو وجود یک سهامدار مرجع دیگر ممکن است سبب ایجاد تضاد منافع بین سهامداران عمده و در نتیجه کاهش عملکرد شرکت شود، از سوی دیگر این سهامدار عمده (دومین سهامدار عمده) به علت دارا بودن منافع بالا می‌تواند کسب منافع شخصی توسط سهامدار اصلی را کنترل کرده و در مجموع تحقیقات نشان می‌دهد مالکیت دومین سهامدار عمده تاثیر مثبتی بر ارزش شرکت دارد (لوپز و سایرین، ۲۰۰۷). </a:t>
            </a:r>
            <a:endParaRPr lang="en-US" altLang="en-US" sz="2000" b="0"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fontScale="92500"/>
          </a:bodyPr>
          <a:lstStyle/>
          <a:p>
            <a:fld id="{910D3704-EB78-46B9-AB15-D23119C7FC1D}" type="slidenum">
              <a:rPr lang="en-US" smtClean="0"/>
              <a:pPr/>
              <a:t>109</a:t>
            </a:fld>
            <a:endParaRPr lang="en-US"/>
          </a:p>
        </p:txBody>
      </p:sp>
    </p:spTree>
    <p:extLst>
      <p:ext uri="{BB962C8B-B14F-4D97-AF65-F5344CB8AC3E}">
        <p14:creationId xmlns:p14="http://schemas.microsoft.com/office/powerpoint/2010/main" val="1542807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1295400"/>
            <a:ext cx="8331200" cy="2559675"/>
          </a:xfrm>
          <a:prstGeom prst="rect">
            <a:avLst/>
          </a:prstGeom>
        </p:spPr>
        <p:txBody>
          <a:bodyPr wrap="square">
            <a:spAutoFit/>
          </a:bodyPr>
          <a:lstStyle/>
          <a:p>
            <a:pPr lvl="0" algn="r" rtl="1">
              <a:lnSpc>
                <a:spcPct val="105000"/>
              </a:lnSpc>
              <a:spcAft>
                <a:spcPts val="800"/>
              </a:spcAft>
            </a:pPr>
            <a:r>
              <a:rPr lang="en-US" sz="2800" dirty="0" smtClean="0">
                <a:latin typeface="Times New Roman" panose="02020603050405020304" pitchFamily="18" charset="0"/>
                <a:cs typeface="Times New Roman" panose="02020603050405020304" pitchFamily="18" charset="0"/>
              </a:rPr>
              <a:t>code law</a:t>
            </a:r>
            <a:r>
              <a:rPr lang="fa-IR" sz="2800" dirty="0" smtClean="0">
                <a:cs typeface="B Nazanin" panose="00000400000000000000" pitchFamily="2" charset="-78"/>
              </a:rPr>
              <a:t>        بيشتر در كشورهاي غيرانگليسي زبان رايج است.</a:t>
            </a:r>
          </a:p>
          <a:p>
            <a:pPr lvl="0" algn="r" rtl="1">
              <a:lnSpc>
                <a:spcPct val="105000"/>
              </a:lnSpc>
              <a:spcAft>
                <a:spcPts val="800"/>
              </a:spcAft>
            </a:pPr>
            <a:r>
              <a:rPr lang="fa-IR" sz="2800" dirty="0" smtClean="0">
                <a:cs typeface="B Nazanin" panose="00000400000000000000" pitchFamily="2" charset="-78"/>
              </a:rPr>
              <a:t>بيشتر مبني بر قانون مدني يا قوانين كدبندي شده اند و طيف وسيعي از فعاليت هاي انساني را استاندارد كرده اند.</a:t>
            </a:r>
          </a:p>
          <a:p>
            <a:pPr lvl="0" algn="r" rtl="1">
              <a:lnSpc>
                <a:spcPct val="105000"/>
              </a:lnSpc>
              <a:spcAft>
                <a:spcPts val="800"/>
              </a:spcAft>
            </a:pPr>
            <a:r>
              <a:rPr lang="fa-IR" sz="2800" dirty="0" smtClean="0">
                <a:cs typeface="B Nazanin" panose="00000400000000000000" pitchFamily="2" charset="-78"/>
              </a:rPr>
              <a:t>معمولاً كشورهايي كه قانون كد گذاري شدهدارند قانون تجارت يا قانون شركت داري دارند.</a:t>
            </a:r>
          </a:p>
        </p:txBody>
      </p:sp>
      <p:cxnSp>
        <p:nvCxnSpPr>
          <p:cNvPr id="15" name="Straight Arrow Connector 14"/>
          <p:cNvCxnSpPr/>
          <p:nvPr/>
        </p:nvCxnSpPr>
        <p:spPr>
          <a:xfrm flipH="1">
            <a:off x="6934200" y="160020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457200" y="4419600"/>
            <a:ext cx="8432800" cy="1552220"/>
          </a:xfrm>
          <a:prstGeom prst="rect">
            <a:avLst/>
          </a:prstGeom>
        </p:spPr>
        <p:txBody>
          <a:bodyPr wrap="square">
            <a:spAutoFit/>
          </a:bodyPr>
          <a:lstStyle/>
          <a:p>
            <a:pPr lvl="0" algn="r" rtl="1">
              <a:lnSpc>
                <a:spcPct val="105000"/>
              </a:lnSpc>
              <a:spcAft>
                <a:spcPts val="800"/>
              </a:spcAft>
            </a:pPr>
            <a:r>
              <a:rPr lang="fa-IR" sz="2800" dirty="0" smtClean="0">
                <a:latin typeface="Times New Roman" panose="02020603050405020304" pitchFamily="18" charset="0"/>
                <a:cs typeface="B Nazanin" panose="00000400000000000000" pitchFamily="2" charset="-78"/>
              </a:rPr>
              <a:t>كلاس </a:t>
            </a:r>
            <a:r>
              <a:rPr lang="en-US" sz="2800" dirty="0" smtClean="0">
                <a:latin typeface="Times New Roman" panose="02020603050405020304" pitchFamily="18" charset="0"/>
                <a:cs typeface="B Nazanin" panose="00000400000000000000" pitchFamily="2" charset="-78"/>
              </a:rPr>
              <a:t>A</a:t>
            </a:r>
            <a:r>
              <a:rPr lang="fa-IR" sz="2800" dirty="0" smtClean="0">
                <a:cs typeface="B Nazanin" panose="00000400000000000000" pitchFamily="2" charset="-78"/>
              </a:rPr>
              <a:t>        مثل نيوزلند – انگلستان</a:t>
            </a:r>
          </a:p>
          <a:p>
            <a:pPr lvl="0" algn="r" rtl="1">
              <a:lnSpc>
                <a:spcPct val="105000"/>
              </a:lnSpc>
              <a:spcAft>
                <a:spcPts val="800"/>
              </a:spcAft>
            </a:pPr>
            <a:r>
              <a:rPr lang="fa-IR" sz="2800" dirty="0" smtClean="0">
                <a:cs typeface="B Nazanin" panose="00000400000000000000" pitchFamily="2" charset="-78"/>
              </a:rPr>
              <a:t>اخيراً </a:t>
            </a:r>
            <a:r>
              <a:rPr lang="en-US" sz="2800" dirty="0" smtClean="0">
                <a:cs typeface="B Nazanin" panose="00000400000000000000" pitchFamily="2" charset="-78"/>
              </a:rPr>
              <a:t>IFRS</a:t>
            </a:r>
            <a:r>
              <a:rPr lang="fa-IR" sz="2800" dirty="0" smtClean="0">
                <a:cs typeface="B Nazanin" panose="00000400000000000000" pitchFamily="2" charset="-78"/>
              </a:rPr>
              <a:t> باعث شده، تا كشورهاي اروپايي هم به سمت كلاس </a:t>
            </a:r>
            <a:r>
              <a:rPr lang="en-US" sz="2800" dirty="0" smtClean="0">
                <a:cs typeface="B Nazanin" panose="00000400000000000000" pitchFamily="2" charset="-78"/>
              </a:rPr>
              <a:t>A</a:t>
            </a:r>
            <a:r>
              <a:rPr lang="fa-IR" sz="2800" dirty="0" smtClean="0">
                <a:cs typeface="B Nazanin" panose="00000400000000000000" pitchFamily="2" charset="-78"/>
              </a:rPr>
              <a:t> حركت كنند.</a:t>
            </a:r>
          </a:p>
        </p:txBody>
      </p:sp>
      <p:cxnSp>
        <p:nvCxnSpPr>
          <p:cNvPr id="19" name="Straight Arrow Connector 18"/>
          <p:cNvCxnSpPr/>
          <p:nvPr/>
        </p:nvCxnSpPr>
        <p:spPr>
          <a:xfrm flipH="1">
            <a:off x="7200900" y="472440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11</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19" y="171314"/>
            <a:ext cx="8097381" cy="971686"/>
          </a:xfrm>
          <a:prstGeom prst="rect">
            <a:avLst/>
          </a:prstGeom>
          <a:noFill/>
          <a:ln>
            <a:noFill/>
          </a:ln>
        </p:spPr>
      </p:pic>
      <p:sp>
        <p:nvSpPr>
          <p:cNvPr id="14" name="TextBox 13"/>
          <p:cNvSpPr txBox="1"/>
          <p:nvPr/>
        </p:nvSpPr>
        <p:spPr>
          <a:xfrm>
            <a:off x="3900198" y="426324"/>
            <a:ext cx="4639282" cy="461665"/>
          </a:xfrm>
          <a:prstGeom prst="rect">
            <a:avLst/>
          </a:prstGeom>
          <a:noFill/>
        </p:spPr>
        <p:txBody>
          <a:bodyPr wrap="square" rtlCol="0">
            <a:spAutoFit/>
          </a:bodyPr>
          <a:lstStyle/>
          <a:p>
            <a:pPr algn="r" rtl="1"/>
            <a:r>
              <a:rPr lang="fa-IR" sz="2400" b="1" cap="all" dirty="0">
                <a:solidFill>
                  <a:schemeClr val="dk1"/>
                </a:solidFill>
                <a:cs typeface="B Nazanin" panose="00000400000000000000" pitchFamily="2" charset="-78"/>
              </a:rPr>
              <a:t>استانداردهاي حسابداري و مالي بين </a:t>
            </a:r>
            <a:r>
              <a:rPr lang="fa-IR" sz="2400" b="1" cap="all" dirty="0" smtClean="0">
                <a:solidFill>
                  <a:schemeClr val="dk1"/>
                </a:solidFill>
                <a:cs typeface="B Nazanin" panose="00000400000000000000" pitchFamily="2" charset="-78"/>
              </a:rPr>
              <a:t>الملل</a:t>
            </a:r>
            <a:endParaRPr lang="en-US" sz="2400" b="1" cap="all" dirty="0">
              <a:solidFill>
                <a:schemeClr val="dk1"/>
              </a:solidFill>
              <a:cs typeface="B Nazanin" panose="00000400000000000000" pitchFamily="2" charset="-78"/>
            </a:endParaRPr>
          </a:p>
        </p:txBody>
      </p:sp>
    </p:spTree>
    <p:extLst>
      <p:ext uri="{BB962C8B-B14F-4D97-AF65-F5344CB8AC3E}">
        <p14:creationId xmlns:p14="http://schemas.microsoft.com/office/powerpoint/2010/main" val="705830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endParaRPr lang="en-US" altLang="en-US" smtClean="0"/>
          </a:p>
        </p:txBody>
      </p:sp>
      <p:sp>
        <p:nvSpPr>
          <p:cNvPr id="84995" name="Content Placeholder 2"/>
          <p:cNvSpPr>
            <a:spLocks noGrp="1"/>
          </p:cNvSpPr>
          <p:nvPr>
            <p:ph idx="1"/>
          </p:nvPr>
        </p:nvSpPr>
        <p:spPr>
          <a:xfrm>
            <a:off x="609600" y="1600200"/>
            <a:ext cx="8534400" cy="4525963"/>
          </a:xfrm>
        </p:spPr>
        <p:txBody>
          <a:bodyPr vert="horz" lIns="91440" tIns="45720" rIns="91440" bIns="45720" rtlCol="0">
            <a:noAutofit/>
          </a:bodyPr>
          <a:lstStyle/>
          <a:p>
            <a:pPr algn="just" rtl="1">
              <a:buChar char="•"/>
            </a:pPr>
            <a:r>
              <a:rPr lang="fa-IR" altLang="en-US" sz="2400" b="0" dirty="0">
                <a:cs typeface="B Zar" panose="00000400000000000000" pitchFamily="2" charset="-78"/>
              </a:rPr>
              <a:t>وی بر اساس تحقیقی که در سال ۲۰۰۷ انجام داد، رابطه بین ساختار سرمایه، ساختار مالکیت و ارزش شرکت ۲۱۶ر۱ شرکت نمونه از ۱۵ کشور اروپایی را مورد بررسی قرار داد. یافته‌های تحقیق نشان می‌دهد که اگر چه مالکیت مدیر و بدهی شرکت موثرترین مکانیسم‌‌ها در شرکت‌‌‌های آنگلوساکسون</a:t>
            </a:r>
            <a:r>
              <a:rPr lang="fa-IR" altLang="en-US" sz="2400" b="0" dirty="0">
                <a:cs typeface="B Zar" panose="00000400000000000000" pitchFamily="2" charset="-78"/>
              </a:rPr>
              <a:t> هستند، توزیع مالکیت و کنترل بین سهامداران عمده یک مکانیسم اساسی در شرکت‌‌‌های قاره اروپاست (</a:t>
            </a:r>
            <a:r>
              <a:rPr lang="fa-IR" altLang="en-US" sz="2400" b="0" dirty="0">
                <a:cs typeface="B Zar" panose="00000400000000000000" pitchFamily="2" charset="-78"/>
              </a:rPr>
              <a:t>لوپز و سایرین، ۲۰۰۷). </a:t>
            </a:r>
          </a:p>
          <a:p>
            <a:pPr algn="just" rtl="1">
              <a:buChar char="•"/>
            </a:pPr>
            <a:r>
              <a:rPr lang="fa-IR" altLang="en-US" sz="2400" b="0" dirty="0">
                <a:cs typeface="B Zar" panose="00000400000000000000" pitchFamily="2" charset="-78"/>
              </a:rPr>
              <a:t>با توجه به توضیحات فوق ملاحظه می‌شود که ساختار مالکیت شرکتی به وضوح زیربنای مدل حاکمیت شرکتی کشورها را تحت تاثیر قرار می‌دهد. </a:t>
            </a:r>
          </a:p>
          <a:p>
            <a:pPr algn="just" rtl="1">
              <a:buChar char="•"/>
            </a:pPr>
            <a:endParaRPr lang="en-US" altLang="en-US" sz="2400" b="0"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fontScale="92500"/>
          </a:bodyPr>
          <a:lstStyle/>
          <a:p>
            <a:fld id="{910D3704-EB78-46B9-AB15-D23119C7FC1D}" type="slidenum">
              <a:rPr lang="en-US" smtClean="0"/>
              <a:pPr/>
              <a:t>110</a:t>
            </a:fld>
            <a:endParaRPr lang="en-US"/>
          </a:p>
        </p:txBody>
      </p:sp>
    </p:spTree>
    <p:extLst>
      <p:ext uri="{BB962C8B-B14F-4D97-AF65-F5344CB8AC3E}">
        <p14:creationId xmlns:p14="http://schemas.microsoft.com/office/powerpoint/2010/main" val="254607566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noAutofit/>
          </a:bodyPr>
          <a:lstStyle/>
          <a:p>
            <a:r>
              <a:rPr lang="fa-IR" altLang="en-US" sz="3200" b="1" dirty="0" smtClean="0">
                <a:solidFill>
                  <a:srgbClr val="FF0000"/>
                </a:solidFill>
                <a:cs typeface="B Zar" panose="00000400000000000000" pitchFamily="2" charset="-78"/>
              </a:rPr>
              <a:t>ج- </a:t>
            </a:r>
            <a:r>
              <a:rPr lang="fa-IR" altLang="en-US" sz="3200" b="1" dirty="0" err="1" smtClean="0">
                <a:solidFill>
                  <a:srgbClr val="FF0000"/>
                </a:solidFill>
                <a:cs typeface="B Zar" panose="00000400000000000000" pitchFamily="2" charset="-78"/>
              </a:rPr>
              <a:t>سیستم‌های</a:t>
            </a:r>
            <a:r>
              <a:rPr lang="fa-IR" altLang="en-US" sz="3200" b="1" dirty="0" smtClean="0">
                <a:solidFill>
                  <a:srgbClr val="FF0000"/>
                </a:solidFill>
                <a:cs typeface="B Zar" panose="00000400000000000000" pitchFamily="2" charset="-78"/>
              </a:rPr>
              <a:t> مالی‌</a:t>
            </a:r>
            <a:br>
              <a:rPr lang="fa-IR" altLang="en-US" sz="3200" b="1" dirty="0" smtClean="0">
                <a:solidFill>
                  <a:srgbClr val="FF0000"/>
                </a:solidFill>
                <a:cs typeface="B Zar" panose="00000400000000000000" pitchFamily="2" charset="-78"/>
              </a:rPr>
            </a:br>
            <a:endParaRPr lang="en-US" altLang="en-US" sz="3200" b="1" dirty="0" smtClean="0">
              <a:solidFill>
                <a:srgbClr val="FF0000"/>
              </a:solidFill>
              <a:cs typeface="B Zar" panose="00000400000000000000" pitchFamily="2" charset="-78"/>
            </a:endParaRPr>
          </a:p>
        </p:txBody>
      </p:sp>
      <p:sp>
        <p:nvSpPr>
          <p:cNvPr id="86019" name="Content Placeholder 2"/>
          <p:cNvSpPr>
            <a:spLocks noGrp="1"/>
          </p:cNvSpPr>
          <p:nvPr>
            <p:ph idx="1"/>
          </p:nvPr>
        </p:nvSpPr>
        <p:spPr>
          <a:xfrm>
            <a:off x="1066800" y="1600200"/>
            <a:ext cx="8077200" cy="4525963"/>
          </a:xfrm>
        </p:spPr>
        <p:txBody>
          <a:bodyPr vert="horz" lIns="91440" tIns="45720" rIns="91440" bIns="45720" rtlCol="0">
            <a:noAutofit/>
          </a:bodyPr>
          <a:lstStyle/>
          <a:p>
            <a:pPr algn="just" rtl="1">
              <a:buChar char="•"/>
            </a:pPr>
            <a:r>
              <a:rPr lang="fa-IR" altLang="en-US" sz="2400" b="0" dirty="0">
                <a:cs typeface="B Zar" panose="00000400000000000000" pitchFamily="2" charset="-78"/>
              </a:rPr>
              <a:t>علاوه بر عوامل پیش‌گفته که منجر به ایجاد سیستم‌های</a:t>
            </a:r>
            <a:r>
              <a:rPr lang="fa-IR" altLang="en-US" sz="2400" b="0" dirty="0">
                <a:cs typeface="B Zar" panose="00000400000000000000" pitchFamily="2" charset="-78"/>
              </a:rPr>
              <a:t> متفاوت حاکمیت شرکتی </a:t>
            </a:r>
            <a:r>
              <a:rPr lang="fa-IR" altLang="en-US" sz="2400" b="0" dirty="0">
                <a:cs typeface="B Zar" panose="00000400000000000000" pitchFamily="2" charset="-78"/>
              </a:rPr>
              <a:t>می‌شود، عامل موثر و تعیین‌کننده دیگر، انواع مختلف سیستم‌های مالی است. براساس نظر رید (۲۰۰۳) سیستم حاکمیت شرکتی را می‌توان بانک محور یا بازار محور نامید. در یک سیستم بانک محور، بانک‌‌‌ها نقش کلیدی در تامین مالی شرکت‌‌‌ها و اعمال کنترل بر آنها ایفا می‌کنند. در این کشورها بانک‌‌‌ها تنها نهادهایی برای جمع‌آوری و انباشته کردن وجوه نیستند، بلکه در تجهیز و تخصیص منابع، نظارت بر شرکت‌ ‌‌ها و ارائه خدمات نقدینگی و مدیریت ریسک نقشی حیاتی ایفا می‌کنند. </a:t>
            </a:r>
            <a:endParaRPr lang="en-US" altLang="en-US" sz="2400" b="0"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fontScale="92500"/>
          </a:bodyPr>
          <a:lstStyle/>
          <a:p>
            <a:fld id="{910D3704-EB78-46B9-AB15-D23119C7FC1D}" type="slidenum">
              <a:rPr lang="en-US" smtClean="0"/>
              <a:pPr/>
              <a:t>111</a:t>
            </a:fld>
            <a:endParaRPr lang="en-US"/>
          </a:p>
        </p:txBody>
      </p:sp>
    </p:spTree>
    <p:extLst>
      <p:ext uri="{BB962C8B-B14F-4D97-AF65-F5344CB8AC3E}">
        <p14:creationId xmlns:p14="http://schemas.microsoft.com/office/powerpoint/2010/main" val="354946873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Content Placeholder 2"/>
          <p:cNvSpPr>
            <a:spLocks noGrp="1"/>
          </p:cNvSpPr>
          <p:nvPr>
            <p:ph idx="1"/>
          </p:nvPr>
        </p:nvSpPr>
        <p:spPr>
          <a:xfrm>
            <a:off x="685800" y="609600"/>
            <a:ext cx="8458200" cy="5516563"/>
          </a:xfrm>
        </p:spPr>
        <p:txBody>
          <a:bodyPr vert="horz" lIns="91440" tIns="45720" rIns="91440" bIns="45720" rtlCol="0">
            <a:noAutofit/>
          </a:bodyPr>
          <a:lstStyle/>
          <a:p>
            <a:pPr algn="just" rtl="1">
              <a:buChar char="•"/>
            </a:pPr>
            <a:r>
              <a:rPr lang="fa-IR" altLang="en-US" sz="2400" b="0" dirty="0">
                <a:cs typeface="B Zar" panose="00000400000000000000" pitchFamily="2" charset="-78"/>
              </a:rPr>
              <a:t>این کارکردهای اساسی بانک‌ها بر مقررات حاکمیت شرکتی در کشورهای یاد شده موثر است. در آلمان، قانون کروم (۲۰۰۲) امکان اینکه نمایندگان بانک در هیات نظارت شرکت‌‌‌های آلمانی عضو باشند را فراهم کرده است. بانک‌‌‌های آلمان می‌توانند از طرف بسیاری از سرمایه‌گذاران کوچک و به وکالت از آنها اعمال رأی کنند و بنابراین نقشی اساسی در کنترل مدیریت شرکت و حمایت از سهامداران اقلیت دارا هستند. اگرچه به نظر می‌رسد که تاثیر مستقیم بانک‌‌‌ها در شرکت‌‌‌ها به مرور زمان رو به کاهش است و در نتیجه امکان تغییر در مقررات حاکمیت شرکتی این کشورها را تقویت می‌نماید. طبق نظر کروم (۲۰۰۵) نقش بانک‌‌‌ها در آ‌لمان از زمانی که شرکت‌‌‌ها به سمت بازارهای سرمایه بین‌المللی روی آورده و آن را به عنوان منبع خارجی تامین مالی می‌دانند، کاهش یافته است. </a:t>
            </a:r>
          </a:p>
          <a:p>
            <a:pPr algn="just" rtl="1">
              <a:buChar char="•"/>
            </a:pPr>
            <a:r>
              <a:rPr lang="fa-IR" altLang="en-US" sz="2400" b="0" dirty="0">
                <a:cs typeface="B Zar" panose="00000400000000000000" pitchFamily="2" charset="-78"/>
              </a:rPr>
              <a:t>مشابه این استدلال در ژاپن وجود دارد. در آنجا نیز مشابه آلمان بانک‌‌‌ها تاثیر زیادی بر مقررات حاکمیت شرکتی ژاپن داشته‌اند، اگر چه تاثیر ‌آنها طی سال‌‌های اخیر کاهش یافته است. </a:t>
            </a:r>
          </a:p>
          <a:p>
            <a:pPr algn="just" rtl="1">
              <a:buChar char="•"/>
            </a:pPr>
            <a:endParaRPr lang="en-US" altLang="en-US" sz="2400" b="0"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fontScale="92500"/>
          </a:bodyPr>
          <a:lstStyle/>
          <a:p>
            <a:fld id="{910D3704-EB78-46B9-AB15-D23119C7FC1D}" type="slidenum">
              <a:rPr lang="en-US" smtClean="0"/>
              <a:pPr/>
              <a:t>112</a:t>
            </a:fld>
            <a:endParaRPr lang="en-US"/>
          </a:p>
        </p:txBody>
      </p:sp>
    </p:spTree>
    <p:extLst>
      <p:ext uri="{BB962C8B-B14F-4D97-AF65-F5344CB8AC3E}">
        <p14:creationId xmlns:p14="http://schemas.microsoft.com/office/powerpoint/2010/main" val="225591297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endParaRPr lang="en-US" altLang="en-US" smtClean="0"/>
          </a:p>
        </p:txBody>
      </p:sp>
      <p:sp>
        <p:nvSpPr>
          <p:cNvPr id="88067" name="Content Placeholder 2"/>
          <p:cNvSpPr>
            <a:spLocks noGrp="1"/>
          </p:cNvSpPr>
          <p:nvPr>
            <p:ph idx="1"/>
          </p:nvPr>
        </p:nvSpPr>
        <p:spPr>
          <a:xfrm>
            <a:off x="609600" y="1600200"/>
            <a:ext cx="8534400" cy="4525963"/>
          </a:xfrm>
        </p:spPr>
        <p:txBody>
          <a:bodyPr vert="horz" lIns="91440" tIns="45720" rIns="91440" bIns="45720" rtlCol="0">
            <a:noAutofit/>
          </a:bodyPr>
          <a:lstStyle/>
          <a:p>
            <a:pPr algn="just" rtl="1">
              <a:buChar char="•"/>
            </a:pPr>
            <a:r>
              <a:rPr lang="fa-IR" altLang="en-US" sz="2400" b="0" dirty="0">
                <a:cs typeface="B Zar" panose="00000400000000000000" pitchFamily="2" charset="-78"/>
              </a:rPr>
              <a:t>در اقتصادهای بازار محور آنگلوساکسون، قدرت بانک‌‌‌ها به اندازه کشورهای بانک محور نیست؛ ضمن اینکه بانک‌‌‌ها بخشی از ساختار شرکت نیستند. در این سیستم‌ها یک بازار سرمایه موثر و کارا نقشی حیاتی در کنترل مدیریت شرکت دارد. به عنوان مثال عملکرد کنترلی بازار سرمایه در آمریکا طبق قانون ساربنیز اکسلی (۲۰۰۲) با الزام به بازرسی و بازبینی منظم شرکت‌‌‌های سهامی عام توسط کمیسیون بورس اوراق بهادارصورت می‌گیرد، به‌علاوه کمیسیون بورس اوراق بهادار باید مقررات لازم برای حصول اطمینان از اینکه یکی از اعضای کمیته حسابرسی، متخصص‌مالی است را وضع و الزام کند (مارلین، ۲۰۰۸).</a:t>
            </a:r>
            <a:endParaRPr lang="en-US" altLang="en-US" sz="2400" b="0"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fontScale="92500"/>
          </a:bodyPr>
          <a:lstStyle/>
          <a:p>
            <a:fld id="{910D3704-EB78-46B9-AB15-D23119C7FC1D}" type="slidenum">
              <a:rPr lang="en-US" smtClean="0"/>
              <a:pPr/>
              <a:t>113</a:t>
            </a:fld>
            <a:endParaRPr lang="en-US"/>
          </a:p>
        </p:txBody>
      </p:sp>
    </p:spTree>
    <p:extLst>
      <p:ext uri="{BB962C8B-B14F-4D97-AF65-F5344CB8AC3E}">
        <p14:creationId xmlns:p14="http://schemas.microsoft.com/office/powerpoint/2010/main" val="76821278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normAutofit fontScale="90000"/>
          </a:bodyPr>
          <a:lstStyle/>
          <a:p>
            <a:r>
              <a:rPr lang="fa-IR" altLang="en-US" smtClean="0"/>
              <a:t>د- سایر عوامل </a:t>
            </a:r>
            <a:br>
              <a:rPr lang="fa-IR" altLang="en-US" smtClean="0"/>
            </a:br>
            <a:endParaRPr lang="en-US" altLang="en-US" smtClean="0"/>
          </a:p>
        </p:txBody>
      </p:sp>
      <p:sp>
        <p:nvSpPr>
          <p:cNvPr id="89091" name="Content Placeholder 2"/>
          <p:cNvSpPr>
            <a:spLocks noGrp="1"/>
          </p:cNvSpPr>
          <p:nvPr>
            <p:ph idx="1"/>
          </p:nvPr>
        </p:nvSpPr>
        <p:spPr>
          <a:xfrm>
            <a:off x="609600" y="1066800"/>
            <a:ext cx="8534400" cy="4525963"/>
          </a:xfrm>
        </p:spPr>
        <p:txBody>
          <a:bodyPr vert="horz" lIns="91440" tIns="45720" rIns="91440" bIns="45720" rtlCol="0">
            <a:noAutofit/>
          </a:bodyPr>
          <a:lstStyle/>
          <a:p>
            <a:pPr algn="just" rtl="1">
              <a:buChar char="•"/>
            </a:pPr>
            <a:r>
              <a:rPr lang="fa-IR" altLang="en-US" sz="2000" b="0" dirty="0">
                <a:cs typeface="B Zar" panose="00000400000000000000" pitchFamily="2" charset="-78"/>
              </a:rPr>
              <a:t>دالاس (۲۰۰۴) در تحقیق خود دریافت که عواملی چون مرحله رشد اقتصادی،نوع چارچوب مالی و مسائل فرهنگی، سیستم‌های مختلف حاکمیت شرکتی را در سطح جهان تحت تاثیرقرار می‌دهد. (مارلین، ۲۰۰۸) </a:t>
            </a:r>
          </a:p>
          <a:p>
            <a:pPr algn="just" rtl="1">
              <a:buChar char="•"/>
            </a:pPr>
            <a:r>
              <a:rPr lang="fa-IR" altLang="en-US" sz="2000" b="0" dirty="0">
                <a:cs typeface="B Zar" panose="00000400000000000000" pitchFamily="2" charset="-78"/>
              </a:rPr>
              <a:t>برخی عوامل نهادی دیگر نیز وجود دارند که تاثیر عمیقی بر موضوعات حاکمیت شرکتی دارند. برخی از تحقیقات میزان قدرت رژیم اطلاعاتی کشور را که شامل نقش راهبری تحلیل‌گران تجاری، تاثیر دانشگاه‌‌ها و آموزش مدیریت در وضع و تصویب قانونی رفتارهای نمایندگی و گرایش سیاسی قانونگذاران است، را مورد تجزیه و تحلیل قرار داده‌اند. (لوپز و سایرین، ۲۰۰۷) </a:t>
            </a:r>
          </a:p>
          <a:p>
            <a:pPr algn="just" rtl="1">
              <a:buChar char="•"/>
            </a:pPr>
            <a:r>
              <a:rPr lang="fa-IR" altLang="en-US" sz="2000" b="0" dirty="0">
                <a:cs typeface="B Zar" panose="00000400000000000000" pitchFamily="2" charset="-78"/>
              </a:rPr>
              <a:t>مولر معتقد است سایر عوامل تاثیرگذار بر سیستم حاکمیت شرکتی عبارتند از بازار کارآ و مقررات آن، ساختار بدهی، قوانین ورشکستگی، نظارت بانکی و غیره؛ و از آنجا که تمام مسائل حاکمیت شرکتی به طور مستقیم یا غیرمستقیم به ساختار مالکیت شرکت برمی‌گردد، باید نگاه عمیق‌تری بر این ساختارها داشته باشیم. برندل نیز شرایط تجاری، کارآ بودن عملکرد بازارهای سرمایه و سطح رقابت در بازارهای مالی و کالای منطقه‌ای و بین‌المللی را به عنوان سایر عوامل تاثیرگذار بر سیستم حاکمیت شرکتی برشمرده است. (برندل، ۲۰۰۵) </a:t>
            </a:r>
            <a:endParaRPr lang="en-US" altLang="en-US" sz="2000" b="0"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fontScale="92500"/>
          </a:bodyPr>
          <a:lstStyle/>
          <a:p>
            <a:fld id="{910D3704-EB78-46B9-AB15-D23119C7FC1D}" type="slidenum">
              <a:rPr lang="en-US" smtClean="0"/>
              <a:pPr/>
              <a:t>114</a:t>
            </a:fld>
            <a:endParaRPr lang="en-US"/>
          </a:p>
        </p:txBody>
      </p:sp>
    </p:spTree>
    <p:extLst>
      <p:ext uri="{BB962C8B-B14F-4D97-AF65-F5344CB8AC3E}">
        <p14:creationId xmlns:p14="http://schemas.microsoft.com/office/powerpoint/2010/main" val="149118332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idx="1"/>
          </p:nvPr>
        </p:nvSpPr>
        <p:spPr>
          <a:xfrm>
            <a:off x="838200" y="609600"/>
            <a:ext cx="8305800" cy="5516563"/>
          </a:xfrm>
        </p:spPr>
        <p:txBody>
          <a:bodyPr vert="horz" lIns="91440" tIns="45720" rIns="91440" bIns="45720" rtlCol="0">
            <a:noAutofit/>
          </a:bodyPr>
          <a:lstStyle/>
          <a:p>
            <a:pPr algn="just" rtl="1">
              <a:buChar char="•"/>
            </a:pPr>
            <a:r>
              <a:rPr lang="fa-IR" altLang="en-US" sz="2400" b="0" dirty="0">
                <a:cs typeface="B Zar" panose="00000400000000000000" pitchFamily="2" charset="-78"/>
              </a:rPr>
              <a:t>در نهایت تئوری سیاسی حاکمیت شرکتی ادعا می‌کند که ما نمی‌توانیم بدون شناخت نقش مرکزی دولت، تحولات حاکمیت شرکتی را درک کنیم. به عنوان مثال طبق نظر «رو» ساختار مالکیت پراکنده در شرکت‌‌‌های بزرگ آمریکا بیشتر ناشی از اراده ملی و تصمیم سیاسی مبنی بر جلوگیری از تمرکز قدرت در شرکت‌‌‌های چندرشته‌ای مالی و بانک‌ها بوده است. </a:t>
            </a:r>
          </a:p>
          <a:p>
            <a:pPr algn="just" rtl="1">
              <a:buChar char="•"/>
            </a:pPr>
            <a:r>
              <a:rPr lang="fa-IR" altLang="en-US" sz="2400" b="0" dirty="0">
                <a:cs typeface="B Zar" panose="00000400000000000000" pitchFamily="2" charset="-78"/>
              </a:rPr>
              <a:t>براساس قانون، بانک‌‌‌های تجاری از مشارکت در سرمایه شرکت‌‌‌های غیرمالی به حساب خود منع شده بودند و مجاز نبودند در سطح ملی فعالیت کنند و نمی‌توانستند مالکیت بخش عمده‌ای از سهام را در اختیار داشته باشند. طبق نظر «رو» این امر مانع انباشت سرمایه کافی شد و نهادهای مالی کوچک قادر به داشتن سهم کنترلی در شرکت‌‌‌های بزرگ نبودند. بنابراین بازار سرمایه به عنوان یک جایگزین برای تامین مالی توسعه یافت و به‌همین دلیل ساختار مالکیت در آمریکا چنین ساده است.همچنین این موضوع توضیحی برای اختلاف در ساختار مالکیت و بازار سرمایه بین اروپا و آمریکا است که در گزارش لاپورتا و سایرین اشاره شده است. </a:t>
            </a:r>
          </a:p>
          <a:p>
            <a:pPr algn="just" rtl="1">
              <a:buChar char="•"/>
            </a:pPr>
            <a:endParaRPr lang="en-US" altLang="en-US" sz="2400" b="0"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fontScale="92500"/>
          </a:bodyPr>
          <a:lstStyle/>
          <a:p>
            <a:fld id="{910D3704-EB78-46B9-AB15-D23119C7FC1D}" type="slidenum">
              <a:rPr lang="en-US" smtClean="0"/>
              <a:pPr/>
              <a:t>115</a:t>
            </a:fld>
            <a:endParaRPr lang="en-US"/>
          </a:p>
        </p:txBody>
      </p:sp>
    </p:spTree>
    <p:extLst>
      <p:ext uri="{BB962C8B-B14F-4D97-AF65-F5344CB8AC3E}">
        <p14:creationId xmlns:p14="http://schemas.microsoft.com/office/powerpoint/2010/main" val="54033088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endParaRPr lang="en-US" altLang="en-US" smtClean="0"/>
          </a:p>
        </p:txBody>
      </p:sp>
      <p:sp>
        <p:nvSpPr>
          <p:cNvPr id="91139" name="Content Placeholder 2"/>
          <p:cNvSpPr>
            <a:spLocks noGrp="1"/>
          </p:cNvSpPr>
          <p:nvPr>
            <p:ph idx="1"/>
          </p:nvPr>
        </p:nvSpPr>
        <p:spPr>
          <a:xfrm>
            <a:off x="152400" y="990600"/>
            <a:ext cx="8305800" cy="4983163"/>
          </a:xfrm>
        </p:spPr>
        <p:txBody>
          <a:bodyPr vert="horz" lIns="91440" tIns="45720" rIns="91440" bIns="45720" rtlCol="0">
            <a:noAutofit/>
          </a:bodyPr>
          <a:lstStyle/>
          <a:p>
            <a:pPr algn="just" rtl="1">
              <a:buChar char="•"/>
            </a:pPr>
            <a:r>
              <a:rPr lang="fa-IR" altLang="en-US" sz="2400" b="0" dirty="0">
                <a:cs typeface="B Zar" panose="00000400000000000000" pitchFamily="2" charset="-78"/>
              </a:rPr>
              <a:t>قوانین اروپا در سایر حوزه‌های مربوطه تقریبا مشابه قوانین آمریکا است و بنابراین علت اینکه ما چنین تغییراتی را مشاهده نمی‌کنیم بیشتر سیاست است نه تنها سیستم قانونی.مثال</a:t>
            </a:r>
            <a:r>
              <a:rPr lang="fa-IR" altLang="en-US" sz="2400" b="0" dirty="0">
                <a:cs typeface="B Zar" panose="00000400000000000000" pitchFamily="2" charset="-78"/>
              </a:rPr>
              <a:t> دیگر قانون مشارکت کارکنان در تصمیم شرکت‌‌‌ها است (</a:t>
            </a:r>
            <a:r>
              <a:rPr lang="fa-IR" altLang="en-US" sz="2400" b="0" dirty="0">
                <a:cs typeface="B Zar" panose="00000400000000000000" pitchFamily="2" charset="-78"/>
              </a:rPr>
              <a:t>برندل، ۲۰۰۵). در اتریش، دانمارک، آلمان، لوکزامبورگ و سوئد وقتی تعداد کارکنان به حد معینی برسد، اجازه خواهند داشت چند نفر از اعضای هیات نظارتی را انتخاب کنند. در فنلاند و فرانسه هم به‌نحوی این کار میسر است. </a:t>
            </a:r>
          </a:p>
          <a:p>
            <a:pPr algn="just" rtl="1">
              <a:buChar char="•"/>
            </a:pPr>
            <a:r>
              <a:rPr lang="fa-IR" altLang="en-US" sz="2400" b="0" dirty="0">
                <a:cs typeface="B Zar" panose="00000400000000000000" pitchFamily="2" charset="-78"/>
              </a:rPr>
              <a:t>به‌طور مثال در فرانسه، هنگامی که تعداد کارکنان دارنده سهام شرکت به سه درصد افزایش یابد،می‌توانند یک یا چند نماینده برای هیات مدیره معرفی کنند (شیرازی، ۱۳۸۵).این مقررات مانع از تغییر هیات مدیره دو رده‌ای به هیات مدیره یک رده‌ای در شرکت‌‌های یاد شده می‌شود. سهامداران این شرکت‌‌ها به دلیل الزام مشارکت نماینده کارکنان درتمام تصمیمات مدیریتی، حق انتخاب هیات مدیره یک رده‌ای را ندارند. نتیجه تئوری سیاسی این است که تغییرات عمده در حاکمیت شرکتی مشروط به تغییر شکل و دگرگونی عمده سیاسی است. (برندل، ۲۰۰۵). </a:t>
            </a:r>
          </a:p>
          <a:p>
            <a:pPr algn="just" rtl="1">
              <a:buChar char="•"/>
            </a:pPr>
            <a:endParaRPr lang="en-US" altLang="en-US" sz="2400" b="0"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fontScale="92500"/>
          </a:bodyPr>
          <a:lstStyle/>
          <a:p>
            <a:fld id="{910D3704-EB78-46B9-AB15-D23119C7FC1D}" type="slidenum">
              <a:rPr lang="en-US" smtClean="0"/>
              <a:pPr/>
              <a:t>116</a:t>
            </a:fld>
            <a:endParaRPr lang="en-US"/>
          </a:p>
        </p:txBody>
      </p:sp>
    </p:spTree>
    <p:extLst>
      <p:ext uri="{BB962C8B-B14F-4D97-AF65-F5344CB8AC3E}">
        <p14:creationId xmlns:p14="http://schemas.microsoft.com/office/powerpoint/2010/main" val="145394260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endParaRPr lang="en-US" altLang="en-US" smtClean="0"/>
          </a:p>
        </p:txBody>
      </p:sp>
      <p:sp>
        <p:nvSpPr>
          <p:cNvPr id="92163" name="Content Placeholder 2"/>
          <p:cNvSpPr>
            <a:spLocks noGrp="1"/>
          </p:cNvSpPr>
          <p:nvPr>
            <p:ph idx="1"/>
          </p:nvPr>
        </p:nvSpPr>
        <p:spPr>
          <a:xfrm>
            <a:off x="838200" y="1600200"/>
            <a:ext cx="8181975" cy="4525963"/>
          </a:xfrm>
        </p:spPr>
        <p:txBody>
          <a:bodyPr vert="horz" lIns="91440" tIns="45720" rIns="91440" bIns="45720" rtlCol="0">
            <a:noAutofit/>
          </a:bodyPr>
          <a:lstStyle/>
          <a:p>
            <a:pPr algn="just" rtl="1">
              <a:buChar char="•"/>
            </a:pPr>
            <a:r>
              <a:rPr lang="fa-IR" altLang="en-US" sz="2400" b="0" dirty="0">
                <a:cs typeface="B Zar" panose="00000400000000000000" pitchFamily="2" charset="-78"/>
              </a:rPr>
              <a:t>همچنین تعداد زیادی از مقالات علمی، به تاثیر فرهنگ بر سیستم حاکمیت شرکتی توجه کرده‌اند. به‌عبارت دیگر، تعدادی از کشورها به همکاری و توافق جمعی اهمیت داده، در حالی‌که برخی دیگر بر رقابت و فرآیندهای بازار، در نظام حاکمیت شرکتی تاکید می‌کنند. برای مثال در این زمینه می‌توان به اختلاف دو کشور انگلستان و آلمان اشاره کرد. انگلستان به طور معمول به عنوان کشوری که به بازار و رقابت اهمیت بالایی می‌دهد شناخته شده، در حالی‌که برای آلمان همکاری و توافق جمعی باارزش است. تاکید آلمان روی همکاری و توافق جمعی مبین حمایت و پشتیبانی از کارکنان و دادن حق آگاهی از وضعیت مالی و اقتصادی و برنامه‌های مورد نظر برای تغییرات عمده سازمانی مثل ادغام‌هاست. (شیرازی، ۱۳۸۵) </a:t>
            </a:r>
            <a:endParaRPr lang="en-US" altLang="en-US" sz="2400" b="0"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fontScale="92500"/>
          </a:bodyPr>
          <a:lstStyle/>
          <a:p>
            <a:fld id="{910D3704-EB78-46B9-AB15-D23119C7FC1D}" type="slidenum">
              <a:rPr lang="en-US" smtClean="0"/>
              <a:pPr/>
              <a:t>117</a:t>
            </a:fld>
            <a:endParaRPr lang="en-US"/>
          </a:p>
        </p:txBody>
      </p:sp>
    </p:spTree>
    <p:extLst>
      <p:ext uri="{BB962C8B-B14F-4D97-AF65-F5344CB8AC3E}">
        <p14:creationId xmlns:p14="http://schemas.microsoft.com/office/powerpoint/2010/main" val="3689984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09600" y="1295400"/>
            <a:ext cx="8331200" cy="609398"/>
          </a:xfrm>
          <a:prstGeom prst="rect">
            <a:avLst/>
          </a:prstGeom>
        </p:spPr>
        <p:txBody>
          <a:bodyPr wrap="square">
            <a:spAutoFit/>
          </a:bodyPr>
          <a:lstStyle/>
          <a:p>
            <a:pPr lvl="0" algn="r" rtl="1">
              <a:lnSpc>
                <a:spcPct val="105000"/>
              </a:lnSpc>
              <a:spcAft>
                <a:spcPts val="800"/>
              </a:spcAft>
            </a:pPr>
            <a:r>
              <a:rPr lang="fa-IR" sz="3200" dirty="0" smtClean="0">
                <a:latin typeface="Times New Roman" panose="02020603050405020304" pitchFamily="18" charset="0"/>
                <a:cs typeface="B Nazanin" panose="00000400000000000000" pitchFamily="2" charset="-78"/>
              </a:rPr>
              <a:t>موضوع تنوع سيستم هاي حسابداري </a:t>
            </a:r>
            <a:r>
              <a:rPr lang="fa-IR"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accounting diversity</a:t>
            </a:r>
            <a:r>
              <a:rPr lang="fa-IR" sz="3200" dirty="0" smtClean="0">
                <a:latin typeface="Times New Roman" panose="02020603050405020304" pitchFamily="18" charset="0"/>
                <a:cs typeface="Times New Roman" panose="02020603050405020304" pitchFamily="18" charset="0"/>
              </a:rPr>
              <a:t>)</a:t>
            </a:r>
            <a:endParaRPr lang="fa-IR" sz="3200" dirty="0" smtClean="0">
              <a:cs typeface="B Nazanin" panose="00000400000000000000" pitchFamily="2" charset="-78"/>
            </a:endParaRPr>
          </a:p>
        </p:txBody>
      </p:sp>
      <p:sp>
        <p:nvSpPr>
          <p:cNvPr id="13" name="Rectangle 12"/>
          <p:cNvSpPr/>
          <p:nvPr/>
        </p:nvSpPr>
        <p:spPr>
          <a:xfrm>
            <a:off x="609600" y="1981200"/>
            <a:ext cx="8331200" cy="4812600"/>
          </a:xfrm>
          <a:prstGeom prst="rect">
            <a:avLst/>
          </a:prstGeom>
        </p:spPr>
        <p:txBody>
          <a:bodyPr wrap="square">
            <a:spAutoFit/>
          </a:bodyPr>
          <a:lstStyle/>
          <a:p>
            <a:pPr lvl="0" algn="r" rtl="1">
              <a:spcAft>
                <a:spcPts val="800"/>
              </a:spcAft>
            </a:pPr>
            <a:r>
              <a:rPr lang="fa-IR" sz="2800" dirty="0" smtClean="0">
                <a:latin typeface="Times New Roman" panose="02020603050405020304" pitchFamily="18" charset="0"/>
                <a:cs typeface="B Nazanin" panose="00000400000000000000" pitchFamily="2" charset="-78"/>
              </a:rPr>
              <a:t>تفاوت در رويه هاي حسابداري </a:t>
            </a:r>
          </a:p>
          <a:p>
            <a:pPr lvl="0" algn="r" rtl="1">
              <a:spcAft>
                <a:spcPts val="800"/>
              </a:spcAft>
            </a:pPr>
            <a:r>
              <a:rPr lang="fa-IR" sz="2800" dirty="0" smtClean="0">
                <a:latin typeface="Times New Roman" panose="02020603050405020304" pitchFamily="18" charset="0"/>
                <a:cs typeface="B Nazanin" panose="00000400000000000000" pitchFamily="2" charset="-78"/>
              </a:rPr>
              <a:t>ومثال هايي از انواع آن:</a:t>
            </a:r>
          </a:p>
          <a:p>
            <a:pPr lvl="0" algn="r" rtl="1">
              <a:spcAft>
                <a:spcPts val="800"/>
              </a:spcAft>
            </a:pPr>
            <a:r>
              <a:rPr lang="fa-IR" sz="2800" dirty="0" smtClean="0">
                <a:latin typeface="Times New Roman" panose="02020603050405020304" pitchFamily="18" charset="0"/>
                <a:cs typeface="B Nazanin" panose="00000400000000000000" pitchFamily="2" charset="-78"/>
              </a:rPr>
              <a:t>1- تفاوت در يادداشت هاي صورت هاي مالي و گزارشات سالانه</a:t>
            </a:r>
          </a:p>
          <a:p>
            <a:pPr lvl="0" algn="r" rtl="1">
              <a:spcAft>
                <a:spcPts val="800"/>
              </a:spcAft>
            </a:pPr>
            <a:r>
              <a:rPr lang="fa-IR" sz="2800" dirty="0" smtClean="0">
                <a:latin typeface="Times New Roman" panose="02020603050405020304" pitchFamily="18" charset="0"/>
                <a:cs typeface="B Nazanin" panose="00000400000000000000" pitchFamily="2" charset="-78"/>
              </a:rPr>
              <a:t>2- تفاوت در فرمت استفاده از صورت هاي مالي اشخاص حقيقي</a:t>
            </a:r>
          </a:p>
          <a:p>
            <a:pPr lvl="0" algn="r" rtl="1">
              <a:spcAft>
                <a:spcPts val="800"/>
              </a:spcAft>
            </a:pPr>
            <a:r>
              <a:rPr lang="fa-IR" sz="2800" dirty="0" smtClean="0">
                <a:latin typeface="Times New Roman" panose="02020603050405020304" pitchFamily="18" charset="0"/>
                <a:cs typeface="B Nazanin" panose="00000400000000000000" pitchFamily="2" charset="-78"/>
              </a:rPr>
              <a:t>3- تفاوت در سطح تخصيص ارايه صورت هاي مالي</a:t>
            </a:r>
          </a:p>
          <a:p>
            <a:pPr lvl="0" algn="r" rtl="1">
              <a:spcAft>
                <a:spcPts val="800"/>
              </a:spcAft>
            </a:pPr>
            <a:r>
              <a:rPr lang="fa-IR" sz="2800" dirty="0" smtClean="0">
                <a:latin typeface="Times New Roman" panose="02020603050405020304" pitchFamily="18" charset="0"/>
                <a:cs typeface="B Nazanin" panose="00000400000000000000" pitchFamily="2" charset="-78"/>
              </a:rPr>
              <a:t>4- تفاوت در واژه ها</a:t>
            </a:r>
          </a:p>
          <a:p>
            <a:pPr lvl="0" algn="r" rtl="1">
              <a:spcAft>
                <a:spcPts val="800"/>
              </a:spcAft>
            </a:pPr>
            <a:r>
              <a:rPr lang="fa-IR" sz="2800" dirty="0" smtClean="0">
                <a:latin typeface="Times New Roman" panose="02020603050405020304" pitchFamily="18" charset="0"/>
                <a:cs typeface="B Nazanin" panose="00000400000000000000" pitchFamily="2" charset="-78"/>
              </a:rPr>
              <a:t>5- تفاوت در افشا</a:t>
            </a:r>
          </a:p>
          <a:p>
            <a:pPr lvl="0" algn="r" rtl="1">
              <a:spcAft>
                <a:spcPts val="800"/>
              </a:spcAft>
            </a:pPr>
            <a:r>
              <a:rPr lang="fa-IR" sz="2800" dirty="0" smtClean="0">
                <a:latin typeface="Times New Roman" panose="02020603050405020304" pitchFamily="18" charset="0"/>
                <a:cs typeface="B Nazanin" panose="00000400000000000000" pitchFamily="2" charset="-78"/>
              </a:rPr>
              <a:t>6- تفاوت در اندازه گيري و شناسايي (مساله شناخت)</a:t>
            </a:r>
          </a:p>
          <a:p>
            <a:pPr lvl="0" algn="r" rtl="1">
              <a:lnSpc>
                <a:spcPct val="105000"/>
              </a:lnSpc>
              <a:spcAft>
                <a:spcPts val="800"/>
              </a:spcAft>
            </a:pPr>
            <a:endParaRPr lang="fa-IR" sz="2400" dirty="0" smtClean="0">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12</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19" y="171314"/>
            <a:ext cx="8097381" cy="971686"/>
          </a:xfrm>
          <a:prstGeom prst="rect">
            <a:avLst/>
          </a:prstGeom>
          <a:noFill/>
          <a:ln>
            <a:noFill/>
          </a:ln>
        </p:spPr>
      </p:pic>
      <p:sp>
        <p:nvSpPr>
          <p:cNvPr id="11" name="TextBox 10"/>
          <p:cNvSpPr txBox="1"/>
          <p:nvPr/>
        </p:nvSpPr>
        <p:spPr>
          <a:xfrm>
            <a:off x="3900198" y="426324"/>
            <a:ext cx="4639282" cy="461665"/>
          </a:xfrm>
          <a:prstGeom prst="rect">
            <a:avLst/>
          </a:prstGeom>
          <a:noFill/>
        </p:spPr>
        <p:txBody>
          <a:bodyPr wrap="square" rtlCol="0">
            <a:spAutoFit/>
          </a:bodyPr>
          <a:lstStyle/>
          <a:p>
            <a:pPr algn="r" rtl="1"/>
            <a:r>
              <a:rPr lang="fa-IR" sz="2400" b="1" cap="all" dirty="0">
                <a:solidFill>
                  <a:schemeClr val="dk1"/>
                </a:solidFill>
                <a:cs typeface="B Nazanin" panose="00000400000000000000" pitchFamily="2" charset="-78"/>
              </a:rPr>
              <a:t>استانداردهاي حسابداري و مالي بين </a:t>
            </a:r>
            <a:r>
              <a:rPr lang="fa-IR" sz="2400" b="1" cap="all" dirty="0" smtClean="0">
                <a:solidFill>
                  <a:schemeClr val="dk1"/>
                </a:solidFill>
                <a:cs typeface="B Nazanin" panose="00000400000000000000" pitchFamily="2" charset="-78"/>
              </a:rPr>
              <a:t>الملل</a:t>
            </a:r>
            <a:endParaRPr lang="en-US" sz="2400" b="1" cap="all" dirty="0">
              <a:solidFill>
                <a:schemeClr val="dk1"/>
              </a:solidFill>
              <a:cs typeface="B Nazanin" panose="00000400000000000000" pitchFamily="2" charset="-78"/>
            </a:endParaRPr>
          </a:p>
        </p:txBody>
      </p:sp>
    </p:spTree>
    <p:extLst>
      <p:ext uri="{BB962C8B-B14F-4D97-AF65-F5344CB8AC3E}">
        <p14:creationId xmlns:p14="http://schemas.microsoft.com/office/powerpoint/2010/main" val="1471389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219200"/>
            <a:ext cx="8331200" cy="1139799"/>
          </a:xfrm>
          <a:prstGeom prst="rect">
            <a:avLst/>
          </a:prstGeom>
        </p:spPr>
        <p:txBody>
          <a:bodyPr wrap="square">
            <a:spAutoFit/>
          </a:bodyPr>
          <a:lstStyle/>
          <a:p>
            <a:pPr lvl="0" algn="r" rtl="1">
              <a:spcAft>
                <a:spcPts val="800"/>
              </a:spcAft>
            </a:pPr>
            <a:r>
              <a:rPr lang="fa-IR" sz="3200" dirty="0" smtClean="0">
                <a:latin typeface="Times New Roman" panose="02020603050405020304" pitchFamily="18" charset="0"/>
                <a:cs typeface="B Nazanin" panose="00000400000000000000" pitchFamily="2" charset="-78"/>
              </a:rPr>
              <a:t>بحث تبديل يا </a:t>
            </a:r>
            <a:r>
              <a:rPr lang="en-US" sz="3200" dirty="0" smtClean="0">
                <a:latin typeface="Times New Roman" panose="02020603050405020304" pitchFamily="18" charset="0"/>
                <a:cs typeface="B Nazanin" panose="00000400000000000000" pitchFamily="2" charset="-78"/>
              </a:rPr>
              <a:t>translation</a:t>
            </a:r>
            <a:r>
              <a:rPr lang="fa-IR" sz="3200" dirty="0" smtClean="0">
                <a:latin typeface="Times New Roman" panose="02020603050405020304" pitchFamily="18" charset="0"/>
                <a:cs typeface="B Nazanin" panose="00000400000000000000" pitchFamily="2" charset="-78"/>
              </a:rPr>
              <a:t> در واژه هاي متداول مهم است.</a:t>
            </a:r>
          </a:p>
          <a:p>
            <a:pPr lvl="0" algn="r" rtl="1">
              <a:lnSpc>
                <a:spcPct val="105000"/>
              </a:lnSpc>
              <a:spcAft>
                <a:spcPts val="800"/>
              </a:spcAft>
            </a:pPr>
            <a:endParaRPr lang="fa-IR" sz="2800" dirty="0" smtClean="0">
              <a:cs typeface="B Nazanin" panose="00000400000000000000" pitchFamily="2" charset="-78"/>
            </a:endParaRPr>
          </a:p>
        </p:txBody>
      </p:sp>
      <p:sp>
        <p:nvSpPr>
          <p:cNvPr id="8" name="Rectangle 7"/>
          <p:cNvSpPr/>
          <p:nvPr/>
        </p:nvSpPr>
        <p:spPr>
          <a:xfrm>
            <a:off x="609600" y="1981200"/>
            <a:ext cx="8331200" cy="1632242"/>
          </a:xfrm>
          <a:prstGeom prst="rect">
            <a:avLst/>
          </a:prstGeom>
        </p:spPr>
        <p:txBody>
          <a:bodyPr wrap="square">
            <a:spAutoFit/>
          </a:bodyPr>
          <a:lstStyle/>
          <a:p>
            <a:pPr lvl="0" algn="r" rtl="1">
              <a:spcAft>
                <a:spcPts val="800"/>
              </a:spcAft>
            </a:pPr>
            <a:r>
              <a:rPr lang="en-US" sz="3200" dirty="0" smtClean="0">
                <a:latin typeface="Times New Roman" panose="02020603050405020304" pitchFamily="18" charset="0"/>
                <a:cs typeface="B Nazanin" panose="00000400000000000000" pitchFamily="2" charset="-78"/>
              </a:rPr>
              <a:t>Recognition</a:t>
            </a:r>
            <a:r>
              <a:rPr lang="fa-IR" sz="3200" dirty="0" smtClean="0">
                <a:latin typeface="Times New Roman" panose="02020603050405020304" pitchFamily="18" charset="0"/>
                <a:cs typeface="B Nazanin" panose="00000400000000000000" pitchFamily="2" charset="-78"/>
              </a:rPr>
              <a:t> (شناخت): تصميم درباره اتفاقاتي كه بايد در صورت هاي مالي شناسايي و گزارش شود.</a:t>
            </a:r>
          </a:p>
          <a:p>
            <a:pPr lvl="0" algn="r" rtl="1">
              <a:lnSpc>
                <a:spcPct val="105000"/>
              </a:lnSpc>
              <a:spcAft>
                <a:spcPts val="800"/>
              </a:spcAft>
            </a:pPr>
            <a:endParaRPr lang="fa-IR" sz="2800" dirty="0" smtClean="0">
              <a:cs typeface="B Nazanin" panose="00000400000000000000" pitchFamily="2" charset="-78"/>
            </a:endParaRPr>
          </a:p>
        </p:txBody>
      </p:sp>
      <p:sp>
        <p:nvSpPr>
          <p:cNvPr id="9" name="Rectangle 8"/>
          <p:cNvSpPr/>
          <p:nvPr/>
        </p:nvSpPr>
        <p:spPr>
          <a:xfrm>
            <a:off x="609600" y="3043542"/>
            <a:ext cx="8331200" cy="2702278"/>
          </a:xfrm>
          <a:prstGeom prst="rect">
            <a:avLst/>
          </a:prstGeom>
        </p:spPr>
        <p:txBody>
          <a:bodyPr wrap="square">
            <a:spAutoFit/>
          </a:bodyPr>
          <a:lstStyle/>
          <a:p>
            <a:pPr lvl="0" algn="r" rtl="1">
              <a:spcAft>
                <a:spcPts val="800"/>
              </a:spcAft>
            </a:pPr>
            <a:r>
              <a:rPr lang="en-US" sz="3200" dirty="0" smtClean="0">
                <a:latin typeface="Times New Roman" panose="02020603050405020304" pitchFamily="18" charset="0"/>
                <a:cs typeface="B Nazanin" panose="00000400000000000000" pitchFamily="2" charset="-78"/>
              </a:rPr>
              <a:t>measurement</a:t>
            </a:r>
            <a:r>
              <a:rPr lang="fa-IR" sz="3200" dirty="0" smtClean="0">
                <a:latin typeface="Times New Roman" panose="02020603050405020304" pitchFamily="18" charset="0"/>
                <a:cs typeface="B Nazanin" panose="00000400000000000000" pitchFamily="2" charset="-78"/>
              </a:rPr>
              <a:t>:‌تعيين رويدادهايي كه بايد گزارش شوند.</a:t>
            </a:r>
          </a:p>
          <a:p>
            <a:pPr lvl="0" algn="r" rtl="1">
              <a:lnSpc>
                <a:spcPct val="105000"/>
              </a:lnSpc>
              <a:spcAft>
                <a:spcPts val="800"/>
              </a:spcAft>
            </a:pPr>
            <a:r>
              <a:rPr lang="fa-IR" sz="2800" dirty="0" smtClean="0">
                <a:cs typeface="B Nazanin" panose="00000400000000000000" pitchFamily="2" charset="-78"/>
              </a:rPr>
              <a:t>مثال: 1- </a:t>
            </a:r>
            <a:r>
              <a:rPr lang="en-US" sz="2800" dirty="0" smtClean="0">
                <a:cs typeface="B Nazanin" panose="00000400000000000000" pitchFamily="2" charset="-78"/>
              </a:rPr>
              <a:t>HC</a:t>
            </a:r>
            <a:r>
              <a:rPr lang="fa-IR" sz="2800" dirty="0" smtClean="0">
                <a:cs typeface="B Nazanin" panose="00000400000000000000" pitchFamily="2" charset="-78"/>
              </a:rPr>
              <a:t>: </a:t>
            </a:r>
            <a:r>
              <a:rPr lang="en-US" sz="2800" dirty="0" smtClean="0">
                <a:cs typeface="B Nazanin" panose="00000400000000000000" pitchFamily="2" charset="-78"/>
              </a:rPr>
              <a:t>historical cost</a:t>
            </a:r>
          </a:p>
          <a:p>
            <a:pPr lvl="0" algn="r" rtl="1">
              <a:lnSpc>
                <a:spcPct val="105000"/>
              </a:lnSpc>
              <a:spcAft>
                <a:spcPts val="800"/>
              </a:spcAft>
            </a:pPr>
            <a:r>
              <a:rPr lang="fa-IR" sz="2800" dirty="0" smtClean="0">
                <a:cs typeface="B Nazanin" panose="00000400000000000000" pitchFamily="2" charset="-78"/>
              </a:rPr>
              <a:t>2- </a:t>
            </a:r>
            <a:r>
              <a:rPr lang="en-US" sz="2800" dirty="0" smtClean="0">
                <a:cs typeface="B Nazanin" panose="00000400000000000000" pitchFamily="2" charset="-78"/>
              </a:rPr>
              <a:t>GPD</a:t>
            </a:r>
            <a:r>
              <a:rPr lang="fa-IR" sz="2800" dirty="0" smtClean="0">
                <a:cs typeface="B Nazanin" panose="00000400000000000000" pitchFamily="2" charset="-78"/>
              </a:rPr>
              <a:t>: </a:t>
            </a:r>
            <a:r>
              <a:rPr lang="en-US" sz="2800" dirty="0" smtClean="0">
                <a:cs typeface="B Nazanin" panose="00000400000000000000" pitchFamily="2" charset="-78"/>
              </a:rPr>
              <a:t>(</a:t>
            </a:r>
            <a:r>
              <a:rPr lang="en-US" sz="2800" dirty="0">
                <a:cs typeface="B Nazanin" panose="00000400000000000000" pitchFamily="2" charset="-78"/>
              </a:rPr>
              <a:t>general purchasing </a:t>
            </a:r>
            <a:r>
              <a:rPr lang="en-US" sz="2800" dirty="0" smtClean="0">
                <a:cs typeface="B Nazanin" panose="00000400000000000000" pitchFamily="2" charset="-78"/>
              </a:rPr>
              <a:t>power)</a:t>
            </a:r>
            <a:r>
              <a:rPr lang="fa-IR" sz="2800" dirty="0" smtClean="0">
                <a:cs typeface="B Nazanin" panose="00000400000000000000" pitchFamily="2" charset="-78"/>
              </a:rPr>
              <a:t> (تعديل بهاي تمام شده براساس </a:t>
            </a:r>
            <a:r>
              <a:rPr lang="en-US" sz="2800" dirty="0" smtClean="0">
                <a:cs typeface="B Nazanin" panose="00000400000000000000" pitchFamily="2" charset="-78"/>
              </a:rPr>
              <a:t>GPD</a:t>
            </a:r>
            <a:r>
              <a:rPr lang="fa-IR" sz="2800" dirty="0" smtClean="0">
                <a:cs typeface="B Nazanin" panose="00000400000000000000" pitchFamily="2" charset="-78"/>
              </a:rPr>
              <a:t> ارز)</a:t>
            </a:r>
          </a:p>
          <a:p>
            <a:pPr lvl="0" algn="r" rtl="1">
              <a:lnSpc>
                <a:spcPct val="105000"/>
              </a:lnSpc>
              <a:spcAft>
                <a:spcPts val="800"/>
              </a:spcAft>
            </a:pPr>
            <a:r>
              <a:rPr lang="fa-IR" sz="2800" dirty="0" smtClean="0">
                <a:cs typeface="B Nazanin" panose="00000400000000000000" pitchFamily="2" charset="-78"/>
              </a:rPr>
              <a:t>3- </a:t>
            </a:r>
            <a:r>
              <a:rPr lang="en-US" sz="2800" dirty="0" err="1" smtClean="0">
                <a:cs typeface="B Nazanin" panose="00000400000000000000" pitchFamily="2" charset="-78"/>
              </a:rPr>
              <a:t>Fv</a:t>
            </a:r>
            <a:r>
              <a:rPr lang="fa-IR" sz="2800" dirty="0" smtClean="0">
                <a:cs typeface="B Nazanin" panose="00000400000000000000" pitchFamily="2" charset="-78"/>
              </a:rPr>
              <a:t>: </a:t>
            </a:r>
            <a:r>
              <a:rPr lang="en-US" sz="2800" dirty="0" smtClean="0">
                <a:cs typeface="B Nazanin" panose="00000400000000000000" pitchFamily="2" charset="-78"/>
              </a:rPr>
              <a:t>Fair value</a:t>
            </a:r>
            <a:endParaRPr lang="fa-IR" sz="2800" dirty="0" smtClean="0">
              <a:cs typeface="B Nazanin" panose="00000400000000000000" pitchFamily="2" charset="-78"/>
            </a:endParaRPr>
          </a:p>
        </p:txBody>
      </p:sp>
      <p:sp>
        <p:nvSpPr>
          <p:cNvPr id="6" name="Footer Placeholder 5"/>
          <p:cNvSpPr>
            <a:spLocks noGrp="1"/>
          </p:cNvSpPr>
          <p:nvPr>
            <p:ph type="ftr" sz="quarter" idx="11"/>
          </p:nvPr>
        </p:nvSpPr>
        <p:spPr/>
        <p:txBody>
          <a:bodyPr/>
          <a:lstStyle/>
          <a:p>
            <a:r>
              <a:rPr lang="fa-IR" smtClean="0"/>
              <a:t>مالي بين الملل</a:t>
            </a:r>
            <a:endParaRPr lang="en-US"/>
          </a:p>
        </p:txBody>
      </p:sp>
      <p:sp>
        <p:nvSpPr>
          <p:cNvPr id="10" name="Slide Number Placeholder 9"/>
          <p:cNvSpPr>
            <a:spLocks noGrp="1"/>
          </p:cNvSpPr>
          <p:nvPr>
            <p:ph type="sldNum" sz="quarter" idx="12"/>
          </p:nvPr>
        </p:nvSpPr>
        <p:spPr/>
        <p:txBody>
          <a:bodyPr>
            <a:normAutofit/>
          </a:bodyPr>
          <a:lstStyle/>
          <a:p>
            <a:fld id="{910D3704-EB78-46B9-AB15-D23119C7FC1D}" type="slidenum">
              <a:rPr lang="en-US" smtClean="0"/>
              <a:pPr/>
              <a:t>13</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19" y="171314"/>
            <a:ext cx="8097381" cy="971686"/>
          </a:xfrm>
          <a:prstGeom prst="rect">
            <a:avLst/>
          </a:prstGeom>
          <a:noFill/>
          <a:ln>
            <a:noFill/>
          </a:ln>
        </p:spPr>
      </p:pic>
      <p:sp>
        <p:nvSpPr>
          <p:cNvPr id="12" name="TextBox 11"/>
          <p:cNvSpPr txBox="1"/>
          <p:nvPr/>
        </p:nvSpPr>
        <p:spPr>
          <a:xfrm>
            <a:off x="3900198" y="426324"/>
            <a:ext cx="4639282" cy="461665"/>
          </a:xfrm>
          <a:prstGeom prst="rect">
            <a:avLst/>
          </a:prstGeom>
          <a:noFill/>
        </p:spPr>
        <p:txBody>
          <a:bodyPr wrap="square" rtlCol="0">
            <a:spAutoFit/>
          </a:bodyPr>
          <a:lstStyle/>
          <a:p>
            <a:pPr algn="r" rtl="1"/>
            <a:r>
              <a:rPr lang="fa-IR" sz="2400" b="1" cap="all" dirty="0">
                <a:solidFill>
                  <a:schemeClr val="dk1"/>
                </a:solidFill>
                <a:cs typeface="B Nazanin" panose="00000400000000000000" pitchFamily="2" charset="-78"/>
              </a:rPr>
              <a:t>استانداردهاي حسابداري و مالي بين </a:t>
            </a:r>
            <a:r>
              <a:rPr lang="fa-IR" sz="2400" b="1" cap="all" dirty="0" smtClean="0">
                <a:solidFill>
                  <a:schemeClr val="dk1"/>
                </a:solidFill>
                <a:cs typeface="B Nazanin" panose="00000400000000000000" pitchFamily="2" charset="-78"/>
              </a:rPr>
              <a:t>الملل</a:t>
            </a:r>
            <a:endParaRPr lang="en-US" sz="2400" b="1" cap="all" dirty="0">
              <a:solidFill>
                <a:schemeClr val="dk1"/>
              </a:solidFill>
              <a:cs typeface="B Nazanin" panose="00000400000000000000" pitchFamily="2" charset="-78"/>
            </a:endParaRPr>
          </a:p>
        </p:txBody>
      </p:sp>
    </p:spTree>
    <p:extLst>
      <p:ext uri="{BB962C8B-B14F-4D97-AF65-F5344CB8AC3E}">
        <p14:creationId xmlns:p14="http://schemas.microsoft.com/office/powerpoint/2010/main" val="2369380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4400" y="528935"/>
            <a:ext cx="3421128" cy="369332"/>
          </a:xfrm>
          <a:prstGeom prst="rect">
            <a:avLst/>
          </a:prstGeom>
        </p:spPr>
        <p:txBody>
          <a:bodyPr wrap="none">
            <a:spAutoFit/>
          </a:bodyPr>
          <a:lstStyle/>
          <a:p>
            <a:pPr algn="ctr" rtl="1"/>
            <a:r>
              <a:rPr lang="fa-IR" b="1" dirty="0">
                <a:solidFill>
                  <a:schemeClr val="bg1"/>
                </a:solidFill>
                <a:cs typeface="B Nazanin" panose="00000400000000000000" pitchFamily="2" charset="-78"/>
              </a:rPr>
              <a:t>استانداردهاي حسابداري و مالي بين الملل</a:t>
            </a:r>
            <a:endParaRPr lang="en-US" b="1" dirty="0">
              <a:solidFill>
                <a:schemeClr val="bg1"/>
              </a:solidFill>
              <a:cs typeface="B Nazanin" panose="00000400000000000000" pitchFamily="2" charset="-78"/>
            </a:endParaRPr>
          </a:p>
        </p:txBody>
      </p:sp>
      <p:sp>
        <p:nvSpPr>
          <p:cNvPr id="9" name="Rectangle 8"/>
          <p:cNvSpPr/>
          <p:nvPr/>
        </p:nvSpPr>
        <p:spPr>
          <a:xfrm>
            <a:off x="457200" y="1219200"/>
            <a:ext cx="8331200" cy="1139799"/>
          </a:xfrm>
          <a:prstGeom prst="rect">
            <a:avLst/>
          </a:prstGeom>
        </p:spPr>
        <p:txBody>
          <a:bodyPr wrap="square">
            <a:spAutoFit/>
          </a:bodyPr>
          <a:lstStyle/>
          <a:p>
            <a:pPr lvl="0" algn="r" rtl="1">
              <a:spcAft>
                <a:spcPts val="800"/>
              </a:spcAft>
            </a:pPr>
            <a:r>
              <a:rPr lang="fa-IR" sz="3200" dirty="0" smtClean="0">
                <a:latin typeface="Times New Roman" panose="02020603050405020304" pitchFamily="18" charset="0"/>
                <a:cs typeface="B Nazanin" panose="00000400000000000000" pitchFamily="2" charset="-78"/>
              </a:rPr>
              <a:t>بحث تبديل يا </a:t>
            </a:r>
            <a:r>
              <a:rPr lang="en-US" sz="3200" dirty="0" smtClean="0">
                <a:latin typeface="Times New Roman" panose="02020603050405020304" pitchFamily="18" charset="0"/>
                <a:cs typeface="B Nazanin" panose="00000400000000000000" pitchFamily="2" charset="-78"/>
              </a:rPr>
              <a:t>translation</a:t>
            </a:r>
            <a:r>
              <a:rPr lang="fa-IR" sz="3200" dirty="0" smtClean="0">
                <a:latin typeface="Times New Roman" panose="02020603050405020304" pitchFamily="18" charset="0"/>
                <a:cs typeface="B Nazanin" panose="00000400000000000000" pitchFamily="2" charset="-78"/>
              </a:rPr>
              <a:t> در واژه هاي متداول مهم است.</a:t>
            </a:r>
          </a:p>
          <a:p>
            <a:pPr lvl="0" algn="r" rtl="1">
              <a:lnSpc>
                <a:spcPct val="105000"/>
              </a:lnSpc>
              <a:spcAft>
                <a:spcPts val="800"/>
              </a:spcAft>
            </a:pPr>
            <a:endParaRPr lang="fa-IR" sz="2800" dirty="0" smtClean="0">
              <a:cs typeface="B Nazanin" panose="00000400000000000000" pitchFamily="2" charset="-78"/>
            </a:endParaRPr>
          </a:p>
        </p:txBody>
      </p:sp>
      <p:sp>
        <p:nvSpPr>
          <p:cNvPr id="10" name="Rectangle 9"/>
          <p:cNvSpPr/>
          <p:nvPr/>
        </p:nvSpPr>
        <p:spPr>
          <a:xfrm>
            <a:off x="457200" y="1941499"/>
            <a:ext cx="8331200" cy="3519938"/>
          </a:xfrm>
          <a:prstGeom prst="rect">
            <a:avLst/>
          </a:prstGeom>
        </p:spPr>
        <p:txBody>
          <a:bodyPr wrap="square">
            <a:spAutoFit/>
          </a:bodyPr>
          <a:lstStyle/>
          <a:p>
            <a:pPr lvl="0" algn="r" rtl="1">
              <a:spcAft>
                <a:spcPts val="800"/>
              </a:spcAft>
            </a:pPr>
            <a:r>
              <a:rPr lang="en-US" sz="3200" dirty="0" err="1" smtClean="0">
                <a:latin typeface="Times New Roman" panose="02020603050405020304" pitchFamily="18" charset="0"/>
                <a:cs typeface="B Nazanin" panose="00000400000000000000" pitchFamily="2" charset="-78"/>
              </a:rPr>
              <a:t>Nobe’s</a:t>
            </a:r>
            <a:r>
              <a:rPr lang="fa-IR" sz="3200" dirty="0" smtClean="0">
                <a:latin typeface="Times New Roman" panose="02020603050405020304" pitchFamily="18" charset="0"/>
                <a:cs typeface="B Nazanin" panose="00000400000000000000" pitchFamily="2" charset="-78"/>
              </a:rPr>
              <a:t> مدل خود را به صورت زير توسعه داد:</a:t>
            </a:r>
          </a:p>
          <a:p>
            <a:pPr lvl="0" algn="l">
              <a:spcAft>
                <a:spcPts val="800"/>
              </a:spcAft>
            </a:pPr>
            <a:r>
              <a:rPr lang="en-US" sz="3200" dirty="0" smtClean="0">
                <a:latin typeface="Times New Roman" panose="02020603050405020304" pitchFamily="18" charset="0"/>
                <a:cs typeface="B Nazanin" panose="00000400000000000000" pitchFamily="2" charset="-78"/>
              </a:rPr>
              <a:t>1- culture</a:t>
            </a:r>
          </a:p>
          <a:p>
            <a:pPr lvl="0" algn="l">
              <a:spcAft>
                <a:spcPts val="800"/>
              </a:spcAft>
            </a:pPr>
            <a:r>
              <a:rPr lang="en-US" sz="3200" dirty="0" smtClean="0">
                <a:latin typeface="Times New Roman" panose="02020603050405020304" pitchFamily="18" charset="0"/>
                <a:cs typeface="B Nazanin" panose="00000400000000000000" pitchFamily="2" charset="-78"/>
              </a:rPr>
              <a:t>2- nature of financial systems</a:t>
            </a:r>
          </a:p>
          <a:p>
            <a:pPr lvl="0" algn="l">
              <a:spcAft>
                <a:spcPts val="800"/>
              </a:spcAft>
            </a:pPr>
            <a:endParaRPr lang="fa-IR" sz="3200" dirty="0" smtClean="0">
              <a:latin typeface="Times New Roman" panose="02020603050405020304" pitchFamily="18" charset="0"/>
              <a:cs typeface="B Nazanin" panose="00000400000000000000" pitchFamily="2" charset="-78"/>
            </a:endParaRPr>
          </a:p>
          <a:p>
            <a:pPr lvl="0" algn="r" rtl="1">
              <a:spcAft>
                <a:spcPts val="800"/>
              </a:spcAft>
            </a:pPr>
            <a:r>
              <a:rPr lang="fa-IR" sz="3200" dirty="0" smtClean="0">
                <a:latin typeface="Times New Roman" panose="02020603050405020304" pitchFamily="18" charset="0"/>
                <a:cs typeface="B Nazanin" panose="00000400000000000000" pitchFamily="2" charset="-78"/>
              </a:rPr>
              <a:t>2 نوع سيستم هاي مالي طبق تعريف نوبس</a:t>
            </a:r>
          </a:p>
          <a:p>
            <a:pPr lvl="0" algn="r" rtl="1">
              <a:lnSpc>
                <a:spcPct val="105000"/>
              </a:lnSpc>
              <a:spcAft>
                <a:spcPts val="800"/>
              </a:spcAft>
            </a:pPr>
            <a:endParaRPr lang="fa-IR" sz="2800" dirty="0" smtClean="0">
              <a:cs typeface="B Nazanin" panose="00000400000000000000" pitchFamily="2" charset="-78"/>
            </a:endParaRPr>
          </a:p>
        </p:txBody>
      </p:sp>
      <p:sp>
        <p:nvSpPr>
          <p:cNvPr id="11" name="Rectangle 10"/>
          <p:cNvSpPr/>
          <p:nvPr/>
        </p:nvSpPr>
        <p:spPr>
          <a:xfrm>
            <a:off x="228600" y="4053764"/>
            <a:ext cx="1718420" cy="1179810"/>
          </a:xfrm>
          <a:prstGeom prst="rect">
            <a:avLst/>
          </a:prstGeom>
        </p:spPr>
        <p:txBody>
          <a:bodyPr wrap="square">
            <a:spAutoFit/>
          </a:bodyPr>
          <a:lstStyle/>
          <a:p>
            <a:pPr lvl="0" algn="r" rtl="1">
              <a:spcAft>
                <a:spcPts val="800"/>
              </a:spcAft>
            </a:pPr>
            <a:r>
              <a:rPr lang="en-US" sz="3200" dirty="0" smtClean="0">
                <a:latin typeface="Times New Roman" panose="02020603050405020304" pitchFamily="18" charset="0"/>
                <a:cs typeface="B Nazanin" panose="00000400000000000000" pitchFamily="2" charset="-78"/>
              </a:rPr>
              <a:t>A</a:t>
            </a:r>
          </a:p>
          <a:p>
            <a:pPr lvl="0" algn="r" rtl="1">
              <a:spcAft>
                <a:spcPts val="800"/>
              </a:spcAft>
            </a:pPr>
            <a:r>
              <a:rPr lang="en-US" sz="3200" dirty="0" smtClean="0">
                <a:latin typeface="Times New Roman" panose="02020603050405020304" pitchFamily="18" charset="0"/>
                <a:cs typeface="B Nazanin" panose="00000400000000000000" pitchFamily="2" charset="-78"/>
              </a:rPr>
              <a:t>B</a:t>
            </a:r>
            <a:endParaRPr lang="fa-IR" sz="3200" dirty="0" smtClean="0">
              <a:latin typeface="Times New Roman" panose="02020603050405020304" pitchFamily="18" charset="0"/>
              <a:cs typeface="B Nazanin" panose="00000400000000000000" pitchFamily="2" charset="-78"/>
            </a:endParaRPr>
          </a:p>
        </p:txBody>
      </p:sp>
      <p:cxnSp>
        <p:nvCxnSpPr>
          <p:cNvPr id="8" name="Straight Arrow Connector 7"/>
          <p:cNvCxnSpPr/>
          <p:nvPr/>
        </p:nvCxnSpPr>
        <p:spPr>
          <a:xfrm flipH="1" flipV="1">
            <a:off x="1947020" y="4419600"/>
            <a:ext cx="1092216" cy="22407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a:off x="2048636" y="4643669"/>
            <a:ext cx="990600" cy="2331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7" name="Slide Number Placeholder 6"/>
          <p:cNvSpPr>
            <a:spLocks noGrp="1"/>
          </p:cNvSpPr>
          <p:nvPr>
            <p:ph type="sldNum" sz="quarter" idx="12"/>
          </p:nvPr>
        </p:nvSpPr>
        <p:spPr/>
        <p:txBody>
          <a:bodyPr>
            <a:normAutofit/>
          </a:bodyPr>
          <a:lstStyle/>
          <a:p>
            <a:fld id="{910D3704-EB78-46B9-AB15-D23119C7FC1D}" type="slidenum">
              <a:rPr lang="en-US" smtClean="0"/>
              <a:pPr/>
              <a:t>14</a:t>
            </a:fld>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19" y="171314"/>
            <a:ext cx="8097381" cy="971686"/>
          </a:xfrm>
          <a:prstGeom prst="rect">
            <a:avLst/>
          </a:prstGeom>
          <a:noFill/>
          <a:ln>
            <a:noFill/>
          </a:ln>
        </p:spPr>
      </p:pic>
      <p:sp>
        <p:nvSpPr>
          <p:cNvPr id="15" name="TextBox 14"/>
          <p:cNvSpPr txBox="1"/>
          <p:nvPr/>
        </p:nvSpPr>
        <p:spPr>
          <a:xfrm>
            <a:off x="3900198" y="426324"/>
            <a:ext cx="4639282" cy="461665"/>
          </a:xfrm>
          <a:prstGeom prst="rect">
            <a:avLst/>
          </a:prstGeom>
          <a:noFill/>
        </p:spPr>
        <p:txBody>
          <a:bodyPr wrap="square" rtlCol="0">
            <a:spAutoFit/>
          </a:bodyPr>
          <a:lstStyle/>
          <a:p>
            <a:pPr algn="r" rtl="1"/>
            <a:r>
              <a:rPr lang="fa-IR" sz="2400" b="1" cap="all" dirty="0">
                <a:solidFill>
                  <a:schemeClr val="dk1"/>
                </a:solidFill>
                <a:cs typeface="B Nazanin" panose="00000400000000000000" pitchFamily="2" charset="-78"/>
              </a:rPr>
              <a:t>استانداردهاي حسابداري و مالي بين </a:t>
            </a:r>
            <a:r>
              <a:rPr lang="fa-IR" sz="2400" b="1" cap="all" dirty="0" smtClean="0">
                <a:solidFill>
                  <a:schemeClr val="dk1"/>
                </a:solidFill>
                <a:cs typeface="B Nazanin" panose="00000400000000000000" pitchFamily="2" charset="-78"/>
              </a:rPr>
              <a:t>الملل</a:t>
            </a:r>
            <a:endParaRPr lang="en-US" sz="2400" b="1" cap="all" dirty="0">
              <a:solidFill>
                <a:schemeClr val="dk1"/>
              </a:solidFill>
              <a:cs typeface="B Nazanin" panose="00000400000000000000" pitchFamily="2" charset="-78"/>
            </a:endParaRPr>
          </a:p>
        </p:txBody>
      </p:sp>
    </p:spTree>
    <p:extLst>
      <p:ext uri="{BB962C8B-B14F-4D97-AF65-F5344CB8AC3E}">
        <p14:creationId xmlns:p14="http://schemas.microsoft.com/office/powerpoint/2010/main" val="2348988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528935"/>
            <a:ext cx="3421128" cy="369332"/>
          </a:xfrm>
          <a:prstGeom prst="rect">
            <a:avLst/>
          </a:prstGeom>
        </p:spPr>
        <p:txBody>
          <a:bodyPr wrap="none">
            <a:spAutoFit/>
          </a:bodyPr>
          <a:lstStyle/>
          <a:p>
            <a:pPr algn="ctr" rtl="1"/>
            <a:r>
              <a:rPr lang="fa-IR" b="1" dirty="0">
                <a:solidFill>
                  <a:schemeClr val="bg1"/>
                </a:solidFill>
                <a:cs typeface="B Nazanin" panose="00000400000000000000" pitchFamily="2" charset="-78"/>
              </a:rPr>
              <a:t>استانداردهاي حسابداري و مالي بين الملل</a:t>
            </a:r>
            <a:endParaRPr lang="en-US" b="1" dirty="0">
              <a:solidFill>
                <a:schemeClr val="bg1"/>
              </a:solidFill>
              <a:cs typeface="B Nazanin" panose="00000400000000000000" pitchFamily="2" charset="-78"/>
            </a:endParaRPr>
          </a:p>
        </p:txBody>
      </p:sp>
      <p:sp>
        <p:nvSpPr>
          <p:cNvPr id="7" name="Rectangle 6"/>
          <p:cNvSpPr/>
          <p:nvPr/>
        </p:nvSpPr>
        <p:spPr>
          <a:xfrm>
            <a:off x="0" y="1244599"/>
            <a:ext cx="2209800" cy="584775"/>
          </a:xfrm>
          <a:prstGeom prst="rect">
            <a:avLst/>
          </a:prstGeom>
        </p:spPr>
        <p:txBody>
          <a:bodyPr wrap="square">
            <a:spAutoFit/>
          </a:bodyPr>
          <a:lstStyle/>
          <a:p>
            <a:pPr lvl="0" algn="r" rtl="1">
              <a:spcAft>
                <a:spcPts val="800"/>
              </a:spcAft>
            </a:pPr>
            <a:r>
              <a:rPr lang="fa-IR" sz="3200" dirty="0" smtClean="0">
                <a:latin typeface="Times New Roman" panose="02020603050405020304" pitchFamily="18" charset="0"/>
                <a:cs typeface="B Nazanin" panose="00000400000000000000" pitchFamily="2" charset="-78"/>
              </a:rPr>
              <a:t>ماهيت</a:t>
            </a:r>
            <a:r>
              <a:rPr lang="en-US" sz="3200" dirty="0" smtClean="0">
                <a:latin typeface="Times New Roman" panose="02020603050405020304" pitchFamily="18" charset="0"/>
                <a:cs typeface="B Nazanin" panose="00000400000000000000" pitchFamily="2" charset="-78"/>
              </a:rPr>
              <a:t> …</a:t>
            </a:r>
            <a:r>
              <a:rPr lang="fa-IR" sz="3200" dirty="0" smtClean="0">
                <a:latin typeface="Times New Roman" panose="02020603050405020304" pitchFamily="18" charset="0"/>
                <a:cs typeface="B Nazanin" panose="00000400000000000000" pitchFamily="2" charset="-78"/>
              </a:rPr>
              <a:t> </a:t>
            </a:r>
            <a:endParaRPr lang="fa-IR" sz="2800" dirty="0" smtClean="0">
              <a:cs typeface="B Nazanin" panose="00000400000000000000" pitchFamily="2" charset="-78"/>
            </a:endParaRPr>
          </a:p>
        </p:txBody>
      </p:sp>
      <p:sp>
        <p:nvSpPr>
          <p:cNvPr id="8" name="Rectangle 7"/>
          <p:cNvSpPr/>
          <p:nvPr/>
        </p:nvSpPr>
        <p:spPr>
          <a:xfrm>
            <a:off x="3048000" y="1219199"/>
            <a:ext cx="3124200" cy="584775"/>
          </a:xfrm>
          <a:prstGeom prst="rect">
            <a:avLst/>
          </a:prstGeom>
        </p:spPr>
        <p:txBody>
          <a:bodyPr wrap="square">
            <a:spAutoFit/>
          </a:bodyPr>
          <a:lstStyle/>
          <a:p>
            <a:pPr lvl="0" algn="r" rtl="1">
              <a:spcAft>
                <a:spcPts val="800"/>
              </a:spcAft>
            </a:pPr>
            <a:r>
              <a:rPr lang="fa-IR" sz="3200" dirty="0" smtClean="0">
                <a:latin typeface="Times New Roman" panose="02020603050405020304" pitchFamily="18" charset="0"/>
                <a:cs typeface="B Nazanin" panose="00000400000000000000" pitchFamily="2" charset="-78"/>
              </a:rPr>
              <a:t>نوع سيستم تأمين مالي</a:t>
            </a:r>
            <a:endParaRPr lang="fa-IR" sz="2800" dirty="0" smtClean="0">
              <a:cs typeface="B Nazanin" panose="00000400000000000000" pitchFamily="2" charset="-78"/>
            </a:endParaRPr>
          </a:p>
        </p:txBody>
      </p:sp>
      <p:sp>
        <p:nvSpPr>
          <p:cNvPr id="9" name="Rectangle 8"/>
          <p:cNvSpPr/>
          <p:nvPr/>
        </p:nvSpPr>
        <p:spPr>
          <a:xfrm>
            <a:off x="6629400" y="1244025"/>
            <a:ext cx="2209800" cy="584775"/>
          </a:xfrm>
          <a:prstGeom prst="rect">
            <a:avLst/>
          </a:prstGeom>
        </p:spPr>
        <p:txBody>
          <a:bodyPr wrap="square">
            <a:spAutoFit/>
          </a:bodyPr>
          <a:lstStyle/>
          <a:p>
            <a:pPr lvl="0" algn="r" rtl="1">
              <a:spcAft>
                <a:spcPts val="800"/>
              </a:spcAft>
            </a:pPr>
            <a:r>
              <a:rPr lang="fa-IR" sz="3200" dirty="0" smtClean="0">
                <a:latin typeface="Times New Roman" panose="02020603050405020304" pitchFamily="18" charset="0"/>
                <a:cs typeface="B Nazanin" panose="00000400000000000000" pitchFamily="2" charset="-78"/>
              </a:rPr>
              <a:t>نوع حسابداري</a:t>
            </a:r>
            <a:endParaRPr lang="fa-IR" sz="2800" dirty="0" smtClean="0">
              <a:cs typeface="B Nazanin" panose="00000400000000000000" pitchFamily="2" charset="-78"/>
            </a:endParaRPr>
          </a:p>
        </p:txBody>
      </p:sp>
      <p:sp>
        <p:nvSpPr>
          <p:cNvPr id="3" name="Rectangle 2"/>
          <p:cNvSpPr/>
          <p:nvPr/>
        </p:nvSpPr>
        <p:spPr>
          <a:xfrm>
            <a:off x="863600" y="2057400"/>
            <a:ext cx="1651000" cy="1524000"/>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fa-IR" sz="2800" dirty="0" smtClean="0">
                <a:solidFill>
                  <a:schemeClr val="tx1"/>
                </a:solidFill>
                <a:cs typeface="B Nazanin" panose="00000400000000000000" pitchFamily="2" charset="-78"/>
              </a:rPr>
              <a:t>نوع 1</a:t>
            </a:r>
            <a:endParaRPr lang="en-US" sz="2800" dirty="0">
              <a:solidFill>
                <a:schemeClr val="tx1"/>
              </a:solidFill>
              <a:cs typeface="B Nazanin" panose="00000400000000000000" pitchFamily="2" charset="-78"/>
            </a:endParaRPr>
          </a:p>
        </p:txBody>
      </p:sp>
      <p:sp>
        <p:nvSpPr>
          <p:cNvPr id="11" name="Rectangle 10"/>
          <p:cNvSpPr/>
          <p:nvPr/>
        </p:nvSpPr>
        <p:spPr>
          <a:xfrm>
            <a:off x="3517900" y="2057400"/>
            <a:ext cx="1905000" cy="1524000"/>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fa-IR" sz="2800" dirty="0" smtClean="0">
                <a:solidFill>
                  <a:schemeClr val="tx1"/>
                </a:solidFill>
                <a:cs typeface="B Nazanin" panose="00000400000000000000" pitchFamily="2" charset="-78"/>
              </a:rPr>
              <a:t>تأمين مالي بيروني قوي</a:t>
            </a:r>
            <a:endParaRPr lang="en-US" sz="2800" dirty="0">
              <a:solidFill>
                <a:schemeClr val="tx1"/>
              </a:solidFill>
              <a:cs typeface="B Nazanin" panose="00000400000000000000" pitchFamily="2" charset="-78"/>
            </a:endParaRPr>
          </a:p>
        </p:txBody>
      </p:sp>
      <p:sp>
        <p:nvSpPr>
          <p:cNvPr id="12" name="Rectangle 11"/>
          <p:cNvSpPr/>
          <p:nvPr/>
        </p:nvSpPr>
        <p:spPr>
          <a:xfrm>
            <a:off x="6469056" y="2057400"/>
            <a:ext cx="2357444" cy="1524000"/>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rtl="1"/>
            <a:r>
              <a:rPr lang="fa-IR" sz="2800" dirty="0" smtClean="0">
                <a:solidFill>
                  <a:schemeClr val="tx1"/>
                </a:solidFill>
                <a:cs typeface="B Nazanin" panose="00000400000000000000" pitchFamily="2" charset="-78"/>
              </a:rPr>
              <a:t>كلاس </a:t>
            </a:r>
            <a:r>
              <a:rPr lang="en-US" sz="2800" dirty="0" smtClean="0">
                <a:solidFill>
                  <a:schemeClr val="tx1"/>
                </a:solidFill>
                <a:cs typeface="B Nazanin" panose="00000400000000000000" pitchFamily="2" charset="-78"/>
              </a:rPr>
              <a:t>A</a:t>
            </a:r>
            <a:r>
              <a:rPr lang="fa-IR" sz="2800" dirty="0" smtClean="0">
                <a:solidFill>
                  <a:schemeClr val="tx1"/>
                </a:solidFill>
                <a:cs typeface="B Nazanin" panose="00000400000000000000" pitchFamily="2" charset="-78"/>
              </a:rPr>
              <a:t>:</a:t>
            </a:r>
          </a:p>
          <a:p>
            <a:pPr algn="ctr"/>
            <a:r>
              <a:rPr lang="fa-IR" sz="2800" dirty="0" smtClean="0">
                <a:solidFill>
                  <a:schemeClr val="tx1"/>
                </a:solidFill>
                <a:cs typeface="B Nazanin" panose="00000400000000000000" pitchFamily="2" charset="-78"/>
              </a:rPr>
              <a:t>حسابداري براي سهامداران بيروني</a:t>
            </a:r>
            <a:endParaRPr lang="en-US" sz="2800" dirty="0">
              <a:solidFill>
                <a:schemeClr val="tx1"/>
              </a:solidFill>
              <a:cs typeface="B Nazanin" panose="00000400000000000000" pitchFamily="2" charset="-78"/>
            </a:endParaRPr>
          </a:p>
        </p:txBody>
      </p:sp>
      <p:sp>
        <p:nvSpPr>
          <p:cNvPr id="13" name="Rectangle 12"/>
          <p:cNvSpPr/>
          <p:nvPr/>
        </p:nvSpPr>
        <p:spPr>
          <a:xfrm>
            <a:off x="901700" y="4343400"/>
            <a:ext cx="1651000" cy="1524000"/>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fa-IR" sz="2800" dirty="0" smtClean="0">
                <a:solidFill>
                  <a:schemeClr val="tx1"/>
                </a:solidFill>
                <a:cs typeface="B Nazanin" panose="00000400000000000000" pitchFamily="2" charset="-78"/>
              </a:rPr>
              <a:t>نوع 2</a:t>
            </a:r>
            <a:endParaRPr lang="en-US" sz="2800" dirty="0">
              <a:solidFill>
                <a:schemeClr val="tx1"/>
              </a:solidFill>
              <a:cs typeface="B Nazanin" panose="00000400000000000000" pitchFamily="2" charset="-78"/>
            </a:endParaRPr>
          </a:p>
        </p:txBody>
      </p:sp>
      <p:sp>
        <p:nvSpPr>
          <p:cNvPr id="14" name="Rectangle 13"/>
          <p:cNvSpPr/>
          <p:nvPr/>
        </p:nvSpPr>
        <p:spPr>
          <a:xfrm>
            <a:off x="3505200" y="4356100"/>
            <a:ext cx="1905000" cy="1524000"/>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fa-IR" sz="2800" dirty="0" smtClean="0">
                <a:solidFill>
                  <a:schemeClr val="tx1"/>
                </a:solidFill>
                <a:cs typeface="B Nazanin" panose="00000400000000000000" pitchFamily="2" charset="-78"/>
              </a:rPr>
              <a:t>تأمين مالي بيروني ضعيف</a:t>
            </a:r>
            <a:endParaRPr lang="en-US" sz="2800" dirty="0">
              <a:solidFill>
                <a:schemeClr val="tx1"/>
              </a:solidFill>
              <a:cs typeface="B Nazanin" panose="00000400000000000000" pitchFamily="2" charset="-78"/>
            </a:endParaRPr>
          </a:p>
        </p:txBody>
      </p:sp>
      <p:sp>
        <p:nvSpPr>
          <p:cNvPr id="15" name="Rectangle 14"/>
          <p:cNvSpPr/>
          <p:nvPr/>
        </p:nvSpPr>
        <p:spPr>
          <a:xfrm>
            <a:off x="6477000" y="4356100"/>
            <a:ext cx="2349500" cy="1640417"/>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rtl="1"/>
            <a:r>
              <a:rPr lang="fa-IR" sz="2800" dirty="0" smtClean="0">
                <a:solidFill>
                  <a:schemeClr val="tx1"/>
                </a:solidFill>
                <a:cs typeface="B Nazanin" panose="00000400000000000000" pitchFamily="2" charset="-78"/>
              </a:rPr>
              <a:t>كلاس </a:t>
            </a:r>
            <a:r>
              <a:rPr lang="en-US" sz="2800" dirty="0">
                <a:solidFill>
                  <a:schemeClr val="tx1"/>
                </a:solidFill>
                <a:cs typeface="B Nazanin" panose="00000400000000000000" pitchFamily="2" charset="-78"/>
              </a:rPr>
              <a:t>B</a:t>
            </a:r>
            <a:r>
              <a:rPr lang="fa-IR" sz="2800" dirty="0" smtClean="0">
                <a:solidFill>
                  <a:schemeClr val="tx1"/>
                </a:solidFill>
                <a:cs typeface="B Nazanin" panose="00000400000000000000" pitchFamily="2" charset="-78"/>
              </a:rPr>
              <a:t>:</a:t>
            </a:r>
          </a:p>
          <a:p>
            <a:pPr algn="ctr"/>
            <a:r>
              <a:rPr lang="fa-IR" sz="2800" dirty="0" smtClean="0">
                <a:solidFill>
                  <a:schemeClr val="tx1"/>
                </a:solidFill>
                <a:cs typeface="B Nazanin" panose="00000400000000000000" pitchFamily="2" charset="-78"/>
              </a:rPr>
              <a:t>حسابداري براي مقاصد مالياتي و اعتباري</a:t>
            </a:r>
            <a:endParaRPr lang="en-US" sz="2800" dirty="0">
              <a:solidFill>
                <a:schemeClr val="tx1"/>
              </a:solidFill>
              <a:cs typeface="B Nazanin" panose="00000400000000000000" pitchFamily="2" charset="-78"/>
            </a:endParaRPr>
          </a:p>
        </p:txBody>
      </p:sp>
      <p:cxnSp>
        <p:nvCxnSpPr>
          <p:cNvPr id="16" name="Straight Arrow Connector 15"/>
          <p:cNvCxnSpPr/>
          <p:nvPr/>
        </p:nvCxnSpPr>
        <p:spPr>
          <a:xfrm flipV="1">
            <a:off x="2772508" y="2971800"/>
            <a:ext cx="504092"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flipV="1">
            <a:off x="5668108" y="2971800"/>
            <a:ext cx="504092"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flipV="1">
            <a:off x="2743200" y="5232400"/>
            <a:ext cx="504092"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V="1">
            <a:off x="5715000" y="5232400"/>
            <a:ext cx="504092"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Footer Placeholder 9"/>
          <p:cNvSpPr>
            <a:spLocks noGrp="1"/>
          </p:cNvSpPr>
          <p:nvPr>
            <p:ph type="ftr" sz="quarter" idx="11"/>
          </p:nvPr>
        </p:nvSpPr>
        <p:spPr/>
        <p:txBody>
          <a:bodyPr/>
          <a:lstStyle/>
          <a:p>
            <a:r>
              <a:rPr lang="fa-IR" smtClean="0"/>
              <a:t>مالي بين الملل</a:t>
            </a:r>
            <a:endParaRPr lang="en-US"/>
          </a:p>
        </p:txBody>
      </p:sp>
      <p:sp>
        <p:nvSpPr>
          <p:cNvPr id="17" name="Slide Number Placeholder 16"/>
          <p:cNvSpPr>
            <a:spLocks noGrp="1"/>
          </p:cNvSpPr>
          <p:nvPr>
            <p:ph type="sldNum" sz="quarter" idx="12"/>
          </p:nvPr>
        </p:nvSpPr>
        <p:spPr/>
        <p:txBody>
          <a:bodyPr>
            <a:normAutofit/>
          </a:bodyPr>
          <a:lstStyle/>
          <a:p>
            <a:fld id="{910D3704-EB78-46B9-AB15-D23119C7FC1D}" type="slidenum">
              <a:rPr lang="en-US" smtClean="0"/>
              <a:pPr/>
              <a:t>15</a:t>
            </a:fld>
            <a:endParaRPr lang="en-US"/>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19" y="171314"/>
            <a:ext cx="8097381" cy="971686"/>
          </a:xfrm>
          <a:prstGeom prst="rect">
            <a:avLst/>
          </a:prstGeom>
          <a:noFill/>
          <a:ln>
            <a:noFill/>
          </a:ln>
        </p:spPr>
      </p:pic>
      <p:sp>
        <p:nvSpPr>
          <p:cNvPr id="22" name="TextBox 21"/>
          <p:cNvSpPr txBox="1"/>
          <p:nvPr/>
        </p:nvSpPr>
        <p:spPr>
          <a:xfrm>
            <a:off x="3900198" y="426324"/>
            <a:ext cx="4639282" cy="461665"/>
          </a:xfrm>
          <a:prstGeom prst="rect">
            <a:avLst/>
          </a:prstGeom>
          <a:noFill/>
        </p:spPr>
        <p:txBody>
          <a:bodyPr wrap="square" rtlCol="0">
            <a:spAutoFit/>
          </a:bodyPr>
          <a:lstStyle/>
          <a:p>
            <a:pPr algn="r" rtl="1"/>
            <a:r>
              <a:rPr lang="fa-IR" sz="2400" b="1" cap="all" dirty="0">
                <a:solidFill>
                  <a:schemeClr val="dk1"/>
                </a:solidFill>
                <a:cs typeface="B Nazanin" panose="00000400000000000000" pitchFamily="2" charset="-78"/>
              </a:rPr>
              <a:t>استانداردهاي حسابداري و مالي بين </a:t>
            </a:r>
            <a:r>
              <a:rPr lang="fa-IR" sz="2400" b="1" cap="all" dirty="0" smtClean="0">
                <a:solidFill>
                  <a:schemeClr val="dk1"/>
                </a:solidFill>
                <a:cs typeface="B Nazanin" panose="00000400000000000000" pitchFamily="2" charset="-78"/>
              </a:rPr>
              <a:t>الملل</a:t>
            </a:r>
            <a:endParaRPr lang="en-US" sz="2400" b="1" cap="all" dirty="0">
              <a:solidFill>
                <a:schemeClr val="dk1"/>
              </a:solidFill>
              <a:cs typeface="B Nazanin" panose="00000400000000000000" pitchFamily="2" charset="-78"/>
            </a:endParaRPr>
          </a:p>
        </p:txBody>
      </p:sp>
    </p:spTree>
    <p:extLst>
      <p:ext uri="{BB962C8B-B14F-4D97-AF65-F5344CB8AC3E}">
        <p14:creationId xmlns:p14="http://schemas.microsoft.com/office/powerpoint/2010/main" val="1884141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53000" y="1219200"/>
            <a:ext cx="3835400" cy="523220"/>
          </a:xfrm>
          <a:prstGeom prst="rect">
            <a:avLst/>
          </a:prstGeom>
        </p:spPr>
        <p:txBody>
          <a:bodyPr wrap="square">
            <a:spAutoFit/>
          </a:bodyPr>
          <a:lstStyle/>
          <a:p>
            <a:pPr lvl="0" algn="r" rtl="1">
              <a:spcAft>
                <a:spcPts val="800"/>
              </a:spcAft>
            </a:pPr>
            <a:r>
              <a:rPr lang="fa-IR" sz="2800" dirty="0" smtClean="0">
                <a:latin typeface="Times New Roman" panose="02020603050405020304" pitchFamily="18" charset="0"/>
                <a:cs typeface="B Nazanin" panose="00000400000000000000" pitchFamily="2" charset="-78"/>
              </a:rPr>
              <a:t>كلاس </a:t>
            </a:r>
            <a:r>
              <a:rPr lang="en-US" sz="2800" dirty="0" smtClean="0">
                <a:latin typeface="Times New Roman" panose="02020603050405020304" pitchFamily="18" charset="0"/>
                <a:cs typeface="B Nazanin" panose="00000400000000000000" pitchFamily="2" charset="-78"/>
              </a:rPr>
              <a:t>A</a:t>
            </a:r>
            <a:r>
              <a:rPr lang="fa-IR" sz="2800" dirty="0" smtClean="0">
                <a:latin typeface="Times New Roman" panose="02020603050405020304" pitchFamily="18" charset="0"/>
                <a:cs typeface="B Nazanin" panose="00000400000000000000" pitchFamily="2" charset="-78"/>
              </a:rPr>
              <a:t>     </a:t>
            </a:r>
            <a:r>
              <a:rPr lang="en-US" sz="2800" dirty="0" smtClean="0">
                <a:latin typeface="Times New Roman" panose="02020603050405020304" pitchFamily="18" charset="0"/>
                <a:cs typeface="B Nazanin" panose="00000400000000000000" pitchFamily="2" charset="-78"/>
              </a:rPr>
              <a:t>	</a:t>
            </a:r>
            <a:r>
              <a:rPr lang="fa-IR" sz="2800" dirty="0" smtClean="0">
                <a:latin typeface="Times New Roman" panose="02020603050405020304" pitchFamily="18" charset="0"/>
                <a:cs typeface="B Nazanin" panose="00000400000000000000" pitchFamily="2" charset="-78"/>
              </a:rPr>
              <a:t>انگولا ساكسون:</a:t>
            </a:r>
            <a:endParaRPr lang="fa-IR" sz="2400" dirty="0" smtClean="0">
              <a:cs typeface="B Nazanin" panose="00000400000000000000" pitchFamily="2" charset="-78"/>
            </a:endParaRPr>
          </a:p>
        </p:txBody>
      </p:sp>
      <p:cxnSp>
        <p:nvCxnSpPr>
          <p:cNvPr id="8" name="Straight Arrow Connector 7"/>
          <p:cNvCxnSpPr/>
          <p:nvPr/>
        </p:nvCxnSpPr>
        <p:spPr>
          <a:xfrm flipH="1">
            <a:off x="7086600" y="1524000"/>
            <a:ext cx="381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685800" y="1803975"/>
            <a:ext cx="6934200" cy="2145203"/>
          </a:xfrm>
          <a:prstGeom prst="rect">
            <a:avLst/>
          </a:prstGeom>
        </p:spPr>
        <p:txBody>
          <a:bodyPr wrap="square">
            <a:spAutoFit/>
          </a:bodyPr>
          <a:lstStyle/>
          <a:p>
            <a:pPr marL="457200" lvl="0" indent="-457200" algn="r" rtl="1">
              <a:spcAft>
                <a:spcPts val="800"/>
              </a:spcAft>
              <a:buFont typeface="Wingdings" panose="05000000000000000000" pitchFamily="2" charset="2"/>
              <a:buChar char="q"/>
            </a:pPr>
            <a:r>
              <a:rPr lang="fa-IR" sz="2800" dirty="0" smtClean="0">
                <a:latin typeface="Times New Roman" panose="02020603050405020304" pitchFamily="18" charset="0"/>
                <a:cs typeface="B Nazanin" panose="00000400000000000000" pitchFamily="2" charset="-78"/>
              </a:rPr>
              <a:t>معيارهاي اندازه گيري داراي محافظه كاري كم تر </a:t>
            </a:r>
          </a:p>
          <a:p>
            <a:pPr marL="457200" lvl="0" indent="-457200" algn="r" rtl="1">
              <a:spcAft>
                <a:spcPts val="800"/>
              </a:spcAft>
              <a:buFont typeface="Wingdings" panose="05000000000000000000" pitchFamily="2" charset="2"/>
              <a:buChar char="q"/>
            </a:pPr>
            <a:r>
              <a:rPr lang="fa-IR" sz="2800" dirty="0" smtClean="0">
                <a:latin typeface="Times New Roman" panose="02020603050405020304" pitchFamily="18" charset="0"/>
                <a:cs typeface="B Nazanin" panose="00000400000000000000" pitchFamily="2" charset="-78"/>
              </a:rPr>
              <a:t>هزينه هاي افشا زياد است</a:t>
            </a:r>
          </a:p>
          <a:p>
            <a:pPr marL="457200" lvl="0" indent="-457200" algn="r" rtl="1">
              <a:spcAft>
                <a:spcPts val="800"/>
              </a:spcAft>
              <a:buFont typeface="Wingdings" panose="05000000000000000000" pitchFamily="2" charset="2"/>
              <a:buChar char="q"/>
            </a:pPr>
            <a:r>
              <a:rPr lang="fa-IR" sz="2800" dirty="0" smtClean="0">
                <a:latin typeface="Times New Roman" panose="02020603050405020304" pitchFamily="18" charset="0"/>
                <a:cs typeface="B Nazanin" panose="00000400000000000000" pitchFamily="2" charset="-78"/>
              </a:rPr>
              <a:t>سيستم حسابداري متفاوت با سيستم مالياتي است.</a:t>
            </a:r>
          </a:p>
          <a:p>
            <a:pPr lvl="0" algn="r" rtl="1">
              <a:lnSpc>
                <a:spcPct val="105000"/>
              </a:lnSpc>
              <a:spcAft>
                <a:spcPts val="800"/>
              </a:spcAft>
            </a:pPr>
            <a:endParaRPr lang="fa-IR" sz="2400" dirty="0" smtClean="0">
              <a:cs typeface="B Nazanin" panose="00000400000000000000" pitchFamily="2" charset="-78"/>
            </a:endParaRPr>
          </a:p>
        </p:txBody>
      </p:sp>
      <p:sp>
        <p:nvSpPr>
          <p:cNvPr id="11" name="Rectangle 10"/>
          <p:cNvSpPr/>
          <p:nvPr/>
        </p:nvSpPr>
        <p:spPr>
          <a:xfrm>
            <a:off x="4724400" y="3429000"/>
            <a:ext cx="4279900" cy="523220"/>
          </a:xfrm>
          <a:prstGeom prst="rect">
            <a:avLst/>
          </a:prstGeom>
        </p:spPr>
        <p:txBody>
          <a:bodyPr wrap="square">
            <a:spAutoFit/>
          </a:bodyPr>
          <a:lstStyle/>
          <a:p>
            <a:pPr lvl="0" algn="r" rtl="1">
              <a:spcAft>
                <a:spcPts val="800"/>
              </a:spcAft>
            </a:pPr>
            <a:r>
              <a:rPr lang="fa-IR" sz="2800" dirty="0" smtClean="0">
                <a:latin typeface="Times New Roman" panose="02020603050405020304" pitchFamily="18" charset="0"/>
                <a:cs typeface="B Nazanin" panose="00000400000000000000" pitchFamily="2" charset="-78"/>
              </a:rPr>
              <a:t>كلاس </a:t>
            </a:r>
            <a:r>
              <a:rPr lang="en-US" sz="2800" dirty="0" smtClean="0">
                <a:latin typeface="Times New Roman" panose="02020603050405020304" pitchFamily="18" charset="0"/>
                <a:cs typeface="B Nazanin" panose="00000400000000000000" pitchFamily="2" charset="-78"/>
              </a:rPr>
              <a:t>B</a:t>
            </a:r>
            <a:r>
              <a:rPr lang="fa-IR" sz="2800" dirty="0" smtClean="0">
                <a:latin typeface="Times New Roman" panose="02020603050405020304" pitchFamily="18" charset="0"/>
                <a:cs typeface="B Nazanin" panose="00000400000000000000" pitchFamily="2" charset="-78"/>
              </a:rPr>
              <a:t>     </a:t>
            </a:r>
            <a:r>
              <a:rPr lang="en-US" sz="2800" dirty="0" smtClean="0">
                <a:latin typeface="Times New Roman" panose="02020603050405020304" pitchFamily="18" charset="0"/>
                <a:cs typeface="B Nazanin" panose="00000400000000000000" pitchFamily="2" charset="-78"/>
              </a:rPr>
              <a:t>	</a:t>
            </a:r>
            <a:r>
              <a:rPr lang="fa-IR" sz="2800" dirty="0" smtClean="0">
                <a:latin typeface="Times New Roman" panose="02020603050405020304" pitchFamily="18" charset="0"/>
                <a:cs typeface="B Nazanin" panose="00000400000000000000" pitchFamily="2" charset="-78"/>
              </a:rPr>
              <a:t>حسابداري اروپايي:</a:t>
            </a:r>
            <a:endParaRPr lang="fa-IR" sz="2400" dirty="0" smtClean="0">
              <a:cs typeface="B Nazanin" panose="00000400000000000000" pitchFamily="2" charset="-78"/>
            </a:endParaRPr>
          </a:p>
        </p:txBody>
      </p:sp>
      <p:cxnSp>
        <p:nvCxnSpPr>
          <p:cNvPr id="12" name="Straight Arrow Connector 11"/>
          <p:cNvCxnSpPr/>
          <p:nvPr/>
        </p:nvCxnSpPr>
        <p:spPr>
          <a:xfrm flipH="1">
            <a:off x="7353300" y="3721387"/>
            <a:ext cx="381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762000" y="4070931"/>
            <a:ext cx="6934200" cy="2145203"/>
          </a:xfrm>
          <a:prstGeom prst="rect">
            <a:avLst/>
          </a:prstGeom>
        </p:spPr>
        <p:txBody>
          <a:bodyPr wrap="square">
            <a:spAutoFit/>
          </a:bodyPr>
          <a:lstStyle/>
          <a:p>
            <a:pPr marL="457200" lvl="0" indent="-457200" algn="r" rtl="1">
              <a:spcAft>
                <a:spcPts val="800"/>
              </a:spcAft>
              <a:buFont typeface="Wingdings" panose="05000000000000000000" pitchFamily="2" charset="2"/>
              <a:buChar char="q"/>
            </a:pPr>
            <a:r>
              <a:rPr lang="fa-IR" sz="2800" dirty="0" smtClean="0">
                <a:latin typeface="Times New Roman" panose="02020603050405020304" pitchFamily="18" charset="0"/>
                <a:cs typeface="B Nazanin" panose="00000400000000000000" pitchFamily="2" charset="-78"/>
              </a:rPr>
              <a:t>محافظه كاري زياد</a:t>
            </a:r>
          </a:p>
          <a:p>
            <a:pPr marL="457200" lvl="0" indent="-457200" algn="r" rtl="1">
              <a:spcAft>
                <a:spcPts val="800"/>
              </a:spcAft>
              <a:buFont typeface="Wingdings" panose="05000000000000000000" pitchFamily="2" charset="2"/>
              <a:buChar char="q"/>
            </a:pPr>
            <a:r>
              <a:rPr lang="fa-IR" sz="2800" dirty="0" smtClean="0">
                <a:latin typeface="Times New Roman" panose="02020603050405020304" pitchFamily="18" charset="0"/>
                <a:cs typeface="B Nazanin" panose="00000400000000000000" pitchFamily="2" charset="-78"/>
              </a:rPr>
              <a:t>هزينه افشاء پايين</a:t>
            </a:r>
          </a:p>
          <a:p>
            <a:pPr marL="457200" lvl="0" indent="-457200" algn="r" rtl="1">
              <a:spcAft>
                <a:spcPts val="800"/>
              </a:spcAft>
              <a:buFont typeface="Wingdings" panose="05000000000000000000" pitchFamily="2" charset="2"/>
              <a:buChar char="q"/>
            </a:pPr>
            <a:r>
              <a:rPr lang="fa-IR" sz="2800" dirty="0" smtClean="0">
                <a:latin typeface="Times New Roman" panose="02020603050405020304" pitchFamily="18" charset="0"/>
                <a:cs typeface="B Nazanin" panose="00000400000000000000" pitchFamily="2" charset="-78"/>
              </a:rPr>
              <a:t>سيستم حسابداري در خدمت مقاصد مالياتي</a:t>
            </a:r>
          </a:p>
          <a:p>
            <a:pPr lvl="0" algn="r" rtl="1">
              <a:lnSpc>
                <a:spcPct val="105000"/>
              </a:lnSpc>
              <a:spcAft>
                <a:spcPts val="800"/>
              </a:spcAft>
            </a:pPr>
            <a:endParaRPr lang="fa-IR" sz="2400" dirty="0" smtClean="0">
              <a:cs typeface="B Nazanin" panose="00000400000000000000" pitchFamily="2" charset="-78"/>
            </a:endParaRPr>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9" name="Slide Number Placeholder 8"/>
          <p:cNvSpPr>
            <a:spLocks noGrp="1"/>
          </p:cNvSpPr>
          <p:nvPr>
            <p:ph type="sldNum" sz="quarter" idx="12"/>
          </p:nvPr>
        </p:nvSpPr>
        <p:spPr/>
        <p:txBody>
          <a:bodyPr>
            <a:normAutofit/>
          </a:bodyPr>
          <a:lstStyle/>
          <a:p>
            <a:fld id="{910D3704-EB78-46B9-AB15-D23119C7FC1D}" type="slidenum">
              <a:rPr lang="en-US" smtClean="0"/>
              <a:pPr/>
              <a:t>16</a:t>
            </a:fld>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19" y="171314"/>
            <a:ext cx="8097381" cy="971686"/>
          </a:xfrm>
          <a:prstGeom prst="rect">
            <a:avLst/>
          </a:prstGeom>
          <a:noFill/>
          <a:ln>
            <a:noFill/>
          </a:ln>
        </p:spPr>
      </p:pic>
      <p:sp>
        <p:nvSpPr>
          <p:cNvPr id="15" name="TextBox 14"/>
          <p:cNvSpPr txBox="1"/>
          <p:nvPr/>
        </p:nvSpPr>
        <p:spPr>
          <a:xfrm>
            <a:off x="3900198" y="426324"/>
            <a:ext cx="4639282" cy="461665"/>
          </a:xfrm>
          <a:prstGeom prst="rect">
            <a:avLst/>
          </a:prstGeom>
          <a:noFill/>
        </p:spPr>
        <p:txBody>
          <a:bodyPr wrap="square" rtlCol="0">
            <a:spAutoFit/>
          </a:bodyPr>
          <a:lstStyle/>
          <a:p>
            <a:pPr algn="r" rtl="1"/>
            <a:r>
              <a:rPr lang="fa-IR" sz="2400" b="1" cap="all" dirty="0">
                <a:solidFill>
                  <a:schemeClr val="dk1"/>
                </a:solidFill>
                <a:cs typeface="B Nazanin" panose="00000400000000000000" pitchFamily="2" charset="-78"/>
              </a:rPr>
              <a:t>استانداردهاي حسابداري و مالي بين </a:t>
            </a:r>
            <a:r>
              <a:rPr lang="fa-IR" sz="2400" b="1" cap="all" dirty="0" smtClean="0">
                <a:solidFill>
                  <a:schemeClr val="dk1"/>
                </a:solidFill>
                <a:cs typeface="B Nazanin" panose="00000400000000000000" pitchFamily="2" charset="-78"/>
              </a:rPr>
              <a:t>الملل</a:t>
            </a:r>
            <a:endParaRPr lang="en-US" sz="2400" b="1" cap="all" dirty="0">
              <a:solidFill>
                <a:schemeClr val="dk1"/>
              </a:solidFill>
              <a:cs typeface="B Nazanin" panose="00000400000000000000" pitchFamily="2" charset="-78"/>
            </a:endParaRPr>
          </a:p>
        </p:txBody>
      </p:sp>
    </p:spTree>
    <p:extLst>
      <p:ext uri="{BB962C8B-B14F-4D97-AF65-F5344CB8AC3E}">
        <p14:creationId xmlns:p14="http://schemas.microsoft.com/office/powerpoint/2010/main" val="3052365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19" y="171314"/>
            <a:ext cx="8097381" cy="971686"/>
          </a:xfrm>
          <a:prstGeom prst="rect">
            <a:avLst/>
          </a:prstGeom>
          <a:noFill/>
          <a:ln>
            <a:noFill/>
          </a:ln>
        </p:spPr>
      </p:pic>
      <p:sp>
        <p:nvSpPr>
          <p:cNvPr id="2" name="Title 1"/>
          <p:cNvSpPr>
            <a:spLocks noGrp="1"/>
          </p:cNvSpPr>
          <p:nvPr>
            <p:ph type="title"/>
          </p:nvPr>
        </p:nvSpPr>
        <p:spPr/>
        <p:txBody>
          <a:bodyPr>
            <a:normAutofit/>
          </a:bodyPr>
          <a:lstStyle/>
          <a:p>
            <a:r>
              <a:rPr lang="fa-IR" sz="2400" b="1" dirty="0" smtClean="0">
                <a:cs typeface="B Zar" panose="00000400000000000000" pitchFamily="2" charset="-78"/>
              </a:rPr>
              <a:t>كريستفر نوبس و طبقه بندي نظامهاي حسابداري</a:t>
            </a:r>
            <a:endParaRPr lang="en-US" sz="2400" b="1" dirty="0">
              <a:cs typeface="B Zar" panose="00000400000000000000" pitchFamily="2" charset="-7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7419975"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17</a:t>
            </a:fld>
            <a:endParaRPr lang="en-US"/>
          </a:p>
        </p:txBody>
      </p:sp>
    </p:spTree>
    <p:extLst>
      <p:ext uri="{BB962C8B-B14F-4D97-AF65-F5344CB8AC3E}">
        <p14:creationId xmlns:p14="http://schemas.microsoft.com/office/powerpoint/2010/main" val="10216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57200"/>
            <a:ext cx="6619875"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4294967295"/>
          </p:nvPr>
        </p:nvSpPr>
        <p:spPr>
          <a:xfrm>
            <a:off x="3517514" y="6285122"/>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18</a:t>
            </a:fld>
            <a:endParaRPr lang="en-US"/>
          </a:p>
        </p:txBody>
      </p:sp>
    </p:spTree>
    <p:extLst>
      <p:ext uri="{BB962C8B-B14F-4D97-AF65-F5344CB8AC3E}">
        <p14:creationId xmlns:p14="http://schemas.microsoft.com/office/powerpoint/2010/main" val="2660719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63700"/>
            <a:ext cx="8697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4294967295"/>
          </p:nvPr>
        </p:nvSpPr>
        <p:spPr>
          <a:xfrm>
            <a:off x="3517514" y="6285122"/>
            <a:ext cx="4724400" cy="274320"/>
          </a:xfrm>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19</a:t>
            </a:fld>
            <a:endParaRPr lang="en-US"/>
          </a:p>
        </p:txBody>
      </p:sp>
    </p:spTree>
    <p:extLst>
      <p:ext uri="{BB962C8B-B14F-4D97-AF65-F5344CB8AC3E}">
        <p14:creationId xmlns:p14="http://schemas.microsoft.com/office/powerpoint/2010/main" val="2736738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1440"/>
            <a:ext cx="7520940" cy="44196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rtl="1"/>
            <a:r>
              <a:rPr lang="fa-IR" dirty="0" smtClean="0">
                <a:cs typeface="B Nazanin" panose="00000400000000000000" pitchFamily="2" charset="-78"/>
              </a:rPr>
              <a:t>فهرست مطالب</a:t>
            </a:r>
            <a:endParaRPr lang="en-US" dirty="0">
              <a:cs typeface="B Nazanin" panose="00000400000000000000" pitchFamily="2" charset="-78"/>
            </a:endParaRPr>
          </a:p>
        </p:txBody>
      </p:sp>
      <p:sp>
        <p:nvSpPr>
          <p:cNvPr id="7" name="Rounded Rectangle 6">
            <a:hlinkClick r:id="" action="ppaction://noaction"/>
          </p:cNvPr>
          <p:cNvSpPr/>
          <p:nvPr/>
        </p:nvSpPr>
        <p:spPr>
          <a:xfrm>
            <a:off x="2357120" y="6070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a:solidFill>
                  <a:srgbClr val="002060"/>
                </a:solidFill>
                <a:cs typeface="B Nazanin" panose="00000400000000000000" pitchFamily="2" charset="-78"/>
              </a:rPr>
              <a:t>1) ماهيت مالي بين الملل و موضوعات  جاري شركتهاي چند مليتي</a:t>
            </a:r>
            <a:endParaRPr lang="en-US" sz="1400" b="1" dirty="0">
              <a:solidFill>
                <a:srgbClr val="002060"/>
              </a:solidFill>
              <a:cs typeface="B Nazanin" panose="00000400000000000000" pitchFamily="2" charset="-78"/>
            </a:endParaRPr>
          </a:p>
        </p:txBody>
      </p:sp>
      <p:sp>
        <p:nvSpPr>
          <p:cNvPr id="8" name="Rounded Rectangle 7">
            <a:hlinkClick r:id="" action="ppaction://noaction"/>
          </p:cNvPr>
          <p:cNvSpPr/>
          <p:nvPr/>
        </p:nvSpPr>
        <p:spPr>
          <a:xfrm>
            <a:off x="2357120" y="88900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a:solidFill>
                  <a:srgbClr val="002060"/>
                </a:solidFill>
                <a:cs typeface="B Nazanin" panose="00000400000000000000" pitchFamily="2" charset="-78"/>
              </a:rPr>
              <a:t>2) آشنايي با نظام ها، و نهادهاي مالي بين الملل</a:t>
            </a:r>
            <a:endParaRPr lang="en-US" sz="1400" b="1" dirty="0">
              <a:solidFill>
                <a:srgbClr val="002060"/>
              </a:solidFill>
              <a:cs typeface="B Nazanin" panose="00000400000000000000" pitchFamily="2" charset="-78"/>
            </a:endParaRPr>
          </a:p>
        </p:txBody>
      </p:sp>
      <p:sp>
        <p:nvSpPr>
          <p:cNvPr id="9" name="Rounded Rectangle 8">
            <a:hlinkClick r:id="" action="ppaction://noaction"/>
          </p:cNvPr>
          <p:cNvSpPr/>
          <p:nvPr/>
        </p:nvSpPr>
        <p:spPr>
          <a:xfrm>
            <a:off x="2357120" y="11836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3) </a:t>
            </a:r>
            <a:r>
              <a:rPr lang="fa-IR" sz="1400" b="1" dirty="0">
                <a:solidFill>
                  <a:srgbClr val="002060"/>
                </a:solidFill>
                <a:cs typeface="B Nazanin" panose="00000400000000000000" pitchFamily="2" charset="-78"/>
              </a:rPr>
              <a:t>درآمدملي،ثروت و تراز </a:t>
            </a:r>
            <a:r>
              <a:rPr lang="fa-IR" sz="1400" b="1" dirty="0" smtClean="0">
                <a:solidFill>
                  <a:srgbClr val="002060"/>
                </a:solidFill>
                <a:cs typeface="B Nazanin" panose="00000400000000000000" pitchFamily="2" charset="-78"/>
              </a:rPr>
              <a:t>پرداختها</a:t>
            </a:r>
            <a:endParaRPr lang="fa-IR" sz="1400" b="1" dirty="0">
              <a:solidFill>
                <a:srgbClr val="002060"/>
              </a:solidFill>
              <a:cs typeface="B Nazanin" panose="00000400000000000000" pitchFamily="2" charset="-78"/>
            </a:endParaRPr>
          </a:p>
        </p:txBody>
      </p:sp>
      <p:sp>
        <p:nvSpPr>
          <p:cNvPr id="10" name="Rounded Rectangle 9">
            <a:hlinkClick r:id="" action="ppaction://noaction"/>
          </p:cNvPr>
          <p:cNvSpPr/>
          <p:nvPr/>
        </p:nvSpPr>
        <p:spPr>
          <a:xfrm>
            <a:off x="2357120" y="14782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4) </a:t>
            </a:r>
            <a:r>
              <a:rPr lang="fa-IR" sz="1400" b="1" dirty="0">
                <a:solidFill>
                  <a:srgbClr val="002060"/>
                </a:solidFill>
                <a:cs typeface="B Nazanin" panose="00000400000000000000" pitchFamily="2" charset="-78"/>
              </a:rPr>
              <a:t>هزینه سرمايه  و بازارسرمايه بين المللي</a:t>
            </a:r>
          </a:p>
        </p:txBody>
      </p:sp>
      <p:sp>
        <p:nvSpPr>
          <p:cNvPr id="11" name="Rounded Rectangle 10">
            <a:hlinkClick r:id="" action="ppaction://noaction"/>
          </p:cNvPr>
          <p:cNvSpPr/>
          <p:nvPr/>
        </p:nvSpPr>
        <p:spPr>
          <a:xfrm>
            <a:off x="2357120" y="177292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5) </a:t>
            </a:r>
            <a:r>
              <a:rPr lang="fa-IR" sz="1400" b="1" dirty="0">
                <a:solidFill>
                  <a:srgbClr val="002060"/>
                </a:solidFill>
                <a:cs typeface="B Nazanin" panose="00000400000000000000" pitchFamily="2" charset="-78"/>
              </a:rPr>
              <a:t>استاندارهاي </a:t>
            </a:r>
            <a:r>
              <a:rPr lang="fa-IR" sz="1400" b="1" dirty="0" smtClean="0">
                <a:solidFill>
                  <a:srgbClr val="002060"/>
                </a:solidFill>
                <a:cs typeface="B Nazanin" panose="00000400000000000000" pitchFamily="2" charset="-78"/>
              </a:rPr>
              <a:t>حسابداري و </a:t>
            </a:r>
            <a:r>
              <a:rPr lang="fa-IR" sz="1400" b="1" dirty="0">
                <a:solidFill>
                  <a:srgbClr val="002060"/>
                </a:solidFill>
                <a:cs typeface="B Nazanin" panose="00000400000000000000" pitchFamily="2" charset="-78"/>
              </a:rPr>
              <a:t>مالي بين الملل</a:t>
            </a:r>
            <a:endParaRPr lang="en-US" sz="1400" b="1" dirty="0">
              <a:solidFill>
                <a:srgbClr val="002060"/>
              </a:solidFill>
              <a:cs typeface="B Nazanin" panose="00000400000000000000" pitchFamily="2" charset="-78"/>
            </a:endParaRPr>
          </a:p>
        </p:txBody>
      </p:sp>
      <p:sp>
        <p:nvSpPr>
          <p:cNvPr id="12" name="Rounded Rectangle 11">
            <a:hlinkClick r:id="" action="ppaction://noaction"/>
          </p:cNvPr>
          <p:cNvSpPr/>
          <p:nvPr/>
        </p:nvSpPr>
        <p:spPr>
          <a:xfrm>
            <a:off x="2357120" y="20675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6) سیستم </a:t>
            </a:r>
            <a:r>
              <a:rPr lang="fa-IR" sz="1400" b="1" dirty="0">
                <a:solidFill>
                  <a:srgbClr val="002060"/>
                </a:solidFill>
                <a:cs typeface="B Nazanin" panose="00000400000000000000" pitchFamily="2" charset="-78"/>
              </a:rPr>
              <a:t>های مالی در </a:t>
            </a:r>
            <a:r>
              <a:rPr lang="fa-IR" sz="1400" b="1" dirty="0" smtClean="0">
                <a:solidFill>
                  <a:srgbClr val="002060"/>
                </a:solidFill>
                <a:cs typeface="B Nazanin" panose="00000400000000000000" pitchFamily="2" charset="-78"/>
              </a:rPr>
              <a:t>شرکتهای  </a:t>
            </a:r>
            <a:r>
              <a:rPr lang="fa-IR" sz="1400" b="1" dirty="0">
                <a:solidFill>
                  <a:srgbClr val="002060"/>
                </a:solidFill>
                <a:cs typeface="B Nazanin" panose="00000400000000000000" pitchFamily="2" charset="-78"/>
              </a:rPr>
              <a:t>چندملیتی </a:t>
            </a:r>
            <a:r>
              <a:rPr lang="fa-IR" sz="1400" b="1" dirty="0" smtClean="0">
                <a:solidFill>
                  <a:srgbClr val="002060"/>
                </a:solidFill>
                <a:cs typeface="B Nazanin" panose="00000400000000000000" pitchFamily="2" charset="-78"/>
              </a:rPr>
              <a:t>و حاکمیت شرکتی</a:t>
            </a:r>
            <a:endParaRPr lang="fa-IR" sz="1400" b="1" dirty="0">
              <a:solidFill>
                <a:srgbClr val="002060"/>
              </a:solidFill>
              <a:cs typeface="B Nazanin" panose="00000400000000000000" pitchFamily="2" charset="-78"/>
            </a:endParaRPr>
          </a:p>
        </p:txBody>
      </p:sp>
      <p:sp>
        <p:nvSpPr>
          <p:cNvPr id="13" name="Rounded Rectangle 12">
            <a:hlinkClick r:id="" action="ppaction://noaction"/>
          </p:cNvPr>
          <p:cNvSpPr/>
          <p:nvPr/>
        </p:nvSpPr>
        <p:spPr>
          <a:xfrm>
            <a:off x="2357120" y="235839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7) </a:t>
            </a:r>
            <a:r>
              <a:rPr lang="fa-IR" sz="1400" b="1" dirty="0">
                <a:solidFill>
                  <a:srgbClr val="002060"/>
                </a:solidFill>
                <a:cs typeface="B Nazanin" panose="00000400000000000000" pitchFamily="2" charset="-78"/>
              </a:rPr>
              <a:t>بازار سوآپ و مشتقات </a:t>
            </a:r>
            <a:r>
              <a:rPr lang="fa-IR" sz="1400" b="1" dirty="0" smtClean="0">
                <a:solidFill>
                  <a:srgbClr val="002060"/>
                </a:solidFill>
                <a:cs typeface="B Nazanin" panose="00000400000000000000" pitchFamily="2" charset="-78"/>
              </a:rPr>
              <a:t>مالی</a:t>
            </a:r>
            <a:endParaRPr lang="fa-IR" sz="1400" b="1" dirty="0">
              <a:solidFill>
                <a:srgbClr val="002060"/>
              </a:solidFill>
              <a:cs typeface="B Nazanin" panose="00000400000000000000" pitchFamily="2" charset="-78"/>
            </a:endParaRPr>
          </a:p>
        </p:txBody>
      </p:sp>
      <p:sp>
        <p:nvSpPr>
          <p:cNvPr id="14" name="Rounded Rectangle 13">
            <a:hlinkClick r:id="" action="ppaction://noaction"/>
          </p:cNvPr>
          <p:cNvSpPr/>
          <p:nvPr/>
        </p:nvSpPr>
        <p:spPr>
          <a:xfrm>
            <a:off x="2357120" y="26466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sz="1400" b="1" dirty="0" smtClean="0">
                <a:solidFill>
                  <a:srgbClr val="002060"/>
                </a:solidFill>
                <a:cs typeface="B Nazanin" panose="00000400000000000000" pitchFamily="2" charset="-78"/>
              </a:rPr>
              <a:t>8) </a:t>
            </a:r>
            <a:r>
              <a:rPr lang="fa-IR" altLang="en-US" sz="1400" b="1" dirty="0">
                <a:solidFill>
                  <a:srgbClr val="002060"/>
                </a:solidFill>
                <a:cs typeface="B Nazanin" panose="00000400000000000000" pitchFamily="2" charset="-78"/>
              </a:rPr>
              <a:t>نرخ ارز، بازار ارز </a:t>
            </a:r>
            <a:r>
              <a:rPr lang="fa-IR" altLang="en-US" sz="1400" b="1" dirty="0" smtClean="0">
                <a:solidFill>
                  <a:srgbClr val="002060"/>
                </a:solidFill>
                <a:cs typeface="B Nazanin" panose="00000400000000000000" pitchFamily="2" charset="-78"/>
              </a:rPr>
              <a:t>و </a:t>
            </a:r>
            <a:r>
              <a:rPr lang="fa-IR" altLang="en-US" sz="1400" b="1" dirty="0">
                <a:solidFill>
                  <a:srgbClr val="002060"/>
                </a:solidFill>
                <a:cs typeface="B Nazanin" panose="00000400000000000000" pitchFamily="2" charset="-78"/>
              </a:rPr>
              <a:t>سیستم های </a:t>
            </a:r>
            <a:r>
              <a:rPr lang="fa-IR" altLang="en-US" sz="1400" b="1" dirty="0" smtClean="0">
                <a:solidFill>
                  <a:srgbClr val="002060"/>
                </a:solidFill>
                <a:cs typeface="B Nazanin" panose="00000400000000000000" pitchFamily="2" charset="-78"/>
              </a:rPr>
              <a:t>ارزی</a:t>
            </a:r>
            <a:endParaRPr lang="en-US" altLang="en-US" sz="1400" b="1" dirty="0">
              <a:solidFill>
                <a:srgbClr val="002060"/>
              </a:solidFill>
              <a:cs typeface="B Nazanin" panose="00000400000000000000" pitchFamily="2" charset="-78"/>
            </a:endParaRPr>
          </a:p>
        </p:txBody>
      </p:sp>
      <p:sp>
        <p:nvSpPr>
          <p:cNvPr id="16" name="Rounded Rectangle 15">
            <a:hlinkClick r:id="" action="ppaction://noaction"/>
          </p:cNvPr>
          <p:cNvSpPr/>
          <p:nvPr/>
        </p:nvSpPr>
        <p:spPr>
          <a:xfrm>
            <a:off x="2357120" y="29362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9) </a:t>
            </a:r>
            <a:r>
              <a:rPr lang="fa-IR" sz="1400" b="1" dirty="0">
                <a:solidFill>
                  <a:srgbClr val="002060"/>
                </a:solidFill>
                <a:cs typeface="B Nazanin" panose="00000400000000000000" pitchFamily="2" charset="-78"/>
              </a:rPr>
              <a:t>مديريت ريسك نرخ </a:t>
            </a:r>
            <a:r>
              <a:rPr lang="fa-IR" sz="1400" b="1" dirty="0" smtClean="0">
                <a:solidFill>
                  <a:srgbClr val="002060"/>
                </a:solidFill>
                <a:cs typeface="B Nazanin" panose="00000400000000000000" pitchFamily="2" charset="-78"/>
              </a:rPr>
              <a:t>ارز</a:t>
            </a:r>
            <a:endParaRPr lang="fa-IR" sz="1400" b="1" dirty="0">
              <a:solidFill>
                <a:srgbClr val="002060"/>
              </a:solidFill>
              <a:cs typeface="B Nazanin" panose="00000400000000000000" pitchFamily="2" charset="-78"/>
            </a:endParaRPr>
          </a:p>
        </p:txBody>
      </p:sp>
      <p:sp>
        <p:nvSpPr>
          <p:cNvPr id="17" name="Rounded Rectangle 16">
            <a:hlinkClick r:id="" action="ppaction://noaction"/>
          </p:cNvPr>
          <p:cNvSpPr/>
          <p:nvPr/>
        </p:nvSpPr>
        <p:spPr>
          <a:xfrm>
            <a:off x="2357120" y="32308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sz="1400" b="1" dirty="0" smtClean="0">
                <a:solidFill>
                  <a:srgbClr val="002060"/>
                </a:solidFill>
                <a:cs typeface="B Nazanin" panose="00000400000000000000" pitchFamily="2" charset="-78"/>
              </a:rPr>
              <a:t>10) </a:t>
            </a:r>
            <a:r>
              <a:rPr lang="fa-IR" altLang="en-US" sz="1400" b="1" dirty="0">
                <a:solidFill>
                  <a:srgbClr val="002060"/>
                </a:solidFill>
                <a:cs typeface="B Nazanin" panose="00000400000000000000" pitchFamily="2" charset="-78"/>
              </a:rPr>
              <a:t>تامين مالي پروژه (</a:t>
            </a:r>
            <a:r>
              <a:rPr lang="en-US" sz="1400" b="1" dirty="0">
                <a:solidFill>
                  <a:srgbClr val="002060"/>
                </a:solidFill>
                <a:cs typeface="B Nazanin" panose="00000400000000000000" pitchFamily="2" charset="-78"/>
              </a:rPr>
              <a:t>Project Finance</a:t>
            </a:r>
            <a:r>
              <a:rPr lang="fa-IR" sz="1400" b="1" dirty="0">
                <a:solidFill>
                  <a:srgbClr val="002060"/>
                </a:solidFill>
                <a:cs typeface="B Nazanin" panose="00000400000000000000" pitchFamily="2" charset="-78"/>
              </a:rPr>
              <a:t>)</a:t>
            </a:r>
          </a:p>
        </p:txBody>
      </p:sp>
      <p:sp>
        <p:nvSpPr>
          <p:cNvPr id="18" name="Rounded Rectangle 17">
            <a:hlinkClick r:id="" action="ppaction://noaction"/>
          </p:cNvPr>
          <p:cNvSpPr/>
          <p:nvPr/>
        </p:nvSpPr>
        <p:spPr>
          <a:xfrm>
            <a:off x="2357120" y="35356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altLang="en-US" sz="1400" b="1" dirty="0" smtClean="0">
                <a:solidFill>
                  <a:srgbClr val="002060"/>
                </a:solidFill>
                <a:cs typeface="B Nazanin" panose="00000400000000000000" pitchFamily="2" charset="-78"/>
              </a:rPr>
              <a:t>11) تامين </a:t>
            </a:r>
            <a:r>
              <a:rPr lang="fa-IR" altLang="en-US" sz="1400" b="1" dirty="0">
                <a:solidFill>
                  <a:srgbClr val="002060"/>
                </a:solidFill>
                <a:cs typeface="B Nazanin" panose="00000400000000000000" pitchFamily="2" charset="-78"/>
              </a:rPr>
              <a:t>مالي بدهي از بازارهاي بين المللي </a:t>
            </a:r>
            <a:r>
              <a:rPr lang="fa-IR" altLang="en-US" sz="1400" b="1" dirty="0" smtClean="0">
                <a:solidFill>
                  <a:srgbClr val="002060"/>
                </a:solidFill>
                <a:cs typeface="B Nazanin" panose="00000400000000000000" pitchFamily="2" charset="-78"/>
              </a:rPr>
              <a:t>( </a:t>
            </a:r>
            <a:r>
              <a:rPr lang="en-US" sz="1400" b="1" dirty="0" smtClean="0">
                <a:solidFill>
                  <a:srgbClr val="002060"/>
                </a:solidFill>
                <a:cs typeface="B Nazanin" panose="00000400000000000000" pitchFamily="2" charset="-78"/>
              </a:rPr>
              <a:t>International </a:t>
            </a:r>
            <a:r>
              <a:rPr lang="en-US" sz="1400" b="1" dirty="0">
                <a:solidFill>
                  <a:srgbClr val="002060"/>
                </a:solidFill>
                <a:cs typeface="B Nazanin" panose="00000400000000000000" pitchFamily="2" charset="-78"/>
              </a:rPr>
              <a:t>Debt </a:t>
            </a:r>
            <a:r>
              <a:rPr lang="en-US" sz="1400" b="1" dirty="0" smtClean="0">
                <a:solidFill>
                  <a:srgbClr val="002060"/>
                </a:solidFill>
                <a:cs typeface="B Nazanin" panose="00000400000000000000" pitchFamily="2" charset="-78"/>
              </a:rPr>
              <a:t>Financing</a:t>
            </a:r>
            <a:r>
              <a:rPr lang="fa-IR" altLang="en-US" sz="1400" b="1" dirty="0" smtClean="0">
                <a:solidFill>
                  <a:srgbClr val="002060"/>
                </a:solidFill>
                <a:cs typeface="B Nazanin" panose="00000400000000000000" pitchFamily="2" charset="-78"/>
              </a:rPr>
              <a:t>)</a:t>
            </a:r>
            <a:endParaRPr lang="fa-IR" sz="1400" b="1" dirty="0">
              <a:solidFill>
                <a:srgbClr val="002060"/>
              </a:solidFill>
              <a:cs typeface="B Nazanin" panose="00000400000000000000" pitchFamily="2" charset="-78"/>
            </a:endParaRPr>
          </a:p>
        </p:txBody>
      </p:sp>
      <p:sp>
        <p:nvSpPr>
          <p:cNvPr id="19" name="Rounded Rectangle 18">
            <a:hlinkClick r:id="" action="ppaction://noaction"/>
          </p:cNvPr>
          <p:cNvSpPr/>
          <p:nvPr/>
        </p:nvSpPr>
        <p:spPr>
          <a:xfrm>
            <a:off x="2357120" y="38328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altLang="en-US" sz="1400" b="1" dirty="0" smtClean="0">
                <a:solidFill>
                  <a:srgbClr val="002060"/>
                </a:solidFill>
                <a:cs typeface="B Nazanin" panose="00000400000000000000" pitchFamily="2" charset="-78"/>
              </a:rPr>
              <a:t>12) </a:t>
            </a:r>
            <a:r>
              <a:rPr lang="fa-IR" sz="1400" b="1" dirty="0">
                <a:solidFill>
                  <a:srgbClr val="002060"/>
                </a:solidFill>
                <a:cs typeface="B Nazanin" pitchFamily="2" charset="-78"/>
              </a:rPr>
              <a:t>تامين مالي تجاري از بازارهاي بين </a:t>
            </a:r>
            <a:r>
              <a:rPr lang="fa-IR" sz="1400" b="1" dirty="0" smtClean="0">
                <a:solidFill>
                  <a:srgbClr val="002060"/>
                </a:solidFill>
                <a:cs typeface="B Nazanin" pitchFamily="2" charset="-78"/>
              </a:rPr>
              <a:t>المللي (</a:t>
            </a:r>
            <a:r>
              <a:rPr lang="en-US" sz="1400" b="1" dirty="0">
                <a:solidFill>
                  <a:srgbClr val="002060"/>
                </a:solidFill>
                <a:cs typeface="B Nazanin" pitchFamily="2" charset="-78"/>
              </a:rPr>
              <a:t>International Trade Finance </a:t>
            </a:r>
            <a:r>
              <a:rPr lang="fa-IR" sz="1400" b="1" dirty="0" smtClean="0">
                <a:solidFill>
                  <a:srgbClr val="002060"/>
                </a:solidFill>
                <a:cs typeface="B Nazanin" pitchFamily="2" charset="-78"/>
              </a:rPr>
              <a:t>)</a:t>
            </a:r>
            <a:endParaRPr lang="fa-IR" sz="1400" b="1" dirty="0">
              <a:solidFill>
                <a:srgbClr val="002060"/>
              </a:solidFill>
              <a:cs typeface="B Nazanin" pitchFamily="2" charset="-78"/>
            </a:endParaRPr>
          </a:p>
        </p:txBody>
      </p:sp>
      <p:sp>
        <p:nvSpPr>
          <p:cNvPr id="20" name="Rounded Rectangle 19">
            <a:hlinkClick r:id="" action="ppaction://noaction"/>
          </p:cNvPr>
          <p:cNvSpPr/>
          <p:nvPr/>
        </p:nvSpPr>
        <p:spPr>
          <a:xfrm>
            <a:off x="2357120" y="41173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fa-IR" sz="1400" b="1" dirty="0" smtClean="0">
                <a:solidFill>
                  <a:srgbClr val="002060"/>
                </a:solidFill>
                <a:cs typeface="B Nazanin" pitchFamily="2" charset="-78"/>
              </a:rPr>
              <a:t>13) تامين </a:t>
            </a:r>
            <a:r>
              <a:rPr lang="fa-IR" sz="1400" b="1" dirty="0">
                <a:solidFill>
                  <a:srgbClr val="002060"/>
                </a:solidFill>
                <a:cs typeface="B Nazanin" pitchFamily="2" charset="-78"/>
              </a:rPr>
              <a:t>مالي ازسهامداران در بازارهاي بين المللي</a:t>
            </a:r>
          </a:p>
        </p:txBody>
      </p:sp>
      <p:sp>
        <p:nvSpPr>
          <p:cNvPr id="22" name="Rounded Rectangle 21">
            <a:hlinkClick r:id="" action="ppaction://noaction"/>
          </p:cNvPr>
          <p:cNvSpPr/>
          <p:nvPr/>
        </p:nvSpPr>
        <p:spPr>
          <a:xfrm>
            <a:off x="2357120" y="44094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itchFamily="2" charset="-78"/>
              </a:rPr>
              <a:t>14) </a:t>
            </a:r>
            <a:r>
              <a:rPr lang="fa-IR" sz="1400" b="1" dirty="0">
                <a:solidFill>
                  <a:srgbClr val="002060"/>
                </a:solidFill>
                <a:cs typeface="B Nazanin" pitchFamily="2" charset="-78"/>
              </a:rPr>
              <a:t>بحرانی های مالی بين المللي</a:t>
            </a:r>
          </a:p>
        </p:txBody>
      </p:sp>
      <p:sp>
        <p:nvSpPr>
          <p:cNvPr id="23" name="Rounded Rectangle 22">
            <a:hlinkClick r:id="" action="ppaction://noaction"/>
          </p:cNvPr>
          <p:cNvSpPr/>
          <p:nvPr/>
        </p:nvSpPr>
        <p:spPr>
          <a:xfrm>
            <a:off x="2357120" y="470662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itchFamily="2" charset="-78"/>
              </a:rPr>
              <a:t>15) </a:t>
            </a:r>
            <a:r>
              <a:rPr lang="fa-IR" sz="1400" b="1" dirty="0">
                <a:solidFill>
                  <a:srgbClr val="002060"/>
                </a:solidFill>
                <a:cs typeface="B Nazanin" pitchFamily="2" charset="-78"/>
              </a:rPr>
              <a:t>سرمایه گذاری مستقیم خارجی و ارزيابي طرحهاي اقتصادي بين المللي</a:t>
            </a:r>
          </a:p>
        </p:txBody>
      </p:sp>
      <p:sp>
        <p:nvSpPr>
          <p:cNvPr id="3" name="Footer Placeholder 2"/>
          <p:cNvSpPr>
            <a:spLocks noGrp="1"/>
          </p:cNvSpPr>
          <p:nvPr>
            <p:ph type="ftr" sz="quarter" idx="11"/>
          </p:nvPr>
        </p:nvSpPr>
        <p:spPr/>
        <p:txBody>
          <a:bodyPr/>
          <a:lstStyle/>
          <a:p>
            <a:r>
              <a:rPr lang="fa-IR" b="1" dirty="0">
                <a:solidFill>
                  <a:srgbClr val="002060"/>
                </a:solidFill>
              </a:rPr>
              <a:t>مالي بين الملل</a:t>
            </a:r>
          </a:p>
        </p:txBody>
      </p:sp>
      <p:sp>
        <p:nvSpPr>
          <p:cNvPr id="4" name="Slide Number Placeholder 3"/>
          <p:cNvSpPr>
            <a:spLocks noGrp="1"/>
          </p:cNvSpPr>
          <p:nvPr>
            <p:ph type="sldNum" sz="quarter" idx="12"/>
          </p:nvPr>
        </p:nvSpPr>
        <p:spPr/>
        <p:txBody>
          <a:bodyPr/>
          <a:lstStyle/>
          <a:p>
            <a:fld id="{910D3704-EB78-46B9-AB15-D23119C7FC1D}" type="slidenum">
              <a:rPr lang="en-US" smtClean="0"/>
              <a:pPr/>
              <a:t>2</a:t>
            </a:fld>
            <a:endParaRPr lang="en-US"/>
          </a:p>
        </p:txBody>
      </p:sp>
    </p:spTree>
    <p:extLst>
      <p:ext uri="{BB962C8B-B14F-4D97-AF65-F5344CB8AC3E}">
        <p14:creationId xmlns:p14="http://schemas.microsoft.com/office/powerpoint/2010/main" val="3278986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19600" y="2667000"/>
            <a:ext cx="4267200" cy="1184825"/>
          </a:xfrm>
        </p:spPr>
        <p:txBody>
          <a:bodyPr/>
          <a:lstStyle/>
          <a:p>
            <a:pPr algn="ctr" rtl="1"/>
            <a:r>
              <a:rPr lang="fa-IR" b="1" dirty="0">
                <a:cs typeface="B Zar" panose="00000400000000000000" pitchFamily="2" charset="-78"/>
              </a:rPr>
              <a:t>مقدمه اي بر</a:t>
            </a:r>
            <a:r>
              <a:rPr lang="en-US" b="1" dirty="0">
                <a:cs typeface="B Zar" panose="00000400000000000000" pitchFamily="2" charset="-78"/>
              </a:rPr>
              <a:t> </a:t>
            </a:r>
            <a:r>
              <a:rPr lang="en-US" b="1" dirty="0" smtClean="0">
                <a:cs typeface="B Zar" panose="00000400000000000000" pitchFamily="2" charset="-78"/>
              </a:rPr>
              <a:t>IFRS </a:t>
            </a:r>
            <a:endParaRPr lang="en-US" dirty="0"/>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20</a:t>
            </a:fld>
            <a:endParaRPr lang="en-US"/>
          </a:p>
        </p:txBody>
      </p:sp>
    </p:spTree>
    <p:extLst>
      <p:ext uri="{BB962C8B-B14F-4D97-AF65-F5344CB8AC3E}">
        <p14:creationId xmlns:p14="http://schemas.microsoft.com/office/powerpoint/2010/main" val="2754155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lgn="just" rtl="1">
              <a:lnSpc>
                <a:spcPct val="150000"/>
              </a:lnSpc>
              <a:buFont typeface="Wingdings" panose="05000000000000000000" pitchFamily="2" charset="2"/>
              <a:buChar char="v"/>
            </a:pPr>
            <a:r>
              <a:rPr lang="fa-IR" dirty="0">
                <a:cs typeface="B Zar" panose="00000400000000000000" pitchFamily="2" charset="-78"/>
              </a:rPr>
              <a:t>هدف بنیاد </a:t>
            </a:r>
            <a:r>
              <a:rPr lang="en-US" dirty="0">
                <a:cs typeface="B Zar" panose="00000400000000000000" pitchFamily="2" charset="-78"/>
              </a:rPr>
              <a:t>IFRS، </a:t>
            </a:r>
            <a:r>
              <a:rPr lang="fa-IR" dirty="0">
                <a:cs typeface="B Zar" panose="00000400000000000000" pitchFamily="2" charset="-78"/>
              </a:rPr>
              <a:t>بهبود و توسعه استانداردهای بین‌المللی گزارشگری مالی است که شفافیت، پاسخگویی و کارایی را برای بازارهای مالی در سر تا سر جهان به ارمغان می‌آورند</a:t>
            </a:r>
            <a:r>
              <a:rPr lang="fa-IR" dirty="0" smtClean="0">
                <a:cs typeface="B Zar" panose="00000400000000000000" pitchFamily="2" charset="-78"/>
              </a:rPr>
              <a:t>.</a:t>
            </a:r>
            <a:endParaRPr lang="en-US" dirty="0" smtClean="0">
              <a:cs typeface="B Zar" panose="00000400000000000000" pitchFamily="2" charset="-78"/>
            </a:endParaRPr>
          </a:p>
          <a:p>
            <a:pPr algn="just" rtl="1">
              <a:lnSpc>
                <a:spcPct val="150000"/>
              </a:lnSpc>
              <a:buFont typeface="Wingdings" panose="05000000000000000000" pitchFamily="2" charset="2"/>
              <a:buChar char="v"/>
            </a:pPr>
            <a:r>
              <a:rPr lang="fa-IR" dirty="0" smtClean="0">
                <a:cs typeface="B Zar" panose="00000400000000000000" pitchFamily="2" charset="-78"/>
              </a:rPr>
              <a:t> </a:t>
            </a:r>
            <a:r>
              <a:rPr lang="fa-IR" dirty="0">
                <a:cs typeface="B Zar" panose="00000400000000000000" pitchFamily="2" charset="-78"/>
              </a:rPr>
              <a:t>این بنیاد، با افزایش قابلیت اعتماد، رشد و ثبات اقتصادی طولانی در اقتصاد جهانی در جهت منافع سرمایه‌گذاران تلاش می‌کند. بنیاد </a:t>
            </a:r>
            <a:r>
              <a:rPr lang="en-US" dirty="0">
                <a:cs typeface="B Zar" panose="00000400000000000000" pitchFamily="2" charset="-78"/>
              </a:rPr>
              <a:t>IFRS، </a:t>
            </a:r>
            <a:r>
              <a:rPr lang="fa-IR" dirty="0">
                <a:cs typeface="B Zar" panose="00000400000000000000" pitchFamily="2" charset="-78"/>
              </a:rPr>
              <a:t>یک سازمان غیر‌انتفاعی عام‌المنفعه است که تحت نظارت هیئت نظارت بنیاد </a:t>
            </a:r>
            <a:r>
              <a:rPr lang="en-US" dirty="0">
                <a:cs typeface="B Zar" panose="00000400000000000000" pitchFamily="2" charset="-78"/>
              </a:rPr>
              <a:t>IFRS </a:t>
            </a:r>
            <a:r>
              <a:rPr lang="fa-IR" dirty="0">
                <a:cs typeface="B Zar" panose="00000400000000000000" pitchFamily="2" charset="-78"/>
              </a:rPr>
              <a:t>قرار دارد. برای حفظ استقلال بنیاد در امر استانداردگذاری، راهبری و فرایند نظرخواهی عمومی به نحوی طراحی شده است که هم استقلال بنیاد در مقابل اشخاص با منافع خاص حفظ شود و هم این‌که نسبت به پاسخگویی بنیاد در مقابل ذینفعان در سر تا سر جهان اعتماد‌سازی شود.</a:t>
            </a:r>
          </a:p>
          <a:p>
            <a:pPr algn="just" rtl="1">
              <a:lnSpc>
                <a:spcPct val="150000"/>
              </a:lnSpc>
              <a:buFont typeface="Wingdings" panose="05000000000000000000" pitchFamily="2" charset="2"/>
              <a:buChar char="v"/>
            </a:pPr>
            <a:endParaRPr lang="en-US"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5" name="Slide Number Placeholder 4"/>
          <p:cNvSpPr>
            <a:spLocks noGrp="1"/>
          </p:cNvSpPr>
          <p:nvPr>
            <p:ph type="sldNum" sz="quarter" idx="12"/>
          </p:nvPr>
        </p:nvSpPr>
        <p:spPr/>
        <p:txBody>
          <a:bodyPr>
            <a:normAutofit/>
          </a:bodyPr>
          <a:lstStyle/>
          <a:p>
            <a:fld id="{910D3704-EB78-46B9-AB15-D23119C7FC1D}" type="slidenum">
              <a:rPr lang="en-US" smtClean="0"/>
              <a:pPr/>
              <a:t>21</a:t>
            </a:fld>
            <a:endParaRPr lang="en-US"/>
          </a:p>
        </p:txBody>
      </p:sp>
    </p:spTree>
    <p:extLst>
      <p:ext uri="{BB962C8B-B14F-4D97-AF65-F5344CB8AC3E}">
        <p14:creationId xmlns:p14="http://schemas.microsoft.com/office/powerpoint/2010/main" val="172055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lnSpc>
                <a:spcPct val="150000"/>
              </a:lnSpc>
              <a:buFont typeface="Wingdings" panose="05000000000000000000" pitchFamily="2" charset="2"/>
              <a:buChar char="v"/>
            </a:pPr>
            <a:r>
              <a:rPr lang="fa-IR" dirty="0">
                <a:cs typeface="B Zar" panose="00000400000000000000" pitchFamily="2" charset="-78"/>
              </a:rPr>
              <a:t>بنیاد </a:t>
            </a:r>
            <a:r>
              <a:rPr lang="en-US" dirty="0">
                <a:cs typeface="B Zar" panose="00000400000000000000" pitchFamily="2" charset="-78"/>
              </a:rPr>
              <a:t>IFRS </a:t>
            </a:r>
            <a:r>
              <a:rPr lang="fa-IR" dirty="0">
                <a:cs typeface="B Zar" panose="00000400000000000000" pitchFamily="2" charset="-78"/>
              </a:rPr>
              <a:t>و هیئت استاندارد‌گذار مستقل آن (هیئت استانداردهای بین‌المللی حسابداری </a:t>
            </a:r>
            <a:r>
              <a:rPr lang="en-US" dirty="0">
                <a:cs typeface="B Zar" panose="00000400000000000000" pitchFamily="2" charset="-78"/>
              </a:rPr>
              <a:t>IASB) </a:t>
            </a:r>
            <a:r>
              <a:rPr lang="fa-IR" dirty="0">
                <a:cs typeface="B Zar" panose="00000400000000000000" pitchFamily="2" charset="-78"/>
              </a:rPr>
              <a:t>پاسخگویی عمومی را از طریق شفاف‌سازی اقدامات انجام شده، مشورت با تمام ذینفعان در فرآیند استانداردگذاری و برقراری ارتباط رسمی برای پاسخگویی به عموم، انجام می‌دهند. رهبران اقتصادهای بزرگ نیز در نشست </a:t>
            </a:r>
            <a:r>
              <a:rPr lang="en-US" dirty="0">
                <a:cs typeface="B Zar" panose="00000400000000000000" pitchFamily="2" charset="-78"/>
              </a:rPr>
              <a:t>G20، </a:t>
            </a:r>
            <a:r>
              <a:rPr lang="fa-IR" dirty="0">
                <a:cs typeface="B Zar" panose="00000400000000000000" pitchFamily="2" charset="-78"/>
              </a:rPr>
              <a:t>اهمیت وجود یک استاندارد‌گذار مستقل که پاسخگوی منافع عمومی باشد را تأیید کرده‌اند. "پاسخگویی عمومی" که نسبت به تحقق آن در اساسنامه بنیاد اطمینان‌سازی شده‌ است، نقش بسزایی در موفقیت بنیاد دارد. وظیفه اطمینان‌سازی نسبت به وجود ترتیبات راهبری مناسب و رعایت آنها توسط تمام بخش‌های بنیاد، توسط "امین " انجام می‌شود. اثربخشی "امین" در انجام وظایف محوله، به صورت سالانه از طریق " نظرخواهی از کمیته نظارت " مورد ارزیابی قرار می‌گیرد.</a:t>
            </a:r>
          </a:p>
          <a:p>
            <a:pPr algn="just" rtl="1">
              <a:lnSpc>
                <a:spcPct val="150000"/>
              </a:lnSpc>
              <a:buFont typeface="Wingdings" panose="05000000000000000000" pitchFamily="2" charset="2"/>
              <a:buChar char="v"/>
            </a:pPr>
            <a:endParaRPr lang="en-US"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مالي بين الملل</a:t>
            </a:r>
            <a:endParaRPr lang="en-US"/>
          </a:p>
        </p:txBody>
      </p:sp>
      <p:sp>
        <p:nvSpPr>
          <p:cNvPr id="5" name="Slide Number Placeholder 4"/>
          <p:cNvSpPr>
            <a:spLocks noGrp="1"/>
          </p:cNvSpPr>
          <p:nvPr>
            <p:ph type="sldNum" sz="quarter" idx="12"/>
          </p:nvPr>
        </p:nvSpPr>
        <p:spPr/>
        <p:txBody>
          <a:bodyPr>
            <a:normAutofit/>
          </a:bodyPr>
          <a:lstStyle/>
          <a:p>
            <a:fld id="{910D3704-EB78-46B9-AB15-D23119C7FC1D}" type="slidenum">
              <a:rPr lang="en-US" smtClean="0"/>
              <a:pPr/>
              <a:t>22</a:t>
            </a:fld>
            <a:endParaRPr lang="en-US"/>
          </a:p>
        </p:txBody>
      </p:sp>
    </p:spTree>
    <p:extLst>
      <p:ext uri="{BB962C8B-B14F-4D97-AF65-F5344CB8AC3E}">
        <p14:creationId xmlns:p14="http://schemas.microsoft.com/office/powerpoint/2010/main" val="931846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841248"/>
          </a:xfrm>
        </p:spPr>
        <p:txBody>
          <a:bodyPr/>
          <a:lstStyle/>
          <a:p>
            <a:pPr algn="r" rtl="1"/>
            <a:r>
              <a:rPr lang="fa-IR" b="1" dirty="0" smtClean="0">
                <a:cs typeface="B Zar" panose="00000400000000000000" pitchFamily="2" charset="-78"/>
              </a:rPr>
              <a:t>مقدمه اي بر</a:t>
            </a:r>
            <a:r>
              <a:rPr lang="en-US" b="1" dirty="0" smtClean="0">
                <a:cs typeface="B Zar" panose="00000400000000000000" pitchFamily="2" charset="-78"/>
              </a:rPr>
              <a:t> IFRS</a:t>
            </a:r>
            <a:endParaRPr lang="en-US" b="1" dirty="0">
              <a:cs typeface="B Zar" panose="00000400000000000000" pitchFamily="2" charset="-78"/>
            </a:endParaRP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71600"/>
            <a:ext cx="5686425"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4294967295"/>
          </p:nvPr>
        </p:nvSpPr>
        <p:spPr>
          <a:xfrm>
            <a:off x="3517514" y="6285122"/>
            <a:ext cx="4724400" cy="274320"/>
          </a:xfrm>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23</a:t>
            </a:fld>
            <a:endParaRPr lang="en-US"/>
          </a:p>
        </p:txBody>
      </p:sp>
    </p:spTree>
    <p:extLst>
      <p:ext uri="{BB962C8B-B14F-4D97-AF65-F5344CB8AC3E}">
        <p14:creationId xmlns:p14="http://schemas.microsoft.com/office/powerpoint/2010/main" val="1783871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913" y="1160463"/>
            <a:ext cx="5718175"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4294967295"/>
          </p:nvPr>
        </p:nvSpPr>
        <p:spPr>
          <a:xfrm>
            <a:off x="3517514" y="6285122"/>
            <a:ext cx="4724400" cy="274320"/>
          </a:xfrm>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24</a:t>
            </a:fld>
            <a:endParaRPr lang="en-US"/>
          </a:p>
        </p:txBody>
      </p:sp>
    </p:spTree>
    <p:extLst>
      <p:ext uri="{BB962C8B-B14F-4D97-AF65-F5344CB8AC3E}">
        <p14:creationId xmlns:p14="http://schemas.microsoft.com/office/powerpoint/2010/main" val="3183280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074630"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25</a:t>
            </a:fld>
            <a:endParaRPr lang="en-US"/>
          </a:p>
        </p:txBody>
      </p:sp>
    </p:spTree>
    <p:extLst>
      <p:ext uri="{BB962C8B-B14F-4D97-AF65-F5344CB8AC3E}">
        <p14:creationId xmlns:p14="http://schemas.microsoft.com/office/powerpoint/2010/main" val="2483894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96240"/>
            <a:ext cx="7240671" cy="417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4572000"/>
            <a:ext cx="7240671"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26</a:t>
            </a:fld>
            <a:endParaRPr lang="en-US"/>
          </a:p>
        </p:txBody>
      </p:sp>
    </p:spTree>
    <p:extLst>
      <p:ext uri="{BB962C8B-B14F-4D97-AF65-F5344CB8AC3E}">
        <p14:creationId xmlns:p14="http://schemas.microsoft.com/office/powerpoint/2010/main" val="3970323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142415" cy="573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27</a:t>
            </a:fld>
            <a:endParaRPr lang="en-US"/>
          </a:p>
        </p:txBody>
      </p:sp>
    </p:spTree>
    <p:extLst>
      <p:ext uri="{BB962C8B-B14F-4D97-AF65-F5344CB8AC3E}">
        <p14:creationId xmlns:p14="http://schemas.microsoft.com/office/powerpoint/2010/main" val="2697118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57325"/>
            <a:ext cx="809376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28</a:t>
            </a:fld>
            <a:endParaRPr lang="en-US"/>
          </a:p>
        </p:txBody>
      </p:sp>
    </p:spTree>
    <p:extLst>
      <p:ext uri="{BB962C8B-B14F-4D97-AF65-F5344CB8AC3E}">
        <p14:creationId xmlns:p14="http://schemas.microsoft.com/office/powerpoint/2010/main" val="3761110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28" y="1447800"/>
            <a:ext cx="8911672"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29</a:t>
            </a:fld>
            <a:endParaRPr lang="en-US"/>
          </a:p>
        </p:txBody>
      </p:sp>
    </p:spTree>
    <p:extLst>
      <p:ext uri="{BB962C8B-B14F-4D97-AF65-F5344CB8AC3E}">
        <p14:creationId xmlns:p14="http://schemas.microsoft.com/office/powerpoint/2010/main" val="1515104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00600" y="2971800"/>
            <a:ext cx="3733800" cy="2400657"/>
          </a:xfrm>
          <a:prstGeom prst="rect">
            <a:avLst/>
          </a:prstGeom>
          <a:noFill/>
        </p:spPr>
        <p:txBody>
          <a:bodyPr wrap="square" rtlCol="0">
            <a:spAutoFit/>
          </a:bodyPr>
          <a:lstStyle/>
          <a:p>
            <a:pPr algn="ctr" rtl="1"/>
            <a:r>
              <a:rPr lang="fa-IR" sz="5000" b="1" dirty="0" smtClean="0">
                <a:solidFill>
                  <a:srgbClr val="002060"/>
                </a:solidFill>
                <a:cs typeface="B Nazanin" panose="00000400000000000000" pitchFamily="2" charset="-78"/>
              </a:rPr>
              <a:t>استاندارهاي حسابداري</a:t>
            </a:r>
          </a:p>
          <a:p>
            <a:pPr algn="ctr" rtl="1"/>
            <a:r>
              <a:rPr lang="fa-IR" sz="5000" b="1" dirty="0" smtClean="0">
                <a:solidFill>
                  <a:srgbClr val="002060"/>
                </a:solidFill>
                <a:cs typeface="B Nazanin" panose="00000400000000000000" pitchFamily="2" charset="-78"/>
              </a:rPr>
              <a:t>و مالي بين الملل</a:t>
            </a:r>
            <a:endParaRPr lang="en-US" sz="5000" b="1" dirty="0">
              <a:solidFill>
                <a:srgbClr val="002060"/>
              </a:solidFill>
              <a:cs typeface="B Nazanin" panose="00000400000000000000" pitchFamily="2" charset="-78"/>
            </a:endParaRPr>
          </a:p>
        </p:txBody>
      </p:sp>
      <p:sp>
        <p:nvSpPr>
          <p:cNvPr id="4" name="Right Arrow 3">
            <a:hlinkClick r:id="rId2" action="ppaction://hlinksldjump"/>
          </p:cNvPr>
          <p:cNvSpPr/>
          <p:nvPr/>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3</a:t>
            </a:fld>
            <a:endParaRPr lang="en-US"/>
          </a:p>
        </p:txBody>
      </p:sp>
    </p:spTree>
    <p:extLst>
      <p:ext uri="{BB962C8B-B14F-4D97-AF65-F5344CB8AC3E}">
        <p14:creationId xmlns:p14="http://schemas.microsoft.com/office/powerpoint/2010/main" val="426671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0400" y="2580640"/>
            <a:ext cx="6096000" cy="2123658"/>
          </a:xfrm>
          <a:prstGeom prst="rect">
            <a:avLst/>
          </a:prstGeom>
          <a:noFill/>
        </p:spPr>
        <p:txBody>
          <a:bodyPr wrap="square" rtlCol="0">
            <a:spAutoFit/>
          </a:bodyPr>
          <a:lstStyle/>
          <a:p>
            <a:pPr algn="ctr" rtl="1"/>
            <a:r>
              <a:rPr lang="fa-IR" altLang="en-US" sz="4400" b="1" dirty="0">
                <a:solidFill>
                  <a:srgbClr val="002060"/>
                </a:solidFill>
                <a:cs typeface="B Nazanin" pitchFamily="2" charset="-78"/>
              </a:rPr>
              <a:t>سیستم های مالی در </a:t>
            </a:r>
            <a:endParaRPr lang="en-US" altLang="en-US" sz="4400" b="1" dirty="0" smtClean="0">
              <a:solidFill>
                <a:srgbClr val="002060"/>
              </a:solidFill>
              <a:cs typeface="B Nazanin" pitchFamily="2" charset="-78"/>
            </a:endParaRPr>
          </a:p>
          <a:p>
            <a:pPr algn="ctr" rtl="1"/>
            <a:r>
              <a:rPr lang="fa-IR" altLang="en-US" sz="4400" b="1" dirty="0" smtClean="0">
                <a:solidFill>
                  <a:srgbClr val="002060"/>
                </a:solidFill>
                <a:cs typeface="B Nazanin" pitchFamily="2" charset="-78"/>
              </a:rPr>
              <a:t>شرکتهای </a:t>
            </a:r>
            <a:r>
              <a:rPr lang="fa-IR" altLang="en-US" sz="4400" b="1" dirty="0">
                <a:solidFill>
                  <a:srgbClr val="002060"/>
                </a:solidFill>
                <a:cs typeface="B Nazanin" pitchFamily="2" charset="-78"/>
              </a:rPr>
              <a:t>چندملیتی </a:t>
            </a:r>
            <a:r>
              <a:rPr lang="fa-IR" altLang="en-US" sz="4400" b="1" dirty="0" smtClean="0">
                <a:solidFill>
                  <a:srgbClr val="002060"/>
                </a:solidFill>
                <a:cs typeface="B Nazanin" pitchFamily="2" charset="-78"/>
              </a:rPr>
              <a:t>و</a:t>
            </a:r>
            <a:endParaRPr lang="en-US" altLang="en-US" sz="4400" b="1" dirty="0" smtClean="0">
              <a:solidFill>
                <a:srgbClr val="002060"/>
              </a:solidFill>
              <a:cs typeface="B Nazanin" pitchFamily="2" charset="-78"/>
            </a:endParaRPr>
          </a:p>
          <a:p>
            <a:pPr algn="ctr"/>
            <a:r>
              <a:rPr lang="fa-IR" altLang="en-US" sz="4400" b="1" dirty="0" smtClean="0">
                <a:solidFill>
                  <a:srgbClr val="002060"/>
                </a:solidFill>
                <a:cs typeface="B Nazanin" pitchFamily="2" charset="-78"/>
              </a:rPr>
              <a:t>حاکمیت شرکتی</a:t>
            </a:r>
            <a:endParaRPr lang="fa-IR" sz="4400" b="1" dirty="0">
              <a:solidFill>
                <a:srgbClr val="002060"/>
              </a:solidFill>
              <a:cs typeface="B Nazanin" panose="00000400000000000000" pitchFamily="2" charset="-78"/>
            </a:endParaRPr>
          </a:p>
        </p:txBody>
      </p:sp>
      <p:sp>
        <p:nvSpPr>
          <p:cNvPr id="4" name="Right Arrow 3">
            <a:hlinkClick r:id="rId2" action="ppaction://hlinksldjump"/>
          </p:cNvPr>
          <p:cNvSpPr/>
          <p:nvPr/>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30</a:t>
            </a:fld>
            <a:endParaRPr lang="en-US"/>
          </a:p>
        </p:txBody>
      </p:sp>
    </p:spTree>
    <p:extLst>
      <p:ext uri="{BB962C8B-B14F-4D97-AF65-F5344CB8AC3E}">
        <p14:creationId xmlns:p14="http://schemas.microsoft.com/office/powerpoint/2010/main" val="3647696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19" y="171314"/>
            <a:ext cx="8097381" cy="971686"/>
          </a:xfrm>
          <a:prstGeom prst="rect">
            <a:avLst/>
          </a:prstGeom>
          <a:noFill/>
          <a:ln>
            <a:noFill/>
          </a:ln>
        </p:spPr>
      </p:pic>
      <p:sp>
        <p:nvSpPr>
          <p:cNvPr id="7" name="Title 1"/>
          <p:cNvSpPr txBox="1">
            <a:spLocks/>
          </p:cNvSpPr>
          <p:nvPr/>
        </p:nvSpPr>
        <p:spPr>
          <a:xfrm>
            <a:off x="1371600" y="363923"/>
            <a:ext cx="6934200" cy="548640"/>
          </a:xfrm>
          <a:prstGeom prst="rect">
            <a:avLst/>
          </a:prstGeom>
        </p:spPr>
        <p:txBody>
          <a:bodyPr vert="horz" lIns="91440" tIns="45720" rIns="91440" bIns="45720" rtlCol="0" anchor="ctr">
            <a:normAutofit/>
          </a:bodyPr>
          <a:lstStyle>
            <a:lvl1pPr algn="r" defTabSz="914400" rtl="1" eaLnBrk="1" latinLnBrk="0" hangingPunct="1">
              <a:spcBef>
                <a:spcPct val="0"/>
              </a:spcBef>
              <a:buNone/>
              <a:defRPr sz="2800" kern="1200" cap="all" baseline="0">
                <a:solidFill>
                  <a:schemeClr val="tx1"/>
                </a:solidFill>
                <a:latin typeface="+mj-lt"/>
                <a:ea typeface="+mj-ea"/>
                <a:cs typeface="+mj-cs"/>
              </a:defRPr>
            </a:lvl1pPr>
          </a:lstStyle>
          <a:p>
            <a:r>
              <a:rPr lang="fa-IR" sz="2400" b="1" dirty="0">
                <a:cs typeface="B Zar" panose="00000400000000000000" pitchFamily="2" charset="-78"/>
              </a:rPr>
              <a:t>عناوین مورد بحث :</a:t>
            </a:r>
            <a:endParaRPr lang="en-US" sz="2400" b="1" dirty="0">
              <a:cs typeface="B Zar" panose="00000400000000000000" pitchFamily="2" charset="-78"/>
            </a:endParaRPr>
          </a:p>
        </p:txBody>
      </p:sp>
      <p:sp>
        <p:nvSpPr>
          <p:cNvPr id="4099" name="Content Placeholder 2"/>
          <p:cNvSpPr>
            <a:spLocks noGrp="1"/>
          </p:cNvSpPr>
          <p:nvPr>
            <p:ph idx="1"/>
          </p:nvPr>
        </p:nvSpPr>
        <p:spPr>
          <a:xfrm>
            <a:off x="304800" y="1600201"/>
            <a:ext cx="8839200" cy="3810000"/>
          </a:xfrm>
        </p:spPr>
        <p:txBody>
          <a:bodyPr>
            <a:normAutofit/>
          </a:bodyPr>
          <a:lstStyle/>
          <a:p>
            <a:pPr marL="0" indent="0" algn="r" rtl="1">
              <a:lnSpc>
                <a:spcPct val="150000"/>
              </a:lnSpc>
              <a:buFontTx/>
              <a:buNone/>
            </a:pPr>
            <a:r>
              <a:rPr lang="fa-IR" altLang="en-US" sz="3200" b="1" dirty="0" smtClean="0">
                <a:solidFill>
                  <a:srgbClr val="002060"/>
                </a:solidFill>
                <a:cs typeface="B Nazanin" pitchFamily="2" charset="-78"/>
              </a:rPr>
              <a:t>1- مفاهیم مربوط به حسابداری بین المللی</a:t>
            </a:r>
          </a:p>
          <a:p>
            <a:pPr marL="0" indent="0" algn="r" rtl="1">
              <a:lnSpc>
                <a:spcPct val="150000"/>
              </a:lnSpc>
              <a:buFontTx/>
              <a:buNone/>
            </a:pPr>
            <a:r>
              <a:rPr lang="fa-IR" altLang="en-US" sz="3200" b="1" dirty="0" smtClean="0">
                <a:solidFill>
                  <a:srgbClr val="002060"/>
                </a:solidFill>
                <a:cs typeface="B Nazanin" pitchFamily="2" charset="-78"/>
              </a:rPr>
              <a:t>2- سیستم های مالی در شرکتهای بین المللی</a:t>
            </a:r>
          </a:p>
          <a:p>
            <a:pPr marL="0" indent="0" algn="r" rtl="1">
              <a:lnSpc>
                <a:spcPct val="150000"/>
              </a:lnSpc>
            </a:pPr>
            <a:r>
              <a:rPr lang="fa-IR" altLang="en-US" sz="3200" b="1" dirty="0" smtClean="0">
                <a:solidFill>
                  <a:srgbClr val="002060"/>
                </a:solidFill>
                <a:cs typeface="B Nazanin" pitchFamily="2" charset="-78"/>
              </a:rPr>
              <a:t>3- مفاهیم مربوط به</a:t>
            </a:r>
            <a:r>
              <a:rPr lang="en-US" altLang="en-US" sz="3200" dirty="0">
                <a:solidFill>
                  <a:srgbClr val="002060"/>
                </a:solidFill>
                <a:cs typeface="B Nazanin" pitchFamily="2" charset="-78"/>
              </a:rPr>
              <a:t> IFRS</a:t>
            </a:r>
            <a:r>
              <a:rPr lang="fa-IR" altLang="en-US" sz="3200" dirty="0">
                <a:solidFill>
                  <a:srgbClr val="002060"/>
                </a:solidFill>
                <a:cs typeface="B Nazanin" pitchFamily="2" charset="-78"/>
              </a:rPr>
              <a:t> </a:t>
            </a:r>
            <a:endParaRPr lang="fa-IR" altLang="en-US" sz="3200" b="1" dirty="0" smtClean="0">
              <a:solidFill>
                <a:srgbClr val="002060"/>
              </a:solidFill>
              <a:cs typeface="B Nazanin" pitchFamily="2" charset="-78"/>
            </a:endParaRPr>
          </a:p>
          <a:p>
            <a:pPr marL="0" indent="0" algn="r" rtl="1">
              <a:lnSpc>
                <a:spcPct val="150000"/>
              </a:lnSpc>
              <a:buFontTx/>
              <a:buNone/>
            </a:pPr>
            <a:r>
              <a:rPr lang="fa-IR" altLang="en-US" sz="3200" b="1" dirty="0" smtClean="0">
                <a:solidFill>
                  <a:srgbClr val="002060"/>
                </a:solidFill>
                <a:cs typeface="B Nazanin" pitchFamily="2" charset="-78"/>
              </a:rPr>
              <a:t>4- مفاهیم مربوط به حاکمیت شرکتی شرکتهای بین المللی</a:t>
            </a:r>
            <a:endParaRPr lang="en-US" altLang="en-US" sz="3200" b="1" dirty="0" smtClean="0">
              <a:solidFill>
                <a:srgbClr val="002060"/>
              </a:solidFill>
              <a:cs typeface="B Nazanin"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31</a:t>
            </a:fld>
            <a:endParaRPr lang="en-US"/>
          </a:p>
        </p:txBody>
      </p:sp>
    </p:spTree>
    <p:extLst>
      <p:ext uri="{BB962C8B-B14F-4D97-AF65-F5344CB8AC3E}">
        <p14:creationId xmlns:p14="http://schemas.microsoft.com/office/powerpoint/2010/main" val="3373228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28600" y="1371600"/>
            <a:ext cx="8686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685800" algn="l"/>
              </a:tabLst>
              <a:defRPr>
                <a:solidFill>
                  <a:schemeClr val="tx1"/>
                </a:solidFill>
                <a:latin typeface="Arial" charset="0"/>
                <a:cs typeface="B Zar" pitchFamily="2" charset="-78"/>
              </a:defRPr>
            </a:lvl1pPr>
            <a:lvl2pPr marL="742950" indent="-285750" eaLnBrk="0" hangingPunct="0">
              <a:tabLst>
                <a:tab pos="685800" algn="l"/>
              </a:tabLst>
              <a:defRPr>
                <a:solidFill>
                  <a:schemeClr val="tx1"/>
                </a:solidFill>
                <a:latin typeface="Arial" charset="0"/>
                <a:cs typeface="B Zar" pitchFamily="2" charset="-78"/>
              </a:defRPr>
            </a:lvl2pPr>
            <a:lvl3pPr marL="1143000" indent="-228600" eaLnBrk="0" hangingPunct="0">
              <a:tabLst>
                <a:tab pos="685800" algn="l"/>
              </a:tabLst>
              <a:defRPr>
                <a:solidFill>
                  <a:schemeClr val="tx1"/>
                </a:solidFill>
                <a:latin typeface="Arial" charset="0"/>
                <a:cs typeface="B Zar" pitchFamily="2" charset="-78"/>
              </a:defRPr>
            </a:lvl3pPr>
            <a:lvl4pPr marL="1600200" indent="-228600" eaLnBrk="0" hangingPunct="0">
              <a:tabLst>
                <a:tab pos="685800" algn="l"/>
              </a:tabLst>
              <a:defRPr>
                <a:solidFill>
                  <a:schemeClr val="tx1"/>
                </a:solidFill>
                <a:latin typeface="Arial" charset="0"/>
                <a:cs typeface="B Zar" pitchFamily="2" charset="-78"/>
              </a:defRPr>
            </a:lvl4pPr>
            <a:lvl5pPr marL="2057400" indent="-228600" eaLnBrk="0" hangingPunct="0">
              <a:tabLst>
                <a:tab pos="685800" algn="l"/>
              </a:tabLst>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9pPr>
          </a:lstStyle>
          <a:p>
            <a:pPr algn="r" rtl="1" eaLnBrk="1" hangingPunct="1">
              <a:lnSpc>
                <a:spcPct val="150000"/>
              </a:lnSpc>
              <a:spcBef>
                <a:spcPct val="0"/>
              </a:spcBef>
            </a:pPr>
            <a:r>
              <a:rPr lang="fa-IR" altLang="en-US" sz="2800" dirty="0" smtClean="0">
                <a:cs typeface="B Nazanin" pitchFamily="2" charset="-78"/>
              </a:rPr>
              <a:t>در </a:t>
            </a:r>
            <a:r>
              <a:rPr lang="fa-IR" altLang="en-US" sz="2800" dirty="0">
                <a:cs typeface="B Nazanin" pitchFamily="2" charset="-78"/>
              </a:rPr>
              <a:t>مورد حسابداری بین الملل تعاریف متعددی وجود دارد. ویریچ و همکاران شرحی روشن و مفید درباره ی این تعریف ها ارائه کرده اند و در این میان،بر 3 مفهوم اشاره دارند:</a:t>
            </a:r>
            <a:endParaRPr lang="en-US" altLang="en-US" sz="2800" dirty="0">
              <a:cs typeface="B Nazanin" pitchFamily="2" charset="-78"/>
            </a:endParaRPr>
          </a:p>
          <a:p>
            <a:pPr algn="r" rtl="1" eaLnBrk="1" hangingPunct="1">
              <a:lnSpc>
                <a:spcPct val="150000"/>
              </a:lnSpc>
              <a:spcBef>
                <a:spcPct val="0"/>
              </a:spcBef>
            </a:pPr>
            <a:r>
              <a:rPr lang="fa-IR" altLang="en-US" sz="2800" dirty="0">
                <a:cs typeface="B Nazanin" pitchFamily="2" charset="-78"/>
              </a:rPr>
              <a:t>1)حسابداری برای واحدهای فرعی شرکتها </a:t>
            </a:r>
            <a:endParaRPr lang="en-US" altLang="en-US" sz="2800" dirty="0">
              <a:cs typeface="B Nazanin" pitchFamily="2" charset="-78"/>
            </a:endParaRPr>
          </a:p>
          <a:p>
            <a:pPr algn="r" rtl="1" eaLnBrk="1" hangingPunct="1">
              <a:lnSpc>
                <a:spcPct val="150000"/>
              </a:lnSpc>
              <a:spcBef>
                <a:spcPct val="0"/>
              </a:spcBef>
            </a:pPr>
            <a:r>
              <a:rPr lang="fa-IR" altLang="en-US" sz="2800" dirty="0">
                <a:cs typeface="B Nazanin" pitchFamily="2" charset="-78"/>
              </a:rPr>
              <a:t>2)حسابداری بین المللی تطبیقی </a:t>
            </a:r>
            <a:endParaRPr lang="en-US" altLang="en-US" sz="2800" dirty="0">
              <a:cs typeface="B Nazanin" pitchFamily="2" charset="-78"/>
            </a:endParaRPr>
          </a:p>
          <a:p>
            <a:pPr algn="r" rtl="1" eaLnBrk="1" hangingPunct="1">
              <a:lnSpc>
                <a:spcPct val="150000"/>
              </a:lnSpc>
              <a:spcBef>
                <a:spcPct val="0"/>
              </a:spcBef>
            </a:pPr>
            <a:r>
              <a:rPr lang="fa-IR" altLang="en-US" sz="2800" dirty="0">
                <a:cs typeface="B Nazanin" pitchFamily="2" charset="-78"/>
              </a:rPr>
              <a:t>3)حسابداری جهانی</a:t>
            </a:r>
            <a:r>
              <a:rPr lang="fa-IR" altLang="en-US" sz="1600" dirty="0">
                <a:cs typeface="Arial" charset="0"/>
              </a:rPr>
              <a:t> </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32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19" y="171314"/>
            <a:ext cx="8097381" cy="971686"/>
          </a:xfrm>
          <a:prstGeom prst="rect">
            <a:avLst/>
          </a:prstGeom>
          <a:noFill/>
          <a:ln>
            <a:noFill/>
          </a:ln>
        </p:spPr>
      </p:pic>
      <p:sp>
        <p:nvSpPr>
          <p:cNvPr id="4" name="Rectangle 3"/>
          <p:cNvSpPr/>
          <p:nvPr/>
        </p:nvSpPr>
        <p:spPr>
          <a:xfrm>
            <a:off x="5252133" y="426324"/>
            <a:ext cx="3179075" cy="461665"/>
          </a:xfrm>
          <a:prstGeom prst="rect">
            <a:avLst/>
          </a:prstGeom>
        </p:spPr>
        <p:txBody>
          <a:bodyPr wrap="none">
            <a:spAutoFit/>
          </a:bodyPr>
          <a:lstStyle/>
          <a:p>
            <a:pPr algn="r" rtl="1">
              <a:spcBef>
                <a:spcPct val="0"/>
              </a:spcBef>
            </a:pPr>
            <a:r>
              <a:rPr lang="fa-IR" altLang="en-US" sz="2400" b="1" cap="all" dirty="0">
                <a:latin typeface="+mj-lt"/>
                <a:ea typeface="+mj-ea"/>
                <a:cs typeface="B Zar" panose="00000400000000000000" pitchFamily="2" charset="-78"/>
              </a:rPr>
              <a:t>تعریف حسابداری بین </a:t>
            </a:r>
            <a:r>
              <a:rPr lang="fa-IR" altLang="en-US" sz="2400" b="1" cap="all" dirty="0" smtClean="0">
                <a:latin typeface="+mj-lt"/>
                <a:ea typeface="+mj-ea"/>
                <a:cs typeface="B Zar" panose="00000400000000000000" pitchFamily="2" charset="-78"/>
              </a:rPr>
              <a:t>الملل</a:t>
            </a:r>
            <a:endParaRPr lang="en-US" altLang="en-US" sz="2400" b="1" cap="all" dirty="0" smtClean="0">
              <a:latin typeface="+mj-lt"/>
              <a:ea typeface="+mj-ea"/>
              <a:cs typeface="B Zar" panose="00000400000000000000" pitchFamily="2" charset="-78"/>
            </a:endParaRPr>
          </a:p>
        </p:txBody>
      </p:sp>
    </p:spTree>
    <p:extLst>
      <p:ext uri="{BB962C8B-B14F-4D97-AF65-F5344CB8AC3E}">
        <p14:creationId xmlns:p14="http://schemas.microsoft.com/office/powerpoint/2010/main" val="23005802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228600" y="630081"/>
            <a:ext cx="8701088" cy="456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justLow" rtl="1" eaLnBrk="1" hangingPunct="1">
              <a:lnSpc>
                <a:spcPct val="150000"/>
              </a:lnSpc>
              <a:spcBef>
                <a:spcPct val="0"/>
              </a:spcBef>
            </a:pPr>
            <a:r>
              <a:rPr lang="fa-IR" altLang="en-US" sz="2800" dirty="0">
                <a:cs typeface="B Nazanin" pitchFamily="2" charset="-78"/>
              </a:rPr>
              <a:t>که حسابداری جهانی بیشترین فضا را به خود تخصیص می دهد و هدف حسابداری جهانی این است که مجموعه ای کامل از اصول حسابداری بین المللی، استاندارد شود. </a:t>
            </a:r>
            <a:endParaRPr lang="en-US" altLang="en-US" sz="2800" dirty="0">
              <a:cs typeface="B Nazanin" pitchFamily="2" charset="-78"/>
            </a:endParaRPr>
          </a:p>
          <a:p>
            <a:pPr algn="justLow" rtl="1" eaLnBrk="1" hangingPunct="1">
              <a:lnSpc>
                <a:spcPct val="150000"/>
              </a:lnSpc>
              <a:spcBef>
                <a:spcPct val="0"/>
              </a:spcBef>
            </a:pPr>
            <a:r>
              <a:rPr lang="fa-IR" altLang="en-US" sz="2800" dirty="0" smtClean="0">
                <a:cs typeface="B Nazanin" pitchFamily="2" charset="-78"/>
              </a:rPr>
              <a:t>در </a:t>
            </a:r>
            <a:r>
              <a:rPr lang="fa-IR" altLang="en-US" sz="2800" dirty="0">
                <a:cs typeface="B Nazanin" pitchFamily="2" charset="-78"/>
              </a:rPr>
              <a:t>ادبیات حسابداری در این مورد که عبارت " حسابداری بین المللی" به اصول حسابداری تطبیقی اطلاق می شود یک توافق نظر کلی وجود </a:t>
            </a:r>
            <a:r>
              <a:rPr lang="fa-IR" altLang="en-US" sz="2800" dirty="0" smtClean="0">
                <a:cs typeface="B Nazanin" pitchFamily="2" charset="-78"/>
              </a:rPr>
              <a:t>دارد</a:t>
            </a:r>
            <a:r>
              <a:rPr lang="en-US" altLang="en-US" sz="2800" dirty="0" smtClean="0">
                <a:cs typeface="B Nazanin" pitchFamily="2" charset="-78"/>
              </a:rPr>
              <a:t>.</a:t>
            </a:r>
            <a:endParaRPr lang="fa-IR" altLang="en-US" sz="2800" dirty="0">
              <a:cs typeface="B Nazanin" pitchFamily="2" charset="-78"/>
            </a:endParaRPr>
          </a:p>
          <a:p>
            <a:pPr algn="justLow" rtl="1" eaLnBrk="1" hangingPunct="1">
              <a:lnSpc>
                <a:spcPct val="150000"/>
              </a:lnSpc>
              <a:spcBef>
                <a:spcPct val="0"/>
              </a:spcBef>
            </a:pPr>
            <a:r>
              <a:rPr lang="fa-IR" altLang="en-US" sz="2800" dirty="0" smtClean="0">
                <a:cs typeface="B Nazanin" pitchFamily="2" charset="-78"/>
              </a:rPr>
              <a:t>سیستم </a:t>
            </a:r>
            <a:r>
              <a:rPr lang="fa-IR" altLang="en-US" sz="2800" dirty="0">
                <a:cs typeface="B Nazanin" pitchFamily="2" charset="-78"/>
              </a:rPr>
              <a:t>حسابداری بین المللی عبارت خواهد بود:از مجموعه ای از همه ی اصول، روش ها و استانداردهای همه ی کشورها.</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33</a:t>
            </a:fld>
            <a:endParaRPr lang="en-US"/>
          </a:p>
        </p:txBody>
      </p:sp>
    </p:spTree>
    <p:extLst>
      <p:ext uri="{BB962C8B-B14F-4D97-AF65-F5344CB8AC3E}">
        <p14:creationId xmlns:p14="http://schemas.microsoft.com/office/powerpoint/2010/main" val="3370750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152400" y="1066800"/>
            <a:ext cx="8610600" cy="262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justLow" rtl="1" eaLnBrk="1" hangingPunct="1">
              <a:lnSpc>
                <a:spcPct val="150000"/>
              </a:lnSpc>
              <a:spcBef>
                <a:spcPct val="0"/>
              </a:spcBef>
            </a:pPr>
            <a:r>
              <a:rPr lang="fa-IR" altLang="en-US" sz="2800" dirty="0">
                <a:cs typeface="B Nazanin" pitchFamily="2" charset="-78"/>
              </a:rPr>
              <a:t>مفهوم حسابداری واحدهای فرعی شرکتها در خارج، از نظر گسترده ، </a:t>
            </a:r>
            <a:r>
              <a:rPr lang="fa-IR" altLang="en-US" sz="2800" dirty="0" smtClean="0">
                <a:cs typeface="B Nazanin" pitchFamily="2" charset="-78"/>
              </a:rPr>
              <a:t>قدیمی </a:t>
            </a:r>
            <a:r>
              <a:rPr lang="fa-IR" altLang="en-US" sz="2800" dirty="0">
                <a:cs typeface="B Nazanin" pitchFamily="2" charset="-78"/>
              </a:rPr>
              <a:t>ترین و محدودترین تعریفها را دارد.در اجرای این روش، </a:t>
            </a:r>
            <a:r>
              <a:rPr lang="fa-IR" altLang="en-US" sz="2800" dirty="0" smtClean="0">
                <a:cs typeface="B Nazanin" pitchFamily="2" charset="-78"/>
              </a:rPr>
              <a:t>حسابداری </a:t>
            </a:r>
            <a:r>
              <a:rPr lang="fa-IR" altLang="en-US" sz="2800" dirty="0">
                <a:cs typeface="B Nazanin" pitchFamily="2" charset="-78"/>
              </a:rPr>
              <a:t>بین المللی به یک فرایند تلفیق حسابهای شرکت مادر و </a:t>
            </a:r>
            <a:r>
              <a:rPr lang="fa-IR" altLang="en-US" sz="2800" dirty="0" smtClean="0">
                <a:cs typeface="B Nazanin" pitchFamily="2" charset="-78"/>
              </a:rPr>
              <a:t>شعبه </a:t>
            </a:r>
            <a:r>
              <a:rPr lang="fa-IR" altLang="en-US" sz="2800" dirty="0">
                <a:cs typeface="B Nazanin" pitchFamily="2" charset="-78"/>
              </a:rPr>
              <a:t>ها منجر و ارز خارجی به پول رایج کشور تبدیل می شود. </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34</a:t>
            </a:fld>
            <a:endParaRPr lang="en-US"/>
          </a:p>
        </p:txBody>
      </p:sp>
    </p:spTree>
    <p:extLst>
      <p:ext uri="{BB962C8B-B14F-4D97-AF65-F5344CB8AC3E}">
        <p14:creationId xmlns:p14="http://schemas.microsoft.com/office/powerpoint/2010/main" val="9378116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19" y="171314"/>
            <a:ext cx="8097381" cy="971686"/>
          </a:xfrm>
          <a:prstGeom prst="rect">
            <a:avLst/>
          </a:prstGeom>
          <a:noFill/>
          <a:ln>
            <a:noFill/>
          </a:ln>
        </p:spPr>
      </p:pic>
      <p:sp>
        <p:nvSpPr>
          <p:cNvPr id="6" name="Rectangle 5"/>
          <p:cNvSpPr/>
          <p:nvPr/>
        </p:nvSpPr>
        <p:spPr>
          <a:xfrm>
            <a:off x="2429244" y="426324"/>
            <a:ext cx="6001964" cy="461665"/>
          </a:xfrm>
          <a:prstGeom prst="rect">
            <a:avLst/>
          </a:prstGeom>
        </p:spPr>
        <p:txBody>
          <a:bodyPr wrap="none">
            <a:spAutoFit/>
          </a:bodyPr>
          <a:lstStyle/>
          <a:p>
            <a:pPr algn="r" rtl="1">
              <a:spcBef>
                <a:spcPct val="0"/>
              </a:spcBef>
            </a:pPr>
            <a:r>
              <a:rPr lang="fa-IR" altLang="en-US" sz="2400" b="1" cap="all" dirty="0">
                <a:latin typeface="+mj-lt"/>
                <a:ea typeface="+mj-ea"/>
                <a:cs typeface="B Zar" panose="00000400000000000000" pitchFamily="2" charset="-78"/>
              </a:rPr>
              <a:t>عوامل ایجاد کننده تفاوت ها در حسابداری بین الملل:</a:t>
            </a:r>
          </a:p>
        </p:txBody>
      </p:sp>
      <p:sp>
        <p:nvSpPr>
          <p:cNvPr id="8194" name="Rectangle 4"/>
          <p:cNvSpPr>
            <a:spLocks noChangeArrowheads="1"/>
          </p:cNvSpPr>
          <p:nvPr/>
        </p:nvSpPr>
        <p:spPr bwMode="auto">
          <a:xfrm>
            <a:off x="76200" y="1219200"/>
            <a:ext cx="8915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lnSpc>
                <a:spcPct val="150000"/>
              </a:lnSpc>
            </a:pPr>
            <a:r>
              <a:rPr lang="fa-IR" altLang="en-US" sz="2400" dirty="0" smtClean="0">
                <a:cs typeface="B Nazanin" pitchFamily="2" charset="-78"/>
              </a:rPr>
              <a:t>عوامل </a:t>
            </a:r>
            <a:r>
              <a:rPr lang="fa-IR" altLang="en-US" sz="2400" dirty="0">
                <a:cs typeface="B Nazanin" pitchFamily="2" charset="-78"/>
              </a:rPr>
              <a:t>کلیدی ایجاد کننده این تفاوتها عبارتند از:</a:t>
            </a:r>
          </a:p>
          <a:p>
            <a:pPr algn="r" rtl="1" eaLnBrk="1" hangingPunct="1">
              <a:lnSpc>
                <a:spcPct val="150000"/>
              </a:lnSpc>
            </a:pPr>
            <a:r>
              <a:rPr lang="fa-IR" altLang="en-US" sz="2400" b="1" i="1" dirty="0">
                <a:cs typeface="B Nazanin" pitchFamily="2" charset="-78"/>
              </a:rPr>
              <a:t>1-تفاوت های دو مدل حسابداری انگلیسی – آمریکایی با مدل اروپایی وگروههای زیرمجموعه هر یک از این مدل ها.</a:t>
            </a:r>
          </a:p>
          <a:p>
            <a:pPr algn="r" rtl="1" eaLnBrk="1" hangingPunct="1">
              <a:lnSpc>
                <a:spcPct val="150000"/>
              </a:lnSpc>
            </a:pPr>
            <a:r>
              <a:rPr lang="fa-IR" altLang="en-US" sz="2400" b="1" i="1" dirty="0">
                <a:cs typeface="B Nazanin" pitchFamily="2" charset="-78"/>
              </a:rPr>
              <a:t>2-نوع بازار های مالی</a:t>
            </a:r>
          </a:p>
          <a:p>
            <a:pPr algn="r" rtl="1" eaLnBrk="1" hangingPunct="1">
              <a:lnSpc>
                <a:spcPct val="150000"/>
              </a:lnSpc>
            </a:pPr>
            <a:r>
              <a:rPr lang="fa-IR" altLang="en-US" sz="2400" b="1" i="1" dirty="0">
                <a:cs typeface="B Nazanin" pitchFamily="2" charset="-78"/>
              </a:rPr>
              <a:t>3-تقسیم بندی بین بخش خصوصی و ارگان های دولتی در فرایند سیاست گذاری حسابداری و تدوین استانداردهای مربوط و همچنین تشریک مساعی حرفه حسابداری در این فرایند</a:t>
            </a:r>
          </a:p>
          <a:p>
            <a:pPr algn="r" rtl="1" eaLnBrk="1" hangingPunct="1">
              <a:lnSpc>
                <a:spcPct val="150000"/>
              </a:lnSpc>
            </a:pPr>
            <a:r>
              <a:rPr lang="fa-IR" altLang="en-US" sz="2400" b="1" i="1" dirty="0">
                <a:cs typeface="B Nazanin" pitchFamily="2" charset="-78"/>
              </a:rPr>
              <a:t>4-سیستم حقوقی هر کشور که گزارشگری مالی بر آن مبتنی است.</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35</a:t>
            </a:fld>
            <a:endParaRPr lang="en-US"/>
          </a:p>
        </p:txBody>
      </p:sp>
    </p:spTree>
    <p:extLst>
      <p:ext uri="{BB962C8B-B14F-4D97-AF65-F5344CB8AC3E}">
        <p14:creationId xmlns:p14="http://schemas.microsoft.com/office/powerpoint/2010/main" val="42523693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152400" y="2340322"/>
            <a:ext cx="8763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3200" b="1" i="1" dirty="0" smtClean="0">
                <a:cs typeface="B Nazanin" pitchFamily="2" charset="-78"/>
              </a:rPr>
              <a:t>1-تفاوت </a:t>
            </a:r>
            <a:r>
              <a:rPr lang="fa-IR" altLang="en-US" sz="3200" b="1" i="1" dirty="0">
                <a:cs typeface="B Nazanin" pitchFamily="2" charset="-78"/>
              </a:rPr>
              <a:t>های دو مدل حسابداری انگلیسی – آمریکایی با مدل اروپایی وگروههای زیرمجموعه هر یک از این مدل ها</a:t>
            </a:r>
            <a:r>
              <a:rPr lang="fa-IR" altLang="en-US" sz="3200" b="1" i="1" dirty="0" smtClean="0">
                <a:cs typeface="B Nazanin" pitchFamily="2" charset="-78"/>
              </a:rPr>
              <a:t>:</a:t>
            </a:r>
            <a:endParaRPr lang="fa-IR" altLang="en-US" sz="3200" b="1" i="1" dirty="0">
              <a:cs typeface="B Nazanin" pitchFamily="2" charset="-78"/>
            </a:endParaRP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36</a:t>
            </a:fld>
            <a:endParaRPr lang="en-US"/>
          </a:p>
        </p:txBody>
      </p:sp>
    </p:spTree>
    <p:extLst>
      <p:ext uri="{BB962C8B-B14F-4D97-AF65-F5344CB8AC3E}">
        <p14:creationId xmlns:p14="http://schemas.microsoft.com/office/powerpoint/2010/main" val="41604000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501641"/>
            <a:ext cx="8915400"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3200" dirty="0">
                <a:cs typeface="B Nazanin" pitchFamily="2" charset="-78"/>
              </a:rPr>
              <a:t>به طور کلی در کشورهای صنعتی جهان،دو مدل گزارشگری مالی توسعه و تکامل یافته است:</a:t>
            </a:r>
          </a:p>
          <a:p>
            <a:pPr algn="r" rtl="1" eaLnBrk="1" hangingPunct="1">
              <a:spcBef>
                <a:spcPct val="0"/>
              </a:spcBef>
            </a:pPr>
            <a:endParaRPr lang="en-US" altLang="en-US" sz="3200" dirty="0">
              <a:cs typeface="B Nazanin" pitchFamily="2" charset="-78"/>
            </a:endParaRPr>
          </a:p>
          <a:p>
            <a:pPr algn="r" rtl="1" eaLnBrk="1" hangingPunct="1">
              <a:spcBef>
                <a:spcPct val="0"/>
              </a:spcBef>
            </a:pPr>
            <a:r>
              <a:rPr lang="fa-IR" altLang="en-US" sz="3200" dirty="0">
                <a:cs typeface="B Nazanin" pitchFamily="2" charset="-78"/>
              </a:rPr>
              <a:t>1-مدل انگلیسی – آمریکایی:این گروه بندی شامل:</a:t>
            </a:r>
          </a:p>
          <a:p>
            <a:pPr algn="r" rtl="1" eaLnBrk="1" hangingPunct="1">
              <a:spcBef>
                <a:spcPct val="0"/>
              </a:spcBef>
            </a:pPr>
            <a:r>
              <a:rPr lang="fa-IR" altLang="en-US" sz="3200" dirty="0">
                <a:cs typeface="B Nazanin" pitchFamily="2" charset="-78"/>
              </a:rPr>
              <a:t>انگلستان،ولز،اسکاتلند،ایرلند،بسیاری از کشورهای مشترک المنافع انگلیس و ایالات متحده آمریکا میباشد. </a:t>
            </a:r>
          </a:p>
          <a:p>
            <a:pPr algn="r" rtl="1" eaLnBrk="1" hangingPunct="1">
              <a:spcBef>
                <a:spcPct val="0"/>
              </a:spcBef>
            </a:pPr>
            <a:endParaRPr lang="en-US" altLang="en-US" sz="3200" dirty="0">
              <a:cs typeface="B Nazanin" pitchFamily="2" charset="-78"/>
            </a:endParaRPr>
          </a:p>
          <a:p>
            <a:pPr algn="r" rtl="1" eaLnBrk="1" hangingPunct="1">
              <a:spcBef>
                <a:spcPct val="0"/>
              </a:spcBef>
            </a:pPr>
            <a:r>
              <a:rPr lang="fa-IR" altLang="en-US" sz="3200" dirty="0">
                <a:cs typeface="B Nazanin" pitchFamily="2" charset="-78"/>
              </a:rPr>
              <a:t>2- مدل اروپایی:کشور هایی که از مدل اروپایی حسابداری تبعیت می کنند نوعا کشور های اروپای غربی نظیر فرانسه و آلمان میباشند،اگرچه</a:t>
            </a:r>
          </a:p>
          <a:p>
            <a:pPr algn="r" rtl="1" eaLnBrk="1" hangingPunct="1">
              <a:spcBef>
                <a:spcPct val="0"/>
              </a:spcBef>
            </a:pPr>
            <a:r>
              <a:rPr lang="fa-IR" altLang="en-US" sz="3200" dirty="0">
                <a:cs typeface="B Nazanin" pitchFamily="2" charset="-78"/>
              </a:rPr>
              <a:t>ژاپن نیز از همین مدل حسابداری پیروی می کند.کشور های شرق اروپا</a:t>
            </a:r>
          </a:p>
          <a:p>
            <a:pPr algn="r" rtl="1" eaLnBrk="1" hangingPunct="1">
              <a:spcBef>
                <a:spcPct val="0"/>
              </a:spcBef>
            </a:pPr>
            <a:r>
              <a:rPr lang="fa-IR" altLang="en-US" sz="3200" dirty="0">
                <a:cs typeface="B Nazanin" pitchFamily="2" charset="-78"/>
              </a:rPr>
              <a:t>(بلوک شوروی سابق)در این بخش مورد بررسی قرار نمی گیرند.</a:t>
            </a:r>
          </a:p>
          <a:p>
            <a:pPr algn="r" rtl="1" eaLnBrk="1" hangingPunct="1">
              <a:spcBef>
                <a:spcPct val="0"/>
              </a:spcBef>
            </a:pPr>
            <a:endParaRPr lang="en-US" altLang="en-US" sz="2400" dirty="0">
              <a:cs typeface="B Nazanin" pitchFamily="2" charset="-78"/>
            </a:endParaRP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37</a:t>
            </a:fld>
            <a:endParaRPr lang="en-US"/>
          </a:p>
        </p:txBody>
      </p:sp>
    </p:spTree>
    <p:extLst>
      <p:ext uri="{BB962C8B-B14F-4D97-AF65-F5344CB8AC3E}">
        <p14:creationId xmlns:p14="http://schemas.microsoft.com/office/powerpoint/2010/main" val="30257837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0" y="733932"/>
            <a:ext cx="89154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3200" b="1" dirty="0">
                <a:cs typeface="B Nazanin" pitchFamily="2" charset="-78"/>
              </a:rPr>
              <a:t>ویژگی های مدل انگلیسی – آمریکایی عبارتند از:</a:t>
            </a:r>
          </a:p>
          <a:p>
            <a:pPr algn="r" rtl="1" eaLnBrk="1" hangingPunct="1">
              <a:spcBef>
                <a:spcPct val="0"/>
              </a:spcBef>
            </a:pPr>
            <a:endParaRPr lang="en-US" altLang="en-US" sz="3200" dirty="0">
              <a:cs typeface="B Nazanin" pitchFamily="2" charset="-78"/>
            </a:endParaRPr>
          </a:p>
          <a:p>
            <a:pPr algn="r" rtl="1" eaLnBrk="1" hangingPunct="1">
              <a:spcBef>
                <a:spcPct val="0"/>
              </a:spcBef>
            </a:pPr>
            <a:r>
              <a:rPr lang="fa-IR" altLang="en-US" sz="3200" dirty="0">
                <a:cs typeface="B Nazanin" pitchFamily="2" charset="-78"/>
              </a:rPr>
              <a:t>1-این مدل یک حرفه حسابداری قدرتمند را در بر می گیرد و تا حدی نقش دولت را محدود می کند.</a:t>
            </a:r>
          </a:p>
          <a:p>
            <a:pPr algn="r" rtl="1" eaLnBrk="1" hangingPunct="1">
              <a:spcBef>
                <a:spcPct val="0"/>
              </a:spcBef>
            </a:pPr>
            <a:endParaRPr lang="en-US" altLang="en-US" sz="3200" dirty="0">
              <a:cs typeface="B Nazanin" pitchFamily="2" charset="-78"/>
            </a:endParaRPr>
          </a:p>
          <a:p>
            <a:pPr algn="r" rtl="1" eaLnBrk="1" hangingPunct="1">
              <a:spcBef>
                <a:spcPct val="0"/>
              </a:spcBef>
            </a:pPr>
            <a:r>
              <a:rPr lang="fa-IR" altLang="en-US" sz="3200" dirty="0">
                <a:cs typeface="B Nazanin" pitchFamily="2" charset="-78"/>
              </a:rPr>
              <a:t>2-اهمیت زیادی برای بورس اوراق بهادار و جذب سرمایه قائل است.</a:t>
            </a:r>
          </a:p>
          <a:p>
            <a:pPr algn="r" rtl="1" eaLnBrk="1" hangingPunct="1">
              <a:spcBef>
                <a:spcPct val="0"/>
              </a:spcBef>
            </a:pPr>
            <a:endParaRPr lang="en-US" altLang="en-US" sz="3200" dirty="0">
              <a:cs typeface="B Nazanin" pitchFamily="2" charset="-78"/>
            </a:endParaRPr>
          </a:p>
          <a:p>
            <a:pPr algn="r" rtl="1" eaLnBrk="1" hangingPunct="1">
              <a:spcBef>
                <a:spcPct val="0"/>
              </a:spcBef>
            </a:pPr>
            <a:r>
              <a:rPr lang="fa-IR" altLang="en-US" sz="3200" dirty="0">
                <a:cs typeface="B Nazanin" pitchFamily="2" charset="-78"/>
              </a:rPr>
              <a:t>3-بر ارائه مطلوب صورت های مالی حسابرسی شده تاکید دارد.</a:t>
            </a:r>
          </a:p>
          <a:p>
            <a:pPr algn="r" rtl="1" eaLnBrk="1" hangingPunct="1">
              <a:spcBef>
                <a:spcPct val="0"/>
              </a:spcBef>
            </a:pPr>
            <a:endParaRPr lang="en-US" altLang="en-US" sz="3200" dirty="0">
              <a:cs typeface="B Nazanin" pitchFamily="2" charset="-78"/>
            </a:endParaRPr>
          </a:p>
          <a:p>
            <a:pPr algn="r" rtl="1" eaLnBrk="1" hangingPunct="1">
              <a:spcBef>
                <a:spcPct val="0"/>
              </a:spcBef>
            </a:pPr>
            <a:r>
              <a:rPr lang="fa-IR" altLang="en-US" sz="3200" dirty="0">
                <a:cs typeface="B Nazanin" pitchFamily="2" charset="-78"/>
              </a:rPr>
              <a:t>4- در ارائه مطلوب صورت های مالی ،بر محتوای اقتصادی اطلاعات تاکید می کند.</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38</a:t>
            </a:fld>
            <a:endParaRPr lang="en-US"/>
          </a:p>
        </p:txBody>
      </p:sp>
    </p:spTree>
    <p:extLst>
      <p:ext uri="{BB962C8B-B14F-4D97-AF65-F5344CB8AC3E}">
        <p14:creationId xmlns:p14="http://schemas.microsoft.com/office/powerpoint/2010/main" val="3297124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392113"/>
            <a:ext cx="8839200" cy="613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2800" b="1" dirty="0">
                <a:cs typeface="B Nazanin" pitchFamily="2" charset="-78"/>
              </a:rPr>
              <a:t>ویژگی های مدل اروپایی عبارتند از:</a:t>
            </a:r>
          </a:p>
          <a:p>
            <a:pPr algn="r" rtl="1" eaLnBrk="1" hangingPunct="1">
              <a:spcBef>
                <a:spcPct val="0"/>
              </a:spcBef>
            </a:pPr>
            <a:endParaRPr lang="en-US" altLang="en-US" sz="2800" b="1" dirty="0">
              <a:cs typeface="Arial" charset="0"/>
            </a:endParaRPr>
          </a:p>
          <a:p>
            <a:pPr algn="r" rtl="1" eaLnBrk="1" hangingPunct="1">
              <a:spcBef>
                <a:spcPct val="0"/>
              </a:spcBef>
            </a:pPr>
            <a:r>
              <a:rPr lang="fa-IR" altLang="en-US" sz="2800" dirty="0">
                <a:cs typeface="B Nazanin" pitchFamily="2" charset="-78"/>
              </a:rPr>
              <a:t>1-هدف گزارشگری مالی را صرفا رعایت قوانین و مقررات مصوب و ارائه صورت های مالی منطبق با آن می داند.</a:t>
            </a:r>
          </a:p>
          <a:p>
            <a:pPr algn="r" rtl="1" eaLnBrk="1" hangingPunct="1">
              <a:spcBef>
                <a:spcPct val="0"/>
              </a:spcBef>
            </a:pPr>
            <a:endParaRPr lang="en-US" altLang="en-US" sz="2800" dirty="0">
              <a:cs typeface="B Nazanin" pitchFamily="2" charset="-78"/>
            </a:endParaRPr>
          </a:p>
          <a:p>
            <a:pPr algn="r" rtl="1" eaLnBrk="1" hangingPunct="1">
              <a:spcBef>
                <a:spcPct val="0"/>
              </a:spcBef>
            </a:pPr>
            <a:r>
              <a:rPr lang="fa-IR" altLang="en-US" sz="2800" dirty="0">
                <a:cs typeface="B Nazanin" pitchFamily="2" charset="-78"/>
              </a:rPr>
              <a:t>2-در ارائه مطلوب صورت های مالی،شکل قانونی از اهمیت بیشتری برخوردار است.</a:t>
            </a:r>
          </a:p>
          <a:p>
            <a:pPr algn="r" rtl="1" eaLnBrk="1" hangingPunct="1">
              <a:spcBef>
                <a:spcPct val="0"/>
              </a:spcBef>
            </a:pPr>
            <a:endParaRPr lang="en-US" altLang="en-US" sz="2800" dirty="0">
              <a:cs typeface="B Nazanin" pitchFamily="2" charset="-78"/>
            </a:endParaRPr>
          </a:p>
          <a:p>
            <a:pPr algn="r" rtl="1" eaLnBrk="1" hangingPunct="1">
              <a:spcBef>
                <a:spcPct val="0"/>
              </a:spcBef>
            </a:pPr>
            <a:r>
              <a:rPr lang="fa-IR" altLang="en-US" sz="2800" dirty="0">
                <a:cs typeface="B Nazanin" pitchFamily="2" charset="-78"/>
              </a:rPr>
              <a:t>3- نقش جامعه حرفه ای حسابداری نسبتا ضعیف است.</a:t>
            </a:r>
          </a:p>
          <a:p>
            <a:pPr algn="r" rtl="1" eaLnBrk="1" hangingPunct="1">
              <a:spcBef>
                <a:spcPct val="0"/>
              </a:spcBef>
            </a:pPr>
            <a:endParaRPr lang="en-US" altLang="en-US" sz="2800" dirty="0">
              <a:cs typeface="B Nazanin" pitchFamily="2" charset="-78"/>
            </a:endParaRPr>
          </a:p>
          <a:p>
            <a:pPr algn="r" rtl="1" eaLnBrk="1" hangingPunct="1">
              <a:spcBef>
                <a:spcPct val="0"/>
              </a:spcBef>
            </a:pPr>
            <a:r>
              <a:rPr lang="fa-IR" altLang="en-US" sz="2800" dirty="0">
                <a:cs typeface="B Nazanin" pitchFamily="2" charset="-78"/>
              </a:rPr>
              <a:t>4-نفوذ دولت بر قواعد حسابداری بسیار زیاد می باشد.</a:t>
            </a:r>
          </a:p>
          <a:p>
            <a:pPr algn="r" rtl="1" eaLnBrk="1" hangingPunct="1">
              <a:spcBef>
                <a:spcPct val="0"/>
              </a:spcBef>
            </a:pPr>
            <a:endParaRPr lang="en-US" altLang="en-US" sz="2800" dirty="0">
              <a:cs typeface="B Nazanin" pitchFamily="2" charset="-78"/>
            </a:endParaRPr>
          </a:p>
          <a:p>
            <a:pPr algn="r" rtl="1" eaLnBrk="1" hangingPunct="1">
              <a:spcBef>
                <a:spcPct val="0"/>
              </a:spcBef>
            </a:pPr>
            <a:r>
              <a:rPr lang="fa-IR" altLang="en-US" sz="2800" dirty="0">
                <a:cs typeface="B Nazanin" pitchFamily="2" charset="-78"/>
              </a:rPr>
              <a:t>5- تاکید اصلی بر هدف وصول مالیات و حفظ منافع اعتبار دهندگان و سایر طلبکاران است</a:t>
            </a:r>
            <a:r>
              <a:rPr lang="fa-IR" altLang="en-US" sz="3200" dirty="0">
                <a:cs typeface="B Nazanin" pitchFamily="2" charset="-78"/>
              </a:rPr>
              <a:t>.</a:t>
            </a:r>
            <a:endParaRPr lang="en-US" altLang="en-US" sz="3200" dirty="0">
              <a:cs typeface="B Nazanin" pitchFamily="2" charset="-78"/>
            </a:endParaRP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39</a:t>
            </a:fld>
            <a:endParaRPr lang="en-US"/>
          </a:p>
        </p:txBody>
      </p:sp>
    </p:spTree>
    <p:extLst>
      <p:ext uri="{BB962C8B-B14F-4D97-AF65-F5344CB8AC3E}">
        <p14:creationId xmlns:p14="http://schemas.microsoft.com/office/powerpoint/2010/main" val="1836007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19" y="171314"/>
            <a:ext cx="8097381" cy="971686"/>
          </a:xfrm>
          <a:prstGeom prst="rect">
            <a:avLst/>
          </a:prstGeom>
          <a:noFill/>
          <a:ln>
            <a:noFill/>
          </a:ln>
        </p:spPr>
      </p:pic>
      <p:sp>
        <p:nvSpPr>
          <p:cNvPr id="16" name="TextBox 15"/>
          <p:cNvSpPr txBox="1"/>
          <p:nvPr/>
        </p:nvSpPr>
        <p:spPr>
          <a:xfrm>
            <a:off x="3900198" y="426324"/>
            <a:ext cx="4639282" cy="461665"/>
          </a:xfrm>
          <a:prstGeom prst="rect">
            <a:avLst/>
          </a:prstGeom>
          <a:noFill/>
        </p:spPr>
        <p:txBody>
          <a:bodyPr wrap="square" rtlCol="0">
            <a:spAutoFit/>
          </a:bodyPr>
          <a:lstStyle/>
          <a:p>
            <a:pPr algn="r" rtl="1"/>
            <a:r>
              <a:rPr lang="fa-IR" sz="2400" b="1" cap="all" dirty="0">
                <a:solidFill>
                  <a:schemeClr val="dk1"/>
                </a:solidFill>
                <a:cs typeface="B Nazanin" panose="00000400000000000000" pitchFamily="2" charset="-78"/>
              </a:rPr>
              <a:t>استانداردهاي حسابداري و مالي بين </a:t>
            </a:r>
            <a:r>
              <a:rPr lang="fa-IR" sz="2400" b="1" cap="all" dirty="0" smtClean="0">
                <a:solidFill>
                  <a:schemeClr val="dk1"/>
                </a:solidFill>
                <a:cs typeface="B Nazanin" panose="00000400000000000000" pitchFamily="2" charset="-78"/>
              </a:rPr>
              <a:t>الملل</a:t>
            </a:r>
            <a:endParaRPr lang="en-US" sz="2400" b="1" cap="all" dirty="0">
              <a:solidFill>
                <a:schemeClr val="dk1"/>
              </a:solidFill>
              <a:cs typeface="B Nazanin" panose="00000400000000000000" pitchFamily="2" charset="-78"/>
            </a:endParaRPr>
          </a:p>
        </p:txBody>
      </p:sp>
      <p:sp>
        <p:nvSpPr>
          <p:cNvPr id="10" name="Rectangle 9"/>
          <p:cNvSpPr/>
          <p:nvPr/>
        </p:nvSpPr>
        <p:spPr>
          <a:xfrm>
            <a:off x="762000" y="1143202"/>
            <a:ext cx="7772400" cy="609398"/>
          </a:xfrm>
          <a:prstGeom prst="rect">
            <a:avLst/>
          </a:prstGeom>
        </p:spPr>
        <p:txBody>
          <a:bodyPr wrap="square">
            <a:spAutoFit/>
          </a:bodyPr>
          <a:lstStyle/>
          <a:p>
            <a:pPr lvl="0" algn="ctr" rtl="1">
              <a:lnSpc>
                <a:spcPct val="105000"/>
              </a:lnSpc>
              <a:spcAft>
                <a:spcPts val="800"/>
              </a:spcAft>
            </a:pPr>
            <a:r>
              <a:rPr lang="en-US" sz="3200" dirty="0" smtClean="0">
                <a:cs typeface="B Nazanin" panose="00000400000000000000" pitchFamily="2" charset="-78"/>
              </a:rPr>
              <a:t>Standardization         harmonization</a:t>
            </a:r>
            <a:endParaRPr lang="fa-IR" sz="3200" dirty="0">
              <a:cs typeface="B Nazanin" panose="00000400000000000000" pitchFamily="2" charset="-78"/>
            </a:endParaRPr>
          </a:p>
        </p:txBody>
      </p:sp>
      <p:cxnSp>
        <p:nvCxnSpPr>
          <p:cNvPr id="3" name="Straight Arrow Connector 2"/>
          <p:cNvCxnSpPr/>
          <p:nvPr/>
        </p:nvCxnSpPr>
        <p:spPr>
          <a:xfrm flipH="1">
            <a:off x="4495800" y="144780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Rectangle 8"/>
          <p:cNvSpPr/>
          <p:nvPr/>
        </p:nvSpPr>
        <p:spPr>
          <a:xfrm>
            <a:off x="533400" y="1676400"/>
            <a:ext cx="8305800" cy="4160113"/>
          </a:xfrm>
          <a:prstGeom prst="rect">
            <a:avLst/>
          </a:prstGeom>
        </p:spPr>
        <p:txBody>
          <a:bodyPr wrap="square">
            <a:spAutoFit/>
          </a:bodyPr>
          <a:lstStyle/>
          <a:p>
            <a:pPr lvl="0" algn="just" rtl="1">
              <a:lnSpc>
                <a:spcPct val="105000"/>
              </a:lnSpc>
              <a:spcAft>
                <a:spcPts val="800"/>
              </a:spcAft>
            </a:pPr>
            <a:r>
              <a:rPr lang="fa-IR" sz="2800" dirty="0" smtClean="0">
                <a:cs typeface="B Nazanin" panose="00000400000000000000" pitchFamily="2" charset="-78"/>
              </a:rPr>
              <a:t>استاندارسازي يعني حذف آلترناتيوهاي اضافي در حسابداري</a:t>
            </a:r>
          </a:p>
          <a:p>
            <a:pPr lvl="0" algn="just" rtl="1">
              <a:lnSpc>
                <a:spcPct val="105000"/>
              </a:lnSpc>
              <a:spcAft>
                <a:spcPts val="800"/>
              </a:spcAft>
            </a:pPr>
            <a:r>
              <a:rPr lang="fa-IR" sz="2800" dirty="0" smtClean="0">
                <a:cs typeface="B Nazanin" panose="00000400000000000000" pitchFamily="2" charset="-78"/>
              </a:rPr>
              <a:t>هارمونيزم(هماهنگ سازي) يعني كاهش و تقليل </a:t>
            </a:r>
            <a:r>
              <a:rPr lang="fa-IR" sz="2800" dirty="0">
                <a:cs typeface="B Nazanin" panose="00000400000000000000" pitchFamily="2" charset="-78"/>
              </a:rPr>
              <a:t>آلترناتيوهاي اضافي در حسابداري </a:t>
            </a:r>
            <a:r>
              <a:rPr lang="fa-IR" sz="2800" dirty="0" smtClean="0">
                <a:cs typeface="B Nazanin" panose="00000400000000000000" pitchFamily="2" charset="-78"/>
              </a:rPr>
              <a:t>جهت منعطف شدن در اجرا.</a:t>
            </a:r>
          </a:p>
          <a:p>
            <a:pPr algn="just" rtl="1">
              <a:lnSpc>
                <a:spcPct val="105000"/>
              </a:lnSpc>
              <a:spcAft>
                <a:spcPts val="800"/>
              </a:spcAft>
            </a:pPr>
            <a:r>
              <a:rPr lang="fa-IR" sz="2800" dirty="0" smtClean="0">
                <a:cs typeface="B Nazanin" panose="00000400000000000000" pitchFamily="2" charset="-78"/>
              </a:rPr>
              <a:t>هماهنگ </a:t>
            </a:r>
            <a:r>
              <a:rPr lang="fa-IR" sz="2800" dirty="0">
                <a:cs typeface="B Nazanin" panose="00000400000000000000" pitchFamily="2" charset="-78"/>
              </a:rPr>
              <a:t>سازي(</a:t>
            </a:r>
            <a:r>
              <a:rPr lang="en-US" sz="2800" dirty="0">
                <a:cs typeface="B Nazanin" panose="00000400000000000000" pitchFamily="2" charset="-78"/>
              </a:rPr>
              <a:t>harmonization</a:t>
            </a:r>
            <a:r>
              <a:rPr lang="fa-IR" sz="2800" dirty="0" smtClean="0">
                <a:cs typeface="B Nazanin" panose="00000400000000000000" pitchFamily="2" charset="-78"/>
              </a:rPr>
              <a:t>)/ يكپارچه سازي </a:t>
            </a:r>
          </a:p>
          <a:p>
            <a:pPr lvl="0" algn="just" rtl="1">
              <a:lnSpc>
                <a:spcPct val="105000"/>
              </a:lnSpc>
              <a:spcAft>
                <a:spcPts val="800"/>
              </a:spcAft>
            </a:pPr>
            <a:r>
              <a:rPr lang="fa-IR" sz="2800" dirty="0" smtClean="0">
                <a:cs typeface="B Nazanin" panose="00000400000000000000" pitchFamily="2" charset="-78"/>
              </a:rPr>
              <a:t>- به كشورها اجازه مي دهد ضمن داشتن استانداردهاي مالي خود، بدون تضاد منافع از استاندارد مالي بين المللي استفاده كنند.</a:t>
            </a:r>
          </a:p>
          <a:p>
            <a:pPr marL="457200" lvl="0" indent="-457200" algn="just" rtl="1">
              <a:lnSpc>
                <a:spcPct val="105000"/>
              </a:lnSpc>
              <a:spcAft>
                <a:spcPts val="800"/>
              </a:spcAft>
              <a:buFont typeface="Wingdings" panose="05000000000000000000" pitchFamily="2" charset="2"/>
              <a:buChar char="q"/>
            </a:pPr>
            <a:r>
              <a:rPr lang="fa-IR" sz="2800" dirty="0" smtClean="0">
                <a:cs typeface="B Nazanin" panose="00000400000000000000" pitchFamily="2" charset="-78"/>
              </a:rPr>
              <a:t>- يك فرآيند طولاني مدت وزمان بر است.</a:t>
            </a:r>
          </a:p>
          <a:p>
            <a:pPr lvl="0" algn="just" rtl="1">
              <a:lnSpc>
                <a:spcPct val="105000"/>
              </a:lnSpc>
              <a:spcAft>
                <a:spcPts val="800"/>
              </a:spcAft>
            </a:pPr>
            <a:endParaRPr lang="fa-IR" sz="2400" dirty="0">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4</a:t>
            </a:fld>
            <a:endParaRPr lang="en-US"/>
          </a:p>
        </p:txBody>
      </p:sp>
    </p:spTree>
    <p:extLst>
      <p:ext uri="{BB962C8B-B14F-4D97-AF65-F5344CB8AC3E}">
        <p14:creationId xmlns:p14="http://schemas.microsoft.com/office/powerpoint/2010/main" val="30616778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228600" y="63073"/>
            <a:ext cx="87630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2800" dirty="0">
                <a:cs typeface="B Nazanin" pitchFamily="2" charset="-78"/>
              </a:rPr>
              <a:t>نتیجه به کار گیری مدل اروپایی با اهمیت شدن تامین مالی از طـــریق بانک های عمده به جای جذب سرمایه از طریق بورس اوراق بهادار بوده است.</a:t>
            </a:r>
          </a:p>
          <a:p>
            <a:pPr algn="r" rtl="1" eaLnBrk="1" hangingPunct="1">
              <a:spcBef>
                <a:spcPct val="0"/>
              </a:spcBef>
            </a:pPr>
            <a:endParaRPr lang="en-US" altLang="en-US" sz="2800" dirty="0">
              <a:cs typeface="B Nazanin" pitchFamily="2" charset="-78"/>
            </a:endParaRPr>
          </a:p>
          <a:p>
            <a:pPr algn="r" rtl="1" eaLnBrk="1" hangingPunct="1">
              <a:spcBef>
                <a:spcPct val="0"/>
              </a:spcBef>
            </a:pPr>
            <a:r>
              <a:rPr lang="fa-IR" altLang="en-US" sz="2800" dirty="0">
                <a:cs typeface="B Nazanin" pitchFamily="2" charset="-78"/>
              </a:rPr>
              <a:t>2- نوع بازارهای مالی:که خود شامل :</a:t>
            </a:r>
          </a:p>
          <a:p>
            <a:pPr algn="r" rtl="1" eaLnBrk="1" hangingPunct="1">
              <a:spcBef>
                <a:spcPct val="0"/>
              </a:spcBef>
            </a:pPr>
            <a:endParaRPr lang="en-US" altLang="en-US" sz="2800" dirty="0">
              <a:cs typeface="B Nazanin" pitchFamily="2" charset="-78"/>
            </a:endParaRPr>
          </a:p>
          <a:p>
            <a:pPr algn="r" rtl="1" eaLnBrk="1" hangingPunct="1">
              <a:spcBef>
                <a:spcPct val="0"/>
              </a:spcBef>
            </a:pPr>
            <a:r>
              <a:rPr lang="fa-IR" altLang="en-US" sz="2800" dirty="0">
                <a:cs typeface="B Nazanin" pitchFamily="2" charset="-78"/>
              </a:rPr>
              <a:t>1-بازارهای مالی مبتنی بر سرمایه(با سرمایه گذاری بلند مدت سرمایـــــه گذاران منفرد و موسسات سرمایه گذاری)</a:t>
            </a:r>
          </a:p>
          <a:p>
            <a:pPr algn="r" rtl="1" eaLnBrk="1" hangingPunct="1">
              <a:spcBef>
                <a:spcPct val="0"/>
              </a:spcBef>
            </a:pPr>
            <a:endParaRPr lang="en-US" altLang="en-US" sz="2800" dirty="0">
              <a:cs typeface="B Nazanin" pitchFamily="2" charset="-78"/>
            </a:endParaRPr>
          </a:p>
          <a:p>
            <a:pPr algn="r" rtl="1" eaLnBrk="1" hangingPunct="1">
              <a:spcBef>
                <a:spcPct val="0"/>
              </a:spcBef>
            </a:pPr>
            <a:r>
              <a:rPr lang="fa-IR" altLang="en-US" sz="2800" dirty="0">
                <a:cs typeface="B Nazanin" pitchFamily="2" charset="-78"/>
              </a:rPr>
              <a:t>2-بازار های مالی مبتنی بر اعطای وام(با تامین وجوه بلند مدت از طرف دولت ویا موسسات مالی دیگر)</a:t>
            </a:r>
          </a:p>
          <a:p>
            <a:pPr algn="r" rtl="1" eaLnBrk="1" hangingPunct="1">
              <a:spcBef>
                <a:spcPct val="0"/>
              </a:spcBef>
            </a:pPr>
            <a:endParaRPr lang="en-US" altLang="en-US" sz="2800" dirty="0">
              <a:cs typeface="B Nazanin" pitchFamily="2" charset="-78"/>
            </a:endParaRPr>
          </a:p>
          <a:p>
            <a:pPr algn="r" rtl="1" eaLnBrk="1" hangingPunct="1">
              <a:spcBef>
                <a:spcPct val="0"/>
              </a:spcBef>
            </a:pPr>
            <a:r>
              <a:rPr lang="fa-IR" altLang="en-US" sz="2800" dirty="0">
                <a:cs typeface="B Nazanin" pitchFamily="2" charset="-78"/>
              </a:rPr>
              <a:t>در بازارهای مالی نوع اول،گزارشگری مـــــالی به تامین اطلاعات مورد نیاز سـرمایه گذاران فعلی و بالقوه توجه دارد در حالی که دربازارهای نوع دوم،حمایت از اعتبار دهندگان نیروی قوی تر به شمار می آید.</a:t>
            </a:r>
          </a:p>
          <a:p>
            <a:pPr rtl="0" eaLnBrk="1" hangingPunct="1">
              <a:spcBef>
                <a:spcPct val="0"/>
              </a:spcBef>
            </a:pPr>
            <a:endParaRPr lang="fa-IR" altLang="en-US" sz="2800" dirty="0">
              <a:cs typeface="B Nazanin" pitchFamily="2" charset="-78"/>
            </a:endParaRP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40</a:t>
            </a:fld>
            <a:endParaRPr lang="en-US"/>
          </a:p>
        </p:txBody>
      </p:sp>
    </p:spTree>
    <p:extLst>
      <p:ext uri="{BB962C8B-B14F-4D97-AF65-F5344CB8AC3E}">
        <p14:creationId xmlns:p14="http://schemas.microsoft.com/office/powerpoint/2010/main" val="14196136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2014538"/>
            <a:ext cx="8915400" cy="21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lnSpc>
                <a:spcPct val="125000"/>
              </a:lnSpc>
              <a:spcBef>
                <a:spcPct val="0"/>
              </a:spcBef>
            </a:pPr>
            <a:r>
              <a:rPr lang="fa-IR" altLang="en-US" sz="2800" b="1" dirty="0">
                <a:cs typeface="B Nazanin" pitchFamily="2" charset="-78"/>
              </a:rPr>
              <a:t>3)تقسیم بندی بین بخش خصوصی و ارگان های دولتی در فرایند سیاست گذاری حســــابداری و تدوین استانداردهای مربوط و همچنین تشریک  مساعی حرفه حسابداری در این فرایند.</a:t>
            </a:r>
            <a:endParaRPr lang="en-US" altLang="en-US" sz="2800" dirty="0">
              <a:cs typeface="B Nazanin" pitchFamily="2" charset="-78"/>
            </a:endParaRPr>
          </a:p>
          <a:p>
            <a:pPr algn="r" rtl="1">
              <a:spcBef>
                <a:spcPct val="0"/>
              </a:spcBef>
            </a:pPr>
            <a:endParaRPr lang="en-US" altLang="en-US" sz="2800" dirty="0">
              <a:cs typeface="B Nazanin" pitchFamily="2" charset="-78"/>
            </a:endParaRP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41</a:t>
            </a:fld>
            <a:endParaRPr lang="en-US"/>
          </a:p>
        </p:txBody>
      </p:sp>
    </p:spTree>
    <p:extLst>
      <p:ext uri="{BB962C8B-B14F-4D97-AF65-F5344CB8AC3E}">
        <p14:creationId xmlns:p14="http://schemas.microsoft.com/office/powerpoint/2010/main" val="34797382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228600" y="914400"/>
            <a:ext cx="8686800"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685800" algn="l"/>
              </a:tabLst>
              <a:defRPr>
                <a:solidFill>
                  <a:schemeClr val="tx1"/>
                </a:solidFill>
                <a:latin typeface="Arial" charset="0"/>
                <a:cs typeface="B Zar" pitchFamily="2" charset="-78"/>
              </a:defRPr>
            </a:lvl1pPr>
            <a:lvl2pPr marL="742950" indent="-285750" eaLnBrk="0" hangingPunct="0">
              <a:tabLst>
                <a:tab pos="685800" algn="l"/>
              </a:tabLst>
              <a:defRPr>
                <a:solidFill>
                  <a:schemeClr val="tx1"/>
                </a:solidFill>
                <a:latin typeface="Arial" charset="0"/>
                <a:cs typeface="B Zar" pitchFamily="2" charset="-78"/>
              </a:defRPr>
            </a:lvl2pPr>
            <a:lvl3pPr marL="1143000" indent="-228600" eaLnBrk="0" hangingPunct="0">
              <a:tabLst>
                <a:tab pos="685800" algn="l"/>
              </a:tabLst>
              <a:defRPr>
                <a:solidFill>
                  <a:schemeClr val="tx1"/>
                </a:solidFill>
                <a:latin typeface="Arial" charset="0"/>
                <a:cs typeface="B Zar" pitchFamily="2" charset="-78"/>
              </a:defRPr>
            </a:lvl3pPr>
            <a:lvl4pPr marL="1600200" indent="-228600" eaLnBrk="0" hangingPunct="0">
              <a:tabLst>
                <a:tab pos="685800" algn="l"/>
              </a:tabLst>
              <a:defRPr>
                <a:solidFill>
                  <a:schemeClr val="tx1"/>
                </a:solidFill>
                <a:latin typeface="Arial" charset="0"/>
                <a:cs typeface="B Zar" pitchFamily="2" charset="-78"/>
              </a:defRPr>
            </a:lvl4pPr>
            <a:lvl5pPr marL="2057400" indent="-228600" eaLnBrk="0" hangingPunct="0">
              <a:tabLst>
                <a:tab pos="685800" algn="l"/>
              </a:tabLst>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9pPr>
          </a:lstStyle>
          <a:p>
            <a:pPr algn="r" rtl="1" eaLnBrk="1" hangingPunct="1">
              <a:spcBef>
                <a:spcPct val="0"/>
              </a:spcBef>
            </a:pPr>
            <a:r>
              <a:rPr lang="fa-IR" altLang="en-US" sz="3600" dirty="0">
                <a:cs typeface="B Nazanin" pitchFamily="2" charset="-78"/>
              </a:rPr>
              <a:t>حسابداری بخش خصوصی</a:t>
            </a:r>
            <a:r>
              <a:rPr lang="fa-IR" altLang="en-US" sz="3600" b="1" dirty="0">
                <a:cs typeface="B Nazanin" pitchFamily="2" charset="-78"/>
              </a:rPr>
              <a:t>:</a:t>
            </a:r>
          </a:p>
          <a:p>
            <a:pPr algn="r" rtl="1" eaLnBrk="1" hangingPunct="1">
              <a:spcBef>
                <a:spcPct val="0"/>
              </a:spcBef>
            </a:pPr>
            <a:endParaRPr lang="en-US" altLang="en-US" sz="3600" b="1" dirty="0">
              <a:cs typeface="B Nazanin" pitchFamily="2" charset="-78"/>
            </a:endParaRPr>
          </a:p>
          <a:p>
            <a:pPr algn="r" rtl="1" eaLnBrk="1" hangingPunct="1">
              <a:spcBef>
                <a:spcPct val="0"/>
              </a:spcBef>
            </a:pPr>
            <a:r>
              <a:rPr lang="fa-IR" altLang="en-US" sz="3200" dirty="0">
                <a:cs typeface="B Nazanin" pitchFamily="2" charset="-78"/>
              </a:rPr>
              <a:t>1-تجزیه و تحلیل مقایسه ای</a:t>
            </a:r>
          </a:p>
          <a:p>
            <a:pPr algn="r" rtl="1" eaLnBrk="1" hangingPunct="1">
              <a:spcBef>
                <a:spcPct val="0"/>
              </a:spcBef>
            </a:pPr>
            <a:endParaRPr lang="en-US" altLang="en-US" sz="2400" dirty="0">
              <a:cs typeface="B Nazanin" pitchFamily="2" charset="-78"/>
            </a:endParaRPr>
          </a:p>
          <a:p>
            <a:pPr algn="r" rtl="1" eaLnBrk="1" hangingPunct="1">
              <a:spcBef>
                <a:spcPct val="0"/>
              </a:spcBef>
            </a:pPr>
            <a:r>
              <a:rPr lang="fa-IR" altLang="en-US" sz="2800" dirty="0">
                <a:cs typeface="B Nazanin" pitchFamily="2" charset="-78"/>
              </a:rPr>
              <a:t>(الف) حسابداری ملی، گزارشگری مالی و حسابرسی عملی(در مرحله عمل )، اصول، رویه ها، استانداردها و اطلاعاتی که افشا می شوند</a:t>
            </a:r>
            <a:endParaRPr lang="en-US" altLang="en-US" sz="2800" dirty="0">
              <a:cs typeface="B Nazanin" pitchFamily="2" charset="-78"/>
            </a:endParaRPr>
          </a:p>
          <a:p>
            <a:pPr algn="r" rtl="1" eaLnBrk="1" hangingPunct="1">
              <a:spcBef>
                <a:spcPct val="0"/>
              </a:spcBef>
            </a:pPr>
            <a:r>
              <a:rPr lang="fa-IR" altLang="en-US" sz="2800" dirty="0">
                <a:cs typeface="B Nazanin" pitchFamily="2" charset="-78"/>
              </a:rPr>
              <a:t>(ب) تئوری حسابداری ملی (که دربرگیرنده ابعاد تاریخی هم میشوند)</a:t>
            </a:r>
            <a:endParaRPr lang="en-US" altLang="en-US" sz="2800" dirty="0">
              <a:cs typeface="B Nazanin" pitchFamily="2" charset="-78"/>
            </a:endParaRPr>
          </a:p>
          <a:p>
            <a:pPr algn="r" rtl="1" eaLnBrk="1" hangingPunct="1">
              <a:spcBef>
                <a:spcPct val="0"/>
              </a:spcBef>
            </a:pPr>
            <a:endParaRPr lang="fa-IR" altLang="en-US" sz="2400" dirty="0">
              <a:cs typeface="B Nazanin" pitchFamily="2" charset="-78"/>
            </a:endParaRPr>
          </a:p>
          <a:p>
            <a:pPr algn="r" rtl="1" eaLnBrk="1" hangingPunct="1">
              <a:spcBef>
                <a:spcPct val="0"/>
              </a:spcBef>
            </a:pPr>
            <a:r>
              <a:rPr lang="fa-IR" altLang="en-US" sz="3200" dirty="0">
                <a:cs typeface="B Nazanin" pitchFamily="2" charset="-78"/>
              </a:rPr>
              <a:t>2- سیاست در سطح بین المللی (ارائه استانداردها)</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42</a:t>
            </a:fld>
            <a:endParaRPr lang="en-US"/>
          </a:p>
        </p:txBody>
      </p:sp>
    </p:spTree>
    <p:extLst>
      <p:ext uri="{BB962C8B-B14F-4D97-AF65-F5344CB8AC3E}">
        <p14:creationId xmlns:p14="http://schemas.microsoft.com/office/powerpoint/2010/main" val="3578690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228600" y="1127125"/>
            <a:ext cx="830580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3200" dirty="0">
                <a:cs typeface="B Nazanin" pitchFamily="2" charset="-78"/>
              </a:rPr>
              <a:t>3- حسابداری برای عملیات چند ملیتی:</a:t>
            </a:r>
            <a:r>
              <a:rPr lang="fa-IR" altLang="en-US" sz="2400" dirty="0">
                <a:cs typeface="B Nazanin" pitchFamily="2" charset="-78"/>
              </a:rPr>
              <a:t> </a:t>
            </a:r>
          </a:p>
          <a:p>
            <a:pPr algn="r" rtl="1" eaLnBrk="1" hangingPunct="1">
              <a:spcBef>
                <a:spcPct val="0"/>
              </a:spcBef>
            </a:pPr>
            <a:endParaRPr lang="en-US" altLang="en-US" sz="2400" dirty="0">
              <a:cs typeface="B Nazanin" pitchFamily="2" charset="-78"/>
            </a:endParaRPr>
          </a:p>
          <a:p>
            <a:pPr algn="r" rtl="1" eaLnBrk="1" hangingPunct="1">
              <a:spcBef>
                <a:spcPct val="0"/>
              </a:spcBef>
            </a:pPr>
            <a:r>
              <a:rPr lang="fa-IR" altLang="en-US" sz="2800" dirty="0">
                <a:cs typeface="B Nazanin" pitchFamily="2" charset="-78"/>
              </a:rPr>
              <a:t>(الف) حسابداری مالی (تبدیل-ارز و صورتهای مالی-تلفیق، گزارشگری بخشی از شرکت، حسابداری تورمی، افشای اطلاعات، حسابرسی)</a:t>
            </a:r>
          </a:p>
          <a:p>
            <a:pPr algn="r" rtl="1" eaLnBrk="1" hangingPunct="1">
              <a:spcBef>
                <a:spcPct val="0"/>
              </a:spcBef>
            </a:pPr>
            <a:endParaRPr lang="en-US" altLang="en-US" sz="2800" dirty="0">
              <a:cs typeface="B Nazanin" pitchFamily="2" charset="-78"/>
            </a:endParaRPr>
          </a:p>
          <a:p>
            <a:pPr algn="r" rtl="1" eaLnBrk="1" hangingPunct="1">
              <a:spcBef>
                <a:spcPct val="0"/>
              </a:spcBef>
            </a:pPr>
            <a:r>
              <a:rPr lang="fa-IR" altLang="en-US" sz="2800" dirty="0">
                <a:cs typeface="B Nazanin" pitchFamily="2" charset="-78"/>
              </a:rPr>
              <a:t>(ب) حسابداری مدیریت (ریسک و رویدادهایی که مدیر در معرض آنها قرار می گیرد، تجزیه و تحلیل سرمایه گذاری خارجی، ارزیابی عملکرد و کنترل، حسابرسی عملیاتی، ابعاد رفتاری)</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43</a:t>
            </a:fld>
            <a:endParaRPr lang="en-US"/>
          </a:p>
        </p:txBody>
      </p:sp>
    </p:spTree>
    <p:extLst>
      <p:ext uri="{BB962C8B-B14F-4D97-AF65-F5344CB8AC3E}">
        <p14:creationId xmlns:p14="http://schemas.microsoft.com/office/powerpoint/2010/main" val="32604901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992357"/>
            <a:ext cx="89154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685800" algn="l"/>
              </a:tabLst>
              <a:defRPr>
                <a:solidFill>
                  <a:schemeClr val="tx1"/>
                </a:solidFill>
                <a:latin typeface="Arial" charset="0"/>
                <a:cs typeface="B Zar" pitchFamily="2" charset="-78"/>
              </a:defRPr>
            </a:lvl1pPr>
            <a:lvl2pPr marL="742950" indent="-285750" eaLnBrk="0" hangingPunct="0">
              <a:tabLst>
                <a:tab pos="685800" algn="l"/>
              </a:tabLst>
              <a:defRPr>
                <a:solidFill>
                  <a:schemeClr val="tx1"/>
                </a:solidFill>
                <a:latin typeface="Arial" charset="0"/>
                <a:cs typeface="B Zar" pitchFamily="2" charset="-78"/>
              </a:defRPr>
            </a:lvl2pPr>
            <a:lvl3pPr marL="1143000" indent="-228600" eaLnBrk="0" hangingPunct="0">
              <a:tabLst>
                <a:tab pos="685800" algn="l"/>
              </a:tabLst>
              <a:defRPr>
                <a:solidFill>
                  <a:schemeClr val="tx1"/>
                </a:solidFill>
                <a:latin typeface="Arial" charset="0"/>
                <a:cs typeface="B Zar" pitchFamily="2" charset="-78"/>
              </a:defRPr>
            </a:lvl3pPr>
            <a:lvl4pPr marL="1600200" indent="-228600" eaLnBrk="0" hangingPunct="0">
              <a:tabLst>
                <a:tab pos="685800" algn="l"/>
              </a:tabLst>
              <a:defRPr>
                <a:solidFill>
                  <a:schemeClr val="tx1"/>
                </a:solidFill>
                <a:latin typeface="Arial" charset="0"/>
                <a:cs typeface="B Zar" pitchFamily="2" charset="-78"/>
              </a:defRPr>
            </a:lvl4pPr>
            <a:lvl5pPr marL="2057400" indent="-228600" eaLnBrk="0" hangingPunct="0">
              <a:tabLst>
                <a:tab pos="685800" algn="l"/>
              </a:tabLst>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9pPr>
          </a:lstStyle>
          <a:p>
            <a:pPr algn="r" rtl="1" eaLnBrk="1" hangingPunct="1">
              <a:spcBef>
                <a:spcPct val="0"/>
              </a:spcBef>
            </a:pPr>
            <a:r>
              <a:rPr lang="fa-IR" altLang="en-US" sz="3200" dirty="0">
                <a:cs typeface="B Nazanin" pitchFamily="2" charset="-78"/>
              </a:rPr>
              <a:t>4- محاسبه مالیات(در مورد عملیات بین المللی در کشورهای مختلف)</a:t>
            </a:r>
          </a:p>
          <a:p>
            <a:pPr algn="r" rtl="1" eaLnBrk="1" hangingPunct="1">
              <a:spcBef>
                <a:spcPct val="0"/>
              </a:spcBef>
            </a:pPr>
            <a:endParaRPr lang="en-US" altLang="en-US" sz="3200" dirty="0">
              <a:cs typeface="B Nazanin" pitchFamily="2" charset="-78"/>
            </a:endParaRPr>
          </a:p>
          <a:p>
            <a:pPr algn="r" rtl="1" eaLnBrk="1" hangingPunct="1">
              <a:spcBef>
                <a:spcPct val="0"/>
              </a:spcBef>
            </a:pPr>
            <a:r>
              <a:rPr lang="fa-IR" altLang="en-US" sz="3600" dirty="0">
                <a:cs typeface="B Nazanin" pitchFamily="2" charset="-78"/>
              </a:rPr>
              <a:t>حسابداری در بخش عمومی:</a:t>
            </a:r>
          </a:p>
          <a:p>
            <a:pPr algn="r" rtl="1" eaLnBrk="1" hangingPunct="1">
              <a:spcBef>
                <a:spcPct val="0"/>
              </a:spcBef>
            </a:pPr>
            <a:endParaRPr lang="en-US" altLang="en-US" sz="2400" dirty="0">
              <a:cs typeface="B Nazanin" pitchFamily="2" charset="-78"/>
            </a:endParaRPr>
          </a:p>
          <a:p>
            <a:pPr algn="r" rtl="1" eaLnBrk="1" hangingPunct="1">
              <a:spcBef>
                <a:spcPct val="0"/>
              </a:spcBef>
            </a:pPr>
            <a:r>
              <a:rPr lang="fa-IR" altLang="en-US" sz="3200" dirty="0">
                <a:cs typeface="B Nazanin" pitchFamily="2" charset="-78"/>
              </a:rPr>
              <a:t>1)تجزیه و تحلیل مقایسه ای سیستم حسابداری کشورها ( محاسبه تولید ناخالص داخلی، تراز پرداخت ها ، تراز تجاری، آمار مربوط به اشتغال و از این قبیل)</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44</a:t>
            </a:fld>
            <a:endParaRPr lang="en-US"/>
          </a:p>
        </p:txBody>
      </p:sp>
    </p:spTree>
    <p:extLst>
      <p:ext uri="{BB962C8B-B14F-4D97-AF65-F5344CB8AC3E}">
        <p14:creationId xmlns:p14="http://schemas.microsoft.com/office/powerpoint/2010/main" val="715729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228600" y="1044575"/>
            <a:ext cx="8534400"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685800" algn="l"/>
              </a:tabLst>
              <a:defRPr>
                <a:solidFill>
                  <a:schemeClr val="tx1"/>
                </a:solidFill>
                <a:latin typeface="Arial" charset="0"/>
                <a:cs typeface="B Zar" pitchFamily="2" charset="-78"/>
              </a:defRPr>
            </a:lvl1pPr>
            <a:lvl2pPr marL="742950" indent="-285750" eaLnBrk="0" hangingPunct="0">
              <a:tabLst>
                <a:tab pos="685800" algn="l"/>
              </a:tabLst>
              <a:defRPr>
                <a:solidFill>
                  <a:schemeClr val="tx1"/>
                </a:solidFill>
                <a:latin typeface="Arial" charset="0"/>
                <a:cs typeface="B Zar" pitchFamily="2" charset="-78"/>
              </a:defRPr>
            </a:lvl2pPr>
            <a:lvl3pPr marL="1143000" indent="-228600" eaLnBrk="0" hangingPunct="0">
              <a:tabLst>
                <a:tab pos="685800" algn="l"/>
              </a:tabLst>
              <a:defRPr>
                <a:solidFill>
                  <a:schemeClr val="tx1"/>
                </a:solidFill>
                <a:latin typeface="Arial" charset="0"/>
                <a:cs typeface="B Zar" pitchFamily="2" charset="-78"/>
              </a:defRPr>
            </a:lvl3pPr>
            <a:lvl4pPr marL="1600200" indent="-228600" eaLnBrk="0" hangingPunct="0">
              <a:tabLst>
                <a:tab pos="685800" algn="l"/>
              </a:tabLst>
              <a:defRPr>
                <a:solidFill>
                  <a:schemeClr val="tx1"/>
                </a:solidFill>
                <a:latin typeface="Arial" charset="0"/>
                <a:cs typeface="B Zar" pitchFamily="2" charset="-78"/>
              </a:defRPr>
            </a:lvl4pPr>
            <a:lvl5pPr marL="2057400" indent="-228600" eaLnBrk="0" hangingPunct="0">
              <a:tabLst>
                <a:tab pos="685800" algn="l"/>
              </a:tabLst>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9pPr>
          </a:lstStyle>
          <a:p>
            <a:pPr algn="r" rtl="1" eaLnBrk="1" hangingPunct="1">
              <a:spcBef>
                <a:spcPct val="0"/>
              </a:spcBef>
            </a:pPr>
            <a:r>
              <a:rPr lang="fa-IR" altLang="en-US" sz="3200" dirty="0">
                <a:cs typeface="B Nazanin" pitchFamily="2" charset="-78"/>
              </a:rPr>
              <a:t>2)حسابداری برای سازمانهای دولتی وسازمانهای غیر انتفاعی (که باحسابداری بخش خصوصی وجه مشترک دارند، زیرا در برخی از کشورها،برخی ازصنایع ، ملی میشوند).</a:t>
            </a:r>
          </a:p>
          <a:p>
            <a:pPr algn="r" rtl="1" eaLnBrk="1" hangingPunct="1">
              <a:spcBef>
                <a:spcPct val="0"/>
              </a:spcBef>
            </a:pPr>
            <a:endParaRPr lang="fa-IR" altLang="en-US" sz="2400" dirty="0">
              <a:cs typeface="B Nazanin" pitchFamily="2" charset="-78"/>
            </a:endParaRPr>
          </a:p>
          <a:p>
            <a:pPr algn="r" rtl="1" eaLnBrk="1" hangingPunct="1">
              <a:spcBef>
                <a:spcPct val="0"/>
              </a:spcBef>
            </a:pPr>
            <a:r>
              <a:rPr lang="fa-IR" altLang="en-US" sz="2800" dirty="0">
                <a:cs typeface="B Nazanin" pitchFamily="2" charset="-78"/>
              </a:rPr>
              <a:t>مهمترین مسائلی که در زمینه حسابداری بین المللی مطرح میشوند در</a:t>
            </a:r>
          </a:p>
          <a:p>
            <a:pPr algn="r" rtl="1" eaLnBrk="1" hangingPunct="1">
              <a:spcBef>
                <a:spcPct val="0"/>
              </a:spcBef>
            </a:pPr>
            <a:endParaRPr lang="fa-IR" altLang="en-US" sz="2800" dirty="0">
              <a:cs typeface="B Nazanin" pitchFamily="2" charset="-78"/>
            </a:endParaRPr>
          </a:p>
          <a:p>
            <a:pPr algn="r" rtl="1" eaLnBrk="1" hangingPunct="1">
              <a:spcBef>
                <a:spcPct val="0"/>
              </a:spcBef>
            </a:pPr>
            <a:r>
              <a:rPr lang="fa-IR" altLang="en-US" sz="2800" dirty="0">
                <a:cs typeface="B Nazanin" pitchFamily="2" charset="-78"/>
              </a:rPr>
              <a:t>زمینه مقایسه سیاستهای حسابداری بین المللی هستند. در کشورهای </a:t>
            </a:r>
          </a:p>
          <a:p>
            <a:pPr algn="r" rtl="1" eaLnBrk="1" hangingPunct="1">
              <a:spcBef>
                <a:spcPct val="0"/>
              </a:spcBef>
            </a:pPr>
            <a:endParaRPr lang="fa-IR" altLang="en-US" sz="2800" dirty="0">
              <a:cs typeface="B Nazanin" pitchFamily="2" charset="-78"/>
            </a:endParaRPr>
          </a:p>
          <a:p>
            <a:pPr algn="r" rtl="1" eaLnBrk="1" hangingPunct="1">
              <a:spcBef>
                <a:spcPct val="0"/>
              </a:spcBef>
            </a:pPr>
            <a:r>
              <a:rPr lang="fa-IR" altLang="en-US" sz="2800" dirty="0">
                <a:cs typeface="B Nazanin" pitchFamily="2" charset="-78"/>
              </a:rPr>
              <a:t>مختلف شیوه های گزارشگری مالی متفاوت اند. مهمترین تفاوت ها در زمینه های زیر است:</a:t>
            </a:r>
          </a:p>
          <a:p>
            <a:pPr algn="r" rtl="1" eaLnBrk="1" hangingPunct="1">
              <a:spcBef>
                <a:spcPct val="0"/>
              </a:spcBef>
            </a:pPr>
            <a:endParaRPr lang="fa-IR" altLang="en-US" sz="2400" dirty="0">
              <a:cs typeface="B Nazanin" pitchFamily="2" charset="-78"/>
            </a:endParaRP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45</a:t>
            </a:fld>
            <a:endParaRPr lang="en-US"/>
          </a:p>
        </p:txBody>
      </p:sp>
    </p:spTree>
    <p:extLst>
      <p:ext uri="{BB962C8B-B14F-4D97-AF65-F5344CB8AC3E}">
        <p14:creationId xmlns:p14="http://schemas.microsoft.com/office/powerpoint/2010/main" val="5051966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1066800" y="228600"/>
            <a:ext cx="7551738"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685800" algn="l"/>
              </a:tabLst>
              <a:defRPr>
                <a:solidFill>
                  <a:schemeClr val="tx1"/>
                </a:solidFill>
                <a:latin typeface="Arial" charset="0"/>
                <a:cs typeface="B Zar" pitchFamily="2" charset="-78"/>
              </a:defRPr>
            </a:lvl1pPr>
            <a:lvl2pPr marL="742950" indent="-285750" eaLnBrk="0" hangingPunct="0">
              <a:tabLst>
                <a:tab pos="685800" algn="l"/>
              </a:tabLst>
              <a:defRPr>
                <a:solidFill>
                  <a:schemeClr val="tx1"/>
                </a:solidFill>
                <a:latin typeface="Arial" charset="0"/>
                <a:cs typeface="B Zar" pitchFamily="2" charset="-78"/>
              </a:defRPr>
            </a:lvl2pPr>
            <a:lvl3pPr marL="1143000" indent="-228600" eaLnBrk="0" hangingPunct="0">
              <a:tabLst>
                <a:tab pos="685800" algn="l"/>
              </a:tabLst>
              <a:defRPr>
                <a:solidFill>
                  <a:schemeClr val="tx1"/>
                </a:solidFill>
                <a:latin typeface="Arial" charset="0"/>
                <a:cs typeface="B Zar" pitchFamily="2" charset="-78"/>
              </a:defRPr>
            </a:lvl3pPr>
            <a:lvl4pPr marL="1600200" indent="-228600" eaLnBrk="0" hangingPunct="0">
              <a:tabLst>
                <a:tab pos="685800" algn="l"/>
              </a:tabLst>
              <a:defRPr>
                <a:solidFill>
                  <a:schemeClr val="tx1"/>
                </a:solidFill>
                <a:latin typeface="Arial" charset="0"/>
                <a:cs typeface="B Zar" pitchFamily="2" charset="-78"/>
              </a:defRPr>
            </a:lvl4pPr>
            <a:lvl5pPr marL="2057400" indent="-228600" eaLnBrk="0" hangingPunct="0">
              <a:tabLst>
                <a:tab pos="685800" algn="l"/>
              </a:tabLst>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9pPr>
          </a:lstStyle>
          <a:p>
            <a:pPr algn="r" rtl="1" eaLnBrk="1" hangingPunct="1">
              <a:spcBef>
                <a:spcPct val="0"/>
              </a:spcBef>
            </a:pPr>
            <a:r>
              <a:rPr lang="fa-IR" altLang="en-US" sz="2800" dirty="0">
                <a:cs typeface="B Nazanin" pitchFamily="2" charset="-78"/>
              </a:rPr>
              <a:t>مبنای ارائه گزارش</a:t>
            </a:r>
          </a:p>
          <a:p>
            <a:pPr algn="r" rtl="1" eaLnBrk="1" hangingPunct="1">
              <a:spcBef>
                <a:spcPct val="0"/>
              </a:spcBef>
            </a:pPr>
            <a:endParaRPr lang="en-US" altLang="en-US" sz="2800" dirty="0">
              <a:cs typeface="B Nazanin" pitchFamily="2" charset="-78"/>
            </a:endParaRPr>
          </a:p>
          <a:p>
            <a:pPr algn="r" rtl="1" eaLnBrk="1" hangingPunct="1">
              <a:spcBef>
                <a:spcPct val="0"/>
              </a:spcBef>
            </a:pPr>
            <a:r>
              <a:rPr lang="fa-IR" altLang="en-US" sz="2800" dirty="0">
                <a:cs typeface="B Nazanin" pitchFamily="2" charset="-78"/>
              </a:rPr>
              <a:t>شیوه های گزارشگری صورتهای تلفیقی</a:t>
            </a:r>
          </a:p>
          <a:p>
            <a:pPr algn="r" rtl="1" eaLnBrk="1" hangingPunct="1">
              <a:spcBef>
                <a:spcPct val="0"/>
              </a:spcBef>
            </a:pPr>
            <a:endParaRPr lang="en-US" altLang="en-US" sz="2800" dirty="0">
              <a:cs typeface="B Nazanin" pitchFamily="2" charset="-78"/>
            </a:endParaRPr>
          </a:p>
          <a:p>
            <a:pPr algn="r" rtl="1" eaLnBrk="1" hangingPunct="1">
              <a:spcBef>
                <a:spcPct val="0"/>
              </a:spcBef>
            </a:pPr>
            <a:r>
              <a:rPr lang="fa-IR" altLang="en-US" sz="2800" dirty="0">
                <a:cs typeface="B Nazanin" pitchFamily="2" charset="-78"/>
              </a:rPr>
              <a:t>تلفیق شرکت ها</a:t>
            </a:r>
          </a:p>
          <a:p>
            <a:pPr algn="r" rtl="1" eaLnBrk="1" hangingPunct="1">
              <a:spcBef>
                <a:spcPct val="0"/>
              </a:spcBef>
            </a:pPr>
            <a:endParaRPr lang="en-US" altLang="en-US" sz="2800" dirty="0">
              <a:cs typeface="B Nazanin" pitchFamily="2" charset="-78"/>
            </a:endParaRPr>
          </a:p>
          <a:p>
            <a:pPr algn="r" rtl="1" eaLnBrk="1" hangingPunct="1">
              <a:spcBef>
                <a:spcPct val="0"/>
              </a:spcBef>
            </a:pPr>
            <a:r>
              <a:rPr lang="fa-IR" altLang="en-US" sz="2800" dirty="0">
                <a:cs typeface="B Nazanin" pitchFamily="2" charset="-78"/>
              </a:rPr>
              <a:t>سهامداران اقلیت </a:t>
            </a:r>
          </a:p>
          <a:p>
            <a:pPr algn="r" rtl="1" eaLnBrk="1" hangingPunct="1">
              <a:spcBef>
                <a:spcPct val="0"/>
              </a:spcBef>
            </a:pPr>
            <a:endParaRPr lang="fa-IR" altLang="en-US" sz="2800" dirty="0">
              <a:cs typeface="B Nazanin" pitchFamily="2" charset="-78"/>
            </a:endParaRPr>
          </a:p>
          <a:p>
            <a:pPr algn="r" rtl="1" eaLnBrk="1" hangingPunct="1">
              <a:spcBef>
                <a:spcPct val="0"/>
              </a:spcBef>
            </a:pPr>
            <a:r>
              <a:rPr lang="fa-IR" altLang="en-US" sz="2800" dirty="0">
                <a:cs typeface="B Nazanin" pitchFamily="2" charset="-78"/>
              </a:rPr>
              <a:t>تعیین ارزش دارایی های ثابت</a:t>
            </a:r>
          </a:p>
          <a:p>
            <a:pPr algn="r" rtl="1" eaLnBrk="1" hangingPunct="1">
              <a:spcBef>
                <a:spcPct val="0"/>
              </a:spcBef>
            </a:pPr>
            <a:endParaRPr lang="en-US" altLang="en-US" sz="2800" dirty="0">
              <a:cs typeface="B Nazanin" pitchFamily="2" charset="-78"/>
            </a:endParaRPr>
          </a:p>
          <a:p>
            <a:pPr algn="r" rtl="1" eaLnBrk="1" hangingPunct="1">
              <a:spcBef>
                <a:spcPct val="0"/>
              </a:spcBef>
            </a:pPr>
            <a:r>
              <a:rPr lang="fa-IR" altLang="en-US" sz="2800" dirty="0">
                <a:cs typeface="B Nazanin" pitchFamily="2" charset="-78"/>
              </a:rPr>
              <a:t>سرقفلی</a:t>
            </a:r>
          </a:p>
          <a:p>
            <a:pPr algn="r" rtl="1" eaLnBrk="1" hangingPunct="1">
              <a:spcBef>
                <a:spcPct val="0"/>
              </a:spcBef>
            </a:pPr>
            <a:endParaRPr lang="en-US" altLang="en-US" sz="2800" dirty="0">
              <a:cs typeface="B Nazanin" pitchFamily="2" charset="-78"/>
            </a:endParaRPr>
          </a:p>
          <a:p>
            <a:pPr algn="r" rtl="1" eaLnBrk="1" hangingPunct="1">
              <a:spcBef>
                <a:spcPct val="0"/>
              </a:spcBef>
            </a:pPr>
            <a:r>
              <a:rPr lang="fa-IR" altLang="en-US" sz="2800" dirty="0">
                <a:cs typeface="B Nazanin" pitchFamily="2" charset="-78"/>
              </a:rPr>
              <a:t>تعیین ارزش موجودی ها</a:t>
            </a:r>
          </a:p>
          <a:p>
            <a:pPr algn="r" rtl="1" eaLnBrk="1" hangingPunct="1">
              <a:spcBef>
                <a:spcPct val="0"/>
              </a:spcBef>
            </a:pPr>
            <a:endParaRPr lang="fa-IR" altLang="en-US" sz="2400" dirty="0">
              <a:cs typeface="B Nazanin" pitchFamily="2" charset="-78"/>
            </a:endParaRP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46</a:t>
            </a:fld>
            <a:endParaRPr lang="en-US"/>
          </a:p>
        </p:txBody>
      </p:sp>
    </p:spTree>
    <p:extLst>
      <p:ext uri="{BB962C8B-B14F-4D97-AF65-F5344CB8AC3E}">
        <p14:creationId xmlns:p14="http://schemas.microsoft.com/office/powerpoint/2010/main" val="5968613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914400" y="609600"/>
            <a:ext cx="74676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2800" dirty="0">
                <a:cs typeface="B Nazanin" pitchFamily="2" charset="-78"/>
              </a:rPr>
              <a:t>سیاست مبتنی بر ذخیره اقلام احتمالی</a:t>
            </a:r>
          </a:p>
          <a:p>
            <a:pPr algn="r" rtl="1" eaLnBrk="1" hangingPunct="1">
              <a:spcBef>
                <a:spcPct val="0"/>
              </a:spcBef>
            </a:pPr>
            <a:r>
              <a:rPr lang="fa-IR" altLang="en-US" sz="2800" dirty="0">
                <a:cs typeface="B Nazanin" pitchFamily="2" charset="-78"/>
              </a:rPr>
              <a:t> </a:t>
            </a:r>
            <a:endParaRPr lang="en-US" altLang="en-US" sz="2800" dirty="0">
              <a:cs typeface="B Nazanin" pitchFamily="2" charset="-78"/>
            </a:endParaRPr>
          </a:p>
          <a:p>
            <a:pPr algn="r" rtl="1" eaLnBrk="1" hangingPunct="1">
              <a:spcBef>
                <a:spcPct val="0"/>
              </a:spcBef>
            </a:pPr>
            <a:r>
              <a:rPr lang="fa-IR" altLang="en-US" sz="2800" dirty="0">
                <a:cs typeface="B Nazanin" pitchFamily="2" charset="-78"/>
              </a:rPr>
              <a:t>مالیات بر درآمد معوق</a:t>
            </a:r>
          </a:p>
          <a:p>
            <a:pPr algn="r" rtl="1" eaLnBrk="1" hangingPunct="1">
              <a:spcBef>
                <a:spcPct val="0"/>
              </a:spcBef>
            </a:pPr>
            <a:endParaRPr lang="en-US" altLang="en-US" sz="2800" dirty="0">
              <a:cs typeface="B Nazanin" pitchFamily="2" charset="-78"/>
            </a:endParaRPr>
          </a:p>
          <a:p>
            <a:pPr algn="r" rtl="1" eaLnBrk="1" hangingPunct="1">
              <a:spcBef>
                <a:spcPct val="0"/>
              </a:spcBef>
            </a:pPr>
            <a:r>
              <a:rPr lang="fa-IR" altLang="en-US" sz="2800" dirty="0">
                <a:cs typeface="B Nazanin" pitchFamily="2" charset="-78"/>
              </a:rPr>
              <a:t>افشای اطلاعات مربوط به بازنشستگی</a:t>
            </a:r>
          </a:p>
          <a:p>
            <a:pPr algn="r" rtl="1" eaLnBrk="1" hangingPunct="1">
              <a:spcBef>
                <a:spcPct val="0"/>
              </a:spcBef>
            </a:pPr>
            <a:r>
              <a:rPr lang="fa-IR" altLang="en-US" sz="2800" dirty="0">
                <a:cs typeface="B Nazanin" pitchFamily="2" charset="-78"/>
              </a:rPr>
              <a:t> </a:t>
            </a:r>
            <a:endParaRPr lang="en-US" altLang="en-US" sz="2800" dirty="0">
              <a:cs typeface="B Nazanin" pitchFamily="2" charset="-78"/>
            </a:endParaRPr>
          </a:p>
          <a:p>
            <a:pPr algn="r" rtl="1" eaLnBrk="1" hangingPunct="1">
              <a:spcBef>
                <a:spcPct val="0"/>
              </a:spcBef>
            </a:pPr>
            <a:r>
              <a:rPr lang="fa-IR" altLang="en-US" sz="2800" dirty="0">
                <a:cs typeface="B Nazanin" pitchFamily="2" charset="-78"/>
              </a:rPr>
              <a:t>هزینه تحقیق و توسعه </a:t>
            </a:r>
          </a:p>
          <a:p>
            <a:pPr algn="r" rtl="1" eaLnBrk="1" hangingPunct="1">
              <a:spcBef>
                <a:spcPct val="0"/>
              </a:spcBef>
            </a:pPr>
            <a:endParaRPr lang="en-US" altLang="en-US" sz="2800" dirty="0">
              <a:cs typeface="B Nazanin" pitchFamily="2" charset="-78"/>
            </a:endParaRPr>
          </a:p>
          <a:p>
            <a:pPr algn="r" rtl="1" eaLnBrk="1" hangingPunct="1">
              <a:spcBef>
                <a:spcPct val="0"/>
              </a:spcBef>
            </a:pPr>
            <a:r>
              <a:rPr lang="fa-IR" altLang="en-US" sz="2800" dirty="0">
                <a:cs typeface="B Nazanin" pitchFamily="2" charset="-78"/>
              </a:rPr>
              <a:t>تبدیل ارز خارجی </a:t>
            </a:r>
          </a:p>
          <a:p>
            <a:pPr algn="r" rtl="1" eaLnBrk="1" hangingPunct="1">
              <a:spcBef>
                <a:spcPct val="0"/>
              </a:spcBef>
            </a:pPr>
            <a:endParaRPr lang="en-US" altLang="en-US" sz="2800" dirty="0">
              <a:cs typeface="B Nazanin" pitchFamily="2" charset="-78"/>
            </a:endParaRPr>
          </a:p>
          <a:p>
            <a:pPr algn="r" rtl="1" eaLnBrk="1" hangingPunct="1">
              <a:spcBef>
                <a:spcPct val="0"/>
              </a:spcBef>
            </a:pPr>
            <a:r>
              <a:rPr lang="fa-IR" altLang="en-US" sz="2800" dirty="0">
                <a:cs typeface="B Nazanin" pitchFamily="2" charset="-78"/>
              </a:rPr>
              <a:t>اجاره های بلند مدت</a:t>
            </a:r>
            <a:endParaRPr lang="en-US" altLang="en-US" sz="2800" dirty="0">
              <a:cs typeface="B Nazanin" pitchFamily="2" charset="-78"/>
            </a:endParaRP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47</a:t>
            </a:fld>
            <a:endParaRPr lang="en-US"/>
          </a:p>
        </p:txBody>
      </p:sp>
    </p:spTree>
    <p:extLst>
      <p:ext uri="{BB962C8B-B14F-4D97-AF65-F5344CB8AC3E}">
        <p14:creationId xmlns:p14="http://schemas.microsoft.com/office/powerpoint/2010/main" val="22950036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228600" y="1216311"/>
            <a:ext cx="86106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2800" b="1" u="sng" dirty="0" smtClean="0">
                <a:cs typeface="B Nazanin" pitchFamily="2" charset="-78"/>
              </a:rPr>
              <a:t>تسعیر </a:t>
            </a:r>
            <a:r>
              <a:rPr lang="fa-IR" altLang="en-US" sz="2800" b="1" u="sng" dirty="0">
                <a:cs typeface="B Nazanin" pitchFamily="2" charset="-78"/>
              </a:rPr>
              <a:t>ارز:</a:t>
            </a:r>
          </a:p>
          <a:p>
            <a:pPr algn="r" rtl="1" eaLnBrk="1" hangingPunct="1">
              <a:spcBef>
                <a:spcPct val="0"/>
              </a:spcBef>
            </a:pPr>
            <a:endParaRPr lang="en-US" altLang="en-US" sz="2800" u="sng" dirty="0">
              <a:cs typeface="B Nazanin" pitchFamily="2" charset="-78"/>
            </a:endParaRPr>
          </a:p>
          <a:p>
            <a:pPr algn="r" rtl="1" eaLnBrk="1" hangingPunct="1">
              <a:lnSpc>
                <a:spcPct val="140000"/>
              </a:lnSpc>
              <a:spcBef>
                <a:spcPct val="0"/>
              </a:spcBef>
            </a:pPr>
            <a:r>
              <a:rPr lang="fa-IR" altLang="en-US" sz="2800" dirty="0">
                <a:cs typeface="B Nazanin" pitchFamily="2" charset="-78"/>
              </a:rPr>
              <a:t>بــرای تبدیل صورت های مــالی مربوط به عملیات شرکت های فرعی فعال در کشــــورهای خارجی ،استاندارهای مختلفی تدوین شده است .مباحث مطروحه دراین استانداردها چگونگی گزارش عملیات شرکت های فرعی خارج  ازکشوردر صورت های مالی تلفیقی و تبدیل پول رایج در آن کشور ها به پول ملی شرکت اصلی است.</a:t>
            </a:r>
          </a:p>
          <a:p>
            <a:pPr algn="r" rtl="1" eaLnBrk="1" hangingPunct="1">
              <a:spcBef>
                <a:spcPct val="0"/>
              </a:spcBef>
            </a:pPr>
            <a:endParaRPr lang="en-US" altLang="en-US" sz="2400" dirty="0">
              <a:cs typeface="B Nazanin" pitchFamily="2" charset="-78"/>
            </a:endParaRP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48</a:t>
            </a:fld>
            <a:endParaRPr lang="en-US"/>
          </a:p>
        </p:txBody>
      </p:sp>
    </p:spTree>
    <p:extLst>
      <p:ext uri="{BB962C8B-B14F-4D97-AF65-F5344CB8AC3E}">
        <p14:creationId xmlns:p14="http://schemas.microsoft.com/office/powerpoint/2010/main" val="6151742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304800" y="1212850"/>
            <a:ext cx="79248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2800" dirty="0">
                <a:cs typeface="B Nazanin" pitchFamily="2" charset="-78"/>
              </a:rPr>
              <a:t>دو عامل زیر نرخ ارز را تعیین می کنند:</a:t>
            </a:r>
          </a:p>
          <a:p>
            <a:pPr algn="r" rtl="1" eaLnBrk="1" hangingPunct="1">
              <a:spcBef>
                <a:spcPct val="0"/>
              </a:spcBef>
            </a:pPr>
            <a:endParaRPr lang="en-US" altLang="en-US" sz="2800" dirty="0">
              <a:cs typeface="B Nazanin" pitchFamily="2" charset="-78"/>
            </a:endParaRPr>
          </a:p>
          <a:p>
            <a:pPr algn="r" rtl="1" eaLnBrk="1" hangingPunct="1">
              <a:spcBef>
                <a:spcPct val="0"/>
              </a:spcBef>
            </a:pPr>
            <a:r>
              <a:rPr lang="fa-IR" altLang="en-US" sz="2800" dirty="0">
                <a:cs typeface="B Nazanin" pitchFamily="2" charset="-78"/>
              </a:rPr>
              <a:t>1-نرخ بهره اسمی کشور های مختلف :که از نرخ تورم مورد انتظار متاثر می باشد.</a:t>
            </a:r>
          </a:p>
          <a:p>
            <a:pPr algn="r" rtl="1" eaLnBrk="1" hangingPunct="1">
              <a:spcBef>
                <a:spcPct val="0"/>
              </a:spcBef>
            </a:pPr>
            <a:r>
              <a:rPr lang="fa-IR" altLang="en-US" sz="2800" dirty="0">
                <a:cs typeface="B Nazanin" pitchFamily="2" charset="-78"/>
              </a:rPr>
              <a:t> </a:t>
            </a:r>
          </a:p>
          <a:p>
            <a:pPr algn="r" rtl="1" eaLnBrk="1" hangingPunct="1">
              <a:spcBef>
                <a:spcPct val="0"/>
              </a:spcBef>
            </a:pPr>
            <a:endParaRPr lang="en-US" altLang="en-US" sz="2800" dirty="0">
              <a:cs typeface="B Nazanin" pitchFamily="2" charset="-78"/>
            </a:endParaRPr>
          </a:p>
          <a:p>
            <a:pPr algn="r" rtl="1" eaLnBrk="1" hangingPunct="1">
              <a:spcBef>
                <a:spcPct val="0"/>
              </a:spcBef>
            </a:pPr>
            <a:r>
              <a:rPr lang="fa-IR" altLang="en-US" sz="2800" dirty="0">
                <a:cs typeface="B Nazanin" pitchFamily="2" charset="-78"/>
              </a:rPr>
              <a:t>2-نسبت قیمت های نسبی سبد کالا و خدمات در دوکشور معین :که از تقسیم سطح قیمت های این کشور ها بر یکدیگر به دست می آید.</a:t>
            </a:r>
          </a:p>
          <a:p>
            <a:pPr algn="r" rtl="1" eaLnBrk="1" hangingPunct="1">
              <a:spcBef>
                <a:spcPct val="0"/>
              </a:spcBef>
            </a:pPr>
            <a:endParaRPr lang="fa-IR" altLang="en-US" sz="2800" dirty="0">
              <a:cs typeface="B Nazanin" pitchFamily="2" charset="-78"/>
            </a:endParaRPr>
          </a:p>
          <a:p>
            <a:pPr algn="r" rtl="1" eaLnBrk="1" hangingPunct="1">
              <a:spcBef>
                <a:spcPct val="0"/>
              </a:spcBef>
            </a:pPr>
            <a:r>
              <a:rPr lang="fa-IR" altLang="en-US" sz="2800" dirty="0">
                <a:cs typeface="B Nazanin" pitchFamily="2" charset="-78"/>
              </a:rPr>
              <a:t> </a:t>
            </a:r>
          </a:p>
          <a:p>
            <a:pPr algn="r" rtl="1" eaLnBrk="1" hangingPunct="1">
              <a:spcBef>
                <a:spcPct val="0"/>
              </a:spcBef>
            </a:pPr>
            <a:endParaRPr lang="fa-IR" altLang="en-US" sz="2800" dirty="0">
              <a:cs typeface="B Nazanin" pitchFamily="2" charset="-78"/>
            </a:endParaRP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49</a:t>
            </a:fld>
            <a:endParaRPr lang="en-US"/>
          </a:p>
        </p:txBody>
      </p:sp>
    </p:spTree>
    <p:extLst>
      <p:ext uri="{BB962C8B-B14F-4D97-AF65-F5344CB8AC3E}">
        <p14:creationId xmlns:p14="http://schemas.microsoft.com/office/powerpoint/2010/main" val="34361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1207" y="1447800"/>
            <a:ext cx="8229600" cy="544765"/>
          </a:xfrm>
          <a:prstGeom prst="rect">
            <a:avLst/>
          </a:prstGeom>
        </p:spPr>
        <p:txBody>
          <a:bodyPr wrap="square">
            <a:spAutoFit/>
          </a:bodyPr>
          <a:lstStyle/>
          <a:p>
            <a:pPr lvl="0" algn="r" rtl="1">
              <a:lnSpc>
                <a:spcPct val="105000"/>
              </a:lnSpc>
              <a:spcAft>
                <a:spcPts val="800"/>
              </a:spcAft>
            </a:pPr>
            <a:r>
              <a:rPr lang="en-US" sz="2800" dirty="0" smtClean="0">
                <a:cs typeface="B Nazanin" panose="00000400000000000000" pitchFamily="2" charset="-78"/>
              </a:rPr>
              <a:t>          convergence</a:t>
            </a:r>
            <a:r>
              <a:rPr lang="fa-IR" sz="2800" dirty="0" smtClean="0">
                <a:cs typeface="B Nazanin" panose="00000400000000000000" pitchFamily="2" charset="-78"/>
              </a:rPr>
              <a:t>هم گرايي</a:t>
            </a:r>
            <a:endParaRPr lang="fa-IR" sz="2800" dirty="0">
              <a:cs typeface="B Nazanin" panose="00000400000000000000" pitchFamily="2" charset="-78"/>
            </a:endParaRPr>
          </a:p>
        </p:txBody>
      </p:sp>
      <p:cxnSp>
        <p:nvCxnSpPr>
          <p:cNvPr id="7" name="Straight Arrow Connector 6"/>
          <p:cNvCxnSpPr/>
          <p:nvPr/>
        </p:nvCxnSpPr>
        <p:spPr>
          <a:xfrm flipH="1">
            <a:off x="6096000" y="175260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Rectangle 8"/>
          <p:cNvSpPr/>
          <p:nvPr/>
        </p:nvSpPr>
        <p:spPr>
          <a:xfrm>
            <a:off x="603907" y="2057400"/>
            <a:ext cx="8229600" cy="2559675"/>
          </a:xfrm>
          <a:prstGeom prst="rect">
            <a:avLst/>
          </a:prstGeom>
        </p:spPr>
        <p:txBody>
          <a:bodyPr wrap="square">
            <a:spAutoFit/>
          </a:bodyPr>
          <a:lstStyle/>
          <a:p>
            <a:pPr marL="457200" lvl="0" indent="-457200" algn="r" rtl="1">
              <a:lnSpc>
                <a:spcPct val="105000"/>
              </a:lnSpc>
              <a:spcAft>
                <a:spcPts val="800"/>
              </a:spcAft>
              <a:buFont typeface="Arial" panose="020B0604020202020204" pitchFamily="34" charset="0"/>
              <a:buChar char="•"/>
            </a:pPr>
            <a:r>
              <a:rPr lang="fa-IR" sz="2800" dirty="0" smtClean="0">
                <a:cs typeface="B Nazanin" panose="00000400000000000000" pitchFamily="2" charset="-78"/>
              </a:rPr>
              <a:t>        در نقاطي شبيه يكپارچه سازي است يعني فرآيند هم نوا شدن كشورها در طول زمان است</a:t>
            </a:r>
          </a:p>
          <a:p>
            <a:pPr marL="457200" lvl="0" indent="-457200" algn="r" rtl="1">
              <a:lnSpc>
                <a:spcPct val="105000"/>
              </a:lnSpc>
              <a:spcAft>
                <a:spcPts val="800"/>
              </a:spcAft>
              <a:buFont typeface="Arial" panose="020B0604020202020204" pitchFamily="34" charset="0"/>
              <a:buChar char="•"/>
            </a:pPr>
            <a:r>
              <a:rPr lang="fa-IR" sz="2800" dirty="0" smtClean="0">
                <a:cs typeface="B Nazanin" panose="00000400000000000000" pitchFamily="2" charset="-78"/>
              </a:rPr>
              <a:t>        به كشورها اجازه مي دهد ضمن داشتن استانداردهاي مالي خود، بدون تضاد منافع از استانداردهاي بين المللي استفاده كنند.</a:t>
            </a:r>
          </a:p>
          <a:p>
            <a:pPr marL="457200" lvl="0" indent="-457200" algn="r" rtl="1">
              <a:lnSpc>
                <a:spcPct val="105000"/>
              </a:lnSpc>
              <a:spcAft>
                <a:spcPts val="800"/>
              </a:spcAft>
              <a:buFont typeface="Arial" panose="020B0604020202020204" pitchFamily="34" charset="0"/>
              <a:buChar char="•"/>
            </a:pPr>
            <a:r>
              <a:rPr lang="fa-IR" sz="2800" dirty="0" smtClean="0">
                <a:cs typeface="B Nazanin" panose="00000400000000000000" pitchFamily="2" charset="-78"/>
              </a:rPr>
              <a:t>       يك وظيفه طولاني مدت و زمان بر است.</a:t>
            </a: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5</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19" y="171314"/>
            <a:ext cx="8097381" cy="971686"/>
          </a:xfrm>
          <a:prstGeom prst="rect">
            <a:avLst/>
          </a:prstGeom>
          <a:noFill/>
          <a:ln>
            <a:noFill/>
          </a:ln>
        </p:spPr>
      </p:pic>
      <p:sp>
        <p:nvSpPr>
          <p:cNvPr id="14" name="TextBox 13"/>
          <p:cNvSpPr txBox="1"/>
          <p:nvPr/>
        </p:nvSpPr>
        <p:spPr>
          <a:xfrm>
            <a:off x="3900198" y="426324"/>
            <a:ext cx="4639282" cy="461665"/>
          </a:xfrm>
          <a:prstGeom prst="rect">
            <a:avLst/>
          </a:prstGeom>
          <a:noFill/>
        </p:spPr>
        <p:txBody>
          <a:bodyPr wrap="square" rtlCol="0">
            <a:spAutoFit/>
          </a:bodyPr>
          <a:lstStyle/>
          <a:p>
            <a:pPr algn="r" rtl="1"/>
            <a:r>
              <a:rPr lang="fa-IR" sz="2400" b="1" cap="all" dirty="0">
                <a:solidFill>
                  <a:schemeClr val="dk1"/>
                </a:solidFill>
                <a:cs typeface="B Nazanin" panose="00000400000000000000" pitchFamily="2" charset="-78"/>
              </a:rPr>
              <a:t>استانداردهاي حسابداري و مالي بين </a:t>
            </a:r>
            <a:r>
              <a:rPr lang="fa-IR" sz="2400" b="1" cap="all" dirty="0" smtClean="0">
                <a:solidFill>
                  <a:schemeClr val="dk1"/>
                </a:solidFill>
                <a:cs typeface="B Nazanin" panose="00000400000000000000" pitchFamily="2" charset="-78"/>
              </a:rPr>
              <a:t>الملل</a:t>
            </a:r>
            <a:endParaRPr lang="en-US" sz="2400" b="1" cap="all" dirty="0">
              <a:solidFill>
                <a:schemeClr val="dk1"/>
              </a:solidFill>
              <a:cs typeface="B Nazanin" panose="00000400000000000000" pitchFamily="2" charset="-78"/>
            </a:endParaRPr>
          </a:p>
        </p:txBody>
      </p:sp>
    </p:spTree>
    <p:extLst>
      <p:ext uri="{BB962C8B-B14F-4D97-AF65-F5344CB8AC3E}">
        <p14:creationId xmlns:p14="http://schemas.microsoft.com/office/powerpoint/2010/main" val="12217223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152400" y="1066800"/>
            <a:ext cx="8770938"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lnSpc>
                <a:spcPct val="190000"/>
              </a:lnSpc>
              <a:spcBef>
                <a:spcPct val="0"/>
              </a:spcBef>
            </a:pPr>
            <a:r>
              <a:rPr lang="fa-IR" altLang="en-US" sz="2800" dirty="0">
                <a:cs typeface="B Nazanin" pitchFamily="2" charset="-78"/>
              </a:rPr>
              <a:t>ثابت نبودن نرخ تورم در کشور های مختلف موجب نوسان نرخ تبدیل ارز و در نهایت  ایجاد سود و زیان ناشی از تسعیر ارز می شود.</a:t>
            </a:r>
          </a:p>
          <a:p>
            <a:pPr algn="r" rtl="1" eaLnBrk="1" hangingPunct="1">
              <a:lnSpc>
                <a:spcPct val="190000"/>
              </a:lnSpc>
              <a:spcBef>
                <a:spcPct val="0"/>
              </a:spcBef>
            </a:pPr>
            <a:endParaRPr lang="en-US" altLang="en-US" sz="2800" dirty="0">
              <a:cs typeface="B Nazanin" pitchFamily="2" charset="-78"/>
            </a:endParaRPr>
          </a:p>
          <a:p>
            <a:pPr algn="r" rtl="1" eaLnBrk="1" hangingPunct="1">
              <a:lnSpc>
                <a:spcPct val="190000"/>
              </a:lnSpc>
              <a:spcBef>
                <a:spcPct val="0"/>
              </a:spcBef>
            </a:pPr>
            <a:r>
              <a:rPr lang="fa-IR" altLang="en-US" sz="2800" dirty="0">
                <a:cs typeface="B Nazanin" pitchFamily="2" charset="-78"/>
              </a:rPr>
              <a:t>برای تبدیل صورت های مالی شرکت های فرعی فعال در کشور های خارج ، دو رویکرد اصلی مطرح شده است:</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50</a:t>
            </a:fld>
            <a:endParaRPr lang="en-US"/>
          </a:p>
        </p:txBody>
      </p:sp>
    </p:spTree>
    <p:extLst>
      <p:ext uri="{BB962C8B-B14F-4D97-AF65-F5344CB8AC3E}">
        <p14:creationId xmlns:p14="http://schemas.microsoft.com/office/powerpoint/2010/main" val="26943286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730439"/>
            <a:ext cx="86868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2800" b="1" dirty="0">
                <a:cs typeface="B Nazanin" pitchFamily="2" charset="-78"/>
              </a:rPr>
              <a:t>در رویکرد اول</a:t>
            </a:r>
            <a:r>
              <a:rPr lang="fa-IR" altLang="en-US" sz="3200" dirty="0">
                <a:cs typeface="B Nazanin" pitchFamily="2" charset="-78"/>
              </a:rPr>
              <a:t> :کانون توجه،پول رایج در کشور متبوع شرکت اصلی</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 است و فرض بر این است که عملیات شرکت فرعی خارجی ،بر اساس</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 این پول ثبت و گزارش می شود.به بیان دیگر،داراییها،بدهی ها،درآمد</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 و هزینه ها بر مبنای پول رایج در کشور شرکت اصلی گزارش می گردد.</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51</a:t>
            </a:fld>
            <a:endParaRPr lang="en-US"/>
          </a:p>
        </p:txBody>
      </p:sp>
    </p:spTree>
    <p:extLst>
      <p:ext uri="{BB962C8B-B14F-4D97-AF65-F5344CB8AC3E}">
        <p14:creationId xmlns:p14="http://schemas.microsoft.com/office/powerpoint/2010/main" val="23351729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304800" y="381000"/>
            <a:ext cx="85344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2800" b="1" dirty="0">
                <a:cs typeface="B Nazanin" pitchFamily="2" charset="-78"/>
              </a:rPr>
              <a:t>در رویکرد</a:t>
            </a:r>
            <a:r>
              <a:rPr lang="fa-IR" altLang="en-US" sz="3200" dirty="0">
                <a:cs typeface="B Nazanin" pitchFamily="2" charset="-78"/>
              </a:rPr>
              <a:t> </a:t>
            </a:r>
            <a:r>
              <a:rPr lang="fa-IR" altLang="en-US" sz="2800" b="1" dirty="0">
                <a:cs typeface="B Nazanin" pitchFamily="2" charset="-78"/>
              </a:rPr>
              <a:t>دوم</a:t>
            </a:r>
            <a:r>
              <a:rPr lang="fa-IR" altLang="en-US" sz="3200" dirty="0">
                <a:cs typeface="B Nazanin" pitchFamily="2" charset="-78"/>
              </a:rPr>
              <a:t>:فرض بر این است که عملیات شرکت فرعی بر</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 مبنای پول رایج در کشور خارجی رخ داده و تاثیری بر پول</a:t>
            </a:r>
          </a:p>
          <a:p>
            <a:pPr algn="r" rtl="1" eaLnBrk="1" hangingPunct="1">
              <a:spcBef>
                <a:spcPct val="0"/>
              </a:spcBef>
            </a:pPr>
            <a:r>
              <a:rPr lang="fa-IR" altLang="en-US" sz="3200" dirty="0">
                <a:cs typeface="B Nazanin" pitchFamily="2" charset="-78"/>
              </a:rPr>
              <a:t> </a:t>
            </a:r>
          </a:p>
          <a:p>
            <a:pPr algn="r" rtl="1" eaLnBrk="1" hangingPunct="1">
              <a:spcBef>
                <a:spcPct val="0"/>
              </a:spcBef>
            </a:pPr>
            <a:r>
              <a:rPr lang="fa-IR" altLang="en-US" sz="3200" dirty="0">
                <a:cs typeface="B Nazanin" pitchFamily="2" charset="-78"/>
              </a:rPr>
              <a:t>رایج در کشور متبوع شرکت اصلی نداشته باشد.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بنابراین،داراییها،بدهی،درآمد و هزینه ها بر اساس پول</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 خارجی اندازه گیری اما از لحاظ مقاصد گزارشگری به پول</a:t>
            </a:r>
          </a:p>
          <a:p>
            <a:pPr algn="r" rtl="1" eaLnBrk="1" hangingPunct="1">
              <a:spcBef>
                <a:spcPct val="0"/>
              </a:spcBef>
            </a:pPr>
            <a:r>
              <a:rPr lang="fa-IR" altLang="en-US" sz="3200" dirty="0">
                <a:cs typeface="B Nazanin" pitchFamily="2" charset="-78"/>
              </a:rPr>
              <a:t> </a:t>
            </a:r>
          </a:p>
          <a:p>
            <a:pPr algn="r" rtl="1" eaLnBrk="1" hangingPunct="1">
              <a:spcBef>
                <a:spcPct val="0"/>
              </a:spcBef>
            </a:pPr>
            <a:r>
              <a:rPr lang="fa-IR" altLang="en-US" sz="3200" dirty="0">
                <a:cs typeface="B Nazanin" pitchFamily="2" charset="-78"/>
              </a:rPr>
              <a:t>کشور متبوع اصلی تبدیل می شود</a:t>
            </a:r>
            <a:r>
              <a:rPr lang="en-US" altLang="en-US" sz="2400" dirty="0">
                <a:cs typeface="B Nazanin" pitchFamily="2" charset="-78"/>
              </a:rPr>
              <a:t> .</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52</a:t>
            </a:fld>
            <a:endParaRPr lang="en-US"/>
          </a:p>
        </p:txBody>
      </p:sp>
    </p:spTree>
    <p:extLst>
      <p:ext uri="{BB962C8B-B14F-4D97-AF65-F5344CB8AC3E}">
        <p14:creationId xmlns:p14="http://schemas.microsoft.com/office/powerpoint/2010/main" val="17871372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228600" y="1046351"/>
            <a:ext cx="85344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3200" dirty="0">
                <a:cs typeface="B Nazanin" pitchFamily="2" charset="-78"/>
              </a:rPr>
              <a:t>نتیجه ای که از پیروی از رویکرد دوم حاصل میشود این است که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تغییرات نرخ تبدیل ارز تاثیری بر عملیات یا گردش وجوه نقد ندارد،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مگر اینکه داراییهای خالص شرکت فرعی مورد مبادله قرار گیرد.</a:t>
            </a:r>
          </a:p>
          <a:p>
            <a:pPr algn="ctr" rtl="1" eaLnBrk="1" hangingPunct="1">
              <a:spcBef>
                <a:spcPct val="0"/>
              </a:spcBef>
            </a:pPr>
            <a:r>
              <a:rPr lang="fa-IR" altLang="en-US" sz="3200" dirty="0">
                <a:cs typeface="B Nazanin" pitchFamily="2" charset="-78"/>
              </a:rPr>
              <a:t> </a:t>
            </a:r>
            <a:endParaRPr lang="en-US" altLang="en-US" sz="3200" dirty="0">
              <a:cs typeface="B Nazanin" pitchFamily="2" charset="-78"/>
            </a:endParaRPr>
          </a:p>
          <a:p>
            <a:pPr algn="r" rtl="1" eaLnBrk="1" hangingPunct="1">
              <a:spcBef>
                <a:spcPct val="0"/>
              </a:spcBef>
            </a:pPr>
            <a:r>
              <a:rPr lang="fa-IR" altLang="en-US" sz="3200" dirty="0">
                <a:cs typeface="B Nazanin" pitchFamily="2" charset="-78"/>
              </a:rPr>
              <a:t>واستانداردهای ماقبل آن با با رویکرد اول هماهنگ بوده </a:t>
            </a:r>
            <a:r>
              <a:rPr lang="en-US" altLang="en-US" sz="3200" dirty="0">
                <a:cs typeface="B Nazanin" pitchFamily="2" charset="-78"/>
              </a:rPr>
              <a:t>SFAS#8</a:t>
            </a: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است.</a:t>
            </a:r>
            <a:r>
              <a:rPr lang="en-US" altLang="en-US" sz="2400" dirty="0">
                <a:cs typeface="B Nazanin" pitchFamily="2" charset="-78"/>
              </a:rPr>
              <a:t> </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53</a:t>
            </a:fld>
            <a:endParaRPr lang="en-US"/>
          </a:p>
        </p:txBody>
      </p:sp>
    </p:spTree>
    <p:extLst>
      <p:ext uri="{BB962C8B-B14F-4D97-AF65-F5344CB8AC3E}">
        <p14:creationId xmlns:p14="http://schemas.microsoft.com/office/powerpoint/2010/main" val="12709978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228600" y="762000"/>
            <a:ext cx="86868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3200" dirty="0">
                <a:cs typeface="B Nazanin" pitchFamily="2" charset="-78"/>
              </a:rPr>
              <a:t>در این استاندارد به کار گیری </a:t>
            </a:r>
            <a:r>
              <a:rPr lang="fa-IR" altLang="en-US" sz="3200" b="1" i="1" dirty="0">
                <a:cs typeface="B Nazanin" pitchFamily="2" charset="-78"/>
              </a:rPr>
              <a:t>روش موقتی</a:t>
            </a:r>
            <a:r>
              <a:rPr lang="fa-IR" altLang="en-US" sz="3200" dirty="0">
                <a:cs typeface="B Nazanin" pitchFamily="2" charset="-78"/>
              </a:rPr>
              <a:t> برای تبدیل صورت های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مالی توصیه شده است.در این روش،تمامی اقلام ترازنامه که بر مبنای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ارزش های جاری یا آتی گزارش شده اند با استفاده از نرخ جاری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تبدیل ارز و اقلامی که بر مبنای قیمت های گذشته گزارش شده اند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با استفاده از نرخ تبدیل در زمان تحصیل آن اقلام تسعیر می شوند.</a:t>
            </a:r>
            <a:endParaRPr lang="en-US" altLang="en-US" sz="3200" dirty="0">
              <a:cs typeface="B Nazanin" pitchFamily="2" charset="-78"/>
            </a:endParaRP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54</a:t>
            </a:fld>
            <a:endParaRPr lang="en-US"/>
          </a:p>
        </p:txBody>
      </p:sp>
    </p:spTree>
    <p:extLst>
      <p:ext uri="{BB962C8B-B14F-4D97-AF65-F5344CB8AC3E}">
        <p14:creationId xmlns:p14="http://schemas.microsoft.com/office/powerpoint/2010/main" val="40558904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0" y="809625"/>
            <a:ext cx="89154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2800" dirty="0">
                <a:cs typeface="B Nazanin" pitchFamily="2" charset="-78"/>
              </a:rPr>
              <a:t>اقلام صورت سود و زیان نیز بر مبنای نرخ متوسط تبدیل ارز در دوره مورد گزارش </a:t>
            </a:r>
          </a:p>
          <a:p>
            <a:pPr algn="r" rtl="1" eaLnBrk="1" hangingPunct="1">
              <a:spcBef>
                <a:spcPct val="0"/>
              </a:spcBef>
            </a:pPr>
            <a:endParaRPr lang="fa-IR" altLang="en-US" sz="2800" dirty="0">
              <a:cs typeface="B Nazanin" pitchFamily="2" charset="-78"/>
            </a:endParaRPr>
          </a:p>
          <a:p>
            <a:pPr algn="r" rtl="1" eaLnBrk="1" hangingPunct="1">
              <a:spcBef>
                <a:spcPct val="0"/>
              </a:spcBef>
            </a:pPr>
            <a:r>
              <a:rPr lang="fa-IR" altLang="en-US" sz="2800" dirty="0">
                <a:cs typeface="B Nazanin" pitchFamily="2" charset="-78"/>
              </a:rPr>
              <a:t>تسعیر می گردند.تفاوت های حاصل از تسعیر بر مبنای نرخ های تبدیل نیز به </a:t>
            </a:r>
          </a:p>
          <a:p>
            <a:pPr algn="r" rtl="1" eaLnBrk="1" hangingPunct="1">
              <a:spcBef>
                <a:spcPct val="0"/>
              </a:spcBef>
            </a:pPr>
            <a:endParaRPr lang="fa-IR" altLang="en-US" sz="2800" dirty="0">
              <a:cs typeface="B Nazanin" pitchFamily="2" charset="-78"/>
            </a:endParaRPr>
          </a:p>
          <a:p>
            <a:pPr algn="r" rtl="1" eaLnBrk="1" hangingPunct="1">
              <a:spcBef>
                <a:spcPct val="0"/>
              </a:spcBef>
            </a:pPr>
            <a:r>
              <a:rPr lang="fa-IR" altLang="en-US" sz="2800" dirty="0">
                <a:cs typeface="B Nazanin" pitchFamily="2" charset="-78"/>
              </a:rPr>
              <a:t>عنوان سود(زیان)تسعیر اقلام ارزی در صورت سود و زیان گزارش می شوند.</a:t>
            </a:r>
          </a:p>
          <a:p>
            <a:pPr algn="r" rtl="1" eaLnBrk="1" hangingPunct="1">
              <a:spcBef>
                <a:spcPct val="0"/>
              </a:spcBef>
            </a:pPr>
            <a:endParaRPr lang="fa-IR" altLang="en-US" sz="2800" dirty="0">
              <a:cs typeface="B Nazanin" pitchFamily="2" charset="-78"/>
            </a:endParaRPr>
          </a:p>
          <a:p>
            <a:pPr algn="r" rtl="1" eaLnBrk="1" hangingPunct="1">
              <a:spcBef>
                <a:spcPct val="0"/>
              </a:spcBef>
            </a:pPr>
            <a:endParaRPr lang="fa-IR" altLang="en-US" sz="2800" dirty="0">
              <a:cs typeface="B Nazanin" pitchFamily="2" charset="-78"/>
            </a:endParaRPr>
          </a:p>
          <a:p>
            <a:pPr algn="r" rtl="1" eaLnBrk="1" hangingPunct="1">
              <a:spcBef>
                <a:spcPct val="0"/>
              </a:spcBef>
            </a:pPr>
            <a:r>
              <a:rPr lang="fa-IR" altLang="en-US" sz="2800" dirty="0">
                <a:cs typeface="B Nazanin" pitchFamily="2" charset="-78"/>
              </a:rPr>
              <a:t>بر اثر انتقاد های زیادی که بر استاندارد شماره 8وارد شد </a:t>
            </a:r>
            <a:r>
              <a:rPr lang="en-US" altLang="en-US" sz="2800" dirty="0">
                <a:cs typeface="B Nazanin" pitchFamily="2" charset="-78"/>
              </a:rPr>
              <a:t>SFAS#52</a:t>
            </a:r>
            <a:r>
              <a:rPr lang="fa-IR" altLang="en-US" sz="2800" dirty="0">
                <a:cs typeface="B Nazanin" pitchFamily="2" charset="-78"/>
              </a:rPr>
              <a:t>جایگزین آن گردید.  </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55</a:t>
            </a:fld>
            <a:endParaRPr lang="en-US"/>
          </a:p>
        </p:txBody>
      </p:sp>
    </p:spTree>
    <p:extLst>
      <p:ext uri="{BB962C8B-B14F-4D97-AF65-F5344CB8AC3E}">
        <p14:creationId xmlns:p14="http://schemas.microsoft.com/office/powerpoint/2010/main" val="3404313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0" y="692021"/>
            <a:ext cx="88392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در این استاندارد که تفاوت قابل ملاحظه ای با استاندارد قبل دارد،به جای پیروی از رویکرد اول،به کارگیری </a:t>
            </a:r>
            <a:r>
              <a:rPr lang="fa-IR" altLang="en-US" sz="3200" b="1" dirty="0">
                <a:cs typeface="B Nazanin" pitchFamily="2" charset="-78"/>
              </a:rPr>
              <a:t>پول عملیاتی</a:t>
            </a:r>
            <a:r>
              <a:rPr lang="fa-IR" altLang="en-US" sz="3200" dirty="0">
                <a:cs typeface="B Nazanin" pitchFamily="2" charset="-78"/>
              </a:rPr>
              <a:t> توصیه شده است.</a:t>
            </a:r>
            <a:endParaRPr lang="en-US" altLang="en-US" sz="3200" dirty="0">
              <a:cs typeface="B Nazanin" pitchFamily="2" charset="-78"/>
            </a:endParaRPr>
          </a:p>
          <a:p>
            <a:pPr algn="r" rtl="1" eaLnBrk="1" hangingPunct="1">
              <a:spcBef>
                <a:spcPct val="0"/>
              </a:spcBef>
            </a:pPr>
            <a:r>
              <a:rPr lang="fa-IR" altLang="en-US" sz="3200" i="1" u="sng" dirty="0">
                <a:cs typeface="B Nazanin" pitchFamily="2" charset="-78"/>
              </a:rPr>
              <a:t>پول عملیاتی</a:t>
            </a:r>
            <a:r>
              <a:rPr lang="fa-IR" altLang="en-US" sz="3200" dirty="0">
                <a:cs typeface="B Nazanin" pitchFamily="2" charset="-78"/>
              </a:rPr>
              <a:t>،پول رایج در کشور متبوع شرکت فرعی خارجی است که دریافت ها و پرداخت های آن بر حسب آن پول انجام می شود.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سود شرکت فرعی که بر حسب پول عملیاتی محاسبه می شود نیز بر مبنای نرخ متوسط تسعیر ارز طی دوره مالی به پول رایج در کشور متبوع شرکت اصلی تبدیل می گردد.</a:t>
            </a:r>
            <a:r>
              <a:rPr lang="fa-IR" altLang="en-US" sz="2400" dirty="0">
                <a:cs typeface="B Nazanin" pitchFamily="2" charset="-78"/>
              </a:rPr>
              <a:t>    </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56</a:t>
            </a:fld>
            <a:endParaRPr lang="en-US"/>
          </a:p>
        </p:txBody>
      </p:sp>
    </p:spTree>
    <p:extLst>
      <p:ext uri="{BB962C8B-B14F-4D97-AF65-F5344CB8AC3E}">
        <p14:creationId xmlns:p14="http://schemas.microsoft.com/office/powerpoint/2010/main" val="32947071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52400" y="457200"/>
            <a:ext cx="8763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3200" dirty="0">
                <a:cs typeface="B Nazanin" pitchFamily="2" charset="-78"/>
              </a:rPr>
              <a:t>در پایان دوره مالی،تمامی اقلام ترازنامه شرکت فرعی،بر مبنای نرخ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جاری ارز در آخر دوره تسعیر و بر اساس پول عملیاتی شرکت اصلی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بیان می شوند.هر گونه تعدیل ناشی از نوسان نرخ تسعیرنیز به جای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گزارش به عنوان سود(زیان)غیر عملیاتی،به عنوان جزئی در حقوق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صاحبان سهام منعکس می گردد.</a:t>
            </a:r>
            <a:endParaRPr lang="en-US" altLang="en-US" sz="3200" dirty="0">
              <a:cs typeface="B Nazanin" pitchFamily="2" charset="-78"/>
            </a:endParaRP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57</a:t>
            </a:fld>
            <a:endParaRPr lang="en-US"/>
          </a:p>
        </p:txBody>
      </p:sp>
    </p:spTree>
    <p:extLst>
      <p:ext uri="{BB962C8B-B14F-4D97-AF65-F5344CB8AC3E}">
        <p14:creationId xmlns:p14="http://schemas.microsoft.com/office/powerpoint/2010/main" val="26589911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flipH="1">
            <a:off x="0" y="884744"/>
            <a:ext cx="8763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3200" b="1" u="sng" dirty="0">
                <a:cs typeface="B Nazanin" pitchFamily="2" charset="-78"/>
              </a:rPr>
              <a:t>یکنواخت کردن استانداردهای حسابداری در سطح بین الملل:</a:t>
            </a:r>
          </a:p>
          <a:p>
            <a:pPr algn="ctr" rtl="1" eaLnBrk="1" hangingPunct="1">
              <a:spcBef>
                <a:spcPct val="0"/>
              </a:spcBef>
            </a:pPr>
            <a:endParaRPr lang="en-US" altLang="en-US" sz="3200" dirty="0">
              <a:cs typeface="B Nazanin" pitchFamily="2" charset="-78"/>
            </a:endParaRPr>
          </a:p>
          <a:p>
            <a:pPr algn="r" rtl="1" eaLnBrk="1" hangingPunct="1">
              <a:spcBef>
                <a:spcPct val="0"/>
              </a:spcBef>
            </a:pPr>
            <a:r>
              <a:rPr lang="fa-IR" altLang="en-US" sz="3200" dirty="0">
                <a:cs typeface="B Nazanin" pitchFamily="2" charset="-78"/>
              </a:rPr>
              <a:t>یکنواختی عبارت است از :هماهنگی یا شباهت میان مجموعه های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مختلف استانداردهای ملی حسابداری و روش ها و شکل گزارشگری مالی.</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58</a:t>
            </a:fld>
            <a:endParaRPr lang="en-US"/>
          </a:p>
        </p:txBody>
      </p:sp>
    </p:spTree>
    <p:extLst>
      <p:ext uri="{BB962C8B-B14F-4D97-AF65-F5344CB8AC3E}">
        <p14:creationId xmlns:p14="http://schemas.microsoft.com/office/powerpoint/2010/main" val="28972629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0" y="1089104"/>
            <a:ext cx="8839200"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457200" algn="l"/>
              </a:tabLst>
              <a:defRPr>
                <a:solidFill>
                  <a:schemeClr val="tx1"/>
                </a:solidFill>
                <a:latin typeface="Arial" charset="0"/>
                <a:cs typeface="B Zar" pitchFamily="2" charset="-78"/>
              </a:defRPr>
            </a:lvl1pPr>
            <a:lvl2pPr marL="742950" indent="-285750" eaLnBrk="0" hangingPunct="0">
              <a:tabLst>
                <a:tab pos="457200" algn="l"/>
              </a:tabLst>
              <a:defRPr>
                <a:solidFill>
                  <a:schemeClr val="tx1"/>
                </a:solidFill>
                <a:latin typeface="Arial" charset="0"/>
                <a:cs typeface="B Zar" pitchFamily="2" charset="-78"/>
              </a:defRPr>
            </a:lvl2pPr>
            <a:lvl3pPr marL="1143000" indent="-228600" eaLnBrk="0" hangingPunct="0">
              <a:tabLst>
                <a:tab pos="457200" algn="l"/>
              </a:tabLst>
              <a:defRPr>
                <a:solidFill>
                  <a:schemeClr val="tx1"/>
                </a:solidFill>
                <a:latin typeface="Arial" charset="0"/>
                <a:cs typeface="B Zar" pitchFamily="2" charset="-78"/>
              </a:defRPr>
            </a:lvl3pPr>
            <a:lvl4pPr marL="1600200" indent="-228600" eaLnBrk="0" hangingPunct="0">
              <a:tabLst>
                <a:tab pos="457200" algn="l"/>
              </a:tabLst>
              <a:defRPr>
                <a:solidFill>
                  <a:schemeClr val="tx1"/>
                </a:solidFill>
                <a:latin typeface="Arial" charset="0"/>
                <a:cs typeface="B Zar" pitchFamily="2" charset="-78"/>
              </a:defRPr>
            </a:lvl4pPr>
            <a:lvl5pPr marL="2057400" indent="-228600" eaLnBrk="0" hangingPunct="0">
              <a:tabLst>
                <a:tab pos="457200" algn="l"/>
              </a:tabLst>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tabLst>
                <a:tab pos="457200" algn="l"/>
              </a:tabLs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tabLst>
                <a:tab pos="457200" algn="l"/>
              </a:tabLs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tabLst>
                <a:tab pos="457200" algn="l"/>
              </a:tabLs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tabLst>
                <a:tab pos="457200" algn="l"/>
              </a:tabLst>
              <a:defRPr>
                <a:solidFill>
                  <a:schemeClr val="tx1"/>
                </a:solidFill>
                <a:latin typeface="Arial" charset="0"/>
                <a:cs typeface="B Zar" pitchFamily="2" charset="-78"/>
              </a:defRPr>
            </a:lvl9pPr>
          </a:lstStyle>
          <a:p>
            <a:pPr algn="r" rtl="1" eaLnBrk="1" hangingPunct="1">
              <a:spcBef>
                <a:spcPct val="0"/>
              </a:spcBef>
            </a:pPr>
            <a:r>
              <a:rPr lang="fa-IR" altLang="en-US" sz="2800" b="1" i="1" dirty="0">
                <a:cs typeface="B Nazanin" pitchFamily="2" charset="-78"/>
              </a:rPr>
              <a:t>دلایل تمایل به یکنواخت کردن استانداردهای حسابداری عبارت اند از</a:t>
            </a:r>
            <a:r>
              <a:rPr lang="fa-IR" altLang="en-US" sz="2800" i="1" dirty="0">
                <a:cs typeface="B Nazanin" pitchFamily="2" charset="-78"/>
              </a:rPr>
              <a:t>:</a:t>
            </a:r>
          </a:p>
          <a:p>
            <a:pPr algn="r" rtl="1" eaLnBrk="1" hangingPunct="1">
              <a:spcBef>
                <a:spcPct val="0"/>
              </a:spcBef>
            </a:pPr>
            <a:endParaRPr lang="en-US" altLang="en-US" b="1" i="1" dirty="0">
              <a:solidFill>
                <a:srgbClr val="000000"/>
              </a:solidFill>
              <a:cs typeface="B Nazanin" pitchFamily="2" charset="-78"/>
            </a:endParaRPr>
          </a:p>
          <a:p>
            <a:pPr algn="r" rtl="1" eaLnBrk="1" hangingPunct="1">
              <a:spcBef>
                <a:spcPct val="0"/>
              </a:spcBef>
            </a:pPr>
            <a:r>
              <a:rPr lang="fa-IR" altLang="en-US" sz="2400" b="1" i="1" dirty="0">
                <a:solidFill>
                  <a:srgbClr val="000000"/>
                </a:solidFill>
                <a:cs typeface="B Nazanin" pitchFamily="2" charset="-78"/>
              </a:rPr>
              <a:t>1)افزایش اهمیت شرکت های چند ملیتی</a:t>
            </a:r>
            <a:r>
              <a:rPr lang="fa-IR" altLang="en-US" sz="2400" i="1" dirty="0">
                <a:solidFill>
                  <a:srgbClr val="000000"/>
                </a:solidFill>
                <a:cs typeface="B Nazanin" pitchFamily="2" charset="-78"/>
              </a:rPr>
              <a:t>:</a:t>
            </a:r>
            <a:r>
              <a:rPr lang="fa-IR" altLang="en-US" sz="2800" dirty="0">
                <a:cs typeface="B Nazanin" pitchFamily="2" charset="-78"/>
              </a:rPr>
              <a:t> در صورت یکنواختی </a:t>
            </a:r>
          </a:p>
          <a:p>
            <a:pPr algn="r" rtl="1" eaLnBrk="1" hangingPunct="1">
              <a:spcBef>
                <a:spcPct val="0"/>
              </a:spcBef>
            </a:pPr>
            <a:endParaRPr lang="fa-IR" altLang="en-US" sz="2800" dirty="0">
              <a:cs typeface="B Nazanin" pitchFamily="2" charset="-78"/>
            </a:endParaRPr>
          </a:p>
          <a:p>
            <a:pPr algn="r" rtl="1" eaLnBrk="1" hangingPunct="1">
              <a:spcBef>
                <a:spcPct val="0"/>
              </a:spcBef>
            </a:pPr>
            <a:r>
              <a:rPr lang="fa-IR" altLang="en-US" sz="2800" dirty="0">
                <a:cs typeface="B Nazanin" pitchFamily="2" charset="-78"/>
              </a:rPr>
              <a:t>استانداردها و روش های حسابداری به کار گرفته شده توسط قسمت </a:t>
            </a:r>
          </a:p>
          <a:p>
            <a:pPr algn="r" rtl="1" eaLnBrk="1" hangingPunct="1">
              <a:spcBef>
                <a:spcPct val="0"/>
              </a:spcBef>
            </a:pPr>
            <a:endParaRPr lang="fa-IR" altLang="en-US" sz="2800" dirty="0">
              <a:cs typeface="B Nazanin" pitchFamily="2" charset="-78"/>
            </a:endParaRPr>
          </a:p>
          <a:p>
            <a:pPr algn="r" rtl="1" eaLnBrk="1" hangingPunct="1">
              <a:spcBef>
                <a:spcPct val="0"/>
              </a:spcBef>
            </a:pPr>
            <a:r>
              <a:rPr lang="fa-IR" altLang="en-US" sz="2800" dirty="0">
                <a:cs typeface="B Nazanin" pitchFamily="2" charset="-78"/>
              </a:rPr>
              <a:t>های مختلف و شرکت های اقماری ،تهیه صورت های مالی ترکیبی و </a:t>
            </a:r>
          </a:p>
          <a:p>
            <a:pPr algn="r" rtl="1" eaLnBrk="1" hangingPunct="1">
              <a:spcBef>
                <a:spcPct val="0"/>
              </a:spcBef>
            </a:pPr>
            <a:endParaRPr lang="fa-IR" altLang="en-US" sz="2800" dirty="0">
              <a:cs typeface="B Nazanin" pitchFamily="2" charset="-78"/>
            </a:endParaRPr>
          </a:p>
          <a:p>
            <a:pPr algn="r" rtl="1" eaLnBrk="1" hangingPunct="1">
              <a:spcBef>
                <a:spcPct val="0"/>
              </a:spcBef>
            </a:pPr>
            <a:r>
              <a:rPr lang="fa-IR" altLang="en-US" sz="2800" dirty="0">
                <a:cs typeface="B Nazanin" pitchFamily="2" charset="-78"/>
              </a:rPr>
              <a:t>تلفیقی آسان تر خواهد شد.</a:t>
            </a:r>
          </a:p>
          <a:p>
            <a:pPr algn="r" rtl="1" eaLnBrk="1" hangingPunct="1">
              <a:spcBef>
                <a:spcPct val="0"/>
              </a:spcBef>
            </a:pPr>
            <a:endParaRPr lang="en-US" altLang="en-US" sz="2400" dirty="0">
              <a:cs typeface="B Nazanin" pitchFamily="2" charset="-78"/>
            </a:endParaRPr>
          </a:p>
          <a:p>
            <a:pPr algn="r" rtl="1" eaLnBrk="1" hangingPunct="1">
              <a:spcBef>
                <a:spcPct val="0"/>
              </a:spcBef>
            </a:pPr>
            <a:endParaRPr lang="fa-IR" altLang="en-US" sz="2400" dirty="0">
              <a:cs typeface="B Nazanin" pitchFamily="2" charset="-78"/>
            </a:endParaRP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59</a:t>
            </a:fld>
            <a:endParaRPr lang="en-US"/>
          </a:p>
        </p:txBody>
      </p:sp>
    </p:spTree>
    <p:extLst>
      <p:ext uri="{BB962C8B-B14F-4D97-AF65-F5344CB8AC3E}">
        <p14:creationId xmlns:p14="http://schemas.microsoft.com/office/powerpoint/2010/main" val="2474447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43200" y="1206500"/>
            <a:ext cx="6090307" cy="609398"/>
          </a:xfrm>
          <a:prstGeom prst="rect">
            <a:avLst/>
          </a:prstGeom>
        </p:spPr>
        <p:txBody>
          <a:bodyPr wrap="square">
            <a:spAutoFit/>
          </a:bodyPr>
          <a:lstStyle/>
          <a:p>
            <a:pPr lvl="0">
              <a:lnSpc>
                <a:spcPct val="105000"/>
              </a:lnSpc>
              <a:spcAft>
                <a:spcPts val="800"/>
              </a:spcAft>
            </a:pPr>
            <a:r>
              <a:rPr lang="en-US" sz="3200" b="1" dirty="0" smtClean="0">
                <a:latin typeface="Times New Roman" panose="02020603050405020304" pitchFamily="18" charset="0"/>
                <a:cs typeface="Times New Roman" panose="02020603050405020304" pitchFamily="18" charset="0"/>
              </a:rPr>
              <a:t>Convergence       ISAB</a:t>
            </a:r>
            <a:r>
              <a:rPr lang="fa-IR" sz="3200" b="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a:t>
            </a:r>
            <a:r>
              <a:rPr lang="fa-IR" sz="3200" b="1" dirty="0" smtClean="0">
                <a:latin typeface="Times New Roman" panose="02020603050405020304" pitchFamily="18" charset="0"/>
                <a:cs typeface="B Nazanin" panose="00000400000000000000" pitchFamily="2" charset="-78"/>
              </a:rPr>
              <a:t>هدف اصلي</a:t>
            </a:r>
            <a:endParaRPr lang="fa-IR" sz="3200" b="1" dirty="0">
              <a:latin typeface="Times New Roman" panose="02020603050405020304" pitchFamily="18" charset="0"/>
              <a:cs typeface="B Nazanin" panose="00000400000000000000" pitchFamily="2" charset="-78"/>
            </a:endParaRPr>
          </a:p>
        </p:txBody>
      </p:sp>
      <p:cxnSp>
        <p:nvCxnSpPr>
          <p:cNvPr id="24" name="Straight Arrow Connector 23"/>
          <p:cNvCxnSpPr/>
          <p:nvPr/>
        </p:nvCxnSpPr>
        <p:spPr>
          <a:xfrm flipH="1" flipV="1">
            <a:off x="5105400" y="1524000"/>
            <a:ext cx="606753" cy="69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Rectangle 25"/>
          <p:cNvSpPr/>
          <p:nvPr/>
        </p:nvSpPr>
        <p:spPr>
          <a:xfrm>
            <a:off x="603907" y="2057400"/>
            <a:ext cx="8229600" cy="544765"/>
          </a:xfrm>
          <a:prstGeom prst="rect">
            <a:avLst/>
          </a:prstGeom>
        </p:spPr>
        <p:txBody>
          <a:bodyPr wrap="square">
            <a:spAutoFit/>
          </a:bodyPr>
          <a:lstStyle/>
          <a:p>
            <a:pPr lvl="0" algn="just" rtl="1">
              <a:lnSpc>
                <a:spcPct val="105000"/>
              </a:lnSpc>
              <a:spcAft>
                <a:spcPts val="800"/>
              </a:spcAft>
            </a:pPr>
            <a:r>
              <a:rPr lang="fa-IR" sz="2800" dirty="0" smtClean="0">
                <a:cs typeface="B Nazanin" panose="00000400000000000000" pitchFamily="2" charset="-78"/>
              </a:rPr>
              <a:t>        ارائه يك مجموعه با كيفيت از استانداردهاي حسابداري</a:t>
            </a:r>
          </a:p>
        </p:txBody>
      </p:sp>
      <p:cxnSp>
        <p:nvCxnSpPr>
          <p:cNvPr id="36" name="Straight Arrow Connector 35"/>
          <p:cNvCxnSpPr/>
          <p:nvPr/>
        </p:nvCxnSpPr>
        <p:spPr>
          <a:xfrm flipH="1">
            <a:off x="8153400" y="236220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flipH="1">
            <a:off x="6277720" y="297180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9" name="Rectangle 38"/>
          <p:cNvSpPr/>
          <p:nvPr/>
        </p:nvSpPr>
        <p:spPr>
          <a:xfrm>
            <a:off x="533400" y="2660404"/>
            <a:ext cx="8229600" cy="997196"/>
          </a:xfrm>
          <a:prstGeom prst="rect">
            <a:avLst/>
          </a:prstGeom>
        </p:spPr>
        <p:txBody>
          <a:bodyPr wrap="square">
            <a:spAutoFit/>
          </a:bodyPr>
          <a:lstStyle/>
          <a:p>
            <a:pPr lvl="0" algn="r" rtl="1">
              <a:lnSpc>
                <a:spcPct val="105000"/>
              </a:lnSpc>
              <a:spcAft>
                <a:spcPts val="800"/>
              </a:spcAft>
            </a:pPr>
            <a:r>
              <a:rPr lang="en-US" sz="2800" dirty="0" smtClean="0">
                <a:latin typeface="Times New Roman" panose="02020603050405020304" pitchFamily="18" charset="0"/>
                <a:cs typeface="Times New Roman" panose="02020603050405020304" pitchFamily="18" charset="0"/>
              </a:rPr>
              <a:t>convergence</a:t>
            </a:r>
            <a:r>
              <a:rPr lang="fa-IR" sz="2800" dirty="0" smtClean="0">
                <a:cs typeface="B Nazanin" panose="00000400000000000000" pitchFamily="2" charset="-78"/>
              </a:rPr>
              <a:t>        يعني كاهش تفاوت هاي بين المللي در استانداردهاي حسابداري به طوري كه استانداردهاي با سطح كيفي بالايي</a:t>
            </a:r>
          </a:p>
        </p:txBody>
      </p:sp>
      <p:sp>
        <p:nvSpPr>
          <p:cNvPr id="5" name="Left Brace 4"/>
          <p:cNvSpPr/>
          <p:nvPr/>
        </p:nvSpPr>
        <p:spPr>
          <a:xfrm>
            <a:off x="762000" y="3886200"/>
            <a:ext cx="838200" cy="19050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0" name="Rectangle 39"/>
          <p:cNvSpPr/>
          <p:nvPr/>
        </p:nvSpPr>
        <p:spPr>
          <a:xfrm>
            <a:off x="1293976" y="3914344"/>
            <a:ext cx="3811424" cy="1848711"/>
          </a:xfrm>
          <a:prstGeom prst="rect">
            <a:avLst/>
          </a:prstGeom>
        </p:spPr>
        <p:txBody>
          <a:bodyPr wrap="square">
            <a:spAutoFit/>
          </a:bodyPr>
          <a:lstStyle/>
          <a:p>
            <a:pPr lvl="0" algn="l">
              <a:lnSpc>
                <a:spcPct val="105000"/>
              </a:lnSpc>
              <a:spcAft>
                <a:spcPts val="800"/>
              </a:spcAft>
            </a:pPr>
            <a:r>
              <a:rPr lang="en-US" sz="3200" dirty="0" smtClean="0">
                <a:latin typeface="Times New Roman" panose="02020603050405020304" pitchFamily="18" charset="0"/>
                <a:cs typeface="Times New Roman" panose="02020603050405020304" pitchFamily="18" charset="0"/>
              </a:rPr>
              <a:t>Corporation law</a:t>
            </a:r>
          </a:p>
          <a:p>
            <a:pPr lvl="0" algn="l">
              <a:lnSpc>
                <a:spcPct val="105000"/>
              </a:lnSpc>
              <a:spcAft>
                <a:spcPts val="800"/>
              </a:spcAft>
            </a:pPr>
            <a:r>
              <a:rPr lang="en-US" sz="3200" dirty="0" smtClean="0">
                <a:latin typeface="Times New Roman" panose="02020603050405020304" pitchFamily="18" charset="0"/>
                <a:cs typeface="Times New Roman" panose="02020603050405020304" pitchFamily="18" charset="0"/>
              </a:rPr>
              <a:t>Commercial code</a:t>
            </a:r>
          </a:p>
          <a:p>
            <a:pPr lvl="0" algn="l">
              <a:lnSpc>
                <a:spcPct val="105000"/>
              </a:lnSpc>
              <a:spcAft>
                <a:spcPts val="800"/>
              </a:spcAft>
            </a:pPr>
            <a:r>
              <a:rPr lang="en-US" sz="3200" dirty="0" smtClean="0">
                <a:latin typeface="Times New Roman" panose="02020603050405020304" pitchFamily="18" charset="0"/>
                <a:cs typeface="Times New Roman" panose="02020603050405020304" pitchFamily="18" charset="0"/>
              </a:rPr>
              <a:t>Companies act</a:t>
            </a:r>
            <a:endParaRPr lang="fa-IR" sz="3200" dirty="0" smtClean="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6</a:t>
            </a:fld>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19" y="171314"/>
            <a:ext cx="8097381" cy="971686"/>
          </a:xfrm>
          <a:prstGeom prst="rect">
            <a:avLst/>
          </a:prstGeom>
          <a:noFill/>
          <a:ln>
            <a:noFill/>
          </a:ln>
        </p:spPr>
      </p:pic>
      <p:sp>
        <p:nvSpPr>
          <p:cNvPr id="19" name="TextBox 18"/>
          <p:cNvSpPr txBox="1"/>
          <p:nvPr/>
        </p:nvSpPr>
        <p:spPr>
          <a:xfrm>
            <a:off x="3900198" y="426324"/>
            <a:ext cx="4639282" cy="461665"/>
          </a:xfrm>
          <a:prstGeom prst="rect">
            <a:avLst/>
          </a:prstGeom>
          <a:noFill/>
        </p:spPr>
        <p:txBody>
          <a:bodyPr wrap="square" rtlCol="0">
            <a:spAutoFit/>
          </a:bodyPr>
          <a:lstStyle/>
          <a:p>
            <a:pPr algn="r" rtl="1"/>
            <a:r>
              <a:rPr lang="fa-IR" sz="2400" b="1" cap="all" dirty="0">
                <a:solidFill>
                  <a:schemeClr val="dk1"/>
                </a:solidFill>
                <a:cs typeface="B Nazanin" panose="00000400000000000000" pitchFamily="2" charset="-78"/>
              </a:rPr>
              <a:t>استانداردهاي حسابداري و مالي بين </a:t>
            </a:r>
            <a:r>
              <a:rPr lang="fa-IR" sz="2400" b="1" cap="all" dirty="0" smtClean="0">
                <a:solidFill>
                  <a:schemeClr val="dk1"/>
                </a:solidFill>
                <a:cs typeface="B Nazanin" panose="00000400000000000000" pitchFamily="2" charset="-78"/>
              </a:rPr>
              <a:t>الملل</a:t>
            </a:r>
            <a:endParaRPr lang="en-US" sz="2400" b="1" cap="all" dirty="0">
              <a:solidFill>
                <a:schemeClr val="dk1"/>
              </a:solidFill>
              <a:cs typeface="B Nazanin" panose="00000400000000000000" pitchFamily="2" charset="-78"/>
            </a:endParaRPr>
          </a:p>
        </p:txBody>
      </p:sp>
    </p:spTree>
    <p:extLst>
      <p:ext uri="{BB962C8B-B14F-4D97-AF65-F5344CB8AC3E}">
        <p14:creationId xmlns:p14="http://schemas.microsoft.com/office/powerpoint/2010/main" val="2745370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0" y="381000"/>
            <a:ext cx="87630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3200" dirty="0">
                <a:cs typeface="B Nazanin" pitchFamily="2" charset="-78"/>
              </a:rPr>
              <a:t>2)بسیاری از موسسات حسابرسی ،شعب مختلفی در دنیا دارند و هر چه یکنواختی استانداردها و روش های حسابداری بیشتر باشد،انجام وظیفه حسابرسی آسان تر خواهد شد.</a:t>
            </a:r>
          </a:p>
          <a:p>
            <a:pPr algn="r" rtl="1" eaLnBrk="1" hangingPunct="1">
              <a:spcBef>
                <a:spcPct val="0"/>
              </a:spcBef>
            </a:pPr>
            <a:endParaRPr lang="en-US" altLang="en-US" sz="3200" dirty="0">
              <a:cs typeface="B Nazanin" pitchFamily="2" charset="-78"/>
            </a:endParaRPr>
          </a:p>
          <a:p>
            <a:pPr algn="r" rtl="1" eaLnBrk="1" hangingPunct="1">
              <a:spcBef>
                <a:spcPct val="0"/>
              </a:spcBef>
            </a:pPr>
            <a:r>
              <a:rPr lang="fa-IR" altLang="en-US" sz="3200" dirty="0">
                <a:cs typeface="B Nazanin" pitchFamily="2" charset="-78"/>
              </a:rPr>
              <a:t>3)با لاخره،تامین مالی فراسوی مرزهای ملی افزایش یافته است و اوراق بهادار کشور های مختلف در بورس های عمده جهان مورد مبادله قرار می گیرد.</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به طور خلاصه یکنواختی استانداردها وروش های   حسابداری،هماهنگی و کارایی را افزایش می دهد.</a:t>
            </a:r>
            <a:endParaRPr lang="en-US" altLang="en-US" sz="3200" dirty="0">
              <a:cs typeface="B Nazanin" pitchFamily="2" charset="-78"/>
            </a:endParaRP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60</a:t>
            </a:fld>
            <a:endParaRPr lang="en-US"/>
          </a:p>
        </p:txBody>
      </p:sp>
    </p:spTree>
    <p:extLst>
      <p:ext uri="{BB962C8B-B14F-4D97-AF65-F5344CB8AC3E}">
        <p14:creationId xmlns:p14="http://schemas.microsoft.com/office/powerpoint/2010/main" val="40032694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152400" y="388843"/>
            <a:ext cx="8839200" cy="552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lnSpc>
                <a:spcPct val="140000"/>
              </a:lnSpc>
              <a:spcBef>
                <a:spcPct val="0"/>
              </a:spcBef>
            </a:pPr>
            <a:r>
              <a:rPr lang="fa-IR" altLang="en-US" sz="2800" b="1" u="sng" dirty="0" smtClean="0">
                <a:cs typeface="B Nazanin" pitchFamily="2" charset="-78"/>
              </a:rPr>
              <a:t>مزیت </a:t>
            </a:r>
            <a:r>
              <a:rPr lang="fa-IR" altLang="en-US" sz="2800" b="1" u="sng" dirty="0">
                <a:cs typeface="B Nazanin" pitchFamily="2" charset="-78"/>
              </a:rPr>
              <a:t>های یکنواختی:</a:t>
            </a:r>
          </a:p>
          <a:p>
            <a:pPr algn="r" rtl="1" eaLnBrk="1" hangingPunct="1">
              <a:lnSpc>
                <a:spcPct val="140000"/>
              </a:lnSpc>
              <a:spcBef>
                <a:spcPct val="0"/>
              </a:spcBef>
            </a:pPr>
            <a:r>
              <a:rPr lang="fa-IR" altLang="en-US" sz="3200" dirty="0" smtClean="0">
                <a:cs typeface="B Nazanin" pitchFamily="2" charset="-78"/>
              </a:rPr>
              <a:t>یکنواختی </a:t>
            </a:r>
            <a:r>
              <a:rPr lang="fa-IR" altLang="en-US" sz="3200" dirty="0">
                <a:cs typeface="B Nazanin" pitchFamily="2" charset="-78"/>
              </a:rPr>
              <a:t>مزیت های گوناگونی دارد:                                               </a:t>
            </a:r>
            <a:r>
              <a:rPr lang="fa-IR" altLang="en-US" sz="3200" i="1" u="sng" dirty="0">
                <a:cs typeface="B Nazanin" pitchFamily="2" charset="-78"/>
              </a:rPr>
              <a:t>نخست</a:t>
            </a:r>
            <a:r>
              <a:rPr lang="fa-IR" altLang="en-US" sz="3200" dirty="0">
                <a:cs typeface="B Nazanin" pitchFamily="2" charset="-78"/>
              </a:rPr>
              <a:t>، در بسیاری از کشورها هنوز هم هیچ استاندارد مناسب تدوین شده ای برای حسابداری و حسابرسی وجود ندارد، در سطح بین المللی، استانداردهای پذیرفته شده نه تنها باعث می شوند که هزینه های تدوین آنها برای این کشور منتفی نشود، بلکه برای آنها این امکان به وجود می آید که بی درنگ به صورت بخشی از جریان اصلی استانداردهای حسابداری پذیرفته شده ی بین المللی درآیند.</a:t>
            </a:r>
            <a:r>
              <a:rPr lang="fa-IR" altLang="en-US" sz="2400" dirty="0">
                <a:cs typeface="B Nazanin" pitchFamily="2" charset="-78"/>
              </a:rPr>
              <a:t> </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61</a:t>
            </a:fld>
            <a:endParaRPr lang="en-US"/>
          </a:p>
        </p:txBody>
      </p:sp>
    </p:spTree>
    <p:extLst>
      <p:ext uri="{BB962C8B-B14F-4D97-AF65-F5344CB8AC3E}">
        <p14:creationId xmlns:p14="http://schemas.microsoft.com/office/powerpoint/2010/main" val="20490414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381000" y="316468"/>
            <a:ext cx="85344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justLow" rtl="1" eaLnBrk="1" hangingPunct="1">
              <a:lnSpc>
                <a:spcPct val="150000"/>
              </a:lnSpc>
              <a:spcBef>
                <a:spcPct val="0"/>
              </a:spcBef>
            </a:pPr>
            <a:r>
              <a:rPr lang="fa-IR" altLang="en-US" sz="3200" i="1" u="sng" dirty="0">
                <a:cs typeface="B Nazanin" pitchFamily="2" charset="-78"/>
              </a:rPr>
              <a:t>دوم، </a:t>
            </a:r>
            <a:r>
              <a:rPr lang="fa-IR" altLang="en-US" sz="3200" dirty="0">
                <a:cs typeface="B Nazanin" pitchFamily="2" charset="-78"/>
              </a:rPr>
              <a:t>جهانی شدن روز افزون سیستم های اقتصادی و افزایش </a:t>
            </a:r>
            <a:r>
              <a:rPr lang="fa-IR" altLang="en-US" sz="3200" dirty="0" smtClean="0">
                <a:cs typeface="B Nazanin" pitchFamily="2" charset="-78"/>
              </a:rPr>
              <a:t>وابستگی </a:t>
            </a:r>
            <a:r>
              <a:rPr lang="fa-IR" altLang="en-US" sz="3200" dirty="0">
                <a:cs typeface="B Nazanin" pitchFamily="2" charset="-78"/>
              </a:rPr>
              <a:t>کشورها، از نظر تجارت بین المللی و جریان های سرمایه گذاری، </a:t>
            </a:r>
            <a:r>
              <a:rPr lang="fa-IR" altLang="en-US" sz="3200" dirty="0" smtClean="0">
                <a:cs typeface="B Nazanin" pitchFamily="2" charset="-78"/>
              </a:rPr>
              <a:t>خود دلیل </a:t>
            </a:r>
            <a:r>
              <a:rPr lang="fa-IR" altLang="en-US" sz="3200" dirty="0">
                <a:cs typeface="B Nazanin" pitchFamily="2" charset="-78"/>
              </a:rPr>
              <a:t>عمده ای است برای اینکه برخی از استانداردهای حسابداری و </a:t>
            </a:r>
            <a:r>
              <a:rPr lang="fa-IR" altLang="en-US" sz="3200" dirty="0" smtClean="0">
                <a:cs typeface="B Nazanin" pitchFamily="2" charset="-78"/>
              </a:rPr>
              <a:t>حسابرسی</a:t>
            </a:r>
            <a:r>
              <a:rPr lang="fa-IR" altLang="en-US" sz="3200" dirty="0">
                <a:cs typeface="B Nazanin" pitchFamily="2" charset="-78"/>
              </a:rPr>
              <a:t>، در سطح بین الملل پذیرفته شوند. این فرایند بین </a:t>
            </a:r>
            <a:r>
              <a:rPr lang="fa-IR" altLang="en-US" sz="3200" dirty="0" smtClean="0">
                <a:cs typeface="B Nazanin" pitchFamily="2" charset="-78"/>
              </a:rPr>
              <a:t>المللی شدن </a:t>
            </a:r>
            <a:r>
              <a:rPr lang="fa-IR" altLang="en-US" sz="3200" dirty="0">
                <a:cs typeface="B Nazanin" pitchFamily="2" charset="-78"/>
              </a:rPr>
              <a:t>می تواند معامله های بین المللی، قیمت گذاری و </a:t>
            </a:r>
            <a:r>
              <a:rPr lang="fa-IR" altLang="en-US" sz="3200" dirty="0" smtClean="0">
                <a:cs typeface="B Nazanin" pitchFamily="2" charset="-78"/>
              </a:rPr>
              <a:t>تخصیص </a:t>
            </a:r>
            <a:r>
              <a:rPr lang="fa-IR" altLang="en-US" sz="3200" dirty="0">
                <a:cs typeface="B Nazanin" pitchFamily="2" charset="-78"/>
              </a:rPr>
              <a:t>منابع را تسهیل نماید و نیز می تواند بازارهای مالی بین المللی </a:t>
            </a:r>
            <a:r>
              <a:rPr lang="fa-IR" altLang="en-US" sz="3200" dirty="0" smtClean="0">
                <a:cs typeface="B Nazanin" pitchFamily="2" charset="-78"/>
              </a:rPr>
              <a:t>را </a:t>
            </a:r>
            <a:r>
              <a:rPr lang="fa-IR" altLang="en-US" sz="3200" dirty="0">
                <a:cs typeface="B Nazanin" pitchFamily="2" charset="-78"/>
              </a:rPr>
              <a:t>کاراتر سازد.</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62</a:t>
            </a:fld>
            <a:endParaRPr lang="en-US" dirty="0"/>
          </a:p>
        </p:txBody>
      </p:sp>
    </p:spTree>
    <p:extLst>
      <p:ext uri="{BB962C8B-B14F-4D97-AF65-F5344CB8AC3E}">
        <p14:creationId xmlns:p14="http://schemas.microsoft.com/office/powerpoint/2010/main" val="29769702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0" y="1172399"/>
            <a:ext cx="8915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3200" i="1" u="sng" dirty="0">
                <a:cs typeface="B Nazanin" pitchFamily="2" charset="-78"/>
              </a:rPr>
              <a:t>سوم،</a:t>
            </a:r>
            <a:r>
              <a:rPr lang="fa-IR" altLang="en-US" sz="3200" dirty="0">
                <a:cs typeface="B Nazanin" pitchFamily="2" charset="-78"/>
              </a:rPr>
              <a:t> با توجه به این که مقدار سود انباشته شرکتها این کارایی را ندارند</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 که آنها بتوانند طرح های خود را تامین مالی نمایند و از سوی دیگر در</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 دسترس بودن وام های خارجی باعث شده است که برای تامین سرمایه،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موضوع به کارگیری سیستم هماهنگ حسابداری بیشتر مورد توجه قرار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گیرد.</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63</a:t>
            </a:fld>
            <a:endParaRPr lang="en-US"/>
          </a:p>
        </p:txBody>
      </p:sp>
    </p:spTree>
    <p:extLst>
      <p:ext uri="{BB962C8B-B14F-4D97-AF65-F5344CB8AC3E}">
        <p14:creationId xmlns:p14="http://schemas.microsoft.com/office/powerpoint/2010/main" val="42170918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0" y="76200"/>
            <a:ext cx="89916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lnSpc>
                <a:spcPct val="150000"/>
              </a:lnSpc>
              <a:spcBef>
                <a:spcPct val="0"/>
              </a:spcBef>
            </a:pPr>
            <a:r>
              <a:rPr lang="fa-IR" altLang="en-US" sz="3200" b="1" u="sng" dirty="0">
                <a:cs typeface="B Nazanin" pitchFamily="2" charset="-78"/>
              </a:rPr>
              <a:t>محدودیت های یکنواختی:</a:t>
            </a:r>
            <a:endParaRPr lang="en-US" altLang="en-US" sz="3200" dirty="0">
              <a:cs typeface="B Nazanin" pitchFamily="2" charset="-78"/>
            </a:endParaRPr>
          </a:p>
          <a:p>
            <a:pPr algn="r" rtl="1" eaLnBrk="1" hangingPunct="1">
              <a:lnSpc>
                <a:spcPct val="150000"/>
              </a:lnSpc>
              <a:spcBef>
                <a:spcPct val="0"/>
              </a:spcBef>
            </a:pPr>
            <a:r>
              <a:rPr lang="fa-IR" altLang="en-US" sz="2800" dirty="0" smtClean="0">
                <a:cs typeface="B Nazanin" pitchFamily="2" charset="-78"/>
              </a:rPr>
              <a:t>چنین </a:t>
            </a:r>
            <a:r>
              <a:rPr lang="fa-IR" altLang="en-US" sz="2800" dirty="0">
                <a:cs typeface="B Nazanin" pitchFamily="2" charset="-78"/>
              </a:rPr>
              <a:t>به نظر می رسد که روند کنونی ، بیانگر این است که احتمال بسیار کمی </a:t>
            </a:r>
          </a:p>
          <a:p>
            <a:pPr algn="r" rtl="1" eaLnBrk="1" hangingPunct="1">
              <a:lnSpc>
                <a:spcPct val="150000"/>
              </a:lnSpc>
              <a:spcBef>
                <a:spcPct val="0"/>
              </a:spcBef>
            </a:pPr>
            <a:r>
              <a:rPr lang="fa-IR" altLang="en-US" sz="2800" dirty="0">
                <a:cs typeface="B Nazanin" pitchFamily="2" charset="-78"/>
              </a:rPr>
              <a:t>وجود دارد که بتوان در سطح بین المللی به هماهنگی رسید. معمولا برای توجیه</a:t>
            </a:r>
          </a:p>
          <a:p>
            <a:pPr algn="r" rtl="1" eaLnBrk="1" hangingPunct="1">
              <a:lnSpc>
                <a:spcPct val="150000"/>
              </a:lnSpc>
              <a:spcBef>
                <a:spcPct val="0"/>
              </a:spcBef>
            </a:pPr>
            <a:r>
              <a:rPr lang="fa-IR" altLang="en-US" sz="2800" dirty="0">
                <a:cs typeface="B Nazanin" pitchFamily="2" charset="-78"/>
              </a:rPr>
              <a:t>این نگرش بدبینانه دلیل های زیر ارائه میشود:</a:t>
            </a:r>
            <a:r>
              <a:rPr lang="fa-IR" altLang="en-US" sz="2400" dirty="0">
                <a:cs typeface="B Nazanin" pitchFamily="2" charset="-78"/>
              </a:rPr>
              <a:t>  </a:t>
            </a:r>
            <a:endParaRPr lang="en-US" altLang="en-US" sz="2400" dirty="0">
              <a:cs typeface="B Nazanin" pitchFamily="2" charset="-78"/>
            </a:endParaRPr>
          </a:p>
          <a:p>
            <a:pPr algn="r" rtl="1" eaLnBrk="1" hangingPunct="1">
              <a:lnSpc>
                <a:spcPct val="150000"/>
              </a:lnSpc>
              <a:spcBef>
                <a:spcPct val="0"/>
              </a:spcBef>
            </a:pPr>
            <a:r>
              <a:rPr lang="fa-IR" altLang="en-US" sz="2800" i="1" u="sng" dirty="0" smtClean="0">
                <a:cs typeface="B Nazanin" pitchFamily="2" charset="-78"/>
              </a:rPr>
              <a:t>نخست</a:t>
            </a:r>
            <a:r>
              <a:rPr lang="fa-IR" altLang="en-US" sz="2800" dirty="0">
                <a:cs typeface="B Nazanin" pitchFamily="2" charset="-78"/>
              </a:rPr>
              <a:t>، وصول مالیات در همه ی کشورها یکی از بزرگترین منابعی است که تقاضا </a:t>
            </a:r>
          </a:p>
          <a:p>
            <a:pPr algn="r" rtl="1" eaLnBrk="1" hangingPunct="1">
              <a:lnSpc>
                <a:spcPct val="150000"/>
              </a:lnSpc>
              <a:spcBef>
                <a:spcPct val="0"/>
              </a:spcBef>
            </a:pPr>
            <a:r>
              <a:rPr lang="fa-IR" altLang="en-US" sz="2800" dirty="0" smtClean="0">
                <a:cs typeface="B Nazanin" pitchFamily="2" charset="-78"/>
              </a:rPr>
              <a:t>برای </a:t>
            </a:r>
            <a:r>
              <a:rPr lang="fa-IR" altLang="en-US" sz="2800" dirty="0">
                <a:cs typeface="B Nazanin" pitchFamily="2" charset="-78"/>
              </a:rPr>
              <a:t>خدمات حسابداری را به وجود می آورد.از آن جا که ، در سطح بین المللی، </a:t>
            </a:r>
          </a:p>
          <a:p>
            <a:pPr algn="r" rtl="1" eaLnBrk="1" hangingPunct="1">
              <a:lnSpc>
                <a:spcPct val="150000"/>
              </a:lnSpc>
              <a:spcBef>
                <a:spcPct val="0"/>
              </a:spcBef>
            </a:pPr>
            <a:r>
              <a:rPr lang="fa-IR" altLang="en-US" sz="2800" dirty="0" smtClean="0">
                <a:cs typeface="B Nazanin" pitchFamily="2" charset="-78"/>
              </a:rPr>
              <a:t>سیستم </a:t>
            </a:r>
            <a:r>
              <a:rPr lang="fa-IR" altLang="en-US" sz="2800" dirty="0">
                <a:cs typeface="B Nazanin" pitchFamily="2" charset="-78"/>
              </a:rPr>
              <a:t>های وصول مالیات متفاوت است، می توان به راحتی انتظار داشت که </a:t>
            </a:r>
          </a:p>
          <a:p>
            <a:pPr algn="r" rtl="1" eaLnBrk="1" hangingPunct="1">
              <a:lnSpc>
                <a:spcPct val="150000"/>
              </a:lnSpc>
              <a:spcBef>
                <a:spcPct val="0"/>
              </a:spcBef>
            </a:pPr>
            <a:r>
              <a:rPr lang="fa-IR" altLang="en-US" sz="2800" dirty="0" smtClean="0">
                <a:cs typeface="B Nazanin" pitchFamily="2" charset="-78"/>
              </a:rPr>
              <a:t>منجر </a:t>
            </a:r>
            <a:r>
              <a:rPr lang="fa-IR" altLang="en-US" sz="2800" dirty="0">
                <a:cs typeface="B Nazanin" pitchFamily="2" charset="-78"/>
              </a:rPr>
              <a:t>به سیستم های گوناگون حسابداری و سیستم هایی شود که در سطح بین </a:t>
            </a:r>
          </a:p>
          <a:p>
            <a:pPr algn="r" rtl="1" eaLnBrk="1" hangingPunct="1">
              <a:lnSpc>
                <a:spcPct val="150000"/>
              </a:lnSpc>
              <a:spcBef>
                <a:spcPct val="0"/>
              </a:spcBef>
            </a:pPr>
            <a:r>
              <a:rPr lang="fa-IR" altLang="en-US" sz="2800" dirty="0" smtClean="0">
                <a:cs typeface="B Nazanin" pitchFamily="2" charset="-78"/>
              </a:rPr>
              <a:t>المللی </a:t>
            </a:r>
            <a:r>
              <a:rPr lang="fa-IR" altLang="en-US" sz="2800" dirty="0">
                <a:cs typeface="B Nazanin" pitchFamily="2" charset="-78"/>
              </a:rPr>
              <a:t>مورد استفاده قرار می گیرند.</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64</a:t>
            </a:fld>
            <a:endParaRPr lang="en-US"/>
          </a:p>
        </p:txBody>
      </p:sp>
    </p:spTree>
    <p:extLst>
      <p:ext uri="{BB962C8B-B14F-4D97-AF65-F5344CB8AC3E}">
        <p14:creationId xmlns:p14="http://schemas.microsoft.com/office/powerpoint/2010/main" val="39593086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381000" y="304800"/>
            <a:ext cx="8610600"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2800" i="1" u="sng" dirty="0">
                <a:cs typeface="B Nazanin" pitchFamily="2" charset="-78"/>
              </a:rPr>
              <a:t>دوم</a:t>
            </a:r>
            <a:r>
              <a:rPr lang="fa-IR" altLang="en-US" sz="2800" dirty="0">
                <a:cs typeface="B Nazanin" pitchFamily="2" charset="-78"/>
              </a:rPr>
              <a:t> ، ازآنجا که نمیتوان امید زیادی داشت که یک سیستم منحصر به فرد </a:t>
            </a:r>
          </a:p>
          <a:p>
            <a:pPr algn="r" rtl="1" eaLnBrk="1" hangingPunct="1">
              <a:spcBef>
                <a:spcPct val="0"/>
              </a:spcBef>
            </a:pPr>
            <a:endParaRPr lang="fa-IR" altLang="en-US" sz="2800" dirty="0">
              <a:cs typeface="B Nazanin" pitchFamily="2" charset="-78"/>
            </a:endParaRPr>
          </a:p>
          <a:p>
            <a:pPr algn="r" rtl="1" eaLnBrk="1" hangingPunct="1">
              <a:spcBef>
                <a:spcPct val="0"/>
              </a:spcBef>
            </a:pPr>
            <a:r>
              <a:rPr lang="fa-IR" altLang="en-US" sz="2800" dirty="0">
                <a:cs typeface="B Nazanin" pitchFamily="2" charset="-78"/>
              </a:rPr>
              <a:t>اقتصادی یا سیاسی، در سطح بین المللی، وجودداشته باشد، می توان انتظار </a:t>
            </a:r>
          </a:p>
          <a:p>
            <a:pPr algn="r" rtl="1" eaLnBrk="1" hangingPunct="1">
              <a:spcBef>
                <a:spcPct val="0"/>
              </a:spcBef>
            </a:pPr>
            <a:endParaRPr lang="fa-IR" altLang="en-US" sz="2800" dirty="0">
              <a:cs typeface="B Nazanin" pitchFamily="2" charset="-78"/>
            </a:endParaRPr>
          </a:p>
          <a:p>
            <a:pPr algn="r" rtl="1" eaLnBrk="1" hangingPunct="1">
              <a:spcBef>
                <a:spcPct val="0"/>
              </a:spcBef>
            </a:pPr>
            <a:r>
              <a:rPr lang="fa-IR" altLang="en-US" sz="2800" dirty="0">
                <a:cs typeface="B Nazanin" pitchFamily="2" charset="-78"/>
              </a:rPr>
              <a:t>داشت که تفاوت در سیستم های اقتصادی و سیاسی کماکان ادامه یابد و به </a:t>
            </a:r>
          </a:p>
          <a:p>
            <a:pPr algn="r" rtl="1" eaLnBrk="1" hangingPunct="1">
              <a:spcBef>
                <a:spcPct val="0"/>
              </a:spcBef>
            </a:pPr>
            <a:endParaRPr lang="fa-IR" altLang="en-US" sz="2800" dirty="0">
              <a:cs typeface="B Nazanin" pitchFamily="2" charset="-78"/>
            </a:endParaRPr>
          </a:p>
          <a:p>
            <a:pPr algn="r" rtl="1" eaLnBrk="1" hangingPunct="1">
              <a:spcBef>
                <a:spcPct val="0"/>
              </a:spcBef>
            </a:pPr>
            <a:r>
              <a:rPr lang="fa-IR" altLang="en-US" sz="2800" dirty="0">
                <a:cs typeface="B Nazanin" pitchFamily="2" charset="-78"/>
              </a:rPr>
              <a:t>صورت یک مانع بر سر راه یکنواختی حسابداری بین المللی قرار گیرد.</a:t>
            </a:r>
            <a:endParaRPr lang="en-US" altLang="en-US" sz="2800" dirty="0">
              <a:cs typeface="B Nazanin" pitchFamily="2" charset="-78"/>
            </a:endParaRPr>
          </a:p>
          <a:p>
            <a:pPr algn="r" rtl="1" eaLnBrk="1" hangingPunct="1">
              <a:spcBef>
                <a:spcPct val="0"/>
              </a:spcBef>
            </a:pPr>
            <a:endParaRPr lang="fa-IR" altLang="en-US" sz="2800" i="1" u="sng" dirty="0">
              <a:cs typeface="B Nazanin" pitchFamily="2" charset="-78"/>
            </a:endParaRPr>
          </a:p>
          <a:p>
            <a:pPr algn="r" rtl="1" eaLnBrk="1" hangingPunct="1">
              <a:spcBef>
                <a:spcPct val="0"/>
              </a:spcBef>
            </a:pPr>
            <a:r>
              <a:rPr lang="fa-IR" altLang="en-US" sz="2800" i="1" u="sng" dirty="0">
                <a:cs typeface="B Nazanin" pitchFamily="2" charset="-78"/>
              </a:rPr>
              <a:t>سوم </a:t>
            </a:r>
            <a:r>
              <a:rPr lang="fa-IR" altLang="en-US" sz="2800" dirty="0">
                <a:cs typeface="B Nazanin" pitchFamily="2" charset="-78"/>
              </a:rPr>
              <a:t>، برخی از حسابداران از طریق تعیین شرایط بسیار دقیق مربوط به اعطای </a:t>
            </a:r>
          </a:p>
          <a:p>
            <a:pPr algn="r" rtl="1" eaLnBrk="1" hangingPunct="1">
              <a:spcBef>
                <a:spcPct val="0"/>
              </a:spcBef>
            </a:pPr>
            <a:endParaRPr lang="fa-IR" altLang="en-US" sz="2800" dirty="0">
              <a:cs typeface="B Nazanin" pitchFamily="2" charset="-78"/>
            </a:endParaRPr>
          </a:p>
          <a:p>
            <a:pPr algn="r" rtl="1" eaLnBrk="1" hangingPunct="1">
              <a:spcBef>
                <a:spcPct val="0"/>
              </a:spcBef>
            </a:pPr>
            <a:r>
              <a:rPr lang="fa-IR" altLang="en-US" sz="2800" dirty="0">
                <a:cs typeface="B Nazanin" pitchFamily="2" charset="-78"/>
              </a:rPr>
              <a:t>گواهی نامه در درون کشور باعث می شوند که بر سر راه فرایند یکنواختی رویه </a:t>
            </a:r>
          </a:p>
          <a:p>
            <a:pPr algn="r" rtl="1" eaLnBrk="1" hangingPunct="1">
              <a:spcBef>
                <a:spcPct val="0"/>
              </a:spcBef>
            </a:pPr>
            <a:endParaRPr lang="fa-IR" altLang="en-US" sz="2800" dirty="0">
              <a:cs typeface="B Nazanin" pitchFamily="2" charset="-78"/>
            </a:endParaRPr>
          </a:p>
          <a:p>
            <a:pPr algn="r" rtl="1" eaLnBrk="1" hangingPunct="1">
              <a:spcBef>
                <a:spcPct val="0"/>
              </a:spcBef>
            </a:pPr>
            <a:r>
              <a:rPr lang="fa-IR" altLang="en-US" sz="2800" dirty="0">
                <a:cs typeface="B Nazanin" pitchFamily="2" charset="-78"/>
              </a:rPr>
              <a:t>ها در سطح بین المللی موانعی به وجود آید.</a:t>
            </a:r>
            <a:r>
              <a:rPr lang="fa-IR" altLang="en-US" sz="2400" dirty="0">
                <a:cs typeface="B Nazanin" pitchFamily="2" charset="-78"/>
              </a:rPr>
              <a:t> </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65</a:t>
            </a:fld>
            <a:endParaRPr lang="en-US"/>
          </a:p>
        </p:txBody>
      </p:sp>
    </p:spTree>
    <p:extLst>
      <p:ext uri="{BB962C8B-B14F-4D97-AF65-F5344CB8AC3E}">
        <p14:creationId xmlns:p14="http://schemas.microsoft.com/office/powerpoint/2010/main" val="34287141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533400" y="426592"/>
            <a:ext cx="8229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3200" i="1" dirty="0">
                <a:cs typeface="B Nazanin" pitchFamily="2" charset="-78"/>
              </a:rPr>
              <a:t>مبحث یکنواختی استانداردها ی حسابداری به فعالیت های :</a:t>
            </a:r>
          </a:p>
          <a:p>
            <a:pPr algn="r" rtl="1" eaLnBrk="1" hangingPunct="1">
              <a:spcBef>
                <a:spcPct val="0"/>
              </a:spcBef>
            </a:pPr>
            <a:endParaRPr lang="en-US" altLang="en-US" sz="3200" dirty="0">
              <a:cs typeface="B Nazanin" pitchFamily="2" charset="-78"/>
            </a:endParaRPr>
          </a:p>
          <a:p>
            <a:pPr algn="r" rtl="1" eaLnBrk="1" hangingPunct="1">
              <a:spcBef>
                <a:spcPct val="0"/>
              </a:spcBef>
            </a:pPr>
            <a:r>
              <a:rPr lang="fa-IR" altLang="en-US" sz="3200" b="1" dirty="0">
                <a:cs typeface="B Nazanin" pitchFamily="2" charset="-78"/>
              </a:rPr>
              <a:t>1-کمیته بین المللی استانداردهای حسابداری</a:t>
            </a:r>
          </a:p>
          <a:p>
            <a:pPr algn="r" rtl="1" eaLnBrk="1" hangingPunct="1">
              <a:spcBef>
                <a:spcPct val="0"/>
              </a:spcBef>
            </a:pPr>
            <a:endParaRPr lang="en-US" altLang="en-US" sz="3200" b="1" dirty="0">
              <a:cs typeface="B Nazanin" pitchFamily="2" charset="-78"/>
            </a:endParaRPr>
          </a:p>
          <a:p>
            <a:pPr algn="r" rtl="1" eaLnBrk="1" hangingPunct="1">
              <a:spcBef>
                <a:spcPct val="0"/>
              </a:spcBef>
            </a:pPr>
            <a:r>
              <a:rPr lang="fa-IR" altLang="en-US" sz="3200" b="1" dirty="0">
                <a:cs typeface="B Nazanin" pitchFamily="2" charset="-78"/>
              </a:rPr>
              <a:t>2-اتحادیه اروپایی</a:t>
            </a:r>
            <a:r>
              <a:rPr lang="fa-IR" altLang="en-US" sz="3200" dirty="0">
                <a:cs typeface="B Nazanin" pitchFamily="2" charset="-78"/>
              </a:rPr>
              <a:t> </a:t>
            </a:r>
          </a:p>
          <a:p>
            <a:pPr algn="r" rtl="1" eaLnBrk="1" hangingPunct="1">
              <a:spcBef>
                <a:spcPct val="0"/>
              </a:spcBef>
            </a:pPr>
            <a:endParaRPr lang="en-US" altLang="en-US" sz="3200" dirty="0">
              <a:cs typeface="B Nazanin" pitchFamily="2" charset="-78"/>
            </a:endParaRPr>
          </a:p>
          <a:p>
            <a:pPr algn="r" rtl="1" eaLnBrk="1" hangingPunct="1">
              <a:spcBef>
                <a:spcPct val="0"/>
              </a:spcBef>
            </a:pPr>
            <a:r>
              <a:rPr lang="fa-IR" altLang="en-US" sz="3200" dirty="0">
                <a:cs typeface="B Nazanin" pitchFamily="2" charset="-78"/>
              </a:rPr>
              <a:t>ارتباط دارد.</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66</a:t>
            </a:fld>
            <a:endParaRPr lang="en-US"/>
          </a:p>
        </p:txBody>
      </p:sp>
    </p:spTree>
    <p:extLst>
      <p:ext uri="{BB962C8B-B14F-4D97-AF65-F5344CB8AC3E}">
        <p14:creationId xmlns:p14="http://schemas.microsoft.com/office/powerpoint/2010/main" val="2688621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228600" y="646798"/>
            <a:ext cx="8458200"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3600" i="1" u="sng" dirty="0">
                <a:cs typeface="B Nazanin" pitchFamily="2" charset="-78"/>
              </a:rPr>
              <a:t>کمیته بین المللی استانداردهای حسابداری:</a:t>
            </a:r>
            <a:endParaRPr lang="en-US" altLang="en-US" sz="3600" dirty="0">
              <a:cs typeface="B Nazanin" pitchFamily="2" charset="-78"/>
            </a:endParaRPr>
          </a:p>
          <a:p>
            <a:pPr algn="r" rtl="1" eaLnBrk="1" hangingPunct="1">
              <a:spcBef>
                <a:spcPct val="0"/>
              </a:spcBef>
            </a:pPr>
            <a:r>
              <a:rPr lang="fa-IR" altLang="en-US" sz="3200" dirty="0">
                <a:cs typeface="B Nazanin" pitchFamily="2" charset="-78"/>
              </a:rPr>
              <a:t>این کمیته در سال 1973م با شرکت ده،آلمان،ژاپن،مکزیک،هلند،انگلستان،ایرلند و آمریکا تشکیل شد.در حال حاضر متجا وز از 100سازمان حرفه ای حسابداری از 70کشور جهان در این کمیته عضویت دارند.اما لازم به ذکر است که هیچ کشوری اختیار تدوین استاندارد های ملی حسابداری خود را به این کمیته واگذار نکرده است.</a:t>
            </a:r>
            <a:endParaRPr lang="en-US" altLang="en-US" sz="3200" dirty="0">
              <a:cs typeface="B Nazanin" pitchFamily="2" charset="-78"/>
            </a:endParaRPr>
          </a:p>
          <a:p>
            <a:pPr algn="r" rtl="1" eaLnBrk="1" hangingPunct="1">
              <a:spcBef>
                <a:spcPct val="0"/>
              </a:spcBef>
            </a:pPr>
            <a:r>
              <a:rPr lang="fa-IR" altLang="en-US" sz="3200" dirty="0">
                <a:cs typeface="B Nazanin" pitchFamily="2" charset="-78"/>
              </a:rPr>
              <a:t>این کمیته نقش با اهمیتی را در یکنواخت کردن استانداردهای حسابداری در جهان ایفا می کند و در دهه های اخیر کوشش کرده است تعداد روش های پذیرفته شده حسابداری را به منظور ارتقای قابلیت مقایسه کاهش دهد.</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67</a:t>
            </a:fld>
            <a:endParaRPr lang="en-US"/>
          </a:p>
        </p:txBody>
      </p:sp>
    </p:spTree>
    <p:extLst>
      <p:ext uri="{BB962C8B-B14F-4D97-AF65-F5344CB8AC3E}">
        <p14:creationId xmlns:p14="http://schemas.microsoft.com/office/powerpoint/2010/main" val="15892674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228600" y="228600"/>
            <a:ext cx="84582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3200" dirty="0">
                <a:cs typeface="B Nazanin" pitchFamily="2" charset="-78"/>
              </a:rPr>
              <a:t>مثلا اقدام هیات استاندارهای حسابداری مالی آمریکا در مورد حذف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روش اتحاد منافع مثالی برای دستیابی به یکنواختی بیشتر محسوب </a:t>
            </a:r>
          </a:p>
          <a:p>
            <a:pPr algn="r" rtl="1" eaLnBrk="1" hangingPunct="1">
              <a:spcBef>
                <a:spcPct val="0"/>
              </a:spcBef>
            </a:pPr>
            <a:r>
              <a:rPr lang="fa-IR" altLang="en-US" sz="3200" dirty="0">
                <a:cs typeface="B Nazanin" pitchFamily="2" charset="-78"/>
              </a:rPr>
              <a:t>می شود.</a:t>
            </a:r>
            <a:endParaRPr lang="en-US" altLang="en-US" sz="3200" dirty="0">
              <a:cs typeface="B Nazanin" pitchFamily="2" charset="-78"/>
            </a:endParaRP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مواردی که تا حد زیادی یکنواخت شده اند عبارت اند از:صورت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گردش وجوه نقد،اجاره های سرمایه ای،اقلام احتمالی،اقلام غیر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مترقبه و روش ارزش ویژه برای حسابداری سرمایه گذاری در شرکت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های وابسته.</a:t>
            </a:r>
            <a:endParaRPr lang="en-US" altLang="en-US" sz="3200" dirty="0">
              <a:cs typeface="B Nazanin" pitchFamily="2" charset="-78"/>
            </a:endParaRP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68</a:t>
            </a:fld>
            <a:endParaRPr lang="en-US"/>
          </a:p>
        </p:txBody>
      </p:sp>
    </p:spTree>
    <p:extLst>
      <p:ext uri="{BB962C8B-B14F-4D97-AF65-F5344CB8AC3E}">
        <p14:creationId xmlns:p14="http://schemas.microsoft.com/office/powerpoint/2010/main" val="18806297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0" y="350570"/>
            <a:ext cx="8839200"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3600" i="1" u="sng" dirty="0">
                <a:cs typeface="B Nazanin" pitchFamily="2" charset="-78"/>
              </a:rPr>
              <a:t>فدراسیون بین المللی حسابداری:</a:t>
            </a:r>
            <a:endParaRPr lang="en-US" altLang="en-US" sz="3600" dirty="0">
              <a:cs typeface="B Nazanin" pitchFamily="2" charset="-78"/>
            </a:endParaRPr>
          </a:p>
          <a:p>
            <a:pPr algn="r" rtl="1" eaLnBrk="1" hangingPunct="1">
              <a:spcBef>
                <a:spcPct val="0"/>
              </a:spcBef>
            </a:pPr>
            <a:r>
              <a:rPr lang="fa-IR" altLang="en-US" sz="3200" dirty="0">
                <a:cs typeface="B Nazanin" pitchFamily="2" charset="-78"/>
              </a:rPr>
              <a:t>این فدراسیون در سال 1977م تشکیل شد.از لحاظ هدف ها،این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فدراسیون نقش مکمل را نسبت به کمیته بین المللی حسابداری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دارد.اعضای این فدراسیون نیز سازمان های حرفه ای حسابداری کشور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های مختلف جهان می باشند.استانداردهای منتشره توسط فدراسیون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نیز ،همانند استاندارهای کمیته بین المللی استانداردهای حسابداری از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لحاظ کشور های مختلف لازم الاجرا نیست.</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69</a:t>
            </a:fld>
            <a:endParaRPr lang="en-US"/>
          </a:p>
        </p:txBody>
      </p:sp>
    </p:spTree>
    <p:extLst>
      <p:ext uri="{BB962C8B-B14F-4D97-AF65-F5344CB8AC3E}">
        <p14:creationId xmlns:p14="http://schemas.microsoft.com/office/powerpoint/2010/main" val="2323420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 y="1219200"/>
            <a:ext cx="8267700" cy="5479449"/>
          </a:xfrm>
          <a:prstGeom prst="rect">
            <a:avLst/>
          </a:prstGeom>
        </p:spPr>
        <p:txBody>
          <a:bodyPr wrap="square">
            <a:spAutoFit/>
          </a:bodyPr>
          <a:lstStyle/>
          <a:p>
            <a:pPr lvl="0" algn="just" rtl="1">
              <a:lnSpc>
                <a:spcPct val="105000"/>
              </a:lnSpc>
              <a:spcAft>
                <a:spcPts val="800"/>
              </a:spcAft>
            </a:pPr>
            <a:r>
              <a:rPr lang="fa-IR" sz="2800" dirty="0" smtClean="0">
                <a:latin typeface="Times New Roman" panose="02020603050405020304" pitchFamily="18" charset="0"/>
                <a:cs typeface="B Nazanin" panose="00000400000000000000" pitchFamily="2" charset="-78"/>
              </a:rPr>
              <a:t>معمولاًدر اين قوانين تجارت، الزام به انتشار صورت هايي به عنوان يك قانون است. </a:t>
            </a:r>
          </a:p>
          <a:p>
            <a:pPr lvl="0" algn="just" rtl="1">
              <a:lnSpc>
                <a:spcPct val="105000"/>
              </a:lnSpc>
              <a:spcAft>
                <a:spcPts val="800"/>
              </a:spcAft>
            </a:pPr>
            <a:r>
              <a:rPr lang="fa-IR" sz="2800" dirty="0" smtClean="0">
                <a:latin typeface="Times New Roman" panose="02020603050405020304" pitchFamily="18" charset="0"/>
                <a:cs typeface="B Nazanin" panose="00000400000000000000" pitchFamily="2" charset="-78"/>
              </a:rPr>
              <a:t>قواعد افشا و اندازه گيري حسابداري اضافه تر نيز از طريق قوه مقننه تنظيم و وضع مي شود.</a:t>
            </a:r>
          </a:p>
          <a:p>
            <a:pPr lvl="0" algn="just" rtl="1">
              <a:lnSpc>
                <a:spcPct val="105000"/>
              </a:lnSpc>
              <a:spcAft>
                <a:spcPts val="800"/>
              </a:spcAft>
            </a:pPr>
            <a:r>
              <a:rPr lang="fa-IR" sz="2800" dirty="0" smtClean="0">
                <a:latin typeface="Times New Roman" panose="02020603050405020304" pitchFamily="18" charset="0"/>
                <a:cs typeface="B Nazanin" panose="00000400000000000000" pitchFamily="2" charset="-78"/>
              </a:rPr>
              <a:t> معمولاً در اين كشورها، پيشتر حسابداري كمتر گزايش دارد تا بر توسعه استانداردهاي حسابداري اثر بگذارد.</a:t>
            </a:r>
          </a:p>
          <a:p>
            <a:pPr lvl="0" algn="just" rtl="1">
              <a:lnSpc>
                <a:spcPct val="105000"/>
              </a:lnSpc>
              <a:spcAft>
                <a:spcPts val="800"/>
              </a:spcAft>
            </a:pPr>
            <a:r>
              <a:rPr lang="fa-IR" sz="2800" dirty="0" smtClean="0">
                <a:latin typeface="Times New Roman" panose="02020603050405020304" pitchFamily="18" charset="0"/>
                <a:cs typeface="B Nazanin" panose="00000400000000000000" pitchFamily="2" charset="-78"/>
              </a:rPr>
              <a:t>در كشورهاي داراي قانون عرف، هر چند قانون شركتداري براساس يك چهارچوب از پيش تعيين شده اي ممكن است وجود داشته باشد، اما قواعد خاص حسابداري از طريق حرفه حسابداري كه مجموعه اي مستقل از نهادهاي دولتي است وضع مي شود.</a:t>
            </a:r>
          </a:p>
          <a:p>
            <a:pPr lvl="0" algn="just" rtl="1">
              <a:lnSpc>
                <a:spcPct val="105000"/>
              </a:lnSpc>
              <a:spcAft>
                <a:spcPts val="800"/>
              </a:spcAft>
            </a:pPr>
            <a:r>
              <a:rPr lang="fa-IR" sz="2800" dirty="0" smtClean="0">
                <a:latin typeface="Times New Roman" panose="02020603050405020304" pitchFamily="18" charset="0"/>
                <a:cs typeface="B Nazanin" panose="00000400000000000000" pitchFamily="2" charset="-78"/>
              </a:rPr>
              <a:t>بنابراين نوع سيستم قانوني كشور به استانداردهاي حسابداري اثر دارد.</a:t>
            </a:r>
            <a:endParaRPr lang="fa-IR" sz="2800" dirty="0">
              <a:latin typeface="Times New Roman" panose="02020603050405020304" pitchFamily="18" charset="0"/>
              <a:cs typeface="B Nazanin" panose="00000400000000000000" pitchFamily="2" charset="-78"/>
            </a:endParaRPr>
          </a:p>
        </p:txBody>
      </p:sp>
      <p:sp>
        <p:nvSpPr>
          <p:cNvPr id="2" name="Footer Placeholder 1"/>
          <p:cNvSpPr>
            <a:spLocks noGrp="1"/>
          </p:cNvSpPr>
          <p:nvPr>
            <p:ph type="ftr" sz="quarter" idx="4294967295"/>
          </p:nvPr>
        </p:nvSpPr>
        <p:spPr>
          <a:xfrm>
            <a:off x="3517514" y="6285122"/>
            <a:ext cx="4724400" cy="274320"/>
          </a:xfrm>
        </p:spPr>
        <p:txBody>
          <a:bodyPr/>
          <a:lstStyle/>
          <a:p>
            <a:r>
              <a:rPr lang="fa-IR" smtClean="0"/>
              <a:t>مالي بين الملل</a:t>
            </a:r>
            <a:endParaRPr lang="en-US"/>
          </a:p>
        </p:txBody>
      </p:sp>
      <p:sp>
        <p:nvSpPr>
          <p:cNvPr id="9" name="Slide Number Placeholder 8"/>
          <p:cNvSpPr>
            <a:spLocks noGrp="1"/>
          </p:cNvSpPr>
          <p:nvPr>
            <p:ph type="sldNum" sz="quarter" idx="12"/>
          </p:nvPr>
        </p:nvSpPr>
        <p:spPr/>
        <p:txBody>
          <a:bodyPr>
            <a:normAutofit/>
          </a:bodyPr>
          <a:lstStyle/>
          <a:p>
            <a:fld id="{910D3704-EB78-46B9-AB15-D23119C7FC1D}" type="slidenum">
              <a:rPr lang="en-US" smtClean="0"/>
              <a:pPr/>
              <a:t>7</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19" y="171314"/>
            <a:ext cx="8097381" cy="971686"/>
          </a:xfrm>
          <a:prstGeom prst="rect">
            <a:avLst/>
          </a:prstGeom>
          <a:noFill/>
          <a:ln>
            <a:noFill/>
          </a:ln>
        </p:spPr>
      </p:pic>
      <p:sp>
        <p:nvSpPr>
          <p:cNvPr id="11" name="TextBox 10"/>
          <p:cNvSpPr txBox="1"/>
          <p:nvPr/>
        </p:nvSpPr>
        <p:spPr>
          <a:xfrm>
            <a:off x="3900198" y="426324"/>
            <a:ext cx="4639282" cy="461665"/>
          </a:xfrm>
          <a:prstGeom prst="rect">
            <a:avLst/>
          </a:prstGeom>
          <a:noFill/>
        </p:spPr>
        <p:txBody>
          <a:bodyPr wrap="square" rtlCol="0">
            <a:spAutoFit/>
          </a:bodyPr>
          <a:lstStyle/>
          <a:p>
            <a:pPr algn="r" rtl="1"/>
            <a:r>
              <a:rPr lang="fa-IR" sz="2400" b="1" cap="all" dirty="0">
                <a:solidFill>
                  <a:schemeClr val="dk1"/>
                </a:solidFill>
                <a:cs typeface="B Nazanin" panose="00000400000000000000" pitchFamily="2" charset="-78"/>
              </a:rPr>
              <a:t>استانداردهاي حسابداري و مالي بين </a:t>
            </a:r>
            <a:r>
              <a:rPr lang="fa-IR" sz="2400" b="1" cap="all" dirty="0" smtClean="0">
                <a:solidFill>
                  <a:schemeClr val="dk1"/>
                </a:solidFill>
                <a:cs typeface="B Nazanin" panose="00000400000000000000" pitchFamily="2" charset="-78"/>
              </a:rPr>
              <a:t>الملل</a:t>
            </a:r>
            <a:endParaRPr lang="en-US" sz="2400" b="1" cap="all" dirty="0">
              <a:solidFill>
                <a:schemeClr val="dk1"/>
              </a:solidFill>
              <a:cs typeface="B Nazanin" panose="00000400000000000000" pitchFamily="2" charset="-78"/>
            </a:endParaRPr>
          </a:p>
        </p:txBody>
      </p:sp>
    </p:spTree>
    <p:extLst>
      <p:ext uri="{BB962C8B-B14F-4D97-AF65-F5344CB8AC3E}">
        <p14:creationId xmlns:p14="http://schemas.microsoft.com/office/powerpoint/2010/main" val="17964108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0" y="431850"/>
            <a:ext cx="87630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3600" i="1" u="sng" dirty="0">
                <a:cs typeface="B Nazanin" pitchFamily="2" charset="-78"/>
              </a:rPr>
              <a:t>اتحادیه اروپایی:</a:t>
            </a:r>
            <a:endParaRPr lang="en-US" altLang="en-US" sz="3600" dirty="0">
              <a:cs typeface="B Nazanin" pitchFamily="2" charset="-78"/>
            </a:endParaRPr>
          </a:p>
          <a:p>
            <a:pPr algn="r" rtl="1" eaLnBrk="1" hangingPunct="1">
              <a:spcBef>
                <a:spcPct val="0"/>
              </a:spcBef>
            </a:pPr>
            <a:r>
              <a:rPr lang="fa-IR" altLang="en-US" sz="3200" dirty="0">
                <a:cs typeface="Arial" charset="0"/>
              </a:rPr>
              <a:t>  </a:t>
            </a:r>
          </a:p>
          <a:p>
            <a:pPr algn="r" rtl="1" eaLnBrk="1" hangingPunct="1">
              <a:spcBef>
                <a:spcPct val="0"/>
              </a:spcBef>
            </a:pPr>
            <a:r>
              <a:rPr lang="fa-IR" altLang="en-US" sz="3200" dirty="0">
                <a:cs typeface="B Nazanin" pitchFamily="2" charset="-78"/>
              </a:rPr>
              <a:t>اتحادیه اروپایی در جهت دستیابی به هدف یکپارچگی اقتصادی،به یکنواخت کردن استانداردهای حسابداری در کشور های عضونیز علاقه نشان داده است.اعضای اتحادیه اروپایی در قبال اجرای این رهنمودها متعهد هستند،اگر چه نحوه اجرای آن منوط به تصویب پارلمان کشور های عضو می باشد.</a:t>
            </a:r>
            <a:endParaRPr lang="en-US" altLang="en-US" sz="3200" dirty="0">
              <a:cs typeface="B Nazanin" pitchFamily="2" charset="-78"/>
            </a:endParaRPr>
          </a:p>
          <a:p>
            <a:pPr algn="r" rtl="1" eaLnBrk="1" hangingPunct="1">
              <a:spcBef>
                <a:spcPct val="0"/>
              </a:spcBef>
            </a:pPr>
            <a:r>
              <a:rPr lang="fa-IR" altLang="en-US" sz="3200" dirty="0">
                <a:cs typeface="B Nazanin" pitchFamily="2" charset="-78"/>
              </a:rPr>
              <a:t>اتحادیه اروپایی کلا به این نتیجه رسیده است که به کار گیری استانداردهای بین المللی در مقایسه با استانداردهای تدوین شده در کشور های عضو ،مرجح است.</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70</a:t>
            </a:fld>
            <a:endParaRPr lang="en-US"/>
          </a:p>
        </p:txBody>
      </p:sp>
    </p:spTree>
    <p:extLst>
      <p:ext uri="{BB962C8B-B14F-4D97-AF65-F5344CB8AC3E}">
        <p14:creationId xmlns:p14="http://schemas.microsoft.com/office/powerpoint/2010/main" val="33717052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152400" y="662990"/>
            <a:ext cx="87630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3600" i="1" u="sng" dirty="0">
                <a:cs typeface="B Nazanin" pitchFamily="2" charset="-78"/>
              </a:rPr>
              <a:t>سازمان همکاری و توسعه اقتصادی:</a:t>
            </a:r>
            <a:endParaRPr lang="en-US" altLang="en-US" sz="3600" dirty="0">
              <a:cs typeface="B Nazanin" pitchFamily="2" charset="-78"/>
            </a:endParaRP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این سازمان نیز به یکنواخت کردن استانداردهای حسابداری علاقمند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است و متشکل از 24 کشور صنعتی نوعا غربی می باشد.اگر چه کانون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توجه این سازمان مسائل مالی و اقتصادی است اما اخیرا به اصول و </a:t>
            </a:r>
          </a:p>
          <a:p>
            <a:pPr algn="r" rtl="1" eaLnBrk="1" hangingPunct="1">
              <a:spcBef>
                <a:spcPct val="0"/>
              </a:spcBef>
            </a:pPr>
            <a:endParaRPr lang="fa-IR" altLang="en-US" sz="3200" dirty="0">
              <a:cs typeface="B Nazanin" pitchFamily="2" charset="-78"/>
            </a:endParaRPr>
          </a:p>
          <a:p>
            <a:pPr algn="r" rtl="1" eaLnBrk="1" hangingPunct="1">
              <a:spcBef>
                <a:spcPct val="0"/>
              </a:spcBef>
            </a:pPr>
            <a:r>
              <a:rPr lang="fa-IR" altLang="en-US" sz="3200" dirty="0">
                <a:cs typeface="B Nazanin" pitchFamily="2" charset="-78"/>
              </a:rPr>
              <a:t>روش های حسابداری نیز علاقه نشان داده است.</a:t>
            </a:r>
            <a:r>
              <a:rPr lang="fa-IR" altLang="en-US" dirty="0">
                <a:cs typeface="Arial" charset="0"/>
              </a:rPr>
              <a:t> </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71</a:t>
            </a:fld>
            <a:endParaRPr lang="en-US"/>
          </a:p>
        </p:txBody>
      </p:sp>
    </p:spTree>
    <p:extLst>
      <p:ext uri="{BB962C8B-B14F-4D97-AF65-F5344CB8AC3E}">
        <p14:creationId xmlns:p14="http://schemas.microsoft.com/office/powerpoint/2010/main" val="42099113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228600" y="381000"/>
            <a:ext cx="8686800" cy="520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685800" algn="l"/>
              </a:tabLst>
              <a:defRPr>
                <a:solidFill>
                  <a:schemeClr val="tx1"/>
                </a:solidFill>
                <a:latin typeface="Arial" charset="0"/>
                <a:cs typeface="B Zar" pitchFamily="2" charset="-78"/>
              </a:defRPr>
            </a:lvl1pPr>
            <a:lvl2pPr marL="742950" indent="-285750" eaLnBrk="0" hangingPunct="0">
              <a:tabLst>
                <a:tab pos="685800" algn="l"/>
              </a:tabLst>
              <a:defRPr>
                <a:solidFill>
                  <a:schemeClr val="tx1"/>
                </a:solidFill>
                <a:latin typeface="Arial" charset="0"/>
                <a:cs typeface="B Zar" pitchFamily="2" charset="-78"/>
              </a:defRPr>
            </a:lvl2pPr>
            <a:lvl3pPr marL="1143000" indent="-228600" eaLnBrk="0" hangingPunct="0">
              <a:tabLst>
                <a:tab pos="685800" algn="l"/>
              </a:tabLst>
              <a:defRPr>
                <a:solidFill>
                  <a:schemeClr val="tx1"/>
                </a:solidFill>
                <a:latin typeface="Arial" charset="0"/>
                <a:cs typeface="B Zar" pitchFamily="2" charset="-78"/>
              </a:defRPr>
            </a:lvl3pPr>
            <a:lvl4pPr marL="1600200" indent="-228600" eaLnBrk="0" hangingPunct="0">
              <a:tabLst>
                <a:tab pos="685800" algn="l"/>
              </a:tabLst>
              <a:defRPr>
                <a:solidFill>
                  <a:schemeClr val="tx1"/>
                </a:solidFill>
                <a:latin typeface="Arial" charset="0"/>
                <a:cs typeface="B Zar" pitchFamily="2" charset="-78"/>
              </a:defRPr>
            </a:lvl4pPr>
            <a:lvl5pPr marL="2057400" indent="-228600" eaLnBrk="0" hangingPunct="0">
              <a:tabLst>
                <a:tab pos="685800" algn="l"/>
              </a:tabLst>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tabLst>
                <a:tab pos="685800" algn="l"/>
              </a:tabLst>
              <a:defRPr>
                <a:solidFill>
                  <a:schemeClr val="tx1"/>
                </a:solidFill>
                <a:latin typeface="Arial" charset="0"/>
                <a:cs typeface="B Zar" pitchFamily="2" charset="-78"/>
              </a:defRPr>
            </a:lvl9pPr>
          </a:lstStyle>
          <a:p>
            <a:pPr algn="r" rtl="1" eaLnBrk="1" hangingPunct="1">
              <a:lnSpc>
                <a:spcPct val="150000"/>
              </a:lnSpc>
              <a:spcBef>
                <a:spcPct val="0"/>
              </a:spcBef>
            </a:pPr>
            <a:r>
              <a:rPr lang="fa-IR" altLang="en-US" sz="2800" b="1" u="sng" dirty="0">
                <a:cs typeface="B Nazanin" pitchFamily="2" charset="-78"/>
              </a:rPr>
              <a:t>قضاوت های گوناگون در حسابداری بین المللی:</a:t>
            </a:r>
          </a:p>
          <a:p>
            <a:pPr algn="r" rtl="1" eaLnBrk="1" hangingPunct="1">
              <a:lnSpc>
                <a:spcPct val="150000"/>
              </a:lnSpc>
              <a:spcBef>
                <a:spcPct val="0"/>
              </a:spcBef>
            </a:pPr>
            <a:r>
              <a:rPr lang="fa-IR" altLang="en-US" sz="2800" dirty="0">
                <a:cs typeface="B Nazanin" pitchFamily="2" charset="-78"/>
              </a:rPr>
              <a:t>ناهمگونی قضاوت در حسابداری بین المللی را می توان بر مبنای عوامل زیر بررسی کرد:</a:t>
            </a:r>
          </a:p>
          <a:p>
            <a:pPr algn="r" rtl="1" eaLnBrk="1" hangingPunct="1">
              <a:lnSpc>
                <a:spcPct val="150000"/>
              </a:lnSpc>
              <a:spcBef>
                <a:spcPct val="0"/>
              </a:spcBef>
            </a:pPr>
            <a:r>
              <a:rPr lang="fa-IR" altLang="en-US" sz="2800" dirty="0" smtClean="0">
                <a:cs typeface="B Nazanin" pitchFamily="2" charset="-78"/>
              </a:rPr>
              <a:t>نسبیت </a:t>
            </a:r>
            <a:r>
              <a:rPr lang="fa-IR" altLang="en-US" sz="2800" dirty="0">
                <a:cs typeface="B Nazanin" pitchFamily="2" charset="-78"/>
              </a:rPr>
              <a:t>گرایی شناختی</a:t>
            </a:r>
          </a:p>
          <a:p>
            <a:pPr algn="r" rtl="1" eaLnBrk="1" hangingPunct="1">
              <a:lnSpc>
                <a:spcPct val="150000"/>
              </a:lnSpc>
              <a:spcBef>
                <a:spcPct val="0"/>
              </a:spcBef>
            </a:pPr>
            <a:r>
              <a:rPr lang="fa-IR" altLang="en-US" sz="2800" dirty="0" smtClean="0">
                <a:cs typeface="B Nazanin" pitchFamily="2" charset="-78"/>
              </a:rPr>
              <a:t>نسبیت </a:t>
            </a:r>
            <a:r>
              <a:rPr lang="fa-IR" altLang="en-US" sz="2800" dirty="0">
                <a:cs typeface="B Nazanin" pitchFamily="2" charset="-78"/>
              </a:rPr>
              <a:t>گرایی فرهنگی</a:t>
            </a:r>
            <a:endParaRPr lang="en-US" altLang="en-US" sz="2800" dirty="0">
              <a:cs typeface="B Nazanin" pitchFamily="2" charset="-78"/>
            </a:endParaRPr>
          </a:p>
          <a:p>
            <a:pPr algn="r" rtl="1" eaLnBrk="1" hangingPunct="1">
              <a:lnSpc>
                <a:spcPct val="150000"/>
              </a:lnSpc>
              <a:spcBef>
                <a:spcPct val="0"/>
              </a:spcBef>
            </a:pPr>
            <a:r>
              <a:rPr lang="fa-IR" altLang="en-US" sz="2800" dirty="0" smtClean="0">
                <a:cs typeface="B Nazanin" pitchFamily="2" charset="-78"/>
              </a:rPr>
              <a:t>نسبیت </a:t>
            </a:r>
            <a:r>
              <a:rPr lang="fa-IR" altLang="en-US" sz="2800" dirty="0">
                <a:cs typeface="B Nazanin" pitchFamily="2" charset="-78"/>
              </a:rPr>
              <a:t>گرایی زبان شناختی</a:t>
            </a:r>
            <a:endParaRPr lang="en-US" altLang="en-US" sz="2800" dirty="0">
              <a:cs typeface="B Nazanin" pitchFamily="2" charset="-78"/>
            </a:endParaRPr>
          </a:p>
          <a:p>
            <a:pPr algn="r" rtl="1" eaLnBrk="1" hangingPunct="1">
              <a:lnSpc>
                <a:spcPct val="150000"/>
              </a:lnSpc>
              <a:spcBef>
                <a:spcPct val="0"/>
              </a:spcBef>
            </a:pPr>
            <a:r>
              <a:rPr lang="fa-IR" altLang="en-US" sz="2800" dirty="0" smtClean="0">
                <a:cs typeface="B Nazanin" pitchFamily="2" charset="-78"/>
              </a:rPr>
              <a:t>نسبیت </a:t>
            </a:r>
            <a:r>
              <a:rPr lang="fa-IR" altLang="en-US" sz="2800" dirty="0">
                <a:cs typeface="B Nazanin" pitchFamily="2" charset="-78"/>
              </a:rPr>
              <a:t>گرایی فرهنگ سازمانی </a:t>
            </a:r>
            <a:endParaRPr lang="en-US" altLang="en-US" sz="2800" dirty="0">
              <a:cs typeface="B Nazanin" pitchFamily="2" charset="-78"/>
            </a:endParaRPr>
          </a:p>
          <a:p>
            <a:pPr algn="r" rtl="1" eaLnBrk="1" hangingPunct="1">
              <a:lnSpc>
                <a:spcPct val="150000"/>
              </a:lnSpc>
              <a:spcBef>
                <a:spcPct val="0"/>
              </a:spcBef>
            </a:pPr>
            <a:r>
              <a:rPr lang="fa-IR" altLang="en-US" sz="2800" dirty="0" smtClean="0">
                <a:cs typeface="B Nazanin" pitchFamily="2" charset="-78"/>
              </a:rPr>
              <a:t>نسبیت </a:t>
            </a:r>
            <a:r>
              <a:rPr lang="fa-IR" altLang="en-US" sz="2800" dirty="0">
                <a:cs typeface="B Nazanin" pitchFamily="2" charset="-78"/>
              </a:rPr>
              <a:t>گرایی قراردادی</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72</a:t>
            </a:fld>
            <a:endParaRPr lang="en-US"/>
          </a:p>
        </p:txBody>
      </p:sp>
    </p:spTree>
    <p:extLst>
      <p:ext uri="{BB962C8B-B14F-4D97-AF65-F5344CB8AC3E}">
        <p14:creationId xmlns:p14="http://schemas.microsoft.com/office/powerpoint/2010/main" val="29830206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381000" y="381000"/>
            <a:ext cx="84582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justLow" rtl="1" eaLnBrk="1" hangingPunct="1">
              <a:spcBef>
                <a:spcPct val="0"/>
              </a:spcBef>
            </a:pPr>
            <a:r>
              <a:rPr lang="fa-IR" altLang="en-US" sz="3200" dirty="0">
                <a:cs typeface="B Nazanin" pitchFamily="2" charset="-78"/>
              </a:rPr>
              <a:t>فرایند قضاوت یا تصمیم گیری در حسابداری و حسابرسی به وسیله فرایند شناختی تعیین می شود که آن هم ، در سایه ی عوامل زیر شکل منحصر به فردی پیدا می کند:</a:t>
            </a:r>
            <a:endParaRPr lang="en-US" altLang="en-US" sz="3200" dirty="0">
              <a:cs typeface="B Nazanin" pitchFamily="2" charset="-78"/>
            </a:endParaRPr>
          </a:p>
          <a:p>
            <a:pPr algn="justLow" rtl="1" eaLnBrk="1" hangingPunct="1">
              <a:spcBef>
                <a:spcPct val="0"/>
              </a:spcBef>
            </a:pPr>
            <a:r>
              <a:rPr lang="fa-IR" altLang="en-US" sz="3200" dirty="0">
                <a:cs typeface="B Nazanin" pitchFamily="2" charset="-78"/>
              </a:rPr>
              <a:t>فرهنگ خاصی را که فرد در سایه ی پدیده ی حسابرسی و یا حسابداری با آن روبه رو می شود(نسبیت گرایی فرهنگی)، زبان خاصی که فرد به کار می برد یا چارچوبی که از نظر زبان شناختی به آن مراجعه می نماید(نسبیت گرایی زبان شناختی)، فرهنگ سازمانی واحدی که فرد خود را یک عضو وفادار به آن می داند(نسبیت گرایی فرهنگ سازمانی)، و مفاد قراردادی که فرد را ملزم به رعایت مجموعه ای از هنجارها می نماید و فرد بدان وسیله خود را با سازمان هماهنگ می کند(نسبیت گرایی قراردادی).</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73</a:t>
            </a:fld>
            <a:endParaRPr lang="en-US"/>
          </a:p>
        </p:txBody>
      </p:sp>
    </p:spTree>
    <p:extLst>
      <p:ext uri="{BB962C8B-B14F-4D97-AF65-F5344CB8AC3E}">
        <p14:creationId xmlns:p14="http://schemas.microsoft.com/office/powerpoint/2010/main" val="30963980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304800" y="255588"/>
            <a:ext cx="8610600" cy="576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Bef>
                <a:spcPct val="0"/>
              </a:spcBef>
            </a:pPr>
            <a:r>
              <a:rPr lang="fa-IR" altLang="en-US" sz="3200" b="1" u="sng" dirty="0">
                <a:cs typeface="B Nazanin" pitchFamily="2" charset="-78"/>
              </a:rPr>
              <a:t>مبانی نظری حسابداری:</a:t>
            </a:r>
          </a:p>
          <a:p>
            <a:pPr algn="r" rtl="1" eaLnBrk="1" hangingPunct="1">
              <a:spcBef>
                <a:spcPct val="0"/>
              </a:spcBef>
            </a:pPr>
            <a:endParaRPr lang="en-US" altLang="en-US" sz="3200" dirty="0">
              <a:cs typeface="B Nazanin" pitchFamily="2" charset="-78"/>
            </a:endParaRPr>
          </a:p>
          <a:p>
            <a:pPr algn="r" rtl="1" eaLnBrk="1" hangingPunct="1">
              <a:spcBef>
                <a:spcPct val="0"/>
              </a:spcBef>
            </a:pPr>
            <a:r>
              <a:rPr lang="fa-IR" altLang="en-US" sz="2800" dirty="0">
                <a:cs typeface="B Nazanin" pitchFamily="2" charset="-78"/>
              </a:rPr>
              <a:t>عامل دیگری که دستیابی به یکنواختی استانداردهای حسابداری را تسهیل </a:t>
            </a:r>
            <a:br>
              <a:rPr lang="fa-IR" altLang="en-US" sz="2800" dirty="0">
                <a:cs typeface="B Nazanin" pitchFamily="2" charset="-78"/>
              </a:rPr>
            </a:br>
            <a:r>
              <a:rPr lang="fa-IR" altLang="en-US" sz="2800" dirty="0">
                <a:cs typeface="B Nazanin" pitchFamily="2" charset="-78"/>
              </a:rPr>
              <a:t>می کند، به کارگیری مبانی نظری است. مبانی نظری تهیه شده در کشورهای مختلف و در سطح بین المللی در اغلب موارد مشابه و تنها تفاوت عمده آن ذکر گروه های استفاده کننده از گزارشات مالی است.                                    </a:t>
            </a:r>
          </a:p>
          <a:p>
            <a:pPr algn="r" rtl="1" eaLnBrk="1" hangingPunct="1">
              <a:spcBef>
                <a:spcPct val="0"/>
              </a:spcBef>
            </a:pPr>
            <a:endParaRPr lang="fa-IR" altLang="en-US" sz="2800" dirty="0">
              <a:cs typeface="B Nazanin" pitchFamily="2" charset="-78"/>
            </a:endParaRPr>
          </a:p>
          <a:p>
            <a:pPr algn="r" rtl="1" eaLnBrk="1" hangingPunct="1">
              <a:spcBef>
                <a:spcPct val="0"/>
              </a:spcBef>
            </a:pPr>
            <a:r>
              <a:rPr lang="fa-IR" altLang="en-US" sz="2800" dirty="0">
                <a:cs typeface="B Nazanin" pitchFamily="2" charset="-78"/>
              </a:rPr>
              <a:t>در چارچوب نظری </a:t>
            </a:r>
            <a:r>
              <a:rPr lang="en-US" altLang="en-US" dirty="0">
                <a:cs typeface="Arial" charset="0"/>
              </a:rPr>
              <a:t>FASB</a:t>
            </a:r>
            <a:r>
              <a:rPr lang="fa-IR" altLang="en-US" sz="2800" dirty="0">
                <a:cs typeface="B Nazanin" pitchFamily="2" charset="-78"/>
              </a:rPr>
              <a:t> برهدف های سرمایه گذاران و اعتبار دهندگان تاکید شده است در حالی که در مبانی نظری دیگر،گروههایی نظیر کارکنان، فروشندگان، و جامعه نیز لحاظ گردیده </a:t>
            </a:r>
            <a:r>
              <a:rPr lang="fa-IR" altLang="en-US" sz="2800" dirty="0" smtClean="0">
                <a:cs typeface="B Nazanin" pitchFamily="2" charset="-78"/>
              </a:rPr>
              <a:t>است</a:t>
            </a:r>
            <a:r>
              <a:rPr lang="en-US" altLang="en-US" sz="2800" dirty="0" smtClean="0">
                <a:cs typeface="B Nazanin" pitchFamily="2" charset="-78"/>
              </a:rPr>
              <a:t>.</a:t>
            </a:r>
            <a:endParaRPr lang="fa-IR" altLang="en-US" sz="2800" dirty="0">
              <a:cs typeface="B Nazanin" pitchFamily="2" charset="-78"/>
            </a:endParaRPr>
          </a:p>
          <a:p>
            <a:pPr algn="r" rtl="1" eaLnBrk="1" hangingPunct="1">
              <a:spcBef>
                <a:spcPct val="0"/>
              </a:spcBef>
            </a:pPr>
            <a:endParaRPr lang="fa-IR" altLang="en-US" sz="2800" dirty="0">
              <a:cs typeface="B Nazanin" pitchFamily="2" charset="-78"/>
            </a:endParaRPr>
          </a:p>
          <a:p>
            <a:pPr algn="r" rtl="1" eaLnBrk="1" hangingPunct="1">
              <a:spcBef>
                <a:spcPct val="0"/>
              </a:spcBef>
            </a:pPr>
            <a:r>
              <a:rPr lang="fa-IR" altLang="en-US" sz="2800" dirty="0">
                <a:cs typeface="B Nazanin" pitchFamily="2" charset="-78"/>
              </a:rPr>
              <a:t>شباهت مبانی نظری تهیه شده در جوامع مختلف میتواند نقش مثبتی در دستیابی به یکنواختی استانداردهای حسابداری داشته باشد.</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74</a:t>
            </a:fld>
            <a:endParaRPr lang="en-US"/>
          </a:p>
        </p:txBody>
      </p:sp>
    </p:spTree>
    <p:extLst>
      <p:ext uri="{BB962C8B-B14F-4D97-AF65-F5344CB8AC3E}">
        <p14:creationId xmlns:p14="http://schemas.microsoft.com/office/powerpoint/2010/main" val="38684695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762000" y="11430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ctr" eaLnBrk="1" hangingPunct="1">
              <a:lnSpc>
                <a:spcPct val="105000"/>
              </a:lnSpc>
              <a:spcAft>
                <a:spcPts val="800"/>
              </a:spcAft>
            </a:pPr>
            <a:r>
              <a:rPr lang="en-US" altLang="en-US" sz="3200">
                <a:cs typeface="B Nazanin" pitchFamily="2" charset="-78"/>
              </a:rPr>
              <a:t>Standardization         harmonization</a:t>
            </a:r>
            <a:endParaRPr lang="fa-IR" altLang="en-US" sz="3200">
              <a:cs typeface="B Nazanin" pitchFamily="2" charset="-78"/>
            </a:endParaRPr>
          </a:p>
        </p:txBody>
      </p:sp>
      <p:sp>
        <p:nvSpPr>
          <p:cNvPr id="3" name="Rectangle 2"/>
          <p:cNvSpPr/>
          <p:nvPr/>
        </p:nvSpPr>
        <p:spPr>
          <a:xfrm>
            <a:off x="533400" y="1676400"/>
            <a:ext cx="8305800" cy="3707682"/>
          </a:xfrm>
          <a:prstGeom prst="rect">
            <a:avLst/>
          </a:prstGeom>
        </p:spPr>
        <p:txBody>
          <a:bodyPr>
            <a:spAutoFit/>
          </a:bodyPr>
          <a:lstStyle/>
          <a:p>
            <a:pPr algn="just" rtl="1">
              <a:lnSpc>
                <a:spcPct val="105000"/>
              </a:lnSpc>
              <a:spcAft>
                <a:spcPts val="800"/>
              </a:spcAft>
              <a:defRPr/>
            </a:pPr>
            <a:r>
              <a:rPr lang="fa-IR" sz="2800" dirty="0">
                <a:latin typeface="Arial" pitchFamily="34" charset="0"/>
                <a:cs typeface="B Nazanin" panose="00000400000000000000" pitchFamily="2" charset="-78"/>
              </a:rPr>
              <a:t>استاندارسازي يعني حذف اضافي در حسابداري</a:t>
            </a:r>
          </a:p>
          <a:p>
            <a:pPr algn="just" rtl="1">
              <a:lnSpc>
                <a:spcPct val="105000"/>
              </a:lnSpc>
              <a:spcAft>
                <a:spcPts val="800"/>
              </a:spcAft>
              <a:defRPr/>
            </a:pPr>
            <a:r>
              <a:rPr lang="fa-IR" sz="2800" dirty="0">
                <a:latin typeface="Arial" pitchFamily="34" charset="0"/>
                <a:cs typeface="B Nazanin" panose="00000400000000000000" pitchFamily="2" charset="-78"/>
              </a:rPr>
              <a:t>يعني كاهش و تقليل اضافي در حسابداري جهت منعطف شدن در اجرا.</a:t>
            </a:r>
          </a:p>
          <a:p>
            <a:pPr algn="just" rtl="1">
              <a:lnSpc>
                <a:spcPct val="105000"/>
              </a:lnSpc>
              <a:spcAft>
                <a:spcPts val="800"/>
              </a:spcAft>
              <a:defRPr/>
            </a:pPr>
            <a:r>
              <a:rPr lang="fa-IR" sz="2800" dirty="0">
                <a:latin typeface="Arial" pitchFamily="34" charset="0"/>
                <a:cs typeface="B Nazanin" panose="00000400000000000000" pitchFamily="2" charset="-78"/>
              </a:rPr>
              <a:t>هماهنگ سازي/ يكپارچه سازي (</a:t>
            </a:r>
            <a:r>
              <a:rPr lang="en-US" sz="2800" dirty="0">
                <a:latin typeface="Arial" pitchFamily="34" charset="0"/>
                <a:cs typeface="B Nazanin" panose="00000400000000000000" pitchFamily="2" charset="-78"/>
              </a:rPr>
              <a:t>harmonization</a:t>
            </a:r>
            <a:r>
              <a:rPr lang="fa-IR" sz="2800" dirty="0">
                <a:latin typeface="Arial" pitchFamily="34" charset="0"/>
                <a:cs typeface="B Nazanin" panose="00000400000000000000" pitchFamily="2" charset="-78"/>
              </a:rPr>
              <a:t>)</a:t>
            </a:r>
            <a:endParaRPr lang="en-US" sz="2800" dirty="0">
              <a:latin typeface="Arial" pitchFamily="34" charset="0"/>
              <a:cs typeface="B Nazanin" panose="00000400000000000000" pitchFamily="2" charset="-78"/>
            </a:endParaRPr>
          </a:p>
          <a:p>
            <a:pPr marL="457200" indent="-457200" algn="just" rtl="1">
              <a:lnSpc>
                <a:spcPct val="105000"/>
              </a:lnSpc>
              <a:spcAft>
                <a:spcPts val="800"/>
              </a:spcAft>
              <a:buFont typeface="Wingdings" panose="05000000000000000000" pitchFamily="2" charset="2"/>
              <a:buChar char="q"/>
              <a:defRPr/>
            </a:pPr>
            <a:r>
              <a:rPr lang="fa-IR" sz="2800" dirty="0">
                <a:latin typeface="Arial" pitchFamily="34" charset="0"/>
                <a:cs typeface="B Nazanin" panose="00000400000000000000" pitchFamily="2" charset="-78"/>
              </a:rPr>
              <a:t>- به كشورها اجازه مي دهد ضمن داشتن استانداردهاي مالي خود، بدون تضاد منافع از استاندارد مالي بين المللي استفاده كنند.</a:t>
            </a:r>
          </a:p>
          <a:p>
            <a:pPr marL="457200" indent="-457200" algn="just" rtl="1">
              <a:lnSpc>
                <a:spcPct val="105000"/>
              </a:lnSpc>
              <a:spcAft>
                <a:spcPts val="800"/>
              </a:spcAft>
              <a:buFont typeface="Wingdings" panose="05000000000000000000" pitchFamily="2" charset="2"/>
              <a:buChar char="q"/>
              <a:defRPr/>
            </a:pPr>
            <a:r>
              <a:rPr lang="fa-IR" sz="2800" dirty="0">
                <a:latin typeface="Arial" pitchFamily="34" charset="0"/>
                <a:cs typeface="B Nazanin" panose="00000400000000000000" pitchFamily="2" charset="-78"/>
              </a:rPr>
              <a:t>- يك فرآيند طولاني مدت وزمان بر است.</a:t>
            </a:r>
          </a:p>
          <a:p>
            <a:pPr algn="just" rtl="1">
              <a:lnSpc>
                <a:spcPct val="105000"/>
              </a:lnSpc>
              <a:spcAft>
                <a:spcPts val="800"/>
              </a:spcAft>
              <a:defRPr/>
            </a:pPr>
            <a:endParaRPr lang="fa-IR" sz="2400" dirty="0">
              <a:latin typeface="Arial" pitchFamily="34" charset="0"/>
              <a:cs typeface="B Nazanin" panose="00000400000000000000" pitchFamily="2" charset="-78"/>
            </a:endParaRP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75</a:t>
            </a:fld>
            <a:endParaRPr lang="en-US"/>
          </a:p>
        </p:txBody>
      </p:sp>
    </p:spTree>
    <p:extLst>
      <p:ext uri="{BB962C8B-B14F-4D97-AF65-F5344CB8AC3E}">
        <p14:creationId xmlns:p14="http://schemas.microsoft.com/office/powerpoint/2010/main" val="34783913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481013" y="0"/>
            <a:ext cx="82296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ctr" eaLnBrk="1" hangingPunct="1">
              <a:lnSpc>
                <a:spcPct val="105000"/>
              </a:lnSpc>
              <a:spcAft>
                <a:spcPts val="800"/>
              </a:spcAft>
            </a:pPr>
            <a:r>
              <a:rPr lang="en-US" altLang="en-US" sz="2800">
                <a:cs typeface="B Nazanin" pitchFamily="2" charset="-78"/>
              </a:rPr>
              <a:t>          convergence</a:t>
            </a:r>
            <a:r>
              <a:rPr lang="fa-IR" altLang="en-US" sz="2800">
                <a:cs typeface="B Nazanin" pitchFamily="2" charset="-78"/>
              </a:rPr>
              <a:t>هم گرايي</a:t>
            </a:r>
          </a:p>
        </p:txBody>
      </p:sp>
      <p:sp>
        <p:nvSpPr>
          <p:cNvPr id="50179" name="Rectangle 2"/>
          <p:cNvSpPr>
            <a:spLocks noChangeArrowheads="1"/>
          </p:cNvSpPr>
          <p:nvPr/>
        </p:nvSpPr>
        <p:spPr bwMode="auto">
          <a:xfrm>
            <a:off x="0" y="457200"/>
            <a:ext cx="9144000" cy="184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just" rtl="1" eaLnBrk="1" hangingPunct="1">
              <a:lnSpc>
                <a:spcPct val="105000"/>
              </a:lnSpc>
              <a:spcAft>
                <a:spcPts val="800"/>
              </a:spcAft>
            </a:pPr>
            <a:r>
              <a:rPr lang="fa-IR" altLang="en-US" sz="2400" dirty="0">
                <a:cs typeface="B Nazanin" pitchFamily="2" charset="-78"/>
              </a:rPr>
              <a:t>در نقاط شبيه يكپارچه سازي انجام میشود يعني فرآيند در طول زمان است.</a:t>
            </a:r>
          </a:p>
          <a:p>
            <a:pPr algn="just" rtl="1" eaLnBrk="1" hangingPunct="1">
              <a:lnSpc>
                <a:spcPct val="105000"/>
              </a:lnSpc>
              <a:spcAft>
                <a:spcPts val="800"/>
              </a:spcAft>
            </a:pPr>
            <a:r>
              <a:rPr lang="fa-IR" altLang="en-US" sz="2400" dirty="0">
                <a:cs typeface="B Nazanin" pitchFamily="2" charset="-78"/>
              </a:rPr>
              <a:t>به كشورها اجازه مي دهد ضمن داشتن استانداردهاي مالي خود، بدون تضاد منافع از استانداردهاي بين المللي استفاده كنند.يك وظيفه و فرآیند طولاني مدت و زمان بر است.</a:t>
            </a:r>
          </a:p>
          <a:p>
            <a:pPr algn="just" rtl="1" eaLnBrk="1" hangingPunct="1">
              <a:lnSpc>
                <a:spcPct val="105000"/>
              </a:lnSpc>
              <a:spcAft>
                <a:spcPts val="800"/>
              </a:spcAft>
            </a:pPr>
            <a:endParaRPr lang="fa-IR" altLang="en-US" sz="2400" dirty="0">
              <a:cs typeface="B Nazanin" pitchFamily="2" charset="-78"/>
            </a:endParaRPr>
          </a:p>
        </p:txBody>
      </p:sp>
      <p:sp>
        <p:nvSpPr>
          <p:cNvPr id="50180" name="Rectangle 3"/>
          <p:cNvSpPr>
            <a:spLocks noChangeArrowheads="1"/>
          </p:cNvSpPr>
          <p:nvPr/>
        </p:nvSpPr>
        <p:spPr bwMode="auto">
          <a:xfrm>
            <a:off x="1947863" y="1799432"/>
            <a:ext cx="609123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eaLnBrk="1" hangingPunct="1">
              <a:lnSpc>
                <a:spcPct val="105000"/>
              </a:lnSpc>
              <a:spcAft>
                <a:spcPts val="800"/>
              </a:spcAft>
            </a:pPr>
            <a:r>
              <a:rPr lang="en-US" altLang="en-US" sz="3200" b="1" dirty="0">
                <a:latin typeface="Times New Roman" pitchFamily="18" charset="0"/>
                <a:cs typeface="Times New Roman" pitchFamily="18" charset="0"/>
              </a:rPr>
              <a:t>Convergence       ISAB</a:t>
            </a:r>
            <a:r>
              <a:rPr lang="fa-IR" altLang="en-US" sz="3200" b="1" dirty="0">
                <a:latin typeface="Times New Roman" pitchFamily="18" charset="0"/>
                <a:cs typeface="Times New Roman" pitchFamily="18" charset="0"/>
              </a:rPr>
              <a:t> </a:t>
            </a:r>
            <a:r>
              <a:rPr lang="en-US" altLang="en-US" sz="3200" b="1" dirty="0">
                <a:latin typeface="Times New Roman" pitchFamily="18" charset="0"/>
                <a:cs typeface="Times New Roman" pitchFamily="18" charset="0"/>
              </a:rPr>
              <a:t> </a:t>
            </a:r>
            <a:r>
              <a:rPr lang="fa-IR" altLang="en-US" sz="3200" b="1" dirty="0">
                <a:latin typeface="Times New Roman" pitchFamily="18" charset="0"/>
                <a:cs typeface="B Nazanin" pitchFamily="2" charset="-78"/>
              </a:rPr>
              <a:t>هدف اصلي</a:t>
            </a:r>
          </a:p>
        </p:txBody>
      </p:sp>
      <p:sp>
        <p:nvSpPr>
          <p:cNvPr id="50181" name="Rectangle 4"/>
          <p:cNvSpPr>
            <a:spLocks noChangeArrowheads="1"/>
          </p:cNvSpPr>
          <p:nvPr/>
        </p:nvSpPr>
        <p:spPr bwMode="auto">
          <a:xfrm>
            <a:off x="311150" y="2407444"/>
            <a:ext cx="82296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just" rtl="1" eaLnBrk="1" hangingPunct="1">
              <a:lnSpc>
                <a:spcPct val="105000"/>
              </a:lnSpc>
              <a:spcAft>
                <a:spcPts val="800"/>
              </a:spcAft>
            </a:pPr>
            <a:r>
              <a:rPr lang="fa-IR" altLang="en-US" sz="2800" dirty="0">
                <a:cs typeface="B Nazanin" pitchFamily="2" charset="-78"/>
              </a:rPr>
              <a:t>        ارائه يك مجموعه با كيفيت از استانداردهاي حسابداري</a:t>
            </a:r>
          </a:p>
        </p:txBody>
      </p:sp>
      <p:sp>
        <p:nvSpPr>
          <p:cNvPr id="50182" name="Rectangle 5"/>
          <p:cNvSpPr>
            <a:spLocks noChangeArrowheads="1"/>
          </p:cNvSpPr>
          <p:nvPr/>
        </p:nvSpPr>
        <p:spPr bwMode="auto">
          <a:xfrm>
            <a:off x="895350" y="2953544"/>
            <a:ext cx="82296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lnSpc>
                <a:spcPct val="105000"/>
              </a:lnSpc>
              <a:spcAft>
                <a:spcPts val="800"/>
              </a:spcAft>
            </a:pPr>
            <a:r>
              <a:rPr lang="en-US" altLang="en-US" sz="2800" dirty="0" smtClean="0">
                <a:latin typeface="Times New Roman" pitchFamily="18" charset="0"/>
                <a:cs typeface="Times New Roman" pitchFamily="18" charset="0"/>
              </a:rPr>
              <a:t> convergence</a:t>
            </a:r>
            <a:r>
              <a:rPr lang="fa-IR" altLang="en-US" sz="2800" dirty="0" smtClean="0">
                <a:cs typeface="B Nazanin" pitchFamily="2" charset="-78"/>
              </a:rPr>
              <a:t>يعني </a:t>
            </a:r>
            <a:r>
              <a:rPr lang="fa-IR" altLang="en-US" sz="2800" dirty="0">
                <a:cs typeface="B Nazanin" pitchFamily="2" charset="-78"/>
              </a:rPr>
              <a:t>كاهش تفاوت هاي بين المللي در استانداردهاي حسابداري به طوري كه استانداردهاي با سطح كيفي بالايي</a:t>
            </a:r>
          </a:p>
        </p:txBody>
      </p:sp>
      <p:sp>
        <p:nvSpPr>
          <p:cNvPr id="7" name="Left Brace 6"/>
          <p:cNvSpPr/>
          <p:nvPr/>
        </p:nvSpPr>
        <p:spPr>
          <a:xfrm>
            <a:off x="593726" y="3987800"/>
            <a:ext cx="838200" cy="1847850"/>
          </a:xfrm>
          <a:prstGeom prst="leftBrace">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p>
        </p:txBody>
      </p:sp>
      <p:sp>
        <p:nvSpPr>
          <p:cNvPr id="50184" name="Rectangle 7"/>
          <p:cNvSpPr>
            <a:spLocks noChangeArrowheads="1"/>
          </p:cNvSpPr>
          <p:nvPr/>
        </p:nvSpPr>
        <p:spPr bwMode="auto">
          <a:xfrm>
            <a:off x="1125539" y="3987800"/>
            <a:ext cx="381158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l" eaLnBrk="1" hangingPunct="1">
              <a:lnSpc>
                <a:spcPct val="105000"/>
              </a:lnSpc>
              <a:spcAft>
                <a:spcPts val="800"/>
              </a:spcAft>
            </a:pPr>
            <a:r>
              <a:rPr lang="en-US" altLang="en-US" sz="3200" dirty="0">
                <a:latin typeface="Times New Roman" pitchFamily="18" charset="0"/>
                <a:cs typeface="Times New Roman" pitchFamily="18" charset="0"/>
              </a:rPr>
              <a:t>Corporation law</a:t>
            </a:r>
          </a:p>
          <a:p>
            <a:pPr algn="l" eaLnBrk="1" hangingPunct="1">
              <a:lnSpc>
                <a:spcPct val="105000"/>
              </a:lnSpc>
              <a:spcAft>
                <a:spcPts val="800"/>
              </a:spcAft>
            </a:pPr>
            <a:r>
              <a:rPr lang="en-US" altLang="en-US" sz="3200" dirty="0">
                <a:latin typeface="Times New Roman" pitchFamily="18" charset="0"/>
                <a:cs typeface="Times New Roman" pitchFamily="18" charset="0"/>
              </a:rPr>
              <a:t>Commercial code</a:t>
            </a:r>
          </a:p>
          <a:p>
            <a:pPr algn="l" eaLnBrk="1" hangingPunct="1">
              <a:lnSpc>
                <a:spcPct val="105000"/>
              </a:lnSpc>
              <a:spcAft>
                <a:spcPts val="800"/>
              </a:spcAft>
            </a:pPr>
            <a:r>
              <a:rPr lang="en-US" altLang="en-US" sz="3200" dirty="0">
                <a:latin typeface="Times New Roman" pitchFamily="18" charset="0"/>
                <a:cs typeface="Times New Roman" pitchFamily="18" charset="0"/>
              </a:rPr>
              <a:t>Companies act</a:t>
            </a:r>
            <a:endParaRPr lang="fa-IR" altLang="en-US" sz="3200" dirty="0">
              <a:latin typeface="Times New Roman" pitchFamily="18" charset="0"/>
              <a:cs typeface="Times New Roman" pitchFamily="18" charset="0"/>
            </a:endParaRP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76</a:t>
            </a:fld>
            <a:endParaRPr lang="en-US"/>
          </a:p>
        </p:txBody>
      </p:sp>
    </p:spTree>
    <p:extLst>
      <p:ext uri="{BB962C8B-B14F-4D97-AF65-F5344CB8AC3E}">
        <p14:creationId xmlns:p14="http://schemas.microsoft.com/office/powerpoint/2010/main" val="40241600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17463" y="533400"/>
            <a:ext cx="9144001" cy="518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just" rtl="1" eaLnBrk="1" hangingPunct="1">
              <a:lnSpc>
                <a:spcPct val="150000"/>
              </a:lnSpc>
              <a:spcAft>
                <a:spcPts val="800"/>
              </a:spcAft>
            </a:pPr>
            <a:r>
              <a:rPr lang="fa-IR" altLang="en-US" sz="3000" dirty="0">
                <a:latin typeface="Times New Roman" pitchFamily="18" charset="0"/>
                <a:cs typeface="B Nazanin" pitchFamily="2" charset="-78"/>
              </a:rPr>
              <a:t>بنگاه هاي اقتصادي چند مليتي (</a:t>
            </a:r>
            <a:r>
              <a:rPr lang="en-US" altLang="en-US" sz="2800" dirty="0">
                <a:latin typeface="Times New Roman" pitchFamily="18" charset="0"/>
                <a:cs typeface="B Nazanin" pitchFamily="2" charset="-78"/>
              </a:rPr>
              <a:t>MNC</a:t>
            </a:r>
            <a:r>
              <a:rPr lang="fa-IR" altLang="en-US" sz="3000" dirty="0">
                <a:latin typeface="Times New Roman" pitchFamily="18" charset="0"/>
                <a:cs typeface="B Nazanin" pitchFamily="2" charset="-78"/>
              </a:rPr>
              <a:t>) ، بورس هاي اوراق بهادار و سازمان هاي ذيربط  قوانين و مقررات، نهادهاي مالي و پولي بين المللي مثل بانك جهاني، </a:t>
            </a:r>
            <a:r>
              <a:rPr lang="en-US" altLang="en-US" sz="3000" dirty="0">
                <a:latin typeface="Times New Roman" pitchFamily="18" charset="0"/>
                <a:cs typeface="B Nazanin" pitchFamily="2" charset="-78"/>
              </a:rPr>
              <a:t>G20</a:t>
            </a:r>
            <a:r>
              <a:rPr lang="fa-IR" altLang="en-US" sz="3000" dirty="0">
                <a:latin typeface="Times New Roman" pitchFamily="18" charset="0"/>
                <a:cs typeface="B Nazanin" pitchFamily="2" charset="-78"/>
              </a:rPr>
              <a:t> و ... فشار مي آورند كه از تنوع (</a:t>
            </a:r>
            <a:r>
              <a:rPr lang="en-US" altLang="en-US" sz="3000" dirty="0">
                <a:latin typeface="Times New Roman" pitchFamily="18" charset="0"/>
                <a:cs typeface="B Nazanin" pitchFamily="2" charset="-78"/>
              </a:rPr>
              <a:t>diversity</a:t>
            </a:r>
            <a:r>
              <a:rPr lang="fa-IR" altLang="en-US" sz="3000" dirty="0">
                <a:latin typeface="Times New Roman" pitchFamily="18" charset="0"/>
                <a:cs typeface="B Nazanin" pitchFamily="2" charset="-78"/>
              </a:rPr>
              <a:t>) حسابداري كاسته شود و به هارموني (</a:t>
            </a:r>
            <a:r>
              <a:rPr lang="en-US" altLang="en-US" sz="3000" dirty="0">
                <a:latin typeface="Times New Roman" pitchFamily="18" charset="0"/>
                <a:cs typeface="B Nazanin" pitchFamily="2" charset="-78"/>
              </a:rPr>
              <a:t>harmony</a:t>
            </a:r>
            <a:r>
              <a:rPr lang="fa-IR" altLang="en-US" sz="3000" dirty="0">
                <a:latin typeface="Times New Roman" pitchFamily="18" charset="0"/>
                <a:cs typeface="B Nazanin" pitchFamily="2" charset="-78"/>
              </a:rPr>
              <a:t>) برسيم.</a:t>
            </a:r>
          </a:p>
          <a:p>
            <a:pPr algn="ctr" rtl="1" eaLnBrk="1" hangingPunct="1">
              <a:lnSpc>
                <a:spcPct val="150000"/>
              </a:lnSpc>
              <a:spcAft>
                <a:spcPts val="800"/>
              </a:spcAft>
            </a:pPr>
            <a:r>
              <a:rPr lang="en-US" altLang="en-US" sz="3000" dirty="0">
                <a:latin typeface="Times New Roman" pitchFamily="18" charset="0"/>
                <a:cs typeface="B Nazanin" pitchFamily="2" charset="-78"/>
              </a:rPr>
              <a:t>IASB: international </a:t>
            </a:r>
            <a:r>
              <a:rPr lang="en-US" altLang="en-US" sz="3000" dirty="0" err="1">
                <a:latin typeface="Times New Roman" pitchFamily="18" charset="0"/>
                <a:cs typeface="B Nazanin" pitchFamily="2" charset="-78"/>
              </a:rPr>
              <a:t>accountiy</a:t>
            </a:r>
            <a:r>
              <a:rPr lang="en-US" altLang="en-US" sz="3000" dirty="0">
                <a:latin typeface="Times New Roman" pitchFamily="18" charset="0"/>
                <a:cs typeface="B Nazanin" pitchFamily="2" charset="-78"/>
              </a:rPr>
              <a:t> standard board</a:t>
            </a:r>
          </a:p>
          <a:p>
            <a:pPr algn="ctr" rtl="1" eaLnBrk="1" hangingPunct="1">
              <a:lnSpc>
                <a:spcPct val="150000"/>
              </a:lnSpc>
              <a:spcAft>
                <a:spcPts val="800"/>
              </a:spcAft>
            </a:pPr>
            <a:r>
              <a:rPr lang="en-US" altLang="en-US" sz="3000" dirty="0">
                <a:latin typeface="Times New Roman" pitchFamily="18" charset="0"/>
                <a:cs typeface="B Nazanin" pitchFamily="2" charset="-78"/>
              </a:rPr>
              <a:t>IASB</a:t>
            </a:r>
            <a:r>
              <a:rPr lang="fa-IR" altLang="en-US" sz="3000" dirty="0">
                <a:latin typeface="Times New Roman" pitchFamily="18" charset="0"/>
                <a:cs typeface="B Nazanin" pitchFamily="2" charset="-78"/>
              </a:rPr>
              <a:t> جايگزين </a:t>
            </a:r>
            <a:r>
              <a:rPr lang="en-US" altLang="en-US" sz="3000" dirty="0">
                <a:latin typeface="Times New Roman" pitchFamily="18" charset="0"/>
                <a:cs typeface="B Nazanin" pitchFamily="2" charset="-78"/>
              </a:rPr>
              <a:t>IASC</a:t>
            </a:r>
            <a:r>
              <a:rPr lang="fa-IR" altLang="en-US" sz="3000" dirty="0">
                <a:latin typeface="Times New Roman" pitchFamily="18" charset="0"/>
                <a:cs typeface="B Nazanin" pitchFamily="2" charset="-78"/>
              </a:rPr>
              <a:t> شد (2001)</a:t>
            </a:r>
          </a:p>
          <a:p>
            <a:pPr algn="ctr" rtl="1" eaLnBrk="1" hangingPunct="1">
              <a:lnSpc>
                <a:spcPct val="150000"/>
              </a:lnSpc>
              <a:spcAft>
                <a:spcPts val="800"/>
              </a:spcAft>
            </a:pPr>
            <a:r>
              <a:rPr lang="fa-IR" altLang="en-US" sz="3000" dirty="0">
                <a:latin typeface="Times New Roman" pitchFamily="18" charset="0"/>
                <a:cs typeface="B Nazanin" pitchFamily="2" charset="-78"/>
              </a:rPr>
              <a:t>اثر هارموني يا يكپارچگي بر بازارهاي مالي </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77</a:t>
            </a:fld>
            <a:endParaRPr lang="en-US"/>
          </a:p>
        </p:txBody>
      </p:sp>
    </p:spTree>
    <p:extLst>
      <p:ext uri="{BB962C8B-B14F-4D97-AF65-F5344CB8AC3E}">
        <p14:creationId xmlns:p14="http://schemas.microsoft.com/office/powerpoint/2010/main" val="15856288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1143000" y="228600"/>
            <a:ext cx="7772400" cy="184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just" rtl="1" eaLnBrk="1" hangingPunct="1">
              <a:lnSpc>
                <a:spcPct val="105000"/>
              </a:lnSpc>
              <a:spcAft>
                <a:spcPts val="800"/>
              </a:spcAft>
            </a:pPr>
            <a:r>
              <a:rPr lang="fa-IR" altLang="en-US" sz="3200" dirty="0">
                <a:latin typeface="Times New Roman" pitchFamily="18" charset="0"/>
                <a:cs typeface="B Nazanin" pitchFamily="2" charset="-78"/>
              </a:rPr>
              <a:t>سيستم قانوني:</a:t>
            </a:r>
          </a:p>
          <a:p>
            <a:pPr algn="l" eaLnBrk="1" hangingPunct="1">
              <a:lnSpc>
                <a:spcPct val="105000"/>
              </a:lnSpc>
              <a:spcAft>
                <a:spcPts val="800"/>
              </a:spcAft>
            </a:pPr>
            <a:r>
              <a:rPr lang="en-US" altLang="en-US" sz="3200" dirty="0">
                <a:latin typeface="Times New Roman" pitchFamily="18" charset="0"/>
                <a:cs typeface="B Nazanin" pitchFamily="2" charset="-78"/>
              </a:rPr>
              <a:t>1- common law</a:t>
            </a:r>
          </a:p>
          <a:p>
            <a:pPr algn="l" eaLnBrk="1" hangingPunct="1">
              <a:lnSpc>
                <a:spcPct val="105000"/>
              </a:lnSpc>
              <a:spcAft>
                <a:spcPts val="800"/>
              </a:spcAft>
            </a:pPr>
            <a:r>
              <a:rPr lang="en-US" altLang="en-US" sz="3200" dirty="0">
                <a:latin typeface="Times New Roman" pitchFamily="18" charset="0"/>
                <a:cs typeface="B Nazanin" pitchFamily="2" charset="-78"/>
              </a:rPr>
              <a:t>2- (cod low) codified roman law</a:t>
            </a:r>
          </a:p>
        </p:txBody>
      </p:sp>
      <p:sp>
        <p:nvSpPr>
          <p:cNvPr id="52227" name="Rectangle 2"/>
          <p:cNvSpPr>
            <a:spLocks noChangeArrowheads="1"/>
          </p:cNvSpPr>
          <p:nvPr/>
        </p:nvSpPr>
        <p:spPr bwMode="auto">
          <a:xfrm>
            <a:off x="811213" y="2881313"/>
            <a:ext cx="8331200" cy="213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justLow" rtl="1" eaLnBrk="1" hangingPunct="1">
              <a:lnSpc>
                <a:spcPct val="150000"/>
              </a:lnSpc>
              <a:spcAft>
                <a:spcPts val="800"/>
              </a:spcAft>
            </a:pPr>
            <a:r>
              <a:rPr lang="en-US" altLang="en-US" sz="2800" dirty="0">
                <a:latin typeface="Times New Roman" pitchFamily="18" charset="0"/>
                <a:cs typeface="Times New Roman" pitchFamily="18" charset="0"/>
              </a:rPr>
              <a:t>Common law</a:t>
            </a:r>
            <a:r>
              <a:rPr lang="fa-IR" altLang="en-US" sz="2800" dirty="0">
                <a:cs typeface="B Nazanin" pitchFamily="2" charset="-78"/>
              </a:rPr>
              <a:t> </a:t>
            </a:r>
            <a:r>
              <a:rPr lang="fa-IR" altLang="en-US" sz="2800" dirty="0" smtClean="0">
                <a:cs typeface="B Nazanin" pitchFamily="2" charset="-78"/>
              </a:rPr>
              <a:t> </a:t>
            </a:r>
            <a:r>
              <a:rPr lang="fa-IR" altLang="en-US" sz="2800" dirty="0">
                <a:cs typeface="B Nazanin" pitchFamily="2" charset="-78"/>
              </a:rPr>
              <a:t>در كشورهاي انگليسي زبان خيلي رايج است.</a:t>
            </a:r>
          </a:p>
          <a:p>
            <a:pPr algn="justLow" rtl="1" eaLnBrk="1" hangingPunct="1">
              <a:lnSpc>
                <a:spcPct val="150000"/>
              </a:lnSpc>
              <a:spcAft>
                <a:spcPts val="800"/>
              </a:spcAft>
            </a:pPr>
            <a:r>
              <a:rPr lang="fa-IR" altLang="en-US" sz="2800" dirty="0">
                <a:cs typeface="B Nazanin" pitchFamily="2" charset="-78"/>
              </a:rPr>
              <a:t>اين قانون عرف بر مبناي حداقل قوانين مدني (</a:t>
            </a:r>
            <a:r>
              <a:rPr lang="en-US" altLang="en-US" sz="2800" dirty="0" err="1">
                <a:cs typeface="B Nazanin" pitchFamily="2" charset="-78"/>
              </a:rPr>
              <a:t>stantute</a:t>
            </a:r>
            <a:r>
              <a:rPr lang="en-US" altLang="en-US" sz="2800" dirty="0">
                <a:cs typeface="B Nazanin" pitchFamily="2" charset="-78"/>
              </a:rPr>
              <a:t> law</a:t>
            </a:r>
            <a:r>
              <a:rPr lang="fa-IR" altLang="en-US" sz="2800" dirty="0">
                <a:cs typeface="B Nazanin" pitchFamily="2" charset="-78"/>
              </a:rPr>
              <a:t>) استوار است و بيشتر براساس نظر دادگاه است. دادگاه ها، رويه ها را وضع مي كنند.</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78</a:t>
            </a:fld>
            <a:endParaRPr lang="en-US"/>
          </a:p>
        </p:txBody>
      </p:sp>
    </p:spTree>
    <p:extLst>
      <p:ext uri="{BB962C8B-B14F-4D97-AF65-F5344CB8AC3E}">
        <p14:creationId xmlns:p14="http://schemas.microsoft.com/office/powerpoint/2010/main" val="13102307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903514" y="457200"/>
            <a:ext cx="7848600" cy="262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justLow" rtl="1" eaLnBrk="1" hangingPunct="1">
              <a:lnSpc>
                <a:spcPct val="150000"/>
              </a:lnSpc>
              <a:spcAft>
                <a:spcPts val="800"/>
              </a:spcAft>
            </a:pPr>
            <a:r>
              <a:rPr lang="en-US" altLang="en-US" sz="2800" dirty="0">
                <a:latin typeface="Times New Roman" pitchFamily="18" charset="0"/>
                <a:cs typeface="Times New Roman" pitchFamily="18" charset="0"/>
              </a:rPr>
              <a:t>code </a:t>
            </a:r>
            <a:r>
              <a:rPr lang="en-US" altLang="en-US" sz="2800" dirty="0" smtClean="0">
                <a:latin typeface="Times New Roman" pitchFamily="18" charset="0"/>
                <a:cs typeface="Times New Roman" pitchFamily="18" charset="0"/>
              </a:rPr>
              <a:t>law</a:t>
            </a:r>
            <a:r>
              <a:rPr lang="fa-IR" altLang="en-US" sz="2800" dirty="0" smtClean="0">
                <a:cs typeface="B Nazanin" pitchFamily="2" charset="-78"/>
              </a:rPr>
              <a:t> بيشتر </a:t>
            </a:r>
            <a:r>
              <a:rPr lang="fa-IR" altLang="en-US" sz="2800" dirty="0">
                <a:cs typeface="B Nazanin" pitchFamily="2" charset="-78"/>
              </a:rPr>
              <a:t>در كشورهاي غيرانگليسي </a:t>
            </a:r>
            <a:r>
              <a:rPr lang="fa-IR" altLang="en-US" sz="2800" dirty="0" smtClean="0">
                <a:cs typeface="B Nazanin" pitchFamily="2" charset="-78"/>
              </a:rPr>
              <a:t>زبان</a:t>
            </a:r>
            <a:r>
              <a:rPr lang="en-US" altLang="en-US" sz="2800" dirty="0" smtClean="0">
                <a:cs typeface="B Nazanin" pitchFamily="2" charset="-78"/>
              </a:rPr>
              <a:t> </a:t>
            </a:r>
            <a:r>
              <a:rPr lang="fa-IR" altLang="en-US" sz="2800" dirty="0" smtClean="0">
                <a:cs typeface="B Nazanin" pitchFamily="2" charset="-78"/>
              </a:rPr>
              <a:t>بيشتر </a:t>
            </a:r>
            <a:r>
              <a:rPr lang="fa-IR" altLang="en-US" sz="2800" dirty="0">
                <a:cs typeface="B Nazanin" pitchFamily="2" charset="-78"/>
              </a:rPr>
              <a:t>مبني بر قانون مدني يا قوانين ... شده اند وطيف وسيعي از فعاليت هاي انساني را </a:t>
            </a:r>
            <a:r>
              <a:rPr lang="fa-IR" altLang="en-US" sz="2800" dirty="0" smtClean="0">
                <a:cs typeface="B Nazanin" pitchFamily="2" charset="-78"/>
              </a:rPr>
              <a:t>استاندارد </a:t>
            </a:r>
            <a:r>
              <a:rPr lang="fa-IR" altLang="en-US" sz="2800" dirty="0">
                <a:cs typeface="B Nazanin" pitchFamily="2" charset="-78"/>
              </a:rPr>
              <a:t>مرده </a:t>
            </a:r>
            <a:r>
              <a:rPr lang="fa-IR" altLang="en-US" sz="2800" dirty="0" smtClean="0">
                <a:cs typeface="B Nazanin" pitchFamily="2" charset="-78"/>
              </a:rPr>
              <a:t>اند.</a:t>
            </a:r>
            <a:r>
              <a:rPr lang="en-US" altLang="en-US" sz="2800" dirty="0" smtClean="0">
                <a:cs typeface="B Nazanin" pitchFamily="2" charset="-78"/>
              </a:rPr>
              <a:t> </a:t>
            </a:r>
            <a:r>
              <a:rPr lang="fa-IR" altLang="en-US" sz="2800" dirty="0" smtClean="0">
                <a:cs typeface="B Nazanin" pitchFamily="2" charset="-78"/>
              </a:rPr>
              <a:t>معمولاً </a:t>
            </a:r>
            <a:r>
              <a:rPr lang="fa-IR" altLang="en-US" sz="2800" dirty="0">
                <a:cs typeface="B Nazanin" pitchFamily="2" charset="-78"/>
              </a:rPr>
              <a:t>از كشورهايي كه قانون </a:t>
            </a:r>
            <a:r>
              <a:rPr lang="en-US" altLang="en-US" sz="2800" dirty="0">
                <a:cs typeface="B Nazanin" pitchFamily="2" charset="-78"/>
              </a:rPr>
              <a:t>code</a:t>
            </a:r>
            <a:r>
              <a:rPr lang="fa-IR" altLang="en-US" sz="2800" dirty="0">
                <a:cs typeface="B Nazanin" pitchFamily="2" charset="-78"/>
              </a:rPr>
              <a:t> دارندقانون تجارت يا قانون شركت داري دارند.</a:t>
            </a:r>
          </a:p>
        </p:txBody>
      </p:sp>
      <p:sp>
        <p:nvSpPr>
          <p:cNvPr id="53251" name="Rectangle 2"/>
          <p:cNvSpPr>
            <a:spLocks noChangeArrowheads="1"/>
          </p:cNvSpPr>
          <p:nvPr/>
        </p:nvSpPr>
        <p:spPr bwMode="auto">
          <a:xfrm>
            <a:off x="914400" y="4191000"/>
            <a:ext cx="7543800"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lnSpc>
                <a:spcPct val="105000"/>
              </a:lnSpc>
              <a:spcAft>
                <a:spcPts val="800"/>
              </a:spcAft>
            </a:pPr>
            <a:r>
              <a:rPr lang="fa-IR" altLang="en-US" sz="2800" dirty="0">
                <a:latin typeface="Times New Roman" pitchFamily="18" charset="0"/>
                <a:cs typeface="B Nazanin" pitchFamily="2" charset="-78"/>
              </a:rPr>
              <a:t>كلاس </a:t>
            </a:r>
            <a:r>
              <a:rPr lang="en-US" altLang="en-US" sz="2800" dirty="0" smtClean="0">
                <a:latin typeface="Times New Roman" pitchFamily="18" charset="0"/>
                <a:cs typeface="B Nazanin" pitchFamily="2" charset="-78"/>
              </a:rPr>
              <a:t> A</a:t>
            </a:r>
            <a:r>
              <a:rPr lang="fa-IR" altLang="en-US" sz="2800" dirty="0" smtClean="0">
                <a:cs typeface="B Nazanin" pitchFamily="2" charset="-78"/>
              </a:rPr>
              <a:t>مثل </a:t>
            </a:r>
            <a:r>
              <a:rPr lang="fa-IR" altLang="en-US" sz="2800" dirty="0">
                <a:cs typeface="B Nazanin" pitchFamily="2" charset="-78"/>
              </a:rPr>
              <a:t>نيوزلند – </a:t>
            </a:r>
            <a:r>
              <a:rPr lang="fa-IR" altLang="en-US" sz="2800" dirty="0" smtClean="0">
                <a:cs typeface="B Nazanin" pitchFamily="2" charset="-78"/>
              </a:rPr>
              <a:t>انگلستان</a:t>
            </a:r>
            <a:r>
              <a:rPr lang="en-US" altLang="en-US" sz="2800" dirty="0" smtClean="0">
                <a:cs typeface="B Nazanin" pitchFamily="2" charset="-78"/>
              </a:rPr>
              <a:t> </a:t>
            </a:r>
            <a:r>
              <a:rPr lang="fa-IR" altLang="en-US" sz="2800" dirty="0" smtClean="0">
                <a:cs typeface="B Nazanin" pitchFamily="2" charset="-78"/>
              </a:rPr>
              <a:t>اخيراً </a:t>
            </a:r>
            <a:r>
              <a:rPr lang="en-US" altLang="en-US" sz="2800" dirty="0">
                <a:cs typeface="B Nazanin" pitchFamily="2" charset="-78"/>
              </a:rPr>
              <a:t>IFRS</a:t>
            </a:r>
            <a:r>
              <a:rPr lang="fa-IR" altLang="en-US" sz="2800" dirty="0">
                <a:cs typeface="B Nazanin" pitchFamily="2" charset="-78"/>
              </a:rPr>
              <a:t> باعث شده، تا </a:t>
            </a:r>
            <a:r>
              <a:rPr lang="fa-IR" altLang="en-US" sz="2800" dirty="0" smtClean="0">
                <a:cs typeface="B Nazanin" pitchFamily="2" charset="-78"/>
              </a:rPr>
              <a:t>كشورهاي اروپايي</a:t>
            </a:r>
            <a:r>
              <a:rPr lang="en-US" altLang="en-US" sz="2800" dirty="0" smtClean="0">
                <a:cs typeface="B Nazanin" pitchFamily="2" charset="-78"/>
              </a:rPr>
              <a:t> </a:t>
            </a:r>
            <a:r>
              <a:rPr lang="fa-IR" altLang="en-US" sz="2800" dirty="0" smtClean="0">
                <a:cs typeface="B Nazanin" pitchFamily="2" charset="-78"/>
              </a:rPr>
              <a:t>به </a:t>
            </a:r>
            <a:r>
              <a:rPr lang="fa-IR" altLang="en-US" sz="2800" dirty="0">
                <a:cs typeface="B Nazanin" pitchFamily="2" charset="-78"/>
              </a:rPr>
              <a:t>سمت كلاس </a:t>
            </a:r>
            <a:r>
              <a:rPr lang="en-US" altLang="en-US" sz="2800" dirty="0">
                <a:cs typeface="B Nazanin" pitchFamily="2" charset="-78"/>
              </a:rPr>
              <a:t>A</a:t>
            </a:r>
            <a:r>
              <a:rPr lang="fa-IR" altLang="en-US" sz="2800" dirty="0">
                <a:cs typeface="B Nazanin" pitchFamily="2" charset="-78"/>
              </a:rPr>
              <a:t> حركت كنند.</a:t>
            </a: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79</a:t>
            </a:fld>
            <a:endParaRPr lang="en-US"/>
          </a:p>
        </p:txBody>
      </p:sp>
    </p:spTree>
    <p:extLst>
      <p:ext uri="{BB962C8B-B14F-4D97-AF65-F5344CB8AC3E}">
        <p14:creationId xmlns:p14="http://schemas.microsoft.com/office/powerpoint/2010/main" val="1347739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219200"/>
            <a:ext cx="8267700" cy="3793346"/>
          </a:xfrm>
          <a:prstGeom prst="rect">
            <a:avLst/>
          </a:prstGeom>
        </p:spPr>
        <p:txBody>
          <a:bodyPr wrap="square">
            <a:spAutoFit/>
          </a:bodyPr>
          <a:lstStyle/>
          <a:p>
            <a:pPr lvl="0" algn="just" rtl="1">
              <a:lnSpc>
                <a:spcPct val="105000"/>
              </a:lnSpc>
              <a:spcAft>
                <a:spcPts val="800"/>
              </a:spcAft>
            </a:pPr>
            <a:r>
              <a:rPr lang="fa-IR" sz="3000" dirty="0" smtClean="0">
                <a:latin typeface="Times New Roman" panose="02020603050405020304" pitchFamily="18" charset="0"/>
                <a:cs typeface="B Nazanin" panose="00000400000000000000" pitchFamily="2" charset="-78"/>
              </a:rPr>
              <a:t>بنگاه هاي اقتصادي چند مليتي (</a:t>
            </a:r>
            <a:r>
              <a:rPr lang="en-US" sz="2800" dirty="0" smtClean="0">
                <a:latin typeface="Times New Roman" panose="02020603050405020304" pitchFamily="18" charset="0"/>
                <a:cs typeface="B Nazanin" panose="00000400000000000000" pitchFamily="2" charset="-78"/>
              </a:rPr>
              <a:t>MNC</a:t>
            </a:r>
            <a:r>
              <a:rPr lang="fa-IR" sz="3000" dirty="0" smtClean="0">
                <a:latin typeface="Times New Roman" panose="02020603050405020304" pitchFamily="18" charset="0"/>
                <a:cs typeface="B Nazanin" panose="00000400000000000000" pitchFamily="2" charset="-78"/>
              </a:rPr>
              <a:t>) ، بورس هاي اوراق بهادار و سازمان هاي ذيربط مقررات و قوانين، نهادهاي مالي و پولي بين المللي مثل بانك جهاني، </a:t>
            </a:r>
            <a:r>
              <a:rPr lang="en-US" sz="3000" dirty="0" smtClean="0">
                <a:latin typeface="Times New Roman" panose="02020603050405020304" pitchFamily="18" charset="0"/>
                <a:cs typeface="B Nazanin" panose="00000400000000000000" pitchFamily="2" charset="-78"/>
              </a:rPr>
              <a:t>G20</a:t>
            </a:r>
            <a:r>
              <a:rPr lang="fa-IR" sz="3000" dirty="0">
                <a:latin typeface="Times New Roman" panose="02020603050405020304" pitchFamily="18" charset="0"/>
                <a:cs typeface="B Nazanin" panose="00000400000000000000" pitchFamily="2" charset="-78"/>
              </a:rPr>
              <a:t> </a:t>
            </a:r>
            <a:r>
              <a:rPr lang="fa-IR" sz="3000" dirty="0" smtClean="0">
                <a:latin typeface="Times New Roman" panose="02020603050405020304" pitchFamily="18" charset="0"/>
                <a:cs typeface="B Nazanin" panose="00000400000000000000" pitchFamily="2" charset="-78"/>
              </a:rPr>
              <a:t>و ... فشار مي آورند كه از تنوع (</a:t>
            </a:r>
            <a:r>
              <a:rPr lang="en-US" sz="3000" dirty="0" smtClean="0">
                <a:latin typeface="Times New Roman" panose="02020603050405020304" pitchFamily="18" charset="0"/>
                <a:cs typeface="B Nazanin" panose="00000400000000000000" pitchFamily="2" charset="-78"/>
              </a:rPr>
              <a:t>diversity</a:t>
            </a:r>
            <a:r>
              <a:rPr lang="fa-IR" sz="3000" dirty="0" smtClean="0">
                <a:latin typeface="Times New Roman" panose="02020603050405020304" pitchFamily="18" charset="0"/>
                <a:cs typeface="B Nazanin" panose="00000400000000000000" pitchFamily="2" charset="-78"/>
              </a:rPr>
              <a:t>) حسابداري كاسته شود و به هارموني (</a:t>
            </a:r>
            <a:r>
              <a:rPr lang="en-US" sz="3000" dirty="0" smtClean="0">
                <a:latin typeface="Times New Roman" panose="02020603050405020304" pitchFamily="18" charset="0"/>
                <a:cs typeface="B Nazanin" panose="00000400000000000000" pitchFamily="2" charset="-78"/>
              </a:rPr>
              <a:t>harmony</a:t>
            </a:r>
            <a:r>
              <a:rPr lang="fa-IR" sz="3000" dirty="0" smtClean="0">
                <a:latin typeface="Times New Roman" panose="02020603050405020304" pitchFamily="18" charset="0"/>
                <a:cs typeface="B Nazanin" panose="00000400000000000000" pitchFamily="2" charset="-78"/>
              </a:rPr>
              <a:t>) برسيم.</a:t>
            </a:r>
          </a:p>
          <a:p>
            <a:pPr lvl="0" algn="just">
              <a:lnSpc>
                <a:spcPct val="105000"/>
              </a:lnSpc>
              <a:spcAft>
                <a:spcPts val="800"/>
              </a:spcAft>
            </a:pPr>
            <a:r>
              <a:rPr lang="en-US" sz="3000" dirty="0" smtClean="0">
                <a:latin typeface="Times New Roman" panose="02020603050405020304" pitchFamily="18" charset="0"/>
                <a:cs typeface="B Nazanin" panose="00000400000000000000" pitchFamily="2" charset="-78"/>
              </a:rPr>
              <a:t>IASB: international accounting standard board</a:t>
            </a:r>
          </a:p>
          <a:p>
            <a:pPr lvl="0" algn="just" rtl="1">
              <a:lnSpc>
                <a:spcPct val="105000"/>
              </a:lnSpc>
              <a:spcAft>
                <a:spcPts val="800"/>
              </a:spcAft>
            </a:pPr>
            <a:r>
              <a:rPr lang="en-US" sz="3000" dirty="0" smtClean="0">
                <a:latin typeface="Times New Roman" panose="02020603050405020304" pitchFamily="18" charset="0"/>
                <a:cs typeface="B Nazanin" panose="00000400000000000000" pitchFamily="2" charset="-78"/>
              </a:rPr>
              <a:t>IASB</a:t>
            </a:r>
            <a:r>
              <a:rPr lang="fa-IR" sz="3000" dirty="0" smtClean="0">
                <a:latin typeface="Times New Roman" panose="02020603050405020304" pitchFamily="18" charset="0"/>
                <a:cs typeface="B Nazanin" panose="00000400000000000000" pitchFamily="2" charset="-78"/>
              </a:rPr>
              <a:t> جايگزين </a:t>
            </a:r>
            <a:r>
              <a:rPr lang="en-US" sz="3000" dirty="0" smtClean="0">
                <a:latin typeface="Times New Roman" panose="02020603050405020304" pitchFamily="18" charset="0"/>
                <a:cs typeface="B Nazanin" panose="00000400000000000000" pitchFamily="2" charset="-78"/>
              </a:rPr>
              <a:t>IASC</a:t>
            </a:r>
            <a:r>
              <a:rPr lang="fa-IR" sz="3000" dirty="0" smtClean="0">
                <a:latin typeface="Times New Roman" panose="02020603050405020304" pitchFamily="18" charset="0"/>
                <a:cs typeface="B Nazanin" panose="00000400000000000000" pitchFamily="2" charset="-78"/>
              </a:rPr>
              <a:t> شد (2001</a:t>
            </a:r>
            <a:r>
              <a:rPr lang="fa-IR" sz="3000" dirty="0">
                <a:latin typeface="Times New Roman" panose="02020603050405020304" pitchFamily="18" charset="0"/>
                <a:cs typeface="B Nazanin" panose="00000400000000000000" pitchFamily="2" charset="-78"/>
              </a:rPr>
              <a:t> </a:t>
            </a:r>
            <a:r>
              <a:rPr lang="fa-IR" sz="3000" dirty="0" smtClean="0">
                <a:latin typeface="Times New Roman" panose="02020603050405020304" pitchFamily="18" charset="0"/>
                <a:cs typeface="B Nazanin" panose="00000400000000000000" pitchFamily="2" charset="-78"/>
              </a:rPr>
              <a:t>)</a:t>
            </a:r>
          </a:p>
          <a:p>
            <a:pPr lvl="0" algn="just" rtl="1">
              <a:lnSpc>
                <a:spcPct val="105000"/>
              </a:lnSpc>
              <a:spcAft>
                <a:spcPts val="800"/>
              </a:spcAft>
            </a:pPr>
            <a:r>
              <a:rPr lang="fa-IR" sz="3000" dirty="0">
                <a:latin typeface="Times New Roman" panose="02020603050405020304" pitchFamily="18" charset="0"/>
                <a:cs typeface="B Nazanin" panose="00000400000000000000" pitchFamily="2" charset="-78"/>
              </a:rPr>
              <a:t> </a:t>
            </a:r>
            <a:r>
              <a:rPr lang="fa-IR" sz="3000" dirty="0" smtClean="0">
                <a:latin typeface="Times New Roman" panose="02020603050405020304" pitchFamily="18" charset="0"/>
                <a:cs typeface="B Nazanin" panose="00000400000000000000" pitchFamily="2" charset="-78"/>
              </a:rPr>
              <a:t>        اثر هارموني يا يكپارچگي بر بازارهاي مالي چيست؟</a:t>
            </a:r>
            <a:endParaRPr lang="fa-IR" sz="3000" dirty="0">
              <a:latin typeface="Times New Roman" panose="02020603050405020304" pitchFamily="18" charset="0"/>
              <a:cs typeface="B Nazanin" panose="00000400000000000000" pitchFamily="2" charset="-78"/>
            </a:endParaRPr>
          </a:p>
        </p:txBody>
      </p:sp>
      <p:cxnSp>
        <p:nvCxnSpPr>
          <p:cNvPr id="10" name="Straight Arrow Connector 9"/>
          <p:cNvCxnSpPr/>
          <p:nvPr/>
        </p:nvCxnSpPr>
        <p:spPr>
          <a:xfrm flipH="1">
            <a:off x="8077200" y="472440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Footer Placeholder 1"/>
          <p:cNvSpPr>
            <a:spLocks noGrp="1"/>
          </p:cNvSpPr>
          <p:nvPr>
            <p:ph type="ftr" sz="quarter" idx="4294967295"/>
          </p:nvPr>
        </p:nvSpPr>
        <p:spPr>
          <a:xfrm>
            <a:off x="3517514" y="6285122"/>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8</a:t>
            </a:fld>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19" y="171314"/>
            <a:ext cx="8097381" cy="971686"/>
          </a:xfrm>
          <a:prstGeom prst="rect">
            <a:avLst/>
          </a:prstGeom>
          <a:noFill/>
          <a:ln>
            <a:noFill/>
          </a:ln>
        </p:spPr>
      </p:pic>
      <p:sp>
        <p:nvSpPr>
          <p:cNvPr id="13" name="TextBox 12"/>
          <p:cNvSpPr txBox="1"/>
          <p:nvPr/>
        </p:nvSpPr>
        <p:spPr>
          <a:xfrm>
            <a:off x="3900198" y="426324"/>
            <a:ext cx="4639282" cy="461665"/>
          </a:xfrm>
          <a:prstGeom prst="rect">
            <a:avLst/>
          </a:prstGeom>
          <a:noFill/>
        </p:spPr>
        <p:txBody>
          <a:bodyPr wrap="square" rtlCol="0">
            <a:spAutoFit/>
          </a:bodyPr>
          <a:lstStyle/>
          <a:p>
            <a:pPr algn="r" rtl="1"/>
            <a:r>
              <a:rPr lang="fa-IR" sz="2400" b="1" cap="all" dirty="0">
                <a:solidFill>
                  <a:schemeClr val="dk1"/>
                </a:solidFill>
                <a:cs typeface="B Nazanin" panose="00000400000000000000" pitchFamily="2" charset="-78"/>
              </a:rPr>
              <a:t>استانداردهاي حسابداري و مالي بين </a:t>
            </a:r>
            <a:r>
              <a:rPr lang="fa-IR" sz="2400" b="1" cap="all" dirty="0" smtClean="0">
                <a:solidFill>
                  <a:schemeClr val="dk1"/>
                </a:solidFill>
                <a:cs typeface="B Nazanin" panose="00000400000000000000" pitchFamily="2" charset="-78"/>
              </a:rPr>
              <a:t>الملل</a:t>
            </a:r>
            <a:endParaRPr lang="en-US" sz="2400" b="1" cap="all" dirty="0">
              <a:solidFill>
                <a:schemeClr val="dk1"/>
              </a:solidFill>
              <a:cs typeface="B Nazanin" panose="00000400000000000000" pitchFamily="2" charset="-78"/>
            </a:endParaRPr>
          </a:p>
        </p:txBody>
      </p:sp>
    </p:spTree>
    <p:extLst>
      <p:ext uri="{BB962C8B-B14F-4D97-AF65-F5344CB8AC3E}">
        <p14:creationId xmlns:p14="http://schemas.microsoft.com/office/powerpoint/2010/main" val="26564767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ChangeArrowheads="1"/>
          </p:cNvSpPr>
          <p:nvPr/>
        </p:nvSpPr>
        <p:spPr bwMode="auto">
          <a:xfrm>
            <a:off x="482600" y="76200"/>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lnSpc>
                <a:spcPct val="105000"/>
              </a:lnSpc>
              <a:spcAft>
                <a:spcPts val="800"/>
              </a:spcAft>
            </a:pPr>
            <a:r>
              <a:rPr lang="fa-IR" altLang="en-US" sz="3200" dirty="0">
                <a:latin typeface="Times New Roman" pitchFamily="18" charset="0"/>
                <a:cs typeface="B Nazanin" pitchFamily="2" charset="-78"/>
              </a:rPr>
              <a:t>موضوع تنوع سيستم هاي حسابداري </a:t>
            </a:r>
            <a:r>
              <a:rPr lang="fa-IR" altLang="en-US" sz="3200" dirty="0">
                <a:latin typeface="Times New Roman" pitchFamily="18" charset="0"/>
                <a:cs typeface="Times New Roman" pitchFamily="18" charset="0"/>
              </a:rPr>
              <a:t>(</a:t>
            </a:r>
            <a:r>
              <a:rPr lang="en-US" altLang="en-US" sz="3200" dirty="0">
                <a:latin typeface="Times New Roman" pitchFamily="18" charset="0"/>
                <a:cs typeface="Times New Roman" pitchFamily="18" charset="0"/>
              </a:rPr>
              <a:t>accounting diversity</a:t>
            </a:r>
            <a:r>
              <a:rPr lang="fa-IR" altLang="en-US" sz="3200" dirty="0">
                <a:latin typeface="Times New Roman" pitchFamily="18" charset="0"/>
                <a:cs typeface="Times New Roman" pitchFamily="18" charset="0"/>
              </a:rPr>
              <a:t>)</a:t>
            </a:r>
            <a:endParaRPr lang="fa-IR" altLang="en-US" sz="3200" dirty="0">
              <a:cs typeface="B Nazanin" pitchFamily="2" charset="-78"/>
            </a:endParaRPr>
          </a:p>
        </p:txBody>
      </p:sp>
      <p:sp>
        <p:nvSpPr>
          <p:cNvPr id="54275" name="Rectangle 2"/>
          <p:cNvSpPr>
            <a:spLocks noChangeArrowheads="1"/>
          </p:cNvSpPr>
          <p:nvPr/>
        </p:nvSpPr>
        <p:spPr bwMode="auto">
          <a:xfrm>
            <a:off x="76200" y="914400"/>
            <a:ext cx="8915400" cy="471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Aft>
                <a:spcPts val="800"/>
              </a:spcAft>
            </a:pPr>
            <a:r>
              <a:rPr lang="fa-IR" altLang="en-US" sz="3200" dirty="0">
                <a:latin typeface="Times New Roman" pitchFamily="18" charset="0"/>
                <a:cs typeface="B Nazanin" pitchFamily="2" charset="-78"/>
              </a:rPr>
              <a:t>تفاوت در رويه هاي حسابداري ومثال هايي از انواع آن:</a:t>
            </a:r>
          </a:p>
          <a:p>
            <a:pPr algn="r" rtl="1" eaLnBrk="1" hangingPunct="1">
              <a:spcAft>
                <a:spcPts val="800"/>
              </a:spcAft>
            </a:pPr>
            <a:r>
              <a:rPr lang="fa-IR" altLang="en-US" sz="3200" dirty="0">
                <a:latin typeface="Times New Roman" pitchFamily="18" charset="0"/>
                <a:cs typeface="B Nazanin" pitchFamily="2" charset="-78"/>
              </a:rPr>
              <a:t>1- تفاوت در يادداشت هاي كه  صورت هاي مالي و گزارشات سالانه</a:t>
            </a:r>
          </a:p>
          <a:p>
            <a:pPr algn="r" rtl="1" eaLnBrk="1" hangingPunct="1">
              <a:spcAft>
                <a:spcPts val="800"/>
              </a:spcAft>
            </a:pPr>
            <a:r>
              <a:rPr lang="fa-IR" altLang="en-US" sz="3200" dirty="0">
                <a:latin typeface="Times New Roman" pitchFamily="18" charset="0"/>
                <a:cs typeface="B Nazanin" pitchFamily="2" charset="-78"/>
              </a:rPr>
              <a:t>2- تفاوت در فرمت استفاده از صورت هاي مالي اشخاص حقيقي</a:t>
            </a:r>
          </a:p>
          <a:p>
            <a:pPr algn="r" rtl="1" eaLnBrk="1" hangingPunct="1">
              <a:spcAft>
                <a:spcPts val="800"/>
              </a:spcAft>
            </a:pPr>
            <a:r>
              <a:rPr lang="fa-IR" altLang="en-US" sz="3200" dirty="0">
                <a:latin typeface="Times New Roman" pitchFamily="18" charset="0"/>
                <a:cs typeface="B Nazanin" pitchFamily="2" charset="-78"/>
              </a:rPr>
              <a:t>3- تفاوت در سطح تخصيص ارايه صورت هاي مالي</a:t>
            </a:r>
          </a:p>
          <a:p>
            <a:pPr algn="r" rtl="1" eaLnBrk="1" hangingPunct="1">
              <a:spcAft>
                <a:spcPts val="800"/>
              </a:spcAft>
            </a:pPr>
            <a:r>
              <a:rPr lang="fa-IR" altLang="en-US" sz="3200" dirty="0">
                <a:latin typeface="Times New Roman" pitchFamily="18" charset="0"/>
                <a:cs typeface="B Nazanin" pitchFamily="2" charset="-78"/>
              </a:rPr>
              <a:t>4- تفاوت در واژه ها</a:t>
            </a:r>
          </a:p>
          <a:p>
            <a:pPr algn="r" rtl="1" eaLnBrk="1" hangingPunct="1">
              <a:spcAft>
                <a:spcPts val="800"/>
              </a:spcAft>
            </a:pPr>
            <a:r>
              <a:rPr lang="fa-IR" altLang="en-US" sz="3200" dirty="0">
                <a:latin typeface="Times New Roman" pitchFamily="18" charset="0"/>
                <a:cs typeface="B Nazanin" pitchFamily="2" charset="-78"/>
              </a:rPr>
              <a:t>5- تفاوت در انشا</a:t>
            </a:r>
          </a:p>
          <a:p>
            <a:pPr algn="r" rtl="1" eaLnBrk="1" hangingPunct="1">
              <a:spcAft>
                <a:spcPts val="800"/>
              </a:spcAft>
            </a:pPr>
            <a:r>
              <a:rPr lang="fa-IR" altLang="en-US" sz="3200" dirty="0">
                <a:latin typeface="Times New Roman" pitchFamily="18" charset="0"/>
                <a:cs typeface="B Nazanin" pitchFamily="2" charset="-78"/>
              </a:rPr>
              <a:t>6- تفاوت در اندازه گيري و شناسايي (مساله شناخت)</a:t>
            </a:r>
          </a:p>
          <a:p>
            <a:pPr algn="r" rtl="1" eaLnBrk="1" hangingPunct="1">
              <a:lnSpc>
                <a:spcPct val="105000"/>
              </a:lnSpc>
              <a:spcAft>
                <a:spcPts val="800"/>
              </a:spcAft>
            </a:pPr>
            <a:endParaRPr lang="fa-IR" altLang="en-US" sz="2800" dirty="0">
              <a:cs typeface="B Nazanin" pitchFamily="2" charset="-78"/>
            </a:endParaRP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80</a:t>
            </a:fld>
            <a:endParaRPr lang="en-US"/>
          </a:p>
        </p:txBody>
      </p:sp>
    </p:spTree>
    <p:extLst>
      <p:ext uri="{BB962C8B-B14F-4D97-AF65-F5344CB8AC3E}">
        <p14:creationId xmlns:p14="http://schemas.microsoft.com/office/powerpoint/2010/main" val="8633797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76200" y="762000"/>
            <a:ext cx="83312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Aft>
                <a:spcPts val="800"/>
              </a:spcAft>
            </a:pPr>
            <a:r>
              <a:rPr lang="fa-IR" altLang="en-US" sz="3200" dirty="0">
                <a:latin typeface="Times New Roman" pitchFamily="18" charset="0"/>
                <a:cs typeface="B Nazanin" pitchFamily="2" charset="-78"/>
              </a:rPr>
              <a:t>بحث ترجمه يا </a:t>
            </a:r>
            <a:r>
              <a:rPr lang="en-US" altLang="en-US" sz="3200" dirty="0">
                <a:latin typeface="Times New Roman" pitchFamily="18" charset="0"/>
                <a:cs typeface="B Nazanin" pitchFamily="2" charset="-78"/>
              </a:rPr>
              <a:t>translation</a:t>
            </a:r>
            <a:r>
              <a:rPr lang="fa-IR" altLang="en-US" sz="3200" dirty="0">
                <a:latin typeface="Times New Roman" pitchFamily="18" charset="0"/>
                <a:cs typeface="B Nazanin" pitchFamily="2" charset="-78"/>
              </a:rPr>
              <a:t> در واژه هاي متداول مهم است.</a:t>
            </a:r>
          </a:p>
          <a:p>
            <a:pPr algn="r" rtl="1" eaLnBrk="1" hangingPunct="1">
              <a:lnSpc>
                <a:spcPct val="105000"/>
              </a:lnSpc>
              <a:spcAft>
                <a:spcPts val="800"/>
              </a:spcAft>
            </a:pPr>
            <a:endParaRPr lang="fa-IR" altLang="en-US" sz="2800" dirty="0">
              <a:cs typeface="B Nazanin" pitchFamily="2" charset="-78"/>
            </a:endParaRPr>
          </a:p>
        </p:txBody>
      </p:sp>
      <p:sp>
        <p:nvSpPr>
          <p:cNvPr id="55299" name="Rectangle 2"/>
          <p:cNvSpPr>
            <a:spLocks noChangeArrowheads="1"/>
          </p:cNvSpPr>
          <p:nvPr/>
        </p:nvSpPr>
        <p:spPr bwMode="auto">
          <a:xfrm>
            <a:off x="-152400" y="3962400"/>
            <a:ext cx="9296400" cy="199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Aft>
                <a:spcPts val="800"/>
              </a:spcAft>
            </a:pPr>
            <a:r>
              <a:rPr lang="en-US" altLang="en-US" sz="2800" dirty="0" err="1">
                <a:latin typeface="Times New Roman" pitchFamily="18" charset="0"/>
                <a:cs typeface="B Nazanin" pitchFamily="2" charset="-78"/>
              </a:rPr>
              <a:t>measurment</a:t>
            </a:r>
            <a:r>
              <a:rPr lang="fa-IR" altLang="en-US" sz="2800" dirty="0">
                <a:latin typeface="Times New Roman" pitchFamily="18" charset="0"/>
                <a:cs typeface="B Nazanin" pitchFamily="2" charset="-78"/>
              </a:rPr>
              <a:t>:‌تعيين تصاويري كه بايد گزارش شوند.</a:t>
            </a:r>
          </a:p>
          <a:p>
            <a:pPr algn="r" rtl="1" eaLnBrk="1" hangingPunct="1">
              <a:lnSpc>
                <a:spcPct val="105000"/>
              </a:lnSpc>
              <a:spcAft>
                <a:spcPts val="800"/>
              </a:spcAft>
            </a:pPr>
            <a:r>
              <a:rPr lang="fa-IR" altLang="en-US" sz="2400" dirty="0">
                <a:cs typeface="B Nazanin" pitchFamily="2" charset="-78"/>
              </a:rPr>
              <a:t>مثال: 1- </a:t>
            </a:r>
            <a:r>
              <a:rPr lang="en-US" altLang="en-US" sz="2400" dirty="0">
                <a:cs typeface="B Nazanin" pitchFamily="2" charset="-78"/>
              </a:rPr>
              <a:t>HC</a:t>
            </a:r>
            <a:r>
              <a:rPr lang="fa-IR" altLang="en-US" sz="2400" dirty="0">
                <a:cs typeface="B Nazanin" pitchFamily="2" charset="-78"/>
              </a:rPr>
              <a:t>: </a:t>
            </a:r>
            <a:r>
              <a:rPr lang="en-US" altLang="en-US" sz="2400" dirty="0" err="1">
                <a:cs typeface="B Nazanin" pitchFamily="2" charset="-78"/>
              </a:rPr>
              <a:t>nistorical</a:t>
            </a:r>
            <a:r>
              <a:rPr lang="en-US" altLang="en-US" sz="2400" dirty="0">
                <a:cs typeface="B Nazanin" pitchFamily="2" charset="-78"/>
              </a:rPr>
              <a:t> cost</a:t>
            </a:r>
          </a:p>
          <a:p>
            <a:pPr algn="r" rtl="1" eaLnBrk="1" hangingPunct="1">
              <a:lnSpc>
                <a:spcPct val="105000"/>
              </a:lnSpc>
              <a:spcAft>
                <a:spcPts val="800"/>
              </a:spcAft>
            </a:pPr>
            <a:r>
              <a:rPr lang="fa-IR" altLang="en-US" sz="2400" dirty="0">
                <a:cs typeface="B Nazanin" pitchFamily="2" charset="-78"/>
              </a:rPr>
              <a:t>2- </a:t>
            </a:r>
            <a:r>
              <a:rPr lang="en-US" altLang="en-US" sz="2400" dirty="0">
                <a:cs typeface="B Nazanin" pitchFamily="2" charset="-78"/>
              </a:rPr>
              <a:t>GPD</a:t>
            </a:r>
            <a:r>
              <a:rPr lang="fa-IR" altLang="en-US" sz="2400" dirty="0">
                <a:cs typeface="B Nazanin" pitchFamily="2" charset="-78"/>
              </a:rPr>
              <a:t>: </a:t>
            </a:r>
            <a:r>
              <a:rPr lang="en-US" altLang="en-US" sz="2400" dirty="0">
                <a:cs typeface="B Nazanin" pitchFamily="2" charset="-78"/>
              </a:rPr>
              <a:t>(general purchasing power)</a:t>
            </a:r>
            <a:r>
              <a:rPr lang="fa-IR" altLang="en-US" sz="2400" dirty="0">
                <a:cs typeface="B Nazanin" pitchFamily="2" charset="-78"/>
              </a:rPr>
              <a:t> (تعديل بهاي تمام شده براساس </a:t>
            </a:r>
            <a:r>
              <a:rPr lang="en-US" altLang="en-US" sz="2400" dirty="0">
                <a:cs typeface="B Nazanin" pitchFamily="2" charset="-78"/>
              </a:rPr>
              <a:t>GPD</a:t>
            </a:r>
            <a:r>
              <a:rPr lang="fa-IR" altLang="en-US" sz="2400" dirty="0">
                <a:cs typeface="B Nazanin" pitchFamily="2" charset="-78"/>
              </a:rPr>
              <a:t> ارز)</a:t>
            </a:r>
          </a:p>
          <a:p>
            <a:pPr algn="r" rtl="1" eaLnBrk="1" hangingPunct="1">
              <a:lnSpc>
                <a:spcPct val="105000"/>
              </a:lnSpc>
              <a:spcAft>
                <a:spcPts val="800"/>
              </a:spcAft>
            </a:pPr>
            <a:r>
              <a:rPr lang="fa-IR" altLang="en-US" sz="2400" dirty="0">
                <a:cs typeface="B Nazanin" pitchFamily="2" charset="-78"/>
              </a:rPr>
              <a:t>3- </a:t>
            </a:r>
            <a:r>
              <a:rPr lang="en-US" altLang="en-US" sz="2400" dirty="0" err="1">
                <a:cs typeface="B Nazanin" pitchFamily="2" charset="-78"/>
              </a:rPr>
              <a:t>Fv</a:t>
            </a:r>
            <a:r>
              <a:rPr lang="fa-IR" altLang="en-US" sz="2400" dirty="0">
                <a:cs typeface="B Nazanin" pitchFamily="2" charset="-78"/>
              </a:rPr>
              <a:t>: </a:t>
            </a:r>
            <a:r>
              <a:rPr lang="en-US" altLang="en-US" sz="2400" dirty="0">
                <a:cs typeface="B Nazanin" pitchFamily="2" charset="-78"/>
              </a:rPr>
              <a:t>Fair value</a:t>
            </a:r>
            <a:endParaRPr lang="fa-IR" altLang="en-US" sz="2400" dirty="0">
              <a:cs typeface="B Nazanin" pitchFamily="2" charset="-78"/>
            </a:endParaRPr>
          </a:p>
        </p:txBody>
      </p:sp>
      <p:sp>
        <p:nvSpPr>
          <p:cNvPr id="55300" name="Rectangle 3"/>
          <p:cNvSpPr>
            <a:spLocks noChangeArrowheads="1"/>
          </p:cNvSpPr>
          <p:nvPr/>
        </p:nvSpPr>
        <p:spPr bwMode="auto">
          <a:xfrm>
            <a:off x="-152400" y="1981200"/>
            <a:ext cx="9296400" cy="163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ctr" rtl="1" eaLnBrk="1" hangingPunct="1">
              <a:spcAft>
                <a:spcPts val="800"/>
              </a:spcAft>
            </a:pPr>
            <a:r>
              <a:rPr lang="en-US" altLang="en-US" sz="3200" dirty="0">
                <a:latin typeface="Times New Roman" pitchFamily="18" charset="0"/>
                <a:cs typeface="B Nazanin" pitchFamily="2" charset="-78"/>
              </a:rPr>
              <a:t>Recognition</a:t>
            </a:r>
            <a:r>
              <a:rPr lang="fa-IR" altLang="en-US" sz="3200" dirty="0">
                <a:latin typeface="Times New Roman" pitchFamily="18" charset="0"/>
                <a:cs typeface="B Nazanin" pitchFamily="2" charset="-78"/>
              </a:rPr>
              <a:t> (شناخت): تصميم درباره اتفاقي كه بايد در صورت هاي مالي شناسايي و گزارش شود.</a:t>
            </a:r>
          </a:p>
          <a:p>
            <a:pPr algn="r" rtl="1" eaLnBrk="1" hangingPunct="1">
              <a:lnSpc>
                <a:spcPct val="105000"/>
              </a:lnSpc>
              <a:spcAft>
                <a:spcPts val="800"/>
              </a:spcAft>
            </a:pPr>
            <a:endParaRPr lang="fa-IR" altLang="en-US" sz="2800" dirty="0">
              <a:cs typeface="B Nazanin" pitchFamily="2" charset="-78"/>
            </a:endParaRP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81</a:t>
            </a:fld>
            <a:endParaRPr lang="en-US"/>
          </a:p>
        </p:txBody>
      </p:sp>
    </p:spTree>
    <p:extLst>
      <p:ext uri="{BB962C8B-B14F-4D97-AF65-F5344CB8AC3E}">
        <p14:creationId xmlns:p14="http://schemas.microsoft.com/office/powerpoint/2010/main" val="18821588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ChangeArrowheads="1"/>
          </p:cNvSpPr>
          <p:nvPr/>
        </p:nvSpPr>
        <p:spPr bwMode="auto">
          <a:xfrm>
            <a:off x="439738" y="115888"/>
            <a:ext cx="83312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Aft>
                <a:spcPts val="800"/>
              </a:spcAft>
            </a:pPr>
            <a:r>
              <a:rPr lang="fa-IR" altLang="en-US" sz="3200" dirty="0">
                <a:latin typeface="Times New Roman" pitchFamily="18" charset="0"/>
                <a:cs typeface="B Nazanin" pitchFamily="2" charset="-78"/>
              </a:rPr>
              <a:t>بحث ترجمه يا </a:t>
            </a:r>
            <a:r>
              <a:rPr lang="en-US" altLang="en-US" sz="3200" dirty="0">
                <a:latin typeface="Times New Roman" pitchFamily="18" charset="0"/>
                <a:cs typeface="B Nazanin" pitchFamily="2" charset="-78"/>
              </a:rPr>
              <a:t>translation</a:t>
            </a:r>
            <a:r>
              <a:rPr lang="fa-IR" altLang="en-US" sz="3200" dirty="0">
                <a:latin typeface="Times New Roman" pitchFamily="18" charset="0"/>
                <a:cs typeface="B Nazanin" pitchFamily="2" charset="-78"/>
              </a:rPr>
              <a:t> در واژه هاي متداول مهم است.</a:t>
            </a:r>
          </a:p>
          <a:p>
            <a:pPr algn="r" rtl="1" eaLnBrk="1" hangingPunct="1">
              <a:lnSpc>
                <a:spcPct val="105000"/>
              </a:lnSpc>
              <a:spcAft>
                <a:spcPts val="800"/>
              </a:spcAft>
            </a:pPr>
            <a:endParaRPr lang="fa-IR" altLang="en-US" sz="2800" dirty="0">
              <a:cs typeface="B Nazanin" pitchFamily="2" charset="-78"/>
            </a:endParaRPr>
          </a:p>
        </p:txBody>
      </p:sp>
      <p:sp>
        <p:nvSpPr>
          <p:cNvPr id="56323" name="Rectangle 2"/>
          <p:cNvSpPr>
            <a:spLocks noChangeArrowheads="1"/>
          </p:cNvSpPr>
          <p:nvPr/>
        </p:nvSpPr>
        <p:spPr bwMode="auto">
          <a:xfrm>
            <a:off x="439738" y="914400"/>
            <a:ext cx="8331200"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Aft>
                <a:spcPts val="800"/>
              </a:spcAft>
            </a:pPr>
            <a:r>
              <a:rPr lang="en-US" altLang="en-US" sz="3200" dirty="0" err="1">
                <a:latin typeface="Times New Roman" pitchFamily="18" charset="0"/>
                <a:cs typeface="B Nazanin" pitchFamily="2" charset="-78"/>
              </a:rPr>
              <a:t>Nobe’s</a:t>
            </a:r>
            <a:r>
              <a:rPr lang="fa-IR" altLang="en-US" sz="3200" dirty="0">
                <a:latin typeface="Times New Roman" pitchFamily="18" charset="0"/>
                <a:cs typeface="B Nazanin" pitchFamily="2" charset="-78"/>
              </a:rPr>
              <a:t> مدل خود را به صورت زير توسعه داد:</a:t>
            </a:r>
          </a:p>
          <a:p>
            <a:pPr algn="r" rtl="1" eaLnBrk="1" hangingPunct="1">
              <a:spcAft>
                <a:spcPts val="800"/>
              </a:spcAft>
            </a:pPr>
            <a:r>
              <a:rPr lang="en-US" altLang="en-US" sz="3200" dirty="0">
                <a:latin typeface="Times New Roman" pitchFamily="18" charset="0"/>
                <a:cs typeface="B Nazanin" pitchFamily="2" charset="-78"/>
              </a:rPr>
              <a:t>1- culture</a:t>
            </a:r>
          </a:p>
          <a:p>
            <a:pPr algn="r" rtl="1" eaLnBrk="1" hangingPunct="1">
              <a:spcAft>
                <a:spcPts val="800"/>
              </a:spcAft>
            </a:pPr>
            <a:r>
              <a:rPr lang="en-US" altLang="en-US" sz="3200" dirty="0">
                <a:latin typeface="Times New Roman" pitchFamily="18" charset="0"/>
                <a:cs typeface="B Nazanin" pitchFamily="2" charset="-78"/>
              </a:rPr>
              <a:t>2- … of financial systems</a:t>
            </a:r>
          </a:p>
          <a:p>
            <a:pPr algn="r" rtl="1" eaLnBrk="1" hangingPunct="1">
              <a:spcAft>
                <a:spcPts val="800"/>
              </a:spcAft>
            </a:pPr>
            <a:endParaRPr lang="fa-IR" altLang="en-US" sz="3200" dirty="0">
              <a:latin typeface="Times New Roman" pitchFamily="18" charset="0"/>
              <a:cs typeface="B Nazanin" pitchFamily="2" charset="-78"/>
            </a:endParaRPr>
          </a:p>
          <a:p>
            <a:pPr algn="r" rtl="1" eaLnBrk="1" hangingPunct="1">
              <a:spcAft>
                <a:spcPts val="800"/>
              </a:spcAft>
            </a:pPr>
            <a:r>
              <a:rPr lang="fa-IR" altLang="en-US" sz="3200" dirty="0">
                <a:latin typeface="Times New Roman" pitchFamily="18" charset="0"/>
                <a:cs typeface="B Nazanin" pitchFamily="2" charset="-78"/>
              </a:rPr>
              <a:t>سيستم هاي مالي</a:t>
            </a:r>
          </a:p>
          <a:p>
            <a:pPr algn="r" rtl="1" eaLnBrk="1" hangingPunct="1">
              <a:lnSpc>
                <a:spcPct val="105000"/>
              </a:lnSpc>
              <a:spcAft>
                <a:spcPts val="800"/>
              </a:spcAft>
            </a:pPr>
            <a:endParaRPr lang="fa-IR" altLang="en-US" sz="2800" dirty="0">
              <a:cs typeface="B Nazanin" pitchFamily="2" charset="-78"/>
            </a:endParaRPr>
          </a:p>
        </p:txBody>
      </p:sp>
      <p:sp>
        <p:nvSpPr>
          <p:cNvPr id="56324" name="Rectangle 3"/>
          <p:cNvSpPr>
            <a:spLocks noChangeArrowheads="1"/>
          </p:cNvSpPr>
          <p:nvPr/>
        </p:nvSpPr>
        <p:spPr bwMode="auto">
          <a:xfrm>
            <a:off x="3667125" y="4054475"/>
            <a:ext cx="1717675"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eaLnBrk="1" hangingPunct="1">
              <a:spcAft>
                <a:spcPts val="800"/>
              </a:spcAft>
            </a:pPr>
            <a:r>
              <a:rPr lang="en-US" altLang="en-US" sz="3200">
                <a:latin typeface="Times New Roman" pitchFamily="18" charset="0"/>
                <a:cs typeface="B Nazanin" pitchFamily="2" charset="-78"/>
              </a:rPr>
              <a:t>A</a:t>
            </a:r>
          </a:p>
          <a:p>
            <a:pPr eaLnBrk="1" hangingPunct="1">
              <a:spcAft>
                <a:spcPts val="800"/>
              </a:spcAft>
            </a:pPr>
            <a:r>
              <a:rPr lang="en-US" altLang="en-US" sz="3200">
                <a:latin typeface="Times New Roman" pitchFamily="18" charset="0"/>
                <a:cs typeface="B Nazanin" pitchFamily="2" charset="-78"/>
              </a:rPr>
              <a:t>B</a:t>
            </a:r>
            <a:endParaRPr lang="fa-IR" altLang="en-US" sz="3200">
              <a:latin typeface="Times New Roman" pitchFamily="18" charset="0"/>
              <a:cs typeface="B Nazanin" pitchFamily="2" charset="-78"/>
            </a:endParaRPr>
          </a:p>
        </p:txBody>
      </p:sp>
      <p:cxnSp>
        <p:nvCxnSpPr>
          <p:cNvPr id="5" name="Straight Arrow Connector 4"/>
          <p:cNvCxnSpPr/>
          <p:nvPr/>
        </p:nvCxnSpPr>
        <p:spPr>
          <a:xfrm flipH="1" flipV="1">
            <a:off x="5384800" y="4419600"/>
            <a:ext cx="1092200" cy="2238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flipH="1">
            <a:off x="5486400" y="4643438"/>
            <a:ext cx="990600" cy="2333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82</a:t>
            </a:fld>
            <a:endParaRPr lang="en-US"/>
          </a:p>
        </p:txBody>
      </p:sp>
    </p:spTree>
    <p:extLst>
      <p:ext uri="{BB962C8B-B14F-4D97-AF65-F5344CB8AC3E}">
        <p14:creationId xmlns:p14="http://schemas.microsoft.com/office/powerpoint/2010/main" val="24360821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4"/>
          <p:cNvSpPr>
            <a:spLocks noChangeArrowheads="1"/>
          </p:cNvSpPr>
          <p:nvPr/>
        </p:nvSpPr>
        <p:spPr bwMode="auto">
          <a:xfrm>
            <a:off x="-28575" y="268288"/>
            <a:ext cx="220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Aft>
                <a:spcPts val="800"/>
              </a:spcAft>
            </a:pPr>
            <a:r>
              <a:rPr lang="fa-IR" altLang="en-US" sz="3200" dirty="0">
                <a:latin typeface="Times New Roman" pitchFamily="18" charset="0"/>
                <a:cs typeface="B Nazanin" pitchFamily="2" charset="-78"/>
              </a:rPr>
              <a:t>ماهيت</a:t>
            </a:r>
            <a:r>
              <a:rPr lang="en-US" altLang="en-US" sz="3200" dirty="0">
                <a:latin typeface="Times New Roman" pitchFamily="18" charset="0"/>
                <a:cs typeface="B Nazanin" pitchFamily="2" charset="-78"/>
              </a:rPr>
              <a:t> …</a:t>
            </a:r>
            <a:r>
              <a:rPr lang="fa-IR" altLang="en-US" sz="3200" dirty="0">
                <a:latin typeface="Times New Roman" pitchFamily="18" charset="0"/>
                <a:cs typeface="B Nazanin" pitchFamily="2" charset="-78"/>
              </a:rPr>
              <a:t> </a:t>
            </a:r>
            <a:endParaRPr lang="fa-IR" altLang="en-US" sz="2800" dirty="0">
              <a:cs typeface="B Nazanin" pitchFamily="2" charset="-78"/>
            </a:endParaRPr>
          </a:p>
        </p:txBody>
      </p:sp>
      <p:sp>
        <p:nvSpPr>
          <p:cNvPr id="16" name="Rectangle 15"/>
          <p:cNvSpPr/>
          <p:nvPr/>
        </p:nvSpPr>
        <p:spPr>
          <a:xfrm>
            <a:off x="504825" y="1081088"/>
            <a:ext cx="1981200" cy="1828800"/>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anchor="ctr"/>
          <a:lstStyle/>
          <a:p>
            <a:pPr algn="ctr">
              <a:defRPr/>
            </a:pPr>
            <a:r>
              <a:rPr lang="fa-IR" sz="3200" dirty="0">
                <a:solidFill>
                  <a:schemeClr val="tx1"/>
                </a:solidFill>
                <a:cs typeface="B Nazanin" panose="00000400000000000000" pitchFamily="2" charset="-78"/>
              </a:rPr>
              <a:t>نوع 1</a:t>
            </a:r>
            <a:endParaRPr lang="en-US" sz="3200" dirty="0">
              <a:solidFill>
                <a:schemeClr val="tx1"/>
              </a:solidFill>
              <a:cs typeface="B Nazanin" panose="00000400000000000000" pitchFamily="2" charset="-78"/>
            </a:endParaRPr>
          </a:p>
        </p:txBody>
      </p:sp>
      <p:sp>
        <p:nvSpPr>
          <p:cNvPr id="17" name="Rectangle 16"/>
          <p:cNvSpPr/>
          <p:nvPr/>
        </p:nvSpPr>
        <p:spPr>
          <a:xfrm>
            <a:off x="3413125" y="1081088"/>
            <a:ext cx="1981200" cy="1828800"/>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anchor="ctr"/>
          <a:lstStyle/>
          <a:p>
            <a:pPr algn="ctr">
              <a:defRPr/>
            </a:pPr>
            <a:r>
              <a:rPr lang="fa-IR" sz="3200" dirty="0">
                <a:solidFill>
                  <a:schemeClr val="tx1"/>
                </a:solidFill>
                <a:cs typeface="B Nazanin" panose="00000400000000000000" pitchFamily="2" charset="-78"/>
              </a:rPr>
              <a:t>تأمين مالي بيروني قوي</a:t>
            </a:r>
            <a:endParaRPr lang="en-US" sz="3200" dirty="0">
              <a:solidFill>
                <a:schemeClr val="tx1"/>
              </a:solidFill>
              <a:cs typeface="B Nazanin" panose="00000400000000000000" pitchFamily="2" charset="-78"/>
            </a:endParaRPr>
          </a:p>
        </p:txBody>
      </p:sp>
      <p:sp>
        <p:nvSpPr>
          <p:cNvPr id="18" name="Rectangle 17"/>
          <p:cNvSpPr/>
          <p:nvPr/>
        </p:nvSpPr>
        <p:spPr>
          <a:xfrm>
            <a:off x="6248400" y="1081088"/>
            <a:ext cx="2447925" cy="1828800"/>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anchor="ctr"/>
          <a:lstStyle/>
          <a:p>
            <a:pPr algn="ctr">
              <a:defRPr/>
            </a:pPr>
            <a:r>
              <a:rPr lang="fa-IR" sz="3200" dirty="0">
                <a:solidFill>
                  <a:schemeClr val="tx1"/>
                </a:solidFill>
                <a:cs typeface="B Nazanin" panose="00000400000000000000" pitchFamily="2" charset="-78"/>
              </a:rPr>
              <a:t>كلاس </a:t>
            </a:r>
            <a:r>
              <a:rPr lang="en-US" sz="3200" dirty="0">
                <a:solidFill>
                  <a:schemeClr val="tx1"/>
                </a:solidFill>
                <a:cs typeface="B Nazanin" panose="00000400000000000000" pitchFamily="2" charset="-78"/>
              </a:rPr>
              <a:t>A</a:t>
            </a:r>
            <a:r>
              <a:rPr lang="fa-IR" sz="3200" dirty="0">
                <a:solidFill>
                  <a:schemeClr val="tx1"/>
                </a:solidFill>
                <a:cs typeface="B Nazanin" panose="00000400000000000000" pitchFamily="2" charset="-78"/>
              </a:rPr>
              <a:t>:</a:t>
            </a:r>
          </a:p>
          <a:p>
            <a:pPr algn="ctr">
              <a:defRPr/>
            </a:pPr>
            <a:r>
              <a:rPr lang="fa-IR" sz="3200" dirty="0">
                <a:solidFill>
                  <a:schemeClr val="tx1"/>
                </a:solidFill>
                <a:cs typeface="B Nazanin" panose="00000400000000000000" pitchFamily="2" charset="-78"/>
              </a:rPr>
              <a:t>حسابداري براي سهامداران بيروني</a:t>
            </a:r>
            <a:endParaRPr lang="en-US" sz="3200" dirty="0">
              <a:solidFill>
                <a:schemeClr val="tx1"/>
              </a:solidFill>
              <a:cs typeface="B Nazanin" panose="00000400000000000000" pitchFamily="2" charset="-78"/>
            </a:endParaRPr>
          </a:p>
        </p:txBody>
      </p:sp>
      <p:sp>
        <p:nvSpPr>
          <p:cNvPr id="19" name="Rectangle 18"/>
          <p:cNvSpPr/>
          <p:nvPr/>
        </p:nvSpPr>
        <p:spPr>
          <a:xfrm>
            <a:off x="542925" y="3367088"/>
            <a:ext cx="1981200" cy="1828800"/>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anchor="ctr"/>
          <a:lstStyle/>
          <a:p>
            <a:pPr algn="ctr">
              <a:defRPr/>
            </a:pPr>
            <a:r>
              <a:rPr lang="fa-IR" sz="3200" dirty="0">
                <a:solidFill>
                  <a:schemeClr val="tx1"/>
                </a:solidFill>
                <a:cs typeface="B Nazanin" panose="00000400000000000000" pitchFamily="2" charset="-78"/>
              </a:rPr>
              <a:t>نوع 2</a:t>
            </a:r>
            <a:endParaRPr lang="en-US" sz="3200" dirty="0">
              <a:solidFill>
                <a:schemeClr val="tx1"/>
              </a:solidFill>
              <a:cs typeface="B Nazanin" panose="00000400000000000000" pitchFamily="2" charset="-78"/>
            </a:endParaRPr>
          </a:p>
        </p:txBody>
      </p:sp>
      <p:sp>
        <p:nvSpPr>
          <p:cNvPr id="20" name="Rectangle 19"/>
          <p:cNvSpPr/>
          <p:nvPr/>
        </p:nvSpPr>
        <p:spPr>
          <a:xfrm>
            <a:off x="3476625" y="3379788"/>
            <a:ext cx="1981200" cy="1828800"/>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anchor="ctr"/>
          <a:lstStyle/>
          <a:p>
            <a:pPr algn="ctr">
              <a:defRPr/>
            </a:pPr>
            <a:r>
              <a:rPr lang="fa-IR" sz="3200" dirty="0">
                <a:solidFill>
                  <a:schemeClr val="tx1"/>
                </a:solidFill>
                <a:cs typeface="B Nazanin" panose="00000400000000000000" pitchFamily="2" charset="-78"/>
              </a:rPr>
              <a:t>تأمين مالي بيروني ضعيف</a:t>
            </a:r>
            <a:endParaRPr lang="en-US" sz="3200" dirty="0">
              <a:solidFill>
                <a:schemeClr val="tx1"/>
              </a:solidFill>
              <a:cs typeface="B Nazanin" panose="00000400000000000000" pitchFamily="2" charset="-78"/>
            </a:endParaRPr>
          </a:p>
        </p:txBody>
      </p:sp>
      <p:sp>
        <p:nvSpPr>
          <p:cNvPr id="21" name="Rectangle 20"/>
          <p:cNvSpPr/>
          <p:nvPr/>
        </p:nvSpPr>
        <p:spPr>
          <a:xfrm>
            <a:off x="6248400" y="3379788"/>
            <a:ext cx="2549525" cy="1828800"/>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anchor="ctr"/>
          <a:lstStyle/>
          <a:p>
            <a:pPr algn="ctr">
              <a:defRPr/>
            </a:pPr>
            <a:r>
              <a:rPr lang="fa-IR" sz="2800" dirty="0">
                <a:solidFill>
                  <a:schemeClr val="tx1"/>
                </a:solidFill>
                <a:cs typeface="B Nazanin" panose="00000400000000000000" pitchFamily="2" charset="-78"/>
              </a:rPr>
              <a:t>كلاس </a:t>
            </a:r>
            <a:r>
              <a:rPr lang="en-US" sz="2800" dirty="0">
                <a:solidFill>
                  <a:schemeClr val="tx1"/>
                </a:solidFill>
                <a:cs typeface="B Nazanin" panose="00000400000000000000" pitchFamily="2" charset="-78"/>
              </a:rPr>
              <a:t>B</a:t>
            </a:r>
            <a:r>
              <a:rPr lang="fa-IR" sz="2800" dirty="0">
                <a:solidFill>
                  <a:schemeClr val="tx1"/>
                </a:solidFill>
                <a:cs typeface="B Nazanin" panose="00000400000000000000" pitchFamily="2" charset="-78"/>
              </a:rPr>
              <a:t>:</a:t>
            </a:r>
          </a:p>
          <a:p>
            <a:pPr algn="ctr">
              <a:defRPr/>
            </a:pPr>
            <a:r>
              <a:rPr lang="fa-IR" sz="2800" dirty="0">
                <a:solidFill>
                  <a:schemeClr val="tx1"/>
                </a:solidFill>
                <a:cs typeface="B Nazanin" panose="00000400000000000000" pitchFamily="2" charset="-78"/>
              </a:rPr>
              <a:t>حسابداري براي مقاصد مالياتي و اعتباري</a:t>
            </a:r>
            <a:endParaRPr lang="en-US" sz="2800" dirty="0">
              <a:solidFill>
                <a:schemeClr val="tx1"/>
              </a:solidFill>
              <a:cs typeface="B Nazanin" panose="00000400000000000000" pitchFamily="2" charset="-78"/>
            </a:endParaRPr>
          </a:p>
        </p:txBody>
      </p:sp>
      <p:cxnSp>
        <p:nvCxnSpPr>
          <p:cNvPr id="22" name="Straight Arrow Connector 21"/>
          <p:cNvCxnSpPr/>
          <p:nvPr/>
        </p:nvCxnSpPr>
        <p:spPr>
          <a:xfrm>
            <a:off x="2638425" y="1995488"/>
            <a:ext cx="609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5534025" y="1995488"/>
            <a:ext cx="609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2714625" y="4256088"/>
            <a:ext cx="609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5638800" y="4256088"/>
            <a:ext cx="609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7357" name="Rectangle 25"/>
          <p:cNvSpPr>
            <a:spLocks noChangeArrowheads="1"/>
          </p:cNvSpPr>
          <p:nvPr/>
        </p:nvSpPr>
        <p:spPr bwMode="auto">
          <a:xfrm>
            <a:off x="2994025" y="217488"/>
            <a:ext cx="312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Aft>
                <a:spcPts val="800"/>
              </a:spcAft>
            </a:pPr>
            <a:r>
              <a:rPr lang="fa-IR" altLang="en-US" sz="3200" dirty="0">
                <a:latin typeface="Times New Roman" pitchFamily="18" charset="0"/>
                <a:cs typeface="B Nazanin" pitchFamily="2" charset="-78"/>
              </a:rPr>
              <a:t>نوع سيستم تأمين مالي</a:t>
            </a:r>
            <a:endParaRPr lang="fa-IR" altLang="en-US" sz="2800" dirty="0">
              <a:cs typeface="B Nazanin" pitchFamily="2" charset="-78"/>
            </a:endParaRPr>
          </a:p>
        </p:txBody>
      </p:sp>
      <p:sp>
        <p:nvSpPr>
          <p:cNvPr id="57358" name="Rectangle 26"/>
          <p:cNvSpPr>
            <a:spLocks noChangeArrowheads="1"/>
          </p:cNvSpPr>
          <p:nvPr/>
        </p:nvSpPr>
        <p:spPr bwMode="auto">
          <a:xfrm>
            <a:off x="6575425" y="242888"/>
            <a:ext cx="220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Aft>
                <a:spcPts val="800"/>
              </a:spcAft>
            </a:pPr>
            <a:r>
              <a:rPr lang="fa-IR" altLang="en-US" sz="3200" dirty="0">
                <a:latin typeface="Times New Roman" pitchFamily="18" charset="0"/>
                <a:cs typeface="B Nazanin" pitchFamily="2" charset="-78"/>
              </a:rPr>
              <a:t>نوع حسابداري</a:t>
            </a:r>
            <a:endParaRPr lang="fa-IR" altLang="en-US" sz="2800" dirty="0">
              <a:cs typeface="B Nazanin" pitchFamily="2" charset="-78"/>
            </a:endParaRPr>
          </a:p>
        </p:txBody>
      </p:sp>
      <p:sp>
        <p:nvSpPr>
          <p:cNvPr id="2" name="Footer Placeholder 1"/>
          <p:cNvSpPr>
            <a:spLocks noGrp="1"/>
          </p:cNvSpPr>
          <p:nvPr>
            <p:ph type="ftr" sz="quarter" idx="4294967295"/>
          </p:nvPr>
        </p:nvSpPr>
        <p:spPr>
          <a:xfrm>
            <a:off x="3505200" y="6324600"/>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83</a:t>
            </a:fld>
            <a:endParaRPr lang="en-US"/>
          </a:p>
        </p:txBody>
      </p:sp>
    </p:spTree>
    <p:extLst>
      <p:ext uri="{BB962C8B-B14F-4D97-AF65-F5344CB8AC3E}">
        <p14:creationId xmlns:p14="http://schemas.microsoft.com/office/powerpoint/2010/main" val="18009991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4993595" y="36513"/>
            <a:ext cx="3835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Aft>
                <a:spcPts val="800"/>
              </a:spcAft>
            </a:pPr>
            <a:r>
              <a:rPr lang="fa-IR" altLang="en-US" sz="3200" dirty="0">
                <a:latin typeface="Times New Roman" pitchFamily="18" charset="0"/>
                <a:cs typeface="B Nazanin" pitchFamily="2" charset="-78"/>
              </a:rPr>
              <a:t>كلاس </a:t>
            </a:r>
            <a:r>
              <a:rPr lang="en-US" altLang="en-US" sz="3200" dirty="0">
                <a:latin typeface="Times New Roman" pitchFamily="18" charset="0"/>
                <a:cs typeface="B Nazanin" pitchFamily="2" charset="-78"/>
              </a:rPr>
              <a:t>A</a:t>
            </a:r>
            <a:r>
              <a:rPr lang="fa-IR" altLang="en-US" sz="3200" dirty="0">
                <a:latin typeface="Times New Roman" pitchFamily="18" charset="0"/>
                <a:cs typeface="B Nazanin" pitchFamily="2" charset="-78"/>
              </a:rPr>
              <a:t>     انگره ساكسون:</a:t>
            </a:r>
            <a:endParaRPr lang="fa-IR" altLang="en-US" sz="2800" dirty="0">
              <a:cs typeface="B Nazanin" pitchFamily="2" charset="-78"/>
            </a:endParaRPr>
          </a:p>
        </p:txBody>
      </p:sp>
      <p:sp>
        <p:nvSpPr>
          <p:cNvPr id="3" name="Rectangle 2"/>
          <p:cNvSpPr/>
          <p:nvPr/>
        </p:nvSpPr>
        <p:spPr>
          <a:xfrm>
            <a:off x="381000" y="923924"/>
            <a:ext cx="7680325" cy="2329869"/>
          </a:xfrm>
          <a:prstGeom prst="rect">
            <a:avLst/>
          </a:prstGeom>
        </p:spPr>
        <p:txBody>
          <a:bodyPr>
            <a:spAutoFit/>
          </a:bodyPr>
          <a:lstStyle/>
          <a:p>
            <a:pPr marL="457200" indent="-457200" algn="r" rtl="1">
              <a:spcAft>
                <a:spcPts val="800"/>
              </a:spcAft>
              <a:buFont typeface="Wingdings" panose="05000000000000000000" pitchFamily="2" charset="2"/>
              <a:buChar char="q"/>
              <a:defRPr/>
            </a:pPr>
            <a:r>
              <a:rPr lang="fa-IR" sz="3200" dirty="0">
                <a:latin typeface="Times New Roman" panose="02020603050405020304" pitchFamily="18" charset="0"/>
                <a:cs typeface="B Nazanin" panose="00000400000000000000" pitchFamily="2" charset="-78"/>
              </a:rPr>
              <a:t>معيارهاي اندازه گيري داراي حافظه كاري كم تر </a:t>
            </a:r>
          </a:p>
          <a:p>
            <a:pPr marL="457200" indent="-457200" algn="r" rtl="1">
              <a:spcAft>
                <a:spcPts val="800"/>
              </a:spcAft>
              <a:buFont typeface="Wingdings" panose="05000000000000000000" pitchFamily="2" charset="2"/>
              <a:buChar char="q"/>
              <a:defRPr/>
            </a:pPr>
            <a:r>
              <a:rPr lang="fa-IR" sz="3200" dirty="0">
                <a:latin typeface="Times New Roman" panose="02020603050405020304" pitchFamily="18" charset="0"/>
                <a:cs typeface="B Nazanin" panose="00000400000000000000" pitchFamily="2" charset="-78"/>
              </a:rPr>
              <a:t>هزينه هاي انشا زياد است</a:t>
            </a:r>
          </a:p>
          <a:p>
            <a:pPr marL="457200" indent="-457200" algn="r" rtl="1">
              <a:spcAft>
                <a:spcPts val="800"/>
              </a:spcAft>
              <a:buFont typeface="Wingdings" panose="05000000000000000000" pitchFamily="2" charset="2"/>
              <a:buChar char="q"/>
              <a:defRPr/>
            </a:pPr>
            <a:r>
              <a:rPr lang="fa-IR" sz="3200" dirty="0">
                <a:latin typeface="Times New Roman" panose="02020603050405020304" pitchFamily="18" charset="0"/>
                <a:cs typeface="B Nazanin" panose="00000400000000000000" pitchFamily="2" charset="-78"/>
              </a:rPr>
              <a:t>سيستم حسابداري متفاوت با سيستم مالياتي است.</a:t>
            </a:r>
          </a:p>
          <a:p>
            <a:pPr algn="r" rtl="1">
              <a:lnSpc>
                <a:spcPct val="105000"/>
              </a:lnSpc>
              <a:spcAft>
                <a:spcPts val="800"/>
              </a:spcAft>
              <a:defRPr/>
            </a:pPr>
            <a:endParaRPr lang="fa-IR" sz="2800" dirty="0">
              <a:latin typeface="Arial" pitchFamily="34" charset="0"/>
              <a:cs typeface="B Nazanin" panose="00000400000000000000" pitchFamily="2" charset="-78"/>
            </a:endParaRPr>
          </a:p>
        </p:txBody>
      </p:sp>
      <p:sp>
        <p:nvSpPr>
          <p:cNvPr id="58372" name="Rectangle 3"/>
          <p:cNvSpPr>
            <a:spLocks noChangeArrowheads="1"/>
          </p:cNvSpPr>
          <p:nvPr/>
        </p:nvSpPr>
        <p:spPr bwMode="auto">
          <a:xfrm>
            <a:off x="4570867" y="2961694"/>
            <a:ext cx="4279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eaLnBrk="1" hangingPunct="1">
              <a:spcAft>
                <a:spcPts val="800"/>
              </a:spcAft>
            </a:pPr>
            <a:r>
              <a:rPr lang="fa-IR" altLang="en-US" sz="3200" dirty="0">
                <a:latin typeface="Times New Roman" pitchFamily="18" charset="0"/>
                <a:cs typeface="B Nazanin" pitchFamily="2" charset="-78"/>
              </a:rPr>
              <a:t>كلاس </a:t>
            </a:r>
            <a:r>
              <a:rPr lang="en-US" altLang="en-US" sz="3200" dirty="0">
                <a:latin typeface="Times New Roman" pitchFamily="18" charset="0"/>
                <a:cs typeface="B Nazanin" pitchFamily="2" charset="-78"/>
              </a:rPr>
              <a:t>B</a:t>
            </a:r>
            <a:r>
              <a:rPr lang="fa-IR" altLang="en-US" sz="3200" dirty="0">
                <a:latin typeface="Times New Roman" pitchFamily="18" charset="0"/>
                <a:cs typeface="B Nazanin" pitchFamily="2" charset="-78"/>
              </a:rPr>
              <a:t>     حسابداري اروپايي:</a:t>
            </a:r>
            <a:endParaRPr lang="fa-IR" altLang="en-US" sz="2800" dirty="0">
              <a:cs typeface="B Nazanin" pitchFamily="2" charset="-78"/>
            </a:endParaRPr>
          </a:p>
        </p:txBody>
      </p:sp>
      <p:sp>
        <p:nvSpPr>
          <p:cNvPr id="5" name="Rectangle 4"/>
          <p:cNvSpPr/>
          <p:nvPr/>
        </p:nvSpPr>
        <p:spPr>
          <a:xfrm>
            <a:off x="306387" y="3687180"/>
            <a:ext cx="7754938" cy="1774845"/>
          </a:xfrm>
          <a:prstGeom prst="rect">
            <a:avLst/>
          </a:prstGeom>
        </p:spPr>
        <p:txBody>
          <a:bodyPr>
            <a:spAutoFit/>
          </a:bodyPr>
          <a:lstStyle/>
          <a:p>
            <a:pPr marL="457200" indent="-457200" algn="r" rtl="1">
              <a:spcAft>
                <a:spcPts val="800"/>
              </a:spcAft>
              <a:buFont typeface="Wingdings" panose="05000000000000000000" pitchFamily="2" charset="2"/>
              <a:buChar char="q"/>
              <a:defRPr/>
            </a:pPr>
            <a:r>
              <a:rPr lang="fa-IR" sz="3200" dirty="0">
                <a:latin typeface="Times New Roman" panose="02020603050405020304" pitchFamily="18" charset="0"/>
                <a:cs typeface="B Nazanin" panose="00000400000000000000" pitchFamily="2" charset="-78"/>
              </a:rPr>
              <a:t>محافظه كاري زياد</a:t>
            </a:r>
          </a:p>
          <a:p>
            <a:pPr marL="457200" indent="-457200" algn="r" rtl="1">
              <a:spcAft>
                <a:spcPts val="800"/>
              </a:spcAft>
              <a:buFont typeface="Wingdings" panose="05000000000000000000" pitchFamily="2" charset="2"/>
              <a:buChar char="q"/>
              <a:defRPr/>
            </a:pPr>
            <a:r>
              <a:rPr lang="fa-IR" sz="3200" dirty="0">
                <a:latin typeface="Times New Roman" panose="02020603050405020304" pitchFamily="18" charset="0"/>
                <a:cs typeface="B Nazanin" panose="00000400000000000000" pitchFamily="2" charset="-78"/>
              </a:rPr>
              <a:t>هزينه افشاء پايين</a:t>
            </a:r>
          </a:p>
          <a:p>
            <a:pPr marL="457200" indent="-457200" algn="r" rtl="1">
              <a:spcAft>
                <a:spcPts val="800"/>
              </a:spcAft>
              <a:buFont typeface="Wingdings" panose="05000000000000000000" pitchFamily="2" charset="2"/>
              <a:buChar char="q"/>
              <a:defRPr/>
            </a:pPr>
            <a:r>
              <a:rPr lang="fa-IR" sz="3200" dirty="0">
                <a:latin typeface="Times New Roman" panose="02020603050405020304" pitchFamily="18" charset="0"/>
                <a:cs typeface="B Nazanin" panose="00000400000000000000" pitchFamily="2" charset="-78"/>
              </a:rPr>
              <a:t>سيستم حسابداري در خدمت مقاصد </a:t>
            </a:r>
            <a:r>
              <a:rPr lang="fa-IR" sz="3200" dirty="0" smtClean="0">
                <a:latin typeface="Times New Roman" panose="02020603050405020304" pitchFamily="18" charset="0"/>
                <a:cs typeface="B Nazanin" panose="00000400000000000000" pitchFamily="2" charset="-78"/>
              </a:rPr>
              <a:t>مالياتي</a:t>
            </a:r>
            <a:endParaRPr lang="fa-IR" sz="2800" dirty="0">
              <a:latin typeface="Arial" pitchFamily="34" charset="0"/>
              <a:cs typeface="B Nazanin" panose="00000400000000000000" pitchFamily="2" charset="-78"/>
            </a:endParaRPr>
          </a:p>
        </p:txBody>
      </p:sp>
      <p:sp>
        <p:nvSpPr>
          <p:cNvPr id="2" name="Footer Placeholder 1"/>
          <p:cNvSpPr>
            <a:spLocks noGrp="1"/>
          </p:cNvSpPr>
          <p:nvPr>
            <p:ph type="ftr" sz="quarter" idx="4294967295"/>
          </p:nvPr>
        </p:nvSpPr>
        <p:spPr>
          <a:xfrm>
            <a:off x="3505200" y="6324600"/>
            <a:ext cx="4724400" cy="274320"/>
          </a:xfrm>
        </p:spPr>
        <p:txBody>
          <a:bodyPr/>
          <a:lstStyle/>
          <a:p>
            <a:r>
              <a:rPr lang="fa-IR" dirty="0" smtClean="0"/>
              <a:t>مالي بين الملل</a:t>
            </a:r>
            <a:endParaRPr lang="en-US" dirty="0"/>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84</a:t>
            </a:fld>
            <a:endParaRPr lang="en-US"/>
          </a:p>
        </p:txBody>
      </p:sp>
    </p:spTree>
    <p:extLst>
      <p:ext uri="{BB962C8B-B14F-4D97-AF65-F5344CB8AC3E}">
        <p14:creationId xmlns:p14="http://schemas.microsoft.com/office/powerpoint/2010/main" val="13800839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28600" y="274638"/>
            <a:ext cx="8791575" cy="1143000"/>
          </a:xfrm>
        </p:spPr>
        <p:txBody>
          <a:bodyPr>
            <a:normAutofit/>
          </a:bodyPr>
          <a:lstStyle/>
          <a:p>
            <a:pPr algn="ctr"/>
            <a:r>
              <a:rPr lang="fa-IR" altLang="en-US" b="1" dirty="0" smtClean="0">
                <a:cs typeface="B Nazanin" panose="00000400000000000000" pitchFamily="2" charset="-78"/>
              </a:rPr>
              <a:t>آشنایی با استانداردهای بین‌المللی گزارشگری مالی</a:t>
            </a:r>
            <a:r>
              <a:rPr lang="en-US" altLang="en-US" b="1" dirty="0" smtClean="0">
                <a:cs typeface="B Nazanin" panose="00000400000000000000" pitchFamily="2" charset="-78"/>
              </a:rPr>
              <a:t> IFRS</a:t>
            </a:r>
          </a:p>
        </p:txBody>
      </p:sp>
      <p:sp>
        <p:nvSpPr>
          <p:cNvPr id="59395" name="Content Placeholder 2"/>
          <p:cNvSpPr>
            <a:spLocks noGrp="1"/>
          </p:cNvSpPr>
          <p:nvPr>
            <p:ph idx="1"/>
          </p:nvPr>
        </p:nvSpPr>
        <p:spPr>
          <a:xfrm>
            <a:off x="457200" y="1295400"/>
            <a:ext cx="8458200" cy="5287963"/>
          </a:xfrm>
        </p:spPr>
        <p:txBody>
          <a:bodyPr/>
          <a:lstStyle/>
          <a:p>
            <a:pPr marL="0" indent="0" algn="just" rtl="1">
              <a:lnSpc>
                <a:spcPct val="200000"/>
              </a:lnSpc>
              <a:buFontTx/>
              <a:buNone/>
            </a:pPr>
            <a:r>
              <a:rPr lang="fa-IR" altLang="en-US" sz="2000" b="1" dirty="0" smtClean="0">
                <a:cs typeface="B Nazanin" panose="00000400000000000000" pitchFamily="2" charset="-78"/>
              </a:rPr>
              <a:t>حسابداری زبانی مشترک است و جهانی‌سازی فعالیت‌های مالی به‌طور فزاینده‌ای نیازمند استفاده از این زبان مشترک است. استانداردهای بین‌المللی گزارشگری مالی</a:t>
            </a:r>
            <a:r>
              <a:rPr lang="en-US" altLang="en-US" sz="2000" b="1" dirty="0" smtClean="0">
                <a:cs typeface="B Nazanin" panose="00000400000000000000" pitchFamily="2" charset="-78"/>
              </a:rPr>
              <a:t>، </a:t>
            </a:r>
            <a:r>
              <a:rPr lang="fa-IR" altLang="en-US" sz="2000" b="1" dirty="0" smtClean="0">
                <a:cs typeface="B Nazanin" panose="00000400000000000000" pitchFamily="2" charset="-78"/>
              </a:rPr>
              <a:t>همان زبان مشترک برای جهانی‌سازی فعالیت‌های مالی است. ضمن اینکه همسان‌سازی بین‌المللی بر راهبری شرکت‌ها، حسابرسی، استانداردهای اخلاقی و ساز و کارهای نظارتی نیز </a:t>
            </a:r>
            <a:r>
              <a:rPr lang="fa-IR" altLang="en-US" sz="2000" dirty="0">
                <a:cs typeface="B Nazanin" panose="00000400000000000000" pitchFamily="2" charset="-78"/>
              </a:rPr>
              <a:t>تاثیر‌گذار</a:t>
            </a:r>
            <a:r>
              <a:rPr lang="fa-IR" altLang="en-US" sz="2000" b="1" dirty="0" smtClean="0">
                <a:cs typeface="B Nazanin" panose="00000400000000000000" pitchFamily="2" charset="-78"/>
              </a:rPr>
              <a:t> است.</a:t>
            </a:r>
            <a:endParaRPr lang="en-US" altLang="en-US" sz="2000" b="1" dirty="0" smtClean="0">
              <a:cs typeface="B Nazanin" panose="00000400000000000000" pitchFamily="2" charset="-78"/>
            </a:endParaRPr>
          </a:p>
          <a:p>
            <a:pPr marL="0" indent="0" algn="just" rtl="1">
              <a:lnSpc>
                <a:spcPct val="200000"/>
              </a:lnSpc>
              <a:buClr>
                <a:schemeClr val="tx1"/>
              </a:buClr>
              <a:buSzPct val="100000"/>
            </a:pPr>
            <a:r>
              <a:rPr lang="ar-SA" altLang="en-US" sz="2000" dirty="0">
                <a:cs typeface="B Nazanin" panose="00000400000000000000" pitchFamily="2" charset="-78"/>
              </a:rPr>
              <a:t>استانداردهای گزارشگری مالی بین المللی (</a:t>
            </a:r>
            <a:r>
              <a:rPr lang="en-US" altLang="en-US" sz="2000" dirty="0">
                <a:cs typeface="B Nazanin" panose="00000400000000000000" pitchFamily="2" charset="-78"/>
              </a:rPr>
              <a:t>IFRS</a:t>
            </a:r>
            <a:r>
              <a:rPr lang="ar-SA" altLang="en-US" sz="2000" dirty="0">
                <a:cs typeface="B Nazanin" panose="00000400000000000000" pitchFamily="2" charset="-78"/>
              </a:rPr>
              <a:t>)، به مجموعه‌ای از استانداردهای حسابداری گفته می‌شودکه توسط هیات استانداردهای حسابداری بین المللی(</a:t>
            </a:r>
            <a:r>
              <a:rPr lang="en-US" altLang="en-US" sz="2000" dirty="0">
                <a:cs typeface="B Nazanin" panose="00000400000000000000" pitchFamily="2" charset="-78"/>
              </a:rPr>
              <a:t>IASB</a:t>
            </a:r>
            <a:r>
              <a:rPr lang="ar-SA" altLang="en-US" sz="2000" dirty="0">
                <a:cs typeface="B Nazanin" panose="00000400000000000000" pitchFamily="2" charset="-78"/>
              </a:rPr>
              <a:t>) تدوین شده‌اند. هدف این</a:t>
            </a:r>
            <a:r>
              <a:rPr lang="en-US" altLang="en-US" sz="2000" dirty="0">
                <a:cs typeface="B Nazanin" panose="00000400000000000000" pitchFamily="2" charset="-78"/>
              </a:rPr>
              <a:t> </a:t>
            </a:r>
            <a:r>
              <a:rPr lang="ar-SA" altLang="en-US" sz="2000" dirty="0">
                <a:cs typeface="B Nazanin" panose="00000400000000000000" pitchFamily="2" charset="-78"/>
              </a:rPr>
              <a:t>استانداردها، تهیه صورت‌های مالی شرکت‌های سهامی در قالب یک استاندارد جهانی است.</a:t>
            </a:r>
            <a:endParaRPr lang="fa-IR" altLang="en-US" sz="2000" dirty="0">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85</a:t>
            </a:fld>
            <a:endParaRPr lang="en-US"/>
          </a:p>
        </p:txBody>
      </p:sp>
    </p:spTree>
    <p:extLst>
      <p:ext uri="{BB962C8B-B14F-4D97-AF65-F5344CB8AC3E}">
        <p14:creationId xmlns:p14="http://schemas.microsoft.com/office/powerpoint/2010/main" val="15302588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81000" y="75774"/>
            <a:ext cx="8686800" cy="323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justLow" rtl="1">
              <a:spcBef>
                <a:spcPct val="20000"/>
              </a:spcBef>
              <a:buClr>
                <a:schemeClr val="tx1"/>
              </a:buClr>
              <a:buSzPct val="100000"/>
            </a:pPr>
            <a:r>
              <a:rPr lang="fa-IR" altLang="en-US" sz="2400" dirty="0">
                <a:solidFill>
                  <a:srgbClr val="000000"/>
                </a:solidFill>
                <a:cs typeface="B Nazanin" panose="00000400000000000000" pitchFamily="2" charset="-78"/>
              </a:rPr>
              <a:t>هدف اصلی از تدوین این استاندارد هماهنگ‌سازی و تطبیق تمام استانداردهای حسابداری مورد استفاده سراسر دنیا است. </a:t>
            </a:r>
            <a:endParaRPr lang="en-US" altLang="en-US" sz="2400" dirty="0">
              <a:solidFill>
                <a:srgbClr val="000000"/>
              </a:solidFill>
              <a:cs typeface="B Nazanin" panose="00000400000000000000" pitchFamily="2" charset="-78"/>
            </a:endParaRPr>
          </a:p>
          <a:p>
            <a:pPr algn="justLow" rtl="1">
              <a:spcBef>
                <a:spcPct val="20000"/>
              </a:spcBef>
              <a:buClr>
                <a:schemeClr val="tx1"/>
              </a:buClr>
              <a:buSzPct val="100000"/>
            </a:pPr>
            <a:r>
              <a:rPr lang="fa-IR" altLang="en-US" sz="2400" dirty="0">
                <a:solidFill>
                  <a:srgbClr val="000000"/>
                </a:solidFill>
                <a:cs typeface="B Nazanin" panose="00000400000000000000" pitchFamily="2" charset="-78"/>
              </a:rPr>
              <a:t>اعمال این هدف برای بسیاری از شرکت‌های دنیا مشکل ساز بوده است چراکه هر کشوری استاندارد مورد استفاده خود را دارد</a:t>
            </a:r>
            <a:r>
              <a:rPr lang="fa-IR" altLang="en-US" sz="2400" dirty="0" smtClean="0">
                <a:solidFill>
                  <a:srgbClr val="000000"/>
                </a:solidFill>
                <a:cs typeface="B Nazanin" panose="00000400000000000000" pitchFamily="2" charset="-78"/>
              </a:rPr>
              <a:t>.</a:t>
            </a:r>
            <a:endParaRPr lang="en-US" altLang="en-US" sz="2400" dirty="0" smtClean="0">
              <a:solidFill>
                <a:srgbClr val="000000"/>
              </a:solidFill>
              <a:cs typeface="B Nazanin" panose="00000400000000000000" pitchFamily="2" charset="-78"/>
            </a:endParaRPr>
          </a:p>
          <a:p>
            <a:pPr algn="justLow" rtl="1">
              <a:spcBef>
                <a:spcPct val="20000"/>
              </a:spcBef>
              <a:buClr>
                <a:schemeClr val="tx1"/>
              </a:buClr>
              <a:buSzPct val="100000"/>
            </a:pPr>
            <a:r>
              <a:rPr lang="fa-IR" altLang="en-US" sz="2400" dirty="0">
                <a:solidFill>
                  <a:srgbClr val="000000"/>
                </a:solidFill>
                <a:cs typeface="B Nazanin" panose="00000400000000000000" pitchFamily="2" charset="-78"/>
              </a:rPr>
              <a:t>برای مثال استاندارد </a:t>
            </a:r>
            <a:r>
              <a:rPr lang="en-US" altLang="en-US" sz="2400" dirty="0" smtClean="0">
                <a:solidFill>
                  <a:srgbClr val="000000"/>
                </a:solidFill>
                <a:cs typeface="B Nazanin" panose="00000400000000000000" pitchFamily="2" charset="-78"/>
              </a:rPr>
              <a:t> GAAP</a:t>
            </a:r>
            <a:r>
              <a:rPr lang="fa-IR" altLang="en-US" sz="2400" dirty="0" smtClean="0">
                <a:solidFill>
                  <a:srgbClr val="000000"/>
                </a:solidFill>
                <a:cs typeface="B Nazanin" panose="00000400000000000000" pitchFamily="2" charset="-78"/>
              </a:rPr>
              <a:t>مورد </a:t>
            </a:r>
            <a:r>
              <a:rPr lang="fa-IR" altLang="en-US" sz="2400" dirty="0">
                <a:solidFill>
                  <a:srgbClr val="000000"/>
                </a:solidFill>
                <a:cs typeface="B Nazanin" panose="00000400000000000000" pitchFamily="2" charset="-78"/>
              </a:rPr>
              <a:t>استفاده در کانادا متفاوت از استاندارد </a:t>
            </a:r>
            <a:r>
              <a:rPr lang="en-US" altLang="en-US" sz="2400" dirty="0" smtClean="0">
                <a:solidFill>
                  <a:srgbClr val="000000"/>
                </a:solidFill>
                <a:cs typeface="B Nazanin" panose="00000400000000000000" pitchFamily="2" charset="-78"/>
              </a:rPr>
              <a:t> GAAP</a:t>
            </a:r>
            <a:r>
              <a:rPr lang="fa-IR" altLang="en-US" sz="2400" dirty="0" smtClean="0">
                <a:solidFill>
                  <a:srgbClr val="000000"/>
                </a:solidFill>
                <a:cs typeface="B Nazanin" panose="00000400000000000000" pitchFamily="2" charset="-78"/>
              </a:rPr>
              <a:t>مورد </a:t>
            </a:r>
            <a:r>
              <a:rPr lang="fa-IR" altLang="en-US" sz="2400" dirty="0">
                <a:solidFill>
                  <a:srgbClr val="000000"/>
                </a:solidFill>
                <a:cs typeface="B Nazanin" panose="00000400000000000000" pitchFamily="2" charset="-78"/>
              </a:rPr>
              <a:t>استفاده در کشور ایالات متحده است و حال آنکه این شرکت‌ها باید نسخه‌هایی متفاوت مطابق با استانداردهای متفاوت از صورت‌های مالی خود تهیه کنند.</a:t>
            </a:r>
          </a:p>
          <a:p>
            <a:pPr algn="justLow" rtl="1">
              <a:spcBef>
                <a:spcPct val="20000"/>
              </a:spcBef>
              <a:buClr>
                <a:schemeClr val="tx1"/>
              </a:buClr>
              <a:buSzPct val="100000"/>
            </a:pPr>
            <a:endParaRPr lang="fa-IR" altLang="en-US" sz="2400" dirty="0">
              <a:solidFill>
                <a:srgbClr val="000000"/>
              </a:solidFill>
              <a:cs typeface="B Nazanin" panose="00000400000000000000" pitchFamily="2" charset="-78"/>
            </a:endParaRPr>
          </a:p>
        </p:txBody>
      </p:sp>
      <p:sp>
        <p:nvSpPr>
          <p:cNvPr id="6" name="Title 1"/>
          <p:cNvSpPr txBox="1">
            <a:spLocks/>
          </p:cNvSpPr>
          <p:nvPr/>
        </p:nvSpPr>
        <p:spPr bwMode="auto">
          <a:xfrm>
            <a:off x="576943" y="3382354"/>
            <a:ext cx="5595257" cy="545479"/>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buClr>
                <a:srgbClr val="000000"/>
              </a:buClr>
              <a:buSzPct val="100000"/>
              <a:defRPr sz="3200">
                <a:solidFill>
                  <a:srgbClr val="000000"/>
                </a:solidFill>
                <a:latin typeface="+mj-lt"/>
                <a:ea typeface="+mj-ea"/>
                <a:cs typeface="+mj-cs"/>
              </a:defRPr>
            </a:lvl1pPr>
            <a:lvl2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2pPr>
            <a:lvl3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3pPr>
            <a:lvl4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4pPr>
            <a:lvl5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5pPr>
            <a:lvl6pPr marL="457200" algn="l" rtl="0" fontAlgn="base">
              <a:spcBef>
                <a:spcPct val="0"/>
              </a:spcBef>
              <a:spcAft>
                <a:spcPct val="0"/>
              </a:spcAft>
              <a:buClr>
                <a:srgbClr val="000000"/>
              </a:buClr>
              <a:buSzPct val="100000"/>
              <a:defRPr sz="3200">
                <a:solidFill>
                  <a:srgbClr val="000000"/>
                </a:solidFill>
                <a:latin typeface="Arial" charset="0"/>
                <a:cs typeface="Arial" charset="0"/>
              </a:defRPr>
            </a:lvl6pPr>
            <a:lvl7pPr marL="914400" algn="l" rtl="0" fontAlgn="base">
              <a:spcBef>
                <a:spcPct val="0"/>
              </a:spcBef>
              <a:spcAft>
                <a:spcPct val="0"/>
              </a:spcAft>
              <a:buClr>
                <a:srgbClr val="000000"/>
              </a:buClr>
              <a:buSzPct val="100000"/>
              <a:defRPr sz="3200">
                <a:solidFill>
                  <a:srgbClr val="000000"/>
                </a:solidFill>
                <a:latin typeface="Arial" charset="0"/>
                <a:cs typeface="Arial" charset="0"/>
              </a:defRPr>
            </a:lvl7pPr>
            <a:lvl8pPr marL="1371600" algn="l" rtl="0" fontAlgn="base">
              <a:spcBef>
                <a:spcPct val="0"/>
              </a:spcBef>
              <a:spcAft>
                <a:spcPct val="0"/>
              </a:spcAft>
              <a:buClr>
                <a:srgbClr val="000000"/>
              </a:buClr>
              <a:buSzPct val="100000"/>
              <a:defRPr sz="3200">
                <a:solidFill>
                  <a:srgbClr val="000000"/>
                </a:solidFill>
                <a:latin typeface="Arial" charset="0"/>
                <a:cs typeface="Arial" charset="0"/>
              </a:defRPr>
            </a:lvl8pPr>
            <a:lvl9pPr marL="1828800" algn="l" rtl="0" fontAlgn="base">
              <a:spcBef>
                <a:spcPct val="0"/>
              </a:spcBef>
              <a:spcAft>
                <a:spcPct val="0"/>
              </a:spcAft>
              <a:buClr>
                <a:srgbClr val="000000"/>
              </a:buClr>
              <a:buSzPct val="100000"/>
              <a:defRPr sz="3200">
                <a:solidFill>
                  <a:srgbClr val="000000"/>
                </a:solidFill>
                <a:latin typeface="Arial" charset="0"/>
                <a:cs typeface="Arial" charset="0"/>
              </a:defRPr>
            </a:lvl9pPr>
          </a:lstStyle>
          <a:p>
            <a:pPr>
              <a:defRPr/>
            </a:pPr>
            <a:r>
              <a:rPr lang="en-US" sz="2000" b="1" dirty="0" smtClean="0">
                <a:ln>
                  <a:solidFill>
                    <a:schemeClr val="tx1"/>
                  </a:solidFill>
                </a:ln>
                <a:solidFill>
                  <a:schemeClr val="accent4"/>
                </a:solidFill>
                <a:latin typeface="Adobe Hebrew" panose="02040503050201020203" pitchFamily="18" charset="-79"/>
                <a:ea typeface="+mn-ea"/>
                <a:cs typeface="Adobe Hebrew" panose="02040503050201020203" pitchFamily="18" charset="-79"/>
              </a:rPr>
              <a:t>generally accepted accounting principles</a:t>
            </a:r>
            <a:endParaRPr lang="en-US" sz="2000" b="1" dirty="0">
              <a:ln>
                <a:solidFill>
                  <a:schemeClr val="tx1"/>
                </a:solidFill>
              </a:ln>
              <a:solidFill>
                <a:schemeClr val="accent4"/>
              </a:solidFill>
              <a:latin typeface="Adobe Hebrew" panose="02040503050201020203" pitchFamily="18" charset="-79"/>
              <a:ea typeface="+mn-ea"/>
              <a:cs typeface="Adobe Hebrew" panose="02040503050201020203" pitchFamily="18" charset="-79"/>
            </a:endParaRPr>
          </a:p>
        </p:txBody>
      </p:sp>
      <p:sp>
        <p:nvSpPr>
          <p:cNvPr id="7" name="Content Placeholder 2"/>
          <p:cNvSpPr txBox="1">
            <a:spLocks/>
          </p:cNvSpPr>
          <p:nvPr/>
        </p:nvSpPr>
        <p:spPr bwMode="auto">
          <a:xfrm>
            <a:off x="609600" y="3962401"/>
            <a:ext cx="85042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marL="0" algn="justLow" rtl="1">
              <a:spcBef>
                <a:spcPct val="20000"/>
              </a:spcBef>
              <a:buClr>
                <a:schemeClr val="tx1"/>
              </a:buClr>
              <a:buSzPct val="100000"/>
              <a:buFontTx/>
              <a:buChar char="•"/>
            </a:pPr>
            <a:r>
              <a:rPr lang="fa-IR" altLang="en-US" sz="2400" dirty="0">
                <a:solidFill>
                  <a:srgbClr val="000000"/>
                </a:solidFill>
                <a:cs typeface="B Nazanin" panose="00000400000000000000" pitchFamily="2" charset="-78"/>
              </a:rPr>
              <a:t>هدف اصلی از تدوین این استاندار اعمال و رعایت حداقل استانداردی برای سرمایه‌گذارانی است که قصد بررسی و نظارت و تحلیل صورت های مالی شرکت را دارند. </a:t>
            </a:r>
            <a:endParaRPr lang="en-US" altLang="en-US" sz="2400" dirty="0">
              <a:solidFill>
                <a:srgbClr val="000000"/>
              </a:solidFill>
              <a:cs typeface="B Nazanin" panose="00000400000000000000" pitchFamily="2" charset="-78"/>
            </a:endParaRPr>
          </a:p>
          <a:p>
            <a:pPr marL="0" algn="justLow" rtl="1">
              <a:spcBef>
                <a:spcPct val="20000"/>
              </a:spcBef>
              <a:buClr>
                <a:schemeClr val="tx1"/>
              </a:buClr>
              <a:buSzPct val="100000"/>
              <a:buFontTx/>
              <a:buChar char="•"/>
            </a:pPr>
            <a:r>
              <a:rPr lang="fa-IR" altLang="en-US" sz="2400" dirty="0">
                <a:solidFill>
                  <a:srgbClr val="000000"/>
                </a:solidFill>
                <a:cs typeface="B Nazanin" panose="00000400000000000000" pitchFamily="2" charset="-78"/>
              </a:rPr>
              <a:t>تاکید اصلی این استاندارد بر روی درآمدهای شرکت، طبقه‌بندی اقلام ترازنامه و سهام قابل معامله در بازار بورس است.</a:t>
            </a:r>
          </a:p>
        </p:txBody>
      </p:sp>
      <p:sp>
        <p:nvSpPr>
          <p:cNvPr id="8" name="Rectangle 7"/>
          <p:cNvSpPr/>
          <p:nvPr/>
        </p:nvSpPr>
        <p:spPr>
          <a:xfrm>
            <a:off x="6034177" y="3466168"/>
            <a:ext cx="2592376" cy="461665"/>
          </a:xfrm>
          <a:prstGeom prst="rect">
            <a:avLst/>
          </a:prstGeom>
          <a:noFill/>
        </p:spPr>
        <p:txBody>
          <a:bodyPr wrap="none">
            <a:spAutoFit/>
          </a:bodyPr>
          <a:lstStyle/>
          <a:p>
            <a:pPr algn="justLow" rtl="1" eaLnBrk="0" hangingPunct="0">
              <a:spcBef>
                <a:spcPct val="20000"/>
              </a:spcBef>
              <a:buClr>
                <a:schemeClr val="tx1"/>
              </a:buClr>
              <a:buSzPct val="100000"/>
              <a:defRPr/>
            </a:pPr>
            <a:r>
              <a:rPr lang="fa-IR" sz="2400" b="1" dirty="0">
                <a:solidFill>
                  <a:srgbClr val="000000"/>
                </a:solidFill>
                <a:latin typeface="Arial" charset="0"/>
                <a:cs typeface="B Nazanin" panose="00000400000000000000" pitchFamily="2" charset="-78"/>
              </a:rPr>
              <a:t>تعریف و هدف </a:t>
            </a:r>
            <a:r>
              <a:rPr lang="en-US" sz="2400" b="1" dirty="0">
                <a:solidFill>
                  <a:srgbClr val="000000"/>
                </a:solidFill>
                <a:latin typeface="Arial" charset="0"/>
                <a:cs typeface="B Nazanin" panose="00000400000000000000" pitchFamily="2" charset="-78"/>
              </a:rPr>
              <a:t>GAAP</a:t>
            </a: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86</a:t>
            </a:fld>
            <a:endParaRPr lang="en-US"/>
          </a:p>
        </p:txBody>
      </p:sp>
    </p:spTree>
    <p:extLst>
      <p:ext uri="{BB962C8B-B14F-4D97-AF65-F5344CB8AC3E}">
        <p14:creationId xmlns:p14="http://schemas.microsoft.com/office/powerpoint/2010/main" val="568122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31" presetClass="entr" presetSubtype="0"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1000" fill="hold"/>
                                        <p:tgtEl>
                                          <p:spTgt spid="6"/>
                                        </p:tgtEl>
                                        <p:attrNameLst>
                                          <p:attrName>ppt_w</p:attrName>
                                        </p:attrNameLst>
                                      </p:cBhvr>
                                      <p:tavLst>
                                        <p:tav tm="0">
                                          <p:val>
                                            <p:fltVal val="0"/>
                                          </p:val>
                                        </p:tav>
                                        <p:tav tm="100000">
                                          <p:val>
                                            <p:strVal val="#ppt_w"/>
                                          </p:val>
                                        </p:tav>
                                      </p:tavLst>
                                    </p:anim>
                                    <p:anim calcmode="lin" valueType="num">
                                      <p:cBhvr>
                                        <p:cTn id="62" dur="1000" fill="hold"/>
                                        <p:tgtEl>
                                          <p:spTgt spid="6"/>
                                        </p:tgtEl>
                                        <p:attrNameLst>
                                          <p:attrName>ppt_h</p:attrName>
                                        </p:attrNameLst>
                                      </p:cBhvr>
                                      <p:tavLst>
                                        <p:tav tm="0">
                                          <p:val>
                                            <p:fltVal val="0"/>
                                          </p:val>
                                        </p:tav>
                                        <p:tav tm="100000">
                                          <p:val>
                                            <p:strVal val="#ppt_h"/>
                                          </p:val>
                                        </p:tav>
                                      </p:tavLst>
                                    </p:anim>
                                    <p:anim calcmode="lin" valueType="num">
                                      <p:cBhvr>
                                        <p:cTn id="63" dur="1000" fill="hold"/>
                                        <p:tgtEl>
                                          <p:spTgt spid="6"/>
                                        </p:tgtEl>
                                        <p:attrNameLst>
                                          <p:attrName>style.rotation</p:attrName>
                                        </p:attrNameLst>
                                      </p:cBhvr>
                                      <p:tavLst>
                                        <p:tav tm="0">
                                          <p:val>
                                            <p:fltVal val="90"/>
                                          </p:val>
                                        </p:tav>
                                        <p:tav tm="100000">
                                          <p:val>
                                            <p:fltVal val="0"/>
                                          </p:val>
                                        </p:tav>
                                      </p:tavLst>
                                    </p:anim>
                                    <p:animEffect transition="in" filter="fade">
                                      <p:cBhvr>
                                        <p:cTn id="64" dur="1000"/>
                                        <p:tgtEl>
                                          <p:spTgt spid="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6" presetClass="entr" presetSubtype="0" fill="hold" nodeType="clickEffect">
                                  <p:stCondLst>
                                    <p:cond delay="0"/>
                                  </p:stCondLst>
                                  <p:childTnLst>
                                    <p:set>
                                      <p:cBhvr>
                                        <p:cTn id="68" dur="1" fill="hold">
                                          <p:stCondLst>
                                            <p:cond delay="0"/>
                                          </p:stCondLst>
                                        </p:cTn>
                                        <p:tgtEl>
                                          <p:spTgt spid="7">
                                            <p:txEl>
                                              <p:pRg st="0" end="0"/>
                                            </p:txEl>
                                          </p:spTgt>
                                        </p:tgtEl>
                                        <p:attrNameLst>
                                          <p:attrName>style.visibility</p:attrName>
                                        </p:attrNameLst>
                                      </p:cBhvr>
                                      <p:to>
                                        <p:strVal val="visible"/>
                                      </p:to>
                                    </p:set>
                                    <p:animEffect transition="in" filter="wipe(down)">
                                      <p:cBhvr>
                                        <p:cTn id="69" dur="580">
                                          <p:stCondLst>
                                            <p:cond delay="0"/>
                                          </p:stCondLst>
                                        </p:cTn>
                                        <p:tgtEl>
                                          <p:spTgt spid="7">
                                            <p:txEl>
                                              <p:pRg st="0" end="0"/>
                                            </p:txEl>
                                          </p:spTgt>
                                        </p:tgtEl>
                                      </p:cBhvr>
                                    </p:animEffect>
                                    <p:anim calcmode="lin" valueType="num">
                                      <p:cBhvr>
                                        <p:cTn id="70"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7">
                                            <p:txEl>
                                              <p:pRg st="0" end="0"/>
                                            </p:txEl>
                                          </p:spTgt>
                                        </p:tgtEl>
                                      </p:cBhvr>
                                      <p:to x="100000" y="60000"/>
                                    </p:animScale>
                                    <p:animScale>
                                      <p:cBhvr>
                                        <p:cTn id="76" dur="166" decel="50000">
                                          <p:stCondLst>
                                            <p:cond delay="676"/>
                                          </p:stCondLst>
                                        </p:cTn>
                                        <p:tgtEl>
                                          <p:spTgt spid="7">
                                            <p:txEl>
                                              <p:pRg st="0" end="0"/>
                                            </p:txEl>
                                          </p:spTgt>
                                        </p:tgtEl>
                                      </p:cBhvr>
                                      <p:to x="100000" y="100000"/>
                                    </p:animScale>
                                    <p:animScale>
                                      <p:cBhvr>
                                        <p:cTn id="77" dur="26">
                                          <p:stCondLst>
                                            <p:cond delay="1312"/>
                                          </p:stCondLst>
                                        </p:cTn>
                                        <p:tgtEl>
                                          <p:spTgt spid="7">
                                            <p:txEl>
                                              <p:pRg st="0" end="0"/>
                                            </p:txEl>
                                          </p:spTgt>
                                        </p:tgtEl>
                                      </p:cBhvr>
                                      <p:to x="100000" y="80000"/>
                                    </p:animScale>
                                    <p:animScale>
                                      <p:cBhvr>
                                        <p:cTn id="78" dur="166" decel="50000">
                                          <p:stCondLst>
                                            <p:cond delay="1338"/>
                                          </p:stCondLst>
                                        </p:cTn>
                                        <p:tgtEl>
                                          <p:spTgt spid="7">
                                            <p:txEl>
                                              <p:pRg st="0" end="0"/>
                                            </p:txEl>
                                          </p:spTgt>
                                        </p:tgtEl>
                                      </p:cBhvr>
                                      <p:to x="100000" y="100000"/>
                                    </p:animScale>
                                    <p:animScale>
                                      <p:cBhvr>
                                        <p:cTn id="79" dur="26">
                                          <p:stCondLst>
                                            <p:cond delay="1642"/>
                                          </p:stCondLst>
                                        </p:cTn>
                                        <p:tgtEl>
                                          <p:spTgt spid="7">
                                            <p:txEl>
                                              <p:pRg st="0" end="0"/>
                                            </p:txEl>
                                          </p:spTgt>
                                        </p:tgtEl>
                                      </p:cBhvr>
                                      <p:to x="100000" y="90000"/>
                                    </p:animScale>
                                    <p:animScale>
                                      <p:cBhvr>
                                        <p:cTn id="80" dur="166" decel="50000">
                                          <p:stCondLst>
                                            <p:cond delay="1668"/>
                                          </p:stCondLst>
                                        </p:cTn>
                                        <p:tgtEl>
                                          <p:spTgt spid="7">
                                            <p:txEl>
                                              <p:pRg st="0" end="0"/>
                                            </p:txEl>
                                          </p:spTgt>
                                        </p:tgtEl>
                                      </p:cBhvr>
                                      <p:to x="100000" y="100000"/>
                                    </p:animScale>
                                    <p:animScale>
                                      <p:cBhvr>
                                        <p:cTn id="81" dur="26">
                                          <p:stCondLst>
                                            <p:cond delay="1808"/>
                                          </p:stCondLst>
                                        </p:cTn>
                                        <p:tgtEl>
                                          <p:spTgt spid="7">
                                            <p:txEl>
                                              <p:pRg st="0" end="0"/>
                                            </p:txEl>
                                          </p:spTgt>
                                        </p:tgtEl>
                                      </p:cBhvr>
                                      <p:to x="100000" y="95000"/>
                                    </p:animScale>
                                    <p:animScale>
                                      <p:cBhvr>
                                        <p:cTn id="82" dur="166" decel="50000">
                                          <p:stCondLst>
                                            <p:cond delay="1834"/>
                                          </p:stCondLst>
                                        </p:cTn>
                                        <p:tgtEl>
                                          <p:spTgt spid="7">
                                            <p:txEl>
                                              <p:pRg st="0" end="0"/>
                                            </p:txEl>
                                          </p:spTgt>
                                        </p:tgtEl>
                                      </p:cBhvr>
                                      <p:to x="100000" y="100000"/>
                                    </p:animScale>
                                  </p:childTnLst>
                                </p:cTn>
                              </p:par>
                              <p:par>
                                <p:cTn id="83" presetID="26" presetClass="entr" presetSubtype="0" fill="hold" nodeType="withEffect">
                                  <p:stCondLst>
                                    <p:cond delay="0"/>
                                  </p:stCondLst>
                                  <p:childTnLst>
                                    <p:set>
                                      <p:cBhvr>
                                        <p:cTn id="84" dur="1" fill="hold">
                                          <p:stCondLst>
                                            <p:cond delay="0"/>
                                          </p:stCondLst>
                                        </p:cTn>
                                        <p:tgtEl>
                                          <p:spTgt spid="7">
                                            <p:txEl>
                                              <p:pRg st="1" end="1"/>
                                            </p:txEl>
                                          </p:spTgt>
                                        </p:tgtEl>
                                        <p:attrNameLst>
                                          <p:attrName>style.visibility</p:attrName>
                                        </p:attrNameLst>
                                      </p:cBhvr>
                                      <p:to>
                                        <p:strVal val="visible"/>
                                      </p:to>
                                    </p:set>
                                    <p:animEffect transition="in" filter="wipe(down)">
                                      <p:cBhvr>
                                        <p:cTn id="85" dur="580">
                                          <p:stCondLst>
                                            <p:cond delay="0"/>
                                          </p:stCondLst>
                                        </p:cTn>
                                        <p:tgtEl>
                                          <p:spTgt spid="7">
                                            <p:txEl>
                                              <p:pRg st="1" end="1"/>
                                            </p:txEl>
                                          </p:spTgt>
                                        </p:tgtEl>
                                      </p:cBhvr>
                                    </p:animEffect>
                                    <p:anim calcmode="lin" valueType="num">
                                      <p:cBhvr>
                                        <p:cTn id="86"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7">
                                            <p:txEl>
                                              <p:pRg st="1" end="1"/>
                                            </p:txEl>
                                          </p:spTgt>
                                        </p:tgtEl>
                                      </p:cBhvr>
                                      <p:to x="100000" y="60000"/>
                                    </p:animScale>
                                    <p:animScale>
                                      <p:cBhvr>
                                        <p:cTn id="92" dur="166" decel="50000">
                                          <p:stCondLst>
                                            <p:cond delay="676"/>
                                          </p:stCondLst>
                                        </p:cTn>
                                        <p:tgtEl>
                                          <p:spTgt spid="7">
                                            <p:txEl>
                                              <p:pRg st="1" end="1"/>
                                            </p:txEl>
                                          </p:spTgt>
                                        </p:tgtEl>
                                      </p:cBhvr>
                                      <p:to x="100000" y="100000"/>
                                    </p:animScale>
                                    <p:animScale>
                                      <p:cBhvr>
                                        <p:cTn id="93" dur="26">
                                          <p:stCondLst>
                                            <p:cond delay="1312"/>
                                          </p:stCondLst>
                                        </p:cTn>
                                        <p:tgtEl>
                                          <p:spTgt spid="7">
                                            <p:txEl>
                                              <p:pRg st="1" end="1"/>
                                            </p:txEl>
                                          </p:spTgt>
                                        </p:tgtEl>
                                      </p:cBhvr>
                                      <p:to x="100000" y="80000"/>
                                    </p:animScale>
                                    <p:animScale>
                                      <p:cBhvr>
                                        <p:cTn id="94" dur="166" decel="50000">
                                          <p:stCondLst>
                                            <p:cond delay="1338"/>
                                          </p:stCondLst>
                                        </p:cTn>
                                        <p:tgtEl>
                                          <p:spTgt spid="7">
                                            <p:txEl>
                                              <p:pRg st="1" end="1"/>
                                            </p:txEl>
                                          </p:spTgt>
                                        </p:tgtEl>
                                      </p:cBhvr>
                                      <p:to x="100000" y="100000"/>
                                    </p:animScale>
                                    <p:animScale>
                                      <p:cBhvr>
                                        <p:cTn id="95" dur="26">
                                          <p:stCondLst>
                                            <p:cond delay="1642"/>
                                          </p:stCondLst>
                                        </p:cTn>
                                        <p:tgtEl>
                                          <p:spTgt spid="7">
                                            <p:txEl>
                                              <p:pRg st="1" end="1"/>
                                            </p:txEl>
                                          </p:spTgt>
                                        </p:tgtEl>
                                      </p:cBhvr>
                                      <p:to x="100000" y="90000"/>
                                    </p:animScale>
                                    <p:animScale>
                                      <p:cBhvr>
                                        <p:cTn id="96" dur="166" decel="50000">
                                          <p:stCondLst>
                                            <p:cond delay="1668"/>
                                          </p:stCondLst>
                                        </p:cTn>
                                        <p:tgtEl>
                                          <p:spTgt spid="7">
                                            <p:txEl>
                                              <p:pRg st="1" end="1"/>
                                            </p:txEl>
                                          </p:spTgt>
                                        </p:tgtEl>
                                      </p:cBhvr>
                                      <p:to x="100000" y="100000"/>
                                    </p:animScale>
                                    <p:animScale>
                                      <p:cBhvr>
                                        <p:cTn id="97" dur="26">
                                          <p:stCondLst>
                                            <p:cond delay="1808"/>
                                          </p:stCondLst>
                                        </p:cTn>
                                        <p:tgtEl>
                                          <p:spTgt spid="7">
                                            <p:txEl>
                                              <p:pRg st="1" end="1"/>
                                            </p:txEl>
                                          </p:spTgt>
                                        </p:tgtEl>
                                      </p:cBhvr>
                                      <p:to x="100000" y="95000"/>
                                    </p:animScale>
                                    <p:animScale>
                                      <p:cBhvr>
                                        <p:cTn id="98" dur="166" decel="50000">
                                          <p:stCondLst>
                                            <p:cond delay="1834"/>
                                          </p:stCondLst>
                                        </p:cTn>
                                        <p:tgtEl>
                                          <p:spTgt spid="7">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85800" y="228600"/>
            <a:ext cx="8410575" cy="685800"/>
          </a:xfrm>
        </p:spPr>
        <p:txBody>
          <a:bodyPr>
            <a:normAutofit/>
          </a:bodyPr>
          <a:lstStyle/>
          <a:p>
            <a:pPr algn="ctr"/>
            <a:r>
              <a:rPr lang="fa-IR" altLang="en-US" b="1" dirty="0" smtClean="0">
                <a:cs typeface="B Nazanin" panose="00000400000000000000" pitchFamily="2" charset="-78"/>
              </a:rPr>
              <a:t>مزایای پذیرش استانداردهای بین‌المللی گزارشگری مالی </a:t>
            </a:r>
            <a:r>
              <a:rPr lang="en-US" altLang="en-US" dirty="0" smtClean="0">
                <a:cs typeface="B Nazanin" panose="00000400000000000000" pitchFamily="2" charset="-78"/>
              </a:rPr>
              <a:t>IFRS</a:t>
            </a:r>
            <a:r>
              <a:rPr lang="fa-IR" altLang="en-US" dirty="0" smtClean="0">
                <a:cs typeface="B Nazanin" panose="00000400000000000000" pitchFamily="2" charset="-78"/>
              </a:rPr>
              <a:t> </a:t>
            </a:r>
            <a:endParaRPr lang="en-US" altLang="en-US" dirty="0" smtClean="0">
              <a:cs typeface="B Nazanin" panose="00000400000000000000" pitchFamily="2" charset="-78"/>
            </a:endParaRPr>
          </a:p>
        </p:txBody>
      </p:sp>
      <p:sp>
        <p:nvSpPr>
          <p:cNvPr id="61443" name="Content Placeholder 2"/>
          <p:cNvSpPr>
            <a:spLocks noGrp="1"/>
          </p:cNvSpPr>
          <p:nvPr>
            <p:ph idx="1"/>
          </p:nvPr>
        </p:nvSpPr>
        <p:spPr>
          <a:xfrm>
            <a:off x="228600" y="914400"/>
            <a:ext cx="8610600" cy="4800600"/>
          </a:xfrm>
        </p:spPr>
        <p:txBody>
          <a:bodyPr>
            <a:normAutofit/>
          </a:bodyPr>
          <a:lstStyle/>
          <a:p>
            <a:pPr marL="0" indent="0" algn="justLow" rtl="1" eaLnBrk="0" hangingPunct="0">
              <a:spcBef>
                <a:spcPct val="20000"/>
              </a:spcBef>
              <a:buClr>
                <a:schemeClr val="tx1"/>
              </a:buClr>
              <a:buSzPct val="100000"/>
              <a:buFontTx/>
              <a:buNone/>
            </a:pPr>
            <a:r>
              <a:rPr lang="fa-IR" altLang="en-US" sz="2400" b="0" dirty="0">
                <a:solidFill>
                  <a:srgbClr val="000000"/>
                </a:solidFill>
                <a:latin typeface="Arial" charset="0"/>
                <a:cs typeface="B Nazanin" panose="00000400000000000000" pitchFamily="2" charset="-78"/>
              </a:rPr>
              <a:t>افزایش شفافیت </a:t>
            </a:r>
          </a:p>
          <a:p>
            <a:pPr marL="0" indent="0" algn="justLow" rtl="1" eaLnBrk="0" hangingPunct="0">
              <a:spcBef>
                <a:spcPct val="20000"/>
              </a:spcBef>
              <a:buClr>
                <a:schemeClr val="tx1"/>
              </a:buClr>
              <a:buSzPct val="100000"/>
              <a:buFontTx/>
              <a:buNone/>
            </a:pPr>
            <a:r>
              <a:rPr lang="fa-IR" altLang="en-US" sz="2400" b="0" dirty="0">
                <a:solidFill>
                  <a:srgbClr val="000000"/>
                </a:solidFill>
                <a:latin typeface="Arial" charset="0"/>
                <a:cs typeface="B Nazanin" panose="00000400000000000000" pitchFamily="2" charset="-78"/>
              </a:rPr>
              <a:t>باعث افزایش قابلیت مقایسه و کیفیت صورت‌های مالی می‌شوند و به سرمایه‌گذاران و سایر مشارکت‌کنندگان بازار در اتخاذ تصمیمات آگاهانه اقتصادی کمک می‌کنند</a:t>
            </a:r>
          </a:p>
          <a:p>
            <a:pPr marL="0" indent="0" algn="justLow" rtl="1" eaLnBrk="0" hangingPunct="0">
              <a:spcBef>
                <a:spcPct val="20000"/>
              </a:spcBef>
              <a:buClr>
                <a:schemeClr val="tx1"/>
              </a:buClr>
              <a:buSzPct val="100000"/>
              <a:buFontTx/>
              <a:buNone/>
            </a:pPr>
            <a:r>
              <a:rPr lang="fa-IR" altLang="en-US" sz="2400" b="0" dirty="0" smtClean="0">
                <a:solidFill>
                  <a:srgbClr val="000000"/>
                </a:solidFill>
                <a:latin typeface="Arial" charset="0"/>
                <a:cs typeface="B Nazanin" panose="00000400000000000000" pitchFamily="2" charset="-78"/>
              </a:rPr>
              <a:t>تقویت </a:t>
            </a:r>
            <a:r>
              <a:rPr lang="fa-IR" altLang="en-US" sz="2400" b="0" dirty="0">
                <a:solidFill>
                  <a:srgbClr val="000000"/>
                </a:solidFill>
                <a:latin typeface="Arial" charset="0"/>
                <a:cs typeface="B Nazanin" panose="00000400000000000000" pitchFamily="2" charset="-78"/>
              </a:rPr>
              <a:t>پاسخگویی</a:t>
            </a:r>
          </a:p>
          <a:p>
            <a:pPr marL="0" indent="0" algn="justLow" rtl="1" eaLnBrk="0" hangingPunct="0">
              <a:spcBef>
                <a:spcPct val="20000"/>
              </a:spcBef>
              <a:buClr>
                <a:schemeClr val="tx1"/>
              </a:buClr>
              <a:buSzPct val="100000"/>
              <a:buFontTx/>
              <a:buNone/>
            </a:pPr>
            <a:r>
              <a:rPr lang="fa-IR" altLang="en-US" sz="2400" b="0" dirty="0">
                <a:solidFill>
                  <a:srgbClr val="000000"/>
                </a:solidFill>
                <a:latin typeface="Arial" charset="0"/>
                <a:cs typeface="B Nazanin" panose="00000400000000000000" pitchFamily="2" charset="-78"/>
              </a:rPr>
              <a:t>با کاهش شکاف اطلاعاتی بین دارندگان اطلاعات وسرمایه‌گذاران، موجب تقویت پاسخگویی می‌شوند. استانداردهای مذکور، به‌عنوان منبع اطلاعات قابل مقایسه جهانی، برای قانونگذاران نیز اهمیت ویژه‌ای دارند.</a:t>
            </a:r>
          </a:p>
          <a:p>
            <a:pPr marL="0" indent="0" algn="justLow" rtl="1" eaLnBrk="0" hangingPunct="0">
              <a:spcBef>
                <a:spcPct val="20000"/>
              </a:spcBef>
              <a:buClr>
                <a:schemeClr val="tx1"/>
              </a:buClr>
              <a:buSzPct val="100000"/>
              <a:buFontTx/>
              <a:buNone/>
            </a:pPr>
            <a:r>
              <a:rPr lang="fa-IR" altLang="en-US" sz="2400" b="0" dirty="0" smtClean="0">
                <a:solidFill>
                  <a:srgbClr val="000000"/>
                </a:solidFill>
                <a:latin typeface="Arial" charset="0"/>
                <a:cs typeface="B Nazanin" panose="00000400000000000000" pitchFamily="2" charset="-78"/>
              </a:rPr>
              <a:t>مشارکت </a:t>
            </a:r>
            <a:r>
              <a:rPr lang="fa-IR" altLang="en-US" sz="2400" b="0" dirty="0">
                <a:solidFill>
                  <a:srgbClr val="000000"/>
                </a:solidFill>
                <a:latin typeface="Arial" charset="0"/>
                <a:cs typeface="B Nazanin" panose="00000400000000000000" pitchFamily="2" charset="-78"/>
              </a:rPr>
              <a:t>در کارآیی اقتصاد</a:t>
            </a:r>
          </a:p>
          <a:p>
            <a:pPr marL="0" indent="0" algn="justLow" rtl="1" eaLnBrk="0" hangingPunct="0">
              <a:spcBef>
                <a:spcPct val="20000"/>
              </a:spcBef>
              <a:buClr>
                <a:schemeClr val="tx1"/>
              </a:buClr>
              <a:buSzPct val="100000"/>
              <a:buFontTx/>
              <a:buNone/>
            </a:pPr>
            <a:r>
              <a:rPr lang="fa-IR" altLang="en-US" sz="2400" b="0" dirty="0">
                <a:solidFill>
                  <a:srgbClr val="000000"/>
                </a:solidFill>
                <a:latin typeface="Arial" charset="0"/>
                <a:cs typeface="B Nazanin" panose="00000400000000000000" pitchFamily="2" charset="-78"/>
              </a:rPr>
              <a:t>با کمک به سرمایه‌گذاران در شناسایی فرصت‌ها و تهدیدهای سرمایه‌‌گذاری در سر تا سر جهان، موجب تخصیص بهینه منابع می‌شوند. برای شرکت‌ها نیز، استفاده از یک زبان حسابداری قابل اعتماد، </a:t>
            </a:r>
            <a:r>
              <a:rPr lang="fa-IR" altLang="en-US" sz="2400" b="0" dirty="0" smtClean="0">
                <a:solidFill>
                  <a:srgbClr val="000000"/>
                </a:solidFill>
                <a:latin typeface="Arial" charset="0"/>
                <a:cs typeface="B Nazanin" panose="00000400000000000000" pitchFamily="2" charset="-78"/>
              </a:rPr>
              <a:t>هزینه </a:t>
            </a:r>
            <a:r>
              <a:rPr lang="fa-IR" altLang="en-US" sz="2400" b="0" dirty="0">
                <a:solidFill>
                  <a:srgbClr val="000000"/>
                </a:solidFill>
                <a:latin typeface="Arial" charset="0"/>
                <a:cs typeface="B Nazanin" panose="00000400000000000000" pitchFamily="2" charset="-78"/>
              </a:rPr>
              <a:t>سرمایه و هزینه‌‌های گزارشگری بین‌المللی را کاهش می‌دهد. </a:t>
            </a:r>
            <a:endParaRPr lang="en-US" altLang="en-US" sz="2400" b="0" dirty="0">
              <a:solidFill>
                <a:srgbClr val="000000"/>
              </a:solidFill>
              <a:latin typeface="Arial" charset="0"/>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87</a:t>
            </a:fld>
            <a:endParaRPr lang="en-US"/>
          </a:p>
        </p:txBody>
      </p:sp>
    </p:spTree>
    <p:extLst>
      <p:ext uri="{BB962C8B-B14F-4D97-AF65-F5344CB8AC3E}">
        <p14:creationId xmlns:p14="http://schemas.microsoft.com/office/powerpoint/2010/main" val="31522074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Content Placeholder 2"/>
          <p:cNvSpPr txBox="1">
            <a:spLocks/>
          </p:cNvSpPr>
          <p:nvPr/>
        </p:nvSpPr>
        <p:spPr bwMode="auto">
          <a:xfrm>
            <a:off x="4419600" y="933450"/>
            <a:ext cx="4668838"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6675" indent="-6350"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a:lnSpc>
                <a:spcPct val="107000"/>
              </a:lnSpc>
              <a:spcBef>
                <a:spcPct val="20000"/>
              </a:spcBef>
              <a:spcAft>
                <a:spcPts val="1025"/>
              </a:spcAft>
              <a:buClr>
                <a:schemeClr val="tx1"/>
              </a:buClr>
              <a:buSzPct val="100000"/>
              <a:buFontTx/>
              <a:buChar char="•"/>
            </a:pPr>
            <a:r>
              <a:rPr lang="ar-SA" altLang="en-US" sz="1600" b="1" dirty="0">
                <a:solidFill>
                  <a:srgbClr val="000000"/>
                </a:solidFill>
                <a:latin typeface="Calibri" pitchFamily="34" charset="0"/>
                <a:ea typeface="Calibri" pitchFamily="34" charset="0"/>
                <a:cs typeface="B Nazanin" panose="00000400000000000000" pitchFamily="2" charset="-78"/>
              </a:rPr>
              <a:t>افزایش قابلیت مقایسه جهانی و پیشرفت بازارهای جهانی در شفافیت اطلاعاتی  </a:t>
            </a:r>
            <a:endParaRPr lang="en-US" altLang="en-US" sz="1600" b="1" dirty="0">
              <a:solidFill>
                <a:srgbClr val="000000"/>
              </a:solidFill>
              <a:latin typeface="Calibri" pitchFamily="34" charset="0"/>
              <a:ea typeface="Calibri" pitchFamily="34" charset="0"/>
              <a:cs typeface="B Nazanin" panose="00000400000000000000" pitchFamily="2" charset="-78"/>
            </a:endParaRPr>
          </a:p>
          <a:p>
            <a:pPr algn="r" rtl="1">
              <a:lnSpc>
                <a:spcPct val="107000"/>
              </a:lnSpc>
              <a:spcBef>
                <a:spcPct val="20000"/>
              </a:spcBef>
              <a:spcAft>
                <a:spcPts val="1025"/>
              </a:spcAft>
              <a:buClr>
                <a:schemeClr val="tx1"/>
              </a:buClr>
              <a:buSzPct val="100000"/>
              <a:buFontTx/>
              <a:buChar char="•"/>
            </a:pPr>
            <a:r>
              <a:rPr lang="ar-SA" altLang="en-US" sz="1600" b="1" dirty="0">
                <a:solidFill>
                  <a:srgbClr val="000000"/>
                </a:solidFill>
                <a:latin typeface="Calibri" pitchFamily="34" charset="0"/>
                <a:ea typeface="Calibri" pitchFamily="34" charset="0"/>
                <a:cs typeface="B Nazanin" panose="00000400000000000000" pitchFamily="2" charset="-78"/>
              </a:rPr>
              <a:t> بهبود یکپارچگی بازارهای سرمایه جهانی  </a:t>
            </a:r>
            <a:endParaRPr lang="en-US" altLang="en-US" sz="1600" b="1" dirty="0">
              <a:solidFill>
                <a:srgbClr val="000000"/>
              </a:solidFill>
              <a:latin typeface="Calibri" pitchFamily="34" charset="0"/>
              <a:ea typeface="Calibri" pitchFamily="34" charset="0"/>
              <a:cs typeface="B Nazanin" panose="00000400000000000000" pitchFamily="2" charset="-78"/>
            </a:endParaRPr>
          </a:p>
          <a:p>
            <a:pPr algn="r" rtl="1">
              <a:lnSpc>
                <a:spcPct val="107000"/>
              </a:lnSpc>
              <a:spcBef>
                <a:spcPct val="20000"/>
              </a:spcBef>
              <a:spcAft>
                <a:spcPts val="1025"/>
              </a:spcAft>
              <a:buClr>
                <a:schemeClr val="tx1"/>
              </a:buClr>
              <a:buSzPct val="100000"/>
              <a:buFontTx/>
              <a:buChar char="•"/>
            </a:pPr>
            <a:r>
              <a:rPr lang="ar-SA" altLang="en-US" sz="1600" b="1" dirty="0">
                <a:solidFill>
                  <a:srgbClr val="000000"/>
                </a:solidFill>
                <a:latin typeface="Calibri" pitchFamily="34" charset="0"/>
                <a:ea typeface="Calibri" pitchFamily="34" charset="0"/>
                <a:cs typeface="B Nazanin" panose="00000400000000000000" pitchFamily="2" charset="-78"/>
              </a:rPr>
              <a:t>حداقل شدن موانع در رقابت جهانی سرمایه  </a:t>
            </a:r>
            <a:endParaRPr lang="en-US" altLang="en-US" sz="1600" b="1" dirty="0">
              <a:solidFill>
                <a:srgbClr val="000000"/>
              </a:solidFill>
              <a:latin typeface="Calibri" pitchFamily="34" charset="0"/>
              <a:ea typeface="Calibri" pitchFamily="34" charset="0"/>
              <a:cs typeface="B Nazanin" panose="00000400000000000000" pitchFamily="2" charset="-78"/>
            </a:endParaRPr>
          </a:p>
          <a:p>
            <a:pPr algn="r" rtl="1">
              <a:lnSpc>
                <a:spcPct val="107000"/>
              </a:lnSpc>
              <a:spcBef>
                <a:spcPct val="20000"/>
              </a:spcBef>
              <a:spcAft>
                <a:spcPts val="1025"/>
              </a:spcAft>
              <a:buClr>
                <a:schemeClr val="tx1"/>
              </a:buClr>
              <a:buSzPct val="100000"/>
              <a:buFontTx/>
              <a:buChar char="•"/>
            </a:pPr>
            <a:r>
              <a:rPr lang="ar-SA" altLang="en-US" sz="1600" b="1" dirty="0">
                <a:solidFill>
                  <a:srgbClr val="000000"/>
                </a:solidFill>
                <a:latin typeface="Calibri" pitchFamily="34" charset="0"/>
                <a:ea typeface="Calibri" pitchFamily="34" charset="0"/>
                <a:cs typeface="B Nazanin" panose="00000400000000000000" pitchFamily="2" charset="-78"/>
              </a:rPr>
              <a:t>توانا سازی سرمایه گذاران در ارزیابی موقعیتهای سرمایه گذاری در بازارهای جهانی </a:t>
            </a:r>
            <a:endParaRPr lang="en-US" altLang="en-US" sz="1600" b="1" dirty="0">
              <a:solidFill>
                <a:srgbClr val="000000"/>
              </a:solidFill>
              <a:latin typeface="Calibri" pitchFamily="34" charset="0"/>
              <a:ea typeface="Calibri" pitchFamily="34" charset="0"/>
              <a:cs typeface="B Nazanin" panose="00000400000000000000" pitchFamily="2" charset="-78"/>
            </a:endParaRPr>
          </a:p>
          <a:p>
            <a:pPr algn="r" rtl="1">
              <a:lnSpc>
                <a:spcPct val="107000"/>
              </a:lnSpc>
              <a:spcBef>
                <a:spcPct val="20000"/>
              </a:spcBef>
              <a:spcAft>
                <a:spcPts val="1025"/>
              </a:spcAft>
              <a:buClr>
                <a:schemeClr val="tx1"/>
              </a:buClr>
              <a:buSzPct val="100000"/>
              <a:buFontTx/>
              <a:buChar char="•"/>
            </a:pPr>
            <a:r>
              <a:rPr lang="ar-SA" altLang="en-US" sz="1600" b="1" dirty="0">
                <a:solidFill>
                  <a:srgbClr val="000000"/>
                </a:solidFill>
                <a:latin typeface="Calibri" pitchFamily="34" charset="0"/>
                <a:ea typeface="Calibri" pitchFamily="34" charset="0"/>
                <a:cs typeface="B Nazanin" panose="00000400000000000000" pitchFamily="2" charset="-78"/>
              </a:rPr>
              <a:t>ایجاد هماهنگی در گزارشگری مالی جهانی از جمله گزارشات حسابرسی  </a:t>
            </a:r>
            <a:endParaRPr lang="en-US" altLang="en-US" sz="1600" b="1" dirty="0">
              <a:solidFill>
                <a:srgbClr val="000000"/>
              </a:solidFill>
              <a:latin typeface="Calibri" pitchFamily="34" charset="0"/>
              <a:ea typeface="Calibri" pitchFamily="34" charset="0"/>
              <a:cs typeface="B Nazanin" panose="00000400000000000000" pitchFamily="2" charset="-78"/>
            </a:endParaRPr>
          </a:p>
          <a:p>
            <a:pPr algn="r" rtl="1">
              <a:lnSpc>
                <a:spcPct val="107000"/>
              </a:lnSpc>
              <a:spcBef>
                <a:spcPct val="20000"/>
              </a:spcBef>
              <a:spcAft>
                <a:spcPts val="1025"/>
              </a:spcAft>
              <a:buClr>
                <a:schemeClr val="tx1"/>
              </a:buClr>
              <a:buSzPct val="100000"/>
              <a:buFontTx/>
              <a:buChar char="•"/>
            </a:pPr>
            <a:r>
              <a:rPr lang="ar-SA" altLang="en-US" sz="1600" b="1" dirty="0">
                <a:solidFill>
                  <a:srgbClr val="000000"/>
                </a:solidFill>
                <a:latin typeface="Calibri" pitchFamily="34" charset="0"/>
                <a:ea typeface="Calibri" pitchFamily="34" charset="0"/>
                <a:cs typeface="B Nazanin" panose="00000400000000000000" pitchFamily="2" charset="-78"/>
              </a:rPr>
              <a:t>بالا بردن کارایی و تطابق منافع و هزینه در منابع سرمایه جهانی </a:t>
            </a:r>
            <a:endParaRPr lang="en-US" altLang="en-US" sz="1600" b="1" dirty="0">
              <a:solidFill>
                <a:srgbClr val="000000"/>
              </a:solidFill>
              <a:latin typeface="Calibri" pitchFamily="34" charset="0"/>
              <a:ea typeface="Calibri" pitchFamily="34" charset="0"/>
              <a:cs typeface="B Nazanin" panose="00000400000000000000" pitchFamily="2" charset="-78"/>
            </a:endParaRPr>
          </a:p>
          <a:p>
            <a:pPr algn="r" rtl="1">
              <a:lnSpc>
                <a:spcPct val="107000"/>
              </a:lnSpc>
              <a:spcBef>
                <a:spcPct val="20000"/>
              </a:spcBef>
              <a:spcAft>
                <a:spcPts val="538"/>
              </a:spcAft>
              <a:buClr>
                <a:schemeClr val="tx1"/>
              </a:buClr>
              <a:buSzPct val="100000"/>
            </a:pPr>
            <a:r>
              <a:rPr lang="en-US" altLang="en-US" sz="1600" b="1" dirty="0">
                <a:solidFill>
                  <a:srgbClr val="000000"/>
                </a:solidFill>
                <a:latin typeface="Calibri" pitchFamily="34" charset="0"/>
                <a:ea typeface="Calibri" pitchFamily="34" charset="0"/>
                <a:cs typeface="B Nazanin" panose="00000400000000000000" pitchFamily="2" charset="-78"/>
              </a:rPr>
              <a:t>.</a:t>
            </a:r>
            <a:r>
              <a:rPr lang="ar-SA" altLang="en-US" sz="1600" b="1" dirty="0">
                <a:solidFill>
                  <a:srgbClr val="000000"/>
                </a:solidFill>
                <a:latin typeface="Calibri" pitchFamily="34" charset="0"/>
                <a:ea typeface="Calibri" pitchFamily="34" charset="0"/>
                <a:cs typeface="B Nazanin" panose="00000400000000000000" pitchFamily="2" charset="-78"/>
              </a:rPr>
              <a:t>موقعیت </a:t>
            </a:r>
            <a:r>
              <a:rPr lang="en-US" altLang="en-US" sz="1600" b="1" baseline="30000" dirty="0">
                <a:solidFill>
                  <a:srgbClr val="000000"/>
                </a:solidFill>
                <a:latin typeface="Times New Roman" pitchFamily="18" charset="0"/>
                <a:ea typeface="Times New Roman" pitchFamily="18" charset="0"/>
                <a:cs typeface="B Nazanin" panose="00000400000000000000" pitchFamily="2" charset="-78"/>
              </a:rPr>
              <a:t>IFRS</a:t>
            </a:r>
            <a:r>
              <a:rPr lang="ar-SA" altLang="en-US" sz="1600" b="1" dirty="0">
                <a:solidFill>
                  <a:srgbClr val="000000"/>
                </a:solidFill>
                <a:latin typeface="Calibri" pitchFamily="34" charset="0"/>
                <a:ea typeface="Calibri" pitchFamily="34" charset="0"/>
                <a:cs typeface="B Nazanin" panose="00000400000000000000" pitchFamily="2" charset="-78"/>
              </a:rPr>
              <a:t> به عنوان زبان حسابداری پذیرفته شده جهانی.  </a:t>
            </a:r>
            <a:endParaRPr lang="en-US" altLang="en-US" sz="1600" b="1" dirty="0">
              <a:solidFill>
                <a:srgbClr val="000000"/>
              </a:solidFill>
              <a:latin typeface="Calibri" pitchFamily="34" charset="0"/>
              <a:ea typeface="Calibri" pitchFamily="34" charset="0"/>
              <a:cs typeface="B Nazanin" panose="00000400000000000000" pitchFamily="2" charset="-78"/>
            </a:endParaRPr>
          </a:p>
          <a:p>
            <a:pPr algn="r" rtl="1">
              <a:lnSpc>
                <a:spcPct val="107000"/>
              </a:lnSpc>
              <a:spcBef>
                <a:spcPct val="20000"/>
              </a:spcBef>
              <a:spcAft>
                <a:spcPts val="1025"/>
              </a:spcAft>
              <a:buClr>
                <a:schemeClr val="tx1"/>
              </a:buClr>
              <a:buSzPct val="100000"/>
              <a:buFontTx/>
              <a:buChar char="•"/>
            </a:pPr>
            <a:r>
              <a:rPr lang="ar-SA" altLang="en-US" sz="1600" b="1" dirty="0">
                <a:solidFill>
                  <a:srgbClr val="000000"/>
                </a:solidFill>
                <a:latin typeface="Calibri" pitchFamily="34" charset="0"/>
                <a:ea typeface="Calibri" pitchFamily="34" charset="0"/>
                <a:cs typeface="B Nazanin" panose="00000400000000000000" pitchFamily="2" charset="-78"/>
              </a:rPr>
              <a:t>ایجاد بازده و کارائی هزینه و پیشرفت صحیح و مداوم برای شرکتهای چند ملیتی </a:t>
            </a:r>
            <a:endParaRPr lang="en-US" altLang="en-US" sz="1600" b="1" dirty="0">
              <a:solidFill>
                <a:srgbClr val="000000"/>
              </a:solidFill>
              <a:latin typeface="Calibri" pitchFamily="34" charset="0"/>
              <a:ea typeface="Calibri" pitchFamily="34" charset="0"/>
              <a:cs typeface="B Nazanin" panose="00000400000000000000" pitchFamily="2" charset="-78"/>
            </a:endParaRPr>
          </a:p>
          <a:p>
            <a:pPr algn="r" rtl="1">
              <a:lnSpc>
                <a:spcPct val="107000"/>
              </a:lnSpc>
              <a:spcBef>
                <a:spcPct val="20000"/>
              </a:spcBef>
              <a:spcAft>
                <a:spcPts val="1025"/>
              </a:spcAft>
              <a:buClr>
                <a:schemeClr val="tx1"/>
              </a:buClr>
              <a:buSzPct val="100000"/>
              <a:buFontTx/>
              <a:buChar char="•"/>
            </a:pPr>
            <a:r>
              <a:rPr lang="ar-SA" altLang="en-US" sz="1600" b="1" dirty="0">
                <a:solidFill>
                  <a:srgbClr val="000000"/>
                </a:solidFill>
                <a:latin typeface="Calibri" pitchFamily="34" charset="0"/>
                <a:ea typeface="Calibri" pitchFamily="34" charset="0"/>
                <a:cs typeface="B Nazanin" panose="00000400000000000000" pitchFamily="2" charset="-78"/>
              </a:rPr>
              <a:t>عملکرد بهتر مدیران و کمك به حسابرسان در انجام قضاوت حرفهای </a:t>
            </a:r>
            <a:endParaRPr lang="en-US" altLang="en-US" sz="1600" b="1" dirty="0">
              <a:solidFill>
                <a:srgbClr val="000000"/>
              </a:solidFill>
              <a:latin typeface="Calibri" pitchFamily="34" charset="0"/>
              <a:ea typeface="Calibri" pitchFamily="34" charset="0"/>
              <a:cs typeface="B Nazanin" panose="00000400000000000000" pitchFamily="2" charset="-78"/>
            </a:endParaRPr>
          </a:p>
          <a:p>
            <a:pPr algn="r" rtl="1">
              <a:spcBef>
                <a:spcPct val="20000"/>
              </a:spcBef>
              <a:buClr>
                <a:schemeClr val="tx1"/>
              </a:buClr>
              <a:buSzPct val="100000"/>
              <a:buFontTx/>
              <a:buChar char="•"/>
            </a:pPr>
            <a:endParaRPr lang="en-US" altLang="en-US" sz="1600" b="1" dirty="0">
              <a:solidFill>
                <a:srgbClr val="000000"/>
              </a:solidFill>
              <a:cs typeface="B Nazanin" panose="00000400000000000000" pitchFamily="2" charset="-78"/>
            </a:endParaRPr>
          </a:p>
        </p:txBody>
      </p:sp>
      <p:sp>
        <p:nvSpPr>
          <p:cNvPr id="62469" name="Title 1"/>
          <p:cNvSpPr txBox="1">
            <a:spLocks/>
          </p:cNvSpPr>
          <p:nvPr/>
        </p:nvSpPr>
        <p:spPr bwMode="auto">
          <a:xfrm>
            <a:off x="5153025" y="142875"/>
            <a:ext cx="3997325" cy="6858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a:spcBef>
                <a:spcPct val="0"/>
              </a:spcBef>
              <a:buClr>
                <a:srgbClr val="000000"/>
              </a:buClr>
              <a:buSzPct val="100000"/>
            </a:pPr>
            <a:r>
              <a:rPr lang="fa-IR" altLang="en-US" sz="2400" dirty="0">
                <a:solidFill>
                  <a:srgbClr val="000000"/>
                </a:solidFill>
                <a:cs typeface="B Nazanin" panose="00000400000000000000" pitchFamily="2" charset="-78"/>
              </a:rPr>
              <a:t>شباهت های </a:t>
            </a:r>
            <a:r>
              <a:rPr lang="en-US" altLang="en-US" sz="2400" dirty="0">
                <a:solidFill>
                  <a:srgbClr val="000000"/>
                </a:solidFill>
                <a:cs typeface="B Nazanin" panose="00000400000000000000" pitchFamily="2" charset="-78"/>
              </a:rPr>
              <a:t> </a:t>
            </a:r>
            <a:r>
              <a:rPr lang="en-US" altLang="en-US" sz="2400" dirty="0" err="1">
                <a:solidFill>
                  <a:srgbClr val="000000"/>
                </a:solidFill>
                <a:cs typeface="B Nazanin" panose="00000400000000000000" pitchFamily="2" charset="-78"/>
              </a:rPr>
              <a:t>ifrs</a:t>
            </a:r>
            <a:r>
              <a:rPr lang="en-US" altLang="en-US" sz="2400" dirty="0">
                <a:solidFill>
                  <a:srgbClr val="000000"/>
                </a:solidFill>
                <a:cs typeface="B Nazanin" panose="00000400000000000000" pitchFamily="2" charset="-78"/>
              </a:rPr>
              <a:t> </a:t>
            </a:r>
            <a:r>
              <a:rPr lang="fa-IR" altLang="en-US" sz="2400" dirty="0">
                <a:solidFill>
                  <a:srgbClr val="000000"/>
                </a:solidFill>
                <a:cs typeface="B Nazanin" panose="00000400000000000000" pitchFamily="2" charset="-78"/>
              </a:rPr>
              <a:t>با </a:t>
            </a:r>
            <a:r>
              <a:rPr lang="en-US" altLang="en-US" sz="2400" dirty="0">
                <a:solidFill>
                  <a:srgbClr val="000000"/>
                </a:solidFill>
                <a:cs typeface="B Nazanin" panose="00000400000000000000" pitchFamily="2" charset="-78"/>
              </a:rPr>
              <a:t>GAAP</a:t>
            </a:r>
          </a:p>
        </p:txBody>
      </p:sp>
      <p:sp>
        <p:nvSpPr>
          <p:cNvPr id="62470" name="Title 1"/>
          <p:cNvSpPr txBox="1">
            <a:spLocks/>
          </p:cNvSpPr>
          <p:nvPr/>
        </p:nvSpPr>
        <p:spPr bwMode="auto">
          <a:xfrm>
            <a:off x="76200" y="352425"/>
            <a:ext cx="4206875" cy="484188"/>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a:spcBef>
                <a:spcPct val="0"/>
              </a:spcBef>
              <a:buClr>
                <a:srgbClr val="000000"/>
              </a:buClr>
              <a:buSzPct val="100000"/>
            </a:pPr>
            <a:r>
              <a:rPr lang="fa-IR" altLang="en-US" sz="2800" dirty="0">
                <a:solidFill>
                  <a:srgbClr val="000000"/>
                </a:solidFill>
                <a:cs typeface="B Nazanin" panose="00000400000000000000" pitchFamily="2" charset="-78"/>
              </a:rPr>
              <a:t>تفاوت های </a:t>
            </a:r>
            <a:r>
              <a:rPr lang="en-US" altLang="en-US" sz="2800" dirty="0">
                <a:solidFill>
                  <a:srgbClr val="000000"/>
                </a:solidFill>
                <a:cs typeface="B Nazanin" panose="00000400000000000000" pitchFamily="2" charset="-78"/>
              </a:rPr>
              <a:t> </a:t>
            </a:r>
            <a:r>
              <a:rPr lang="en-US" altLang="en-US" sz="2800" dirty="0" err="1">
                <a:solidFill>
                  <a:srgbClr val="000000"/>
                </a:solidFill>
                <a:cs typeface="B Nazanin" panose="00000400000000000000" pitchFamily="2" charset="-78"/>
              </a:rPr>
              <a:t>ifrs</a:t>
            </a:r>
            <a:r>
              <a:rPr lang="en-US" altLang="en-US" sz="2800" dirty="0">
                <a:solidFill>
                  <a:srgbClr val="000000"/>
                </a:solidFill>
                <a:cs typeface="B Nazanin" panose="00000400000000000000" pitchFamily="2" charset="-78"/>
              </a:rPr>
              <a:t> </a:t>
            </a:r>
            <a:r>
              <a:rPr lang="fa-IR" altLang="en-US" sz="2800" dirty="0">
                <a:solidFill>
                  <a:srgbClr val="000000"/>
                </a:solidFill>
                <a:cs typeface="B Nazanin" panose="00000400000000000000" pitchFamily="2" charset="-78"/>
              </a:rPr>
              <a:t>با </a:t>
            </a:r>
            <a:r>
              <a:rPr lang="en-US" altLang="en-US" sz="2800" dirty="0">
                <a:solidFill>
                  <a:srgbClr val="000000"/>
                </a:solidFill>
                <a:cs typeface="B Nazanin" panose="00000400000000000000" pitchFamily="2" charset="-78"/>
              </a:rPr>
              <a:t>GAAP</a:t>
            </a:r>
          </a:p>
        </p:txBody>
      </p:sp>
      <p:sp>
        <p:nvSpPr>
          <p:cNvPr id="62471" name="Content Placeholder 2"/>
          <p:cNvSpPr txBox="1">
            <a:spLocks/>
          </p:cNvSpPr>
          <p:nvPr/>
        </p:nvSpPr>
        <p:spPr bwMode="auto">
          <a:xfrm>
            <a:off x="-25400" y="914400"/>
            <a:ext cx="4521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B Zar" pitchFamily="2" charset="-78"/>
              </a:defRPr>
            </a:lvl1pPr>
            <a:lvl2pPr marL="742950" indent="-285750" eaLnBrk="0" hangingPunct="0">
              <a:defRPr>
                <a:solidFill>
                  <a:schemeClr val="tx1"/>
                </a:solidFill>
                <a:latin typeface="Arial" charset="0"/>
                <a:cs typeface="B Zar" pitchFamily="2" charset="-78"/>
              </a:defRPr>
            </a:lvl2pPr>
            <a:lvl3pPr marL="1143000" indent="-228600" eaLnBrk="0" hangingPunct="0">
              <a:defRPr>
                <a:solidFill>
                  <a:schemeClr val="tx1"/>
                </a:solidFill>
                <a:latin typeface="Arial" charset="0"/>
                <a:cs typeface="B Zar" pitchFamily="2" charset="-78"/>
              </a:defRPr>
            </a:lvl3pPr>
            <a:lvl4pPr marL="1600200" indent="-228600" eaLnBrk="0" hangingPunct="0">
              <a:defRPr>
                <a:solidFill>
                  <a:schemeClr val="tx1"/>
                </a:solidFill>
                <a:latin typeface="Arial" charset="0"/>
                <a:cs typeface="B Zar" pitchFamily="2" charset="-78"/>
              </a:defRPr>
            </a:lvl4pPr>
            <a:lvl5pPr marL="2057400" indent="-228600" eaLnBrk="0" hangingPunct="0">
              <a:defRPr>
                <a:solidFill>
                  <a:schemeClr val="tx1"/>
                </a:solidFill>
                <a:latin typeface="Arial" charset="0"/>
                <a:cs typeface="B Zar" pitchFamily="2" charset="-78"/>
              </a:defRPr>
            </a:lvl5pPr>
            <a:lvl6pPr marL="2514600" indent="-228600" algn="r" rtl="1" eaLnBrk="0" fontAlgn="base" hangingPunct="0">
              <a:spcBef>
                <a:spcPct val="50000"/>
              </a:spcBef>
              <a:spcAft>
                <a:spcPct val="0"/>
              </a:spcAft>
              <a:defRPr>
                <a:solidFill>
                  <a:schemeClr val="tx1"/>
                </a:solidFill>
                <a:latin typeface="Arial" charset="0"/>
                <a:cs typeface="B Zar" pitchFamily="2" charset="-78"/>
              </a:defRPr>
            </a:lvl6pPr>
            <a:lvl7pPr marL="2971800" indent="-228600" algn="r" rtl="1" eaLnBrk="0" fontAlgn="base" hangingPunct="0">
              <a:spcBef>
                <a:spcPct val="50000"/>
              </a:spcBef>
              <a:spcAft>
                <a:spcPct val="0"/>
              </a:spcAft>
              <a:defRPr>
                <a:solidFill>
                  <a:schemeClr val="tx1"/>
                </a:solidFill>
                <a:latin typeface="Arial" charset="0"/>
                <a:cs typeface="B Zar" pitchFamily="2" charset="-78"/>
              </a:defRPr>
            </a:lvl7pPr>
            <a:lvl8pPr marL="3429000" indent="-228600" algn="r" rtl="1" eaLnBrk="0" fontAlgn="base" hangingPunct="0">
              <a:spcBef>
                <a:spcPct val="50000"/>
              </a:spcBef>
              <a:spcAft>
                <a:spcPct val="0"/>
              </a:spcAft>
              <a:defRPr>
                <a:solidFill>
                  <a:schemeClr val="tx1"/>
                </a:solidFill>
                <a:latin typeface="Arial" charset="0"/>
                <a:cs typeface="B Zar" pitchFamily="2" charset="-78"/>
              </a:defRPr>
            </a:lvl8pPr>
            <a:lvl9pPr marL="3886200" indent="-228600" algn="r" rtl="1" eaLnBrk="0" fontAlgn="base" hangingPunct="0">
              <a:spcBef>
                <a:spcPct val="50000"/>
              </a:spcBef>
              <a:spcAft>
                <a:spcPct val="0"/>
              </a:spcAft>
              <a:defRPr>
                <a:solidFill>
                  <a:schemeClr val="tx1"/>
                </a:solidFill>
                <a:latin typeface="Arial" charset="0"/>
                <a:cs typeface="B Zar" pitchFamily="2" charset="-78"/>
              </a:defRPr>
            </a:lvl9pPr>
          </a:lstStyle>
          <a:p>
            <a:pPr algn="r" rtl="1">
              <a:lnSpc>
                <a:spcPct val="150000"/>
              </a:lnSpc>
              <a:spcBef>
                <a:spcPct val="20000"/>
              </a:spcBef>
              <a:buClr>
                <a:schemeClr val="tx1"/>
              </a:buClr>
              <a:buSzPct val="100000"/>
              <a:buFontTx/>
              <a:buChar char="•"/>
            </a:pPr>
            <a:r>
              <a:rPr lang="ar-SA" altLang="en-US" sz="1600" b="1" dirty="0">
                <a:solidFill>
                  <a:srgbClr val="000000"/>
                </a:solidFill>
                <a:cs typeface="B Nazanin" panose="00000400000000000000" pitchFamily="2" charset="-78"/>
              </a:rPr>
              <a:t>فقدان پوشش </a:t>
            </a:r>
            <a:r>
              <a:rPr lang="en-US" altLang="en-US" sz="1600" b="1" baseline="30000" dirty="0">
                <a:solidFill>
                  <a:srgbClr val="000000"/>
                </a:solidFill>
                <a:cs typeface="B Nazanin" panose="00000400000000000000" pitchFamily="2" charset="-78"/>
              </a:rPr>
              <a:t>IFRS</a:t>
            </a:r>
            <a:r>
              <a:rPr lang="ar-SA" altLang="en-US" sz="1600" b="1" dirty="0">
                <a:solidFill>
                  <a:srgbClr val="000000"/>
                </a:solidFill>
                <a:cs typeface="B Nazanin" panose="00000400000000000000" pitchFamily="2" charset="-78"/>
              </a:rPr>
              <a:t> در کتابهای حسابداری مالی  </a:t>
            </a:r>
            <a:endParaRPr lang="en-US" altLang="en-US" sz="1600" b="1" dirty="0">
              <a:solidFill>
                <a:srgbClr val="000000"/>
              </a:solidFill>
              <a:cs typeface="B Nazanin" panose="00000400000000000000" pitchFamily="2" charset="-78"/>
            </a:endParaRPr>
          </a:p>
          <a:p>
            <a:pPr algn="r" rtl="1">
              <a:lnSpc>
                <a:spcPct val="150000"/>
              </a:lnSpc>
              <a:spcBef>
                <a:spcPct val="20000"/>
              </a:spcBef>
              <a:buClr>
                <a:schemeClr val="tx1"/>
              </a:buClr>
              <a:buSzPct val="100000"/>
              <a:buFontTx/>
              <a:buChar char="•"/>
            </a:pPr>
            <a:r>
              <a:rPr lang="ar-SA" altLang="en-US" sz="1600" b="1" dirty="0">
                <a:solidFill>
                  <a:srgbClr val="000000"/>
                </a:solidFill>
                <a:cs typeface="B Nazanin" panose="00000400000000000000" pitchFamily="2" charset="-78"/>
              </a:rPr>
              <a:t>فقدان یکپارچگی در اجرای </a:t>
            </a:r>
            <a:r>
              <a:rPr lang="en-US" altLang="en-US" sz="1600" b="1" baseline="30000" dirty="0">
                <a:solidFill>
                  <a:srgbClr val="000000"/>
                </a:solidFill>
                <a:cs typeface="B Nazanin" panose="00000400000000000000" pitchFamily="2" charset="-78"/>
              </a:rPr>
              <a:t>IFRS</a:t>
            </a:r>
            <a:r>
              <a:rPr lang="ar-SA" altLang="en-US" sz="1600" b="1" dirty="0">
                <a:solidFill>
                  <a:srgbClr val="000000"/>
                </a:solidFill>
                <a:cs typeface="B Nazanin" panose="00000400000000000000" pitchFamily="2" charset="-78"/>
              </a:rPr>
              <a:t> در حکومتها </a:t>
            </a:r>
            <a:endParaRPr lang="en-US" altLang="en-US" sz="1600" b="1" dirty="0">
              <a:solidFill>
                <a:srgbClr val="000000"/>
              </a:solidFill>
              <a:cs typeface="B Nazanin" panose="00000400000000000000" pitchFamily="2" charset="-78"/>
            </a:endParaRPr>
          </a:p>
          <a:p>
            <a:pPr algn="r" rtl="1">
              <a:lnSpc>
                <a:spcPct val="150000"/>
              </a:lnSpc>
              <a:spcBef>
                <a:spcPct val="20000"/>
              </a:spcBef>
              <a:buClr>
                <a:schemeClr val="tx1"/>
              </a:buClr>
              <a:buSzPct val="100000"/>
              <a:buFontTx/>
              <a:buChar char="•"/>
            </a:pPr>
            <a:r>
              <a:rPr lang="ar-SA" altLang="en-US" sz="1600" b="1" dirty="0">
                <a:solidFill>
                  <a:srgbClr val="000000"/>
                </a:solidFill>
                <a:cs typeface="B Nazanin" panose="00000400000000000000" pitchFamily="2" charset="-78"/>
              </a:rPr>
              <a:t>فقدان آموزش، درک، تجربه توسط تهیه کنندگان گزارشات مالی با استفاده از </a:t>
            </a:r>
            <a:r>
              <a:rPr lang="en-US" altLang="en-US" sz="1600" b="1" baseline="30000" dirty="0">
                <a:solidFill>
                  <a:srgbClr val="000000"/>
                </a:solidFill>
                <a:cs typeface="B Nazanin" panose="00000400000000000000" pitchFamily="2" charset="-78"/>
              </a:rPr>
              <a:t>I </a:t>
            </a:r>
            <a:r>
              <a:rPr lang="en-US" altLang="en-US" sz="1600" b="1" dirty="0">
                <a:solidFill>
                  <a:srgbClr val="000000"/>
                </a:solidFill>
                <a:cs typeface="B Nazanin" panose="00000400000000000000" pitchFamily="2" charset="-78"/>
              </a:rPr>
              <a:t>IFRS </a:t>
            </a:r>
            <a:r>
              <a:rPr lang="fa-IR" altLang="en-US" sz="1600" b="1" dirty="0">
                <a:solidFill>
                  <a:srgbClr val="000000"/>
                </a:solidFill>
                <a:cs typeface="B Nazanin" panose="00000400000000000000" pitchFamily="2" charset="-78"/>
              </a:rPr>
              <a:t>و</a:t>
            </a:r>
            <a:r>
              <a:rPr lang="en-US" altLang="en-US" sz="1600" b="1" dirty="0">
                <a:solidFill>
                  <a:srgbClr val="000000"/>
                </a:solidFill>
                <a:cs typeface="B Nazanin" panose="00000400000000000000" pitchFamily="2" charset="-78"/>
              </a:rPr>
              <a:t>GAAP</a:t>
            </a:r>
          </a:p>
          <a:p>
            <a:pPr algn="r" rtl="1">
              <a:lnSpc>
                <a:spcPct val="150000"/>
              </a:lnSpc>
              <a:spcBef>
                <a:spcPct val="20000"/>
              </a:spcBef>
              <a:buClr>
                <a:schemeClr val="tx1"/>
              </a:buClr>
              <a:buSzPct val="100000"/>
              <a:buFontTx/>
              <a:buChar char="•"/>
            </a:pPr>
            <a:r>
              <a:rPr lang="ar-SA" altLang="en-US" sz="1600" b="1" dirty="0">
                <a:solidFill>
                  <a:srgbClr val="000000"/>
                </a:solidFill>
                <a:cs typeface="B Nazanin" panose="00000400000000000000" pitchFamily="2" charset="-78"/>
              </a:rPr>
              <a:t>عدم تناسب و همکاری میان تنظیم کنندگان  </a:t>
            </a:r>
            <a:endParaRPr lang="en-US" altLang="en-US" sz="1600" b="1" dirty="0">
              <a:solidFill>
                <a:srgbClr val="000000"/>
              </a:solidFill>
              <a:cs typeface="B Nazanin" panose="00000400000000000000" pitchFamily="2" charset="-78"/>
            </a:endParaRPr>
          </a:p>
          <a:p>
            <a:pPr algn="r" rtl="1">
              <a:lnSpc>
                <a:spcPct val="150000"/>
              </a:lnSpc>
              <a:spcBef>
                <a:spcPct val="20000"/>
              </a:spcBef>
              <a:buClr>
                <a:schemeClr val="tx1"/>
              </a:buClr>
              <a:buSzPct val="100000"/>
              <a:buFontTx/>
              <a:buChar char="•"/>
            </a:pPr>
            <a:r>
              <a:rPr lang="ar-SA" altLang="en-US" sz="1600" b="1" dirty="0">
                <a:solidFill>
                  <a:srgbClr val="000000"/>
                </a:solidFill>
                <a:cs typeface="B Nazanin" panose="00000400000000000000" pitchFamily="2" charset="-78"/>
              </a:rPr>
              <a:t>نیاز به تغییرات در قانون گذاری یا تنظیمات دولت  </a:t>
            </a:r>
            <a:endParaRPr lang="en-US" altLang="en-US" sz="1600" b="1" dirty="0">
              <a:solidFill>
                <a:srgbClr val="000000"/>
              </a:solidFill>
              <a:cs typeface="B Nazanin" panose="00000400000000000000" pitchFamily="2" charset="-78"/>
            </a:endParaRPr>
          </a:p>
          <a:p>
            <a:pPr algn="r" rtl="1">
              <a:lnSpc>
                <a:spcPct val="150000"/>
              </a:lnSpc>
              <a:spcBef>
                <a:spcPct val="20000"/>
              </a:spcBef>
              <a:buClr>
                <a:schemeClr val="tx1"/>
              </a:buClr>
              <a:buSzPct val="100000"/>
              <a:buFontTx/>
              <a:buChar char="•"/>
            </a:pPr>
            <a:r>
              <a:rPr lang="ar-SA" altLang="en-US" sz="1600" b="1" dirty="0">
                <a:solidFill>
                  <a:srgbClr val="000000"/>
                </a:solidFill>
                <a:cs typeface="B Nazanin" panose="00000400000000000000" pitchFamily="2" charset="-78"/>
              </a:rPr>
              <a:t>هزینه</a:t>
            </a:r>
            <a:r>
              <a:rPr lang="fa-IR" altLang="en-US" sz="1600" b="1" dirty="0">
                <a:solidFill>
                  <a:srgbClr val="000000"/>
                </a:solidFill>
                <a:cs typeface="B Nazanin" panose="00000400000000000000" pitchFamily="2" charset="-78"/>
              </a:rPr>
              <a:t> </a:t>
            </a:r>
            <a:r>
              <a:rPr lang="ar-SA" altLang="en-US" sz="1600" b="1" dirty="0">
                <a:solidFill>
                  <a:srgbClr val="000000"/>
                </a:solidFill>
                <a:cs typeface="B Nazanin" panose="00000400000000000000" pitchFamily="2" charset="-78"/>
              </a:rPr>
              <a:t>های ابتدایی همگرایی  </a:t>
            </a:r>
            <a:endParaRPr lang="en-US" altLang="en-US" sz="1600" b="1" dirty="0">
              <a:solidFill>
                <a:srgbClr val="000000"/>
              </a:solidFill>
              <a:cs typeface="B Nazanin" panose="00000400000000000000" pitchFamily="2" charset="-78"/>
            </a:endParaRPr>
          </a:p>
          <a:p>
            <a:pPr algn="r" rtl="1">
              <a:lnSpc>
                <a:spcPct val="150000"/>
              </a:lnSpc>
              <a:spcBef>
                <a:spcPct val="20000"/>
              </a:spcBef>
              <a:buClr>
                <a:schemeClr val="tx1"/>
              </a:buClr>
              <a:buSzPct val="100000"/>
              <a:buFontTx/>
              <a:buChar char="•"/>
            </a:pPr>
            <a:r>
              <a:rPr lang="ar-SA" altLang="en-US" sz="1600" b="1" dirty="0">
                <a:solidFill>
                  <a:srgbClr val="000000"/>
                </a:solidFill>
                <a:cs typeface="B Nazanin" panose="00000400000000000000" pitchFamily="2" charset="-78"/>
              </a:rPr>
              <a:t>فقدان پوشش استانداردهای بین</a:t>
            </a:r>
            <a:r>
              <a:rPr lang="en-US" altLang="en-US" sz="1600" b="1" dirty="0">
                <a:solidFill>
                  <a:srgbClr val="000000"/>
                </a:solidFill>
                <a:cs typeface="B Nazanin" panose="00000400000000000000" pitchFamily="2" charset="-78"/>
              </a:rPr>
              <a:t> </a:t>
            </a:r>
            <a:r>
              <a:rPr lang="ar-SA" altLang="en-US" sz="1600" b="1" dirty="0">
                <a:solidFill>
                  <a:srgbClr val="000000"/>
                </a:solidFill>
                <a:cs typeface="B Nazanin" panose="00000400000000000000" pitchFamily="2" charset="-78"/>
              </a:rPr>
              <a:t>المللی در ارتباط با حسابرسی در کتابهای حسابرسی </a:t>
            </a:r>
            <a:endParaRPr lang="en-US" altLang="en-US" sz="1600" b="1" dirty="0">
              <a:solidFill>
                <a:srgbClr val="000000"/>
              </a:solidFill>
              <a:cs typeface="B Nazanin" panose="00000400000000000000" pitchFamily="2" charset="-78"/>
            </a:endParaRPr>
          </a:p>
          <a:p>
            <a:pPr algn="r" rtl="1">
              <a:lnSpc>
                <a:spcPct val="150000"/>
              </a:lnSpc>
              <a:spcBef>
                <a:spcPct val="20000"/>
              </a:spcBef>
              <a:buClr>
                <a:schemeClr val="tx1"/>
              </a:buClr>
              <a:buSzPct val="100000"/>
              <a:buFontTx/>
              <a:buChar char="•"/>
            </a:pPr>
            <a:r>
              <a:rPr lang="ar-SA" altLang="en-US" sz="1600" b="1" dirty="0">
                <a:solidFill>
                  <a:srgbClr val="000000"/>
                </a:solidFill>
                <a:cs typeface="B Nazanin" panose="00000400000000000000" pitchFamily="2" charset="-78"/>
              </a:rPr>
              <a:t>طرحها</a:t>
            </a:r>
            <a:r>
              <a:rPr lang="fa-IR" altLang="en-US" sz="1600" b="1" dirty="0">
                <a:solidFill>
                  <a:srgbClr val="000000"/>
                </a:solidFill>
                <a:cs typeface="B Nazanin" panose="00000400000000000000" pitchFamily="2" charset="-78"/>
              </a:rPr>
              <a:t> </a:t>
            </a:r>
            <a:r>
              <a:rPr lang="ar-SA" altLang="en-US" sz="1600" b="1" dirty="0">
                <a:solidFill>
                  <a:srgbClr val="000000"/>
                </a:solidFill>
                <a:cs typeface="B Nazanin" panose="00000400000000000000" pitchFamily="2" charset="-78"/>
              </a:rPr>
              <a:t>و برنامه</a:t>
            </a:r>
            <a:r>
              <a:rPr lang="fa-IR" altLang="en-US" sz="1600" b="1" dirty="0">
                <a:solidFill>
                  <a:srgbClr val="000000"/>
                </a:solidFill>
                <a:cs typeface="B Nazanin" panose="00000400000000000000" pitchFamily="2" charset="-78"/>
              </a:rPr>
              <a:t> </a:t>
            </a:r>
            <a:r>
              <a:rPr lang="ar-SA" altLang="en-US" sz="1600" b="1" dirty="0">
                <a:solidFill>
                  <a:srgbClr val="000000"/>
                </a:solidFill>
                <a:cs typeface="B Nazanin" panose="00000400000000000000" pitchFamily="2" charset="-78"/>
              </a:rPr>
              <a:t>های انتقال و موضوعات و مسائل مربوط به </a:t>
            </a:r>
            <a:r>
              <a:rPr lang="en-US" altLang="en-US" sz="1600" b="1" dirty="0">
                <a:solidFill>
                  <a:srgbClr val="000000"/>
                </a:solidFill>
                <a:cs typeface="B Nazanin" panose="00000400000000000000" pitchFamily="2" charset="-78"/>
              </a:rPr>
              <a:t>IFRS </a:t>
            </a:r>
            <a:r>
              <a:rPr lang="fa-IR" altLang="en-US" sz="1600" b="1" dirty="0">
                <a:solidFill>
                  <a:srgbClr val="000000"/>
                </a:solidFill>
                <a:cs typeface="B Nazanin" panose="00000400000000000000" pitchFamily="2" charset="-78"/>
              </a:rPr>
              <a:t>و</a:t>
            </a:r>
            <a:r>
              <a:rPr lang="en-US" altLang="en-US" sz="1600" b="1" dirty="0">
                <a:solidFill>
                  <a:srgbClr val="000000"/>
                </a:solidFill>
                <a:cs typeface="B Nazanin" panose="00000400000000000000" pitchFamily="2" charset="-78"/>
              </a:rPr>
              <a:t>GAAP</a:t>
            </a:r>
          </a:p>
          <a:p>
            <a:pPr algn="r" rtl="1">
              <a:lnSpc>
                <a:spcPct val="150000"/>
              </a:lnSpc>
              <a:spcBef>
                <a:spcPct val="20000"/>
              </a:spcBef>
              <a:buClr>
                <a:schemeClr val="tx1"/>
              </a:buClr>
              <a:buSzPct val="100000"/>
              <a:buFontTx/>
              <a:buChar char="•"/>
            </a:pPr>
            <a:r>
              <a:rPr lang="ar-SA" altLang="en-US" sz="1600" b="1" dirty="0">
                <a:solidFill>
                  <a:srgbClr val="000000"/>
                </a:solidFill>
                <a:cs typeface="B Nazanin" panose="00000400000000000000" pitchFamily="2" charset="-78"/>
              </a:rPr>
              <a:t>انعطاف در پذیرش نسخههای گوناگون </a:t>
            </a:r>
            <a:r>
              <a:rPr lang="en-US" altLang="en-US" sz="1600" b="1" dirty="0">
                <a:solidFill>
                  <a:srgbClr val="000000"/>
                </a:solidFill>
                <a:cs typeface="B Nazanin" panose="00000400000000000000" pitchFamily="2" charset="-78"/>
              </a:rPr>
              <a:t>IFRS </a:t>
            </a:r>
            <a:r>
              <a:rPr lang="fa-IR" altLang="en-US" sz="1600" b="1" dirty="0">
                <a:solidFill>
                  <a:srgbClr val="000000"/>
                </a:solidFill>
                <a:cs typeface="B Nazanin" panose="00000400000000000000" pitchFamily="2" charset="-78"/>
              </a:rPr>
              <a:t>و</a:t>
            </a:r>
            <a:r>
              <a:rPr lang="en-US" altLang="en-US" sz="1600" b="1" dirty="0">
                <a:solidFill>
                  <a:srgbClr val="000000"/>
                </a:solidFill>
                <a:cs typeface="B Nazanin" panose="00000400000000000000" pitchFamily="2" charset="-78"/>
              </a:rPr>
              <a:t>GAAP</a:t>
            </a:r>
          </a:p>
          <a:p>
            <a:pPr algn="r" rtl="1">
              <a:lnSpc>
                <a:spcPct val="150000"/>
              </a:lnSpc>
              <a:spcBef>
                <a:spcPct val="20000"/>
              </a:spcBef>
              <a:buClr>
                <a:schemeClr val="tx1"/>
              </a:buClr>
              <a:buSzPct val="100000"/>
              <a:buFontTx/>
              <a:buChar char="•"/>
            </a:pPr>
            <a:r>
              <a:rPr lang="ar-SA" altLang="en-US" sz="1600" b="1" dirty="0">
                <a:solidFill>
                  <a:srgbClr val="000000"/>
                </a:solidFill>
                <a:cs typeface="B Nazanin" panose="00000400000000000000" pitchFamily="2" charset="-78"/>
              </a:rPr>
              <a:t>نیاز به تغییرات در سیستم قانونی </a:t>
            </a: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88</a:t>
            </a:fld>
            <a:endParaRPr lang="en-US"/>
          </a:p>
        </p:txBody>
      </p:sp>
    </p:spTree>
    <p:extLst>
      <p:ext uri="{BB962C8B-B14F-4D97-AF65-F5344CB8AC3E}">
        <p14:creationId xmlns:p14="http://schemas.microsoft.com/office/powerpoint/2010/main" val="256586095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endParaRPr lang="en-US" altLang="en-US" smtClean="0"/>
          </a:p>
        </p:txBody>
      </p:sp>
      <p:sp>
        <p:nvSpPr>
          <p:cNvPr id="63491" name="Content Placeholder 2"/>
          <p:cNvSpPr>
            <a:spLocks noGrp="1"/>
          </p:cNvSpPr>
          <p:nvPr>
            <p:ph idx="1"/>
          </p:nvPr>
        </p:nvSpPr>
        <p:spPr/>
        <p:txBody>
          <a:bodyPr/>
          <a:lstStyle/>
          <a:p>
            <a:endParaRPr lang="en-US" altLang="en-US" smtClean="0"/>
          </a:p>
        </p:txBody>
      </p:sp>
      <p:pic>
        <p:nvPicPr>
          <p:cNvPr id="63492" name="Content Placeholder 5" descr="2-استانداردهای بین المللی-[3592861].PDF - Adobe Reader"/>
          <p:cNvPicPr>
            <a:picLocks noChangeAspect="1"/>
          </p:cNvPicPr>
          <p:nvPr/>
        </p:nvPicPr>
        <p:blipFill>
          <a:blip r:embed="rId2">
            <a:extLst>
              <a:ext uri="{28A0092B-C50C-407E-A947-70E740481C1C}">
                <a14:useLocalDpi xmlns:a14="http://schemas.microsoft.com/office/drawing/2010/main" val="0"/>
              </a:ext>
            </a:extLst>
          </a:blip>
          <a:srcRect l="7503" t="50583" r="27988" b="2580"/>
          <a:stretch>
            <a:fillRect/>
          </a:stretch>
        </p:blipFill>
        <p:spPr bwMode="auto">
          <a:xfrm>
            <a:off x="473075" y="209550"/>
            <a:ext cx="800735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89</a:t>
            </a:fld>
            <a:endParaRPr lang="en-US"/>
          </a:p>
        </p:txBody>
      </p:sp>
    </p:spTree>
    <p:extLst>
      <p:ext uri="{BB962C8B-B14F-4D97-AF65-F5344CB8AC3E}">
        <p14:creationId xmlns:p14="http://schemas.microsoft.com/office/powerpoint/2010/main" val="2512712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514290"/>
            <a:ext cx="4726294" cy="400110"/>
          </a:xfrm>
          <a:prstGeom prst="rect">
            <a:avLst/>
          </a:prstGeom>
          <a:noFill/>
        </p:spPr>
        <p:txBody>
          <a:bodyPr wrap="square" rtlCol="0">
            <a:spAutoFit/>
          </a:bodyPr>
          <a:lstStyle/>
          <a:p>
            <a:pPr algn="ctr" rtl="1"/>
            <a:r>
              <a:rPr lang="fa-IR" sz="2000" b="1" dirty="0">
                <a:solidFill>
                  <a:schemeClr val="bg1"/>
                </a:solidFill>
                <a:cs typeface="B Nazanin" panose="00000400000000000000" pitchFamily="2" charset="-78"/>
              </a:rPr>
              <a:t>استانداردهاي حسابداري و مالي بين الملل</a:t>
            </a:r>
            <a:endParaRPr lang="en-US" sz="2000" b="1" dirty="0">
              <a:solidFill>
                <a:schemeClr val="bg1"/>
              </a:solidFill>
              <a:cs typeface="B Nazanin" panose="00000400000000000000" pitchFamily="2" charset="-78"/>
            </a:endParaRPr>
          </a:p>
        </p:txBody>
      </p:sp>
      <p:sp>
        <p:nvSpPr>
          <p:cNvPr id="9" name="Rectangle 8"/>
          <p:cNvSpPr/>
          <p:nvPr/>
        </p:nvSpPr>
        <p:spPr>
          <a:xfrm>
            <a:off x="609600" y="1219200"/>
            <a:ext cx="8267700" cy="3707682"/>
          </a:xfrm>
          <a:prstGeom prst="rect">
            <a:avLst/>
          </a:prstGeom>
        </p:spPr>
        <p:txBody>
          <a:bodyPr wrap="square">
            <a:spAutoFit/>
          </a:bodyPr>
          <a:lstStyle/>
          <a:p>
            <a:pPr lvl="0" algn="just" rtl="1">
              <a:lnSpc>
                <a:spcPct val="105000"/>
              </a:lnSpc>
              <a:spcAft>
                <a:spcPts val="800"/>
              </a:spcAft>
            </a:pPr>
            <a:r>
              <a:rPr lang="fa-IR" sz="3200" b="1" dirty="0" smtClean="0">
                <a:latin typeface="Times New Roman" panose="02020603050405020304" pitchFamily="18" charset="0"/>
                <a:cs typeface="B Nazanin" panose="00000400000000000000" pitchFamily="2" charset="-78"/>
              </a:rPr>
              <a:t>دلايل متنوع بودن سيستم حسابداري در كشورها:</a:t>
            </a:r>
          </a:p>
          <a:p>
            <a:pPr lvl="0" algn="just" rtl="1">
              <a:lnSpc>
                <a:spcPct val="105000"/>
              </a:lnSpc>
              <a:spcAft>
                <a:spcPts val="800"/>
              </a:spcAft>
            </a:pPr>
            <a:r>
              <a:rPr lang="fa-IR" sz="3200" dirty="0" smtClean="0">
                <a:latin typeface="Times New Roman" panose="02020603050405020304" pitchFamily="18" charset="0"/>
                <a:cs typeface="B Nazanin" panose="00000400000000000000" pitchFamily="2" charset="-78"/>
              </a:rPr>
              <a:t>1- سيستم قانوني و مقررات</a:t>
            </a:r>
          </a:p>
          <a:p>
            <a:pPr lvl="0" algn="just" rtl="1">
              <a:lnSpc>
                <a:spcPct val="105000"/>
              </a:lnSpc>
              <a:spcAft>
                <a:spcPts val="800"/>
              </a:spcAft>
            </a:pPr>
            <a:r>
              <a:rPr lang="fa-IR" sz="3200" dirty="0" smtClean="0">
                <a:latin typeface="Times New Roman" panose="02020603050405020304" pitchFamily="18" charset="0"/>
                <a:cs typeface="B Nazanin" panose="00000400000000000000" pitchFamily="2" charset="-78"/>
              </a:rPr>
              <a:t>2- ماليات</a:t>
            </a:r>
          </a:p>
          <a:p>
            <a:pPr lvl="0" algn="just" rtl="1">
              <a:lnSpc>
                <a:spcPct val="105000"/>
              </a:lnSpc>
              <a:spcAft>
                <a:spcPts val="800"/>
              </a:spcAft>
            </a:pPr>
            <a:r>
              <a:rPr lang="fa-IR" sz="3200" dirty="0" smtClean="0">
                <a:latin typeface="Times New Roman" panose="02020603050405020304" pitchFamily="18" charset="0"/>
                <a:cs typeface="B Nazanin" panose="00000400000000000000" pitchFamily="2" charset="-78"/>
              </a:rPr>
              <a:t>ارايه دهندگان تأمين مالي</a:t>
            </a:r>
          </a:p>
          <a:p>
            <a:pPr lvl="0" algn="just" rtl="1">
              <a:lnSpc>
                <a:spcPct val="105000"/>
              </a:lnSpc>
              <a:spcAft>
                <a:spcPts val="800"/>
              </a:spcAft>
            </a:pPr>
            <a:r>
              <a:rPr lang="fa-IR" sz="3200" dirty="0" smtClean="0">
                <a:latin typeface="Times New Roman" panose="02020603050405020304" pitchFamily="18" charset="0"/>
                <a:cs typeface="B Nazanin" panose="00000400000000000000" pitchFamily="2" charset="-78"/>
              </a:rPr>
              <a:t>4- تورم</a:t>
            </a:r>
          </a:p>
          <a:p>
            <a:pPr lvl="0" algn="just" rtl="1">
              <a:lnSpc>
                <a:spcPct val="105000"/>
              </a:lnSpc>
              <a:spcAft>
                <a:spcPts val="800"/>
              </a:spcAft>
            </a:pPr>
            <a:r>
              <a:rPr lang="fa-IR" sz="3200" dirty="0" smtClean="0">
                <a:latin typeface="Times New Roman" panose="02020603050405020304" pitchFamily="18" charset="0"/>
                <a:cs typeface="B Nazanin" panose="00000400000000000000" pitchFamily="2" charset="-78"/>
              </a:rPr>
              <a:t>5- محدوديت هاي اقتصادي و سياسي</a:t>
            </a:r>
            <a:endParaRPr lang="fa-IR" sz="3200" dirty="0">
              <a:latin typeface="Times New Roman" panose="02020603050405020304" pitchFamily="18" charset="0"/>
              <a:cs typeface="B Nazanin" panose="00000400000000000000" pitchFamily="2" charset="-78"/>
            </a:endParaRPr>
          </a:p>
        </p:txBody>
      </p:sp>
      <p:sp>
        <p:nvSpPr>
          <p:cNvPr id="2" name="Footer Placeholder 1"/>
          <p:cNvSpPr>
            <a:spLocks noGrp="1"/>
          </p:cNvSpPr>
          <p:nvPr>
            <p:ph type="ftr" sz="quarter" idx="4294967295"/>
          </p:nvPr>
        </p:nvSpPr>
        <p:spPr>
          <a:xfrm>
            <a:off x="3517514" y="6285122"/>
            <a:ext cx="4724400" cy="274320"/>
          </a:xfrm>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9</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19" y="171314"/>
            <a:ext cx="8097381" cy="971686"/>
          </a:xfrm>
          <a:prstGeom prst="rect">
            <a:avLst/>
          </a:prstGeom>
          <a:noFill/>
          <a:ln>
            <a:noFill/>
          </a:ln>
        </p:spPr>
      </p:pic>
      <p:sp>
        <p:nvSpPr>
          <p:cNvPr id="11" name="TextBox 10"/>
          <p:cNvSpPr txBox="1"/>
          <p:nvPr/>
        </p:nvSpPr>
        <p:spPr>
          <a:xfrm>
            <a:off x="3900198" y="426324"/>
            <a:ext cx="4639282" cy="461665"/>
          </a:xfrm>
          <a:prstGeom prst="rect">
            <a:avLst/>
          </a:prstGeom>
          <a:noFill/>
        </p:spPr>
        <p:txBody>
          <a:bodyPr wrap="square" rtlCol="0">
            <a:spAutoFit/>
          </a:bodyPr>
          <a:lstStyle/>
          <a:p>
            <a:pPr algn="r" rtl="1"/>
            <a:r>
              <a:rPr lang="fa-IR" sz="2400" b="1" cap="all" dirty="0">
                <a:solidFill>
                  <a:schemeClr val="dk1"/>
                </a:solidFill>
                <a:cs typeface="B Nazanin" panose="00000400000000000000" pitchFamily="2" charset="-78"/>
              </a:rPr>
              <a:t>استانداردهاي حسابداري و مالي بين </a:t>
            </a:r>
            <a:r>
              <a:rPr lang="fa-IR" sz="2400" b="1" cap="all" dirty="0" smtClean="0">
                <a:solidFill>
                  <a:schemeClr val="dk1"/>
                </a:solidFill>
                <a:cs typeface="B Nazanin" panose="00000400000000000000" pitchFamily="2" charset="-78"/>
              </a:rPr>
              <a:t>الملل</a:t>
            </a:r>
            <a:endParaRPr lang="en-US" sz="2400" b="1" cap="all" dirty="0">
              <a:solidFill>
                <a:schemeClr val="dk1"/>
              </a:solidFill>
              <a:cs typeface="B Nazanin" panose="00000400000000000000" pitchFamily="2" charset="-78"/>
            </a:endParaRPr>
          </a:p>
        </p:txBody>
      </p:sp>
    </p:spTree>
    <p:extLst>
      <p:ext uri="{BB962C8B-B14F-4D97-AF65-F5344CB8AC3E}">
        <p14:creationId xmlns:p14="http://schemas.microsoft.com/office/powerpoint/2010/main" val="215412866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endParaRPr lang="en-US" altLang="en-US" smtClean="0"/>
          </a:p>
        </p:txBody>
      </p:sp>
      <p:sp>
        <p:nvSpPr>
          <p:cNvPr id="64515" name="Content Placeholder 2"/>
          <p:cNvSpPr>
            <a:spLocks noGrp="1"/>
          </p:cNvSpPr>
          <p:nvPr>
            <p:ph idx="1"/>
          </p:nvPr>
        </p:nvSpPr>
        <p:spPr/>
        <p:txBody>
          <a:bodyPr/>
          <a:lstStyle/>
          <a:p>
            <a:endParaRPr lang="en-US" altLang="en-US" smtClean="0"/>
          </a:p>
        </p:txBody>
      </p:sp>
      <p:pic>
        <p:nvPicPr>
          <p:cNvPr id="64516" name="Content Placeholder 3" descr="2-استانداردهای بین المللی-[3592861].PDF - Adobe Reader"/>
          <p:cNvPicPr>
            <a:picLocks noChangeAspect="1"/>
          </p:cNvPicPr>
          <p:nvPr/>
        </p:nvPicPr>
        <p:blipFill>
          <a:blip r:embed="rId2">
            <a:extLst>
              <a:ext uri="{28A0092B-C50C-407E-A947-70E740481C1C}">
                <a14:useLocalDpi xmlns:a14="http://schemas.microsoft.com/office/drawing/2010/main" val="0"/>
              </a:ext>
            </a:extLst>
          </a:blip>
          <a:srcRect l="8115" t="28482" r="26764" b="6599"/>
          <a:stretch>
            <a:fillRect/>
          </a:stretch>
        </p:blipFill>
        <p:spPr bwMode="auto">
          <a:xfrm>
            <a:off x="533400" y="-130629"/>
            <a:ext cx="8197850"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90</a:t>
            </a:fld>
            <a:endParaRPr lang="en-US"/>
          </a:p>
        </p:txBody>
      </p:sp>
    </p:spTree>
    <p:extLst>
      <p:ext uri="{BB962C8B-B14F-4D97-AF65-F5344CB8AC3E}">
        <p14:creationId xmlns:p14="http://schemas.microsoft.com/office/powerpoint/2010/main" val="327211372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fa-IR" altLang="en-US" b="1" dirty="0" smtClean="0">
                <a:cs typeface="B Nazanin" panose="00000400000000000000" pitchFamily="2" charset="-78"/>
              </a:rPr>
              <a:t>حاکمیت شرکتی شرکت های بین المللی</a:t>
            </a:r>
            <a:endParaRPr lang="en-US" altLang="en-US" b="1" dirty="0" smtClean="0">
              <a:cs typeface="B Nazanin" panose="00000400000000000000" pitchFamily="2" charset="-78"/>
            </a:endParaRPr>
          </a:p>
        </p:txBody>
      </p:sp>
      <p:sp>
        <p:nvSpPr>
          <p:cNvPr id="65539" name="Content Placeholder 2"/>
          <p:cNvSpPr>
            <a:spLocks noGrp="1"/>
          </p:cNvSpPr>
          <p:nvPr>
            <p:ph idx="1"/>
          </p:nvPr>
        </p:nvSpPr>
        <p:spPr>
          <a:xfrm>
            <a:off x="0" y="1143000"/>
            <a:ext cx="8686800" cy="4525963"/>
          </a:xfrm>
        </p:spPr>
        <p:txBody>
          <a:bodyPr/>
          <a:lstStyle/>
          <a:p>
            <a:pPr marL="0" indent="0" algn="justLow" rtl="1">
              <a:lnSpc>
                <a:spcPct val="200000"/>
              </a:lnSpc>
              <a:buFontTx/>
              <a:buNone/>
            </a:pPr>
            <a:r>
              <a:rPr lang="fa-IR" altLang="en-US" sz="2000" dirty="0" smtClean="0">
                <a:cs typeface="B Nazanin" panose="00000400000000000000" pitchFamily="2" charset="-78"/>
              </a:rPr>
              <a:t>اصول بنیادی حاکمیت شرکتی بر آن است که جو شفافیت، راستی و پاسخگویی را در مدیریت ازمان تقویت نماید.</a:t>
            </a:r>
            <a:r>
              <a:rPr lang="en-US" altLang="en-US" sz="2000" dirty="0" smtClean="0">
                <a:cs typeface="B Nazanin" panose="00000400000000000000" pitchFamily="2" charset="-78"/>
              </a:rPr>
              <a:t> </a:t>
            </a:r>
            <a:r>
              <a:rPr lang="fa-IR" altLang="en-US" sz="2000" dirty="0" smtClean="0">
                <a:cs typeface="B Nazanin" panose="00000400000000000000" pitchFamily="2" charset="-78"/>
              </a:rPr>
              <a:t>اقتصاد هر کشور وابسته به تحرک و کارایی شرکت‌‌‌های آن است. آنها باید آزاد باشند تا شرکت‌‌‌های خود را به سمت جلو پیش ببرند. اما این آزادی باید درچارچوب مسوولیت ‌پاسخگویی</a:t>
            </a:r>
            <a:r>
              <a:rPr lang="en-US" altLang="en-US" sz="2000" dirty="0" smtClean="0">
                <a:cs typeface="B Nazanin" panose="00000400000000000000" pitchFamily="2" charset="-78"/>
              </a:rPr>
              <a:t> </a:t>
            </a:r>
            <a:r>
              <a:rPr lang="fa-IR" altLang="en-US" sz="2000" dirty="0" smtClean="0">
                <a:cs typeface="B Nazanin" panose="00000400000000000000" pitchFamily="2" charset="-78"/>
              </a:rPr>
              <a:t>اثربخش اعمال شود. این موضوع جوهره هر سیستم حاکمیت شرکتی خوب است.</a:t>
            </a:r>
          </a:p>
          <a:p>
            <a:pPr marL="0" indent="0" algn="justLow" rtl="1">
              <a:lnSpc>
                <a:spcPct val="200000"/>
              </a:lnSpc>
              <a:buFontTx/>
              <a:buNone/>
            </a:pPr>
            <a:r>
              <a:rPr lang="fa-IR" altLang="en-US" sz="2000" dirty="0" smtClean="0">
                <a:cs typeface="B Nazanin" panose="00000400000000000000" pitchFamily="2" charset="-78"/>
              </a:rPr>
              <a:t>حاکمیت شرکتی قوانین، مقررات، ساختارها، فرآیندها، فرهنگ‌‌ها و سیستم‌‌هایی است که موجب دستیابی به هدف‌‌های پاسخگویی، شفافیت، عدالت و رعایت حقوق ذی‌نفعان می‌شود</a:t>
            </a:r>
            <a:r>
              <a:rPr lang="fa-IR" altLang="en-US" sz="2000" dirty="0">
                <a:cs typeface="B Nazanin" panose="00000400000000000000" pitchFamily="2" charset="-78"/>
              </a:rPr>
              <a:t>.</a:t>
            </a:r>
            <a:endParaRPr lang="fa-IR" altLang="en-US" sz="2000" dirty="0" smtClean="0">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91</a:t>
            </a:fld>
            <a:endParaRPr lang="en-US"/>
          </a:p>
        </p:txBody>
      </p:sp>
    </p:spTree>
    <p:extLst>
      <p:ext uri="{BB962C8B-B14F-4D97-AF65-F5344CB8AC3E}">
        <p14:creationId xmlns:p14="http://schemas.microsoft.com/office/powerpoint/2010/main" val="115616499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304800" y="762000"/>
            <a:ext cx="8610600" cy="4525963"/>
          </a:xfrm>
        </p:spPr>
        <p:txBody>
          <a:bodyPr>
            <a:normAutofit/>
          </a:bodyPr>
          <a:lstStyle/>
          <a:p>
            <a:pPr marL="0" indent="0" algn="justLow" rtl="1">
              <a:lnSpc>
                <a:spcPct val="200000"/>
              </a:lnSpc>
              <a:buFontTx/>
              <a:buNone/>
            </a:pPr>
            <a:r>
              <a:rPr lang="fa-IR" altLang="en-US" dirty="0" smtClean="0">
                <a:cs typeface="B Nazanin" panose="00000400000000000000" pitchFamily="2" charset="-78"/>
              </a:rPr>
              <a:t>ورشکستگی و رسوایی‌های شرکت‌‌‌هایی چون انرون و ورلدکام نیاز به ایجاد سیستم‌های راهبری مناسب شرکت‌‌‌ها را به عنوان یکی از مهمترین مسائل در همه کشورها مطرح کرد، اما این شکست‌ها محرک اصلی ایجاد قوانین حاکمیت شرکتی نبود. برخی رسوایی‌ها که به دهه ۱۹۸۰ (مانند ماکسول و پلی‌پک ) و حتی دهه ۱۹۶۰ (فروپاشی پن‌استیشن ) برمی‌گردد، نیاز به چارچوبی اختیاری یا اجباری جهت استفاده به عنوان رهنمودهای حاکمیت شرکتی را پررنگتر کرد. در واقع دلایل اصلی این امر از ضرورت بازگرداندن اعتماد سرمایه‌گذاران به فعالیت‌‌های تجاری از طریق شفافیت‌، پاسخگویی‌، انصاف و مسوولیت‌پذیری ناشی می‌شود. اما رویه‌های حاکمیت شرکتی بین کشورهای مختلف یکسان نیست و هر کشور متناسب با عواملی چون سیستم‌های مالی و قانونی، ساختار مالکیت شرکتی، فرهنگ و وضعیت اقتصادی اشخاص و سرمایه‌گذاران رویه‌های حاکمیت شرکتی منحصر به فرد خود را داراست. (مارلین، ۲۰۰۸) </a:t>
            </a:r>
            <a:endParaRPr lang="en-US" altLang="en-US" dirty="0" smtClean="0">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92</a:t>
            </a:fld>
            <a:endParaRPr lang="en-US"/>
          </a:p>
        </p:txBody>
      </p:sp>
    </p:spTree>
    <p:extLst>
      <p:ext uri="{BB962C8B-B14F-4D97-AF65-F5344CB8AC3E}">
        <p14:creationId xmlns:p14="http://schemas.microsoft.com/office/powerpoint/2010/main" val="422006269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endParaRPr lang="en-US" altLang="en-US" smtClean="0"/>
          </a:p>
        </p:txBody>
      </p:sp>
      <p:sp>
        <p:nvSpPr>
          <p:cNvPr id="67587" name="Content Placeholder 2"/>
          <p:cNvSpPr>
            <a:spLocks noGrp="1"/>
          </p:cNvSpPr>
          <p:nvPr>
            <p:ph idx="1"/>
          </p:nvPr>
        </p:nvSpPr>
        <p:spPr>
          <a:xfrm>
            <a:off x="-152400" y="1600200"/>
            <a:ext cx="9299575" cy="4525963"/>
          </a:xfrm>
        </p:spPr>
        <p:txBody>
          <a:bodyPr>
            <a:normAutofit/>
          </a:bodyPr>
          <a:lstStyle/>
          <a:p>
            <a:pPr marL="0" indent="0" algn="justLow" rtl="1">
              <a:lnSpc>
                <a:spcPct val="200000"/>
              </a:lnSpc>
            </a:pPr>
            <a:r>
              <a:rPr lang="fa-IR" altLang="en-US" dirty="0">
                <a:cs typeface="B Nazanin" panose="00000400000000000000" pitchFamily="2" charset="-78"/>
              </a:rPr>
              <a:t>محرک مهم و برجسته تغییر در اصول حاکمیت شرکتی، فروپاشی شرکت‌‌‌ها بوده است، اما این محرک‌ها تنها محرک‌های ایجاد فشار برای همگرایی بین‌المللی نبوده‌اند. طی دهه اخیر تعدادی از آژانسهای بین‌المللی نقش مهمی ‌‌‌در ارتقای همکاری و ایجاد سیستم‌های حاکمیت شرکتی مناسب داشته‌اند. سازمان توسعه و همکاری اقتصادی </a:t>
            </a:r>
            <a:r>
              <a:rPr lang="en-US" altLang="en-US" dirty="0">
                <a:cs typeface="B Nazanin" panose="00000400000000000000" pitchFamily="2" charset="-78"/>
              </a:rPr>
              <a:t>OECD </a:t>
            </a:r>
            <a:r>
              <a:rPr lang="fa-IR" altLang="en-US" dirty="0">
                <a:cs typeface="B Nazanin" panose="00000400000000000000" pitchFamily="2" charset="-78"/>
              </a:rPr>
              <a:t>اولین نهاد بین‌المللی برای ایجاد گروه‌‌های کاری بین‌المللی به‌منظور تدوین یک مجموعه استانداردهای پذیرفته شده جهانی حاکمیت شرکتی بود. گروه‌‌ کاری مزبور متشکل از نمایندگان ۲۹ کشور عضور </a:t>
            </a:r>
            <a:r>
              <a:rPr lang="en-US" altLang="en-US" dirty="0">
                <a:cs typeface="B Nazanin" panose="00000400000000000000" pitchFamily="2" charset="-78"/>
              </a:rPr>
              <a:t>OECD، </a:t>
            </a:r>
            <a:r>
              <a:rPr lang="fa-IR" altLang="en-US" dirty="0">
                <a:cs typeface="B Nazanin" panose="00000400000000000000" pitchFamily="2" charset="-78"/>
              </a:rPr>
              <a:t>کمیسیون اتحادیه اروپا، بانک جهانی، صندوق بین‌المللی پول، بانک تجارت و تصفیه بین‌المللی، انجمن کارکنان و سرمایه‌گذاران بود تا از پذیرش و به‌کارگیری آتی این اصول اطمینان حاصل شود (مارلین، ۲۰۰۸).</a:t>
            </a:r>
          </a:p>
          <a:p>
            <a:pPr marL="0" indent="0" algn="justLow" rtl="1">
              <a:lnSpc>
                <a:spcPct val="200000"/>
              </a:lnSpc>
            </a:pPr>
            <a:r>
              <a:rPr lang="fa-IR" altLang="en-US" dirty="0">
                <a:cs typeface="B Nazanin" panose="00000400000000000000" pitchFamily="2" charset="-78"/>
              </a:rPr>
              <a:t>اصول </a:t>
            </a:r>
            <a:r>
              <a:rPr lang="en-US" altLang="en-US" dirty="0">
                <a:cs typeface="B Nazanin" panose="00000400000000000000" pitchFamily="2" charset="-78"/>
              </a:rPr>
              <a:t>OECD </a:t>
            </a:r>
            <a:r>
              <a:rPr lang="fa-IR" altLang="en-US" dirty="0">
                <a:cs typeface="B Nazanin" panose="00000400000000000000" pitchFamily="2" charset="-78"/>
              </a:rPr>
              <a:t>چارچوبی را برای کمک به شرکت‌‌‌ها در تهیه و ایجاد یک سیستم حاکمیت شرکتی مطابق با محیط قانونی، سازمانی و مقرراتی خود فراهم می‌کند. </a:t>
            </a:r>
            <a:endParaRPr lang="en-US" altLang="en-US" dirty="0">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93</a:t>
            </a:fld>
            <a:endParaRPr lang="en-US"/>
          </a:p>
        </p:txBody>
      </p:sp>
    </p:spTree>
    <p:extLst>
      <p:ext uri="{BB962C8B-B14F-4D97-AF65-F5344CB8AC3E}">
        <p14:creationId xmlns:p14="http://schemas.microsoft.com/office/powerpoint/2010/main" val="217662610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endParaRPr lang="en-US" altLang="en-US" smtClean="0"/>
          </a:p>
        </p:txBody>
      </p:sp>
      <p:sp>
        <p:nvSpPr>
          <p:cNvPr id="68611" name="Content Placeholder 2"/>
          <p:cNvSpPr>
            <a:spLocks noGrp="1"/>
          </p:cNvSpPr>
          <p:nvPr>
            <p:ph idx="1"/>
          </p:nvPr>
        </p:nvSpPr>
        <p:spPr>
          <a:xfrm>
            <a:off x="0" y="1600200"/>
            <a:ext cx="9144000" cy="4525963"/>
          </a:xfrm>
        </p:spPr>
        <p:txBody>
          <a:bodyPr>
            <a:normAutofit/>
          </a:bodyPr>
          <a:lstStyle/>
          <a:p>
            <a:pPr marL="0" indent="0" algn="justLow" rtl="1">
              <a:lnSpc>
                <a:spcPct val="200000"/>
              </a:lnSpc>
            </a:pPr>
            <a:r>
              <a:rPr lang="fa-IR" altLang="en-US" dirty="0">
                <a:cs typeface="B Nazanin" panose="00000400000000000000" pitchFamily="2" charset="-78"/>
              </a:rPr>
              <a:t>شرکت‌‌‌ها برای حفظ توان رقابتی خود در دنیایی که همواره در حال تغییر است باید به گونه‌ای به نوآوری و تطبیق رویه‌های مالکیت شرکتی خود بپردازند که نیازهای جدید را برآورده سازند و از فرصت‌های تازه استفاده کنند. همچنین دولت‌ها مسوولیت مهمی در ایجاد چارچوب نظارتی موثر بر عهده دارند به نحوی که بازارها را از انعطاف‌پذیری لازم برای کارکرد موثر و واکنش به انتظارات سهامداران و دیگر ذینفعان برخوردار سازند. دولت‌ها و دست‌اندرکاران بازار باید با توجه به منافع و هزینه‌های قانونگذاری در مورد چگونگی به کارگیری این اصول در تدوین چارچوب‌های مالکیت شرکتی تصمیم‌گیری کنند.</a:t>
            </a:r>
          </a:p>
          <a:p>
            <a:pPr marL="0" indent="0" algn="r">
              <a:buFontTx/>
              <a:buNone/>
            </a:pPr>
            <a:endParaRPr lang="en-US" altLang="en-US" dirty="0" smtClean="0"/>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94</a:t>
            </a:fld>
            <a:endParaRPr lang="en-US"/>
          </a:p>
        </p:txBody>
      </p:sp>
    </p:spTree>
    <p:extLst>
      <p:ext uri="{BB962C8B-B14F-4D97-AF65-F5344CB8AC3E}">
        <p14:creationId xmlns:p14="http://schemas.microsoft.com/office/powerpoint/2010/main" val="85997036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endParaRPr lang="en-US" altLang="en-US" smtClean="0"/>
          </a:p>
        </p:txBody>
      </p:sp>
      <p:sp>
        <p:nvSpPr>
          <p:cNvPr id="69635" name="Content Placeholder 2"/>
          <p:cNvSpPr>
            <a:spLocks noGrp="1"/>
          </p:cNvSpPr>
          <p:nvPr>
            <p:ph idx="1"/>
          </p:nvPr>
        </p:nvSpPr>
        <p:spPr>
          <a:xfrm>
            <a:off x="0" y="1600200"/>
            <a:ext cx="9144000" cy="4525963"/>
          </a:xfrm>
        </p:spPr>
        <p:txBody>
          <a:bodyPr/>
          <a:lstStyle/>
          <a:p>
            <a:pPr marL="0" indent="0" algn="r">
              <a:buFontTx/>
              <a:buNone/>
            </a:pPr>
            <a:endParaRPr lang="en-US" altLang="en-US" smtClean="0"/>
          </a:p>
        </p:txBody>
      </p:sp>
      <p:pic>
        <p:nvPicPr>
          <p:cNvPr id="696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95</a:t>
            </a:fld>
            <a:endParaRPr lang="en-US"/>
          </a:p>
        </p:txBody>
      </p:sp>
    </p:spTree>
    <p:extLst>
      <p:ext uri="{BB962C8B-B14F-4D97-AF65-F5344CB8AC3E}">
        <p14:creationId xmlns:p14="http://schemas.microsoft.com/office/powerpoint/2010/main" val="11196180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endParaRPr lang="en-US" altLang="en-US" smtClean="0"/>
          </a:p>
        </p:txBody>
      </p:sp>
      <p:sp>
        <p:nvSpPr>
          <p:cNvPr id="70659" name="Content Placeholder 2"/>
          <p:cNvSpPr>
            <a:spLocks noGrp="1"/>
          </p:cNvSpPr>
          <p:nvPr>
            <p:ph idx="1"/>
          </p:nvPr>
        </p:nvSpPr>
        <p:spPr/>
        <p:txBody>
          <a:bodyPr/>
          <a:lstStyle/>
          <a:p>
            <a:endParaRPr lang="en-US" altLang="en-US" smtClean="0"/>
          </a:p>
        </p:txBody>
      </p:sp>
      <p:pic>
        <p:nvPicPr>
          <p:cNvPr id="706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96</a:t>
            </a:fld>
            <a:endParaRPr lang="en-US"/>
          </a:p>
        </p:txBody>
      </p:sp>
    </p:spTree>
    <p:extLst>
      <p:ext uri="{BB962C8B-B14F-4D97-AF65-F5344CB8AC3E}">
        <p14:creationId xmlns:p14="http://schemas.microsoft.com/office/powerpoint/2010/main" val="326504658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endParaRPr lang="en-US" altLang="en-US" smtClean="0"/>
          </a:p>
        </p:txBody>
      </p:sp>
      <p:sp>
        <p:nvSpPr>
          <p:cNvPr id="71683" name="Content Placeholder 2"/>
          <p:cNvSpPr>
            <a:spLocks noGrp="1"/>
          </p:cNvSpPr>
          <p:nvPr>
            <p:ph idx="1"/>
          </p:nvPr>
        </p:nvSpPr>
        <p:spPr>
          <a:xfrm>
            <a:off x="-76200" y="381000"/>
            <a:ext cx="9220200" cy="5745163"/>
          </a:xfrm>
        </p:spPr>
        <p:txBody>
          <a:bodyPr>
            <a:normAutofit/>
          </a:bodyPr>
          <a:lstStyle/>
          <a:p>
            <a:pPr marL="0" indent="0" algn="r">
              <a:buFontTx/>
              <a:buNone/>
            </a:pPr>
            <a:r>
              <a:rPr lang="fa-IR" altLang="en-US" smtClean="0"/>
              <a:t>تجزیه و تحلیل مقایسه‌ای </a:t>
            </a:r>
          </a:p>
          <a:p>
            <a:pPr marL="0" indent="0" algn="r">
              <a:buFontTx/>
              <a:buNone/>
            </a:pPr>
            <a:r>
              <a:rPr lang="fa-IR" altLang="en-US" smtClean="0"/>
              <a:t>همانگونه که پیش از این گفته شد هر کشور براساس عواملی چون چارچوب قانونی، ساختار مالکیت شرکتی و سیستم‌های مالی، یک مجموعه رویه‌های حاکمیت شرکتی منحصر به فرد خود را داراست. قبل از ورود به بحث در مورد عوامل مختلفی که منجر به قوانین حاکمیت شرکتی متفاوت می‌شود، توضیح طبقه‌بندی کلی سیستم‌های حاکمیت شرکتی، ضروری به‌نظر می‌رسد. رایج‌ترین مدل استفاده‌شده برای طبقه‌بندی سیستم‌‌های حاکمیت شرکتی، مدل درونی/ بیرونی است. تفاوت این دو مدل در نوع ساختارهای مالکیت و کنترل است. واژه‌های درونی و بیرونی برای دو سر طیف سیستم‌های حاکمیت شرکتی به کار می‌رود و در حقیقت سیستم حاکمیت شرکتی در بیشتر موارد کشورها ترکیبی از این دو نوع است.</a:t>
            </a:r>
          </a:p>
          <a:p>
            <a:pPr marL="0" indent="0" algn="r">
              <a:buFontTx/>
              <a:buNone/>
            </a:pPr>
            <a:endParaRPr lang="en-US" altLang="en-US" smtClean="0"/>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97</a:t>
            </a:fld>
            <a:endParaRPr lang="en-US"/>
          </a:p>
        </p:txBody>
      </p:sp>
    </p:spTree>
    <p:extLst>
      <p:ext uri="{BB962C8B-B14F-4D97-AF65-F5344CB8AC3E}">
        <p14:creationId xmlns:p14="http://schemas.microsoft.com/office/powerpoint/2010/main" val="162793806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endParaRPr lang="en-US" altLang="en-US" smtClean="0"/>
          </a:p>
        </p:txBody>
      </p:sp>
      <p:sp>
        <p:nvSpPr>
          <p:cNvPr id="72707" name="Content Placeholder 2"/>
          <p:cNvSpPr>
            <a:spLocks noGrp="1"/>
          </p:cNvSpPr>
          <p:nvPr>
            <p:ph idx="1"/>
          </p:nvPr>
        </p:nvSpPr>
        <p:spPr>
          <a:xfrm>
            <a:off x="0" y="0"/>
            <a:ext cx="9020175" cy="5668963"/>
          </a:xfrm>
        </p:spPr>
        <p:txBody>
          <a:bodyPr/>
          <a:lstStyle/>
          <a:p>
            <a:pPr marL="0" indent="0" algn="r">
              <a:buFontTx/>
              <a:buNone/>
            </a:pPr>
            <a:r>
              <a:rPr lang="fa-IR" altLang="en-US" sz="2000" b="0" dirty="0" smtClean="0">
                <a:cs typeface="B Zar" panose="00000400000000000000" pitchFamily="2" charset="-78"/>
              </a:rPr>
              <a:t>در تمام کشورها سهامداران در </a:t>
            </a:r>
            <a:r>
              <a:rPr lang="fa-IR" altLang="en-US" sz="2000" b="0" dirty="0" err="1" smtClean="0">
                <a:cs typeface="B Zar" panose="00000400000000000000" pitchFamily="2" charset="-78"/>
              </a:rPr>
              <a:t>ازای</a:t>
            </a:r>
            <a:r>
              <a:rPr lang="fa-IR" altLang="en-US" sz="2000" b="0" dirty="0" smtClean="0">
                <a:cs typeface="B Zar" panose="00000400000000000000" pitchFamily="2" charset="-78"/>
              </a:rPr>
              <a:t> </a:t>
            </a:r>
            <a:r>
              <a:rPr lang="fa-IR" altLang="en-US" sz="2000" b="0" dirty="0" err="1" smtClean="0">
                <a:cs typeface="B Zar" panose="00000400000000000000" pitchFamily="2" charset="-78"/>
              </a:rPr>
              <a:t>سرمایه‌گذاری</a:t>
            </a:r>
            <a:r>
              <a:rPr lang="fa-IR" altLang="en-US" sz="2000" b="0" dirty="0" smtClean="0">
                <a:cs typeface="B Zar" panose="00000400000000000000" pitchFamily="2" charset="-78"/>
              </a:rPr>
              <a:t> خود حقوق مالکیت دریافت </a:t>
            </a:r>
            <a:r>
              <a:rPr lang="fa-IR" altLang="en-US" sz="2000" b="0" dirty="0" err="1" smtClean="0">
                <a:cs typeface="B Zar" panose="00000400000000000000" pitchFamily="2" charset="-78"/>
              </a:rPr>
              <a:t>می‌کنند</a:t>
            </a:r>
            <a:r>
              <a:rPr lang="fa-IR" altLang="en-US" sz="2000" b="0" dirty="0" smtClean="0">
                <a:cs typeface="B Zar" panose="00000400000000000000" pitchFamily="2" charset="-78"/>
              </a:rPr>
              <a:t>. این حقوق از یکسو شامل حقوق جریان نقدی است، بدین معنا که </a:t>
            </a:r>
            <a:r>
              <a:rPr lang="fa-IR" altLang="en-US" sz="2000" b="0" dirty="0" err="1" smtClean="0">
                <a:cs typeface="B Zar" panose="00000400000000000000" pitchFamily="2" charset="-78"/>
              </a:rPr>
              <a:t>سرمایه‌گذار</a:t>
            </a:r>
            <a:r>
              <a:rPr lang="fa-IR" altLang="en-US" sz="2000" b="0" dirty="0" smtClean="0">
                <a:cs typeface="B Zar" panose="00000400000000000000" pitchFamily="2" charset="-78"/>
              </a:rPr>
              <a:t> حق دارد سهم خود را از سود شرکت دریافت کند و از سوی دیگر شامل حقوق کنترل است که براساس آن </a:t>
            </a:r>
            <a:r>
              <a:rPr lang="fa-IR" altLang="en-US" sz="2000" b="0" dirty="0" err="1" smtClean="0">
                <a:cs typeface="B Zar" panose="00000400000000000000" pitchFamily="2" charset="-78"/>
              </a:rPr>
              <a:t>سرمایه‌گذار</a:t>
            </a:r>
            <a:r>
              <a:rPr lang="fa-IR" altLang="en-US" sz="2000" b="0" dirty="0" smtClean="0">
                <a:cs typeface="B Zar" panose="00000400000000000000" pitchFamily="2" charset="-78"/>
              </a:rPr>
              <a:t> </a:t>
            </a:r>
            <a:r>
              <a:rPr lang="fa-IR" altLang="en-US" sz="2000" b="0" dirty="0" err="1" smtClean="0">
                <a:cs typeface="B Zar" panose="00000400000000000000" pitchFamily="2" charset="-78"/>
              </a:rPr>
              <a:t>می‌تواند</a:t>
            </a:r>
            <a:r>
              <a:rPr lang="fa-IR" altLang="en-US" sz="2000" b="0" dirty="0" smtClean="0">
                <a:cs typeface="B Zar" panose="00000400000000000000" pitchFamily="2" charset="-78"/>
              </a:rPr>
              <a:t> بر </a:t>
            </a:r>
            <a:r>
              <a:rPr lang="fa-IR" altLang="en-US" sz="2000" b="0" dirty="0" err="1" smtClean="0">
                <a:cs typeface="B Zar" panose="00000400000000000000" pitchFamily="2" charset="-78"/>
              </a:rPr>
              <a:t>دارایی‌های</a:t>
            </a:r>
            <a:r>
              <a:rPr lang="fa-IR" altLang="en-US" sz="2000" b="0" dirty="0" smtClean="0">
                <a:cs typeface="B Zar" panose="00000400000000000000" pitchFamily="2" charset="-78"/>
              </a:rPr>
              <a:t> شرکت از طریق اعمال حق رأی، کنترل داشته باشد. تفاوت اصلی سیستم‌‌های درونی و بیرونی ناشی از رابطه بین این دو حق بین سهامداران است. در کشورهای دارای سیستم بیرونی مانند آمریکا و انگلستان، ساختار مالکیت رایج، مالکیت پراکنده است. این ساختار به حق جریان نقدی و حق کنترل مالکیت اشاره دارد. «یک سهم، یک رأی» قانونی است که برای توزیع حقوق کنترل بین سهامداران در کشورهای با سیستم بیرونی استفاده </a:t>
            </a:r>
            <a:r>
              <a:rPr lang="fa-IR" altLang="en-US" sz="2000" b="0" dirty="0" err="1" smtClean="0">
                <a:cs typeface="B Zar" panose="00000400000000000000" pitchFamily="2" charset="-78"/>
              </a:rPr>
              <a:t>می‌شود</a:t>
            </a:r>
            <a:r>
              <a:rPr lang="fa-IR" altLang="en-US" sz="2000" b="0" dirty="0" smtClean="0">
                <a:cs typeface="B Zar" panose="00000400000000000000" pitchFamily="2" charset="-78"/>
              </a:rPr>
              <a:t>. در این سیستم شرکت‌‌‌ها به طور معمول دارای سلسله مراتب </a:t>
            </a:r>
            <a:r>
              <a:rPr lang="fa-IR" altLang="en-US" sz="2000" b="0" dirty="0" err="1" smtClean="0">
                <a:cs typeface="B Zar" panose="00000400000000000000" pitchFamily="2" charset="-78"/>
              </a:rPr>
              <a:t>مالکیتی</a:t>
            </a:r>
            <a:r>
              <a:rPr lang="fa-IR" altLang="en-US" sz="2000" b="0" dirty="0" smtClean="0">
                <a:cs typeface="B Zar" panose="00000400000000000000" pitchFamily="2" charset="-78"/>
              </a:rPr>
              <a:t> مسطح هستند، به عبارت دیگر شرکت‌‌‌ها در آمریکا و انگلیس به طور معمول تحت مالکیت مستقیم مالکان نهایی خود هستند. مالکان با انتخاب </a:t>
            </a:r>
            <a:r>
              <a:rPr lang="fa-IR" altLang="en-US" sz="2000" b="0" dirty="0" err="1" smtClean="0">
                <a:cs typeface="B Zar" panose="00000400000000000000" pitchFamily="2" charset="-78"/>
              </a:rPr>
              <a:t>کنندگان</a:t>
            </a:r>
            <a:r>
              <a:rPr lang="fa-IR" altLang="en-US" sz="2000" b="0" dirty="0" smtClean="0">
                <a:cs typeface="B Zar" panose="00000400000000000000" pitchFamily="2" charset="-78"/>
              </a:rPr>
              <a:t> در </a:t>
            </a:r>
            <a:r>
              <a:rPr lang="fa-IR" altLang="en-US" sz="2000" b="0" dirty="0" err="1" smtClean="0">
                <a:cs typeface="B Zar" panose="00000400000000000000" pitchFamily="2" charset="-78"/>
              </a:rPr>
              <a:t>هیات‌های</a:t>
            </a:r>
            <a:r>
              <a:rPr lang="fa-IR" altLang="en-US" sz="2000" b="0" dirty="0" smtClean="0">
                <a:cs typeface="B Zar" panose="00000400000000000000" pitchFamily="2" charset="-78"/>
              </a:rPr>
              <a:t> نظارتی یا حتی رأی دادن به برخی از مدیران پیشنهادی، بر مدیریت شرکت بطور غیرمستقیم اعمال کنترل </a:t>
            </a:r>
            <a:r>
              <a:rPr lang="fa-IR" altLang="en-US" sz="2000" b="0" dirty="0" err="1" smtClean="0">
                <a:cs typeface="B Zar" panose="00000400000000000000" pitchFamily="2" charset="-78"/>
              </a:rPr>
              <a:t>می‌کنند</a:t>
            </a:r>
            <a:r>
              <a:rPr lang="fa-IR" altLang="en-US" sz="2000" b="0" dirty="0" smtClean="0">
                <a:cs typeface="B Zar" panose="00000400000000000000" pitchFamily="2" charset="-78"/>
              </a:rPr>
              <a:t>. در این کشورها مالکیت هرمی و متقابل خیلی کم است. در مقابل در کشورهایی با سیستم درونی مالکیت </a:t>
            </a:r>
            <a:r>
              <a:rPr lang="fa-IR" altLang="en-US" sz="2000" b="0" dirty="0" err="1" smtClean="0">
                <a:cs typeface="B Zar" panose="00000400000000000000" pitchFamily="2" charset="-78"/>
              </a:rPr>
              <a:t>متمرکزتر</a:t>
            </a:r>
            <a:r>
              <a:rPr lang="fa-IR" altLang="en-US" sz="2000" b="0" dirty="0" smtClean="0">
                <a:cs typeface="B Zar" panose="00000400000000000000" pitchFamily="2" charset="-78"/>
              </a:rPr>
              <a:t> رایج است. در این سیستم، ساختارهای هرمی یا مالکیت متقابل خیلی متداول است. در این کشورها، در نتیجه انحراف از «یک سهم، یک رأی» کنترل به وسیله یک گروه‌‌ از سهامداران کنترلی مالکیت متمرکز در اختیار اشخاص درونی است که سهام عمده کنترلی را دارا هستند. از جمله کشورهای دارای سیستم درونی ژاپن و کشورهای اروپایی نظیر آلمان، فرانسه، ایتالیا، سوئیس و </a:t>
            </a:r>
            <a:r>
              <a:rPr lang="fa-IR" altLang="en-US" sz="2000" b="0" dirty="0" err="1" smtClean="0">
                <a:cs typeface="B Zar" panose="00000400000000000000" pitchFamily="2" charset="-78"/>
              </a:rPr>
              <a:t>آستریا</a:t>
            </a:r>
            <a:r>
              <a:rPr lang="fa-IR" altLang="en-US" sz="2000" b="0" dirty="0" smtClean="0">
                <a:cs typeface="B Zar" panose="00000400000000000000" pitchFamily="2" charset="-78"/>
              </a:rPr>
              <a:t> </a:t>
            </a:r>
            <a:r>
              <a:rPr lang="fa-IR" altLang="en-US" sz="2000" b="0" dirty="0" err="1" smtClean="0">
                <a:cs typeface="B Zar" panose="00000400000000000000" pitchFamily="2" charset="-78"/>
              </a:rPr>
              <a:t>هستند.که</a:t>
            </a:r>
            <a:r>
              <a:rPr lang="fa-IR" altLang="en-US" sz="2000" b="0" dirty="0" smtClean="0">
                <a:cs typeface="B Zar" panose="00000400000000000000" pitchFamily="2" charset="-78"/>
              </a:rPr>
              <a:t> حقوق کنترلی آنها بیش از حقوق جریان نقدی است،‌ اعمال </a:t>
            </a:r>
            <a:r>
              <a:rPr lang="fa-IR" altLang="en-US" sz="2000" b="0" dirty="0" err="1" smtClean="0">
                <a:cs typeface="B Zar" panose="00000400000000000000" pitchFamily="2" charset="-78"/>
              </a:rPr>
              <a:t>می‌شود</a:t>
            </a:r>
            <a:r>
              <a:rPr lang="fa-IR" altLang="en-US" sz="2000" b="0" dirty="0" smtClean="0">
                <a:cs typeface="B Zar" panose="00000400000000000000" pitchFamily="2" charset="-78"/>
              </a:rPr>
              <a:t>. </a:t>
            </a:r>
            <a:endParaRPr lang="en-US" altLang="en-US" sz="2000" b="0" dirty="0" smtClean="0">
              <a:cs typeface="B Zar"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98</a:t>
            </a:fld>
            <a:endParaRPr lang="en-US"/>
          </a:p>
        </p:txBody>
      </p:sp>
    </p:spTree>
    <p:extLst>
      <p:ext uri="{BB962C8B-B14F-4D97-AF65-F5344CB8AC3E}">
        <p14:creationId xmlns:p14="http://schemas.microsoft.com/office/powerpoint/2010/main" val="411242739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endParaRPr lang="en-US" altLang="en-US" smtClean="0"/>
          </a:p>
        </p:txBody>
      </p:sp>
      <p:sp>
        <p:nvSpPr>
          <p:cNvPr id="73731" name="Content Placeholder 2"/>
          <p:cNvSpPr>
            <a:spLocks noGrp="1"/>
          </p:cNvSpPr>
          <p:nvPr>
            <p:ph idx="1"/>
          </p:nvPr>
        </p:nvSpPr>
        <p:spPr>
          <a:xfrm>
            <a:off x="0" y="1600200"/>
            <a:ext cx="9020175" cy="4525963"/>
          </a:xfrm>
        </p:spPr>
        <p:txBody>
          <a:bodyPr/>
          <a:lstStyle/>
          <a:p>
            <a:pPr marL="0" indent="0">
              <a:buFontTx/>
              <a:buNone/>
            </a:pPr>
            <a:endParaRPr lang="en-US" altLang="en-US" smtClean="0"/>
          </a:p>
        </p:txBody>
      </p:sp>
      <p:pic>
        <p:nvPicPr>
          <p:cNvPr id="737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99</a:t>
            </a:fld>
            <a:endParaRPr lang="en-US"/>
          </a:p>
        </p:txBody>
      </p:sp>
    </p:spTree>
    <p:extLst>
      <p:ext uri="{BB962C8B-B14F-4D97-AF65-F5344CB8AC3E}">
        <p14:creationId xmlns:p14="http://schemas.microsoft.com/office/powerpoint/2010/main" val="13952208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2662</TotalTime>
  <Words>9513</Words>
  <Application>Microsoft Office PowerPoint</Application>
  <PresentationFormat>On-screen Show (4:3)</PresentationFormat>
  <Paragraphs>812</Paragraphs>
  <Slides>117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117</vt:i4>
      </vt:variant>
    </vt:vector>
  </HeadingPairs>
  <TitlesOfParts>
    <vt:vector size="130" baseType="lpstr">
      <vt:lpstr>ＭＳ Ｐゴシック</vt:lpstr>
      <vt:lpstr>Adobe Hebrew</vt:lpstr>
      <vt:lpstr>Arial</vt:lpstr>
      <vt:lpstr>B Nazanin</vt:lpstr>
      <vt:lpstr>B Zar</vt:lpstr>
      <vt:lpstr>Calibri</vt:lpstr>
      <vt:lpstr>Franklin Gothic Book</vt:lpstr>
      <vt:lpstr>Franklin Gothic Medium</vt:lpstr>
      <vt:lpstr>Tahoma</vt:lpstr>
      <vt:lpstr>Times New Roman</vt:lpstr>
      <vt:lpstr>Tunga</vt:lpstr>
      <vt:lpstr>Wingdings</vt:lpstr>
      <vt:lpstr>Angles</vt:lpstr>
      <vt:lpstr>PowerPoint Presentation</vt:lpstr>
      <vt:lpstr>فهرست مطالب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كريستفر نوبس و طبقه بندي نظامهاي حسابداري</vt:lpstr>
      <vt:lpstr>PowerPoint Presentation</vt:lpstr>
      <vt:lpstr>PowerPoint Presentation</vt:lpstr>
      <vt:lpstr>مقدمه اي بر IFRS </vt:lpstr>
      <vt:lpstr>PowerPoint Presentation</vt:lpstr>
      <vt:lpstr>PowerPoint Presentation</vt:lpstr>
      <vt:lpstr>مقدمه اي بر IFRS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آشنایی با استانداردهای بین‌المللی گزارشگری مالی IFRS</vt:lpstr>
      <vt:lpstr>PowerPoint Presentation</vt:lpstr>
      <vt:lpstr>مزایای پذیرش استانداردهای بین‌المللی گزارشگری مالی IFRS </vt:lpstr>
      <vt:lpstr>PowerPoint Presentation</vt:lpstr>
      <vt:lpstr>PowerPoint Presentation</vt:lpstr>
      <vt:lpstr>PowerPoint Presentation</vt:lpstr>
      <vt:lpstr>حاکمیت شرکتی شرکت های بین المللی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عواملی که منجر به ایجاد سیستم‌های حاکمیت شرکتی مختلف شده‌اند</vt:lpstr>
      <vt:lpstr>الف- چارچوب‌های قانونی‌</vt:lpstr>
      <vt:lpstr>PowerPoint Presentation</vt:lpstr>
      <vt:lpstr>ب- ساختارهای مالکیت شرکت‌ </vt:lpstr>
      <vt:lpstr>PowerPoint Presentation</vt:lpstr>
      <vt:lpstr>PowerPoint Presentation</vt:lpstr>
      <vt:lpstr>PowerPoint Presentation</vt:lpstr>
      <vt:lpstr>PowerPoint Presentation</vt:lpstr>
      <vt:lpstr>PowerPoint Presentation</vt:lpstr>
      <vt:lpstr>PowerPoint Presentation</vt:lpstr>
      <vt:lpstr>ج- سیستم‌های مالی‌ </vt:lpstr>
      <vt:lpstr>PowerPoint Presentation</vt:lpstr>
      <vt:lpstr>PowerPoint Presentation</vt:lpstr>
      <vt:lpstr>د- سایر عوامل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سیاوش شایان مهر</dc:creator>
  <cp:lastModifiedBy>Windows User</cp:lastModifiedBy>
  <cp:revision>198</cp:revision>
  <dcterms:created xsi:type="dcterms:W3CDTF">2016-07-23T07:33:43Z</dcterms:created>
  <dcterms:modified xsi:type="dcterms:W3CDTF">2018-12-09T00:14:29Z</dcterms:modified>
</cp:coreProperties>
</file>