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88"/>
  </p:notesMasterIdLst>
  <p:handoutMasterIdLst>
    <p:handoutMasterId r:id="rId89"/>
  </p:handoutMasterIdLst>
  <p:sldIdLst>
    <p:sldId id="1275" r:id="rId2"/>
    <p:sldId id="1137" r:id="rId3"/>
    <p:sldId id="1136" r:id="rId4"/>
    <p:sldId id="1276" r:id="rId5"/>
    <p:sldId id="1277" r:id="rId6"/>
    <p:sldId id="1278" r:id="rId7"/>
    <p:sldId id="1279" r:id="rId8"/>
    <p:sldId id="1280" r:id="rId9"/>
    <p:sldId id="1281" r:id="rId10"/>
    <p:sldId id="1282" r:id="rId11"/>
    <p:sldId id="1283" r:id="rId12"/>
    <p:sldId id="1284" r:id="rId13"/>
    <p:sldId id="1285" r:id="rId14"/>
    <p:sldId id="1286" r:id="rId15"/>
    <p:sldId id="1289" r:id="rId16"/>
    <p:sldId id="1290" r:id="rId17"/>
    <p:sldId id="1291" r:id="rId18"/>
    <p:sldId id="1292" r:id="rId19"/>
    <p:sldId id="1293" r:id="rId20"/>
    <p:sldId id="1294" r:id="rId21"/>
    <p:sldId id="1295" r:id="rId22"/>
    <p:sldId id="1296" r:id="rId23"/>
    <p:sldId id="1297" r:id="rId24"/>
    <p:sldId id="1298" r:id="rId25"/>
    <p:sldId id="1299" r:id="rId26"/>
    <p:sldId id="1300" r:id="rId27"/>
    <p:sldId id="1301" r:id="rId28"/>
    <p:sldId id="1302" r:id="rId29"/>
    <p:sldId id="1303" r:id="rId30"/>
    <p:sldId id="1304" r:id="rId31"/>
    <p:sldId id="1305" r:id="rId32"/>
    <p:sldId id="1306" r:id="rId33"/>
    <p:sldId id="1307" r:id="rId34"/>
    <p:sldId id="1308" r:id="rId35"/>
    <p:sldId id="1309" r:id="rId36"/>
    <p:sldId id="1310" r:id="rId37"/>
    <p:sldId id="1311" r:id="rId38"/>
    <p:sldId id="1312" r:id="rId39"/>
    <p:sldId id="1313" r:id="rId40"/>
    <p:sldId id="1314" r:id="rId41"/>
    <p:sldId id="1315" r:id="rId42"/>
    <p:sldId id="1316" r:id="rId43"/>
    <p:sldId id="1317" r:id="rId44"/>
    <p:sldId id="1318" r:id="rId45"/>
    <p:sldId id="1319" r:id="rId46"/>
    <p:sldId id="1320" r:id="rId47"/>
    <p:sldId id="1321" r:id="rId48"/>
    <p:sldId id="1322" r:id="rId49"/>
    <p:sldId id="1323" r:id="rId50"/>
    <p:sldId id="1324" r:id="rId51"/>
    <p:sldId id="1325" r:id="rId52"/>
    <p:sldId id="1326" r:id="rId53"/>
    <p:sldId id="1327" r:id="rId54"/>
    <p:sldId id="1328" r:id="rId55"/>
    <p:sldId id="1329" r:id="rId56"/>
    <p:sldId id="1330" r:id="rId57"/>
    <p:sldId id="1331" r:id="rId58"/>
    <p:sldId id="1332" r:id="rId59"/>
    <p:sldId id="1333" r:id="rId60"/>
    <p:sldId id="1334" r:id="rId61"/>
    <p:sldId id="1335" r:id="rId62"/>
    <p:sldId id="1336" r:id="rId63"/>
    <p:sldId id="1337" r:id="rId64"/>
    <p:sldId id="1338" r:id="rId65"/>
    <p:sldId id="1339" r:id="rId66"/>
    <p:sldId id="1340" r:id="rId67"/>
    <p:sldId id="1341" r:id="rId68"/>
    <p:sldId id="1342" r:id="rId69"/>
    <p:sldId id="1343" r:id="rId70"/>
    <p:sldId id="1344" r:id="rId71"/>
    <p:sldId id="1345" r:id="rId72"/>
    <p:sldId id="1346" r:id="rId73"/>
    <p:sldId id="1347" r:id="rId74"/>
    <p:sldId id="1348" r:id="rId75"/>
    <p:sldId id="1349" r:id="rId76"/>
    <p:sldId id="1350" r:id="rId77"/>
    <p:sldId id="1351" r:id="rId78"/>
    <p:sldId id="1352" r:id="rId79"/>
    <p:sldId id="1353" r:id="rId80"/>
    <p:sldId id="1354" r:id="rId81"/>
    <p:sldId id="1355" r:id="rId82"/>
    <p:sldId id="1356" r:id="rId83"/>
    <p:sldId id="1357" r:id="rId84"/>
    <p:sldId id="1358" r:id="rId85"/>
    <p:sldId id="1359" r:id="rId86"/>
    <p:sldId id="1360"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868" autoAdjust="0"/>
    <p:restoredTop sz="94660"/>
  </p:normalViewPr>
  <p:slideViewPr>
    <p:cSldViewPr>
      <p:cViewPr varScale="1">
        <p:scale>
          <a:sx n="72" d="100"/>
          <a:sy n="72" d="100"/>
        </p:scale>
        <p:origin x="-1134"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4152"/>
    </p:cViewPr>
  </p:sorter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263410-86E5-462B-BCB8-FB2B36D38238}" type="datetimeFigureOut">
              <a:rPr lang="en-US" smtClean="0"/>
              <a:pPr/>
              <a:t>12/9/2018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D34331-3349-4CB9-ADAD-3906E4AE5FC7}" type="slidenum">
              <a:rPr lang="en-US" smtClean="0"/>
              <a:pPr/>
              <a:t>‹#›</a:t>
            </a:fld>
            <a:endParaRPr lang="en-US"/>
          </a:p>
        </p:txBody>
      </p:sp>
    </p:spTree>
    <p:extLst>
      <p:ext uri="{BB962C8B-B14F-4D97-AF65-F5344CB8AC3E}">
        <p14:creationId xmlns:p14="http://schemas.microsoft.com/office/powerpoint/2010/main" val="696118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0DCEF-045C-42B7-89CC-EDCDFEBFF217}" type="datetimeFigureOut">
              <a:rPr lang="en-US" smtClean="0"/>
              <a:pPr/>
              <a:t>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3D2E5-C4C8-4F7F-8693-537702E942B8}" type="slidenum">
              <a:rPr lang="en-US" smtClean="0"/>
              <a:pPr/>
              <a:t>‹#›</a:t>
            </a:fld>
            <a:endParaRPr lang="en-US"/>
          </a:p>
        </p:txBody>
      </p:sp>
    </p:spTree>
    <p:extLst>
      <p:ext uri="{BB962C8B-B14F-4D97-AF65-F5344CB8AC3E}">
        <p14:creationId xmlns:p14="http://schemas.microsoft.com/office/powerpoint/2010/main" val="36684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Slide 23 – When these two forces come together at the intersection of markets and the environment it can create the perfect storm sometimes called “the financialization of nature.”</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6A08C97-6827-4771-856E-921D61D8ECED}" type="slidenum">
              <a:rPr lang="en-US" altLang="en-US" sz="1200">
                <a:latin typeface="Calibri" charset="0"/>
              </a:rPr>
              <a:pPr eaLnBrk="1" hangingPunct="1"/>
              <a:t>23</a:t>
            </a:fld>
            <a:endParaRPr lang="en-US" altLang="en-US" sz="1200">
              <a:latin typeface="Calibri" charset="0"/>
            </a:endParaRPr>
          </a:p>
        </p:txBody>
      </p:sp>
    </p:spTree>
    <p:extLst>
      <p:ext uri="{BB962C8B-B14F-4D97-AF65-F5344CB8AC3E}">
        <p14:creationId xmlns:p14="http://schemas.microsoft.com/office/powerpoint/2010/main" val="167862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Relapse=</a:t>
            </a:r>
            <a:r>
              <a:rPr lang="fa-IR" dirty="0" smtClean="0"/>
              <a:t>بد</a:t>
            </a:r>
            <a:r>
              <a:rPr lang="fa-IR" baseline="0" dirty="0" smtClean="0"/>
              <a:t> رفتاری</a:t>
            </a:r>
          </a:p>
          <a:p>
            <a:r>
              <a:rPr lang="en-US" baseline="0" dirty="0" smtClean="0"/>
              <a:t>Escape=</a:t>
            </a:r>
            <a:r>
              <a:rPr lang="fa-IR" baseline="0" dirty="0" smtClean="0"/>
              <a:t>خلاصی</a:t>
            </a:r>
          </a:p>
          <a:p>
            <a:r>
              <a:rPr lang="en-US" baseline="0" dirty="0" smtClean="0"/>
              <a:t>Capture=</a:t>
            </a:r>
            <a:r>
              <a:rPr lang="fa-IR" baseline="0" dirty="0" smtClean="0"/>
              <a:t>جلوگیری</a:t>
            </a:r>
            <a:endParaRPr lang="en-US" dirty="0"/>
          </a:p>
        </p:txBody>
      </p:sp>
      <p:sp>
        <p:nvSpPr>
          <p:cNvPr id="4" name="Slide Number Placeholder 3"/>
          <p:cNvSpPr>
            <a:spLocks noGrp="1"/>
          </p:cNvSpPr>
          <p:nvPr>
            <p:ph type="sldNum" sz="quarter" idx="10"/>
          </p:nvPr>
        </p:nvSpPr>
        <p:spPr/>
        <p:txBody>
          <a:bodyPr/>
          <a:lstStyle/>
          <a:p>
            <a:fld id="{80D3D2E5-C4C8-4F7F-8693-537702E942B8}" type="slidenum">
              <a:rPr lang="en-US" smtClean="0"/>
              <a:pPr/>
              <a:t>30</a:t>
            </a:fld>
            <a:endParaRPr lang="en-US"/>
          </a:p>
        </p:txBody>
      </p:sp>
    </p:spTree>
    <p:extLst>
      <p:ext uri="{BB962C8B-B14F-4D97-AF65-F5344CB8AC3E}">
        <p14:creationId xmlns:p14="http://schemas.microsoft.com/office/powerpoint/2010/main" val="426832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D3D2E5-C4C8-4F7F-8693-537702E942B8}" type="slidenum">
              <a:rPr lang="en-US" smtClean="0"/>
              <a:pPr/>
              <a:t>70</a:t>
            </a:fld>
            <a:endParaRPr lang="en-US"/>
          </a:p>
        </p:txBody>
      </p:sp>
    </p:spTree>
    <p:extLst>
      <p:ext uri="{BB962C8B-B14F-4D97-AF65-F5344CB8AC3E}">
        <p14:creationId xmlns:p14="http://schemas.microsoft.com/office/powerpoint/2010/main" val="428623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446329">
            <a:off x="201168" y="5870448"/>
            <a:ext cx="2176272" cy="201168"/>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fa-IR" smtClean="0"/>
              <a:t>مالي بين الملل</a:t>
            </a:r>
            <a:endParaRPr lang="en-US"/>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363923"/>
            <a:ext cx="6934200" cy="548640"/>
          </a:xfrm>
        </p:spPr>
        <p:txBody>
          <a:bodyPr/>
          <a:lstStyle>
            <a:lvl1pPr algn="r" rtl="1">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
        <p:nvSpPr>
          <p:cNvPr id="8" name="Right Arrow 7">
            <a:hlinkClick r:id="rId2" action="ppaction://hlinksldjump"/>
          </p:cNvPr>
          <p:cNvSpPr/>
          <p:nvPr userDrawn="1"/>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fa-IR" b="1" dirty="0" smtClean="0">
                <a:solidFill>
                  <a:srgbClr val="002060"/>
                </a:solidFill>
              </a:rPr>
              <a:t>مالي بين الملل</a:t>
            </a:r>
          </a:p>
        </p:txBody>
      </p:sp>
      <p:sp>
        <p:nvSpPr>
          <p:cNvPr id="5" name="Slide Number Placeholder 4"/>
          <p:cNvSpPr>
            <a:spLocks noGrp="1"/>
          </p:cNvSpPr>
          <p:nvPr>
            <p:ph type="sldNum" sz="quarter" idx="12"/>
          </p:nvPr>
        </p:nvSpPr>
        <p:spPr/>
        <p:txBody>
          <a:bodyPr/>
          <a:lstStyle/>
          <a:p>
            <a:fld id="{910D3704-EB78-46B9-AB15-D23119C7FC1D}" type="slidenum">
              <a:rPr lang="en-US" smtClean="0"/>
              <a:pPr/>
              <a:t>‹#›</a:t>
            </a:fld>
            <a:endParaRPr lang="en-US" dirty="0"/>
          </a:p>
        </p:txBody>
      </p:sp>
    </p:spTree>
    <p:extLst>
      <p:ext uri="{BB962C8B-B14F-4D97-AF65-F5344CB8AC3E}">
        <p14:creationId xmlns:p14="http://schemas.microsoft.com/office/powerpoint/2010/main" val="362277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10D3704-EB78-46B9-AB15-D23119C7FC1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10D3704-EB78-46B9-AB15-D23119C7FC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9446329">
            <a:off x="201168" y="5870448"/>
            <a:ext cx="2176272" cy="201168"/>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953987"/>
            <a:ext cx="3574257" cy="90401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954317"/>
            <a:ext cx="914638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447800" y="365760"/>
            <a:ext cx="689610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cs typeface="B Nazanin" panose="00000400000000000000" pitchFamily="2" charset="-78"/>
              </a:defRPr>
            </a:lvl1pPr>
          </a:lstStyle>
          <a:p>
            <a:r>
              <a:rPr lang="fa-IR" dirty="0" smtClean="0"/>
              <a:t>مالي بين الملل</a:t>
            </a:r>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10D3704-EB78-46B9-AB15-D23119C7FC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50" r:id="rId3"/>
    <p:sldLayoutId id="2147483738" r:id="rId4"/>
    <p:sldLayoutId id="2147483739" r:id="rId5"/>
    <p:sldLayoutId id="2147483741" r:id="rId6"/>
    <p:sldLayoutId id="2147483742" r:id="rId7"/>
    <p:sldLayoutId id="2147483743" r:id="rId8"/>
    <p:sldLayoutId id="2147483744" r:id="rId9"/>
    <p:sldLayoutId id="2147483745" r:id="rId10"/>
    <p:sldLayoutId id="2147483746" r:id="rId11"/>
  </p:sldLayoutIdLst>
  <p:hf hdr="0" dt="0"/>
  <p:txStyles>
    <p:titleStyle>
      <a:lvl1pPr algn="r"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hyperlink" Target="https://fa.wikipedia.org/wiki/%D8%B3%D8%B1%D9%85%D8%A7%DB%8C%D9%87%E2%80%8C%DA%AF%D8%B0%D8%A7%D8%B1%D8%A7%D9%86" TargetMode="External"/><Relationship Id="rId7" Type="http://schemas.openxmlformats.org/officeDocument/2006/relationships/hyperlink" Target="https://fa.wikipedia.org/wiki/%D8%AA%D9%85%D8%A8%D8%B1_%D9%BE%D8%B3%D8%AA%DB%8C" TargetMode="External"/><Relationship Id="rId2" Type="http://schemas.openxmlformats.org/officeDocument/2006/relationships/hyperlink" Target="https://fa.wikipedia.org/wiki/%DA%A9%D9%84%D8%A7%D9%87%E2%80%8C%D8%A8%D8%B1%D8%AF%D8%A7%D8%B1%DB%8C" TargetMode="External"/><Relationship Id="rId1" Type="http://schemas.openxmlformats.org/officeDocument/2006/relationships/slideLayout" Target="../slideLayouts/slideLayout7.xml"/><Relationship Id="rId6" Type="http://schemas.openxmlformats.org/officeDocument/2006/relationships/hyperlink" Target="https://fa.wikipedia.org/wiki/%D8%A7%DB%8C%D8%A7%D9%84%D8%A7%D8%AA_%D9%85%D8%AA%D8%AD%D8%AF%D9%87" TargetMode="External"/><Relationship Id="rId5" Type="http://schemas.openxmlformats.org/officeDocument/2006/relationships/image" Target="../media/image17.jpeg"/><Relationship Id="rId4" Type="http://schemas.openxmlformats.org/officeDocument/2006/relationships/hyperlink" Target="https://fa.wikipedia.org/wiki/%DA%86%D8%A7%D8%B1%D9%84%D8%B2_%D9%BE%D8%A7%D9%86%D8%B2%DB%8C"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facebook.com/dialog/share?app_id=371867692868423&amp;display=popup&amp;href=http://www.investopedia.com/terms/m/minskymoment.asp?utm_source=facebook&amp;utm_medium=social&amp;utm_campaign=shareurlbuttons&amp;redirect_uri=http://www.investopedia.com/misc/callback/facebook/"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wikipedia.org/wiki/Rudi_Dornbusch"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80.png"/><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7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4200" y="2590800"/>
            <a:ext cx="6096000" cy="4555093"/>
          </a:xfrm>
          <a:prstGeom prst="rect">
            <a:avLst/>
          </a:prstGeom>
          <a:noFill/>
        </p:spPr>
        <p:txBody>
          <a:bodyPr wrap="square" rtlCol="0">
            <a:spAutoFit/>
          </a:bodyPr>
          <a:lstStyle/>
          <a:p>
            <a:pPr algn="ctr" rtl="1"/>
            <a:r>
              <a:rPr lang="fa-IR" sz="5800" b="1" dirty="0" smtClean="0">
                <a:solidFill>
                  <a:srgbClr val="002060"/>
                </a:solidFill>
                <a:cs typeface="B Nazanin" panose="00000400000000000000" pitchFamily="2" charset="-78"/>
              </a:rPr>
              <a:t>مدیریت مالي</a:t>
            </a:r>
          </a:p>
          <a:p>
            <a:pPr algn="ctr" rtl="1"/>
            <a:r>
              <a:rPr lang="fa-IR" sz="5800" b="1" dirty="0" smtClean="0">
                <a:solidFill>
                  <a:srgbClr val="002060"/>
                </a:solidFill>
                <a:cs typeface="B Nazanin" panose="00000400000000000000" pitchFamily="2" charset="-78"/>
              </a:rPr>
              <a:t> بين الملل</a:t>
            </a:r>
          </a:p>
          <a:p>
            <a:pPr algn="ctr" rtl="1"/>
            <a:r>
              <a:rPr lang="fa-IR" sz="5800" b="1" dirty="0" smtClean="0">
                <a:solidFill>
                  <a:srgbClr val="002060"/>
                </a:solidFill>
                <a:cs typeface="B Nazanin" panose="00000400000000000000" pitchFamily="2" charset="-78"/>
              </a:rPr>
              <a:t> برای</a:t>
            </a:r>
          </a:p>
          <a:p>
            <a:pPr algn="ctr" rtl="1"/>
            <a:r>
              <a:rPr lang="fa-IR" sz="5800" b="1" dirty="0" smtClean="0">
                <a:solidFill>
                  <a:srgbClr val="002060"/>
                </a:solidFill>
                <a:cs typeface="B Nazanin" panose="00000400000000000000" pitchFamily="2" charset="-78"/>
              </a:rPr>
              <a:t> بنگاه های اقتصادی</a:t>
            </a:r>
            <a:endParaRPr lang="fa-IR" sz="5800" b="1" dirty="0">
              <a:solidFill>
                <a:srgbClr val="002060"/>
              </a:solidFill>
              <a:cs typeface="B Nazanin" panose="00000400000000000000" pitchFamily="2" charset="-78"/>
            </a:endParaRPr>
          </a:p>
          <a:p>
            <a:pPr algn="ctr" rtl="1"/>
            <a:endParaRPr lang="en-US" sz="5800" b="1" dirty="0">
              <a:solidFill>
                <a:srgbClr val="002060"/>
              </a:solidFill>
              <a:cs typeface="B Nazanin" panose="00000400000000000000" pitchFamily="2" charset="-78"/>
            </a:endParaRPr>
          </a:p>
        </p:txBody>
      </p:sp>
      <p:sp>
        <p:nvSpPr>
          <p:cNvPr id="4" name="Title 3"/>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endParaRPr lang="en-US" dirty="0"/>
          </a:p>
        </p:txBody>
      </p:sp>
      <p:sp>
        <p:nvSpPr>
          <p:cNvPr id="2" name="Footer Placeholder 1"/>
          <p:cNvSpPr>
            <a:spLocks noGrp="1"/>
          </p:cNvSpPr>
          <p:nvPr>
            <p:ph type="ftr" sz="quarter" idx="11"/>
          </p:nvPr>
        </p:nvSpPr>
        <p:spPr/>
        <p:txBody>
          <a:bodyPr/>
          <a:lstStyle/>
          <a:p>
            <a:r>
              <a:rPr lang="fa-IR" b="1" dirty="0">
                <a:solidFill>
                  <a:srgbClr val="002060"/>
                </a:solidFill>
              </a:rPr>
              <a:t>مالي بين </a:t>
            </a:r>
            <a:r>
              <a:rPr lang="fa-IR" b="1" dirty="0" smtClean="0">
                <a:solidFill>
                  <a:srgbClr val="002060"/>
                </a:solidFill>
              </a:rPr>
              <a:t>الملل</a:t>
            </a:r>
            <a:endParaRPr lang="fa-IR" b="1" dirty="0">
              <a:solidFill>
                <a:srgbClr val="002060"/>
              </a:solidFill>
            </a:endParaRPr>
          </a:p>
        </p:txBody>
      </p:sp>
      <p:sp>
        <p:nvSpPr>
          <p:cNvPr id="3" name="Slide Number Placeholder 2"/>
          <p:cNvSpPr>
            <a:spLocks noGrp="1"/>
          </p:cNvSpPr>
          <p:nvPr>
            <p:ph type="sldNum" sz="quarter" idx="12"/>
          </p:nvPr>
        </p:nvSpPr>
        <p:spPr/>
        <p:txBody>
          <a:bodyPr/>
          <a:lstStyle/>
          <a:p>
            <a:fld id="{910D3704-EB78-46B9-AB15-D23119C7FC1D}" type="slidenum">
              <a:rPr lang="en-US" smtClean="0"/>
              <a:pPr/>
              <a:t>1</a:t>
            </a:fld>
            <a:endParaRPr lang="en-US" dirty="0"/>
          </a:p>
        </p:txBody>
      </p:sp>
    </p:spTree>
    <p:extLst>
      <p:ext uri="{BB962C8B-B14F-4D97-AF65-F5344CB8AC3E}">
        <p14:creationId xmlns:p14="http://schemas.microsoft.com/office/powerpoint/2010/main" val="24660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10</a:t>
            </a:fld>
            <a:endParaRPr lang="en-US"/>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33400"/>
            <a:ext cx="6296911"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28600"/>
            <a:ext cx="8097381" cy="971686"/>
          </a:xfrm>
          <a:prstGeom prst="rect">
            <a:avLst/>
          </a:prstGeom>
          <a:noFill/>
          <a:ln>
            <a:noFill/>
          </a:ln>
        </p:spPr>
      </p:pic>
      <p:sp>
        <p:nvSpPr>
          <p:cNvPr id="9" name="Title 6"/>
          <p:cNvSpPr>
            <a:spLocks noGrp="1"/>
          </p:cNvSpPr>
          <p:nvPr>
            <p:ph type="title"/>
          </p:nvPr>
        </p:nvSpPr>
        <p:spPr>
          <a:xfrm>
            <a:off x="1371600" y="363923"/>
            <a:ext cx="6934200" cy="548640"/>
          </a:xfrm>
        </p:spPr>
        <p:txBody>
          <a:bodyPr/>
          <a:lstStyle/>
          <a:p>
            <a:r>
              <a:rPr lang="fa-IR" dirty="0" smtClean="0">
                <a:cs typeface="B Zar" pitchFamily="2" charset="-78"/>
              </a:rPr>
              <a:t>رابطه مادری – فرزندی در بازارهای بین المللی</a:t>
            </a:r>
            <a:endParaRPr lang="en-US" dirty="0">
              <a:cs typeface="B Zar" pitchFamily="2" charset="-78"/>
            </a:endParaRPr>
          </a:p>
        </p:txBody>
      </p:sp>
    </p:spTree>
    <p:extLst>
      <p:ext uri="{BB962C8B-B14F-4D97-AF65-F5344CB8AC3E}">
        <p14:creationId xmlns:p14="http://schemas.microsoft.com/office/powerpoint/2010/main" val="1529892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11</a:t>
            </a:fld>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1098550"/>
            <a:ext cx="5067300" cy="466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28600"/>
            <a:ext cx="8097381" cy="971686"/>
          </a:xfrm>
          <a:prstGeom prst="rect">
            <a:avLst/>
          </a:prstGeom>
          <a:noFill/>
          <a:ln>
            <a:noFill/>
          </a:ln>
        </p:spPr>
      </p:pic>
      <p:sp>
        <p:nvSpPr>
          <p:cNvPr id="8" name="Title 6"/>
          <p:cNvSpPr>
            <a:spLocks noGrp="1"/>
          </p:cNvSpPr>
          <p:nvPr>
            <p:ph type="title"/>
          </p:nvPr>
        </p:nvSpPr>
        <p:spPr>
          <a:xfrm>
            <a:off x="1371600" y="363923"/>
            <a:ext cx="6934200" cy="548640"/>
          </a:xfrm>
        </p:spPr>
        <p:txBody>
          <a:bodyPr/>
          <a:lstStyle/>
          <a:p>
            <a:r>
              <a:rPr lang="fa-IR" dirty="0" smtClean="0">
                <a:cs typeface="B Zar" pitchFamily="2" charset="-78"/>
              </a:rPr>
              <a:t>ارزشیابی در سطح بین الملل</a:t>
            </a:r>
            <a:endParaRPr lang="en-US" dirty="0">
              <a:cs typeface="B Zar" pitchFamily="2" charset="-78"/>
            </a:endParaRPr>
          </a:p>
        </p:txBody>
      </p:sp>
    </p:spTree>
    <p:extLst>
      <p:ext uri="{BB962C8B-B14F-4D97-AF65-F5344CB8AC3E}">
        <p14:creationId xmlns:p14="http://schemas.microsoft.com/office/powerpoint/2010/main" val="715328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7520940" cy="4191000"/>
          </a:xfrm>
        </p:spPr>
        <p:txBody>
          <a:bodyPr>
            <a:normAutofit fontScale="85000" lnSpcReduction="20000"/>
          </a:bodyPr>
          <a:lstStyle/>
          <a:p>
            <a:pPr algn="just" rtl="1">
              <a:buFont typeface="Arial" pitchFamily="34" charset="0"/>
              <a:buChar char="•"/>
            </a:pPr>
            <a:r>
              <a:rPr lang="fa-IR" sz="3600" b="0" dirty="0" smtClean="0">
                <a:cs typeface="B Zar" panose="00000400000000000000" pitchFamily="2" charset="-78"/>
              </a:rPr>
              <a:t>موضوع غالب </a:t>
            </a:r>
            <a:r>
              <a:rPr lang="fa-IR" sz="3600" b="0" dirty="0">
                <a:cs typeface="B Zar" panose="00000400000000000000" pitchFamily="2" charset="-78"/>
              </a:rPr>
              <a:t>بازار مالی جهانی امروز، پیچیدگی ریسک مرتبط با جهانی سازی </a:t>
            </a:r>
            <a:r>
              <a:rPr lang="fa-IR" sz="3600" b="0" dirty="0" smtClean="0">
                <a:cs typeface="B Zar" panose="00000400000000000000" pitchFamily="2" charset="-78"/>
              </a:rPr>
              <a:t>مالی است</a:t>
            </a:r>
            <a:r>
              <a:rPr lang="fa-IR" sz="3600" b="0" dirty="0">
                <a:cs typeface="B Zar" panose="00000400000000000000" pitchFamily="2" charset="-78"/>
              </a:rPr>
              <a:t>. جدا از این که این موضوع خوب و یا بد باشد مسئله چگونگی مدیریت و هدایت شرکت های چند ملیتی در بازار به سرعت در حال تغییر است </a:t>
            </a:r>
            <a:r>
              <a:rPr lang="fa-IR" sz="3600" b="0" dirty="0" smtClean="0">
                <a:cs typeface="B Zar" panose="00000400000000000000" pitchFamily="2" charset="-78"/>
              </a:rPr>
              <a:t>.</a:t>
            </a:r>
          </a:p>
          <a:p>
            <a:pPr algn="just" rtl="1">
              <a:buFont typeface="Arial" pitchFamily="34" charset="0"/>
              <a:buChar char="•"/>
            </a:pPr>
            <a:r>
              <a:rPr lang="fa-IR" sz="3600" b="0" dirty="0" smtClean="0">
                <a:cs typeface="B Zar" panose="00000400000000000000" pitchFamily="2" charset="-78"/>
              </a:rPr>
              <a:t>امروز اندازه گیری ریسک کشور(</a:t>
            </a:r>
            <a:r>
              <a:rPr lang="en-US" sz="3600" b="0" dirty="0" smtClean="0">
                <a:cs typeface="B Zar" panose="00000400000000000000" pitchFamily="2" charset="-78"/>
              </a:rPr>
              <a:t>country risk</a:t>
            </a:r>
            <a:r>
              <a:rPr lang="fa-IR" sz="3600" b="0" dirty="0" smtClean="0">
                <a:cs typeface="B Zar" panose="00000400000000000000" pitchFamily="2" charset="-78"/>
              </a:rPr>
              <a:t>) بسیار اهمیت پیدا کرده است.</a:t>
            </a:r>
          </a:p>
          <a:p>
            <a:pPr algn="just" rtl="1">
              <a:buFont typeface="Arial" pitchFamily="34" charset="0"/>
              <a:buChar char="•"/>
            </a:pPr>
            <a:r>
              <a:rPr lang="fa-IR" sz="3600" b="0" dirty="0" smtClean="0">
                <a:cs typeface="B Zar" panose="00000400000000000000" pitchFamily="2" charset="-78"/>
              </a:rPr>
              <a:t>بازارهای مالی جهان پیچیده شده اند.پدیده </a:t>
            </a:r>
            <a:r>
              <a:rPr lang="en-US" sz="3600" b="0" dirty="0" smtClean="0">
                <a:cs typeface="B Zar" panose="00000400000000000000" pitchFamily="2" charset="-78"/>
              </a:rPr>
              <a:t>financialization</a:t>
            </a:r>
            <a:r>
              <a:rPr lang="fa-IR" sz="3600" b="0" dirty="0" smtClean="0">
                <a:cs typeface="B Zar" panose="00000400000000000000" pitchFamily="2" charset="-78"/>
              </a:rPr>
              <a:t> از موضوعات مهم امروز است.</a:t>
            </a:r>
          </a:p>
          <a:p>
            <a:pPr algn="just" rtl="1">
              <a:buFont typeface="Arial" pitchFamily="34" charset="0"/>
              <a:buChar char="•"/>
            </a:pPr>
            <a:r>
              <a:rPr lang="fa-IR" sz="3600" b="0" dirty="0" smtClean="0">
                <a:cs typeface="B Zar" panose="00000400000000000000" pitchFamily="2" charset="-78"/>
              </a:rPr>
              <a:t>کاربرد مدیریت ریسک امروزه ماهیت متفاوتی  نسبت به گذشته دارد</a:t>
            </a:r>
            <a:endParaRPr lang="en-US" sz="3600" b="0" dirty="0">
              <a:cs typeface="B Zar" panose="00000400000000000000" pitchFamily="2" charset="-78"/>
            </a:endParaRPr>
          </a:p>
          <a:p>
            <a:pPr algn="just" rtl="1"/>
            <a:endParaRPr lang="en-US" sz="36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8600"/>
            <a:ext cx="8097381" cy="971686"/>
          </a:xfrm>
          <a:prstGeom prst="rect">
            <a:avLst/>
          </a:prstGeom>
          <a:noFill/>
          <a:ln>
            <a:noFill/>
          </a:ln>
        </p:spPr>
      </p:pic>
      <p:sp>
        <p:nvSpPr>
          <p:cNvPr id="7" name="Title 6"/>
          <p:cNvSpPr>
            <a:spLocks noGrp="1"/>
          </p:cNvSpPr>
          <p:nvPr>
            <p:ph type="title"/>
          </p:nvPr>
        </p:nvSpPr>
        <p:spPr>
          <a:xfrm>
            <a:off x="1371600" y="363923"/>
            <a:ext cx="6934200" cy="548640"/>
          </a:xfrm>
        </p:spPr>
        <p:txBody>
          <a:bodyPr/>
          <a:lstStyle/>
          <a:p>
            <a:r>
              <a:rPr lang="fa-IR" dirty="0" smtClean="0">
                <a:cs typeface="B Zar" pitchFamily="2" charset="-78"/>
              </a:rPr>
              <a:t>چرایی مالی بین الملل</a:t>
            </a:r>
            <a:endParaRPr lang="en-US" dirty="0">
              <a:cs typeface="B Zar" pitchFamily="2" charset="-78"/>
            </a:endParaRPr>
          </a:p>
        </p:txBody>
      </p:sp>
    </p:spTree>
    <p:extLst>
      <p:ext uri="{BB962C8B-B14F-4D97-AF65-F5344CB8AC3E}">
        <p14:creationId xmlns:p14="http://schemas.microsoft.com/office/powerpoint/2010/main" val="661349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13</a:t>
            </a:fld>
            <a:endParaRPr lang="en-US"/>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200"/>
            <a:ext cx="5702626" cy="566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442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Zar" panose="00000400000000000000" pitchFamily="2" charset="-78"/>
              </a:rPr>
              <a:t>چرا شرکت ها چند ملیتی می شوند ؟</a:t>
            </a:r>
            <a:endParaRPr lang="en-US" dirty="0">
              <a:cs typeface="B Zar" panose="00000400000000000000" pitchFamily="2" charset="-78"/>
            </a:endParaRPr>
          </a:p>
        </p:txBody>
      </p:sp>
      <p:sp>
        <p:nvSpPr>
          <p:cNvPr id="3" name="Content Placeholder 2"/>
          <p:cNvSpPr>
            <a:spLocks noGrp="1"/>
          </p:cNvSpPr>
          <p:nvPr>
            <p:ph idx="1"/>
          </p:nvPr>
        </p:nvSpPr>
        <p:spPr>
          <a:xfrm>
            <a:off x="152400" y="1100628"/>
            <a:ext cx="8763000" cy="4614372"/>
          </a:xfrm>
        </p:spPr>
        <p:txBody>
          <a:bodyPr>
            <a:noAutofit/>
          </a:bodyPr>
          <a:lstStyle/>
          <a:p>
            <a:pPr algn="r" rtl="1"/>
            <a:r>
              <a:rPr lang="fa-IR" sz="1800" b="0" dirty="0">
                <a:cs typeface="B Zar" panose="00000400000000000000" pitchFamily="2" charset="-78"/>
              </a:rPr>
              <a:t>١</a:t>
            </a:r>
            <a:r>
              <a:rPr lang="fa-IR" sz="1800" dirty="0">
                <a:cs typeface="B Zar" panose="00000400000000000000" pitchFamily="2" charset="-78"/>
              </a:rPr>
              <a:t>. جستجو گران بازار(1) </a:t>
            </a:r>
            <a:r>
              <a:rPr lang="fa-IR" sz="1800" b="0" dirty="0">
                <a:cs typeface="B Zar" panose="00000400000000000000" pitchFamily="2" charset="-78"/>
              </a:rPr>
              <a:t>در بازارهای خارجی به جهت بهره مندی از بازار داخلی و یا صادرات به بازارهای غیر از محل اصلی تولید می نمایند. شرکت های اتومبیل سازی آمریکایی در اروپا برای مصرف داخلی نمونه ای از انگیزه های جستجوگری بازار است.</a:t>
            </a:r>
            <a:endParaRPr lang="en-US" sz="1800" b="0" dirty="0">
              <a:cs typeface="B Zar" panose="00000400000000000000" pitchFamily="2" charset="-78"/>
            </a:endParaRPr>
          </a:p>
          <a:p>
            <a:pPr algn="r"/>
            <a:r>
              <a:rPr lang="fa-IR" sz="1800" b="0" dirty="0">
                <a:cs typeface="B Zar" panose="00000400000000000000" pitchFamily="2" charset="-78"/>
              </a:rPr>
              <a:t>٢. </a:t>
            </a:r>
            <a:r>
              <a:rPr lang="fa-IR" sz="1800" dirty="0">
                <a:cs typeface="B Zar" panose="00000400000000000000" pitchFamily="2" charset="-78"/>
              </a:rPr>
              <a:t>جستجو گران مواد خام </a:t>
            </a:r>
            <a:r>
              <a:rPr lang="fa-IR" sz="1800" b="0" dirty="0">
                <a:cs typeface="B Zar" panose="00000400000000000000" pitchFamily="2" charset="-78"/>
              </a:rPr>
              <a:t>این مواد را در هرجایی که یافت شوند استخراج می کنند، چه برای صادرات و یا چه برای فرآوری بیشتر و فروش در کشوری که یافت شده اند. شرکت های فعال در صنایع نفت، معدن، کشت و زرع و جنگلداری و چوب در این بخش طبقه بندی می شوند.</a:t>
            </a:r>
            <a:endParaRPr lang="en-US" sz="1800" b="0" dirty="0">
              <a:cs typeface="B Zar" panose="00000400000000000000" pitchFamily="2" charset="-78"/>
            </a:endParaRPr>
          </a:p>
          <a:p>
            <a:pPr algn="r"/>
            <a:r>
              <a:rPr lang="fa-IR" sz="1800" b="0" dirty="0">
                <a:cs typeface="B Zar" panose="00000400000000000000" pitchFamily="2" charset="-78"/>
              </a:rPr>
              <a:t>٣. </a:t>
            </a:r>
            <a:r>
              <a:rPr lang="fa-IR" sz="1800" dirty="0">
                <a:cs typeface="B Zar" panose="00000400000000000000" pitchFamily="2" charset="-78"/>
              </a:rPr>
              <a:t>جستجو گران تولید بهره ور </a:t>
            </a:r>
            <a:r>
              <a:rPr lang="fa-IR" sz="1800" b="0" dirty="0">
                <a:cs typeface="B Zar" panose="00000400000000000000" pitchFamily="2" charset="-78"/>
              </a:rPr>
              <a:t>در کشورهایی تولید می کنند که یک یا بیشتر از یکی از عوامل تولید نسبت به بهره وری آن ها کمتر قیمت گذاری شده اند. نیروی کار زیاد مورد نیز در تولید قطعات الکترونیکی در تایوان، مالزی و مکزیک نمونه ای از این انگیزه است.</a:t>
            </a:r>
            <a:endParaRPr lang="en-US" sz="1800" b="0" dirty="0">
              <a:cs typeface="B Zar" panose="00000400000000000000" pitchFamily="2" charset="-78"/>
            </a:endParaRPr>
          </a:p>
          <a:p>
            <a:pPr algn="r"/>
            <a:r>
              <a:rPr lang="fa-IR" sz="1800" b="0" dirty="0">
                <a:cs typeface="B Zar" panose="00000400000000000000" pitchFamily="2" charset="-78"/>
              </a:rPr>
              <a:t>٤. </a:t>
            </a:r>
            <a:r>
              <a:rPr lang="fa-IR" sz="1800" dirty="0">
                <a:cs typeface="B Zar" panose="00000400000000000000" pitchFamily="2" charset="-78"/>
              </a:rPr>
              <a:t>جستجو گران دانش </a:t>
            </a:r>
            <a:r>
              <a:rPr lang="fa-IR" sz="1800" b="0" dirty="0">
                <a:cs typeface="B Zar" panose="00000400000000000000" pitchFamily="2" charset="-78"/>
              </a:rPr>
              <a:t>در کشورهای خارجی جهت دسترسی به تجربه و تخصص فنی و یا مدیریتی فعالیت می کنند. برای مثال، شرکت های آلمانی، هلندی و ژاپنی، شرکت های تکنولوژی واقع در آمریکا را برای تکنولوژی آن ها خریداری می نمایند.</a:t>
            </a:r>
            <a:endParaRPr lang="en-US" sz="1800" b="0" dirty="0">
              <a:cs typeface="B Zar" panose="00000400000000000000" pitchFamily="2" charset="-78"/>
            </a:endParaRPr>
          </a:p>
          <a:p>
            <a:pPr algn="r"/>
            <a:r>
              <a:rPr lang="fa-IR" sz="1800" b="0" dirty="0">
                <a:cs typeface="B Zar" panose="00000400000000000000" pitchFamily="2" charset="-78"/>
              </a:rPr>
              <a:t>٥. </a:t>
            </a:r>
            <a:r>
              <a:rPr lang="fa-IR" sz="1800" dirty="0">
                <a:cs typeface="B Zar" panose="00000400000000000000" pitchFamily="2" charset="-78"/>
              </a:rPr>
              <a:t>جستجوگران امنیت سیاسی </a:t>
            </a:r>
            <a:r>
              <a:rPr lang="fa-IR" sz="1800" b="0" dirty="0">
                <a:cs typeface="B Zar" panose="00000400000000000000" pitchFamily="2" charset="-78"/>
              </a:rPr>
              <a:t>فعالیت جدید را در کشورهایی پایه گذاری می کنند که  احتمال مصادره و یا دخالت در عملیات شرکت های خصوصی پایین باشد . برای مثال، شرکت های هنگ کنگی به صورت سنگینی در آمریکا، انگلستان، کانادا و استرالیا به جهت پیش بینی ناشی از نتایج حاصل از تصاحب چین در ١٩٩٧ بر مستعمره بریتانیا سرمایه گذاری کردند. </a:t>
            </a:r>
            <a:endParaRPr lang="en-US" sz="1800" b="0" dirty="0">
              <a:cs typeface="B Zar" panose="00000400000000000000" pitchFamily="2" charset="-78"/>
            </a:endParaRPr>
          </a:p>
          <a:p>
            <a:pPr algn="r"/>
            <a:endParaRPr lang="en-US" sz="18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14</a:t>
            </a:fld>
            <a:endParaRPr lang="en-US"/>
          </a:p>
        </p:txBody>
      </p:sp>
    </p:spTree>
    <p:extLst>
      <p:ext uri="{BB962C8B-B14F-4D97-AF65-F5344CB8AC3E}">
        <p14:creationId xmlns:p14="http://schemas.microsoft.com/office/powerpoint/2010/main" val="3669418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38600" y="2895600"/>
            <a:ext cx="4572000" cy="3662541"/>
          </a:xfrm>
          <a:prstGeom prst="rect">
            <a:avLst/>
          </a:prstGeom>
          <a:noFill/>
        </p:spPr>
        <p:txBody>
          <a:bodyPr wrap="square" rtlCol="0">
            <a:spAutoFit/>
          </a:bodyPr>
          <a:lstStyle/>
          <a:p>
            <a:pPr algn="ctr" rtl="1"/>
            <a:r>
              <a:rPr lang="fa-IR" sz="5800" b="1" dirty="0" smtClean="0">
                <a:solidFill>
                  <a:srgbClr val="002060"/>
                </a:solidFill>
                <a:cs typeface="B Nazanin" panose="00000400000000000000" pitchFamily="2" charset="-78"/>
              </a:rPr>
              <a:t>مقدمات</a:t>
            </a:r>
          </a:p>
          <a:p>
            <a:pPr algn="ctr" rtl="1"/>
            <a:r>
              <a:rPr lang="fa-IR" sz="5800" b="1" dirty="0" smtClean="0">
                <a:solidFill>
                  <a:srgbClr val="002060"/>
                </a:solidFill>
                <a:cs typeface="B Nazanin" panose="00000400000000000000" pitchFamily="2" charset="-78"/>
              </a:rPr>
              <a:t> مالی بين المللي: بازارهای سرمایه و تامین مالی</a:t>
            </a:r>
            <a:endParaRPr lang="en-US" sz="5800" b="1" dirty="0">
              <a:solidFill>
                <a:srgbClr val="002060"/>
              </a:solidFill>
              <a:cs typeface="B Nazanin" panose="00000400000000000000" pitchFamily="2" charset="-78"/>
            </a:endParaRPr>
          </a:p>
        </p:txBody>
      </p:sp>
      <p:sp>
        <p:nvSpPr>
          <p:cNvPr id="4" name="Right Arrow 3">
            <a:hlinkClick r:id="rId2" action="ppaction://hlinksldjump"/>
          </p:cNvPr>
          <p:cNvSpPr/>
          <p:nvPr/>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15</a:t>
            </a:fld>
            <a:endParaRPr lang="en-US"/>
          </a:p>
        </p:txBody>
      </p:sp>
    </p:spTree>
    <p:extLst>
      <p:ext uri="{BB962C8B-B14F-4D97-AF65-F5344CB8AC3E}">
        <p14:creationId xmlns:p14="http://schemas.microsoft.com/office/powerpoint/2010/main" val="1302135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3429000" y="447491"/>
            <a:ext cx="5697444" cy="695509"/>
            <a:chOff x="5629422" y="447491"/>
            <a:chExt cx="3497018" cy="695509"/>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629422" y="496669"/>
              <a:ext cx="2371725" cy="646331"/>
            </a:xfrm>
            <a:prstGeom prst="rect">
              <a:avLst/>
            </a:prstGeom>
            <a:noFill/>
          </p:spPr>
          <p:txBody>
            <a:bodyPr wrap="square" rtlCol="0">
              <a:spAutoFit/>
            </a:bodyPr>
            <a:lstStyle/>
            <a:p>
              <a:pPr algn="ctr" rtl="1"/>
              <a:r>
                <a:rPr lang="fa-IR" sz="2000" b="1" dirty="0" smtClean="0">
                  <a:solidFill>
                    <a:schemeClr val="bg1"/>
                  </a:solidFill>
                  <a:cs typeface="B Nazanin" panose="00000400000000000000" pitchFamily="2" charset="-78"/>
                </a:rPr>
                <a:t>هزینه و دسترسی سرمايه جهانی</a:t>
              </a:r>
              <a:endParaRPr lang="en-US" sz="2000" b="1" dirty="0" smtClean="0">
                <a:solidFill>
                  <a:schemeClr val="bg1"/>
                </a:solidFill>
                <a:cs typeface="B Nazanin" panose="00000400000000000000" pitchFamily="2" charset="-78"/>
              </a:endParaRPr>
            </a:p>
            <a:p>
              <a:endParaRPr lang="en-US" sz="16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02</a:t>
              </a:r>
              <a:endParaRPr lang="en-US" sz="2400" dirty="0">
                <a:solidFill>
                  <a:srgbClr val="002060"/>
                </a:solidFill>
              </a:endParaRPr>
            </a:p>
          </p:txBody>
        </p:sp>
      </p:grpSp>
      <p:sp>
        <p:nvSpPr>
          <p:cNvPr id="10" name="Rectangle 9"/>
          <p:cNvSpPr/>
          <p:nvPr/>
        </p:nvSpPr>
        <p:spPr>
          <a:xfrm>
            <a:off x="685800" y="1752600"/>
            <a:ext cx="7772400" cy="3502497"/>
          </a:xfrm>
          <a:prstGeom prst="rect">
            <a:avLst/>
          </a:prstGeom>
        </p:spPr>
        <p:txBody>
          <a:bodyPr wrap="square">
            <a:spAutoFit/>
          </a:bodyPr>
          <a:lstStyle/>
          <a:p>
            <a:pPr marL="457200" lvl="0" indent="-457200" algn="just" rtl="1">
              <a:lnSpc>
                <a:spcPct val="105000"/>
              </a:lnSpc>
              <a:spcAft>
                <a:spcPts val="800"/>
              </a:spcAft>
              <a:buFont typeface="Wingdings" panose="05000000000000000000" pitchFamily="2" charset="2"/>
              <a:buChar char="q"/>
            </a:pPr>
            <a:r>
              <a:rPr lang="fa-IR" sz="3200" dirty="0" smtClean="0">
                <a:cs typeface="B Nazanin" panose="00000400000000000000" pitchFamily="2" charset="-78"/>
              </a:rPr>
              <a:t>چطور شركت ها مي توانند با اتصال به بازار سرمايه جهاني (</a:t>
            </a:r>
            <a:r>
              <a:rPr lang="en-US" sz="3200" dirty="0" smtClean="0">
                <a:latin typeface="Times New Roman" panose="02020603050405020304" pitchFamily="18" charset="0"/>
                <a:cs typeface="Times New Roman" panose="02020603050405020304" pitchFamily="18" charset="0"/>
              </a:rPr>
              <a:t>globa</a:t>
            </a:r>
            <a:r>
              <a:rPr lang="en-US" sz="3200" dirty="0" smtClean="0">
                <a:cs typeface="B Nazanin" panose="00000400000000000000" pitchFamily="2" charset="-78"/>
              </a:rPr>
              <a:t>l</a:t>
            </a:r>
            <a:r>
              <a:rPr lang="fa-IR" sz="3200" dirty="0" smtClean="0">
                <a:cs typeface="B Nazanin" panose="00000400000000000000" pitchFamily="2" charset="-78"/>
              </a:rPr>
              <a:t>) به اهدافي چون حداقل كردن هزينه سرمايه و حداكثر دسترسي به منابع سرمايه برسند؟</a:t>
            </a:r>
            <a:endParaRPr lang="en-US" sz="3200" dirty="0" smtClean="0">
              <a:cs typeface="B Nazanin" panose="00000400000000000000" pitchFamily="2" charset="-78"/>
            </a:endParaRPr>
          </a:p>
          <a:p>
            <a:pPr marL="457200" indent="-457200" algn="just" rtl="1">
              <a:lnSpc>
                <a:spcPct val="105000"/>
              </a:lnSpc>
              <a:spcAft>
                <a:spcPts val="800"/>
              </a:spcAft>
              <a:buFont typeface="Wingdings" panose="05000000000000000000" pitchFamily="2" charset="2"/>
              <a:buChar char="q"/>
            </a:pPr>
            <a:r>
              <a:rPr lang="fa-IR" sz="3200" dirty="0">
                <a:cs typeface="B Nazanin" panose="00000400000000000000" pitchFamily="2" charset="-78"/>
              </a:rPr>
              <a:t>آيا تأمين سرمايه در بازار جهاني ارزان تر است</a:t>
            </a:r>
            <a:r>
              <a:rPr lang="fa-IR" sz="3200" dirty="0" smtClean="0">
                <a:cs typeface="B Nazanin" panose="00000400000000000000" pitchFamily="2" charset="-78"/>
              </a:rPr>
              <a:t>؟</a:t>
            </a:r>
            <a:endParaRPr lang="en-US" sz="3200" dirty="0" smtClean="0">
              <a:cs typeface="B Nazanin" panose="00000400000000000000" pitchFamily="2" charset="-78"/>
            </a:endParaRPr>
          </a:p>
          <a:p>
            <a:pPr marL="457200" indent="-457200" algn="just" rtl="1">
              <a:lnSpc>
                <a:spcPct val="105000"/>
              </a:lnSpc>
              <a:spcAft>
                <a:spcPts val="800"/>
              </a:spcAft>
              <a:buFont typeface="Wingdings" panose="05000000000000000000" pitchFamily="2" charset="2"/>
              <a:buChar char="q"/>
            </a:pPr>
            <a:r>
              <a:rPr lang="fa-IR" sz="3200" dirty="0" smtClean="0">
                <a:cs typeface="B Nazanin" panose="00000400000000000000" pitchFamily="2" charset="-78"/>
              </a:rPr>
              <a:t>مورد كاوي: شركت </a:t>
            </a:r>
            <a:r>
              <a:rPr lang="en-US" sz="3200" dirty="0" smtClean="0">
                <a:cs typeface="B Nazanin" panose="00000400000000000000" pitchFamily="2" charset="-78"/>
              </a:rPr>
              <a:t>NOVO</a:t>
            </a:r>
            <a:r>
              <a:rPr lang="fa-IR" sz="3200" dirty="0" smtClean="0">
                <a:cs typeface="B Nazanin" panose="00000400000000000000" pitchFamily="2" charset="-78"/>
              </a:rPr>
              <a:t> دانماركي</a:t>
            </a:r>
            <a:endParaRPr lang="fa-IR" sz="3200" dirty="0">
              <a:cs typeface="B Nazanin" panose="00000400000000000000" pitchFamily="2" charset="-78"/>
            </a:endParaRPr>
          </a:p>
          <a:p>
            <a:pPr marL="457200" lvl="0" indent="-457200" algn="just" rtl="1">
              <a:lnSpc>
                <a:spcPct val="105000"/>
              </a:lnSpc>
              <a:spcAft>
                <a:spcPts val="800"/>
              </a:spcAft>
              <a:buFont typeface="Wingdings" panose="05000000000000000000" pitchFamily="2" charset="2"/>
              <a:buChar char="q"/>
            </a:pPr>
            <a:endParaRPr lang="fa-IR" sz="3200" dirty="0">
              <a:cs typeface="B Nazanin" panose="00000400000000000000" pitchFamily="2" charset="-78"/>
            </a:endParaRPr>
          </a:p>
        </p:txBody>
      </p:sp>
    </p:spTree>
    <p:extLst>
      <p:ext uri="{BB962C8B-B14F-4D97-AF65-F5344CB8AC3E}">
        <p14:creationId xmlns:p14="http://schemas.microsoft.com/office/powerpoint/2010/main" val="819309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3352800" y="447491"/>
            <a:ext cx="5773640" cy="732240"/>
            <a:chOff x="5816506" y="447491"/>
            <a:chExt cx="3309934" cy="73224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816506" y="533400"/>
              <a:ext cx="2371725" cy="646331"/>
            </a:xfrm>
            <a:prstGeom prst="rect">
              <a:avLst/>
            </a:prstGeom>
            <a:noFill/>
          </p:spPr>
          <p:txBody>
            <a:bodyPr wrap="square" rtlCol="0">
              <a:spAutoFit/>
            </a:bodyPr>
            <a:lstStyle/>
            <a:p>
              <a:r>
                <a:rPr lang="fa-IR" sz="2000" b="1" dirty="0">
                  <a:solidFill>
                    <a:schemeClr val="bg1"/>
                  </a:solidFill>
                  <a:cs typeface="B Nazanin" panose="00000400000000000000" pitchFamily="2" charset="-78"/>
                </a:rPr>
                <a:t>جهاني سازي مالي و تدوين استراتژي</a:t>
              </a:r>
              <a:endParaRPr lang="en-US" sz="2000" b="1" dirty="0">
                <a:solidFill>
                  <a:schemeClr val="bg1"/>
                </a:solidFill>
                <a:cs typeface="B Nazanin" panose="00000400000000000000" pitchFamily="2" charset="-78"/>
              </a:endParaRPr>
            </a:p>
            <a:p>
              <a:endParaRPr lang="en-US" sz="16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03</a:t>
              </a:r>
              <a:endParaRPr lang="en-US" sz="2400" dirty="0">
                <a:solidFill>
                  <a:srgbClr val="002060"/>
                </a:solidFill>
              </a:endParaRPr>
            </a:p>
          </p:txBody>
        </p:sp>
      </p:grpSp>
      <p:sp>
        <p:nvSpPr>
          <p:cNvPr id="8" name="Rectangle 7"/>
          <p:cNvSpPr/>
          <p:nvPr/>
        </p:nvSpPr>
        <p:spPr>
          <a:xfrm>
            <a:off x="591207" y="1447800"/>
            <a:ext cx="8229600" cy="4455066"/>
          </a:xfrm>
          <a:prstGeom prst="rect">
            <a:avLst/>
          </a:prstGeom>
        </p:spPr>
        <p:txBody>
          <a:bodyPr wrap="square">
            <a:spAutoFit/>
          </a:bodyPr>
          <a:lstStyle/>
          <a:p>
            <a:pPr lvl="0" algn="just" rtl="1">
              <a:lnSpc>
                <a:spcPct val="105000"/>
              </a:lnSpc>
              <a:spcAft>
                <a:spcPts val="800"/>
              </a:spcAft>
            </a:pPr>
            <a:r>
              <a:rPr lang="fa-IR" sz="5400" dirty="0" smtClean="0">
                <a:cs typeface="B Nazanin" panose="00000400000000000000" pitchFamily="2" charset="-78"/>
              </a:rPr>
              <a:t>هدف يكپارچه كردن بازارهاي مالي جهاني </a:t>
            </a:r>
            <a:r>
              <a:rPr lang="fa-IR" sz="5400" dirty="0" smtClean="0">
                <a:latin typeface="Times New Roman" panose="02020603050405020304" pitchFamily="18" charset="0"/>
                <a:cs typeface="Times New Roman" panose="02020603050405020304" pitchFamily="18" charset="0"/>
              </a:rPr>
              <a:t>(</a:t>
            </a:r>
            <a:r>
              <a:rPr lang="en-US" sz="5400" dirty="0" smtClean="0">
                <a:latin typeface="Times New Roman" panose="02020603050405020304" pitchFamily="18" charset="0"/>
                <a:cs typeface="Times New Roman" panose="02020603050405020304" pitchFamily="18" charset="0"/>
              </a:rPr>
              <a:t>global integration</a:t>
            </a:r>
            <a:r>
              <a:rPr lang="fa-IR" sz="5400" dirty="0" smtClean="0">
                <a:latin typeface="Times New Roman" panose="02020603050405020304" pitchFamily="18" charset="0"/>
                <a:cs typeface="Times New Roman" panose="02020603050405020304" pitchFamily="18" charset="0"/>
              </a:rPr>
              <a:t>)</a:t>
            </a:r>
            <a:r>
              <a:rPr lang="fa-IR" sz="5400" dirty="0">
                <a:cs typeface="B Nazanin" panose="00000400000000000000" pitchFamily="2" charset="-78"/>
              </a:rPr>
              <a:t> اين است كه شركت هاي مختلف بتوانند به منابع جديد و </a:t>
            </a:r>
            <a:r>
              <a:rPr lang="fa-IR" sz="5400" dirty="0" smtClean="0">
                <a:cs typeface="B Nazanin" panose="00000400000000000000" pitchFamily="2" charset="-78"/>
              </a:rPr>
              <a:t>ارزانتر </a:t>
            </a:r>
            <a:r>
              <a:rPr lang="fa-IR" sz="5400" dirty="0">
                <a:cs typeface="B Nazanin" panose="00000400000000000000" pitchFamily="2" charset="-78"/>
              </a:rPr>
              <a:t>در جهان </a:t>
            </a:r>
            <a:r>
              <a:rPr lang="fa-IR" sz="5400" dirty="0" smtClean="0">
                <a:cs typeface="B Nazanin" panose="00000400000000000000" pitchFamily="2" charset="-78"/>
              </a:rPr>
              <a:t>پيدا كنند.</a:t>
            </a:r>
            <a:endParaRPr lang="fa-IR" sz="5400" dirty="0">
              <a:cs typeface="B Nazanin" panose="00000400000000000000" pitchFamily="2" charset="-78"/>
            </a:endParaRPr>
          </a:p>
        </p:txBody>
      </p:sp>
    </p:spTree>
    <p:extLst>
      <p:ext uri="{BB962C8B-B14F-4D97-AF65-F5344CB8AC3E}">
        <p14:creationId xmlns:p14="http://schemas.microsoft.com/office/powerpoint/2010/main" val="3030248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3429000" y="447491"/>
            <a:ext cx="5697440" cy="543110"/>
            <a:chOff x="5816506" y="447491"/>
            <a:chExt cx="3309934" cy="54311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816506" y="533400"/>
              <a:ext cx="2371725" cy="400110"/>
            </a:xfrm>
            <a:prstGeom prst="rect">
              <a:avLst/>
            </a:prstGeom>
            <a:noFill/>
          </p:spPr>
          <p:txBody>
            <a:bodyPr wrap="square" rtlCol="0">
              <a:spAutoFit/>
            </a:bodyPr>
            <a:lstStyle/>
            <a:p>
              <a:r>
                <a:rPr lang="fa-IR" sz="2000" b="1" dirty="0" smtClean="0">
                  <a:solidFill>
                    <a:schemeClr val="bg1"/>
                  </a:solidFill>
                  <a:cs typeface="B Nazanin" panose="00000400000000000000" pitchFamily="2" charset="-78"/>
                </a:rPr>
                <a:t>جهاني سازي مالي و تدوين استراتژي</a:t>
              </a:r>
              <a:endParaRPr lang="en-US" sz="20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04</a:t>
              </a:r>
              <a:endParaRPr lang="en-US" sz="2400" dirty="0">
                <a:solidFill>
                  <a:srgbClr val="002060"/>
                </a:solidFill>
              </a:endParaRPr>
            </a:p>
          </p:txBody>
        </p:sp>
      </p:grpSp>
      <p:sp>
        <p:nvSpPr>
          <p:cNvPr id="9" name="Rectangle 8"/>
          <p:cNvSpPr/>
          <p:nvPr/>
        </p:nvSpPr>
        <p:spPr>
          <a:xfrm>
            <a:off x="5040607" y="1219200"/>
            <a:ext cx="3874793" cy="480131"/>
          </a:xfrm>
          <a:prstGeom prst="rect">
            <a:avLst/>
          </a:prstGeom>
        </p:spPr>
        <p:txBody>
          <a:bodyPr wrap="square">
            <a:spAutoFit/>
          </a:bodyPr>
          <a:lstStyle/>
          <a:p>
            <a:pPr lvl="0" algn="ctr" rtl="1">
              <a:lnSpc>
                <a:spcPct val="105000"/>
              </a:lnSpc>
              <a:spcAft>
                <a:spcPts val="800"/>
              </a:spcAft>
            </a:pPr>
            <a:r>
              <a:rPr lang="fa-IR" sz="2400" b="1" dirty="0" smtClean="0">
                <a:cs typeface="B Nazanin" panose="00000400000000000000" pitchFamily="2" charset="-78"/>
              </a:rPr>
              <a:t>دسترسي به بازار جهاني </a:t>
            </a:r>
            <a:r>
              <a:rPr lang="fa-IR"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global</a:t>
            </a:r>
            <a:r>
              <a:rPr lang="fa-IR" sz="2400" b="1" dirty="0" smtClean="0">
                <a:latin typeface="Times New Roman" panose="02020603050405020304" pitchFamily="18" charset="0"/>
                <a:cs typeface="Times New Roman" panose="02020603050405020304" pitchFamily="18" charset="0"/>
              </a:rPr>
              <a:t>)</a:t>
            </a:r>
            <a:endParaRPr lang="fa-IR" sz="24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609600" y="1230428"/>
            <a:ext cx="3423745" cy="480131"/>
          </a:xfrm>
          <a:prstGeom prst="rect">
            <a:avLst/>
          </a:prstGeom>
        </p:spPr>
        <p:txBody>
          <a:bodyPr wrap="square">
            <a:spAutoFit/>
          </a:bodyPr>
          <a:lstStyle/>
          <a:p>
            <a:pPr lvl="0" algn="ctr" rtl="1">
              <a:lnSpc>
                <a:spcPct val="105000"/>
              </a:lnSpc>
              <a:spcAft>
                <a:spcPts val="800"/>
              </a:spcAft>
            </a:pPr>
            <a:r>
              <a:rPr lang="fa-IR" sz="2400" b="1" dirty="0" smtClean="0">
                <a:cs typeface="B Nazanin" panose="00000400000000000000" pitchFamily="2" charset="-78"/>
              </a:rPr>
              <a:t>دسترسي به بازار داخلي</a:t>
            </a:r>
            <a:endParaRPr lang="fa-IR" sz="2400" b="1" dirty="0">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flipH="1">
            <a:off x="4540763" y="2133600"/>
            <a:ext cx="4" cy="11059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3732579" y="2645179"/>
            <a:ext cx="1586865" cy="8255"/>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5266130" y="2251785"/>
            <a:ext cx="3423745" cy="803297"/>
          </a:xfrm>
          <a:prstGeom prst="rect">
            <a:avLst/>
          </a:prstGeom>
        </p:spPr>
        <p:txBody>
          <a:bodyPr wrap="square">
            <a:spAutoFit/>
          </a:bodyPr>
          <a:lstStyle/>
          <a:p>
            <a:pPr lvl="0" algn="ctr" rtl="1">
              <a:lnSpc>
                <a:spcPct val="105000"/>
              </a:lnSpc>
              <a:spcAft>
                <a:spcPts val="800"/>
              </a:spcAft>
            </a:pPr>
            <a:r>
              <a:rPr lang="fa-IR" sz="2200" b="1" dirty="0" smtClean="0">
                <a:cs typeface="B Nazanin" panose="00000400000000000000" pitchFamily="2" charset="-78"/>
              </a:rPr>
              <a:t>درخواست تأمين مالي از كل سرمايه گذاران جهاني</a:t>
            </a:r>
            <a:endParaRPr lang="fa-IR" sz="22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5255" y="2192234"/>
            <a:ext cx="3962401" cy="905889"/>
          </a:xfrm>
          <a:prstGeom prst="rect">
            <a:avLst/>
          </a:prstGeom>
        </p:spPr>
        <p:txBody>
          <a:bodyPr wrap="square">
            <a:spAutoFit/>
          </a:bodyPr>
          <a:lstStyle/>
          <a:p>
            <a:pPr lvl="0" algn="ctr" rtl="1">
              <a:lnSpc>
                <a:spcPct val="105000"/>
              </a:lnSpc>
              <a:spcAft>
                <a:spcPts val="800"/>
              </a:spcAft>
            </a:pPr>
            <a:r>
              <a:rPr lang="fa-IR" sz="2200" b="1" dirty="0" smtClean="0">
                <a:cs typeface="B Nazanin" panose="00000400000000000000" pitchFamily="2" charset="-78"/>
              </a:rPr>
              <a:t>درخواست تأمين مالي فقط در داخل</a:t>
            </a:r>
          </a:p>
          <a:p>
            <a:pPr lvl="0" algn="ctr" rtl="1">
              <a:lnSpc>
                <a:spcPct val="105000"/>
              </a:lnSpc>
              <a:spcAft>
                <a:spcPts val="800"/>
              </a:spcAft>
            </a:pPr>
            <a:r>
              <a:rPr lang="fa-IR" sz="2200" b="1" dirty="0" smtClean="0">
                <a:latin typeface="Times New Roman" panose="02020603050405020304" pitchFamily="18" charset="0"/>
                <a:cs typeface="B Nazanin" panose="00000400000000000000" pitchFamily="2" charset="-78"/>
              </a:rPr>
              <a:t>(سرمايه گذاران داخلي)</a:t>
            </a:r>
            <a:endParaRPr lang="fa-IR" sz="22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2819400" y="3177469"/>
            <a:ext cx="3423745" cy="480131"/>
          </a:xfrm>
          <a:prstGeom prst="rect">
            <a:avLst/>
          </a:prstGeom>
        </p:spPr>
        <p:txBody>
          <a:bodyPr wrap="square">
            <a:spAutoFit/>
          </a:bodyPr>
          <a:lstStyle/>
          <a:p>
            <a:pPr lvl="0" algn="ctr" rtl="1">
              <a:lnSpc>
                <a:spcPct val="105000"/>
              </a:lnSpc>
              <a:spcAft>
                <a:spcPts val="800"/>
              </a:spcAft>
            </a:pPr>
            <a:r>
              <a:rPr lang="fa-IR" sz="2400" b="1" dirty="0" smtClean="0">
                <a:cs typeface="B Nazanin" panose="00000400000000000000" pitchFamily="2" charset="-78"/>
              </a:rPr>
              <a:t>نقد شوندگي بازار اوراق بهادار</a:t>
            </a:r>
            <a:endParaRPr lang="fa-IR" sz="2400" b="1" dirty="0">
              <a:latin typeface="Times New Roman" panose="02020603050405020304" pitchFamily="18" charset="0"/>
              <a:cs typeface="Times New Roman" panose="02020603050405020304" pitchFamily="18" charset="0"/>
            </a:endParaRPr>
          </a:p>
        </p:txBody>
      </p:sp>
      <p:sp>
        <p:nvSpPr>
          <p:cNvPr id="25" name="Rectangle 24"/>
          <p:cNvSpPr/>
          <p:nvPr/>
        </p:nvSpPr>
        <p:spPr>
          <a:xfrm>
            <a:off x="2814140" y="1653469"/>
            <a:ext cx="3423745" cy="480131"/>
          </a:xfrm>
          <a:prstGeom prst="rect">
            <a:avLst/>
          </a:prstGeom>
        </p:spPr>
        <p:txBody>
          <a:bodyPr wrap="square">
            <a:spAutoFit/>
          </a:bodyPr>
          <a:lstStyle/>
          <a:p>
            <a:pPr lvl="0" algn="ctr" rtl="1">
              <a:lnSpc>
                <a:spcPct val="105000"/>
              </a:lnSpc>
              <a:spcAft>
                <a:spcPts val="800"/>
              </a:spcAft>
            </a:pPr>
            <a:r>
              <a:rPr lang="fa-IR" sz="2400" b="1" dirty="0" smtClean="0">
                <a:cs typeface="B Nazanin" panose="00000400000000000000" pitchFamily="2" charset="-78"/>
              </a:rPr>
              <a:t>ويژگي خاص شركت</a:t>
            </a:r>
            <a:endParaRPr lang="fa-IR" sz="2400" b="1" dirty="0">
              <a:latin typeface="Times New Roman" panose="02020603050405020304" pitchFamily="18" charset="0"/>
              <a:cs typeface="Times New Roman" panose="02020603050405020304" pitchFamily="18" charset="0"/>
            </a:endParaRPr>
          </a:p>
        </p:txBody>
      </p:sp>
      <p:cxnSp>
        <p:nvCxnSpPr>
          <p:cNvPr id="27" name="Straight Arrow Connector 26"/>
          <p:cNvCxnSpPr/>
          <p:nvPr/>
        </p:nvCxnSpPr>
        <p:spPr>
          <a:xfrm flipH="1">
            <a:off x="4573606" y="3657600"/>
            <a:ext cx="4" cy="11059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Rectangle 27"/>
          <p:cNvSpPr/>
          <p:nvPr/>
        </p:nvSpPr>
        <p:spPr>
          <a:xfrm>
            <a:off x="5181600" y="3733800"/>
            <a:ext cx="3423745" cy="905889"/>
          </a:xfrm>
          <a:prstGeom prst="rect">
            <a:avLst/>
          </a:prstGeom>
        </p:spPr>
        <p:txBody>
          <a:bodyPr wrap="square">
            <a:spAutoFit/>
          </a:bodyPr>
          <a:lstStyle/>
          <a:p>
            <a:pPr lvl="0" algn="ctr" rtl="1">
              <a:lnSpc>
                <a:spcPct val="105000"/>
              </a:lnSpc>
              <a:spcAft>
                <a:spcPts val="800"/>
              </a:spcAft>
            </a:pPr>
            <a:r>
              <a:rPr lang="fa-IR" sz="2200" b="1" dirty="0" smtClean="0">
                <a:cs typeface="B Nazanin" panose="00000400000000000000" pitchFamily="2" charset="-78"/>
              </a:rPr>
              <a:t>نقدشوندگي بالا </a:t>
            </a:r>
          </a:p>
          <a:p>
            <a:pPr lvl="0" algn="ctr" rtl="1">
              <a:lnSpc>
                <a:spcPct val="105000"/>
              </a:lnSpc>
              <a:spcAft>
                <a:spcPts val="800"/>
              </a:spcAft>
            </a:pPr>
            <a:r>
              <a:rPr lang="fa-IR" sz="2200" b="1" dirty="0" smtClean="0">
                <a:latin typeface="Times New Roman" panose="02020603050405020304" pitchFamily="18" charset="0"/>
                <a:cs typeface="B Nazanin" panose="00000400000000000000" pitchFamily="2" charset="-78"/>
              </a:rPr>
              <a:t>مشاركت گسترده جهاني</a:t>
            </a:r>
            <a:endParaRPr lang="fa-IR" sz="2200" b="1" dirty="0">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a:off x="3791283" y="4154612"/>
            <a:ext cx="1586865" cy="8255"/>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0" name="Rectangle 29"/>
          <p:cNvSpPr/>
          <p:nvPr/>
        </p:nvSpPr>
        <p:spPr>
          <a:xfrm>
            <a:off x="274582" y="3853385"/>
            <a:ext cx="3423745" cy="738664"/>
          </a:xfrm>
          <a:prstGeom prst="rect">
            <a:avLst/>
          </a:prstGeom>
        </p:spPr>
        <p:txBody>
          <a:bodyPr wrap="square">
            <a:spAutoFit/>
          </a:bodyPr>
          <a:lstStyle/>
          <a:p>
            <a:pPr lvl="0" algn="ctr" rtl="1">
              <a:lnSpc>
                <a:spcPct val="105000"/>
              </a:lnSpc>
              <a:spcAft>
                <a:spcPts val="800"/>
              </a:spcAft>
            </a:pPr>
            <a:r>
              <a:rPr lang="fa-IR" sz="2000" b="1" dirty="0" smtClean="0">
                <a:cs typeface="B Nazanin" panose="00000400000000000000" pitchFamily="2" charset="-78"/>
              </a:rPr>
              <a:t>نقدشوندگي پايين اوراق بهادار داخل و محدوديت در نقدشوندگي بين الملل</a:t>
            </a:r>
            <a:endParaRPr lang="fa-IR" sz="2000" b="1" dirty="0">
              <a:latin typeface="Times New Roman" panose="02020603050405020304" pitchFamily="18" charset="0"/>
              <a:cs typeface="Times New Roman" panose="02020603050405020304" pitchFamily="18" charset="0"/>
            </a:endParaRPr>
          </a:p>
        </p:txBody>
      </p:sp>
      <p:sp>
        <p:nvSpPr>
          <p:cNvPr id="31" name="Rectangle 30"/>
          <p:cNvSpPr/>
          <p:nvPr/>
        </p:nvSpPr>
        <p:spPr>
          <a:xfrm>
            <a:off x="1752600" y="4701469"/>
            <a:ext cx="5749648" cy="480131"/>
          </a:xfrm>
          <a:prstGeom prst="rect">
            <a:avLst/>
          </a:prstGeom>
        </p:spPr>
        <p:txBody>
          <a:bodyPr wrap="square">
            <a:spAutoFit/>
          </a:bodyPr>
          <a:lstStyle/>
          <a:p>
            <a:pPr lvl="0" algn="ctr" rtl="1">
              <a:lnSpc>
                <a:spcPct val="105000"/>
              </a:lnSpc>
              <a:spcAft>
                <a:spcPts val="800"/>
              </a:spcAft>
            </a:pPr>
            <a:r>
              <a:rPr lang="fa-IR" sz="2400" b="1" dirty="0" smtClean="0">
                <a:cs typeface="B Nazanin" panose="00000400000000000000" pitchFamily="2" charset="-78"/>
              </a:rPr>
              <a:t>اثر بخش بندي بازار بر اوراق بهادار و هزينه سرمايه</a:t>
            </a:r>
            <a:endParaRPr lang="fa-IR" sz="2400" b="1" dirty="0">
              <a:latin typeface="Times New Roman" panose="02020603050405020304" pitchFamily="18" charset="0"/>
              <a:cs typeface="Times New Roman" panose="02020603050405020304" pitchFamily="18" charset="0"/>
            </a:endParaRPr>
          </a:p>
        </p:txBody>
      </p:sp>
      <p:cxnSp>
        <p:nvCxnSpPr>
          <p:cNvPr id="32" name="Straight Arrow Connector 31"/>
          <p:cNvCxnSpPr/>
          <p:nvPr/>
        </p:nvCxnSpPr>
        <p:spPr>
          <a:xfrm>
            <a:off x="4033345" y="5715000"/>
            <a:ext cx="1148255"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flipH="1">
            <a:off x="4584715" y="5217415"/>
            <a:ext cx="4" cy="11059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Rectangle 33"/>
          <p:cNvSpPr/>
          <p:nvPr/>
        </p:nvSpPr>
        <p:spPr>
          <a:xfrm>
            <a:off x="5263055" y="5242021"/>
            <a:ext cx="3423745" cy="1616853"/>
          </a:xfrm>
          <a:prstGeom prst="rect">
            <a:avLst/>
          </a:prstGeom>
        </p:spPr>
        <p:txBody>
          <a:bodyPr wrap="square">
            <a:spAutoFit/>
          </a:bodyPr>
          <a:lstStyle/>
          <a:p>
            <a:pPr lvl="0" algn="ctr" rtl="1">
              <a:lnSpc>
                <a:spcPct val="105000"/>
              </a:lnSpc>
              <a:spcAft>
                <a:spcPts val="800"/>
              </a:spcAft>
            </a:pPr>
            <a:r>
              <a:rPr lang="fa-IR" sz="2200" b="1" dirty="0" smtClean="0">
                <a:cs typeface="B Nazanin" panose="00000400000000000000" pitchFamily="2" charset="-78"/>
              </a:rPr>
              <a:t>دسترسي به بازار جهاني باعث ميشود قيمت سهام براساس استاندارد جهاني تعيين شود.</a:t>
            </a:r>
          </a:p>
          <a:p>
            <a:pPr lvl="0" algn="ctr" rtl="1">
              <a:lnSpc>
                <a:spcPct val="105000"/>
              </a:lnSpc>
              <a:spcAft>
                <a:spcPts val="800"/>
              </a:spcAft>
            </a:pPr>
            <a:r>
              <a:rPr lang="fa-IR" sz="2200" b="1" dirty="0" smtClean="0">
                <a:latin typeface="Times New Roman" panose="02020603050405020304" pitchFamily="18" charset="0"/>
                <a:cs typeface="B Nazanin" panose="00000400000000000000" pitchFamily="2" charset="-78"/>
              </a:rPr>
              <a:t>(استانداردهاي قوي)</a:t>
            </a:r>
            <a:endParaRPr lang="fa-IR" sz="2200" b="1" dirty="0">
              <a:latin typeface="Times New Roman" panose="02020603050405020304" pitchFamily="18" charset="0"/>
              <a:cs typeface="Times New Roman" panose="02020603050405020304" pitchFamily="18" charset="0"/>
            </a:endParaRPr>
          </a:p>
        </p:txBody>
      </p:sp>
      <p:sp>
        <p:nvSpPr>
          <p:cNvPr id="35" name="Rectangle 34"/>
          <p:cNvSpPr/>
          <p:nvPr/>
        </p:nvSpPr>
        <p:spPr>
          <a:xfrm>
            <a:off x="386255" y="5257800"/>
            <a:ext cx="3423745" cy="2074927"/>
          </a:xfrm>
          <a:prstGeom prst="rect">
            <a:avLst/>
          </a:prstGeom>
        </p:spPr>
        <p:txBody>
          <a:bodyPr wrap="square">
            <a:spAutoFit/>
          </a:bodyPr>
          <a:lstStyle/>
          <a:p>
            <a:pPr lvl="0" algn="ctr" rtl="1">
              <a:lnSpc>
                <a:spcPct val="105000"/>
              </a:lnSpc>
              <a:spcAft>
                <a:spcPts val="800"/>
              </a:spcAft>
            </a:pPr>
            <a:r>
              <a:rPr lang="fa-IR" sz="2200" b="1" dirty="0" smtClean="0">
                <a:cs typeface="B Nazanin" panose="00000400000000000000" pitchFamily="2" charset="-78"/>
              </a:rPr>
              <a:t>بخش بندي بازار داخلي باعث مي شود كه قيمت سهام براساس استاندارد داخلي تعيين شود.</a:t>
            </a:r>
          </a:p>
          <a:p>
            <a:pPr algn="ctr" rtl="1">
              <a:lnSpc>
                <a:spcPct val="105000"/>
              </a:lnSpc>
              <a:spcAft>
                <a:spcPts val="800"/>
              </a:spcAft>
            </a:pPr>
            <a:r>
              <a:rPr lang="fa-IR" sz="2200" b="1" dirty="0">
                <a:latin typeface="Times New Roman" panose="02020603050405020304" pitchFamily="18" charset="0"/>
                <a:cs typeface="B Nazanin" panose="00000400000000000000" pitchFamily="2" charset="-78"/>
              </a:rPr>
              <a:t>(استانداردهاي </a:t>
            </a:r>
            <a:r>
              <a:rPr lang="fa-IR" sz="2200" b="1" dirty="0" smtClean="0">
                <a:latin typeface="Times New Roman" panose="02020603050405020304" pitchFamily="18" charset="0"/>
                <a:cs typeface="B Nazanin" panose="00000400000000000000" pitchFamily="2" charset="-78"/>
              </a:rPr>
              <a:t>ضعيف)</a:t>
            </a:r>
            <a:endParaRPr lang="fa-IR" sz="2200" b="1" dirty="0">
              <a:latin typeface="Times New Roman" panose="02020603050405020304" pitchFamily="18" charset="0"/>
              <a:cs typeface="Times New Roman" panose="02020603050405020304" pitchFamily="18" charset="0"/>
            </a:endParaRPr>
          </a:p>
          <a:p>
            <a:pPr lvl="0" algn="ctr" rtl="1">
              <a:lnSpc>
                <a:spcPct val="105000"/>
              </a:lnSpc>
              <a:spcAft>
                <a:spcPts val="800"/>
              </a:spcAft>
            </a:pPr>
            <a:endParaRPr lang="fa-IR"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56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3352800" y="447491"/>
            <a:ext cx="5773640" cy="732240"/>
            <a:chOff x="5816506" y="447491"/>
            <a:chExt cx="3309934" cy="73224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816506" y="533400"/>
              <a:ext cx="2371725" cy="646331"/>
            </a:xfrm>
            <a:prstGeom prst="rect">
              <a:avLst/>
            </a:prstGeom>
            <a:noFill/>
          </p:spPr>
          <p:txBody>
            <a:bodyPr wrap="square" rtlCol="0">
              <a:spAutoFit/>
            </a:bodyPr>
            <a:lstStyle/>
            <a:p>
              <a:r>
                <a:rPr lang="fa-IR" sz="2000" b="1" dirty="0">
                  <a:solidFill>
                    <a:schemeClr val="bg1"/>
                  </a:solidFill>
                  <a:cs typeface="B Nazanin" panose="00000400000000000000" pitchFamily="2" charset="-78"/>
                </a:rPr>
                <a:t>جهاني سازي مالي و تدوين استراتژي</a:t>
              </a:r>
              <a:endParaRPr lang="en-US" sz="2000" b="1" dirty="0">
                <a:solidFill>
                  <a:schemeClr val="bg1"/>
                </a:solidFill>
                <a:cs typeface="B Nazanin" panose="00000400000000000000" pitchFamily="2" charset="-78"/>
              </a:endParaRPr>
            </a:p>
            <a:p>
              <a:endParaRPr lang="en-US" sz="16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08</a:t>
              </a:r>
              <a:endParaRPr lang="en-US" sz="2400" dirty="0">
                <a:solidFill>
                  <a:srgbClr val="002060"/>
                </a:solidFill>
              </a:endParaRPr>
            </a:p>
          </p:txBody>
        </p:sp>
      </p:grpSp>
      <p:sp>
        <p:nvSpPr>
          <p:cNvPr id="8" name="Rectangle 7"/>
          <p:cNvSpPr/>
          <p:nvPr/>
        </p:nvSpPr>
        <p:spPr>
          <a:xfrm>
            <a:off x="609600" y="1219200"/>
            <a:ext cx="8229600" cy="577081"/>
          </a:xfrm>
          <a:prstGeom prst="rect">
            <a:avLst/>
          </a:prstGeom>
        </p:spPr>
        <p:txBody>
          <a:bodyPr wrap="square">
            <a:spAutoFit/>
          </a:bodyPr>
          <a:lstStyle/>
          <a:p>
            <a:pPr lvl="0" algn="just" rtl="1">
              <a:lnSpc>
                <a:spcPct val="105000"/>
              </a:lnSpc>
              <a:spcAft>
                <a:spcPts val="800"/>
              </a:spcAft>
            </a:pPr>
            <a:r>
              <a:rPr lang="fa-IR" sz="3000" dirty="0" smtClean="0">
                <a:solidFill>
                  <a:srgbClr val="FF0000"/>
                </a:solidFill>
                <a:cs typeface="B Nazanin" panose="00000400000000000000" pitchFamily="2" charset="-78"/>
              </a:rPr>
              <a:t>چرا در بازارهاي جهاني بخش بندي (</a:t>
            </a:r>
            <a:r>
              <a:rPr lang="en-US" sz="3000" dirty="0" smtClean="0">
                <a:solidFill>
                  <a:srgbClr val="FF0000"/>
                </a:solidFill>
                <a:cs typeface="B Nazanin" panose="00000400000000000000" pitchFamily="2" charset="-78"/>
              </a:rPr>
              <a:t>segmentation</a:t>
            </a:r>
            <a:r>
              <a:rPr lang="fa-IR" sz="3000" dirty="0" smtClean="0">
                <a:solidFill>
                  <a:srgbClr val="FF0000"/>
                </a:solidFill>
                <a:cs typeface="B Nazanin" panose="00000400000000000000" pitchFamily="2" charset="-78"/>
              </a:rPr>
              <a:t>) وجود دارد؟</a:t>
            </a:r>
            <a:endParaRPr lang="fa-IR" sz="3000" dirty="0">
              <a:solidFill>
                <a:srgbClr val="FF0000"/>
              </a:solidFill>
              <a:cs typeface="B Nazanin" panose="00000400000000000000" pitchFamily="2" charset="-78"/>
            </a:endParaRPr>
          </a:p>
        </p:txBody>
      </p:sp>
      <p:sp>
        <p:nvSpPr>
          <p:cNvPr id="7" name="Rectangle 6"/>
          <p:cNvSpPr/>
          <p:nvPr/>
        </p:nvSpPr>
        <p:spPr>
          <a:xfrm>
            <a:off x="1066800" y="1824982"/>
            <a:ext cx="7772400" cy="4327338"/>
          </a:xfrm>
          <a:prstGeom prst="rect">
            <a:avLst/>
          </a:prstGeom>
        </p:spPr>
        <p:txBody>
          <a:bodyPr wrap="square">
            <a:spAutoFit/>
          </a:bodyPr>
          <a:lstStyle/>
          <a:p>
            <a:pPr marL="342900" lvl="0" indent="-342900" algn="just" rtl="1">
              <a:lnSpc>
                <a:spcPct val="105000"/>
              </a:lnSpc>
              <a:spcAft>
                <a:spcPts val="800"/>
              </a:spcAft>
              <a:buFontTx/>
              <a:buChar char="-"/>
            </a:pPr>
            <a:r>
              <a:rPr lang="fa-IR" sz="3200" dirty="0">
                <a:latin typeface="Times New Roman" panose="02020603050405020304" pitchFamily="18" charset="0"/>
                <a:cs typeface="B Nazanin" panose="00000400000000000000" pitchFamily="2" charset="-78"/>
              </a:rPr>
              <a:t>مقررات اضافي و كنترلي در هر بازار وجود دارد.</a:t>
            </a:r>
          </a:p>
          <a:p>
            <a:pPr marL="342900" lvl="0" indent="-342900" algn="just" rtl="1">
              <a:lnSpc>
                <a:spcPct val="105000"/>
              </a:lnSpc>
              <a:spcAft>
                <a:spcPts val="800"/>
              </a:spcAft>
              <a:buFontTx/>
              <a:buChar char="-"/>
            </a:pPr>
            <a:r>
              <a:rPr lang="en-US" sz="3200" dirty="0" smtClean="0">
                <a:latin typeface="Times New Roman" panose="02020603050405020304" pitchFamily="18" charset="0"/>
                <a:cs typeface="Times New Roman" panose="02020603050405020304" pitchFamily="18" charset="0"/>
              </a:rPr>
              <a:t>Political risk</a:t>
            </a:r>
          </a:p>
          <a:p>
            <a:pPr marL="342900" lvl="0" indent="-342900" algn="just" rtl="1">
              <a:lnSpc>
                <a:spcPct val="105000"/>
              </a:lnSpc>
              <a:spcAft>
                <a:spcPts val="800"/>
              </a:spcAft>
              <a:buFontTx/>
              <a:buChar char="-"/>
            </a:pPr>
            <a:r>
              <a:rPr lang="fa-IR" sz="3200" dirty="0" smtClean="0">
                <a:latin typeface="Times New Roman" panose="02020603050405020304" pitchFamily="18" charset="0"/>
                <a:cs typeface="B Nazanin" panose="00000400000000000000" pitchFamily="2" charset="-78"/>
              </a:rPr>
              <a:t>تفاوت در تغييرات ارز و نظام هاي ارزي وجود دارد.</a:t>
            </a:r>
            <a:endParaRPr lang="en-US" sz="3200" dirty="0" smtClean="0">
              <a:latin typeface="Times New Roman" panose="02020603050405020304" pitchFamily="18" charset="0"/>
              <a:cs typeface="B Nazanin" panose="00000400000000000000" pitchFamily="2" charset="-78"/>
            </a:endParaRPr>
          </a:p>
          <a:p>
            <a:pPr marL="342900" lvl="0" indent="-342900" algn="just" rtl="1">
              <a:lnSpc>
                <a:spcPct val="105000"/>
              </a:lnSpc>
              <a:spcAft>
                <a:spcPts val="800"/>
              </a:spcAft>
              <a:buFontTx/>
              <a:buChar char="-"/>
            </a:pPr>
            <a:r>
              <a:rPr lang="fa-IR" sz="3200" dirty="0" smtClean="0">
                <a:latin typeface="Times New Roman" panose="02020603050405020304" pitchFamily="18" charset="0"/>
                <a:cs typeface="B Nazanin" panose="00000400000000000000" pitchFamily="2" charset="-78"/>
              </a:rPr>
              <a:t>كمبود شفافيت (</a:t>
            </a:r>
            <a:r>
              <a:rPr lang="en-US" sz="3200" dirty="0" smtClean="0">
                <a:latin typeface="Times New Roman" panose="02020603050405020304" pitchFamily="18" charset="0"/>
                <a:cs typeface="B Nazanin" panose="00000400000000000000" pitchFamily="2" charset="-78"/>
              </a:rPr>
              <a:t>transparency</a:t>
            </a:r>
            <a:r>
              <a:rPr lang="fa-IR" sz="3200" dirty="0" smtClean="0">
                <a:latin typeface="Times New Roman" panose="02020603050405020304" pitchFamily="18" charset="0"/>
                <a:cs typeface="B Nazanin" panose="00000400000000000000" pitchFamily="2" charset="-78"/>
              </a:rPr>
              <a:t>)</a:t>
            </a:r>
            <a:endParaRPr lang="en-US" sz="3200" dirty="0" smtClean="0">
              <a:latin typeface="Times New Roman" panose="02020603050405020304" pitchFamily="18" charset="0"/>
              <a:cs typeface="B Nazanin" panose="00000400000000000000" pitchFamily="2" charset="-78"/>
            </a:endParaRPr>
          </a:p>
          <a:p>
            <a:pPr marL="342900" lvl="0" indent="-342900" algn="just" rtl="1">
              <a:lnSpc>
                <a:spcPct val="105000"/>
              </a:lnSpc>
              <a:spcAft>
                <a:spcPts val="800"/>
              </a:spcAft>
              <a:buFontTx/>
              <a:buChar char="-"/>
            </a:pPr>
            <a:r>
              <a:rPr lang="fa-IR" sz="3200" dirty="0" smtClean="0">
                <a:latin typeface="Times New Roman" panose="02020603050405020304" pitchFamily="18" charset="0"/>
                <a:cs typeface="B Nazanin" panose="00000400000000000000" pitchFamily="2" charset="-78"/>
              </a:rPr>
              <a:t>عدم تقارن اطلاعات</a:t>
            </a:r>
          </a:p>
          <a:p>
            <a:pPr marL="342900" lvl="0" indent="-342900" algn="just" rtl="1">
              <a:lnSpc>
                <a:spcPct val="105000"/>
              </a:lnSpc>
              <a:spcAft>
                <a:spcPts val="800"/>
              </a:spcAft>
              <a:buFontTx/>
              <a:buChar char="-"/>
            </a:pPr>
            <a:r>
              <a:rPr lang="fa-IR" sz="3200" dirty="0" smtClean="0">
                <a:latin typeface="Times New Roman" panose="02020603050405020304" pitchFamily="18" charset="0"/>
                <a:cs typeface="B Nazanin" panose="00000400000000000000" pitchFamily="2" charset="-78"/>
              </a:rPr>
              <a:t>معاملات نهاني (</a:t>
            </a:r>
            <a:r>
              <a:rPr lang="en-US" sz="3200" dirty="0" smtClean="0">
                <a:latin typeface="Times New Roman" panose="02020603050405020304" pitchFamily="18" charset="0"/>
                <a:cs typeface="B Nazanin" panose="00000400000000000000" pitchFamily="2" charset="-78"/>
              </a:rPr>
              <a:t>inside trading</a:t>
            </a:r>
            <a:r>
              <a:rPr lang="fa-IR" sz="3200" dirty="0" smtClean="0">
                <a:latin typeface="Times New Roman" panose="02020603050405020304" pitchFamily="18" charset="0"/>
                <a:cs typeface="B Nazanin" panose="00000400000000000000" pitchFamily="2" charset="-78"/>
              </a:rPr>
              <a:t>)</a:t>
            </a:r>
          </a:p>
          <a:p>
            <a:pPr marL="342900" lvl="0" indent="-342900" algn="just" rtl="1">
              <a:lnSpc>
                <a:spcPct val="105000"/>
              </a:lnSpc>
              <a:spcAft>
                <a:spcPts val="800"/>
              </a:spcAft>
              <a:buFontTx/>
              <a:buChar char="-"/>
            </a:pPr>
            <a:r>
              <a:rPr lang="fa-IR" sz="3200" dirty="0" smtClean="0">
                <a:latin typeface="Times New Roman" panose="02020603050405020304" pitchFamily="18" charset="0"/>
                <a:cs typeface="B Nazanin" panose="00000400000000000000" pitchFamily="2" charset="-78"/>
              </a:rPr>
              <a:t>ساير نواقص و ناكارايي بازارها</a:t>
            </a:r>
            <a:endParaRPr lang="fa-IR" sz="3200"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876847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1440"/>
            <a:ext cx="7520940" cy="44196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rtl="1"/>
            <a:r>
              <a:rPr lang="fa-IR" dirty="0" smtClean="0">
                <a:cs typeface="B Nazanin" panose="00000400000000000000" pitchFamily="2" charset="-78"/>
              </a:rPr>
              <a:t>فهرست مطالب</a:t>
            </a:r>
            <a:endParaRPr lang="en-US" dirty="0">
              <a:cs typeface="B Nazanin" panose="00000400000000000000" pitchFamily="2" charset="-78"/>
            </a:endParaRPr>
          </a:p>
        </p:txBody>
      </p:sp>
      <p:sp>
        <p:nvSpPr>
          <p:cNvPr id="7" name="Rounded Rectangle 6">
            <a:hlinkClick r:id="rId2" action="ppaction://hlinksldjump"/>
          </p:cNvPr>
          <p:cNvSpPr/>
          <p:nvPr/>
        </p:nvSpPr>
        <p:spPr>
          <a:xfrm>
            <a:off x="2357120" y="6070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a:solidFill>
                  <a:srgbClr val="002060"/>
                </a:solidFill>
                <a:cs typeface="B Nazanin" panose="00000400000000000000" pitchFamily="2" charset="-78"/>
              </a:rPr>
              <a:t>1) ماهيت مالي بين الملل و موضوعات  جاري شركتهاي چند مليتي</a:t>
            </a:r>
            <a:endParaRPr lang="en-US" sz="1400" b="1" dirty="0">
              <a:solidFill>
                <a:srgbClr val="002060"/>
              </a:solidFill>
              <a:cs typeface="B Nazanin" panose="00000400000000000000" pitchFamily="2" charset="-78"/>
            </a:endParaRPr>
          </a:p>
        </p:txBody>
      </p:sp>
      <p:sp>
        <p:nvSpPr>
          <p:cNvPr id="8" name="Rounded Rectangle 7">
            <a:hlinkClick r:id="" action="ppaction://noaction"/>
          </p:cNvPr>
          <p:cNvSpPr/>
          <p:nvPr/>
        </p:nvSpPr>
        <p:spPr>
          <a:xfrm>
            <a:off x="2357120" y="88900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a:solidFill>
                  <a:srgbClr val="002060"/>
                </a:solidFill>
                <a:cs typeface="B Nazanin" panose="00000400000000000000" pitchFamily="2" charset="-78"/>
              </a:rPr>
              <a:t>2) آشنايي با نظام ها، و نهادهاي مالي بين الملل</a:t>
            </a:r>
            <a:endParaRPr lang="en-US" sz="1400" b="1" dirty="0">
              <a:solidFill>
                <a:srgbClr val="002060"/>
              </a:solidFill>
              <a:cs typeface="B Nazanin" panose="00000400000000000000" pitchFamily="2" charset="-78"/>
            </a:endParaRPr>
          </a:p>
        </p:txBody>
      </p:sp>
      <p:sp>
        <p:nvSpPr>
          <p:cNvPr id="9" name="Rounded Rectangle 8">
            <a:hlinkClick r:id="" action="ppaction://noaction"/>
          </p:cNvPr>
          <p:cNvSpPr/>
          <p:nvPr/>
        </p:nvSpPr>
        <p:spPr>
          <a:xfrm>
            <a:off x="2357120" y="11836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3) </a:t>
            </a:r>
            <a:r>
              <a:rPr lang="fa-IR" sz="1400" b="1" dirty="0">
                <a:solidFill>
                  <a:srgbClr val="002060"/>
                </a:solidFill>
                <a:cs typeface="B Nazanin" panose="00000400000000000000" pitchFamily="2" charset="-78"/>
              </a:rPr>
              <a:t>درآمدملي،ثروت و تراز </a:t>
            </a:r>
            <a:r>
              <a:rPr lang="fa-IR" sz="1400" b="1" dirty="0" smtClean="0">
                <a:solidFill>
                  <a:srgbClr val="002060"/>
                </a:solidFill>
                <a:cs typeface="B Nazanin" panose="00000400000000000000" pitchFamily="2" charset="-78"/>
              </a:rPr>
              <a:t>پرداختها</a:t>
            </a:r>
            <a:endParaRPr lang="fa-IR" sz="1400" b="1" dirty="0">
              <a:solidFill>
                <a:srgbClr val="002060"/>
              </a:solidFill>
              <a:cs typeface="B Nazanin" panose="00000400000000000000" pitchFamily="2" charset="-78"/>
            </a:endParaRPr>
          </a:p>
        </p:txBody>
      </p:sp>
      <p:sp>
        <p:nvSpPr>
          <p:cNvPr id="10" name="Rounded Rectangle 9">
            <a:hlinkClick r:id="" action="ppaction://noaction"/>
          </p:cNvPr>
          <p:cNvSpPr/>
          <p:nvPr/>
        </p:nvSpPr>
        <p:spPr>
          <a:xfrm>
            <a:off x="2357120" y="14782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4) </a:t>
            </a:r>
            <a:r>
              <a:rPr lang="fa-IR" sz="1400" b="1" dirty="0">
                <a:solidFill>
                  <a:srgbClr val="002060"/>
                </a:solidFill>
                <a:cs typeface="B Nazanin" panose="00000400000000000000" pitchFamily="2" charset="-78"/>
              </a:rPr>
              <a:t>هزینه سرمايه  و بازارسرمايه بين المللي</a:t>
            </a:r>
          </a:p>
        </p:txBody>
      </p:sp>
      <p:sp>
        <p:nvSpPr>
          <p:cNvPr id="11" name="Rounded Rectangle 10">
            <a:hlinkClick r:id="" action="ppaction://noaction"/>
          </p:cNvPr>
          <p:cNvSpPr/>
          <p:nvPr/>
        </p:nvSpPr>
        <p:spPr>
          <a:xfrm>
            <a:off x="2357120" y="177292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5) </a:t>
            </a:r>
            <a:r>
              <a:rPr lang="fa-IR" sz="1400" b="1" dirty="0">
                <a:solidFill>
                  <a:srgbClr val="002060"/>
                </a:solidFill>
                <a:cs typeface="B Nazanin" panose="00000400000000000000" pitchFamily="2" charset="-78"/>
              </a:rPr>
              <a:t>استاندارهاي </a:t>
            </a:r>
            <a:r>
              <a:rPr lang="fa-IR" sz="1400" b="1" dirty="0" smtClean="0">
                <a:solidFill>
                  <a:srgbClr val="002060"/>
                </a:solidFill>
                <a:cs typeface="B Nazanin" panose="00000400000000000000" pitchFamily="2" charset="-78"/>
              </a:rPr>
              <a:t>حسابداري و </a:t>
            </a:r>
            <a:r>
              <a:rPr lang="fa-IR" sz="1400" b="1" dirty="0">
                <a:solidFill>
                  <a:srgbClr val="002060"/>
                </a:solidFill>
                <a:cs typeface="B Nazanin" panose="00000400000000000000" pitchFamily="2" charset="-78"/>
              </a:rPr>
              <a:t>مالي بين الملل</a:t>
            </a:r>
            <a:endParaRPr lang="en-US" sz="1400" b="1" dirty="0">
              <a:solidFill>
                <a:srgbClr val="002060"/>
              </a:solidFill>
              <a:cs typeface="B Nazanin" panose="00000400000000000000" pitchFamily="2" charset="-78"/>
            </a:endParaRPr>
          </a:p>
        </p:txBody>
      </p:sp>
      <p:sp>
        <p:nvSpPr>
          <p:cNvPr id="12" name="Rounded Rectangle 11">
            <a:hlinkClick r:id="" action="ppaction://noaction"/>
          </p:cNvPr>
          <p:cNvSpPr/>
          <p:nvPr/>
        </p:nvSpPr>
        <p:spPr>
          <a:xfrm>
            <a:off x="2357120" y="20675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6) سیستم </a:t>
            </a:r>
            <a:r>
              <a:rPr lang="fa-IR" sz="1400" b="1" dirty="0">
                <a:solidFill>
                  <a:srgbClr val="002060"/>
                </a:solidFill>
                <a:cs typeface="B Nazanin" panose="00000400000000000000" pitchFamily="2" charset="-78"/>
              </a:rPr>
              <a:t>های مالی در </a:t>
            </a:r>
            <a:r>
              <a:rPr lang="fa-IR" sz="1400" b="1" dirty="0" smtClean="0">
                <a:solidFill>
                  <a:srgbClr val="002060"/>
                </a:solidFill>
                <a:cs typeface="B Nazanin" panose="00000400000000000000" pitchFamily="2" charset="-78"/>
              </a:rPr>
              <a:t>شرکتهای  </a:t>
            </a:r>
            <a:r>
              <a:rPr lang="fa-IR" sz="1400" b="1" dirty="0">
                <a:solidFill>
                  <a:srgbClr val="002060"/>
                </a:solidFill>
                <a:cs typeface="B Nazanin" panose="00000400000000000000" pitchFamily="2" charset="-78"/>
              </a:rPr>
              <a:t>چندملیتی </a:t>
            </a:r>
            <a:r>
              <a:rPr lang="fa-IR" sz="1400" b="1" dirty="0" smtClean="0">
                <a:solidFill>
                  <a:srgbClr val="002060"/>
                </a:solidFill>
                <a:cs typeface="B Nazanin" panose="00000400000000000000" pitchFamily="2" charset="-78"/>
              </a:rPr>
              <a:t>و حاکمیت شرکتی</a:t>
            </a:r>
            <a:endParaRPr lang="fa-IR" sz="1400" b="1" dirty="0">
              <a:solidFill>
                <a:srgbClr val="002060"/>
              </a:solidFill>
              <a:cs typeface="B Nazanin" panose="00000400000000000000" pitchFamily="2" charset="-78"/>
            </a:endParaRPr>
          </a:p>
        </p:txBody>
      </p:sp>
      <p:sp>
        <p:nvSpPr>
          <p:cNvPr id="13" name="Rounded Rectangle 12">
            <a:hlinkClick r:id="" action="ppaction://noaction"/>
          </p:cNvPr>
          <p:cNvSpPr/>
          <p:nvPr/>
        </p:nvSpPr>
        <p:spPr>
          <a:xfrm>
            <a:off x="2357120" y="235839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7) </a:t>
            </a:r>
            <a:r>
              <a:rPr lang="fa-IR" sz="1400" b="1" dirty="0">
                <a:solidFill>
                  <a:srgbClr val="002060"/>
                </a:solidFill>
                <a:cs typeface="B Nazanin" panose="00000400000000000000" pitchFamily="2" charset="-78"/>
              </a:rPr>
              <a:t>بازار سوآپ و مشتقات </a:t>
            </a:r>
            <a:r>
              <a:rPr lang="fa-IR" sz="1400" b="1" dirty="0" smtClean="0">
                <a:solidFill>
                  <a:srgbClr val="002060"/>
                </a:solidFill>
                <a:cs typeface="B Nazanin" panose="00000400000000000000" pitchFamily="2" charset="-78"/>
              </a:rPr>
              <a:t>مالی</a:t>
            </a:r>
            <a:endParaRPr lang="fa-IR" sz="1400" b="1" dirty="0">
              <a:solidFill>
                <a:srgbClr val="002060"/>
              </a:solidFill>
              <a:cs typeface="B Nazanin" panose="00000400000000000000" pitchFamily="2" charset="-78"/>
            </a:endParaRPr>
          </a:p>
        </p:txBody>
      </p:sp>
      <p:sp>
        <p:nvSpPr>
          <p:cNvPr id="14" name="Rounded Rectangle 13">
            <a:hlinkClick r:id="" action="ppaction://noaction"/>
          </p:cNvPr>
          <p:cNvSpPr/>
          <p:nvPr/>
        </p:nvSpPr>
        <p:spPr>
          <a:xfrm>
            <a:off x="2357120" y="26466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sz="1400" b="1" dirty="0" smtClean="0">
                <a:solidFill>
                  <a:srgbClr val="002060"/>
                </a:solidFill>
                <a:cs typeface="B Nazanin" panose="00000400000000000000" pitchFamily="2" charset="-78"/>
              </a:rPr>
              <a:t>8) </a:t>
            </a:r>
            <a:r>
              <a:rPr lang="fa-IR" altLang="en-US" sz="1400" b="1" dirty="0">
                <a:solidFill>
                  <a:srgbClr val="002060"/>
                </a:solidFill>
                <a:cs typeface="B Nazanin" panose="00000400000000000000" pitchFamily="2" charset="-78"/>
              </a:rPr>
              <a:t>نرخ ارز، بازار ارز </a:t>
            </a:r>
            <a:r>
              <a:rPr lang="fa-IR" altLang="en-US" sz="1400" b="1" dirty="0" smtClean="0">
                <a:solidFill>
                  <a:srgbClr val="002060"/>
                </a:solidFill>
                <a:cs typeface="B Nazanin" panose="00000400000000000000" pitchFamily="2" charset="-78"/>
              </a:rPr>
              <a:t>و </a:t>
            </a:r>
            <a:r>
              <a:rPr lang="fa-IR" altLang="en-US" sz="1400" b="1" dirty="0">
                <a:solidFill>
                  <a:srgbClr val="002060"/>
                </a:solidFill>
                <a:cs typeface="B Nazanin" panose="00000400000000000000" pitchFamily="2" charset="-78"/>
              </a:rPr>
              <a:t>سیستم های </a:t>
            </a:r>
            <a:r>
              <a:rPr lang="fa-IR" altLang="en-US" sz="1400" b="1" dirty="0" smtClean="0">
                <a:solidFill>
                  <a:srgbClr val="002060"/>
                </a:solidFill>
                <a:cs typeface="B Nazanin" panose="00000400000000000000" pitchFamily="2" charset="-78"/>
              </a:rPr>
              <a:t>ارزی</a:t>
            </a:r>
            <a:endParaRPr lang="en-US" altLang="en-US" sz="1400" b="1" dirty="0">
              <a:solidFill>
                <a:srgbClr val="002060"/>
              </a:solidFill>
              <a:cs typeface="B Nazanin" panose="00000400000000000000" pitchFamily="2" charset="-78"/>
            </a:endParaRPr>
          </a:p>
        </p:txBody>
      </p:sp>
      <p:sp>
        <p:nvSpPr>
          <p:cNvPr id="16" name="Rounded Rectangle 15">
            <a:hlinkClick r:id="" action="ppaction://noaction"/>
          </p:cNvPr>
          <p:cNvSpPr/>
          <p:nvPr/>
        </p:nvSpPr>
        <p:spPr>
          <a:xfrm>
            <a:off x="2357120" y="29362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9) </a:t>
            </a:r>
            <a:r>
              <a:rPr lang="fa-IR" sz="1400" b="1" dirty="0">
                <a:solidFill>
                  <a:srgbClr val="002060"/>
                </a:solidFill>
                <a:cs typeface="B Nazanin" panose="00000400000000000000" pitchFamily="2" charset="-78"/>
              </a:rPr>
              <a:t>مديريت ريسك نرخ </a:t>
            </a:r>
            <a:r>
              <a:rPr lang="fa-IR" sz="1400" b="1" dirty="0" smtClean="0">
                <a:solidFill>
                  <a:srgbClr val="002060"/>
                </a:solidFill>
                <a:cs typeface="B Nazanin" panose="00000400000000000000" pitchFamily="2" charset="-78"/>
              </a:rPr>
              <a:t>ارز</a:t>
            </a:r>
            <a:endParaRPr lang="fa-IR" sz="1400" b="1" dirty="0">
              <a:solidFill>
                <a:srgbClr val="002060"/>
              </a:solidFill>
              <a:cs typeface="B Nazanin" panose="00000400000000000000" pitchFamily="2" charset="-78"/>
            </a:endParaRPr>
          </a:p>
        </p:txBody>
      </p:sp>
      <p:sp>
        <p:nvSpPr>
          <p:cNvPr id="17" name="Rounded Rectangle 16">
            <a:hlinkClick r:id="" action="ppaction://noaction"/>
          </p:cNvPr>
          <p:cNvSpPr/>
          <p:nvPr/>
        </p:nvSpPr>
        <p:spPr>
          <a:xfrm>
            <a:off x="2357120" y="32308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sz="1400" b="1" dirty="0" smtClean="0">
                <a:solidFill>
                  <a:srgbClr val="002060"/>
                </a:solidFill>
                <a:cs typeface="B Nazanin" panose="00000400000000000000" pitchFamily="2" charset="-78"/>
              </a:rPr>
              <a:t>10) </a:t>
            </a:r>
            <a:r>
              <a:rPr lang="fa-IR" altLang="en-US" sz="1400" b="1" dirty="0">
                <a:solidFill>
                  <a:srgbClr val="002060"/>
                </a:solidFill>
                <a:cs typeface="B Nazanin" panose="00000400000000000000" pitchFamily="2" charset="-78"/>
              </a:rPr>
              <a:t>تامين مالي پروژه (</a:t>
            </a:r>
            <a:r>
              <a:rPr lang="en-US" sz="1400" b="1" dirty="0">
                <a:solidFill>
                  <a:srgbClr val="002060"/>
                </a:solidFill>
                <a:cs typeface="B Nazanin" panose="00000400000000000000" pitchFamily="2" charset="-78"/>
              </a:rPr>
              <a:t>Project Finance</a:t>
            </a:r>
            <a:r>
              <a:rPr lang="fa-IR" sz="1400" b="1" dirty="0">
                <a:solidFill>
                  <a:srgbClr val="002060"/>
                </a:solidFill>
                <a:cs typeface="B Nazanin" panose="00000400000000000000" pitchFamily="2" charset="-78"/>
              </a:rPr>
              <a:t>)</a:t>
            </a:r>
          </a:p>
        </p:txBody>
      </p:sp>
      <p:sp>
        <p:nvSpPr>
          <p:cNvPr id="18" name="Rounded Rectangle 17">
            <a:hlinkClick r:id="" action="ppaction://noaction"/>
          </p:cNvPr>
          <p:cNvSpPr/>
          <p:nvPr/>
        </p:nvSpPr>
        <p:spPr>
          <a:xfrm>
            <a:off x="2357120" y="35356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altLang="en-US" sz="1400" b="1" dirty="0" smtClean="0">
                <a:solidFill>
                  <a:srgbClr val="002060"/>
                </a:solidFill>
                <a:cs typeface="B Nazanin" panose="00000400000000000000" pitchFamily="2" charset="-78"/>
              </a:rPr>
              <a:t>11) تامين </a:t>
            </a:r>
            <a:r>
              <a:rPr lang="fa-IR" altLang="en-US" sz="1400" b="1" dirty="0">
                <a:solidFill>
                  <a:srgbClr val="002060"/>
                </a:solidFill>
                <a:cs typeface="B Nazanin" panose="00000400000000000000" pitchFamily="2" charset="-78"/>
              </a:rPr>
              <a:t>مالي بدهي از بازارهاي بين المللي </a:t>
            </a:r>
            <a:r>
              <a:rPr lang="fa-IR" altLang="en-US" sz="1400" b="1" dirty="0" smtClean="0">
                <a:solidFill>
                  <a:srgbClr val="002060"/>
                </a:solidFill>
                <a:cs typeface="B Nazanin" panose="00000400000000000000" pitchFamily="2" charset="-78"/>
              </a:rPr>
              <a:t>( </a:t>
            </a:r>
            <a:r>
              <a:rPr lang="en-US" sz="1400" b="1" dirty="0" smtClean="0">
                <a:solidFill>
                  <a:srgbClr val="002060"/>
                </a:solidFill>
                <a:cs typeface="B Nazanin" panose="00000400000000000000" pitchFamily="2" charset="-78"/>
              </a:rPr>
              <a:t>International </a:t>
            </a:r>
            <a:r>
              <a:rPr lang="en-US" sz="1400" b="1" dirty="0">
                <a:solidFill>
                  <a:srgbClr val="002060"/>
                </a:solidFill>
                <a:cs typeface="B Nazanin" panose="00000400000000000000" pitchFamily="2" charset="-78"/>
              </a:rPr>
              <a:t>Debt </a:t>
            </a:r>
            <a:r>
              <a:rPr lang="en-US" sz="1400" b="1" dirty="0" smtClean="0">
                <a:solidFill>
                  <a:srgbClr val="002060"/>
                </a:solidFill>
                <a:cs typeface="B Nazanin" panose="00000400000000000000" pitchFamily="2" charset="-78"/>
              </a:rPr>
              <a:t>Financing</a:t>
            </a:r>
            <a:r>
              <a:rPr lang="fa-IR" altLang="en-US" sz="1400" b="1" dirty="0" smtClean="0">
                <a:solidFill>
                  <a:srgbClr val="002060"/>
                </a:solidFill>
                <a:cs typeface="B Nazanin" panose="00000400000000000000" pitchFamily="2" charset="-78"/>
              </a:rPr>
              <a:t>)</a:t>
            </a:r>
            <a:endParaRPr lang="fa-IR" sz="1400" b="1" dirty="0">
              <a:solidFill>
                <a:srgbClr val="002060"/>
              </a:solidFill>
              <a:cs typeface="B Nazanin" panose="00000400000000000000" pitchFamily="2" charset="-78"/>
            </a:endParaRPr>
          </a:p>
        </p:txBody>
      </p:sp>
      <p:sp>
        <p:nvSpPr>
          <p:cNvPr id="19" name="Rounded Rectangle 18">
            <a:hlinkClick r:id="" action="ppaction://noaction"/>
          </p:cNvPr>
          <p:cNvSpPr/>
          <p:nvPr/>
        </p:nvSpPr>
        <p:spPr>
          <a:xfrm>
            <a:off x="2357120" y="38328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altLang="en-US" sz="1400" b="1" dirty="0" smtClean="0">
                <a:solidFill>
                  <a:srgbClr val="002060"/>
                </a:solidFill>
                <a:cs typeface="B Nazanin" panose="00000400000000000000" pitchFamily="2" charset="-78"/>
              </a:rPr>
              <a:t>12) </a:t>
            </a:r>
            <a:r>
              <a:rPr lang="fa-IR" sz="1400" b="1" dirty="0">
                <a:solidFill>
                  <a:srgbClr val="002060"/>
                </a:solidFill>
                <a:cs typeface="B Nazanin" pitchFamily="2" charset="-78"/>
              </a:rPr>
              <a:t>تامين مالي تجاري از بازارهاي بين </a:t>
            </a:r>
            <a:r>
              <a:rPr lang="fa-IR" sz="1400" b="1" dirty="0" smtClean="0">
                <a:solidFill>
                  <a:srgbClr val="002060"/>
                </a:solidFill>
                <a:cs typeface="B Nazanin" pitchFamily="2" charset="-78"/>
              </a:rPr>
              <a:t>المللي (</a:t>
            </a:r>
            <a:r>
              <a:rPr lang="en-US" sz="1400" b="1" dirty="0">
                <a:solidFill>
                  <a:srgbClr val="002060"/>
                </a:solidFill>
                <a:cs typeface="B Nazanin" pitchFamily="2" charset="-78"/>
              </a:rPr>
              <a:t>International Trade Finance </a:t>
            </a:r>
            <a:r>
              <a:rPr lang="fa-IR" sz="1400" b="1" dirty="0" smtClean="0">
                <a:solidFill>
                  <a:srgbClr val="002060"/>
                </a:solidFill>
                <a:cs typeface="B Nazanin" pitchFamily="2" charset="-78"/>
              </a:rPr>
              <a:t>)</a:t>
            </a:r>
            <a:endParaRPr lang="fa-IR" sz="1400" b="1" dirty="0">
              <a:solidFill>
                <a:srgbClr val="002060"/>
              </a:solidFill>
              <a:cs typeface="B Nazanin" pitchFamily="2" charset="-78"/>
            </a:endParaRPr>
          </a:p>
        </p:txBody>
      </p:sp>
      <p:sp>
        <p:nvSpPr>
          <p:cNvPr id="20" name="Rounded Rectangle 19">
            <a:hlinkClick r:id="" action="ppaction://noaction"/>
          </p:cNvPr>
          <p:cNvSpPr/>
          <p:nvPr/>
        </p:nvSpPr>
        <p:spPr>
          <a:xfrm>
            <a:off x="2357120" y="41173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fa-IR" sz="1400" b="1" dirty="0" smtClean="0">
                <a:solidFill>
                  <a:srgbClr val="002060"/>
                </a:solidFill>
                <a:cs typeface="B Nazanin" pitchFamily="2" charset="-78"/>
              </a:rPr>
              <a:t>13) تامين </a:t>
            </a:r>
            <a:r>
              <a:rPr lang="fa-IR" sz="1400" b="1" dirty="0">
                <a:solidFill>
                  <a:srgbClr val="002060"/>
                </a:solidFill>
                <a:cs typeface="B Nazanin" pitchFamily="2" charset="-78"/>
              </a:rPr>
              <a:t>مالي ازسهامداران در بازارهاي بين المللي</a:t>
            </a:r>
          </a:p>
        </p:txBody>
      </p:sp>
      <p:sp>
        <p:nvSpPr>
          <p:cNvPr id="22" name="Rounded Rectangle 21">
            <a:hlinkClick r:id="" action="ppaction://noaction"/>
          </p:cNvPr>
          <p:cNvSpPr/>
          <p:nvPr/>
        </p:nvSpPr>
        <p:spPr>
          <a:xfrm>
            <a:off x="2357120" y="44094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itchFamily="2" charset="-78"/>
              </a:rPr>
              <a:t>14) </a:t>
            </a:r>
            <a:r>
              <a:rPr lang="fa-IR" sz="1400" b="1" dirty="0">
                <a:solidFill>
                  <a:srgbClr val="002060"/>
                </a:solidFill>
                <a:cs typeface="B Nazanin" pitchFamily="2" charset="-78"/>
              </a:rPr>
              <a:t>بحرانی های مالی بين المللي</a:t>
            </a:r>
          </a:p>
        </p:txBody>
      </p:sp>
      <p:sp>
        <p:nvSpPr>
          <p:cNvPr id="23" name="Rounded Rectangle 22">
            <a:hlinkClick r:id="" action="ppaction://noaction"/>
          </p:cNvPr>
          <p:cNvSpPr/>
          <p:nvPr/>
        </p:nvSpPr>
        <p:spPr>
          <a:xfrm>
            <a:off x="2357120" y="470662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itchFamily="2" charset="-78"/>
              </a:rPr>
              <a:t>15) </a:t>
            </a:r>
            <a:r>
              <a:rPr lang="fa-IR" sz="1400" b="1" dirty="0">
                <a:solidFill>
                  <a:srgbClr val="002060"/>
                </a:solidFill>
                <a:cs typeface="B Nazanin" pitchFamily="2" charset="-78"/>
              </a:rPr>
              <a:t>سرمایه گذاری مستقیم خارجی و ارزيابي طرحهاي اقتصادي بين المللي</a:t>
            </a:r>
          </a:p>
        </p:txBody>
      </p:sp>
      <p:sp>
        <p:nvSpPr>
          <p:cNvPr id="3" name="Footer Placeholder 2"/>
          <p:cNvSpPr>
            <a:spLocks noGrp="1"/>
          </p:cNvSpPr>
          <p:nvPr>
            <p:ph type="ftr" sz="quarter" idx="11"/>
          </p:nvPr>
        </p:nvSpPr>
        <p:spPr/>
        <p:txBody>
          <a:bodyPr/>
          <a:lstStyle/>
          <a:p>
            <a:r>
              <a:rPr lang="fa-IR" b="1" dirty="0">
                <a:solidFill>
                  <a:srgbClr val="002060"/>
                </a:solidFill>
              </a:rPr>
              <a:t>مالي بين الملل</a:t>
            </a:r>
          </a:p>
        </p:txBody>
      </p:sp>
      <p:sp>
        <p:nvSpPr>
          <p:cNvPr id="4" name="Slide Number Placeholder 3"/>
          <p:cNvSpPr>
            <a:spLocks noGrp="1"/>
          </p:cNvSpPr>
          <p:nvPr>
            <p:ph type="sldNum" sz="quarter" idx="12"/>
          </p:nvPr>
        </p:nvSpPr>
        <p:spPr/>
        <p:txBody>
          <a:bodyPr/>
          <a:lstStyle/>
          <a:p>
            <a:fld id="{910D3704-EB78-46B9-AB15-D23119C7FC1D}" type="slidenum">
              <a:rPr lang="en-US" smtClean="0"/>
              <a:pPr/>
              <a:t>2</a:t>
            </a:fld>
            <a:endParaRPr lang="en-US"/>
          </a:p>
        </p:txBody>
      </p:sp>
    </p:spTree>
    <p:extLst>
      <p:ext uri="{BB962C8B-B14F-4D97-AF65-F5344CB8AC3E}">
        <p14:creationId xmlns:p14="http://schemas.microsoft.com/office/powerpoint/2010/main" val="3278986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4267200" y="447491"/>
            <a:ext cx="4859240" cy="543110"/>
            <a:chOff x="5816506" y="447491"/>
            <a:chExt cx="3309934" cy="54311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816506" y="533400"/>
              <a:ext cx="2371725" cy="400110"/>
            </a:xfrm>
            <a:prstGeom prst="rect">
              <a:avLst/>
            </a:prstGeom>
            <a:noFill/>
          </p:spPr>
          <p:txBody>
            <a:bodyPr wrap="square" rtlCol="0">
              <a:spAutoFit/>
            </a:bodyPr>
            <a:lstStyle/>
            <a:p>
              <a:pPr rtl="1"/>
              <a:r>
                <a:rPr lang="fa-IR" sz="2000" b="1" dirty="0">
                  <a:solidFill>
                    <a:schemeClr val="bg1"/>
                  </a:solidFill>
                  <a:cs typeface="B Nazanin" panose="00000400000000000000" pitchFamily="2" charset="-78"/>
                </a:rPr>
                <a:t>هزینه و دسترسی سرمايه جهانی</a:t>
              </a:r>
              <a:endParaRPr lang="en-US" sz="20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09</a:t>
              </a:r>
              <a:endParaRPr lang="en-US" sz="2400" dirty="0">
                <a:solidFill>
                  <a:srgbClr val="002060"/>
                </a:solidFill>
              </a:endParaRPr>
            </a:p>
          </p:txBody>
        </p:sp>
      </p:grpSp>
      <p:sp>
        <p:nvSpPr>
          <p:cNvPr id="10" name="Rectangle 9"/>
          <p:cNvSpPr/>
          <p:nvPr/>
        </p:nvSpPr>
        <p:spPr>
          <a:xfrm>
            <a:off x="609600" y="1219200"/>
            <a:ext cx="8229600" cy="577081"/>
          </a:xfrm>
          <a:prstGeom prst="rect">
            <a:avLst/>
          </a:prstGeom>
        </p:spPr>
        <p:txBody>
          <a:bodyPr wrap="square">
            <a:spAutoFit/>
          </a:bodyPr>
          <a:lstStyle/>
          <a:p>
            <a:pPr lvl="0" algn="just" rtl="1">
              <a:lnSpc>
                <a:spcPct val="105000"/>
              </a:lnSpc>
              <a:spcAft>
                <a:spcPts val="800"/>
              </a:spcAft>
            </a:pPr>
            <a:r>
              <a:rPr lang="fa-IR" sz="3000" dirty="0" smtClean="0">
                <a:solidFill>
                  <a:srgbClr val="FF0000"/>
                </a:solidFill>
                <a:cs typeface="B Nazanin" panose="00000400000000000000" pitchFamily="2" charset="-78"/>
              </a:rPr>
              <a:t>مالي سازي (</a:t>
            </a:r>
            <a:r>
              <a:rPr lang="en-US" sz="3000" dirty="0" err="1">
                <a:solidFill>
                  <a:srgbClr val="FF0000"/>
                </a:solidFill>
                <a:cs typeface="B Nazanin" panose="00000400000000000000" pitchFamily="2" charset="-78"/>
              </a:rPr>
              <a:t>financialization</a:t>
            </a:r>
            <a:r>
              <a:rPr lang="fa-IR" sz="3000" dirty="0" smtClean="0">
                <a:solidFill>
                  <a:srgbClr val="FF0000"/>
                </a:solidFill>
                <a:cs typeface="B Nazanin" panose="00000400000000000000" pitchFamily="2" charset="-78"/>
              </a:rPr>
              <a:t>)</a:t>
            </a:r>
            <a:endParaRPr lang="fa-IR" sz="3000" dirty="0">
              <a:solidFill>
                <a:srgbClr val="FF0000"/>
              </a:solidFill>
              <a:cs typeface="B Nazanin" panose="00000400000000000000" pitchFamily="2" charset="-78"/>
            </a:endParaRPr>
          </a:p>
        </p:txBody>
      </p:sp>
      <p:sp>
        <p:nvSpPr>
          <p:cNvPr id="13" name="Rectangle 12"/>
          <p:cNvSpPr/>
          <p:nvPr/>
        </p:nvSpPr>
        <p:spPr>
          <a:xfrm>
            <a:off x="1066800" y="1824982"/>
            <a:ext cx="7772400" cy="2985433"/>
          </a:xfrm>
          <a:prstGeom prst="rect">
            <a:avLst/>
          </a:prstGeom>
        </p:spPr>
        <p:txBody>
          <a:bodyPr wrap="square">
            <a:spAutoFit/>
          </a:bodyPr>
          <a:lstStyle/>
          <a:p>
            <a:pPr marL="342900" lvl="0" indent="-342900" algn="just" rtl="1">
              <a:lnSpc>
                <a:spcPct val="105000"/>
              </a:lnSpc>
              <a:spcAft>
                <a:spcPts val="800"/>
              </a:spcAft>
              <a:buFontTx/>
              <a:buChar char="-"/>
            </a:pPr>
            <a:r>
              <a:rPr lang="fa-IR" sz="3200" dirty="0" smtClean="0">
                <a:latin typeface="Times New Roman" panose="02020603050405020304" pitchFamily="18" charset="0"/>
                <a:cs typeface="B Nazanin" panose="00000400000000000000" pitchFamily="2" charset="-78"/>
              </a:rPr>
              <a:t>افزايش در اندازه (</a:t>
            </a:r>
            <a:r>
              <a:rPr lang="en-US" sz="3200" dirty="0" smtClean="0">
                <a:latin typeface="Times New Roman" panose="02020603050405020304" pitchFamily="18" charset="0"/>
                <a:cs typeface="B Nazanin" panose="00000400000000000000" pitchFamily="2" charset="-78"/>
              </a:rPr>
              <a:t>size</a:t>
            </a:r>
            <a:r>
              <a:rPr lang="fa-IR" sz="3200" dirty="0" smtClean="0">
                <a:latin typeface="Times New Roman" panose="02020603050405020304" pitchFamily="18" charset="0"/>
                <a:cs typeface="B Nazanin" panose="00000400000000000000" pitchFamily="2" charset="-78"/>
              </a:rPr>
              <a:t>) و اهميت بخش مالي كشورها نسبت به كل اقتصاد</a:t>
            </a:r>
            <a:endParaRPr lang="fa-IR" sz="3200" dirty="0">
              <a:latin typeface="Times New Roman" panose="02020603050405020304" pitchFamily="18" charset="0"/>
              <a:cs typeface="B Nazanin" panose="00000400000000000000" pitchFamily="2" charset="-78"/>
            </a:endParaRPr>
          </a:p>
          <a:p>
            <a:pPr marL="342900" lvl="0" indent="-342900" algn="just" rtl="1">
              <a:lnSpc>
                <a:spcPct val="105000"/>
              </a:lnSpc>
              <a:spcAft>
                <a:spcPts val="800"/>
              </a:spcAft>
              <a:buFontTx/>
              <a:buChar char="-"/>
            </a:pPr>
            <a:r>
              <a:rPr lang="fa-IR" sz="3200" dirty="0">
                <a:latin typeface="Times New Roman" panose="02020603050405020304" pitchFamily="18" charset="0"/>
                <a:cs typeface="B Nazanin" panose="00000400000000000000" pitchFamily="2" charset="-78"/>
              </a:rPr>
              <a:t>انتقال از انقلاب صنعتي به انقلاب مالي</a:t>
            </a:r>
            <a:endParaRPr lang="en-US" sz="3200" dirty="0">
              <a:latin typeface="Times New Roman" panose="02020603050405020304" pitchFamily="18" charset="0"/>
              <a:cs typeface="B Nazanin" panose="00000400000000000000" pitchFamily="2" charset="-78"/>
            </a:endParaRPr>
          </a:p>
          <a:p>
            <a:pPr marL="342900" lvl="0" indent="-342900" algn="just" rtl="1">
              <a:lnSpc>
                <a:spcPct val="105000"/>
              </a:lnSpc>
              <a:spcAft>
                <a:spcPts val="800"/>
              </a:spcAft>
              <a:buFontTx/>
              <a:buChar char="-"/>
            </a:pPr>
            <a:r>
              <a:rPr lang="fa-IR" sz="3200" dirty="0" smtClean="0">
                <a:latin typeface="Times New Roman" panose="02020603050405020304" pitchFamily="18" charset="0"/>
                <a:cs typeface="B Nazanin" panose="00000400000000000000" pitchFamily="2" charset="-78"/>
              </a:rPr>
              <a:t>ساختار يافته شدن بازرهاي مالي</a:t>
            </a:r>
          </a:p>
          <a:p>
            <a:pPr marL="342900" lvl="0" indent="-342900" algn="just" rtl="1">
              <a:lnSpc>
                <a:spcPct val="105000"/>
              </a:lnSpc>
              <a:spcAft>
                <a:spcPts val="800"/>
              </a:spcAft>
              <a:buFontTx/>
              <a:buChar char="-"/>
            </a:pPr>
            <a:endParaRPr lang="en-US" sz="3200" dirty="0" smtClean="0">
              <a:latin typeface="Times New Roman" panose="02020603050405020304" pitchFamily="18" charset="0"/>
              <a:cs typeface="B Nazanin" panose="00000400000000000000" pitchFamily="2" charset="-78"/>
            </a:endParaRPr>
          </a:p>
        </p:txBody>
      </p:sp>
      <p:sp>
        <p:nvSpPr>
          <p:cNvPr id="14" name="Rectangle 13"/>
          <p:cNvSpPr/>
          <p:nvPr/>
        </p:nvSpPr>
        <p:spPr>
          <a:xfrm>
            <a:off x="990600" y="4572000"/>
            <a:ext cx="7772400" cy="2365776"/>
          </a:xfrm>
          <a:prstGeom prst="rect">
            <a:avLst/>
          </a:prstGeom>
        </p:spPr>
        <p:txBody>
          <a:bodyPr wrap="square">
            <a:spAutoFit/>
          </a:bodyPr>
          <a:lstStyle/>
          <a:p>
            <a:pPr lvl="0" algn="just" rtl="1">
              <a:lnSpc>
                <a:spcPct val="105000"/>
              </a:lnSpc>
              <a:spcAft>
                <a:spcPts val="800"/>
              </a:spcAft>
            </a:pPr>
            <a:r>
              <a:rPr lang="fa-IR" sz="3200" dirty="0" smtClean="0">
                <a:latin typeface="Times New Roman" panose="02020603050405020304" pitchFamily="18" charset="0"/>
                <a:cs typeface="B Nazanin" panose="00000400000000000000" pitchFamily="2" charset="-78"/>
              </a:rPr>
              <a:t>مثلاً در آمريكا اندازه بخش مالي به </a:t>
            </a:r>
            <a:r>
              <a:rPr lang="en-US" sz="2800" dirty="0" smtClean="0">
                <a:latin typeface="Times New Roman" panose="02020603050405020304" pitchFamily="18" charset="0"/>
                <a:cs typeface="B Nazanin" panose="00000400000000000000" pitchFamily="2" charset="-78"/>
              </a:rPr>
              <a:t>GPP</a:t>
            </a:r>
            <a:r>
              <a:rPr lang="fa-IR" sz="2800" dirty="0" smtClean="0">
                <a:latin typeface="Times New Roman" panose="02020603050405020304" pitchFamily="18" charset="0"/>
                <a:cs typeface="B Nazanin" panose="00000400000000000000" pitchFamily="2" charset="-78"/>
              </a:rPr>
              <a:t> </a:t>
            </a:r>
            <a:r>
              <a:rPr lang="fa-IR" sz="3200" dirty="0" smtClean="0">
                <a:latin typeface="Times New Roman" panose="02020603050405020304" pitchFamily="18" charset="0"/>
                <a:cs typeface="B Nazanin" panose="00000400000000000000" pitchFamily="2" charset="-78"/>
              </a:rPr>
              <a:t>از 2/8% در 1950 به 7/9% در 2012 رسيده است.</a:t>
            </a:r>
          </a:p>
          <a:p>
            <a:pPr algn="just" rtl="1">
              <a:lnSpc>
                <a:spcPct val="105000"/>
              </a:lnSpc>
              <a:spcAft>
                <a:spcPts val="800"/>
              </a:spcAft>
            </a:pPr>
            <a:r>
              <a:rPr lang="en-US" sz="3200" dirty="0"/>
              <a:t>Finance-led or finance-dominated ? </a:t>
            </a:r>
          </a:p>
          <a:p>
            <a:pPr lvl="0" algn="just" rtl="1">
              <a:lnSpc>
                <a:spcPct val="105000"/>
              </a:lnSpc>
              <a:spcAft>
                <a:spcPts val="800"/>
              </a:spcAft>
            </a:pPr>
            <a:endParaRPr lang="en-US" sz="3200" dirty="0" smtClean="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488305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686800" cy="12954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a:r>
              <a:rPr lang="en-US" dirty="0">
                <a:cs typeface="B Zar" panose="00000400000000000000" pitchFamily="2" charset="-78"/>
              </a:rPr>
              <a:t>New investment funds (NIFs)</a:t>
            </a:r>
            <a:r>
              <a:rPr lang="fa-IR" dirty="0">
                <a:cs typeface="B Zar" panose="00000400000000000000" pitchFamily="2" charset="-78"/>
              </a:rPr>
              <a:t/>
            </a:r>
            <a:br>
              <a:rPr lang="fa-IR" dirty="0">
                <a:cs typeface="B Zar" panose="00000400000000000000" pitchFamily="2" charset="-78"/>
              </a:rPr>
            </a:br>
            <a:r>
              <a:rPr lang="fa-IR" dirty="0" smtClean="0">
                <a:cs typeface="B Zar" panose="00000400000000000000" pitchFamily="2" charset="-78"/>
              </a:rPr>
              <a:t>ظهور نهادهاي سرمايه گذاري جديد در عرصه اقتصاد</a:t>
            </a:r>
            <a:endParaRPr lang="en-US" dirty="0">
              <a:cs typeface="B Zar" panose="00000400000000000000" pitchFamily="2" charset="-78"/>
            </a:endParaRPr>
          </a:p>
        </p:txBody>
      </p:sp>
      <p:sp>
        <p:nvSpPr>
          <p:cNvPr id="3" name="Content Placeholder 2"/>
          <p:cNvSpPr>
            <a:spLocks noGrp="1"/>
          </p:cNvSpPr>
          <p:nvPr>
            <p:ph idx="1"/>
          </p:nvPr>
        </p:nvSpPr>
        <p:spPr>
          <a:xfrm>
            <a:off x="228600" y="2590800"/>
            <a:ext cx="8686800" cy="2484438"/>
          </a:xfrm>
        </p:spPr>
        <p:txBody>
          <a:bodyPr/>
          <a:lstStyle/>
          <a:p>
            <a:r>
              <a:rPr lang="en-US" dirty="0" smtClean="0"/>
              <a:t>private </a:t>
            </a:r>
            <a:r>
              <a:rPr lang="en-US" dirty="0"/>
              <a:t>equity (PE</a:t>
            </a:r>
            <a:r>
              <a:rPr lang="en-US" dirty="0" smtClean="0"/>
              <a:t>) fund</a:t>
            </a:r>
            <a:endParaRPr lang="fa-IR" dirty="0" smtClean="0"/>
          </a:p>
          <a:p>
            <a:r>
              <a:rPr lang="en-US" dirty="0"/>
              <a:t>hedge funds (HFs</a:t>
            </a:r>
            <a:r>
              <a:rPr lang="en-US" dirty="0" smtClean="0"/>
              <a:t>)</a:t>
            </a:r>
            <a:endParaRPr lang="fa-IR" dirty="0" smtClean="0"/>
          </a:p>
          <a:p>
            <a:r>
              <a:rPr lang="en-US" dirty="0"/>
              <a:t>sovereign wealth funds (SWFs)</a:t>
            </a:r>
          </a:p>
        </p:txBody>
      </p:sp>
      <p:grpSp>
        <p:nvGrpSpPr>
          <p:cNvPr id="4" name="Group 3"/>
          <p:cNvGrpSpPr/>
          <p:nvPr/>
        </p:nvGrpSpPr>
        <p:grpSpPr>
          <a:xfrm>
            <a:off x="3429000" y="447491"/>
            <a:ext cx="5697440" cy="543110"/>
            <a:chOff x="5816506" y="447491"/>
            <a:chExt cx="3309934" cy="54311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10</a:t>
              </a:r>
              <a:endParaRPr lang="en-US" sz="2400" dirty="0">
                <a:solidFill>
                  <a:srgbClr val="002060"/>
                </a:solidFill>
              </a:endParaRPr>
            </a:p>
          </p:txBody>
        </p:sp>
      </p:grpSp>
    </p:spTree>
    <p:extLst>
      <p:ext uri="{BB962C8B-B14F-4D97-AF65-F5344CB8AC3E}">
        <p14:creationId xmlns:p14="http://schemas.microsoft.com/office/powerpoint/2010/main" val="4230186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2" y="1524000"/>
            <a:ext cx="669607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2"/>
          <p:cNvGrpSpPr/>
          <p:nvPr/>
        </p:nvGrpSpPr>
        <p:grpSpPr>
          <a:xfrm>
            <a:off x="3429000" y="447491"/>
            <a:ext cx="5697440" cy="543110"/>
            <a:chOff x="5816506" y="447491"/>
            <a:chExt cx="3309934" cy="54311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11</a:t>
              </a:r>
              <a:endParaRPr lang="en-US" sz="2400" dirty="0">
                <a:solidFill>
                  <a:srgbClr val="002060"/>
                </a:solidFill>
              </a:endParaRPr>
            </a:p>
          </p:txBody>
        </p:sp>
      </p:grpSp>
    </p:spTree>
    <p:extLst>
      <p:ext uri="{BB962C8B-B14F-4D97-AF65-F5344CB8AC3E}">
        <p14:creationId xmlns:p14="http://schemas.microsoft.com/office/powerpoint/2010/main" val="3990577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28600" y="1295400"/>
            <a:ext cx="8686800" cy="838200"/>
          </a:xfrm>
        </p:spPr>
        <p:txBody>
          <a:bodyPr/>
          <a:lstStyle/>
          <a:p>
            <a:pPr algn="ctr" eaLnBrk="1" hangingPunct="1"/>
            <a:r>
              <a:rPr lang="en-US" altLang="en-US" dirty="0" err="1" smtClean="0"/>
              <a:t>financialization</a:t>
            </a:r>
            <a:endParaRPr lang="en-US" alt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537" y="2590800"/>
            <a:ext cx="587692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3"/>
          <p:cNvGrpSpPr/>
          <p:nvPr/>
        </p:nvGrpSpPr>
        <p:grpSpPr>
          <a:xfrm>
            <a:off x="3429000" y="447491"/>
            <a:ext cx="5697440" cy="543110"/>
            <a:chOff x="5816506" y="447491"/>
            <a:chExt cx="3309934" cy="543110"/>
          </a:xfrm>
        </p:grpSpPr>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12</a:t>
              </a:r>
              <a:endParaRPr lang="en-US" sz="2400" dirty="0">
                <a:solidFill>
                  <a:srgbClr val="002060"/>
                </a:solidFill>
              </a:endParaRPr>
            </a:p>
          </p:txBody>
        </p:sp>
      </p:grpSp>
    </p:spTree>
    <p:extLst>
      <p:ext uri="{BB962C8B-B14F-4D97-AF65-F5344CB8AC3E}">
        <p14:creationId xmlns:p14="http://schemas.microsoft.com/office/powerpoint/2010/main" val="24954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8195195"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3"/>
          <p:cNvGrpSpPr/>
          <p:nvPr/>
        </p:nvGrpSpPr>
        <p:grpSpPr>
          <a:xfrm>
            <a:off x="3429000" y="447491"/>
            <a:ext cx="5697440" cy="543110"/>
            <a:chOff x="5816506" y="447491"/>
            <a:chExt cx="3309934" cy="54311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13</a:t>
              </a:r>
              <a:endParaRPr lang="en-US" sz="2400" dirty="0">
                <a:solidFill>
                  <a:srgbClr val="002060"/>
                </a:solidFill>
              </a:endParaRPr>
            </a:p>
          </p:txBody>
        </p:sp>
      </p:grpSp>
    </p:spTree>
    <p:extLst>
      <p:ext uri="{BB962C8B-B14F-4D97-AF65-F5344CB8AC3E}">
        <p14:creationId xmlns:p14="http://schemas.microsoft.com/office/powerpoint/2010/main" val="998679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5718"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3"/>
          <p:cNvGrpSpPr/>
          <p:nvPr/>
        </p:nvGrpSpPr>
        <p:grpSpPr>
          <a:xfrm>
            <a:off x="3429000" y="447491"/>
            <a:ext cx="5697440" cy="543110"/>
            <a:chOff x="5816506" y="447491"/>
            <a:chExt cx="3309934" cy="54311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14</a:t>
              </a:r>
              <a:endParaRPr lang="en-US" sz="2400" dirty="0">
                <a:solidFill>
                  <a:srgbClr val="002060"/>
                </a:solidFill>
              </a:endParaRPr>
            </a:p>
          </p:txBody>
        </p:sp>
      </p:grpSp>
    </p:spTree>
    <p:extLst>
      <p:ext uri="{BB962C8B-B14F-4D97-AF65-F5344CB8AC3E}">
        <p14:creationId xmlns:p14="http://schemas.microsoft.com/office/powerpoint/2010/main" val="2992282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8686800" cy="914400"/>
          </a:xfrm>
        </p:spPr>
        <p:txBody>
          <a:bodyPr>
            <a:normAutofit fontScale="90000"/>
          </a:bodyPr>
          <a:lstStyle/>
          <a:p>
            <a:r>
              <a:rPr lang="en-US" dirty="0" smtClean="0">
                <a:cs typeface="B Zar" pitchFamily="2" charset="-78"/>
              </a:rPr>
              <a:t>MINSKY </a:t>
            </a:r>
            <a:r>
              <a:rPr lang="fa-IR" dirty="0" smtClean="0">
                <a:cs typeface="B Zar" pitchFamily="2" charset="-78"/>
              </a:rPr>
              <a:t>فرضیه</a:t>
            </a:r>
            <a:br>
              <a:rPr lang="fa-IR" dirty="0" smtClean="0">
                <a:cs typeface="B Zar" pitchFamily="2" charset="-78"/>
              </a:rPr>
            </a:br>
            <a:r>
              <a:rPr lang="en-US" dirty="0" smtClean="0"/>
              <a:t>financial instability hypothesis (FIH)</a:t>
            </a:r>
            <a:br>
              <a:rPr lang="en-US" dirty="0" smtClean="0"/>
            </a:br>
            <a:r>
              <a:rPr lang="en-US" dirty="0" smtClean="0">
                <a:cs typeface="B Zar" pitchFamily="2" charset="-78"/>
              </a:rPr>
              <a:t/>
            </a:r>
            <a:br>
              <a:rPr lang="en-US" dirty="0" smtClean="0">
                <a:cs typeface="B Zar" pitchFamily="2" charset="-78"/>
              </a:rPr>
            </a:br>
            <a:r>
              <a:rPr lang="fa-IR" dirty="0" smtClean="0">
                <a:cs typeface="B Zar" pitchFamily="2" charset="-78"/>
              </a:rPr>
              <a:t>.</a:t>
            </a:r>
            <a:endParaRPr lang="en-US" dirty="0">
              <a:cs typeface="B Zar" pitchFamily="2" charset="-78"/>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3810000"/>
            <a:ext cx="7935683"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3"/>
          <p:cNvGrpSpPr/>
          <p:nvPr/>
        </p:nvGrpSpPr>
        <p:grpSpPr>
          <a:xfrm>
            <a:off x="3429000" y="447491"/>
            <a:ext cx="5697440" cy="543110"/>
            <a:chOff x="5816506" y="447491"/>
            <a:chExt cx="3309934" cy="54311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15</a:t>
              </a:r>
              <a:endParaRPr lang="en-US" sz="2400" dirty="0">
                <a:solidFill>
                  <a:srgbClr val="002060"/>
                </a:solidFill>
              </a:endParaRPr>
            </a:p>
          </p:txBody>
        </p:sp>
      </p:grpSp>
      <p:sp>
        <p:nvSpPr>
          <p:cNvPr id="7" name="Rectangle 6"/>
          <p:cNvSpPr/>
          <p:nvPr/>
        </p:nvSpPr>
        <p:spPr>
          <a:xfrm>
            <a:off x="2133600" y="2362200"/>
            <a:ext cx="6781800" cy="1384995"/>
          </a:xfrm>
          <a:prstGeom prst="rect">
            <a:avLst/>
          </a:prstGeom>
        </p:spPr>
        <p:txBody>
          <a:bodyPr wrap="square">
            <a:spAutoFit/>
          </a:bodyPr>
          <a:lstStyle/>
          <a:p>
            <a:pPr algn="r" rtl="1"/>
            <a:r>
              <a:rPr lang="fa-IR" sz="2800" dirty="0" smtClean="0">
                <a:cs typeface="B Zar" pitchFamily="2" charset="-78"/>
              </a:rPr>
              <a:t>با توجه به این فرضیه، یک اقتصاد سرمایه داری به طور درونی باعث ایجاد روابط مالی میان نهادهای اقتصادی می شود که به بحران های بدهی می انجامد.</a:t>
            </a:r>
          </a:p>
        </p:txBody>
      </p:sp>
      <p:pic>
        <p:nvPicPr>
          <p:cNvPr id="27650" name="Picture 2" descr="Related image"/>
          <p:cNvPicPr>
            <a:picLocks noChangeAspect="1" noChangeArrowheads="1"/>
          </p:cNvPicPr>
          <p:nvPr/>
        </p:nvPicPr>
        <p:blipFill>
          <a:blip r:embed="rId4"/>
          <a:srcRect/>
          <a:stretch>
            <a:fillRect/>
          </a:stretch>
        </p:blipFill>
        <p:spPr bwMode="auto">
          <a:xfrm>
            <a:off x="609600" y="2209800"/>
            <a:ext cx="1428750" cy="1885950"/>
          </a:xfrm>
          <a:prstGeom prst="rect">
            <a:avLst/>
          </a:prstGeom>
          <a:noFill/>
        </p:spPr>
      </p:pic>
    </p:spTree>
    <p:extLst>
      <p:ext uri="{BB962C8B-B14F-4D97-AF65-F5344CB8AC3E}">
        <p14:creationId xmlns:p14="http://schemas.microsoft.com/office/powerpoint/2010/main" val="1780986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cs typeface="B Zar" pitchFamily="2" charset="-78"/>
              </a:rPr>
              <a:t>ریسک سیستمیک(</a:t>
            </a:r>
            <a:r>
              <a:rPr lang="en-US" b="1" dirty="0" smtClean="0">
                <a:cs typeface="B Zar" pitchFamily="2" charset="-78"/>
              </a:rPr>
              <a:t>systemic RISK</a:t>
            </a:r>
            <a:r>
              <a:rPr lang="fa-IR" b="1" dirty="0" smtClean="0">
                <a:cs typeface="B Zar" pitchFamily="2" charset="-78"/>
              </a:rPr>
              <a:t>) </a:t>
            </a:r>
            <a:endParaRPr lang="en-US" b="1" dirty="0">
              <a:cs typeface="B Zar" pitchFamily="2" charset="-78"/>
            </a:endParaRPr>
          </a:p>
        </p:txBody>
      </p:sp>
      <p:sp>
        <p:nvSpPr>
          <p:cNvPr id="3" name="Content Placeholder 2"/>
          <p:cNvSpPr>
            <a:spLocks noGrp="1"/>
          </p:cNvSpPr>
          <p:nvPr>
            <p:ph idx="1"/>
          </p:nvPr>
        </p:nvSpPr>
        <p:spPr/>
        <p:txBody>
          <a:bodyPr>
            <a:noAutofit/>
          </a:bodyPr>
          <a:lstStyle/>
          <a:p>
            <a:pPr algn="r" rtl="1"/>
            <a:r>
              <a:rPr lang="fa-IR" sz="3200" dirty="0" smtClean="0">
                <a:cs typeface="B Zar" pitchFamily="2" charset="-78"/>
              </a:rPr>
              <a:t>احتمال اینکه یک رویداد در سطح یک شرکت به سقوط و فاجعه در سطح یک اقتصاد بیانجامد را ریسک سیستمیک می گویند.</a:t>
            </a:r>
          </a:p>
          <a:p>
            <a:pPr algn="r" rtl="1"/>
            <a:r>
              <a:rPr lang="fa-IR" sz="3200" dirty="0" smtClean="0">
                <a:cs typeface="B Zar" pitchFamily="2" charset="-78"/>
              </a:rPr>
              <a:t>به شرکتهایی که می توانند این ریسک را به اقتصاد تحمیل کنند شرکتهای بیش از حد بزرگ برای شکست مالی یا </a:t>
            </a:r>
            <a:r>
              <a:rPr lang="en-US" sz="3200" dirty="0" smtClean="0">
                <a:cs typeface="B Zar" pitchFamily="2" charset="-78"/>
              </a:rPr>
              <a:t>too big to fail </a:t>
            </a:r>
            <a:r>
              <a:rPr lang="fa-IR" sz="3200" dirty="0" smtClean="0">
                <a:cs typeface="B Zar" pitchFamily="2" charset="-78"/>
              </a:rPr>
              <a:t>می گویند.مثل </a:t>
            </a:r>
            <a:r>
              <a:rPr lang="en-US" sz="3200" dirty="0" smtClean="0"/>
              <a:t>Lehman Brothers</a:t>
            </a:r>
            <a:endParaRPr lang="en-US" sz="3200" dirty="0">
              <a:cs typeface="B Zar" pitchFamily="2" charset="-78"/>
            </a:endParaRPr>
          </a:p>
        </p:txBody>
      </p:sp>
    </p:spTree>
    <p:extLst>
      <p:ext uri="{BB962C8B-B14F-4D97-AF65-F5344CB8AC3E}">
        <p14:creationId xmlns:p14="http://schemas.microsoft.com/office/powerpoint/2010/main" val="2727500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686800" cy="838200"/>
          </a:xfrm>
        </p:spPr>
        <p:txBody>
          <a:bodyPr/>
          <a:lstStyle/>
          <a:p>
            <a:pPr algn="r" rtl="1"/>
            <a:r>
              <a:rPr lang="fa-IR" b="1" dirty="0" smtClean="0">
                <a:cs typeface="B Nazanin" panose="00000400000000000000" pitchFamily="2" charset="-78"/>
              </a:rPr>
              <a:t>مدل اوليه مينسكي</a:t>
            </a:r>
            <a:endParaRPr lang="en-US" b="1" dirty="0">
              <a:cs typeface="B Nazanin" panose="00000400000000000000"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95600"/>
            <a:ext cx="854132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3"/>
          <p:cNvGrpSpPr/>
          <p:nvPr/>
        </p:nvGrpSpPr>
        <p:grpSpPr>
          <a:xfrm>
            <a:off x="3429000" y="447491"/>
            <a:ext cx="5697440" cy="543110"/>
            <a:chOff x="5816506" y="447491"/>
            <a:chExt cx="3309934" cy="54311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16</a:t>
              </a:r>
              <a:endParaRPr lang="en-US" sz="2400" dirty="0">
                <a:solidFill>
                  <a:srgbClr val="002060"/>
                </a:solidFill>
              </a:endParaRPr>
            </a:p>
          </p:txBody>
        </p:sp>
      </p:grpSp>
      <p:sp>
        <p:nvSpPr>
          <p:cNvPr id="8" name="Rectangle 7"/>
          <p:cNvSpPr/>
          <p:nvPr/>
        </p:nvSpPr>
        <p:spPr>
          <a:xfrm>
            <a:off x="1371600" y="4343400"/>
            <a:ext cx="1503938" cy="461665"/>
          </a:xfrm>
          <a:prstGeom prst="rect">
            <a:avLst/>
          </a:prstGeom>
        </p:spPr>
        <p:txBody>
          <a:bodyPr wrap="none">
            <a:spAutoFit/>
          </a:bodyPr>
          <a:lstStyle/>
          <a:p>
            <a:r>
              <a:rPr lang="fa-IR" sz="2400" b="1" dirty="0" smtClean="0">
                <a:cs typeface="B Zar" pitchFamily="2" charset="-78"/>
              </a:rPr>
              <a:t>آرامش مالی</a:t>
            </a:r>
            <a:endParaRPr lang="en-US" sz="2400" b="1" dirty="0">
              <a:cs typeface="B Zar" pitchFamily="2" charset="-78"/>
            </a:endParaRPr>
          </a:p>
        </p:txBody>
      </p:sp>
      <p:sp>
        <p:nvSpPr>
          <p:cNvPr id="9" name="Rectangle 8"/>
          <p:cNvSpPr/>
          <p:nvPr/>
        </p:nvSpPr>
        <p:spPr>
          <a:xfrm>
            <a:off x="3962400" y="4419600"/>
            <a:ext cx="1800493" cy="461665"/>
          </a:xfrm>
          <a:prstGeom prst="rect">
            <a:avLst/>
          </a:prstGeom>
        </p:spPr>
        <p:txBody>
          <a:bodyPr wrap="none">
            <a:spAutoFit/>
          </a:bodyPr>
          <a:lstStyle/>
          <a:p>
            <a:r>
              <a:rPr lang="fa-IR" sz="2400" b="1" dirty="0" smtClean="0">
                <a:cs typeface="B Zar" pitchFamily="2" charset="-78"/>
              </a:rPr>
              <a:t>شکنندگی مالی</a:t>
            </a:r>
            <a:endParaRPr lang="en-US" sz="2400" b="1" dirty="0">
              <a:cs typeface="B Zar" pitchFamily="2" charset="-78"/>
            </a:endParaRPr>
          </a:p>
        </p:txBody>
      </p:sp>
      <p:sp>
        <p:nvSpPr>
          <p:cNvPr id="10" name="Rectangle 9"/>
          <p:cNvSpPr/>
          <p:nvPr/>
        </p:nvSpPr>
        <p:spPr>
          <a:xfrm>
            <a:off x="6858000" y="4419600"/>
            <a:ext cx="1391728" cy="461665"/>
          </a:xfrm>
          <a:prstGeom prst="rect">
            <a:avLst/>
          </a:prstGeom>
        </p:spPr>
        <p:txBody>
          <a:bodyPr wrap="none">
            <a:spAutoFit/>
          </a:bodyPr>
          <a:lstStyle/>
          <a:p>
            <a:r>
              <a:rPr lang="fa-IR" sz="2400" b="1" dirty="0" smtClean="0">
                <a:cs typeface="B Zar" pitchFamily="2" charset="-78"/>
              </a:rPr>
              <a:t>انفجار مالی</a:t>
            </a:r>
            <a:endParaRPr lang="en-US" sz="2400" b="1" dirty="0">
              <a:cs typeface="B Zar" pitchFamily="2" charset="-78"/>
            </a:endParaRPr>
          </a:p>
        </p:txBody>
      </p:sp>
    </p:spTree>
    <p:extLst>
      <p:ext uri="{BB962C8B-B14F-4D97-AF65-F5344CB8AC3E}">
        <p14:creationId xmlns:p14="http://schemas.microsoft.com/office/powerpoint/2010/main" val="3718628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8686800" cy="838200"/>
          </a:xfrm>
        </p:spPr>
        <p:txBody>
          <a:bodyPr/>
          <a:lstStyle/>
          <a:p>
            <a:pPr algn="r" rtl="1"/>
            <a:r>
              <a:rPr lang="fa-IR" b="1" dirty="0">
                <a:cs typeface="B Nazanin" panose="00000400000000000000" pitchFamily="2" charset="-78"/>
              </a:rPr>
              <a:t>مدل </a:t>
            </a:r>
            <a:r>
              <a:rPr lang="fa-IR" b="1" dirty="0" smtClean="0">
                <a:cs typeface="B Nazanin" panose="00000400000000000000" pitchFamily="2" charset="-78"/>
              </a:rPr>
              <a:t>ثانويه مينسكي</a:t>
            </a:r>
            <a:endParaRPr lang="en-US" b="1" dirty="0">
              <a:cs typeface="B Nazanin" panose="00000400000000000000"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90800"/>
            <a:ext cx="7499658"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3"/>
          <p:cNvGrpSpPr/>
          <p:nvPr/>
        </p:nvGrpSpPr>
        <p:grpSpPr>
          <a:xfrm>
            <a:off x="3429000" y="447491"/>
            <a:ext cx="5697440" cy="543110"/>
            <a:chOff x="5816506" y="447491"/>
            <a:chExt cx="3309934" cy="54311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17</a:t>
              </a:r>
              <a:endParaRPr lang="en-US" sz="2400" dirty="0">
                <a:solidFill>
                  <a:srgbClr val="002060"/>
                </a:solidFill>
              </a:endParaRPr>
            </a:p>
          </p:txBody>
        </p:sp>
      </p:grpSp>
      <p:sp>
        <p:nvSpPr>
          <p:cNvPr id="7" name="Rectangle 6"/>
          <p:cNvSpPr/>
          <p:nvPr/>
        </p:nvSpPr>
        <p:spPr>
          <a:xfrm>
            <a:off x="1066800" y="4343400"/>
            <a:ext cx="2057400" cy="830997"/>
          </a:xfrm>
          <a:prstGeom prst="rect">
            <a:avLst/>
          </a:prstGeom>
        </p:spPr>
        <p:txBody>
          <a:bodyPr wrap="square">
            <a:spAutoFit/>
          </a:bodyPr>
          <a:lstStyle/>
          <a:p>
            <a:pPr algn="ctr"/>
            <a:r>
              <a:rPr lang="fa-IR" sz="2400" b="1" dirty="0" smtClean="0">
                <a:cs typeface="B Zar" pitchFamily="2" charset="-78"/>
              </a:rPr>
              <a:t>ثبات</a:t>
            </a:r>
            <a:endParaRPr lang="en-US" sz="2400" b="1" dirty="0" smtClean="0">
              <a:cs typeface="B Zar" pitchFamily="2" charset="-78"/>
            </a:endParaRPr>
          </a:p>
          <a:p>
            <a:pPr algn="ctr"/>
            <a:r>
              <a:rPr lang="fa-IR" sz="2400" b="1" dirty="0" smtClean="0">
                <a:cs typeface="B Zar" pitchFamily="2" charset="-78"/>
              </a:rPr>
              <a:t> ریسک سیستمیک</a:t>
            </a:r>
            <a:endParaRPr lang="en-US" sz="2400" b="1" dirty="0">
              <a:cs typeface="B Zar" pitchFamily="2" charset="-78"/>
            </a:endParaRPr>
          </a:p>
        </p:txBody>
      </p:sp>
      <p:sp>
        <p:nvSpPr>
          <p:cNvPr id="8" name="Rectangle 7"/>
          <p:cNvSpPr/>
          <p:nvPr/>
        </p:nvSpPr>
        <p:spPr>
          <a:xfrm>
            <a:off x="3581400" y="4267200"/>
            <a:ext cx="1905000" cy="1200329"/>
          </a:xfrm>
          <a:prstGeom prst="rect">
            <a:avLst/>
          </a:prstGeom>
        </p:spPr>
        <p:txBody>
          <a:bodyPr wrap="square">
            <a:spAutoFit/>
          </a:bodyPr>
          <a:lstStyle/>
          <a:p>
            <a:pPr algn="ctr"/>
            <a:r>
              <a:rPr lang="fa-IR" sz="2400" b="1" dirty="0" smtClean="0">
                <a:cs typeface="B Zar" pitchFamily="2" charset="-78"/>
              </a:rPr>
              <a:t>بسط پذیری ریسک سیستمیک</a:t>
            </a:r>
            <a:endParaRPr lang="en-US" sz="2400" b="1" dirty="0">
              <a:cs typeface="B Zar" pitchFamily="2" charset="-78"/>
            </a:endParaRPr>
          </a:p>
        </p:txBody>
      </p:sp>
      <p:sp>
        <p:nvSpPr>
          <p:cNvPr id="9" name="Rectangle 8"/>
          <p:cNvSpPr/>
          <p:nvPr/>
        </p:nvSpPr>
        <p:spPr>
          <a:xfrm>
            <a:off x="6096000" y="4191000"/>
            <a:ext cx="1828800" cy="1200329"/>
          </a:xfrm>
          <a:prstGeom prst="rect">
            <a:avLst/>
          </a:prstGeom>
        </p:spPr>
        <p:txBody>
          <a:bodyPr wrap="square">
            <a:spAutoFit/>
          </a:bodyPr>
          <a:lstStyle/>
          <a:p>
            <a:pPr algn="ctr"/>
            <a:r>
              <a:rPr lang="fa-IR" sz="2400" b="1" dirty="0" smtClean="0">
                <a:cs typeface="B Zar" pitchFamily="2" charset="-78"/>
              </a:rPr>
              <a:t>آسیب زدن ریسک سیستمیک</a:t>
            </a:r>
            <a:endParaRPr lang="en-US" sz="2400" b="1" dirty="0">
              <a:cs typeface="B Zar" pitchFamily="2" charset="-78"/>
            </a:endParaRPr>
          </a:p>
        </p:txBody>
      </p:sp>
    </p:spTree>
    <p:extLst>
      <p:ext uri="{BB962C8B-B14F-4D97-AF65-F5344CB8AC3E}">
        <p14:creationId xmlns:p14="http://schemas.microsoft.com/office/powerpoint/2010/main" val="3449758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0" y="2895600"/>
            <a:ext cx="4191000" cy="1938992"/>
          </a:xfrm>
          <a:prstGeom prst="rect">
            <a:avLst/>
          </a:prstGeom>
          <a:noFill/>
        </p:spPr>
        <p:txBody>
          <a:bodyPr wrap="square" rtlCol="0">
            <a:spAutoFit/>
          </a:bodyPr>
          <a:lstStyle/>
          <a:p>
            <a:pPr algn="ctr" rtl="1"/>
            <a:r>
              <a:rPr lang="fa-IR" sz="4000" b="1" dirty="0" smtClean="0">
                <a:solidFill>
                  <a:srgbClr val="002060"/>
                </a:solidFill>
                <a:cs typeface="B Nazanin" panose="00000400000000000000" pitchFamily="2" charset="-78"/>
              </a:rPr>
              <a:t>ماهيت </a:t>
            </a:r>
            <a:r>
              <a:rPr lang="fa-IR" sz="4000" b="1" dirty="0">
                <a:solidFill>
                  <a:srgbClr val="002060"/>
                </a:solidFill>
                <a:cs typeface="B Nazanin" panose="00000400000000000000" pitchFamily="2" charset="-78"/>
              </a:rPr>
              <a:t>مالي بين الملل و موضوعات  جاري شركتهاي چند </a:t>
            </a:r>
            <a:r>
              <a:rPr lang="fa-IR" sz="4000" b="1" dirty="0" smtClean="0">
                <a:solidFill>
                  <a:srgbClr val="002060"/>
                </a:solidFill>
                <a:cs typeface="B Nazanin" panose="00000400000000000000" pitchFamily="2" charset="-78"/>
              </a:rPr>
              <a:t>مليتي</a:t>
            </a:r>
            <a:endParaRPr lang="fa-IR" sz="4000" b="1" dirty="0">
              <a:solidFill>
                <a:srgbClr val="002060"/>
              </a:solidFill>
              <a:cs typeface="B Nazanin" panose="00000400000000000000" pitchFamily="2" charset="-78"/>
            </a:endParaRPr>
          </a:p>
        </p:txBody>
      </p:sp>
      <p:sp>
        <p:nvSpPr>
          <p:cNvPr id="4" name="Right Arrow 3">
            <a:hlinkClick r:id="rId2" action="ppaction://hlinksldjump"/>
          </p:cNvPr>
          <p:cNvSpPr/>
          <p:nvPr/>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p:txBody>
          <a:bodyPr/>
          <a:lstStyle/>
          <a:p>
            <a:r>
              <a:rPr lang="fa-IR" b="1" dirty="0">
                <a:solidFill>
                  <a:srgbClr val="002060"/>
                </a:solidFill>
              </a:rPr>
              <a:t>مالي بين </a:t>
            </a:r>
            <a:r>
              <a:rPr lang="fa-IR" b="1" dirty="0" smtClean="0">
                <a:solidFill>
                  <a:srgbClr val="002060"/>
                </a:solidFill>
              </a:rPr>
              <a:t>الملل</a:t>
            </a:r>
            <a:endParaRPr lang="fa-IR" b="1" dirty="0">
              <a:solidFill>
                <a:srgbClr val="002060"/>
              </a:solidFill>
            </a:endParaRPr>
          </a:p>
        </p:txBody>
      </p:sp>
      <p:sp>
        <p:nvSpPr>
          <p:cNvPr id="3" name="Slide Number Placeholder 2"/>
          <p:cNvSpPr>
            <a:spLocks noGrp="1"/>
          </p:cNvSpPr>
          <p:nvPr>
            <p:ph type="sldNum" sz="quarter" idx="12"/>
          </p:nvPr>
        </p:nvSpPr>
        <p:spPr/>
        <p:txBody>
          <a:bodyPr/>
          <a:lstStyle/>
          <a:p>
            <a:fld id="{910D3704-EB78-46B9-AB15-D23119C7FC1D}" type="slidenum">
              <a:rPr lang="en-US" smtClean="0"/>
              <a:pPr/>
              <a:t>3</a:t>
            </a:fld>
            <a:endParaRPr lang="en-US"/>
          </a:p>
        </p:txBody>
      </p:sp>
    </p:spTree>
    <p:extLst>
      <p:ext uri="{BB962C8B-B14F-4D97-AF65-F5344CB8AC3E}">
        <p14:creationId xmlns:p14="http://schemas.microsoft.com/office/powerpoint/2010/main" val="3506931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557565"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2"/>
          <p:cNvGrpSpPr/>
          <p:nvPr/>
        </p:nvGrpSpPr>
        <p:grpSpPr>
          <a:xfrm>
            <a:off x="3429000" y="447491"/>
            <a:ext cx="5697440" cy="543110"/>
            <a:chOff x="5816506" y="447491"/>
            <a:chExt cx="3309934" cy="543110"/>
          </a:xfrm>
        </p:grpSpPr>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18</a:t>
              </a:r>
              <a:endParaRPr lang="en-US" sz="2400" dirty="0">
                <a:solidFill>
                  <a:srgbClr val="002060"/>
                </a:solidFill>
              </a:endParaRPr>
            </a:p>
          </p:txBody>
        </p:sp>
      </p:grpSp>
    </p:spTree>
    <p:extLst>
      <p:ext uri="{BB962C8B-B14F-4D97-AF65-F5344CB8AC3E}">
        <p14:creationId xmlns:p14="http://schemas.microsoft.com/office/powerpoint/2010/main" val="2399137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962400"/>
            <a:ext cx="8153400" cy="1938992"/>
          </a:xfrm>
          <a:prstGeom prst="rect">
            <a:avLst/>
          </a:prstGeom>
        </p:spPr>
        <p:txBody>
          <a:bodyPr wrap="square">
            <a:spAutoFit/>
          </a:bodyPr>
          <a:lstStyle/>
          <a:p>
            <a:pPr algn="just" rtl="1"/>
            <a:r>
              <a:rPr lang="fa-IR" sz="2400" b="1" dirty="0" smtClean="0">
                <a:cs typeface="B Zar" pitchFamily="2" charset="-78"/>
              </a:rPr>
              <a:t>ترفند پانزی</a:t>
            </a:r>
            <a:r>
              <a:rPr lang="fa-IR" sz="2400" dirty="0" smtClean="0">
                <a:cs typeface="B Zar" pitchFamily="2" charset="-78"/>
              </a:rPr>
              <a:t> یک عملیات سرمایه‌گذاری </a:t>
            </a:r>
            <a:r>
              <a:rPr lang="fa-IR" sz="2400" dirty="0" smtClean="0">
                <a:cs typeface="B Zar" pitchFamily="2" charset="-78"/>
                <a:hlinkClick r:id="rId2" tooltip="کلاه‌برداری"/>
              </a:rPr>
              <a:t>کلاه‌بردارانه</a:t>
            </a:r>
            <a:r>
              <a:rPr lang="fa-IR" sz="2400" dirty="0" smtClean="0">
                <a:cs typeface="B Zar" pitchFamily="2" charset="-78"/>
              </a:rPr>
              <a:t> است. در این ترفند به </a:t>
            </a:r>
            <a:r>
              <a:rPr lang="fa-IR" sz="2400" dirty="0" smtClean="0">
                <a:cs typeface="B Zar" pitchFamily="2" charset="-78"/>
                <a:hlinkClick r:id="rId3" tooltip="سرمایه‌گذاران"/>
              </a:rPr>
              <a:t>سرمایه‌گذاران</a:t>
            </a:r>
            <a:r>
              <a:rPr lang="fa-IR" sz="2400" dirty="0" smtClean="0">
                <a:cs typeface="B Zar" pitchFamily="2" charset="-78"/>
              </a:rPr>
              <a:t> سودهایی برگردانده می‌شود که از بهره‌های متعارف به شیوه‌ای غیرعادی بالاترند. البته این سود از پول سرمایه‌گذاران بعدی تأمین می‌شود و شرکت یا فرد دریافت‌کنندهٔ سرمایه نیازی به انجام کار اقتصادی با پول دریافتی ندارد نام این ترفند از نام </a:t>
            </a:r>
            <a:r>
              <a:rPr lang="fa-IR" sz="2400" dirty="0" smtClean="0">
                <a:cs typeface="B Zar" pitchFamily="2" charset="-78"/>
                <a:hlinkClick r:id="rId4" tooltip="چارلز پانزی"/>
              </a:rPr>
              <a:t>چارلز پانزی</a:t>
            </a:r>
            <a:r>
              <a:rPr lang="fa-IR" sz="2400" dirty="0" smtClean="0">
                <a:cs typeface="B Zar" pitchFamily="2" charset="-78"/>
              </a:rPr>
              <a:t> گرفته شده‌است.</a:t>
            </a:r>
            <a:endParaRPr lang="en-US" sz="2400" dirty="0">
              <a:cs typeface="B Zar" pitchFamily="2" charset="-78"/>
            </a:endParaRPr>
          </a:p>
        </p:txBody>
      </p:sp>
      <p:pic>
        <p:nvPicPr>
          <p:cNvPr id="57346" name="Picture 2" descr="https://upload.wikimedia.org/wikipedia/commons/6/66/Charles_Ponzi.jpg"/>
          <p:cNvPicPr>
            <a:picLocks noChangeAspect="1" noChangeArrowheads="1"/>
          </p:cNvPicPr>
          <p:nvPr/>
        </p:nvPicPr>
        <p:blipFill>
          <a:blip r:embed="rId5"/>
          <a:srcRect/>
          <a:stretch>
            <a:fillRect/>
          </a:stretch>
        </p:blipFill>
        <p:spPr bwMode="auto">
          <a:xfrm>
            <a:off x="609600" y="990600"/>
            <a:ext cx="3047999" cy="1828800"/>
          </a:xfrm>
          <a:prstGeom prst="rect">
            <a:avLst/>
          </a:prstGeom>
          <a:noFill/>
        </p:spPr>
      </p:pic>
      <p:sp>
        <p:nvSpPr>
          <p:cNvPr id="4" name="Rectangle 3"/>
          <p:cNvSpPr/>
          <p:nvPr/>
        </p:nvSpPr>
        <p:spPr>
          <a:xfrm>
            <a:off x="4191000" y="685800"/>
            <a:ext cx="4572000" cy="2862322"/>
          </a:xfrm>
          <a:prstGeom prst="rect">
            <a:avLst/>
          </a:prstGeom>
        </p:spPr>
        <p:txBody>
          <a:bodyPr>
            <a:spAutoFit/>
          </a:bodyPr>
          <a:lstStyle/>
          <a:p>
            <a:pPr algn="just" rtl="1"/>
            <a:r>
              <a:rPr lang="fa-IR" sz="2000" dirty="0" smtClean="0">
                <a:cs typeface="B Zar" pitchFamily="2" charset="-78"/>
              </a:rPr>
              <a:t>اسم این سیستم بر اساس اسم </a:t>
            </a:r>
            <a:r>
              <a:rPr lang="fa-IR" sz="2000" dirty="0" smtClean="0">
                <a:cs typeface="B Zar" pitchFamily="2" charset="-78"/>
                <a:hlinkClick r:id="rId4" tooltip="چارلز پانزی"/>
              </a:rPr>
              <a:t>چارلز پانزی</a:t>
            </a:r>
            <a:r>
              <a:rPr lang="fa-IR" sz="2000" dirty="0" smtClean="0">
                <a:cs typeface="B Zar" pitchFamily="2" charset="-78"/>
              </a:rPr>
              <a:t> که برای استفاده از این ترفند در سال ۱۹۲۰ بدنام شده بود انتخاب شده‌است. پانزی این سیستم را اختراع نکرده بود اما عملیات او چنان پولی را به خود جذب کرد که اولین موردی بود که در سرتاسر </a:t>
            </a:r>
            <a:r>
              <a:rPr lang="fa-IR" sz="2000" dirty="0" smtClean="0">
                <a:cs typeface="B Zar" pitchFamily="2" charset="-78"/>
                <a:hlinkClick r:id="rId6" tooltip="ایالات متحده"/>
              </a:rPr>
              <a:t>ایالات متحده</a:t>
            </a:r>
            <a:r>
              <a:rPr lang="fa-IR" sz="2000" dirty="0" smtClean="0">
                <a:cs typeface="B Zar" pitchFamily="2" charset="-78"/>
              </a:rPr>
              <a:t> شناخته شد. سیستم پانزی ابتدا بر اساس خرید و فروش همزمان کوپن‌های بین‌المللی </a:t>
            </a:r>
            <a:r>
              <a:rPr lang="fa-IR" sz="2000" dirty="0" smtClean="0">
                <a:cs typeface="B Zar" pitchFamily="2" charset="-78"/>
                <a:hlinkClick r:id="rId7" tooltip="تمبر پستی"/>
              </a:rPr>
              <a:t>تمبر پستی</a:t>
            </a:r>
            <a:r>
              <a:rPr lang="fa-IR" sz="2000" dirty="0" smtClean="0">
                <a:cs typeface="B Zar" pitchFamily="2" charset="-78"/>
              </a:rPr>
              <a:t> بود، اما او به زودی پول سرمایه‌گذاران را جهت پشتیبانی پرداخت به سرمایه‌گذاران قبلی و خودش بکار گرفت.</a:t>
            </a:r>
            <a:endParaRPr lang="en-US" sz="2000" dirty="0">
              <a:cs typeface="B Zar" pitchFamily="2" charset="-78"/>
            </a:endParaRPr>
          </a:p>
        </p:txBody>
      </p:sp>
    </p:spTree>
    <p:extLst>
      <p:ext uri="{BB962C8B-B14F-4D97-AF65-F5344CB8AC3E}">
        <p14:creationId xmlns:p14="http://schemas.microsoft.com/office/powerpoint/2010/main" val="39179126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upload.wikimedia.org/wikipedia/commons/c/cf/Stylized_Minsky_Cyc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033846"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0600" y="516572"/>
            <a:ext cx="4572000" cy="923330"/>
          </a:xfrm>
          <a:prstGeom prst="rect">
            <a:avLst/>
          </a:prstGeom>
        </p:spPr>
        <p:txBody>
          <a:bodyPr>
            <a:spAutoFit/>
          </a:bodyPr>
          <a:lstStyle/>
          <a:p>
            <a:r>
              <a:rPr lang="en-US" dirty="0"/>
              <a:t>Minsky Moment</a:t>
            </a:r>
          </a:p>
          <a:p>
            <a:r>
              <a:rPr lang="en-US" cap="all" dirty="0">
                <a:hlinkClick r:id="rId3"/>
              </a:rPr>
              <a:t/>
            </a:r>
            <a:br>
              <a:rPr lang="en-US" cap="all" dirty="0">
                <a:hlinkClick r:id="rId3"/>
              </a:rPr>
            </a:br>
            <a:endParaRPr lang="en-US" dirty="0"/>
          </a:p>
        </p:txBody>
      </p:sp>
      <p:grpSp>
        <p:nvGrpSpPr>
          <p:cNvPr id="2" name="Group 3"/>
          <p:cNvGrpSpPr/>
          <p:nvPr/>
        </p:nvGrpSpPr>
        <p:grpSpPr>
          <a:xfrm>
            <a:off x="3429000" y="447491"/>
            <a:ext cx="5697440" cy="543110"/>
            <a:chOff x="5816506" y="447491"/>
            <a:chExt cx="3309934" cy="543110"/>
          </a:xfrm>
        </p:grpSpPr>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19</a:t>
              </a:r>
              <a:endParaRPr lang="en-US" sz="2400" dirty="0">
                <a:solidFill>
                  <a:srgbClr val="002060"/>
                </a:solidFill>
              </a:endParaRPr>
            </a:p>
          </p:txBody>
        </p:sp>
      </p:grpSp>
    </p:spTree>
    <p:extLst>
      <p:ext uri="{BB962C8B-B14F-4D97-AF65-F5344CB8AC3E}">
        <p14:creationId xmlns:p14="http://schemas.microsoft.com/office/powerpoint/2010/main" val="2745719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4876800" y="447491"/>
            <a:ext cx="4249640" cy="543110"/>
            <a:chOff x="5816506" y="447491"/>
            <a:chExt cx="3309934" cy="54311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875856" y="514290"/>
              <a:ext cx="2371725" cy="400110"/>
            </a:xfrm>
            <a:prstGeom prst="rect">
              <a:avLst/>
            </a:prstGeom>
            <a:noFill/>
          </p:spPr>
          <p:txBody>
            <a:bodyPr wrap="square" rtlCol="0">
              <a:spAutoFit/>
            </a:bodyPr>
            <a:lstStyle/>
            <a:p>
              <a:r>
                <a:rPr lang="fa-IR" sz="2000" b="1" dirty="0" smtClean="0">
                  <a:solidFill>
                    <a:schemeClr val="bg1"/>
                  </a:solidFill>
                  <a:cs typeface="B Nazanin" panose="00000400000000000000" pitchFamily="2" charset="-78"/>
                </a:rPr>
                <a:t>ريسك ارز  و تنوع بخش</a:t>
              </a:r>
              <a:endParaRPr lang="en-US" sz="20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20</a:t>
              </a:r>
              <a:endParaRPr lang="en-US" sz="2400" dirty="0">
                <a:solidFill>
                  <a:srgbClr val="002060"/>
                </a:solidFill>
              </a:endParaRPr>
            </a:p>
          </p:txBody>
        </p:sp>
      </p:grpSp>
      <p:sp>
        <p:nvSpPr>
          <p:cNvPr id="9" name="TextBox 8"/>
          <p:cNvSpPr txBox="1"/>
          <p:nvPr/>
        </p:nvSpPr>
        <p:spPr>
          <a:xfrm>
            <a:off x="381001" y="2172266"/>
            <a:ext cx="8229600" cy="954107"/>
          </a:xfrm>
          <a:prstGeom prst="rect">
            <a:avLst/>
          </a:prstGeom>
          <a:noFill/>
        </p:spPr>
        <p:txBody>
          <a:bodyPr wrap="square" rtlCol="1">
            <a:spAutoFit/>
          </a:bodyPr>
          <a:lstStyle/>
          <a:p>
            <a:pPr algn="r" rtl="1"/>
            <a:r>
              <a:rPr lang="fa-IR" sz="2800" dirty="0" smtClean="0">
                <a:cs typeface="B Nazanin" panose="00000400000000000000" pitchFamily="2" charset="-78"/>
              </a:rPr>
              <a:t>يك سرمايه گذار آمريكايي در اول ژانويه 1/000/000 دلار در سهام بورس توكيو (</a:t>
            </a:r>
            <a:r>
              <a:rPr lang="en-US" sz="2800" dirty="0" smtClean="0">
                <a:cs typeface="B Nazanin" panose="00000400000000000000" pitchFamily="2" charset="-78"/>
              </a:rPr>
              <a:t>TSE</a:t>
            </a:r>
            <a:r>
              <a:rPr lang="fa-IR" sz="2800" dirty="0" smtClean="0">
                <a:cs typeface="B Nazanin" panose="00000400000000000000" pitchFamily="2" charset="-78"/>
              </a:rPr>
              <a:t>) سرمايه گذاري مي كند.</a:t>
            </a:r>
          </a:p>
        </p:txBody>
      </p:sp>
      <p:sp>
        <p:nvSpPr>
          <p:cNvPr id="2" name="Rectangle 1"/>
          <p:cNvSpPr/>
          <p:nvPr/>
        </p:nvSpPr>
        <p:spPr>
          <a:xfrm>
            <a:off x="838200" y="1239230"/>
            <a:ext cx="7772400" cy="609398"/>
          </a:xfrm>
          <a:prstGeom prst="rect">
            <a:avLst/>
          </a:prstGeom>
        </p:spPr>
        <p:txBody>
          <a:bodyPr wrap="square">
            <a:spAutoFit/>
          </a:bodyPr>
          <a:lstStyle/>
          <a:p>
            <a:pPr lvl="0" algn="just" rtl="1">
              <a:lnSpc>
                <a:spcPct val="105000"/>
              </a:lnSpc>
              <a:spcAft>
                <a:spcPts val="800"/>
              </a:spcAft>
            </a:pPr>
            <a:r>
              <a:rPr lang="fa-IR" sz="32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ريسك ارز و تنوع بخشي جهاني</a:t>
            </a:r>
            <a:endParaRPr lang="fa-IR" sz="3200" b="1" dirty="0">
              <a:solidFill>
                <a:srgbClr val="FF0000"/>
              </a:solidFill>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8" name="TextBox 7"/>
              <p:cNvSpPr txBox="1"/>
              <p:nvPr/>
            </p:nvSpPr>
            <p:spPr>
              <a:xfrm>
                <a:off x="609600" y="3373469"/>
                <a:ext cx="8229600" cy="817531"/>
              </a:xfrm>
              <a:prstGeom prst="rect">
                <a:avLst/>
              </a:prstGeom>
              <a:noFill/>
            </p:spPr>
            <p:txBody>
              <a:bodyPr wrap="square" rtlCol="1">
                <a:spAutoFit/>
              </a:bodyPr>
              <a:lstStyle/>
              <a:p>
                <a:r>
                  <a:rPr lang="fa-IR" sz="2800" dirty="0" smtClean="0">
                    <a:cs typeface="B Nazanin" panose="00000400000000000000" pitchFamily="2" charset="-78"/>
                  </a:rPr>
                  <a:t>نرخ ارز در 1 ژانويه</a:t>
                </a:r>
                <a:r>
                  <a:rPr lang="en-US" sz="2800" dirty="0" smtClean="0">
                    <a:cs typeface="B Nazanin" panose="00000400000000000000" pitchFamily="2" charset="-78"/>
                  </a:rPr>
                  <a:t>  = </a:t>
                </a:r>
                <a14:m>
                  <m:oMath xmlns:m="http://schemas.openxmlformats.org/officeDocument/2006/math">
                    <m:f>
                      <m:fPr>
                        <m:ctrlPr>
                          <a:rPr lang="en-US" sz="2800" i="1" smtClean="0">
                            <a:latin typeface="Cambria Math" panose="02040503050406030204" pitchFamily="18" charset="0"/>
                            <a:cs typeface="B Nazanin" panose="00000400000000000000" pitchFamily="2" charset="-78"/>
                          </a:rPr>
                        </m:ctrlPr>
                      </m:fPr>
                      <m:num>
                        <m:r>
                          <a:rPr lang="en-US" sz="2800" b="0" i="1" smtClean="0">
                            <a:latin typeface="Cambria Math"/>
                            <a:cs typeface="B Nazanin" panose="00000400000000000000" pitchFamily="2" charset="-78"/>
                          </a:rPr>
                          <m:t>130</m:t>
                        </m:r>
                        <m:r>
                          <m:rPr>
                            <m:nor/>
                          </m:rPr>
                          <a:rPr lang="en-US" sz="2800" dirty="0">
                            <a:cs typeface="B Nazanin" panose="00000400000000000000" pitchFamily="2" charset="-78"/>
                          </a:rPr>
                          <m:t>¥</m:t>
                        </m:r>
                      </m:num>
                      <m:den>
                        <m:r>
                          <a:rPr lang="en-US" sz="2800" b="0" i="1" smtClean="0">
                            <a:latin typeface="Cambria Math"/>
                            <a:cs typeface="B Nazanin" panose="00000400000000000000" pitchFamily="2" charset="-78"/>
                          </a:rPr>
                          <m:t>1</m:t>
                        </m:r>
                        <m:r>
                          <m:rPr>
                            <m:nor/>
                          </m:rPr>
                          <a:rPr lang="en-US" sz="2800" dirty="0">
                            <a:cs typeface="B Nazanin" panose="00000400000000000000" pitchFamily="2" charset="-78"/>
                          </a:rPr>
                          <m:t>$</m:t>
                        </m:r>
                        <m:r>
                          <m:rPr>
                            <m:nor/>
                          </m:rPr>
                          <a:rPr lang="fa-IR" sz="2800" dirty="0">
                            <a:cs typeface="B Nazanin" panose="00000400000000000000" pitchFamily="2" charset="-78"/>
                          </a:rPr>
                          <m:t> </m:t>
                        </m:r>
                      </m:den>
                    </m:f>
                  </m:oMath>
                </a14:m>
                <a:endParaRPr lang="en-US" sz="2800" dirty="0" smtClean="0">
                  <a:cs typeface="B Nazanin" panose="00000400000000000000" pitchFamily="2" charset="-78"/>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9600" y="3373469"/>
                <a:ext cx="8229600" cy="817531"/>
              </a:xfrm>
              <a:prstGeom prst="rect">
                <a:avLst/>
              </a:prstGeom>
              <a:blipFill rotWithShape="1">
                <a:blip r:embed="rId3"/>
                <a:stretch>
                  <a:fillRect l="-444" b="-10370"/>
                </a:stretch>
              </a:blipFill>
            </p:spPr>
            <p:txBody>
              <a:bodyPr/>
              <a:lstStyle/>
              <a:p>
                <a:r>
                  <a:rPr lang="en-US">
                    <a:noFill/>
                  </a:rPr>
                  <a:t> </a:t>
                </a:r>
              </a:p>
            </p:txBody>
          </p:sp>
        </mc:Fallback>
      </mc:AlternateContent>
      <p:sp>
        <p:nvSpPr>
          <p:cNvPr id="10" name="TextBox 9"/>
          <p:cNvSpPr txBox="1"/>
          <p:nvPr/>
        </p:nvSpPr>
        <p:spPr>
          <a:xfrm>
            <a:off x="552287" y="4608493"/>
            <a:ext cx="8229600" cy="1384995"/>
          </a:xfrm>
          <a:prstGeom prst="rect">
            <a:avLst/>
          </a:prstGeom>
          <a:noFill/>
        </p:spPr>
        <p:txBody>
          <a:bodyPr wrap="square" rtlCol="1">
            <a:spAutoFit/>
          </a:bodyPr>
          <a:lstStyle/>
          <a:p>
            <a:pPr algn="r" rtl="1"/>
            <a:r>
              <a:rPr lang="fa-IR" sz="2800" dirty="0" smtClean="0">
                <a:cs typeface="B Nazanin" panose="00000400000000000000" pitchFamily="2" charset="-78"/>
              </a:rPr>
              <a:t>كل مبلغ سرمايه گذاري 130/000/000 ين ژاپن (خريد 6500 سهم به قيمت 20/000 ين)</a:t>
            </a:r>
          </a:p>
          <a:p>
            <a:pPr algn="r" rtl="1"/>
            <a:endParaRPr lang="fa-IR" sz="2800" dirty="0" smtClean="0">
              <a:cs typeface="B Nazanin" panose="00000400000000000000" pitchFamily="2" charset="-78"/>
            </a:endParaRPr>
          </a:p>
        </p:txBody>
      </p:sp>
    </p:spTree>
    <p:extLst>
      <p:ext uri="{BB962C8B-B14F-4D97-AF65-F5344CB8AC3E}">
        <p14:creationId xmlns:p14="http://schemas.microsoft.com/office/powerpoint/2010/main" val="920852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a:cs typeface="B Nazanin" panose="00000400000000000000" pitchFamily="2" charset="-78"/>
              </a:rPr>
              <a:t>فرض كنيد در پايان سال قيمت سهم به 25000ين برسد</a:t>
            </a:r>
            <a:r>
              <a:rPr lang="fa-IR" dirty="0" smtClean="0"/>
              <a:t>:</a:t>
            </a:r>
          </a:p>
          <a:p>
            <a:pPr marL="0" indent="0">
              <a:buNone/>
            </a:pPr>
            <a:r>
              <a:rPr lang="fa-IR" dirty="0" smtClean="0">
                <a:cs typeface="B Nazanin" panose="00000400000000000000" pitchFamily="2" charset="-78"/>
              </a:rPr>
              <a:t>162/500/000=25000*6500</a:t>
            </a:r>
          </a:p>
          <a:p>
            <a:pPr marL="0" indent="0">
              <a:buNone/>
            </a:pPr>
            <a:r>
              <a:rPr lang="fa-IR" dirty="0">
                <a:cs typeface="B Nazanin" panose="00000400000000000000" pitchFamily="2" charset="-78"/>
              </a:rPr>
              <a:t> </a:t>
            </a:r>
            <a:r>
              <a:rPr lang="fa-IR" dirty="0" smtClean="0">
                <a:cs typeface="B Nazanin" panose="00000400000000000000" pitchFamily="2" charset="-78"/>
              </a:rPr>
              <a:t>فرض كنيد در پايان سال ين به دلار به 125 كاهش يابد:</a:t>
            </a:r>
          </a:p>
          <a:p>
            <a:pPr marL="0" indent="0">
              <a:buNone/>
            </a:pPr>
            <a:r>
              <a:rPr lang="fa-IR" dirty="0" smtClean="0">
                <a:cs typeface="B Nazanin" panose="00000400000000000000" pitchFamily="2" charset="-78"/>
              </a:rPr>
              <a:t>1/300/000 دلار= 162/500/00</a:t>
            </a:r>
          </a:p>
          <a:p>
            <a:pPr marL="0" indent="0">
              <a:buNone/>
            </a:pPr>
            <a:endParaRPr lang="fa-IR" dirty="0">
              <a:cs typeface="B Nazanin" panose="00000400000000000000" pitchFamily="2" charset="-78"/>
            </a:endParaRPr>
          </a:p>
          <a:p>
            <a:pPr marL="0" indent="0" algn="r" rtl="1">
              <a:buNone/>
            </a:pPr>
            <a:r>
              <a:rPr lang="fa-IR" dirty="0" smtClean="0">
                <a:cs typeface="B Nazanin" panose="00000400000000000000" pitchFamily="2" charset="-78"/>
              </a:rPr>
              <a:t>كل بازده سرمايه گذاري:</a:t>
            </a:r>
          </a:p>
          <a:p>
            <a:pPr marL="0" indent="0">
              <a:buNone/>
            </a:pPr>
            <a:endParaRPr lang="fa-IR" dirty="0">
              <a:cs typeface="B Nazanin" panose="00000400000000000000" pitchFamily="2" charset="-78"/>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00400"/>
            <a:ext cx="3989265"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393" y="4328159"/>
            <a:ext cx="5644343"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105400"/>
            <a:ext cx="707871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8"/>
          <p:cNvGrpSpPr/>
          <p:nvPr/>
        </p:nvGrpSpPr>
        <p:grpSpPr>
          <a:xfrm>
            <a:off x="3429000" y="447491"/>
            <a:ext cx="5697440" cy="543110"/>
            <a:chOff x="5816506" y="447491"/>
            <a:chExt cx="3309934" cy="543110"/>
          </a:xfrm>
        </p:grpSpPr>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21</a:t>
              </a:r>
              <a:endParaRPr lang="en-US" sz="2400" dirty="0">
                <a:solidFill>
                  <a:srgbClr val="002060"/>
                </a:solidFill>
              </a:endParaRPr>
            </a:p>
          </p:txBody>
        </p:sp>
      </p:grpSp>
    </p:spTree>
    <p:extLst>
      <p:ext uri="{BB962C8B-B14F-4D97-AF65-F5344CB8AC3E}">
        <p14:creationId xmlns:p14="http://schemas.microsoft.com/office/powerpoint/2010/main" val="3519256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4114800" cy="838200"/>
          </a:xfrm>
        </p:spPr>
        <p:txBody>
          <a:bodyPr/>
          <a:lstStyle/>
          <a:p>
            <a:pPr algn="ctr"/>
            <a:r>
              <a:rPr lang="fa-IR" dirty="0" smtClean="0">
                <a:cs typeface="B Zar" panose="00000400000000000000" pitchFamily="2" charset="-78"/>
              </a:rPr>
              <a:t>يادآوري</a:t>
            </a:r>
            <a:endParaRPr lang="en-US" dirty="0">
              <a:cs typeface="B Zar" panose="00000400000000000000" pitchFamily="2" charset="-78"/>
            </a:endParaRP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05000"/>
            <a:ext cx="6060989"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821" y="4093779"/>
            <a:ext cx="606099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4275" y="3581400"/>
            <a:ext cx="16954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0975" y="1541736"/>
            <a:ext cx="18002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6"/>
          <p:cNvGrpSpPr/>
          <p:nvPr/>
        </p:nvGrpSpPr>
        <p:grpSpPr>
          <a:xfrm>
            <a:off x="3429000" y="447491"/>
            <a:ext cx="5697440" cy="543110"/>
            <a:chOff x="5816506" y="447491"/>
            <a:chExt cx="3309934" cy="543110"/>
          </a:xfrm>
        </p:grpSpPr>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22</a:t>
              </a:r>
              <a:endParaRPr lang="en-US" sz="2400" dirty="0">
                <a:solidFill>
                  <a:srgbClr val="002060"/>
                </a:solidFill>
              </a:endParaRPr>
            </a:p>
          </p:txBody>
        </p:sp>
      </p:grpSp>
    </p:spTree>
    <p:extLst>
      <p:ext uri="{BB962C8B-B14F-4D97-AF65-F5344CB8AC3E}">
        <p14:creationId xmlns:p14="http://schemas.microsoft.com/office/powerpoint/2010/main" val="12329494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3324780" y="447491"/>
            <a:ext cx="5801664" cy="543110"/>
            <a:chOff x="5541271" y="447491"/>
            <a:chExt cx="3585169" cy="54311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541271" y="514290"/>
              <a:ext cx="2512990" cy="400110"/>
            </a:xfrm>
            <a:prstGeom prst="rect">
              <a:avLst/>
            </a:prstGeom>
            <a:noFill/>
          </p:spPr>
          <p:txBody>
            <a:bodyPr wrap="square" rtlCol="0">
              <a:spAutoFit/>
            </a:bodyPr>
            <a:lstStyle/>
            <a:p>
              <a:pPr algn="ctr"/>
              <a:r>
                <a:rPr lang="fa-IR" sz="2000" b="1" dirty="0">
                  <a:solidFill>
                    <a:schemeClr val="bg1"/>
                  </a:solidFill>
                  <a:cs typeface="B Nazanin" panose="00000400000000000000" pitchFamily="2" charset="-78"/>
                </a:rPr>
                <a:t>هزینه و دسترسی سرمايه جهانی</a:t>
              </a:r>
              <a:endParaRPr lang="en-US" sz="20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23</a:t>
              </a:r>
              <a:endParaRPr lang="en-US" sz="2400" dirty="0">
                <a:solidFill>
                  <a:srgbClr val="002060"/>
                </a:solidFill>
              </a:endParaRPr>
            </a:p>
          </p:txBody>
        </p:sp>
      </p:grpSp>
      <p:sp>
        <p:nvSpPr>
          <p:cNvPr id="9" name="TextBox 8"/>
          <p:cNvSpPr txBox="1"/>
          <p:nvPr/>
        </p:nvSpPr>
        <p:spPr>
          <a:xfrm>
            <a:off x="457200" y="3048000"/>
            <a:ext cx="8008649" cy="2677656"/>
          </a:xfrm>
          <a:prstGeom prst="rect">
            <a:avLst/>
          </a:prstGeom>
          <a:noFill/>
        </p:spPr>
        <p:txBody>
          <a:bodyPr wrap="square" rtlCol="1">
            <a:spAutoFit/>
          </a:bodyPr>
          <a:lstStyle/>
          <a:p>
            <a:pPr algn="r" rtl="1"/>
            <a:r>
              <a:rPr lang="fa-IR" sz="2800" dirty="0" smtClean="0">
                <a:cs typeface="B Nazanin" panose="00000400000000000000" pitchFamily="2" charset="-78"/>
              </a:rPr>
              <a:t>1- خود تنوع بخشي باعث كاهش ريسك مي شود ( با فرض ريسك نرخ ارز كنترل شده از ريسك يك كشور به ريسك يك كشور).</a:t>
            </a:r>
          </a:p>
          <a:p>
            <a:pPr algn="r" rtl="1"/>
            <a:r>
              <a:rPr lang="fa-IR" sz="2800" dirty="0" smtClean="0">
                <a:cs typeface="B Nazanin" panose="00000400000000000000" pitchFamily="2" charset="-78"/>
              </a:rPr>
              <a:t>2- ارزش سبد سهام را مي توان با ريسك نرخ ارز افزايش داد.</a:t>
            </a:r>
          </a:p>
          <a:p>
            <a:pPr algn="r" rtl="1"/>
            <a:r>
              <a:rPr lang="fa-IR" sz="2800" dirty="0" smtClean="0">
                <a:cs typeface="B Nazanin" panose="00000400000000000000" pitchFamily="2" charset="-78"/>
              </a:rPr>
              <a:t>3- موضوع </a:t>
            </a:r>
            <a:r>
              <a:rPr lang="en-US" sz="2800" dirty="0">
                <a:latin typeface="Times New Roman" panose="02020603050405020304" pitchFamily="18" charset="0"/>
                <a:cs typeface="Times New Roman" panose="02020603050405020304" pitchFamily="18" charset="0"/>
              </a:rPr>
              <a:t>sell side </a:t>
            </a:r>
            <a:r>
              <a:rPr lang="fa-IR" sz="2800" dirty="0">
                <a:latin typeface="Times New Roman" panose="02020603050405020304" pitchFamily="18" charset="0"/>
                <a:cs typeface="Times New Roman" panose="02020603050405020304" pitchFamily="18" charset="0"/>
              </a:rPr>
              <a:t> </a:t>
            </a:r>
            <a:r>
              <a:rPr lang="fa-IR" sz="2800" dirty="0">
                <a:cs typeface="B Nazanin" panose="00000400000000000000" pitchFamily="2" charset="-78"/>
              </a:rPr>
              <a:t>و</a:t>
            </a:r>
            <a:r>
              <a:rPr lang="fa-IR"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buy side</a:t>
            </a:r>
            <a:endParaRPr lang="fa-IR" sz="2800" dirty="0">
              <a:latin typeface="Times New Roman" panose="02020603050405020304" pitchFamily="18" charset="0"/>
              <a:cs typeface="Times New Roman" panose="02020603050405020304" pitchFamily="18" charset="0"/>
            </a:endParaRPr>
          </a:p>
          <a:p>
            <a:pPr algn="r" rtl="1"/>
            <a:r>
              <a:rPr lang="fa-IR" sz="2800" dirty="0" smtClean="0">
                <a:cs typeface="B Nazanin" panose="00000400000000000000" pitchFamily="2" charset="-78"/>
              </a:rPr>
              <a:t>طرف تقاضا براي مبادلات جهاني             </a:t>
            </a:r>
            <a:r>
              <a:rPr lang="en-US" sz="2800" dirty="0">
                <a:latin typeface="Times New Roman" panose="02020603050405020304" pitchFamily="18" charset="0"/>
                <a:cs typeface="Times New Roman" panose="02020603050405020304" pitchFamily="18" charset="0"/>
              </a:rPr>
              <a:t>buy side</a:t>
            </a:r>
          </a:p>
          <a:p>
            <a:pPr algn="r" rtl="1"/>
            <a:r>
              <a:rPr lang="fa-IR" sz="2800" dirty="0" smtClean="0">
                <a:cs typeface="B Nazanin" panose="00000400000000000000" pitchFamily="2" charset="-78"/>
              </a:rPr>
              <a:t>طرف عرضه براي مبادلات جهاني             </a:t>
            </a:r>
            <a:r>
              <a:rPr lang="en-US" sz="2800" dirty="0" smtClean="0">
                <a:latin typeface="Times New Roman" panose="02020603050405020304" pitchFamily="18" charset="0"/>
                <a:cs typeface="Times New Roman" panose="02020603050405020304" pitchFamily="18" charset="0"/>
              </a:rPr>
              <a:t>sell side</a:t>
            </a:r>
          </a:p>
        </p:txBody>
      </p:sp>
      <p:sp>
        <p:nvSpPr>
          <p:cNvPr id="2" name="Rectangle 1"/>
          <p:cNvSpPr/>
          <p:nvPr/>
        </p:nvSpPr>
        <p:spPr>
          <a:xfrm>
            <a:off x="838200" y="1811640"/>
            <a:ext cx="7772400" cy="609398"/>
          </a:xfrm>
          <a:prstGeom prst="rect">
            <a:avLst/>
          </a:prstGeom>
        </p:spPr>
        <p:txBody>
          <a:bodyPr wrap="square">
            <a:spAutoFit/>
          </a:bodyPr>
          <a:lstStyle/>
          <a:p>
            <a:pPr lvl="0" algn="just" rtl="1">
              <a:lnSpc>
                <a:spcPct val="105000"/>
              </a:lnSpc>
              <a:spcAft>
                <a:spcPts val="800"/>
              </a:spcAft>
            </a:pPr>
            <a:r>
              <a:rPr lang="fa-IR" sz="3200" b="1" dirty="0" smtClean="0">
                <a:solidFill>
                  <a:srgbClr val="FF0000"/>
                </a:solidFill>
                <a:latin typeface="Times New Roman" panose="02020603050405020304" pitchFamily="18" charset="0"/>
                <a:cs typeface="B Nazanin" panose="00000400000000000000" pitchFamily="2" charset="-78"/>
              </a:rPr>
              <a:t>مزاياي تنوع بخشي در اين مثال چيست؟</a:t>
            </a:r>
            <a:endParaRPr lang="en-US" sz="2400" dirty="0">
              <a:cs typeface="B Nazanin" panose="00000400000000000000" pitchFamily="2" charset="-78"/>
            </a:endParaRPr>
          </a:p>
        </p:txBody>
      </p:sp>
      <p:cxnSp>
        <p:nvCxnSpPr>
          <p:cNvPr id="8" name="Straight Arrow Connector 7"/>
          <p:cNvCxnSpPr/>
          <p:nvPr/>
        </p:nvCxnSpPr>
        <p:spPr>
          <a:xfrm>
            <a:off x="3920303" y="5029200"/>
            <a:ext cx="76771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3881295" y="5486400"/>
            <a:ext cx="84573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647157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153400"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2"/>
          <p:cNvGrpSpPr/>
          <p:nvPr/>
        </p:nvGrpSpPr>
        <p:grpSpPr>
          <a:xfrm>
            <a:off x="3429000" y="447491"/>
            <a:ext cx="5697440" cy="543110"/>
            <a:chOff x="5816506" y="447491"/>
            <a:chExt cx="3309934" cy="54311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16506" y="533400"/>
              <a:ext cx="2371725" cy="400110"/>
            </a:xfrm>
            <a:prstGeom prst="rect">
              <a:avLst/>
            </a:prstGeom>
            <a:noFill/>
          </p:spPr>
          <p:txBody>
            <a:bodyPr wrap="square" rtlCol="0">
              <a:spAutoFit/>
            </a:bodyPr>
            <a:lstStyle/>
            <a:p>
              <a:endParaRPr lang="en-US" sz="2000" b="1" dirty="0">
                <a:solidFill>
                  <a:schemeClr val="bg1"/>
                </a:solidFill>
                <a:cs typeface="B Nazanin" panose="00000400000000000000" pitchFamily="2" charset="-78"/>
              </a:endParaRPr>
            </a:p>
          </p:txBody>
        </p:sp>
        <p:sp>
          <p:nvSpPr>
            <p:cNvPr id="6" name="TextBox 5"/>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05</a:t>
              </a:r>
              <a:endParaRPr lang="en-US" sz="2400" dirty="0">
                <a:solidFill>
                  <a:srgbClr val="002060"/>
                </a:solidFill>
              </a:endParaRPr>
            </a:p>
          </p:txBody>
        </p:sp>
      </p:grpSp>
    </p:spTree>
    <p:extLst>
      <p:ext uri="{BB962C8B-B14F-4D97-AF65-F5344CB8AC3E}">
        <p14:creationId xmlns:p14="http://schemas.microsoft.com/office/powerpoint/2010/main" val="2895233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47800"/>
            <a:ext cx="835342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7"/>
          <p:cNvGrpSpPr/>
          <p:nvPr/>
        </p:nvGrpSpPr>
        <p:grpSpPr>
          <a:xfrm>
            <a:off x="3429000" y="447491"/>
            <a:ext cx="5697440" cy="543110"/>
            <a:chOff x="5816506" y="447491"/>
            <a:chExt cx="3309934" cy="54311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06</a:t>
              </a:r>
              <a:endParaRPr lang="en-US" sz="2400" dirty="0">
                <a:solidFill>
                  <a:srgbClr val="002060"/>
                </a:solidFill>
              </a:endParaRPr>
            </a:p>
          </p:txBody>
        </p:sp>
      </p:grpSp>
    </p:spTree>
    <p:extLst>
      <p:ext uri="{BB962C8B-B14F-4D97-AF65-F5344CB8AC3E}">
        <p14:creationId xmlns:p14="http://schemas.microsoft.com/office/powerpoint/2010/main" val="5878148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srcRect/>
          <a:stretch>
            <a:fillRect/>
          </a:stretch>
        </p:blipFill>
        <p:spPr bwMode="auto">
          <a:xfrm>
            <a:off x="990600" y="152400"/>
            <a:ext cx="6479911" cy="6400800"/>
          </a:xfrm>
          <a:prstGeom prst="rect">
            <a:avLst/>
          </a:prstGeom>
          <a:noFill/>
          <a:ln w="9525">
            <a:noFill/>
            <a:miter lim="800000"/>
            <a:headEnd/>
            <a:tailEnd/>
          </a:ln>
          <a:effectLst/>
        </p:spPr>
      </p:pic>
    </p:spTree>
    <p:extLst>
      <p:ext uri="{BB962C8B-B14F-4D97-AF65-F5344CB8AC3E}">
        <p14:creationId xmlns:p14="http://schemas.microsoft.com/office/powerpoint/2010/main" val="57966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0" y="2895600"/>
            <a:ext cx="4191000" cy="1938992"/>
          </a:xfrm>
          <a:prstGeom prst="rect">
            <a:avLst/>
          </a:prstGeom>
          <a:noFill/>
        </p:spPr>
        <p:txBody>
          <a:bodyPr wrap="square" rtlCol="0">
            <a:spAutoFit/>
          </a:bodyPr>
          <a:lstStyle/>
          <a:p>
            <a:pPr algn="ctr" rtl="1"/>
            <a:r>
              <a:rPr lang="fa-IR" sz="4000" b="1" dirty="0" smtClean="0">
                <a:solidFill>
                  <a:srgbClr val="002060"/>
                </a:solidFill>
                <a:cs typeface="B Nazanin" panose="00000400000000000000" pitchFamily="2" charset="-78"/>
              </a:rPr>
              <a:t>ماهيت </a:t>
            </a:r>
            <a:r>
              <a:rPr lang="fa-IR" sz="4000" b="1" dirty="0">
                <a:solidFill>
                  <a:srgbClr val="002060"/>
                </a:solidFill>
                <a:cs typeface="B Nazanin" panose="00000400000000000000" pitchFamily="2" charset="-78"/>
              </a:rPr>
              <a:t>مالي بين الملل و موضوعات  جاري شركتهاي چند </a:t>
            </a:r>
            <a:r>
              <a:rPr lang="fa-IR" sz="4000" b="1" dirty="0" smtClean="0">
                <a:solidFill>
                  <a:srgbClr val="002060"/>
                </a:solidFill>
                <a:cs typeface="B Nazanin" panose="00000400000000000000" pitchFamily="2" charset="-78"/>
              </a:rPr>
              <a:t>مليتي</a:t>
            </a:r>
            <a:endParaRPr lang="fa-IR" sz="4000" b="1" dirty="0">
              <a:solidFill>
                <a:srgbClr val="002060"/>
              </a:solidFill>
              <a:cs typeface="B Nazanin" panose="00000400000000000000" pitchFamily="2" charset="-78"/>
            </a:endParaRPr>
          </a:p>
        </p:txBody>
      </p:sp>
      <p:sp>
        <p:nvSpPr>
          <p:cNvPr id="4" name="Right Arrow 3">
            <a:hlinkClick r:id="rId2" action="ppaction://hlinksldjump"/>
          </p:cNvPr>
          <p:cNvSpPr/>
          <p:nvPr/>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p:txBody>
          <a:bodyPr/>
          <a:lstStyle/>
          <a:p>
            <a:r>
              <a:rPr lang="fa-IR" b="1" dirty="0">
                <a:solidFill>
                  <a:srgbClr val="002060"/>
                </a:solidFill>
              </a:rPr>
              <a:t>مالي بين </a:t>
            </a:r>
            <a:r>
              <a:rPr lang="fa-IR" b="1" dirty="0" smtClean="0">
                <a:solidFill>
                  <a:srgbClr val="002060"/>
                </a:solidFill>
              </a:rPr>
              <a:t>الملل</a:t>
            </a:r>
            <a:endParaRPr lang="fa-IR" b="1" dirty="0">
              <a:solidFill>
                <a:srgbClr val="002060"/>
              </a:solidFill>
            </a:endParaRPr>
          </a:p>
        </p:txBody>
      </p:sp>
      <p:sp>
        <p:nvSpPr>
          <p:cNvPr id="3" name="Slide Number Placeholder 2"/>
          <p:cNvSpPr>
            <a:spLocks noGrp="1"/>
          </p:cNvSpPr>
          <p:nvPr>
            <p:ph type="sldNum" sz="quarter" idx="12"/>
          </p:nvPr>
        </p:nvSpPr>
        <p:spPr/>
        <p:txBody>
          <a:bodyPr/>
          <a:lstStyle/>
          <a:p>
            <a:fld id="{910D3704-EB78-46B9-AB15-D23119C7FC1D}" type="slidenum">
              <a:rPr lang="en-US" smtClean="0"/>
              <a:pPr/>
              <a:t>4</a:t>
            </a:fld>
            <a:endParaRPr lang="en-US"/>
          </a:p>
        </p:txBody>
      </p:sp>
    </p:spTree>
    <p:extLst>
      <p:ext uri="{BB962C8B-B14F-4D97-AF65-F5344CB8AC3E}">
        <p14:creationId xmlns:p14="http://schemas.microsoft.com/office/powerpoint/2010/main" val="35069318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295400"/>
            <a:ext cx="78486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3"/>
          <p:cNvGrpSpPr/>
          <p:nvPr/>
        </p:nvGrpSpPr>
        <p:grpSpPr>
          <a:xfrm>
            <a:off x="3429000" y="447491"/>
            <a:ext cx="5697440" cy="543110"/>
            <a:chOff x="5816506" y="447491"/>
            <a:chExt cx="3309934" cy="54311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07</a:t>
              </a:r>
              <a:endParaRPr lang="en-US" sz="2400" dirty="0">
                <a:solidFill>
                  <a:srgbClr val="002060"/>
                </a:solidFill>
              </a:endParaRPr>
            </a:p>
          </p:txBody>
        </p:sp>
      </p:grpSp>
    </p:spTree>
    <p:extLst>
      <p:ext uri="{BB962C8B-B14F-4D97-AF65-F5344CB8AC3E}">
        <p14:creationId xmlns:p14="http://schemas.microsoft.com/office/powerpoint/2010/main" val="42262886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0898" name="Picture 2"/>
          <p:cNvPicPr>
            <a:picLocks noChangeAspect="1" noChangeArrowheads="1"/>
          </p:cNvPicPr>
          <p:nvPr/>
        </p:nvPicPr>
        <p:blipFill>
          <a:blip r:embed="rId2"/>
          <a:srcRect/>
          <a:stretch>
            <a:fillRect/>
          </a:stretch>
        </p:blipFill>
        <p:spPr bwMode="auto">
          <a:xfrm>
            <a:off x="1524000" y="1676400"/>
            <a:ext cx="6153150" cy="4124325"/>
          </a:xfrm>
          <a:prstGeom prst="rect">
            <a:avLst/>
          </a:prstGeom>
          <a:noFill/>
          <a:ln w="9525">
            <a:noFill/>
            <a:miter lim="800000"/>
            <a:headEnd/>
            <a:tailEnd/>
          </a:ln>
          <a:effectLst/>
        </p:spPr>
      </p:pic>
    </p:spTree>
    <p:extLst>
      <p:ext uri="{BB962C8B-B14F-4D97-AF65-F5344CB8AC3E}">
        <p14:creationId xmlns:p14="http://schemas.microsoft.com/office/powerpoint/2010/main" val="961991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srcRect/>
          <a:stretch>
            <a:fillRect/>
          </a:stretch>
        </p:blipFill>
        <p:spPr bwMode="auto">
          <a:xfrm>
            <a:off x="533400" y="228600"/>
            <a:ext cx="7845303" cy="6400800"/>
          </a:xfrm>
          <a:prstGeom prst="rect">
            <a:avLst/>
          </a:prstGeom>
          <a:noFill/>
          <a:ln w="9525">
            <a:noFill/>
            <a:miter lim="800000"/>
            <a:headEnd/>
            <a:tailEnd/>
          </a:ln>
          <a:effectLst/>
        </p:spPr>
      </p:pic>
    </p:spTree>
    <p:extLst>
      <p:ext uri="{BB962C8B-B14F-4D97-AF65-F5344CB8AC3E}">
        <p14:creationId xmlns:p14="http://schemas.microsoft.com/office/powerpoint/2010/main" val="411096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srcRect/>
          <a:stretch>
            <a:fillRect/>
          </a:stretch>
        </p:blipFill>
        <p:spPr bwMode="auto">
          <a:xfrm>
            <a:off x="609600" y="228600"/>
            <a:ext cx="7552769" cy="6400800"/>
          </a:xfrm>
          <a:prstGeom prst="rect">
            <a:avLst/>
          </a:prstGeom>
          <a:noFill/>
          <a:ln w="9525">
            <a:noFill/>
            <a:miter lim="800000"/>
            <a:headEnd/>
            <a:tailEnd/>
          </a:ln>
          <a:effectLst/>
        </p:spPr>
      </p:pic>
    </p:spTree>
    <p:extLst>
      <p:ext uri="{BB962C8B-B14F-4D97-AF65-F5344CB8AC3E}">
        <p14:creationId xmlns:p14="http://schemas.microsoft.com/office/powerpoint/2010/main" val="2903753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485775" y="876300"/>
            <a:ext cx="8172450" cy="5105400"/>
          </a:xfrm>
          <a:prstGeom prst="rect">
            <a:avLst/>
          </a:prstGeom>
          <a:noFill/>
          <a:ln w="9525">
            <a:noFill/>
            <a:miter lim="800000"/>
            <a:headEnd/>
            <a:tailEnd/>
          </a:ln>
          <a:effectLst/>
        </p:spPr>
      </p:pic>
    </p:spTree>
    <p:extLst>
      <p:ext uri="{BB962C8B-B14F-4D97-AF65-F5344CB8AC3E}">
        <p14:creationId xmlns:p14="http://schemas.microsoft.com/office/powerpoint/2010/main" val="1714115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Home Bias Puzzle </a:t>
            </a:r>
            <a:endParaRPr lang="en-US" dirty="0"/>
          </a:p>
        </p:txBody>
      </p:sp>
      <p:sp>
        <p:nvSpPr>
          <p:cNvPr id="3" name="Content Placeholder 2"/>
          <p:cNvSpPr>
            <a:spLocks noGrp="1"/>
          </p:cNvSpPr>
          <p:nvPr>
            <p:ph idx="1"/>
          </p:nvPr>
        </p:nvSpPr>
        <p:spPr/>
        <p:txBody>
          <a:bodyPr>
            <a:noAutofit/>
          </a:bodyPr>
          <a:lstStyle/>
          <a:p>
            <a:pPr algn="just" rtl="1">
              <a:buFont typeface="Wingdings" pitchFamily="2" charset="2"/>
              <a:buChar char="q"/>
            </a:pPr>
            <a:r>
              <a:rPr lang="fa-IR" sz="3200" dirty="0" smtClean="0">
                <a:cs typeface="B Zar" pitchFamily="2" charset="-78"/>
              </a:rPr>
              <a:t>در عمل،کشورها علاقه ای ندارند تا یک سبد دارایی خارجی داشته باشند و تمایل دارند درون خانه سرمایه گذاری کنند هر چند مزایای تنوع بخشی جهانی بیشتر از نگهداری سید دارایی داخلی است.</a:t>
            </a:r>
          </a:p>
          <a:p>
            <a:pPr algn="just" rtl="1">
              <a:buFont typeface="Wingdings" pitchFamily="2" charset="2"/>
              <a:buChar char="q"/>
            </a:pPr>
            <a:r>
              <a:rPr lang="fa-IR" sz="3200" dirty="0" smtClean="0">
                <a:cs typeface="B Zar" pitchFamily="2" charset="-78"/>
              </a:rPr>
              <a:t>از نظر ریسک؛ تنوع بخشی جهانی سرمایه گذاران را در برابر ریسک محافظت میکند اما سرمایه گذاران کمتر تمایل دارند هجینگ بین المللی داشته باشند.</a:t>
            </a:r>
            <a:endParaRPr lang="en-US" sz="3200" dirty="0">
              <a:cs typeface="B Zar" pitchFamily="2" charset="-78"/>
            </a:endParaRPr>
          </a:p>
        </p:txBody>
      </p:sp>
    </p:spTree>
    <p:extLst>
      <p:ext uri="{BB962C8B-B14F-4D97-AF65-F5344CB8AC3E}">
        <p14:creationId xmlns:p14="http://schemas.microsoft.com/office/powerpoint/2010/main" val="459848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Zar" pitchFamily="2" charset="-78"/>
              </a:rPr>
              <a:t>مطالعه </a:t>
            </a:r>
            <a:r>
              <a:rPr lang="en-US" dirty="0" smtClean="0">
                <a:cs typeface="B Zar" pitchFamily="2" charset="-78"/>
              </a:rPr>
              <a:t>Karen Lewis </a:t>
            </a:r>
            <a:endParaRPr lang="en-US" dirty="0">
              <a:cs typeface="B Zar" pitchFamily="2" charset="-78"/>
            </a:endParaRPr>
          </a:p>
        </p:txBody>
      </p:sp>
      <p:pic>
        <p:nvPicPr>
          <p:cNvPr id="89090" name="Picture 2"/>
          <p:cNvPicPr>
            <a:picLocks noChangeAspect="1" noChangeArrowheads="1"/>
          </p:cNvPicPr>
          <p:nvPr/>
        </p:nvPicPr>
        <p:blipFill>
          <a:blip r:embed="rId2"/>
          <a:srcRect/>
          <a:stretch>
            <a:fillRect/>
          </a:stretch>
        </p:blipFill>
        <p:spPr bwMode="auto">
          <a:xfrm>
            <a:off x="1600200" y="1127760"/>
            <a:ext cx="6186124" cy="5577840"/>
          </a:xfrm>
          <a:prstGeom prst="rect">
            <a:avLst/>
          </a:prstGeom>
          <a:noFill/>
          <a:ln w="9525">
            <a:noFill/>
            <a:miter lim="800000"/>
            <a:headEnd/>
            <a:tailEnd/>
          </a:ln>
          <a:effectLst/>
        </p:spPr>
      </p:pic>
    </p:spTree>
    <p:extLst>
      <p:ext uri="{BB962C8B-B14F-4D97-AF65-F5344CB8AC3E}">
        <p14:creationId xmlns:p14="http://schemas.microsoft.com/office/powerpoint/2010/main" val="27386306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33400" y="304800"/>
            <a:ext cx="7886449" cy="6126480"/>
          </a:xfrm>
          <a:prstGeom prst="rect">
            <a:avLst/>
          </a:prstGeom>
          <a:noFill/>
          <a:ln w="9525">
            <a:noFill/>
            <a:miter lim="800000"/>
            <a:headEnd/>
            <a:tailEnd/>
          </a:ln>
          <a:effectLst/>
        </p:spPr>
      </p:pic>
    </p:spTree>
    <p:extLst>
      <p:ext uri="{BB962C8B-B14F-4D97-AF65-F5344CB8AC3E}">
        <p14:creationId xmlns:p14="http://schemas.microsoft.com/office/powerpoint/2010/main" val="3143853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69" y="3505200"/>
            <a:ext cx="8859081"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005" y="1645920"/>
            <a:ext cx="5419344"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399512"/>
            <a:ext cx="4553711"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152400" y="152400"/>
            <a:ext cx="8686800" cy="841248"/>
          </a:xfrm>
        </p:spPr>
        <p:txBody>
          <a:bodyPr/>
          <a:lstStyle/>
          <a:p>
            <a:r>
              <a:rPr lang="en-US" dirty="0" smtClean="0"/>
              <a:t>CAPM AND ICAPM</a:t>
            </a:r>
            <a:endParaRPr lang="en-US" dirty="0"/>
          </a:p>
        </p:txBody>
      </p:sp>
      <p:grpSp>
        <p:nvGrpSpPr>
          <p:cNvPr id="2" name="Group 5"/>
          <p:cNvGrpSpPr/>
          <p:nvPr/>
        </p:nvGrpSpPr>
        <p:grpSpPr>
          <a:xfrm>
            <a:off x="4191000" y="447491"/>
            <a:ext cx="4935440" cy="543110"/>
            <a:chOff x="5816506" y="447491"/>
            <a:chExt cx="3309934" cy="543110"/>
          </a:xfrm>
        </p:grpSpPr>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24</a:t>
              </a:r>
              <a:endParaRPr lang="en-US" sz="2400" dirty="0">
                <a:solidFill>
                  <a:srgbClr val="002060"/>
                </a:solidFill>
              </a:endParaRPr>
            </a:p>
          </p:txBody>
        </p:sp>
      </p:grpSp>
    </p:spTree>
    <p:extLst>
      <p:ext uri="{BB962C8B-B14F-4D97-AF65-F5344CB8AC3E}">
        <p14:creationId xmlns:p14="http://schemas.microsoft.com/office/powerpoint/2010/main" val="9949231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3411090" y="447491"/>
            <a:ext cx="5715349" cy="543110"/>
            <a:chOff x="5816506" y="447491"/>
            <a:chExt cx="3309934" cy="54311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974712" y="533400"/>
              <a:ext cx="2371725" cy="400110"/>
            </a:xfrm>
            <a:prstGeom prst="rect">
              <a:avLst/>
            </a:prstGeom>
            <a:noFill/>
          </p:spPr>
          <p:txBody>
            <a:bodyPr wrap="square" rtlCol="0">
              <a:spAutoFit/>
            </a:bodyPr>
            <a:lstStyle/>
            <a:p>
              <a:r>
                <a:rPr lang="fa-IR" sz="2000" b="1" dirty="0">
                  <a:solidFill>
                    <a:schemeClr val="bg1"/>
                  </a:solidFill>
                  <a:cs typeface="B Nazanin" panose="00000400000000000000" pitchFamily="2" charset="-78"/>
                </a:rPr>
                <a:t>هزینه و دسترسی سرمايه جهانی</a:t>
              </a:r>
              <a:endParaRPr lang="en-US" sz="20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25</a:t>
              </a:r>
              <a:endParaRPr lang="en-US" sz="2400" dirty="0">
                <a:solidFill>
                  <a:srgbClr val="002060"/>
                </a:solidFill>
              </a:endParaRPr>
            </a:p>
          </p:txBody>
        </p:sp>
      </p:grpSp>
      <p:sp>
        <p:nvSpPr>
          <p:cNvPr id="2" name="Rectangle 1"/>
          <p:cNvSpPr/>
          <p:nvPr/>
        </p:nvSpPr>
        <p:spPr>
          <a:xfrm>
            <a:off x="838200" y="1524000"/>
            <a:ext cx="7924800" cy="609398"/>
          </a:xfrm>
          <a:prstGeom prst="rect">
            <a:avLst/>
          </a:prstGeom>
        </p:spPr>
        <p:txBody>
          <a:bodyPr wrap="square">
            <a:spAutoFit/>
          </a:bodyPr>
          <a:lstStyle/>
          <a:p>
            <a:pPr algn="just" rtl="1">
              <a:lnSpc>
                <a:spcPct val="105000"/>
              </a:lnSpc>
              <a:spcAft>
                <a:spcPts val="800"/>
              </a:spcAft>
            </a:pPr>
            <a:r>
              <a:rPr lang="fa-IR" sz="32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تفاوت بين </a:t>
            </a:r>
            <a:r>
              <a:rPr lang="en-US" sz="32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world portfolio</a:t>
            </a:r>
            <a:r>
              <a:rPr lang="fa-IR" sz="32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و </a:t>
            </a:r>
            <a:r>
              <a:rPr lang="en-US" sz="32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global portfolio</a:t>
            </a:r>
            <a:endParaRPr lang="fa-IR" sz="3200" b="1" dirty="0">
              <a:solidFill>
                <a:srgbClr val="FF0000"/>
              </a:solidFill>
              <a:latin typeface="Times New Roman" panose="02020603050405020304" pitchFamily="18" charset="0"/>
              <a:ea typeface="Calibri" panose="020F0502020204030204" pitchFamily="34" charset="0"/>
              <a:cs typeface="B Nazanin" panose="00000400000000000000" pitchFamily="2" charset="-78"/>
            </a:endParaRPr>
          </a:p>
        </p:txBody>
      </p:sp>
      <p:sp>
        <p:nvSpPr>
          <p:cNvPr id="7" name="TextBox 6"/>
          <p:cNvSpPr txBox="1"/>
          <p:nvPr/>
        </p:nvSpPr>
        <p:spPr>
          <a:xfrm>
            <a:off x="702421" y="2209800"/>
            <a:ext cx="8008649" cy="830997"/>
          </a:xfrm>
          <a:prstGeom prst="rect">
            <a:avLst/>
          </a:prstGeom>
          <a:noFill/>
        </p:spPr>
        <p:txBody>
          <a:bodyPr wrap="square" rtlCol="1">
            <a:spAutoFit/>
          </a:bodyPr>
          <a:lstStyle/>
          <a:p>
            <a:pPr algn="just" rtl="1"/>
            <a:r>
              <a:rPr lang="en-US" sz="2400" b="1" dirty="0">
                <a:latin typeface="Times New Roman" panose="02020603050405020304" pitchFamily="18" charset="0"/>
                <a:ea typeface="Calibri" panose="020F0502020204030204" pitchFamily="34" charset="0"/>
                <a:cs typeface="B Nazanin" panose="00000400000000000000" pitchFamily="2" charset="-78"/>
              </a:rPr>
              <a:t>world </a:t>
            </a:r>
            <a:r>
              <a:rPr lang="en-US" sz="2400" b="1" dirty="0" smtClean="0">
                <a:latin typeface="Times New Roman" panose="02020603050405020304" pitchFamily="18" charset="0"/>
                <a:ea typeface="Calibri" panose="020F0502020204030204" pitchFamily="34" charset="0"/>
                <a:cs typeface="B Nazanin" panose="00000400000000000000" pitchFamily="2" charset="-78"/>
              </a:rPr>
              <a:t>portfolio</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  كليه اوراق بهادار و دارايي ها بايد در آن وجود داشته باشد.</a:t>
            </a:r>
            <a:endParaRPr lang="en-US" sz="2400"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754351" y="3002063"/>
            <a:ext cx="8008649" cy="1569660"/>
          </a:xfrm>
          <a:prstGeom prst="rect">
            <a:avLst/>
          </a:prstGeom>
          <a:noFill/>
        </p:spPr>
        <p:txBody>
          <a:bodyPr wrap="square" rtlCol="1">
            <a:spAutoFit/>
          </a:bodyPr>
          <a:lstStyle/>
          <a:p>
            <a:pPr algn="just" rtl="1"/>
            <a:r>
              <a:rPr lang="fa-IR" sz="2400" b="1" dirty="0" smtClean="0">
                <a:latin typeface="Times New Roman" panose="02020603050405020304" pitchFamily="18" charset="0"/>
                <a:ea typeface="Calibri" panose="020F0502020204030204" pitchFamily="34" charset="0"/>
                <a:cs typeface="B Nazanin" panose="00000400000000000000" pitchFamily="2" charset="-78"/>
              </a:rPr>
              <a:t>به دليل </a:t>
            </a:r>
            <a:r>
              <a:rPr lang="en-US" sz="2400" b="1" dirty="0" smtClean="0">
                <a:latin typeface="Times New Roman" panose="02020603050405020304" pitchFamily="18" charset="0"/>
                <a:ea typeface="Calibri" panose="020F0502020204030204" pitchFamily="34" charset="0"/>
                <a:cs typeface="B Nazanin" panose="00000400000000000000" pitchFamily="2" charset="-78"/>
              </a:rPr>
              <a:t>deregulation</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 و </a:t>
            </a:r>
            <a:r>
              <a:rPr lang="en-US" sz="2400" b="1" dirty="0" smtClean="0">
                <a:latin typeface="Times New Roman" panose="02020603050405020304" pitchFamily="18" charset="0"/>
                <a:ea typeface="Calibri" panose="020F0502020204030204" pitchFamily="34" charset="0"/>
                <a:cs typeface="B Nazanin" panose="00000400000000000000" pitchFamily="2" charset="-78"/>
              </a:rPr>
              <a:t>Financial integration</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 اوراق بهادار در سبد جهان هنوز بصورت بخش بندي (</a:t>
            </a:r>
            <a:r>
              <a:rPr lang="en-US" sz="2400" b="1" dirty="0" smtClean="0">
                <a:latin typeface="Times New Roman" panose="02020603050405020304" pitchFamily="18" charset="0"/>
                <a:ea typeface="Calibri" panose="020F0502020204030204" pitchFamily="34" charset="0"/>
                <a:cs typeface="B Nazanin" panose="00000400000000000000" pitchFamily="2" charset="-78"/>
              </a:rPr>
              <a:t>segmented</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 است يا محدوديت در دسترسي به آن وجود دارد، اما بخشي از اوراق بهادار در شاخص هاي </a:t>
            </a:r>
            <a:r>
              <a:rPr lang="en-US" sz="2400" b="1" dirty="0" smtClean="0">
                <a:latin typeface="Times New Roman" panose="02020603050405020304" pitchFamily="18" charset="0"/>
                <a:ea typeface="Calibri" panose="020F0502020204030204" pitchFamily="34" charset="0"/>
                <a:cs typeface="B Nazanin" panose="00000400000000000000" pitchFamily="2" charset="-78"/>
              </a:rPr>
              <a:t>global</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 موجود است.</a:t>
            </a:r>
            <a:endParaRPr lang="en-US" sz="24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754351" y="4743271"/>
            <a:ext cx="8008649" cy="1200329"/>
          </a:xfrm>
          <a:prstGeom prst="rect">
            <a:avLst/>
          </a:prstGeom>
          <a:noFill/>
        </p:spPr>
        <p:txBody>
          <a:bodyPr wrap="square" rtlCol="1">
            <a:spAutoFit/>
          </a:bodyPr>
          <a:lstStyle/>
          <a:p>
            <a:pPr algn="just" rtl="1"/>
            <a:r>
              <a:rPr lang="en-US" sz="2400" b="1" dirty="0" smtClean="0">
                <a:latin typeface="Times New Roman" panose="02020603050405020304" pitchFamily="18" charset="0"/>
                <a:cs typeface="B Nazanin" panose="00000400000000000000" pitchFamily="2" charset="-78"/>
              </a:rPr>
              <a:t>Global beta</a:t>
            </a:r>
            <a:r>
              <a:rPr lang="fa-IR" sz="2400" b="1" dirty="0" smtClean="0">
                <a:latin typeface="Times New Roman" panose="02020603050405020304" pitchFamily="18" charset="0"/>
                <a:cs typeface="B Nazanin" panose="00000400000000000000" pitchFamily="2" charset="-78"/>
              </a:rPr>
              <a:t>: چون تنوع</a:t>
            </a:r>
            <a:r>
              <a:rPr lang="en-US" sz="2400" b="1" dirty="0" smtClean="0">
                <a:latin typeface="Times New Roman" panose="02020603050405020304" pitchFamily="18" charset="0"/>
                <a:cs typeface="B Nazanin" panose="00000400000000000000" pitchFamily="2" charset="-78"/>
              </a:rPr>
              <a:t>global</a:t>
            </a:r>
            <a:r>
              <a:rPr lang="fa-IR" sz="2400" b="1" dirty="0" smtClean="0">
                <a:latin typeface="Times New Roman" panose="02020603050405020304" pitchFamily="18" charset="0"/>
                <a:cs typeface="B Nazanin" panose="00000400000000000000" pitchFamily="2" charset="-78"/>
              </a:rPr>
              <a:t> بيشتر است از نظر تئوريك بتاي جهاني از بتاي داخلي در كشورهاي با ريسك كمتر  بايد كوچك تر باشد. (بستگي به سطح ريسك كشور دارد)</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9315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r>
              <a:rPr lang="fa-IR" sz="1400" dirty="0" smtClean="0">
                <a:cs typeface="B Zar" panose="00000400000000000000" pitchFamily="2" charset="-78"/>
              </a:rPr>
              <a:t>آشنایی با محیط مالی بین الملل (مفاهیم، مدلها، نظام های مالی،بازارهای مالی و ابزارهای مالی بین الملل)</a:t>
            </a:r>
            <a:endParaRPr lang="en-US" sz="1400" dirty="0" smtClean="0">
              <a:cs typeface="B Zar" panose="00000400000000000000" pitchFamily="2" charset="-78"/>
            </a:endParaRPr>
          </a:p>
          <a:p>
            <a:pPr marL="914400" lvl="1" indent="-514350" algn="r" rtl="1">
              <a:buFont typeface="+mj-lt"/>
              <a:buAutoNum type="arabicParenR"/>
            </a:pPr>
            <a:r>
              <a:rPr lang="fa-IR" dirty="0" smtClean="0">
                <a:solidFill>
                  <a:srgbClr val="FF0000"/>
                </a:solidFill>
                <a:cs typeface="B Zar" panose="00000400000000000000" pitchFamily="2" charset="-78"/>
              </a:rPr>
              <a:t>مدل ماندل و فلمینگ و انواع نظامهای ارزی</a:t>
            </a:r>
          </a:p>
          <a:p>
            <a:pPr marL="914400" lvl="1" indent="-514350" algn="r" rtl="1">
              <a:buFont typeface="+mj-lt"/>
              <a:buAutoNum type="arabicParenR"/>
            </a:pPr>
            <a:r>
              <a:rPr lang="fa-IR" dirty="0" smtClean="0">
                <a:solidFill>
                  <a:srgbClr val="FF0000"/>
                </a:solidFill>
                <a:cs typeface="B Zar" panose="00000400000000000000" pitchFamily="2" charset="-78"/>
              </a:rPr>
              <a:t>مدل گرانشی تینبرگن</a:t>
            </a:r>
          </a:p>
          <a:p>
            <a:pPr marL="914400" lvl="1" indent="-514350" algn="r" rtl="1">
              <a:buFont typeface="+mj-lt"/>
              <a:buAutoNum type="arabicParenR"/>
            </a:pPr>
            <a:r>
              <a:rPr lang="fa-IR" dirty="0" smtClean="0">
                <a:solidFill>
                  <a:srgbClr val="FF0000"/>
                </a:solidFill>
                <a:cs typeface="B Zar" panose="00000400000000000000" pitchFamily="2" charset="-78"/>
              </a:rPr>
              <a:t>مدل بیش واکنشی یا </a:t>
            </a:r>
            <a:r>
              <a:rPr lang="en-US" dirty="0" smtClean="0">
                <a:solidFill>
                  <a:srgbClr val="FF0000"/>
                </a:solidFill>
                <a:cs typeface="B Zar" panose="00000400000000000000" pitchFamily="2" charset="-78"/>
              </a:rPr>
              <a:t>overshooting</a:t>
            </a:r>
            <a:r>
              <a:rPr lang="fa-IR" dirty="0" smtClean="0">
                <a:solidFill>
                  <a:srgbClr val="FF0000"/>
                </a:solidFill>
                <a:cs typeface="B Zar" panose="00000400000000000000" pitchFamily="2" charset="-78"/>
              </a:rPr>
              <a:t>آقای </a:t>
            </a:r>
            <a:r>
              <a:rPr lang="en-US" sz="2000" dirty="0">
                <a:solidFill>
                  <a:srgbClr val="FF0000"/>
                </a:solidFill>
                <a:cs typeface="B Zar" panose="00000400000000000000" pitchFamily="2" charset="-78"/>
              </a:rPr>
              <a:t> </a:t>
            </a:r>
            <a:r>
              <a:rPr lang="en-US" sz="2000" dirty="0">
                <a:solidFill>
                  <a:srgbClr val="FF0000"/>
                </a:solidFill>
                <a:cs typeface="B Zar" panose="00000400000000000000" pitchFamily="2" charset="-78"/>
                <a:hlinkClick r:id="rId2"/>
              </a:rPr>
              <a:t>Rudi </a:t>
            </a:r>
            <a:r>
              <a:rPr lang="en-US" sz="2000" dirty="0" err="1">
                <a:solidFill>
                  <a:srgbClr val="FF0000"/>
                </a:solidFill>
                <a:cs typeface="B Zar" panose="00000400000000000000" pitchFamily="2" charset="-78"/>
                <a:hlinkClick r:id="rId2"/>
              </a:rPr>
              <a:t>Dornbusch</a:t>
            </a:r>
            <a:endParaRPr lang="fa-IR" sz="3200" dirty="0">
              <a:solidFill>
                <a:srgbClr val="FF0000"/>
              </a:solidFill>
              <a:cs typeface="B Zar" panose="00000400000000000000" pitchFamily="2" charset="-78"/>
            </a:endParaRPr>
          </a:p>
          <a:p>
            <a:pPr marL="914400" lvl="1" indent="-514350" algn="r" rtl="1">
              <a:buFont typeface="+mj-lt"/>
              <a:buAutoNum type="arabicParenR"/>
            </a:pPr>
            <a:r>
              <a:rPr lang="fa-IR" dirty="0" smtClean="0">
                <a:solidFill>
                  <a:srgbClr val="FF0000"/>
                </a:solidFill>
                <a:cs typeface="B Zar" panose="00000400000000000000" pitchFamily="2" charset="-78"/>
              </a:rPr>
              <a:t>نظریه اروینگ فیشر</a:t>
            </a:r>
          </a:p>
          <a:p>
            <a:pPr marL="914400" lvl="1" indent="-514350" algn="r" rtl="1">
              <a:buFont typeface="+mj-lt"/>
              <a:buAutoNum type="arabicParenR"/>
            </a:pPr>
            <a:r>
              <a:rPr lang="fa-IR" dirty="0" smtClean="0">
                <a:solidFill>
                  <a:srgbClr val="FF0000"/>
                </a:solidFill>
                <a:cs typeface="B Zar" panose="00000400000000000000" pitchFamily="2" charset="-78"/>
              </a:rPr>
              <a:t>نظریه لیبرالزیم بازارهای مالی</a:t>
            </a:r>
            <a:r>
              <a:rPr lang="en-US" dirty="0" smtClean="0"/>
              <a:t>McKinnon </a:t>
            </a:r>
            <a:r>
              <a:rPr lang="en-US" dirty="0"/>
              <a:t>(1973</a:t>
            </a:r>
            <a:r>
              <a:rPr lang="en-US" dirty="0" smtClean="0"/>
              <a:t>)</a:t>
            </a:r>
            <a:endParaRPr lang="fa-IR" dirty="0" smtClean="0"/>
          </a:p>
          <a:p>
            <a:pPr marL="914400" lvl="1" indent="-514350" algn="r" rtl="1">
              <a:buFont typeface="+mj-lt"/>
              <a:buAutoNum type="arabicParenR"/>
            </a:pPr>
            <a:r>
              <a:rPr lang="fa-IR" dirty="0" smtClean="0">
                <a:solidFill>
                  <a:srgbClr val="FF0000"/>
                </a:solidFill>
                <a:cs typeface="B Zar" panose="00000400000000000000" pitchFamily="2" charset="-78"/>
              </a:rPr>
              <a:t>نظریه </a:t>
            </a:r>
            <a:r>
              <a:rPr lang="fa-IR" dirty="0">
                <a:solidFill>
                  <a:srgbClr val="FF0000"/>
                </a:solidFill>
                <a:cs typeface="B Zar" panose="00000400000000000000" pitchFamily="2" charset="-78"/>
              </a:rPr>
              <a:t>جایگزین نهادگرایی (نظریه نهادی گرا)برای </a:t>
            </a:r>
            <a:r>
              <a:rPr lang="fa-IR" dirty="0" smtClean="0">
                <a:solidFill>
                  <a:srgbClr val="FF0000"/>
                </a:solidFill>
                <a:cs typeface="B Zar" panose="00000400000000000000" pitchFamily="2" charset="-78"/>
              </a:rPr>
              <a:t>آزاد </a:t>
            </a:r>
            <a:r>
              <a:rPr lang="fa-IR" dirty="0">
                <a:solidFill>
                  <a:srgbClr val="FF0000"/>
                </a:solidFill>
                <a:cs typeface="B Zar" panose="00000400000000000000" pitchFamily="2" charset="-78"/>
              </a:rPr>
              <a:t>سازی </a:t>
            </a:r>
            <a:r>
              <a:rPr lang="fa-IR" dirty="0" smtClean="0">
                <a:solidFill>
                  <a:srgbClr val="FF0000"/>
                </a:solidFill>
                <a:cs typeface="B Zar" panose="00000400000000000000" pitchFamily="2" charset="-78"/>
              </a:rPr>
              <a:t>مالی</a:t>
            </a:r>
            <a:endParaRPr lang="fa-IR" sz="1400" dirty="0" smtClean="0">
              <a:solidFill>
                <a:srgbClr val="FF0000"/>
              </a:solidFill>
              <a:cs typeface="B Zar" panose="00000400000000000000" pitchFamily="2" charset="-78"/>
            </a:endParaRPr>
          </a:p>
          <a:p>
            <a:pPr algn="r" rtl="1"/>
            <a:r>
              <a:rPr lang="fa-IR" sz="1400" dirty="0" smtClean="0">
                <a:cs typeface="B Zar" panose="00000400000000000000" pitchFamily="2" charset="-78"/>
              </a:rPr>
              <a:t>مدیریت ریسک در شرکتهای </a:t>
            </a:r>
            <a:r>
              <a:rPr lang="en-US" sz="1400" dirty="0" smtClean="0">
                <a:cs typeface="B Zar" panose="00000400000000000000" pitchFamily="2" charset="-78"/>
              </a:rPr>
              <a:t>MNC</a:t>
            </a:r>
            <a:endParaRPr lang="fa-IR" sz="1400" dirty="0" smtClean="0">
              <a:cs typeface="B Zar" panose="00000400000000000000" pitchFamily="2" charset="-78"/>
            </a:endParaRPr>
          </a:p>
          <a:p>
            <a:pPr marL="914400" lvl="1" indent="-514350" algn="r" rtl="1">
              <a:buFont typeface="+mj-lt"/>
              <a:buAutoNum type="arabicParenR"/>
            </a:pPr>
            <a:r>
              <a:rPr lang="fa-IR" dirty="0" smtClean="0">
                <a:solidFill>
                  <a:srgbClr val="FF0000"/>
                </a:solidFill>
                <a:cs typeface="B Zar" panose="00000400000000000000" pitchFamily="2" charset="-78"/>
              </a:rPr>
              <a:t>ریسک مبادله</a:t>
            </a:r>
          </a:p>
          <a:p>
            <a:pPr marL="914400" lvl="1" indent="-514350" algn="r" rtl="1">
              <a:buFont typeface="+mj-lt"/>
              <a:buAutoNum type="arabicParenR"/>
            </a:pPr>
            <a:r>
              <a:rPr lang="fa-IR" dirty="0" smtClean="0">
                <a:solidFill>
                  <a:srgbClr val="FF0000"/>
                </a:solidFill>
                <a:cs typeface="B Zar" panose="00000400000000000000" pitchFamily="2" charset="-78"/>
              </a:rPr>
              <a:t>ریسک انتقال یا تسعیر</a:t>
            </a:r>
          </a:p>
          <a:p>
            <a:pPr marL="914400" lvl="1" indent="-514350" algn="r" rtl="1">
              <a:buFont typeface="+mj-lt"/>
              <a:buAutoNum type="arabicParenR"/>
            </a:pPr>
            <a:r>
              <a:rPr lang="fa-IR" dirty="0" smtClean="0">
                <a:solidFill>
                  <a:srgbClr val="FF0000"/>
                </a:solidFill>
                <a:cs typeface="B Zar" panose="00000400000000000000" pitchFamily="2" charset="-78"/>
              </a:rPr>
              <a:t>ریسک اقتصادی</a:t>
            </a:r>
            <a:endParaRPr lang="en-US" dirty="0" smtClean="0">
              <a:solidFill>
                <a:srgbClr val="FF0000"/>
              </a:solidFill>
              <a:cs typeface="B Zar" panose="00000400000000000000" pitchFamily="2" charset="-78"/>
            </a:endParaRPr>
          </a:p>
          <a:p>
            <a:pPr algn="r" rtl="1"/>
            <a:r>
              <a:rPr lang="fa-IR" sz="1400" dirty="0" smtClean="0">
                <a:cs typeface="B Zar" panose="00000400000000000000" pitchFamily="2" charset="-78"/>
              </a:rPr>
              <a:t>تامین مالی از محیط بین الملل شامل:</a:t>
            </a:r>
          </a:p>
          <a:p>
            <a:pPr marL="914400" lvl="1" indent="-514350" algn="r" rtl="1">
              <a:buFont typeface="+mj-lt"/>
              <a:buAutoNum type="arabicParenR"/>
            </a:pPr>
            <a:r>
              <a:rPr lang="en-US" dirty="0" smtClean="0">
                <a:solidFill>
                  <a:srgbClr val="FF0000"/>
                </a:solidFill>
                <a:cs typeface="B Zar" panose="00000400000000000000" pitchFamily="2" charset="-78"/>
              </a:rPr>
              <a:t>Equity financing</a:t>
            </a:r>
          </a:p>
          <a:p>
            <a:pPr marL="914400" lvl="1" indent="-514350" algn="r" rtl="1">
              <a:buFont typeface="+mj-lt"/>
              <a:buAutoNum type="arabicParenR"/>
            </a:pPr>
            <a:r>
              <a:rPr lang="en-US" dirty="0" smtClean="0">
                <a:solidFill>
                  <a:srgbClr val="FF0000"/>
                </a:solidFill>
                <a:cs typeface="B Zar" panose="00000400000000000000" pitchFamily="2" charset="-78"/>
              </a:rPr>
              <a:t>Debt financing</a:t>
            </a:r>
          </a:p>
          <a:p>
            <a:pPr marL="914400" lvl="1" indent="-514350" algn="r" rtl="1">
              <a:buFont typeface="+mj-lt"/>
              <a:buAutoNum type="arabicParenR"/>
            </a:pPr>
            <a:r>
              <a:rPr lang="en-US" dirty="0" smtClean="0">
                <a:solidFill>
                  <a:srgbClr val="FF0000"/>
                </a:solidFill>
                <a:cs typeface="B Zar" panose="00000400000000000000" pitchFamily="2" charset="-78"/>
              </a:rPr>
              <a:t>Trade financing</a:t>
            </a:r>
          </a:p>
          <a:p>
            <a:pPr marL="914400" lvl="1" indent="-514350" algn="r" rtl="1">
              <a:buFont typeface="+mj-lt"/>
              <a:buAutoNum type="arabicParenR"/>
            </a:pPr>
            <a:r>
              <a:rPr lang="en-US" dirty="0" smtClean="0">
                <a:solidFill>
                  <a:srgbClr val="FF0000"/>
                </a:solidFill>
                <a:cs typeface="B Zar" panose="00000400000000000000" pitchFamily="2" charset="-78"/>
              </a:rPr>
              <a:t>Project financing</a:t>
            </a:r>
          </a:p>
          <a:p>
            <a:pPr marL="0" indent="0" algn="r" rtl="1">
              <a:buNone/>
            </a:pPr>
            <a:endParaRPr lang="fa-IR" sz="1400" dirty="0" smtClean="0">
              <a:cs typeface="B Zar" panose="0000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
            <a:ext cx="8097381" cy="971686"/>
          </a:xfrm>
          <a:prstGeom prst="rect">
            <a:avLst/>
          </a:prstGeom>
          <a:noFill/>
          <a:ln>
            <a:noFill/>
          </a:ln>
        </p:spPr>
      </p:pic>
      <p:sp>
        <p:nvSpPr>
          <p:cNvPr id="7" name="Title 1"/>
          <p:cNvSpPr>
            <a:spLocks noGrp="1"/>
          </p:cNvSpPr>
          <p:nvPr>
            <p:ph type="title"/>
          </p:nvPr>
        </p:nvSpPr>
        <p:spPr>
          <a:xfrm>
            <a:off x="1371600" y="363923"/>
            <a:ext cx="6934200" cy="548640"/>
          </a:xfrm>
        </p:spPr>
        <p:txBody>
          <a:bodyPr>
            <a:normAutofit/>
          </a:bodyPr>
          <a:lstStyle/>
          <a:p>
            <a:r>
              <a:rPr lang="fa-IR" sz="2800" dirty="0" smtClean="0">
                <a:cs typeface="B Zar" panose="00000400000000000000" pitchFamily="2" charset="-78"/>
              </a:rPr>
              <a:t>موضوعاتی که در این درس باید بیاموزیم</a:t>
            </a:r>
            <a:endParaRPr lang="en-US" sz="2800" dirty="0">
              <a:cs typeface="B Zar" panose="00000400000000000000" pitchFamily="2" charset="-78"/>
            </a:endParaRPr>
          </a:p>
        </p:txBody>
      </p:sp>
    </p:spTree>
    <p:extLst>
      <p:ext uri="{BB962C8B-B14F-4D97-AF65-F5344CB8AC3E}">
        <p14:creationId xmlns:p14="http://schemas.microsoft.com/office/powerpoint/2010/main" val="39137581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
          <p:cNvGrpSpPr/>
          <p:nvPr/>
        </p:nvGrpSpPr>
        <p:grpSpPr>
          <a:xfrm>
            <a:off x="3411090" y="447491"/>
            <a:ext cx="5715349" cy="543110"/>
            <a:chOff x="5816506" y="447491"/>
            <a:chExt cx="3309934" cy="54311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974712" y="533400"/>
              <a:ext cx="2371725" cy="400110"/>
            </a:xfrm>
            <a:prstGeom prst="rect">
              <a:avLst/>
            </a:prstGeom>
            <a:noFill/>
          </p:spPr>
          <p:txBody>
            <a:bodyPr wrap="square" rtlCol="0">
              <a:spAutoFit/>
            </a:bodyPr>
            <a:lstStyle/>
            <a:p>
              <a:r>
                <a:rPr lang="fa-IR" sz="2000" b="1" dirty="0">
                  <a:solidFill>
                    <a:schemeClr val="bg1"/>
                  </a:solidFill>
                  <a:cs typeface="B Nazanin" panose="00000400000000000000" pitchFamily="2" charset="-78"/>
                </a:rPr>
                <a:t>هزینه و دسترسی سرمايه جهانی</a:t>
              </a:r>
              <a:endParaRPr lang="en-US" sz="20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26</a:t>
              </a:r>
              <a:endParaRPr lang="en-US" sz="2400" dirty="0">
                <a:solidFill>
                  <a:srgbClr val="002060"/>
                </a:solidFill>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219200"/>
            <a:ext cx="3943350" cy="1285875"/>
          </a:xfrm>
          <a:prstGeom prst="rect">
            <a:avLst/>
          </a:prstGeom>
        </p:spPr>
      </p:pic>
      <p:sp>
        <p:nvSpPr>
          <p:cNvPr id="13" name="TextBox 12"/>
          <p:cNvSpPr txBox="1"/>
          <p:nvPr/>
        </p:nvSpPr>
        <p:spPr>
          <a:xfrm>
            <a:off x="1005825" y="2438400"/>
            <a:ext cx="8008649" cy="461665"/>
          </a:xfrm>
          <a:prstGeom prst="rect">
            <a:avLst/>
          </a:prstGeom>
          <a:noFill/>
        </p:spPr>
        <p:txBody>
          <a:bodyPr wrap="square" rtlCol="1">
            <a:spAutoFit/>
          </a:bodyPr>
          <a:lstStyle/>
          <a:p>
            <a:pPr rtl="1"/>
            <a:r>
              <a:rPr lang="fa-IR" sz="2400" b="1" dirty="0" smtClean="0">
                <a:latin typeface="Times New Roman" panose="02020603050405020304" pitchFamily="18" charset="0"/>
                <a:cs typeface="B Nazanin" panose="00000400000000000000" pitchFamily="2" charset="-78"/>
              </a:rPr>
              <a:t>يا</a:t>
            </a:r>
            <a:endParaRPr lang="en-US" sz="24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483" y="2895600"/>
            <a:ext cx="3899666" cy="781050"/>
          </a:xfrm>
          <a:prstGeom prst="rect">
            <a:avLst/>
          </a:prstGeom>
        </p:spPr>
      </p:pic>
      <p:sp>
        <p:nvSpPr>
          <p:cNvPr id="15" name="TextBox 14"/>
          <p:cNvSpPr txBox="1"/>
          <p:nvPr/>
        </p:nvSpPr>
        <p:spPr>
          <a:xfrm>
            <a:off x="457200" y="3681905"/>
            <a:ext cx="8557275" cy="461665"/>
          </a:xfrm>
          <a:prstGeom prst="rect">
            <a:avLst/>
          </a:prstGeom>
          <a:noFill/>
        </p:spPr>
        <p:txBody>
          <a:bodyPr wrap="square" rtlCol="1">
            <a:spAutoFit/>
          </a:bodyPr>
          <a:lstStyle/>
          <a:p>
            <a:pPr algn="just" rtl="1"/>
            <a:r>
              <a:rPr lang="fa-IR" sz="2400" b="1" dirty="0" smtClean="0">
                <a:latin typeface="Times New Roman" panose="02020603050405020304" pitchFamily="18" charset="0"/>
                <a:cs typeface="B Nazanin" panose="00000400000000000000" pitchFamily="2" charset="-78"/>
              </a:rPr>
              <a:t>مثال: بتاي شركت (اهرمي) 1/2، نرخ ماليات شركت 25% و نسبت بدهي 60% است:</a:t>
            </a:r>
            <a:endParaRPr lang="en-US" sz="2400" b="1"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600200" y="4876800"/>
                <a:ext cx="6356227" cy="9782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a:latin typeface="Cambria Math"/>
                        </a:rPr>
                        <m:t>𝐿𝑎𝑚𝑏𝑑𝑎</m:t>
                      </m:r>
                      <m:r>
                        <a:rPr lang="en-US" sz="2800" b="0">
                          <a:latin typeface="Cambria Math"/>
                        </a:rPr>
                        <m:t>=</m:t>
                      </m:r>
                      <m:f>
                        <m:fPr>
                          <m:ctrlPr>
                            <a:rPr lang="en-US" sz="2800" i="1">
                              <a:latin typeface="Cambria Math" panose="02040503050406030204" pitchFamily="18" charset="0"/>
                            </a:rPr>
                          </m:ctrlPr>
                        </m:fPr>
                        <m:num>
                          <m:r>
                            <a:rPr lang="en-US" sz="2800" b="0" i="1">
                              <a:latin typeface="Cambria Math"/>
                            </a:rPr>
                            <m:t>1</m:t>
                          </m:r>
                          <m:r>
                            <a:rPr lang="en-US" sz="2800" b="0" i="1">
                              <a:latin typeface="Cambria Math"/>
                            </a:rPr>
                            <m:t>.</m:t>
                          </m:r>
                          <m:r>
                            <a:rPr lang="en-US" sz="2800" b="0" i="1">
                              <a:latin typeface="Cambria Math"/>
                            </a:rPr>
                            <m:t>2</m:t>
                          </m:r>
                        </m:num>
                        <m:den>
                          <m:r>
                            <a:rPr lang="en-US" sz="2800" b="0" i="1">
                              <a:latin typeface="Cambria Math"/>
                            </a:rPr>
                            <m:t>1</m:t>
                          </m:r>
                          <m:r>
                            <a:rPr lang="en-US" sz="2800" b="0" i="1">
                              <a:latin typeface="Cambria Math"/>
                            </a:rPr>
                            <m:t>+(</m:t>
                          </m:r>
                          <m:r>
                            <a:rPr lang="en-US" sz="2800" b="0" i="1">
                              <a:latin typeface="Cambria Math"/>
                            </a:rPr>
                            <m:t>1</m:t>
                          </m:r>
                          <m:r>
                            <a:rPr lang="en-US" sz="2800" b="0" i="1">
                              <a:latin typeface="Cambria Math"/>
                            </a:rPr>
                            <m:t>−%</m:t>
                          </m:r>
                          <m:r>
                            <a:rPr lang="en-US" sz="2800" b="0" i="1">
                              <a:latin typeface="Cambria Math"/>
                            </a:rPr>
                            <m:t>25</m:t>
                          </m:r>
                          <m:r>
                            <a:rPr lang="en-US" sz="2800" b="0" i="1">
                              <a:latin typeface="Cambria Math"/>
                            </a:rPr>
                            <m:t>)%</m:t>
                          </m:r>
                          <m:r>
                            <a:rPr lang="en-US" sz="2800" b="0" i="1">
                              <a:latin typeface="Cambria Math"/>
                            </a:rPr>
                            <m:t>65</m:t>
                          </m:r>
                        </m:den>
                      </m:f>
                      <m:r>
                        <a:rPr lang="en-US" sz="2800" b="0">
                          <a:latin typeface="Cambria Math"/>
                        </a:rPr>
                        <m:t>=</m:t>
                      </m:r>
                      <m:r>
                        <a:rPr lang="en-US" sz="2800" b="0" i="1">
                          <a:latin typeface="Cambria Math"/>
                        </a:rPr>
                        <m:t>0</m:t>
                      </m:r>
                      <m:r>
                        <a:rPr lang="en-US" sz="2800" b="0">
                          <a:latin typeface="Cambria Math"/>
                        </a:rPr>
                        <m:t>.</m:t>
                      </m:r>
                      <m:r>
                        <a:rPr lang="en-US" sz="2800" b="0" i="1">
                          <a:latin typeface="Cambria Math"/>
                        </a:rPr>
                        <m:t>827</m:t>
                      </m:r>
                    </m:oMath>
                  </m:oMathPara>
                </a14:m>
                <a:endParaRPr lang="en-US" sz="2800" dirty="0">
                  <a:cs typeface="B Zar" panose="00000400000000000000" pitchFamily="2"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1600200" y="4876800"/>
                <a:ext cx="6356227" cy="978217"/>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298630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3411090" y="447491"/>
            <a:ext cx="5715349" cy="543110"/>
            <a:chOff x="5816506" y="447491"/>
            <a:chExt cx="3309934" cy="54311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974712" y="533400"/>
              <a:ext cx="2371725" cy="400110"/>
            </a:xfrm>
            <a:prstGeom prst="rect">
              <a:avLst/>
            </a:prstGeom>
            <a:noFill/>
          </p:spPr>
          <p:txBody>
            <a:bodyPr wrap="square" rtlCol="0">
              <a:spAutoFit/>
            </a:bodyPr>
            <a:lstStyle/>
            <a:p>
              <a:r>
                <a:rPr lang="fa-IR" sz="2000" b="1" dirty="0">
                  <a:solidFill>
                    <a:schemeClr val="bg1"/>
                  </a:solidFill>
                  <a:cs typeface="B Nazanin" panose="00000400000000000000" pitchFamily="2" charset="-78"/>
                </a:rPr>
                <a:t>هزینه و دسترسی سرمايه جهانی</a:t>
              </a:r>
              <a:endParaRPr lang="en-US" sz="20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27</a:t>
              </a:r>
              <a:endParaRPr lang="en-US" sz="2400" dirty="0">
                <a:solidFill>
                  <a:srgbClr val="002060"/>
                </a:solidFill>
              </a:endParaRPr>
            </a:p>
          </p:txBody>
        </p:sp>
      </p:gr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1066800" y="1397000"/>
              <a:ext cx="7214424" cy="5003864"/>
            </p:xfrm>
            <a:graphic>
              <a:graphicData uri="http://schemas.openxmlformats.org/drawingml/2006/table">
                <a:tbl>
                  <a:tblPr firstRow="1" bandRow="1">
                    <a:tableStyleId>{5C22544A-7EE6-4342-B048-85BDC9FD1C3A}</a:tableStyleId>
                  </a:tblPr>
                  <a:tblGrid>
                    <a:gridCol w="1803606">
                      <a:extLst>
                        <a:ext uri="{9D8B030D-6E8A-4147-A177-3AD203B41FA5}">
                          <a16:colId xmlns:a16="http://schemas.microsoft.com/office/drawing/2014/main" val="20000"/>
                        </a:ext>
                      </a:extLst>
                    </a:gridCol>
                    <a:gridCol w="1816579">
                      <a:extLst>
                        <a:ext uri="{9D8B030D-6E8A-4147-A177-3AD203B41FA5}">
                          <a16:colId xmlns:a16="http://schemas.microsoft.com/office/drawing/2014/main" val="20001"/>
                        </a:ext>
                      </a:extLst>
                    </a:gridCol>
                    <a:gridCol w="1790633">
                      <a:extLst>
                        <a:ext uri="{9D8B030D-6E8A-4147-A177-3AD203B41FA5}">
                          <a16:colId xmlns:a16="http://schemas.microsoft.com/office/drawing/2014/main" val="20002"/>
                        </a:ext>
                      </a:extLst>
                    </a:gridCol>
                    <a:gridCol w="1803606">
                      <a:extLst>
                        <a:ext uri="{9D8B030D-6E8A-4147-A177-3AD203B41FA5}">
                          <a16:colId xmlns:a16="http://schemas.microsoft.com/office/drawing/2014/main" val="20003"/>
                        </a:ext>
                      </a:extLst>
                    </a:gridCol>
                  </a:tblGrid>
                  <a:tr h="649514">
                    <a:tc>
                      <a:txBody>
                        <a:bodyPr/>
                        <a:lstStyle/>
                        <a:p>
                          <a:pPr algn="ctr"/>
                          <a14:m>
                            <m:oMathPara xmlns:m="http://schemas.openxmlformats.org/officeDocument/2006/math">
                              <m:oMathParaPr>
                                <m:jc m:val="centerGroup"/>
                              </m:oMathParaPr>
                              <m:oMath xmlns:m="http://schemas.openxmlformats.org/officeDocument/2006/math">
                                <m:sSub>
                                  <m:sSubPr>
                                    <m:ctrlPr>
                                      <a:rPr kumimoji="0" lang="en-US" sz="3600" b="1" i="1" kern="1200" smtClean="0">
                                        <a:solidFill>
                                          <a:schemeClr val="tx1"/>
                                        </a:solidFill>
                                        <a:effectLst/>
                                        <a:latin typeface="Cambria Math" panose="02040503050406030204" pitchFamily="18" charset="0"/>
                                        <a:ea typeface="+mn-ea"/>
                                        <a:cs typeface="+mn-cs"/>
                                      </a:rPr>
                                    </m:ctrlPr>
                                  </m:sSubPr>
                                  <m:e>
                                    <m:r>
                                      <a:rPr kumimoji="0" lang="en-US" sz="3600" b="1" i="1" kern="1200">
                                        <a:solidFill>
                                          <a:schemeClr val="tx1"/>
                                        </a:solidFill>
                                        <a:effectLst/>
                                        <a:latin typeface="Cambria Math"/>
                                        <a:ea typeface="+mn-ea"/>
                                        <a:cs typeface="+mn-cs"/>
                                      </a:rPr>
                                      <m:t>𝐵</m:t>
                                    </m:r>
                                  </m:e>
                                  <m:sub>
                                    <m:r>
                                      <a:rPr kumimoji="0" lang="en-US" sz="3600" b="1" i="1" kern="1200">
                                        <a:solidFill>
                                          <a:schemeClr val="tx1"/>
                                        </a:solidFill>
                                        <a:effectLst/>
                                        <a:latin typeface="Cambria Math"/>
                                        <a:ea typeface="+mn-ea"/>
                                        <a:cs typeface="+mn-cs"/>
                                      </a:rPr>
                                      <m:t>𝑢</m:t>
                                    </m:r>
                                  </m:sub>
                                </m:sSub>
                              </m:oMath>
                            </m:oMathPara>
                          </a14:m>
                          <a:endParaRPr kumimoji="0" lang="en-US" sz="3600" b="1" i="1" kern="1200" dirty="0">
                            <a:solidFill>
                              <a:schemeClr val="tx1"/>
                            </a:solidFill>
                            <a:effectLst/>
                            <a:latin typeface="+mn-lt"/>
                            <a:ea typeface="+mn-ea"/>
                            <a:cs typeface="+mn-cs"/>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sz="3600" b="1" i="1" kern="1200" smtClean="0">
                                        <a:solidFill>
                                          <a:schemeClr val="tx1"/>
                                        </a:solidFill>
                                        <a:effectLst/>
                                        <a:latin typeface="Cambria Math" panose="02040503050406030204" pitchFamily="18" charset="0"/>
                                        <a:ea typeface="+mn-ea"/>
                                        <a:cs typeface="+mn-cs"/>
                                      </a:rPr>
                                    </m:ctrlPr>
                                  </m:sSubPr>
                                  <m:e>
                                    <m:r>
                                      <a:rPr kumimoji="0" lang="en-US" sz="3600" b="1" i="1" kern="1200">
                                        <a:solidFill>
                                          <a:schemeClr val="tx1"/>
                                        </a:solidFill>
                                        <a:effectLst/>
                                        <a:latin typeface="Cambria Math"/>
                                        <a:ea typeface="+mn-ea"/>
                                        <a:cs typeface="+mn-cs"/>
                                      </a:rPr>
                                      <m:t>𝑇</m:t>
                                    </m:r>
                                  </m:e>
                                  <m:sub>
                                    <m:r>
                                      <a:rPr kumimoji="0" lang="en-US" sz="3600" b="1" i="1" kern="1200">
                                        <a:solidFill>
                                          <a:schemeClr val="tx1"/>
                                        </a:solidFill>
                                        <a:effectLst/>
                                        <a:latin typeface="Cambria Math"/>
                                        <a:ea typeface="+mn-ea"/>
                                        <a:cs typeface="+mn-cs"/>
                                      </a:rPr>
                                      <m:t>𝐶</m:t>
                                    </m:r>
                                  </m:sub>
                                </m:sSub>
                              </m:oMath>
                            </m:oMathPara>
                          </a14:m>
                          <a:endParaRPr kumimoji="0" lang="en-US" sz="3600" b="1" i="1" kern="1200" dirty="0">
                            <a:solidFill>
                              <a:schemeClr val="tx1"/>
                            </a:solidFill>
                            <a:effectLst/>
                            <a:latin typeface="+mn-lt"/>
                            <a:ea typeface="+mn-ea"/>
                            <a:cs typeface="+mn-cs"/>
                          </a:endParaRPr>
                        </a:p>
                      </a:txBody>
                      <a:tcPr/>
                    </a:tc>
                    <a:tc>
                      <a:txBody>
                        <a:bodyPr/>
                        <a:lstStyle/>
                        <a:p>
                          <a:pPr algn="ctr"/>
                          <a14:m>
                            <m:oMathPara xmlns:m="http://schemas.openxmlformats.org/officeDocument/2006/math">
                              <m:oMathParaPr>
                                <m:jc m:val="centerGroup"/>
                              </m:oMathParaPr>
                              <m:oMath xmlns:m="http://schemas.openxmlformats.org/officeDocument/2006/math">
                                <m:f>
                                  <m:fPr>
                                    <m:type m:val="skw"/>
                                    <m:ctrlPr>
                                      <a:rPr kumimoji="0" lang="en-US" sz="3600" b="1" i="1" kern="1200" smtClean="0">
                                        <a:solidFill>
                                          <a:schemeClr val="tx1"/>
                                        </a:solidFill>
                                        <a:effectLst/>
                                        <a:latin typeface="Cambria Math" panose="02040503050406030204" pitchFamily="18" charset="0"/>
                                        <a:ea typeface="+mn-ea"/>
                                        <a:cs typeface="+mn-cs"/>
                                      </a:rPr>
                                    </m:ctrlPr>
                                  </m:fPr>
                                  <m:num>
                                    <m:r>
                                      <a:rPr kumimoji="0" lang="en-US" sz="3600" b="1" i="1" kern="1200">
                                        <a:solidFill>
                                          <a:schemeClr val="tx1"/>
                                        </a:solidFill>
                                        <a:effectLst/>
                                        <a:latin typeface="Cambria Math"/>
                                        <a:ea typeface="+mn-ea"/>
                                        <a:cs typeface="+mn-cs"/>
                                      </a:rPr>
                                      <m:t>𝐷</m:t>
                                    </m:r>
                                  </m:num>
                                  <m:den>
                                    <m:r>
                                      <a:rPr kumimoji="0" lang="en-US" sz="3600" b="1" i="1" kern="1200">
                                        <a:solidFill>
                                          <a:schemeClr val="tx1"/>
                                        </a:solidFill>
                                        <a:effectLst/>
                                        <a:latin typeface="Cambria Math"/>
                                        <a:ea typeface="+mn-ea"/>
                                        <a:cs typeface="+mn-cs"/>
                                      </a:rPr>
                                      <m:t>𝐸</m:t>
                                    </m:r>
                                  </m:den>
                                </m:f>
                              </m:oMath>
                            </m:oMathPara>
                          </a14:m>
                          <a:endParaRPr kumimoji="0" lang="en-US" sz="3600" b="1" i="1" kern="1200" dirty="0">
                            <a:solidFill>
                              <a:schemeClr val="tx1"/>
                            </a:solidFill>
                            <a:effectLst/>
                            <a:latin typeface="+mn-lt"/>
                            <a:ea typeface="+mn-ea"/>
                            <a:cs typeface="+mn-cs"/>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sz="3600" b="1" i="1" kern="1200" smtClean="0">
                                        <a:solidFill>
                                          <a:schemeClr val="tx1"/>
                                        </a:solidFill>
                                        <a:effectLst/>
                                        <a:latin typeface="Cambria Math" panose="02040503050406030204" pitchFamily="18" charset="0"/>
                                        <a:ea typeface="+mn-ea"/>
                                        <a:cs typeface="+mn-cs"/>
                                      </a:rPr>
                                    </m:ctrlPr>
                                  </m:sSubPr>
                                  <m:e>
                                    <m:r>
                                      <a:rPr kumimoji="0" lang="en-US" sz="3600" b="1" i="1" kern="1200">
                                        <a:solidFill>
                                          <a:schemeClr val="tx1"/>
                                        </a:solidFill>
                                        <a:effectLst/>
                                        <a:latin typeface="Cambria Math"/>
                                        <a:ea typeface="+mn-ea"/>
                                        <a:cs typeface="+mn-cs"/>
                                      </a:rPr>
                                      <m:t>𝐵</m:t>
                                    </m:r>
                                  </m:e>
                                  <m:sub>
                                    <m:r>
                                      <a:rPr kumimoji="0" lang="en-US" sz="3600" b="1" i="1" kern="1200">
                                        <a:solidFill>
                                          <a:schemeClr val="tx1"/>
                                        </a:solidFill>
                                        <a:effectLst/>
                                        <a:latin typeface="Cambria Math"/>
                                        <a:ea typeface="+mn-ea"/>
                                        <a:cs typeface="+mn-cs"/>
                                      </a:rPr>
                                      <m:t>𝐿</m:t>
                                    </m:r>
                                  </m:sub>
                                </m:sSub>
                              </m:oMath>
                            </m:oMathPara>
                          </a14:m>
                          <a:endParaRPr lang="en-US" sz="6600" dirty="0">
                            <a:solidFill>
                              <a:schemeClr val="tx1"/>
                            </a:solidFill>
                            <a:cs typeface="B Nazanin" panose="00000400000000000000" pitchFamily="2" charset="-78"/>
                          </a:endParaRPr>
                        </a:p>
                      </a:txBody>
                      <a:tcPr/>
                    </a:tc>
                    <a:extLst>
                      <a:ext uri="{0D108BD9-81ED-4DB2-BD59-A6C34878D82A}">
                        <a16:rowId xmlns:a16="http://schemas.microsoft.com/office/drawing/2014/main" val="10000"/>
                      </a:ext>
                    </a:extLst>
                  </a:tr>
                  <a:tr h="649514">
                    <a:tc>
                      <a:txBody>
                        <a:bodyPr/>
                        <a:lstStyle/>
                        <a:p>
                          <a:pPr algn="ctr"/>
                          <a:r>
                            <a:rPr lang="fa-IR" sz="4000" dirty="0" smtClean="0">
                              <a:cs typeface="B Nazanin" panose="00000400000000000000" pitchFamily="2" charset="-78"/>
                            </a:rPr>
                            <a:t>1</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25%</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20%</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1/5</a:t>
                          </a:r>
                          <a:endParaRPr lang="en-US" sz="4000" dirty="0">
                            <a:cs typeface="B Nazanin" panose="00000400000000000000" pitchFamily="2" charset="-78"/>
                          </a:endParaRPr>
                        </a:p>
                      </a:txBody>
                      <a:tcPr/>
                    </a:tc>
                    <a:extLst>
                      <a:ext uri="{0D108BD9-81ED-4DB2-BD59-A6C34878D82A}">
                        <a16:rowId xmlns:a16="http://schemas.microsoft.com/office/drawing/2014/main" val="10001"/>
                      </a:ext>
                    </a:extLst>
                  </a:tr>
                  <a:tr h="649514">
                    <a:tc>
                      <a:txBody>
                        <a:bodyPr/>
                        <a:lstStyle/>
                        <a:p>
                          <a:pPr algn="ctr"/>
                          <a:r>
                            <a:rPr lang="fa-IR" sz="4000" dirty="0" smtClean="0">
                              <a:cs typeface="B Nazanin" panose="00000400000000000000" pitchFamily="2" charset="-78"/>
                            </a:rPr>
                            <a:t>1</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25%</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40%</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1/3</a:t>
                          </a:r>
                          <a:endParaRPr lang="en-US" sz="4000" dirty="0">
                            <a:cs typeface="B Nazanin" panose="00000400000000000000" pitchFamily="2" charset="-78"/>
                          </a:endParaRPr>
                        </a:p>
                      </a:txBody>
                      <a:tcPr/>
                    </a:tc>
                    <a:extLst>
                      <a:ext uri="{0D108BD9-81ED-4DB2-BD59-A6C34878D82A}">
                        <a16:rowId xmlns:a16="http://schemas.microsoft.com/office/drawing/2014/main" val="10002"/>
                      </a:ext>
                    </a:extLst>
                  </a:tr>
                  <a:tr h="649514">
                    <a:tc>
                      <a:txBody>
                        <a:bodyPr/>
                        <a:lstStyle/>
                        <a:p>
                          <a:pPr algn="ctr"/>
                          <a:r>
                            <a:rPr lang="fa-IR" sz="4000" dirty="0" smtClean="0">
                              <a:cs typeface="B Nazanin" panose="00000400000000000000" pitchFamily="2" charset="-78"/>
                            </a:rPr>
                            <a:t>1</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25%</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80%</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1/6</a:t>
                          </a:r>
                          <a:endParaRPr lang="en-US" sz="4000" dirty="0">
                            <a:cs typeface="B Nazanin" panose="00000400000000000000" pitchFamily="2" charset="-78"/>
                          </a:endParaRPr>
                        </a:p>
                      </a:txBody>
                      <a:tcPr/>
                    </a:tc>
                    <a:extLst>
                      <a:ext uri="{0D108BD9-81ED-4DB2-BD59-A6C34878D82A}">
                        <a16:rowId xmlns:a16="http://schemas.microsoft.com/office/drawing/2014/main" val="10003"/>
                      </a:ext>
                    </a:extLst>
                  </a:tr>
                  <a:tr h="649514">
                    <a:tc>
                      <a:txBody>
                        <a:bodyPr/>
                        <a:lstStyle/>
                        <a:p>
                          <a:pPr algn="ctr"/>
                          <a:r>
                            <a:rPr lang="fa-IR" sz="4000" dirty="0" smtClean="0">
                              <a:cs typeface="B Nazanin" panose="00000400000000000000" pitchFamily="2" charset="-78"/>
                            </a:rPr>
                            <a:t>1</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0</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40%</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¼</a:t>
                          </a:r>
                          <a:endParaRPr lang="en-US" sz="4000" dirty="0">
                            <a:cs typeface="B Nazanin" panose="00000400000000000000" pitchFamily="2" charset="-78"/>
                          </a:endParaRPr>
                        </a:p>
                      </a:txBody>
                      <a:tcPr/>
                    </a:tc>
                    <a:extLst>
                      <a:ext uri="{0D108BD9-81ED-4DB2-BD59-A6C34878D82A}">
                        <a16:rowId xmlns:a16="http://schemas.microsoft.com/office/drawing/2014/main" val="10004"/>
                      </a:ext>
                    </a:extLst>
                  </a:tr>
                  <a:tr h="649514">
                    <a:tc>
                      <a:txBody>
                        <a:bodyPr/>
                        <a:lstStyle/>
                        <a:p>
                          <a:pPr algn="ctr"/>
                          <a:r>
                            <a:rPr lang="fa-IR" sz="4000" dirty="0" smtClean="0">
                              <a:cs typeface="B Nazanin" panose="00000400000000000000" pitchFamily="2" charset="-78"/>
                            </a:rPr>
                            <a:t>1</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25%</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40%</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1/3</a:t>
                          </a:r>
                          <a:endParaRPr lang="en-US" sz="4000" dirty="0">
                            <a:cs typeface="B Nazanin" panose="00000400000000000000" pitchFamily="2" charset="-78"/>
                          </a:endParaRPr>
                        </a:p>
                      </a:txBody>
                      <a:tcPr/>
                    </a:tc>
                    <a:extLst>
                      <a:ext uri="{0D108BD9-81ED-4DB2-BD59-A6C34878D82A}">
                        <a16:rowId xmlns:a16="http://schemas.microsoft.com/office/drawing/2014/main" val="10005"/>
                      </a:ext>
                    </a:extLst>
                  </a:tr>
                  <a:tr h="649514">
                    <a:tc>
                      <a:txBody>
                        <a:bodyPr/>
                        <a:lstStyle/>
                        <a:p>
                          <a:pPr algn="ctr"/>
                          <a:r>
                            <a:rPr lang="fa-IR" sz="4000" dirty="0" smtClean="0">
                              <a:cs typeface="B Nazanin" panose="00000400000000000000" pitchFamily="2" charset="-78"/>
                            </a:rPr>
                            <a:t>1</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50</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40%</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1/2</a:t>
                          </a:r>
                          <a:endParaRPr lang="en-US" sz="4000" dirty="0">
                            <a:cs typeface="B Nazanin" panose="00000400000000000000" pitchFamily="2" charset="-78"/>
                          </a:endParaRPr>
                        </a:p>
                      </a:txBody>
                      <a:tcPr/>
                    </a:tc>
                    <a:extLst>
                      <a:ext uri="{0D108BD9-81ED-4DB2-BD59-A6C34878D82A}">
                        <a16:rowId xmlns:a16="http://schemas.microsoft.com/office/drawing/2014/main" val="10006"/>
                      </a:ext>
                    </a:extLst>
                  </a:tr>
                </a:tbl>
              </a:graphicData>
            </a:graphic>
          </p:graphicFrame>
        </mc:Choice>
        <mc:Fallback xmlns="">
          <p:graphicFrame>
            <p:nvGraphicFramePr>
              <p:cNvPr id="2" name="Table 1"/>
              <p:cNvGraphicFramePr>
                <a:graphicFrameLocks noGrp="1"/>
              </p:cNvGraphicFramePr>
              <p:nvPr>
                <p:extLst>
                  <p:ext uri="{D42A27DB-BD31-4B8C-83A1-F6EECF244321}">
                    <p14:modId xmlns:a14="http://schemas.microsoft.com/office/drawing/2010/main" xmlns="" xmlns:p14="http://schemas.microsoft.com/office/powerpoint/2010/main" val="3290411013"/>
                  </p:ext>
                </p:extLst>
              </p:nvPr>
            </p:nvGraphicFramePr>
            <p:xfrm>
              <a:off x="1066800" y="1397000"/>
              <a:ext cx="7214424" cy="5003864"/>
            </p:xfrm>
            <a:graphic>
              <a:graphicData uri="http://schemas.openxmlformats.org/drawingml/2006/table">
                <a:tbl>
                  <a:tblPr firstRow="1" bandRow="1">
                    <a:tableStyleId>{5C22544A-7EE6-4342-B048-85BDC9FD1C3A}</a:tableStyleId>
                  </a:tblPr>
                  <a:tblGrid>
                    <a:gridCol w="1803606"/>
                    <a:gridCol w="1816579"/>
                    <a:gridCol w="1790633"/>
                    <a:gridCol w="1803606"/>
                  </a:tblGrid>
                  <a:tr h="797624">
                    <a:tc>
                      <a:txBody>
                        <a:bodyPr/>
                        <a:lstStyle/>
                        <a:p>
                          <a:endParaRPr lang="en-US"/>
                        </a:p>
                      </a:txBody>
                      <a:tcPr>
                        <a:blipFill rotWithShape="1">
                          <a:blip r:embed="rId3"/>
                          <a:stretch>
                            <a:fillRect r="-300000" b="-562595"/>
                          </a:stretch>
                        </a:blipFill>
                      </a:tcPr>
                    </a:tc>
                    <a:tc>
                      <a:txBody>
                        <a:bodyPr/>
                        <a:lstStyle/>
                        <a:p>
                          <a:endParaRPr lang="en-US"/>
                        </a:p>
                      </a:txBody>
                      <a:tcPr>
                        <a:blipFill rotWithShape="1">
                          <a:blip r:embed="rId3"/>
                          <a:stretch>
                            <a:fillRect l="-99329" r="-197987" b="-562595"/>
                          </a:stretch>
                        </a:blipFill>
                      </a:tcPr>
                    </a:tc>
                    <a:tc>
                      <a:txBody>
                        <a:bodyPr/>
                        <a:lstStyle/>
                        <a:p>
                          <a:endParaRPr lang="en-US"/>
                        </a:p>
                      </a:txBody>
                      <a:tcPr>
                        <a:blipFill rotWithShape="1">
                          <a:blip r:embed="rId3"/>
                          <a:stretch>
                            <a:fillRect l="-202730" r="-101365" b="-562595"/>
                          </a:stretch>
                        </a:blipFill>
                      </a:tcPr>
                    </a:tc>
                    <a:tc>
                      <a:txBody>
                        <a:bodyPr/>
                        <a:lstStyle/>
                        <a:p>
                          <a:endParaRPr lang="en-US"/>
                        </a:p>
                      </a:txBody>
                      <a:tcPr>
                        <a:blipFill rotWithShape="1">
                          <a:blip r:embed="rId3"/>
                          <a:stretch>
                            <a:fillRect l="-299662" r="-338" b="-562595"/>
                          </a:stretch>
                        </a:blipFill>
                      </a:tcPr>
                    </a:tc>
                  </a:tr>
                  <a:tr h="701040">
                    <a:tc>
                      <a:txBody>
                        <a:bodyPr/>
                        <a:lstStyle/>
                        <a:p>
                          <a:pPr algn="ctr"/>
                          <a:r>
                            <a:rPr lang="fa-IR" sz="4000" dirty="0" smtClean="0">
                              <a:cs typeface="B Nazanin" panose="00000400000000000000" pitchFamily="2" charset="-78"/>
                            </a:rPr>
                            <a:t>1</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25%</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20%</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1/5</a:t>
                          </a:r>
                          <a:endParaRPr lang="en-US" sz="4000" dirty="0">
                            <a:cs typeface="B Nazanin" panose="00000400000000000000" pitchFamily="2" charset="-78"/>
                          </a:endParaRPr>
                        </a:p>
                      </a:txBody>
                      <a:tcPr/>
                    </a:tc>
                  </a:tr>
                  <a:tr h="701040">
                    <a:tc>
                      <a:txBody>
                        <a:bodyPr/>
                        <a:lstStyle/>
                        <a:p>
                          <a:pPr algn="ctr"/>
                          <a:r>
                            <a:rPr lang="fa-IR" sz="4000" dirty="0" smtClean="0">
                              <a:cs typeface="B Nazanin" panose="00000400000000000000" pitchFamily="2" charset="-78"/>
                            </a:rPr>
                            <a:t>1</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25%</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40%</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1/3</a:t>
                          </a:r>
                          <a:endParaRPr lang="en-US" sz="4000" dirty="0">
                            <a:cs typeface="B Nazanin" panose="00000400000000000000" pitchFamily="2" charset="-78"/>
                          </a:endParaRPr>
                        </a:p>
                      </a:txBody>
                      <a:tcPr/>
                    </a:tc>
                  </a:tr>
                  <a:tr h="701040">
                    <a:tc>
                      <a:txBody>
                        <a:bodyPr/>
                        <a:lstStyle/>
                        <a:p>
                          <a:pPr algn="ctr"/>
                          <a:r>
                            <a:rPr lang="fa-IR" sz="4000" dirty="0" smtClean="0">
                              <a:cs typeface="B Nazanin" panose="00000400000000000000" pitchFamily="2" charset="-78"/>
                            </a:rPr>
                            <a:t>1</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25%</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80%</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1/6</a:t>
                          </a:r>
                          <a:endParaRPr lang="en-US" sz="4000" dirty="0">
                            <a:cs typeface="B Nazanin" panose="00000400000000000000" pitchFamily="2" charset="-78"/>
                          </a:endParaRPr>
                        </a:p>
                      </a:txBody>
                      <a:tcPr/>
                    </a:tc>
                  </a:tr>
                  <a:tr h="701040">
                    <a:tc>
                      <a:txBody>
                        <a:bodyPr/>
                        <a:lstStyle/>
                        <a:p>
                          <a:pPr algn="ctr"/>
                          <a:r>
                            <a:rPr lang="fa-IR" sz="4000" dirty="0" smtClean="0">
                              <a:cs typeface="B Nazanin" panose="00000400000000000000" pitchFamily="2" charset="-78"/>
                            </a:rPr>
                            <a:t>1</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0</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40%</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¼</a:t>
                          </a:r>
                          <a:endParaRPr lang="en-US" sz="4000" dirty="0">
                            <a:cs typeface="B Nazanin" panose="00000400000000000000" pitchFamily="2" charset="-78"/>
                          </a:endParaRPr>
                        </a:p>
                      </a:txBody>
                      <a:tcPr/>
                    </a:tc>
                  </a:tr>
                  <a:tr h="701040">
                    <a:tc>
                      <a:txBody>
                        <a:bodyPr/>
                        <a:lstStyle/>
                        <a:p>
                          <a:pPr algn="ctr"/>
                          <a:r>
                            <a:rPr lang="fa-IR" sz="4000" dirty="0" smtClean="0">
                              <a:cs typeface="B Nazanin" panose="00000400000000000000" pitchFamily="2" charset="-78"/>
                            </a:rPr>
                            <a:t>1</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25%</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40%</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1/3</a:t>
                          </a:r>
                          <a:endParaRPr lang="en-US" sz="4000" dirty="0">
                            <a:cs typeface="B Nazanin" panose="00000400000000000000" pitchFamily="2" charset="-78"/>
                          </a:endParaRPr>
                        </a:p>
                      </a:txBody>
                      <a:tcPr/>
                    </a:tc>
                  </a:tr>
                  <a:tr h="701040">
                    <a:tc>
                      <a:txBody>
                        <a:bodyPr/>
                        <a:lstStyle/>
                        <a:p>
                          <a:pPr algn="ctr"/>
                          <a:r>
                            <a:rPr lang="fa-IR" sz="4000" dirty="0" smtClean="0">
                              <a:cs typeface="B Nazanin" panose="00000400000000000000" pitchFamily="2" charset="-78"/>
                            </a:rPr>
                            <a:t>1</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50</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40%</a:t>
                          </a:r>
                          <a:endParaRPr lang="en-US" sz="4000" dirty="0">
                            <a:cs typeface="B Nazanin" panose="00000400000000000000" pitchFamily="2" charset="-78"/>
                          </a:endParaRPr>
                        </a:p>
                      </a:txBody>
                      <a:tcPr/>
                    </a:tc>
                    <a:tc>
                      <a:txBody>
                        <a:bodyPr/>
                        <a:lstStyle/>
                        <a:p>
                          <a:pPr algn="ctr"/>
                          <a:r>
                            <a:rPr lang="fa-IR" sz="4000" dirty="0" smtClean="0">
                              <a:cs typeface="B Nazanin" panose="00000400000000000000" pitchFamily="2" charset="-78"/>
                            </a:rPr>
                            <a:t>1/2</a:t>
                          </a:r>
                          <a:endParaRPr lang="en-US" sz="4000" dirty="0">
                            <a:cs typeface="B Nazanin" panose="00000400000000000000" pitchFamily="2" charset="-78"/>
                          </a:endParaRPr>
                        </a:p>
                      </a:txBody>
                      <a:tcPr/>
                    </a:tc>
                  </a:tr>
                </a:tbl>
              </a:graphicData>
            </a:graphic>
          </p:graphicFrame>
        </mc:Fallback>
      </mc:AlternateContent>
    </p:spTree>
    <p:extLst>
      <p:ext uri="{BB962C8B-B14F-4D97-AF65-F5344CB8AC3E}">
        <p14:creationId xmlns:p14="http://schemas.microsoft.com/office/powerpoint/2010/main" val="24624155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28600"/>
            <a:ext cx="616047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775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304800"/>
            <a:ext cx="8104828" cy="584775"/>
          </a:xfrm>
          <a:prstGeom prst="rect">
            <a:avLst/>
          </a:prstGeom>
          <a:noFill/>
        </p:spPr>
        <p:txBody>
          <a:bodyPr wrap="square" rtlCol="1">
            <a:spAutoFit/>
          </a:bodyPr>
          <a:lstStyle/>
          <a:p>
            <a:pPr algn="just" rtl="1"/>
            <a:r>
              <a:rPr lang="fa-IR" sz="3200" dirty="0" smtClean="0">
                <a:solidFill>
                  <a:srgbClr val="FF0000"/>
                </a:solidFill>
                <a:cs typeface="B Nazanin" panose="00000400000000000000" pitchFamily="2" charset="-78"/>
              </a:rPr>
              <a:t> صرف ريسك  صاحبان سهام (</a:t>
            </a:r>
            <a:r>
              <a:rPr lang="en-US" sz="3200" dirty="0">
                <a:solidFill>
                  <a:srgbClr val="FF0000"/>
                </a:solidFill>
                <a:cs typeface="B Nazanin" panose="00000400000000000000" pitchFamily="2" charset="-78"/>
              </a:rPr>
              <a:t>Equity risk premium</a:t>
            </a:r>
            <a:r>
              <a:rPr lang="fa-IR" sz="3200" dirty="0" smtClean="0">
                <a:solidFill>
                  <a:srgbClr val="FF0000"/>
                </a:solidFill>
                <a:cs typeface="B Nazanin" panose="00000400000000000000" pitchFamily="2" charset="-78"/>
              </a:rPr>
              <a:t>)</a:t>
            </a:r>
          </a:p>
        </p:txBody>
      </p:sp>
      <p:pic>
        <p:nvPicPr>
          <p:cNvPr id="18" name="Picture 2"/>
          <p:cNvPicPr>
            <a:picLocks noChangeAspect="1" noChangeArrowheads="1"/>
          </p:cNvPicPr>
          <p:nvPr/>
        </p:nvPicPr>
        <p:blipFill>
          <a:blip r:embed="rId2"/>
          <a:srcRect/>
          <a:stretch>
            <a:fillRect/>
          </a:stretch>
        </p:blipFill>
        <p:spPr bwMode="auto">
          <a:xfrm>
            <a:off x="914400" y="1447800"/>
            <a:ext cx="7343775" cy="4819650"/>
          </a:xfrm>
          <a:prstGeom prst="rect">
            <a:avLst/>
          </a:prstGeom>
          <a:noFill/>
          <a:ln w="9525">
            <a:noFill/>
            <a:miter lim="800000"/>
            <a:headEnd/>
            <a:tailEnd/>
          </a:ln>
          <a:effectLst/>
        </p:spPr>
      </p:pic>
    </p:spTree>
    <p:extLst>
      <p:ext uri="{BB962C8B-B14F-4D97-AF65-F5344CB8AC3E}">
        <p14:creationId xmlns:p14="http://schemas.microsoft.com/office/powerpoint/2010/main" val="1591629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5778" name="Picture 2"/>
          <p:cNvPicPr>
            <a:picLocks noChangeAspect="1" noChangeArrowheads="1"/>
          </p:cNvPicPr>
          <p:nvPr/>
        </p:nvPicPr>
        <p:blipFill>
          <a:blip r:embed="rId2"/>
          <a:srcRect/>
          <a:stretch>
            <a:fillRect/>
          </a:stretch>
        </p:blipFill>
        <p:spPr bwMode="auto">
          <a:xfrm>
            <a:off x="561975" y="1814513"/>
            <a:ext cx="8020050" cy="3228975"/>
          </a:xfrm>
          <a:prstGeom prst="rect">
            <a:avLst/>
          </a:prstGeom>
          <a:noFill/>
          <a:ln w="9525">
            <a:noFill/>
            <a:miter lim="800000"/>
            <a:headEnd/>
            <a:tailEnd/>
          </a:ln>
          <a:effectLst/>
        </p:spPr>
      </p:pic>
    </p:spTree>
    <p:extLst>
      <p:ext uri="{BB962C8B-B14F-4D97-AF65-F5344CB8AC3E}">
        <p14:creationId xmlns:p14="http://schemas.microsoft.com/office/powerpoint/2010/main" val="29991599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6802" name="Picture 2"/>
          <p:cNvPicPr>
            <a:picLocks noChangeAspect="1" noChangeArrowheads="1"/>
          </p:cNvPicPr>
          <p:nvPr/>
        </p:nvPicPr>
        <p:blipFill>
          <a:blip r:embed="rId2"/>
          <a:srcRect/>
          <a:stretch>
            <a:fillRect/>
          </a:stretch>
        </p:blipFill>
        <p:spPr bwMode="auto">
          <a:xfrm>
            <a:off x="485775" y="1547813"/>
            <a:ext cx="8172450" cy="3762375"/>
          </a:xfrm>
          <a:prstGeom prst="rect">
            <a:avLst/>
          </a:prstGeom>
          <a:noFill/>
          <a:ln w="9525">
            <a:noFill/>
            <a:miter lim="800000"/>
            <a:headEnd/>
            <a:tailEnd/>
          </a:ln>
          <a:effectLst/>
        </p:spPr>
      </p:pic>
    </p:spTree>
    <p:extLst>
      <p:ext uri="{BB962C8B-B14F-4D97-AF65-F5344CB8AC3E}">
        <p14:creationId xmlns:p14="http://schemas.microsoft.com/office/powerpoint/2010/main" val="27948939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7826" name="Picture 2"/>
          <p:cNvPicPr>
            <a:picLocks noChangeAspect="1" noChangeArrowheads="1"/>
          </p:cNvPicPr>
          <p:nvPr/>
        </p:nvPicPr>
        <p:blipFill>
          <a:blip r:embed="rId2"/>
          <a:srcRect/>
          <a:stretch>
            <a:fillRect/>
          </a:stretch>
        </p:blipFill>
        <p:spPr bwMode="auto">
          <a:xfrm>
            <a:off x="814388" y="1481138"/>
            <a:ext cx="7515225" cy="3895725"/>
          </a:xfrm>
          <a:prstGeom prst="rect">
            <a:avLst/>
          </a:prstGeom>
          <a:noFill/>
          <a:ln w="9525">
            <a:noFill/>
            <a:miter lim="800000"/>
            <a:headEnd/>
            <a:tailEnd/>
          </a:ln>
          <a:effectLst/>
        </p:spPr>
      </p:pic>
    </p:spTree>
    <p:extLst>
      <p:ext uri="{BB962C8B-B14F-4D97-AF65-F5344CB8AC3E}">
        <p14:creationId xmlns:p14="http://schemas.microsoft.com/office/powerpoint/2010/main" val="18465766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8850" name="Picture 2"/>
          <p:cNvPicPr>
            <a:picLocks noChangeAspect="1" noChangeArrowheads="1"/>
          </p:cNvPicPr>
          <p:nvPr/>
        </p:nvPicPr>
        <p:blipFill>
          <a:blip r:embed="rId2"/>
          <a:srcRect/>
          <a:stretch>
            <a:fillRect/>
          </a:stretch>
        </p:blipFill>
        <p:spPr bwMode="auto">
          <a:xfrm>
            <a:off x="514350" y="1619250"/>
            <a:ext cx="8115300" cy="3619500"/>
          </a:xfrm>
          <a:prstGeom prst="rect">
            <a:avLst/>
          </a:prstGeom>
          <a:noFill/>
          <a:ln w="9525">
            <a:noFill/>
            <a:miter lim="800000"/>
            <a:headEnd/>
            <a:tailEnd/>
          </a:ln>
          <a:effectLst/>
        </p:spPr>
      </p:pic>
    </p:spTree>
    <p:extLst>
      <p:ext uri="{BB962C8B-B14F-4D97-AF65-F5344CB8AC3E}">
        <p14:creationId xmlns:p14="http://schemas.microsoft.com/office/powerpoint/2010/main" val="42161578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457200" y="609600"/>
            <a:ext cx="8362950" cy="5419725"/>
          </a:xfrm>
          <a:prstGeom prst="rect">
            <a:avLst/>
          </a:prstGeom>
          <a:noFill/>
          <a:ln w="9525">
            <a:noFill/>
            <a:miter lim="800000"/>
            <a:headEnd/>
            <a:tailEnd/>
          </a:ln>
          <a:effectLst/>
        </p:spPr>
      </p:pic>
    </p:spTree>
    <p:extLst>
      <p:ext uri="{BB962C8B-B14F-4D97-AF65-F5344CB8AC3E}">
        <p14:creationId xmlns:p14="http://schemas.microsoft.com/office/powerpoint/2010/main" val="31668107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3810000" y="447491"/>
            <a:ext cx="5316439" cy="543110"/>
            <a:chOff x="5684200" y="447491"/>
            <a:chExt cx="3442240" cy="54311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684200" y="533400"/>
              <a:ext cx="2371725" cy="400110"/>
            </a:xfrm>
            <a:prstGeom prst="rect">
              <a:avLst/>
            </a:prstGeom>
            <a:noFill/>
          </p:spPr>
          <p:txBody>
            <a:bodyPr wrap="square" rtlCol="0">
              <a:spAutoFit/>
            </a:bodyPr>
            <a:lstStyle/>
            <a:p>
              <a:pPr algn="ctr"/>
              <a:r>
                <a:rPr lang="fa-IR" sz="2000" b="1" dirty="0">
                  <a:solidFill>
                    <a:schemeClr val="bg1"/>
                  </a:solidFill>
                  <a:cs typeface="B Nazanin" panose="00000400000000000000" pitchFamily="2" charset="-78"/>
                </a:rPr>
                <a:t>هزینه و دسترسی سرمايه جهانی</a:t>
              </a:r>
              <a:endParaRPr lang="en-US" sz="20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29</a:t>
              </a:r>
              <a:endParaRPr lang="en-US" sz="2400" dirty="0">
                <a:solidFill>
                  <a:srgbClr val="002060"/>
                </a:solidFill>
              </a:endParaRPr>
            </a:p>
          </p:txBody>
        </p:sp>
      </p:grpSp>
      <p:sp>
        <p:nvSpPr>
          <p:cNvPr id="9" name="TextBox 8"/>
          <p:cNvSpPr txBox="1"/>
          <p:nvPr/>
        </p:nvSpPr>
        <p:spPr>
          <a:xfrm>
            <a:off x="702606" y="3213318"/>
            <a:ext cx="8008649" cy="2246769"/>
          </a:xfrm>
          <a:prstGeom prst="rect">
            <a:avLst/>
          </a:prstGeom>
          <a:noFill/>
        </p:spPr>
        <p:txBody>
          <a:bodyPr wrap="square" rtlCol="1">
            <a:spAutoFit/>
          </a:bodyPr>
          <a:lstStyle/>
          <a:p>
            <a:pPr algn="just" rtl="1"/>
            <a:r>
              <a:rPr lang="fa-IR" sz="2800" dirty="0" smtClean="0">
                <a:cs typeface="B Nazanin" panose="00000400000000000000" pitchFamily="2" charset="-78"/>
              </a:rPr>
              <a:t>تحقيق سال 2001 </a:t>
            </a:r>
            <a:r>
              <a:rPr lang="en-US" sz="2800" dirty="0" smtClean="0">
                <a:cs typeface="B Nazanin" panose="00000400000000000000" pitchFamily="2" charset="-78"/>
              </a:rPr>
              <a:t>Dimson</a:t>
            </a:r>
            <a:r>
              <a:rPr lang="fa-IR" sz="2800" dirty="0" smtClean="0">
                <a:cs typeface="B Nazanin" panose="00000400000000000000" pitchFamily="2" charset="-78"/>
              </a:rPr>
              <a:t>: بين </a:t>
            </a:r>
            <a:r>
              <a:rPr lang="en-US" sz="2800" dirty="0" smtClean="0">
                <a:cs typeface="B Nazanin" panose="00000400000000000000" pitchFamily="2" charset="-78"/>
              </a:rPr>
              <a:t>T-bill</a:t>
            </a:r>
            <a:r>
              <a:rPr lang="fa-IR" sz="2800" dirty="0" smtClean="0">
                <a:cs typeface="B Nazanin" panose="00000400000000000000" pitchFamily="2" charset="-78"/>
              </a:rPr>
              <a:t> و </a:t>
            </a:r>
            <a:r>
              <a:rPr lang="en-US" sz="2800" dirty="0" smtClean="0">
                <a:cs typeface="B Nazanin" panose="00000400000000000000" pitchFamily="2" charset="-78"/>
              </a:rPr>
              <a:t>T-bond</a:t>
            </a:r>
            <a:r>
              <a:rPr lang="fa-IR" sz="2800" dirty="0" smtClean="0">
                <a:cs typeface="B Nazanin" panose="00000400000000000000" pitchFamily="2" charset="-78"/>
              </a:rPr>
              <a:t>به عنوان </a:t>
            </a:r>
            <a:r>
              <a:rPr lang="en-US" sz="2800" dirty="0" err="1" smtClean="0">
                <a:cs typeface="B Nazanin" panose="00000400000000000000" pitchFamily="2" charset="-78"/>
              </a:rPr>
              <a:t>rf</a:t>
            </a:r>
            <a:r>
              <a:rPr lang="fa-IR" sz="2800" dirty="0" smtClean="0">
                <a:cs typeface="B Nazanin" panose="00000400000000000000" pitchFamily="2" charset="-78"/>
              </a:rPr>
              <a:t> تفاوت زيادي در كشورها وجود دارد</a:t>
            </a:r>
            <a:r>
              <a:rPr lang="en-US" sz="2800" dirty="0" smtClean="0">
                <a:cs typeface="B Nazanin" panose="00000400000000000000" pitchFamily="2" charset="-78"/>
              </a:rPr>
              <a:t> </a:t>
            </a:r>
            <a:r>
              <a:rPr lang="fa-IR" sz="2800" dirty="0" smtClean="0">
                <a:cs typeface="B Nazanin" panose="00000400000000000000" pitchFamily="2" charset="-78"/>
              </a:rPr>
              <a:t> به دليل اين تفاوت و ساير تفاوتها مثلاً ايتاليا داراي </a:t>
            </a:r>
            <a:r>
              <a:rPr lang="en-US" sz="2800" dirty="0" smtClean="0">
                <a:cs typeface="B Nazanin" panose="00000400000000000000" pitchFamily="2" charset="-78"/>
              </a:rPr>
              <a:t>ERP</a:t>
            </a:r>
            <a:r>
              <a:rPr lang="fa-IR" sz="2800" dirty="0" smtClean="0">
                <a:cs typeface="B Nazanin" panose="00000400000000000000" pitchFamily="2" charset="-78"/>
              </a:rPr>
              <a:t> 10/3%، آلمان 9/4%، ژاپن 9/3% و دانمارك 3/8% كمترين دارد. </a:t>
            </a:r>
          </a:p>
          <a:p>
            <a:pPr algn="just" rtl="1"/>
            <a:endParaRPr lang="fa-IR" sz="2800" dirty="0" smtClean="0">
              <a:cs typeface="B Nazanin" panose="00000400000000000000" pitchFamily="2" charset="-78"/>
            </a:endParaRPr>
          </a:p>
        </p:txBody>
      </p:sp>
      <p:sp>
        <p:nvSpPr>
          <p:cNvPr id="8" name="TextBox 7"/>
          <p:cNvSpPr txBox="1"/>
          <p:nvPr/>
        </p:nvSpPr>
        <p:spPr>
          <a:xfrm>
            <a:off x="685800" y="5105400"/>
            <a:ext cx="8008649" cy="954107"/>
          </a:xfrm>
          <a:prstGeom prst="rect">
            <a:avLst/>
          </a:prstGeom>
          <a:noFill/>
        </p:spPr>
        <p:txBody>
          <a:bodyPr wrap="square" rtlCol="1">
            <a:spAutoFit/>
          </a:bodyPr>
          <a:lstStyle/>
          <a:p>
            <a:pPr algn="just" rtl="1"/>
            <a:r>
              <a:rPr lang="fa-IR" sz="2800" dirty="0" smtClean="0">
                <a:cs typeface="B Nazanin" panose="00000400000000000000" pitchFamily="2" charset="-78"/>
              </a:rPr>
              <a:t>فرناندرز در تحقيق ديگري (2010) </a:t>
            </a:r>
            <a:r>
              <a:rPr lang="en-US" sz="2800" dirty="0" smtClean="0">
                <a:cs typeface="B Nazanin" panose="00000400000000000000" pitchFamily="2" charset="-78"/>
              </a:rPr>
              <a:t>ERP</a:t>
            </a:r>
            <a:r>
              <a:rPr lang="fa-IR" sz="2800" dirty="0" smtClean="0">
                <a:cs typeface="B Nazanin" panose="00000400000000000000" pitchFamily="2" charset="-78"/>
              </a:rPr>
              <a:t> را براي آمريكا و كاندا حدود 5/1% و براي اروپا 5% و براي انگلستان 5/6% برآورد كرده است.</a:t>
            </a:r>
          </a:p>
        </p:txBody>
      </p:sp>
      <p:sp>
        <p:nvSpPr>
          <p:cNvPr id="10" name="TextBox 9"/>
          <p:cNvSpPr txBox="1"/>
          <p:nvPr/>
        </p:nvSpPr>
        <p:spPr>
          <a:xfrm>
            <a:off x="665820" y="1371600"/>
            <a:ext cx="8104828" cy="584775"/>
          </a:xfrm>
          <a:prstGeom prst="rect">
            <a:avLst/>
          </a:prstGeom>
          <a:noFill/>
        </p:spPr>
        <p:txBody>
          <a:bodyPr wrap="square" rtlCol="1">
            <a:spAutoFit/>
          </a:bodyPr>
          <a:lstStyle/>
          <a:p>
            <a:pPr algn="just" rtl="1"/>
            <a:r>
              <a:rPr lang="fa-IR" sz="3200" dirty="0" smtClean="0">
                <a:solidFill>
                  <a:srgbClr val="FF0000"/>
                </a:solidFill>
                <a:cs typeface="B Nazanin" panose="00000400000000000000" pitchFamily="2" charset="-78"/>
              </a:rPr>
              <a:t> صرف ريسك  صاحبان سهام (</a:t>
            </a:r>
            <a:r>
              <a:rPr lang="en-US" sz="3200" dirty="0">
                <a:solidFill>
                  <a:srgbClr val="FF0000"/>
                </a:solidFill>
                <a:cs typeface="B Nazanin" panose="00000400000000000000" pitchFamily="2" charset="-78"/>
              </a:rPr>
              <a:t>Equity risk premium</a:t>
            </a:r>
            <a:r>
              <a:rPr lang="fa-IR" sz="3200" dirty="0" smtClean="0">
                <a:solidFill>
                  <a:srgbClr val="FF0000"/>
                </a:solidFill>
                <a:cs typeface="B Nazanin" panose="00000400000000000000" pitchFamily="2" charset="-78"/>
              </a:rPr>
              <a:t>)</a:t>
            </a:r>
          </a:p>
        </p:txBody>
      </p:sp>
      <p:sp>
        <p:nvSpPr>
          <p:cNvPr id="13" name="TextBox 12"/>
          <p:cNvSpPr txBox="1"/>
          <p:nvPr/>
        </p:nvSpPr>
        <p:spPr>
          <a:xfrm>
            <a:off x="678151" y="1956375"/>
            <a:ext cx="4963379" cy="523220"/>
          </a:xfrm>
          <a:prstGeom prst="rect">
            <a:avLst/>
          </a:prstGeom>
          <a:noFill/>
        </p:spPr>
        <p:txBody>
          <a:bodyPr wrap="square" rtlCol="1">
            <a:spAutoFit/>
          </a:bodyPr>
          <a:lstStyle/>
          <a:p>
            <a:pPr rtl="1"/>
            <a:r>
              <a:rPr lang="en-US" sz="2800" dirty="0" err="1" smtClean="0">
                <a:cs typeface="B Nazanin" panose="00000400000000000000" pitchFamily="2" charset="-78"/>
              </a:rPr>
              <a:t>Cimson</a:t>
            </a:r>
            <a:r>
              <a:rPr lang="en-US" sz="2800" dirty="0" smtClean="0">
                <a:cs typeface="B Nazanin" panose="00000400000000000000" pitchFamily="2" charset="-78"/>
              </a:rPr>
              <a:t>/marsh/</a:t>
            </a:r>
            <a:r>
              <a:rPr lang="en-US" sz="2800" dirty="0" err="1" smtClean="0">
                <a:cs typeface="B Nazanin" panose="00000400000000000000" pitchFamily="2" charset="-78"/>
              </a:rPr>
              <a:t>stanton</a:t>
            </a:r>
            <a:r>
              <a:rPr lang="en-US" sz="2800" dirty="0" smtClean="0">
                <a:cs typeface="B Nazanin" panose="00000400000000000000" pitchFamily="2" charset="-78"/>
              </a:rPr>
              <a:t>           </a:t>
            </a:r>
            <a:endParaRPr lang="en-US" sz="2800" dirty="0">
              <a:cs typeface="B Nazanin" panose="00000400000000000000" pitchFamily="2" charset="-78"/>
            </a:endParaRPr>
          </a:p>
        </p:txBody>
      </p:sp>
      <p:cxnSp>
        <p:nvCxnSpPr>
          <p:cNvPr id="3" name="Straight Arrow Connector 2"/>
          <p:cNvCxnSpPr/>
          <p:nvPr/>
        </p:nvCxnSpPr>
        <p:spPr>
          <a:xfrm flipH="1">
            <a:off x="4456386" y="2209800"/>
            <a:ext cx="609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5021551" y="1991380"/>
            <a:ext cx="3665249" cy="523220"/>
          </a:xfrm>
          <a:prstGeom prst="rect">
            <a:avLst/>
          </a:prstGeom>
          <a:noFill/>
        </p:spPr>
        <p:txBody>
          <a:bodyPr wrap="square" rtlCol="1">
            <a:spAutoFit/>
          </a:bodyPr>
          <a:lstStyle/>
          <a:p>
            <a:pPr algn="just" rtl="1"/>
            <a:r>
              <a:rPr lang="fa-IR" sz="2800" dirty="0" smtClean="0">
                <a:cs typeface="B Nazanin" panose="00000400000000000000" pitchFamily="2" charset="-78"/>
              </a:rPr>
              <a:t>تحقيق 2001 (2003) </a:t>
            </a:r>
            <a:r>
              <a:rPr lang="en-US" sz="2800" dirty="0" err="1" smtClean="0">
                <a:cs typeface="B Nazanin" panose="00000400000000000000" pitchFamily="2" charset="-78"/>
              </a:rPr>
              <a:t>updat</a:t>
            </a:r>
            <a:endParaRPr lang="fa-IR" sz="2800" dirty="0" smtClean="0">
              <a:cs typeface="B Nazanin" panose="00000400000000000000" pitchFamily="2" charset="-78"/>
            </a:endParaRPr>
          </a:p>
        </p:txBody>
      </p:sp>
      <p:sp>
        <p:nvSpPr>
          <p:cNvPr id="15" name="TextBox 14"/>
          <p:cNvSpPr txBox="1"/>
          <p:nvPr/>
        </p:nvSpPr>
        <p:spPr>
          <a:xfrm>
            <a:off x="2438400" y="2590800"/>
            <a:ext cx="6095999" cy="523220"/>
          </a:xfrm>
          <a:prstGeom prst="rect">
            <a:avLst/>
          </a:prstGeom>
          <a:noFill/>
        </p:spPr>
        <p:txBody>
          <a:bodyPr wrap="square" rtlCol="1">
            <a:spAutoFit/>
          </a:bodyPr>
          <a:lstStyle/>
          <a:p>
            <a:pPr algn="just" rtl="1"/>
            <a:r>
              <a:rPr lang="fa-IR" sz="2800" dirty="0" smtClean="0">
                <a:cs typeface="B Nazanin" panose="00000400000000000000" pitchFamily="2" charset="-78"/>
              </a:rPr>
              <a:t>براي  16 كشور پيشرفته </a:t>
            </a:r>
            <a:r>
              <a:rPr lang="fa-IR" sz="2800" dirty="0">
                <a:cs typeface="B Nazanin" panose="00000400000000000000" pitchFamily="2" charset="-78"/>
              </a:rPr>
              <a:t>(</a:t>
            </a:r>
            <a:r>
              <a:rPr lang="fa-IR" sz="2800" dirty="0" smtClean="0">
                <a:cs typeface="B Nazanin" panose="00000400000000000000" pitchFamily="2" charset="-78"/>
              </a:rPr>
              <a:t>2002-1900</a:t>
            </a:r>
            <a:r>
              <a:rPr lang="en-US" sz="2800" dirty="0" smtClean="0">
                <a:cs typeface="B Nazanin" panose="00000400000000000000" pitchFamily="2" charset="-78"/>
              </a:rPr>
              <a:t>(</a:t>
            </a:r>
            <a:endParaRPr lang="fa-IR" sz="2800" dirty="0" smtClean="0">
              <a:cs typeface="B Nazanin" panose="00000400000000000000" pitchFamily="2" charset="-78"/>
            </a:endParaRPr>
          </a:p>
        </p:txBody>
      </p:sp>
    </p:spTree>
    <p:extLst>
      <p:ext uri="{BB962C8B-B14F-4D97-AF65-F5344CB8AC3E}">
        <p14:creationId xmlns:p14="http://schemas.microsoft.com/office/powerpoint/2010/main" val="2900581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ctr" rtl="1"/>
            <a:r>
              <a:rPr lang="fa-IR" sz="6600" dirty="0" smtClean="0">
                <a:cs typeface="B Jadid" panose="00000700000000000000" pitchFamily="2" charset="-78"/>
              </a:rPr>
              <a:t>سخت ترين چالش براي بيرون رفتن ،ترك خانه است.</a:t>
            </a:r>
            <a:endParaRPr lang="en-US" sz="6600" dirty="0" smtClean="0">
              <a:cs typeface="B Jadid" panose="00000700000000000000" pitchFamily="2" charset="-78"/>
            </a:endParaRPr>
          </a:p>
          <a:p>
            <a:pPr algn="ctr" rtl="1"/>
            <a:r>
              <a:rPr lang="fa-IR" sz="3200" dirty="0" smtClean="0">
                <a:cs typeface="B Zar" panose="00000400000000000000" pitchFamily="2" charset="-78"/>
              </a:rPr>
              <a:t>ضرب المثل قديمي</a:t>
            </a:r>
            <a:endParaRPr lang="en-US" sz="32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6</a:t>
            </a:fld>
            <a:endParaRPr lang="en-US"/>
          </a:p>
        </p:txBody>
      </p:sp>
    </p:spTree>
    <p:extLst>
      <p:ext uri="{BB962C8B-B14F-4D97-AF65-F5344CB8AC3E}">
        <p14:creationId xmlns:p14="http://schemas.microsoft.com/office/powerpoint/2010/main" val="14496666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4114800" cy="838200"/>
          </a:xfrm>
        </p:spPr>
        <p:txBody>
          <a:bodyPr/>
          <a:lstStyle/>
          <a:p>
            <a:pPr algn="ctr"/>
            <a:r>
              <a:rPr lang="fa-IR" dirty="0" smtClean="0">
                <a:cs typeface="B Zar" panose="00000400000000000000" pitchFamily="2" charset="-78"/>
              </a:rPr>
              <a:t>داموداران 2017</a:t>
            </a:r>
            <a:endParaRPr lang="en-US" dirty="0">
              <a:cs typeface="B Zar" panose="00000400000000000000" pitchFamily="2" charset="-78"/>
            </a:endParaRPr>
          </a:p>
        </p:txBody>
      </p:sp>
      <p:sp>
        <p:nvSpPr>
          <p:cNvPr id="3" name="Content Placeholder 2"/>
          <p:cNvSpPr>
            <a:spLocks noGrp="1"/>
          </p:cNvSpPr>
          <p:nvPr>
            <p:ph idx="1"/>
          </p:nvPr>
        </p:nvSpPr>
        <p:spPr/>
        <p:txBody>
          <a:bodyPr/>
          <a:lstStyle/>
          <a:p>
            <a:pPr marL="0" indent="0">
              <a:buNone/>
            </a:pPr>
            <a:r>
              <a:rPr lang="en-US" b="1" dirty="0"/>
              <a:t>Country Risk: Determinants, Measures </a:t>
            </a:r>
            <a:r>
              <a:rPr lang="en-US" b="1" dirty="0" smtClean="0"/>
              <a:t>and</a:t>
            </a:r>
            <a:r>
              <a:rPr lang="fa-IR" b="1" dirty="0" smtClean="0"/>
              <a:t> </a:t>
            </a:r>
            <a:r>
              <a:rPr lang="en-US" b="1" dirty="0" smtClean="0"/>
              <a:t>Implications </a:t>
            </a:r>
            <a:r>
              <a:rPr lang="en-US" b="1" dirty="0"/>
              <a:t>– The </a:t>
            </a:r>
            <a:r>
              <a:rPr lang="en-US" b="1" dirty="0" smtClean="0"/>
              <a:t>2016</a:t>
            </a:r>
            <a:r>
              <a:rPr lang="fa-IR" b="1" dirty="0" smtClean="0"/>
              <a:t> </a:t>
            </a:r>
            <a:r>
              <a:rPr lang="en-US" b="1" dirty="0" smtClean="0"/>
              <a:t>Edition</a:t>
            </a:r>
            <a:endParaRPr lang="fa-IR" b="1" dirty="0" smtClean="0"/>
          </a:p>
          <a:p>
            <a:pPr marL="0" indent="0">
              <a:buNone/>
            </a:pPr>
            <a:endParaRPr lang="fa-IR" b="1" dirty="0"/>
          </a:p>
          <a:p>
            <a:pPr marL="0" indent="0">
              <a:buNone/>
            </a:pPr>
            <a:r>
              <a:rPr lang="en-US" dirty="0"/>
              <a:t>sovereign default </a:t>
            </a:r>
            <a:r>
              <a:rPr lang="en-US" dirty="0" smtClean="0"/>
              <a:t>risk</a:t>
            </a:r>
            <a:endParaRPr lang="fa-IR" dirty="0" smtClean="0"/>
          </a:p>
          <a:p>
            <a:pPr marL="0" indent="0">
              <a:buNone/>
            </a:pPr>
            <a:r>
              <a:rPr lang="en-US" dirty="0"/>
              <a:t>credit default swaps (CDS) as measures of that risk.</a:t>
            </a:r>
          </a:p>
        </p:txBody>
      </p:sp>
      <p:grpSp>
        <p:nvGrpSpPr>
          <p:cNvPr id="4" name="Group 3"/>
          <p:cNvGrpSpPr/>
          <p:nvPr/>
        </p:nvGrpSpPr>
        <p:grpSpPr>
          <a:xfrm>
            <a:off x="3429000" y="447491"/>
            <a:ext cx="5697440" cy="543110"/>
            <a:chOff x="5816506" y="447491"/>
            <a:chExt cx="3309934" cy="54311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30</a:t>
              </a:r>
              <a:endParaRPr lang="en-US" sz="2400" dirty="0">
                <a:solidFill>
                  <a:srgbClr val="002060"/>
                </a:solidFill>
              </a:endParaRPr>
            </a:p>
          </p:txBody>
        </p:sp>
      </p:grpSp>
    </p:spTree>
    <p:extLst>
      <p:ext uri="{BB962C8B-B14F-4D97-AF65-F5344CB8AC3E}">
        <p14:creationId xmlns:p14="http://schemas.microsoft.com/office/powerpoint/2010/main" val="27017472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smtClean="0">
                <a:cs typeface="B Zar" pitchFamily="2" charset="-78"/>
              </a:rPr>
              <a:t>صرف ریسک کشور(منطقه)</a:t>
            </a:r>
            <a:r>
              <a:rPr lang="en-US" b="1" dirty="0" smtClean="0">
                <a:cs typeface="B Zar" pitchFamily="2" charset="-78"/>
              </a:rPr>
              <a:t/>
            </a:r>
            <a:br>
              <a:rPr lang="en-US" b="1" dirty="0" smtClean="0">
                <a:cs typeface="B Zar" pitchFamily="2" charset="-78"/>
              </a:rPr>
            </a:br>
            <a:r>
              <a:rPr lang="en-US" dirty="0" smtClean="0">
                <a:cs typeface="B Zar" pitchFamily="2" charset="-78"/>
              </a:rPr>
              <a:t> Country risk </a:t>
            </a:r>
            <a:br>
              <a:rPr lang="en-US" dirty="0" smtClean="0">
                <a:cs typeface="B Zar" pitchFamily="2" charset="-78"/>
              </a:rPr>
            </a:br>
            <a:endParaRPr lang="en-US" dirty="0">
              <a:cs typeface="B Zar" pitchFamily="2" charset="-78"/>
            </a:endParaRPr>
          </a:p>
        </p:txBody>
      </p:sp>
      <p:sp>
        <p:nvSpPr>
          <p:cNvPr id="3" name="Content Placeholder 2"/>
          <p:cNvSpPr>
            <a:spLocks noGrp="1"/>
          </p:cNvSpPr>
          <p:nvPr>
            <p:ph idx="1"/>
          </p:nvPr>
        </p:nvSpPr>
        <p:spPr/>
        <p:txBody>
          <a:bodyPr>
            <a:normAutofit fontScale="85000" lnSpcReduction="20000"/>
          </a:bodyPr>
          <a:lstStyle/>
          <a:p>
            <a:pPr algn="just" rtl="1"/>
            <a:r>
              <a:rPr lang="fa-IR" sz="4000" dirty="0" smtClean="0">
                <a:cs typeface="B Zar" pitchFamily="2" charset="-78"/>
              </a:rPr>
              <a:t>کشورها یا منطقه‌هاي مختلف دارای ریسک‌های متفاوتی هستند. عوامل گوناگونی باعث مي‌شوند تا صرف ریسک هر منطقه با منطقه دیگر تفاوت نماید. در تعيين هزینه سرمایه هنگامی که با شركت‌هایی سرو کار داریم که در حوزه‌های بین‌المللی فعاليت مي‌کنند بنابراین ریسک‌های مختلفی نیز بر آنها تأثیر مي‌گذارد</a:t>
            </a:r>
            <a:endParaRPr lang="en-US" sz="4000" dirty="0">
              <a:cs typeface="B Zar" pitchFamily="2" charset="-78"/>
            </a:endParaRPr>
          </a:p>
        </p:txBody>
      </p:sp>
    </p:spTree>
    <p:extLst>
      <p:ext uri="{BB962C8B-B14F-4D97-AF65-F5344CB8AC3E}">
        <p14:creationId xmlns:p14="http://schemas.microsoft.com/office/powerpoint/2010/main" val="409003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1">
              <a:buNone/>
            </a:pPr>
            <a:r>
              <a:rPr lang="fa-IR" dirty="0" smtClean="0">
                <a:cs typeface="B Zar" pitchFamily="2" charset="-78"/>
              </a:rPr>
              <a:t>به عنوان مثال شرکتی که 50 درصد محصولاتش را به آفریقای جنوبی صادر مي‌کند با شرکتی که 20 درصد محصولاتش را به عراق و افغانستان صادر مي‌نماید ریسک متفاوتی دارد.</a:t>
            </a:r>
          </a:p>
          <a:p>
            <a:pPr algn="just" rtl="1">
              <a:buNone/>
            </a:pPr>
            <a:r>
              <a:rPr lang="fa-IR" dirty="0" smtClean="0">
                <a:cs typeface="B Zar" pitchFamily="2" charset="-78"/>
              </a:rPr>
              <a:t> در تعیین هزینه سرمایه بیشتر بر مبنا و اساس برآورد داخل کشور سخن می گوییم اما پارامترهای ریسک بسته به نوع بازارهای بالغ يا نوپا متفاوت خواهند بود</a:t>
            </a:r>
            <a:endParaRPr lang="en-US" dirty="0" smtClean="0">
              <a:cs typeface="B Zar" pitchFamily="2" charset="-78"/>
            </a:endParaRPr>
          </a:p>
          <a:p>
            <a:pPr algn="just" rtl="1">
              <a:buNone/>
            </a:pPr>
            <a:endParaRPr lang="en-US" dirty="0">
              <a:cs typeface="B Zar" pitchFamily="2" charset="-78"/>
            </a:endParaRPr>
          </a:p>
        </p:txBody>
      </p:sp>
    </p:spTree>
    <p:extLst>
      <p:ext uri="{BB962C8B-B14F-4D97-AF65-F5344CB8AC3E}">
        <p14:creationId xmlns:p14="http://schemas.microsoft.com/office/powerpoint/2010/main" val="6325401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3" name="Picture 7"/>
          <p:cNvPicPr>
            <a:picLocks noChangeAspect="1" noChangeArrowheads="1"/>
          </p:cNvPicPr>
          <p:nvPr/>
        </p:nvPicPr>
        <p:blipFill>
          <a:blip r:embed="rId2"/>
          <a:srcRect/>
          <a:stretch>
            <a:fillRect/>
          </a:stretch>
        </p:blipFill>
        <p:spPr bwMode="auto">
          <a:xfrm>
            <a:off x="981075" y="557213"/>
            <a:ext cx="7181850" cy="5743575"/>
          </a:xfrm>
          <a:prstGeom prst="rect">
            <a:avLst/>
          </a:prstGeom>
          <a:noFill/>
          <a:ln w="9525">
            <a:noFill/>
            <a:miter lim="800000"/>
            <a:headEnd/>
            <a:tailEnd/>
          </a:ln>
          <a:effectLst/>
        </p:spPr>
      </p:pic>
    </p:spTree>
    <p:extLst>
      <p:ext uri="{BB962C8B-B14F-4D97-AF65-F5344CB8AC3E}">
        <p14:creationId xmlns:p14="http://schemas.microsoft.com/office/powerpoint/2010/main" val="19218829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685800" y="1423987"/>
            <a:ext cx="7581900" cy="2667000"/>
          </a:xfrm>
          <a:prstGeom prst="rect">
            <a:avLst/>
          </a:prstGeom>
          <a:noFill/>
          <a:ln w="9525">
            <a:noFill/>
            <a:miter lim="800000"/>
            <a:headEnd/>
            <a:tailEnd/>
          </a:ln>
          <a:effectLst/>
        </p:spPr>
      </p:pic>
      <p:pic>
        <p:nvPicPr>
          <p:cNvPr id="63491" name="Picture 3"/>
          <p:cNvPicPr>
            <a:picLocks noChangeAspect="1" noChangeArrowheads="1"/>
          </p:cNvPicPr>
          <p:nvPr/>
        </p:nvPicPr>
        <p:blipFill>
          <a:blip r:embed="rId3"/>
          <a:srcRect/>
          <a:stretch>
            <a:fillRect/>
          </a:stretch>
        </p:blipFill>
        <p:spPr bwMode="auto">
          <a:xfrm>
            <a:off x="685800" y="3914775"/>
            <a:ext cx="7591425" cy="809625"/>
          </a:xfrm>
          <a:prstGeom prst="rect">
            <a:avLst/>
          </a:prstGeom>
          <a:noFill/>
          <a:ln w="9525">
            <a:noFill/>
            <a:miter lim="800000"/>
            <a:headEnd/>
            <a:tailEnd/>
          </a:ln>
          <a:effectLst/>
        </p:spPr>
      </p:pic>
    </p:spTree>
    <p:extLst>
      <p:ext uri="{BB962C8B-B14F-4D97-AF65-F5344CB8AC3E}">
        <p14:creationId xmlns:p14="http://schemas.microsoft.com/office/powerpoint/2010/main" val="1101322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1828800" y="381000"/>
            <a:ext cx="4820887" cy="6035040"/>
          </a:xfrm>
          <a:prstGeom prst="rect">
            <a:avLst/>
          </a:prstGeom>
          <a:noFill/>
          <a:ln w="9525">
            <a:noFill/>
            <a:miter lim="800000"/>
            <a:headEnd/>
            <a:tailEnd/>
          </a:ln>
          <a:effectLst/>
        </p:spPr>
      </p:pic>
    </p:spTree>
    <p:extLst>
      <p:ext uri="{BB962C8B-B14F-4D97-AF65-F5344CB8AC3E}">
        <p14:creationId xmlns:p14="http://schemas.microsoft.com/office/powerpoint/2010/main" val="25302429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a:stretch>
            <a:fillRect/>
          </a:stretch>
        </p:blipFill>
        <p:spPr bwMode="auto">
          <a:xfrm>
            <a:off x="1828800" y="228600"/>
            <a:ext cx="5021791" cy="6400800"/>
          </a:xfrm>
          <a:prstGeom prst="rect">
            <a:avLst/>
          </a:prstGeom>
          <a:noFill/>
          <a:ln w="9525">
            <a:noFill/>
            <a:miter lim="800000"/>
            <a:headEnd/>
            <a:tailEnd/>
          </a:ln>
          <a:effectLst/>
        </p:spPr>
      </p:pic>
    </p:spTree>
    <p:extLst>
      <p:ext uri="{BB962C8B-B14F-4D97-AF65-F5344CB8AC3E}">
        <p14:creationId xmlns:p14="http://schemas.microsoft.com/office/powerpoint/2010/main" val="31837433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smtClean="0">
                <a:cs typeface="B Zar" pitchFamily="2" charset="-78"/>
              </a:rPr>
              <a:t>برآورد ریسک ناتوانی در بازپرداختها</a:t>
            </a:r>
            <a:r>
              <a:rPr lang="en-US" b="1" dirty="0" smtClean="0">
                <a:cs typeface="B Zar" pitchFamily="2" charset="-78"/>
              </a:rPr>
              <a:t/>
            </a:r>
            <a:br>
              <a:rPr lang="en-US" b="1" dirty="0" smtClean="0">
                <a:cs typeface="B Zar" pitchFamily="2" charset="-78"/>
              </a:rPr>
            </a:br>
            <a:endParaRPr lang="en-US" dirty="0">
              <a:cs typeface="B Zar" pitchFamily="2" charset="-78"/>
            </a:endParaRPr>
          </a:p>
        </p:txBody>
      </p:sp>
      <p:pic>
        <p:nvPicPr>
          <p:cNvPr id="66562" name="Picture 2"/>
          <p:cNvPicPr>
            <a:picLocks noChangeAspect="1" noChangeArrowheads="1"/>
          </p:cNvPicPr>
          <p:nvPr/>
        </p:nvPicPr>
        <p:blipFill>
          <a:blip r:embed="rId2"/>
          <a:srcRect/>
          <a:stretch>
            <a:fillRect/>
          </a:stretch>
        </p:blipFill>
        <p:spPr bwMode="auto">
          <a:xfrm>
            <a:off x="1066800" y="1219200"/>
            <a:ext cx="5816764" cy="5303520"/>
          </a:xfrm>
          <a:prstGeom prst="rect">
            <a:avLst/>
          </a:prstGeom>
          <a:noFill/>
          <a:ln w="9525">
            <a:noFill/>
            <a:miter lim="800000"/>
            <a:headEnd/>
            <a:tailEnd/>
          </a:ln>
          <a:effectLst/>
        </p:spPr>
      </p:pic>
    </p:spTree>
    <p:extLst>
      <p:ext uri="{BB962C8B-B14F-4D97-AF65-F5344CB8AC3E}">
        <p14:creationId xmlns:p14="http://schemas.microsoft.com/office/powerpoint/2010/main" val="1524187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1676400" y="274320"/>
            <a:ext cx="5098541" cy="6583680"/>
          </a:xfrm>
          <a:prstGeom prst="rect">
            <a:avLst/>
          </a:prstGeom>
          <a:noFill/>
          <a:ln w="9525">
            <a:noFill/>
            <a:miter lim="800000"/>
            <a:headEnd/>
            <a:tailEnd/>
          </a:ln>
          <a:effectLst/>
        </p:spPr>
      </p:pic>
    </p:spTree>
    <p:extLst>
      <p:ext uri="{BB962C8B-B14F-4D97-AF65-F5344CB8AC3E}">
        <p14:creationId xmlns:p14="http://schemas.microsoft.com/office/powerpoint/2010/main" val="13187417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srcRect/>
          <a:stretch>
            <a:fillRect/>
          </a:stretch>
        </p:blipFill>
        <p:spPr bwMode="auto">
          <a:xfrm>
            <a:off x="995363" y="1824038"/>
            <a:ext cx="7153275" cy="3209925"/>
          </a:xfrm>
          <a:prstGeom prst="rect">
            <a:avLst/>
          </a:prstGeom>
          <a:noFill/>
          <a:ln w="9525">
            <a:noFill/>
            <a:miter lim="800000"/>
            <a:headEnd/>
            <a:tailEnd/>
          </a:ln>
          <a:effectLst/>
        </p:spPr>
      </p:pic>
    </p:spTree>
    <p:extLst>
      <p:ext uri="{BB962C8B-B14F-4D97-AF65-F5344CB8AC3E}">
        <p14:creationId xmlns:p14="http://schemas.microsoft.com/office/powerpoint/2010/main" val="3506972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buFont typeface="Wingdings" panose="05000000000000000000" pitchFamily="2" charset="2"/>
              <a:buChar char="q"/>
            </a:pPr>
            <a:r>
              <a:rPr lang="fa-IR" sz="2000" dirty="0" smtClean="0">
                <a:cs typeface="B Zar" panose="00000400000000000000" pitchFamily="2" charset="-78"/>
              </a:rPr>
              <a:t>شركتهاي چند مليتي(</a:t>
            </a:r>
            <a:r>
              <a:rPr lang="en-US" sz="2000" b="0" dirty="0">
                <a:cs typeface="B Zar" panose="00000400000000000000" pitchFamily="2" charset="-78"/>
              </a:rPr>
              <a:t>multinational corporations (MNCs)</a:t>
            </a:r>
            <a:r>
              <a:rPr lang="fa-IR" sz="2000" dirty="0" smtClean="0">
                <a:cs typeface="B Zar" panose="00000400000000000000" pitchFamily="2" charset="-78"/>
              </a:rPr>
              <a:t>) چه ويژگي هايي دارند؟</a:t>
            </a:r>
          </a:p>
          <a:p>
            <a:pPr algn="r" rtl="1">
              <a:buFont typeface="Wingdings" panose="05000000000000000000" pitchFamily="2" charset="2"/>
              <a:buChar char="q"/>
            </a:pPr>
            <a:r>
              <a:rPr lang="fa-IR" sz="2000" dirty="0" smtClean="0">
                <a:cs typeface="B Zar" panose="00000400000000000000" pitchFamily="2" charset="-78"/>
              </a:rPr>
              <a:t>جهاني شدن چيست و چگونه نقش اين شركتها را تحت تاثير قرار داده است؟</a:t>
            </a:r>
          </a:p>
          <a:p>
            <a:pPr algn="r" rtl="1">
              <a:buFont typeface="Wingdings" panose="05000000000000000000" pitchFamily="2" charset="2"/>
              <a:buChar char="q"/>
            </a:pPr>
            <a:r>
              <a:rPr lang="fa-IR" sz="2000" dirty="0" smtClean="0">
                <a:cs typeface="B Zar" panose="00000400000000000000" pitchFamily="2" charset="-78"/>
              </a:rPr>
              <a:t>چطور </a:t>
            </a:r>
            <a:r>
              <a:rPr lang="en-US" sz="2000" dirty="0" smtClean="0">
                <a:cs typeface="B Zar" panose="00000400000000000000" pitchFamily="2" charset="-78"/>
              </a:rPr>
              <a:t>MNC</a:t>
            </a:r>
            <a:r>
              <a:rPr lang="fa-IR" sz="2000" dirty="0" smtClean="0">
                <a:cs typeface="B Zar" panose="00000400000000000000" pitchFamily="2" charset="-78"/>
              </a:rPr>
              <a:t> ميتواند متمايز از شركتهاي داخلي شود؟</a:t>
            </a:r>
          </a:p>
          <a:p>
            <a:pPr algn="r" rtl="1">
              <a:buFont typeface="Wingdings" panose="05000000000000000000" pitchFamily="2" charset="2"/>
              <a:buChar char="q"/>
            </a:pPr>
            <a:r>
              <a:rPr lang="fa-IR" sz="2000" dirty="0" smtClean="0">
                <a:cs typeface="B Zar" panose="00000400000000000000" pitchFamily="2" charset="-78"/>
              </a:rPr>
              <a:t>نرخ ارز چگونه بر تصميمات اقتصادي اثر ميگذارد؟</a:t>
            </a:r>
          </a:p>
          <a:p>
            <a:pPr algn="r" rtl="1">
              <a:buFont typeface="Wingdings" panose="05000000000000000000" pitchFamily="2" charset="2"/>
              <a:buChar char="q"/>
            </a:pPr>
            <a:r>
              <a:rPr lang="fa-IR" sz="2000" dirty="0" smtClean="0">
                <a:cs typeface="B Zar" panose="00000400000000000000" pitchFamily="2" charset="-78"/>
              </a:rPr>
              <a:t>تفاوت </a:t>
            </a:r>
            <a:r>
              <a:rPr lang="en-US" sz="2000" dirty="0" smtClean="0">
                <a:cs typeface="B Zar" panose="00000400000000000000" pitchFamily="2" charset="-78"/>
              </a:rPr>
              <a:t>Corporate finance</a:t>
            </a:r>
            <a:r>
              <a:rPr lang="fa-IR" sz="2000" dirty="0" smtClean="0">
                <a:cs typeface="B Zar" panose="00000400000000000000" pitchFamily="2" charset="-78"/>
              </a:rPr>
              <a:t> داخلي و خارجي چيست؟</a:t>
            </a:r>
          </a:p>
          <a:p>
            <a:pPr algn="r" rtl="1">
              <a:buFont typeface="Wingdings" panose="05000000000000000000" pitchFamily="2" charset="2"/>
              <a:buChar char="q"/>
            </a:pPr>
            <a:r>
              <a:rPr lang="fa-IR" sz="2000" dirty="0" smtClean="0">
                <a:cs typeface="B Zar" panose="00000400000000000000" pitchFamily="2" charset="-78"/>
              </a:rPr>
              <a:t>فضاي شركتهاي </a:t>
            </a:r>
            <a:r>
              <a:rPr lang="en-US" sz="2000" dirty="0" smtClean="0">
                <a:cs typeface="B Zar" panose="00000400000000000000" pitchFamily="2" charset="-78"/>
              </a:rPr>
              <a:t>MNC</a:t>
            </a:r>
            <a:r>
              <a:rPr lang="fa-IR" sz="2000" dirty="0" smtClean="0">
                <a:cs typeface="B Zar" panose="00000400000000000000" pitchFamily="2" charset="-78"/>
              </a:rPr>
              <a:t> با شركتهاي </a:t>
            </a:r>
            <a:r>
              <a:rPr lang="en-US" sz="2000" dirty="0" smtClean="0">
                <a:cs typeface="B Zar" panose="00000400000000000000" pitchFamily="2" charset="-78"/>
              </a:rPr>
              <a:t>Local</a:t>
            </a:r>
            <a:r>
              <a:rPr lang="fa-IR" sz="2000" dirty="0" smtClean="0">
                <a:cs typeface="B Zar" panose="00000400000000000000" pitchFamily="2" charset="-78"/>
              </a:rPr>
              <a:t> چه تفاوتي دارد؟</a:t>
            </a:r>
          </a:p>
          <a:p>
            <a:pPr algn="r" rtl="1">
              <a:buFont typeface="Wingdings" panose="05000000000000000000" pitchFamily="2" charset="2"/>
              <a:buChar char="q"/>
            </a:pPr>
            <a:r>
              <a:rPr lang="fa-IR" sz="2000" dirty="0" smtClean="0">
                <a:cs typeface="B Zar" panose="00000400000000000000" pitchFamily="2" charset="-78"/>
              </a:rPr>
              <a:t>نحوه اهرمي كردن شركتهاي بين المللي چگونه است و چه تاثيري بر ارزش آنها دارد؟</a:t>
            </a:r>
          </a:p>
          <a:p>
            <a:pPr algn="r" rtl="1">
              <a:buFont typeface="Wingdings" panose="05000000000000000000" pitchFamily="2" charset="2"/>
              <a:buChar char="q"/>
            </a:pPr>
            <a:r>
              <a:rPr lang="fa-IR" sz="2000" dirty="0" smtClean="0">
                <a:cs typeface="B Zar" panose="00000400000000000000" pitchFamily="2" charset="-78"/>
              </a:rPr>
              <a:t>مساله كنترل(</a:t>
            </a:r>
            <a:r>
              <a:rPr lang="en-US" sz="2000" b="0" dirty="0">
                <a:cs typeface="B Zar" panose="00000400000000000000" pitchFamily="2" charset="-78"/>
              </a:rPr>
              <a:t>control conundrum</a:t>
            </a:r>
            <a:r>
              <a:rPr lang="fa-IR" sz="2000" dirty="0" smtClean="0">
                <a:cs typeface="B Zar" panose="00000400000000000000" pitchFamily="2" charset="-78"/>
              </a:rPr>
              <a:t>) در شركتهاي بين المللي چيست؟</a:t>
            </a:r>
          </a:p>
          <a:p>
            <a:pPr algn="r" rtl="1">
              <a:buFont typeface="Wingdings" panose="05000000000000000000" pitchFamily="2" charset="2"/>
              <a:buChar char="q"/>
            </a:pPr>
            <a:r>
              <a:rPr lang="fa-IR" sz="2000" dirty="0" smtClean="0">
                <a:cs typeface="B Zar" panose="00000400000000000000" pitchFamily="2" charset="-78"/>
              </a:rPr>
              <a:t>نظام حاكميت شركتي و سيستمهاي مالي در </a:t>
            </a:r>
            <a:r>
              <a:rPr lang="en-US" sz="2000" dirty="0" smtClean="0">
                <a:cs typeface="B Zar" panose="00000400000000000000" pitchFamily="2" charset="-78"/>
              </a:rPr>
              <a:t>MNC</a:t>
            </a:r>
            <a:r>
              <a:rPr lang="fa-IR" sz="2000" dirty="0" smtClean="0">
                <a:cs typeface="B Zar" panose="00000400000000000000" pitchFamily="2" charset="-78"/>
              </a:rPr>
              <a:t> چگونه است؟</a:t>
            </a:r>
          </a:p>
          <a:p>
            <a:pPr algn="r" rtl="1">
              <a:buFont typeface="Wingdings" panose="05000000000000000000" pitchFamily="2" charset="2"/>
              <a:buChar char="q"/>
            </a:pPr>
            <a:endParaRPr lang="en-US" sz="20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8097381" cy="971686"/>
          </a:xfrm>
          <a:prstGeom prst="rect">
            <a:avLst/>
          </a:prstGeom>
          <a:noFill/>
          <a:ln>
            <a:noFill/>
          </a:ln>
        </p:spPr>
      </p:pic>
      <p:sp>
        <p:nvSpPr>
          <p:cNvPr id="9" name="Title 1"/>
          <p:cNvSpPr>
            <a:spLocks noGrp="1"/>
          </p:cNvSpPr>
          <p:nvPr>
            <p:ph type="title"/>
          </p:nvPr>
        </p:nvSpPr>
        <p:spPr/>
        <p:txBody>
          <a:bodyPr/>
          <a:lstStyle/>
          <a:p>
            <a:r>
              <a:rPr lang="fa-IR" dirty="0" smtClean="0">
                <a:cs typeface="B Jadid" panose="00000700000000000000" pitchFamily="2" charset="-78"/>
              </a:rPr>
              <a:t>سوالات</a:t>
            </a:r>
            <a:endParaRPr lang="en-US" dirty="0">
              <a:cs typeface="B Jadid" panose="00000700000000000000" pitchFamily="2" charset="-78"/>
            </a:endParaRPr>
          </a:p>
        </p:txBody>
      </p:sp>
    </p:spTree>
    <p:extLst>
      <p:ext uri="{BB962C8B-B14F-4D97-AF65-F5344CB8AC3E}">
        <p14:creationId xmlns:p14="http://schemas.microsoft.com/office/powerpoint/2010/main" val="13238111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a:srcRect/>
          <a:stretch>
            <a:fillRect/>
          </a:stretch>
        </p:blipFill>
        <p:spPr bwMode="auto">
          <a:xfrm>
            <a:off x="1066800" y="838200"/>
            <a:ext cx="6899336" cy="4663440"/>
          </a:xfrm>
          <a:prstGeom prst="rect">
            <a:avLst/>
          </a:prstGeom>
          <a:noFill/>
          <a:ln w="9525">
            <a:noFill/>
            <a:miter lim="800000"/>
            <a:headEnd/>
            <a:tailEnd/>
          </a:ln>
          <a:effectLst/>
        </p:spPr>
      </p:pic>
    </p:spTree>
    <p:extLst>
      <p:ext uri="{BB962C8B-B14F-4D97-AF65-F5344CB8AC3E}">
        <p14:creationId xmlns:p14="http://schemas.microsoft.com/office/powerpoint/2010/main" val="29254825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srcRect/>
          <a:stretch>
            <a:fillRect/>
          </a:stretch>
        </p:blipFill>
        <p:spPr bwMode="auto">
          <a:xfrm>
            <a:off x="661988" y="1719263"/>
            <a:ext cx="7820025" cy="3419475"/>
          </a:xfrm>
          <a:prstGeom prst="rect">
            <a:avLst/>
          </a:prstGeom>
          <a:noFill/>
          <a:ln w="9525">
            <a:noFill/>
            <a:miter lim="800000"/>
            <a:headEnd/>
            <a:tailEnd/>
          </a:ln>
          <a:effectLst/>
        </p:spPr>
      </p:pic>
    </p:spTree>
    <p:extLst>
      <p:ext uri="{BB962C8B-B14F-4D97-AF65-F5344CB8AC3E}">
        <p14:creationId xmlns:p14="http://schemas.microsoft.com/office/powerpoint/2010/main" val="31947300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srcRect/>
          <a:stretch>
            <a:fillRect/>
          </a:stretch>
        </p:blipFill>
        <p:spPr bwMode="auto">
          <a:xfrm>
            <a:off x="728663" y="552450"/>
            <a:ext cx="7686675" cy="5753100"/>
          </a:xfrm>
          <a:prstGeom prst="rect">
            <a:avLst/>
          </a:prstGeom>
          <a:noFill/>
          <a:ln w="9525">
            <a:noFill/>
            <a:miter lim="800000"/>
            <a:headEnd/>
            <a:tailEnd/>
          </a:ln>
          <a:effectLst/>
        </p:spPr>
      </p:pic>
    </p:spTree>
    <p:extLst>
      <p:ext uri="{BB962C8B-B14F-4D97-AF65-F5344CB8AC3E}">
        <p14:creationId xmlns:p14="http://schemas.microsoft.com/office/powerpoint/2010/main" val="16685697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srcRect/>
          <a:stretch>
            <a:fillRect/>
          </a:stretch>
        </p:blipFill>
        <p:spPr bwMode="auto">
          <a:xfrm>
            <a:off x="790575" y="942975"/>
            <a:ext cx="7562850" cy="4972050"/>
          </a:xfrm>
          <a:prstGeom prst="rect">
            <a:avLst/>
          </a:prstGeom>
          <a:noFill/>
          <a:ln w="9525">
            <a:noFill/>
            <a:miter lim="800000"/>
            <a:headEnd/>
            <a:tailEnd/>
          </a:ln>
          <a:effectLst/>
        </p:spPr>
      </p:pic>
    </p:spTree>
    <p:extLst>
      <p:ext uri="{BB962C8B-B14F-4D97-AF65-F5344CB8AC3E}">
        <p14:creationId xmlns:p14="http://schemas.microsoft.com/office/powerpoint/2010/main" val="11871059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a:stretch>
            <a:fillRect/>
          </a:stretch>
        </p:blipFill>
        <p:spPr bwMode="auto">
          <a:xfrm>
            <a:off x="785813" y="1757363"/>
            <a:ext cx="7572375" cy="3343275"/>
          </a:xfrm>
          <a:prstGeom prst="rect">
            <a:avLst/>
          </a:prstGeom>
          <a:noFill/>
          <a:ln w="9525">
            <a:noFill/>
            <a:miter lim="800000"/>
            <a:headEnd/>
            <a:tailEnd/>
          </a:ln>
          <a:effectLst/>
        </p:spPr>
      </p:pic>
    </p:spTree>
    <p:extLst>
      <p:ext uri="{BB962C8B-B14F-4D97-AF65-F5344CB8AC3E}">
        <p14:creationId xmlns:p14="http://schemas.microsoft.com/office/powerpoint/2010/main" val="6066873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3810000" y="447491"/>
            <a:ext cx="5316439" cy="543110"/>
            <a:chOff x="5684200" y="447491"/>
            <a:chExt cx="3442240" cy="54311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684200" y="533400"/>
              <a:ext cx="2371725" cy="400110"/>
            </a:xfrm>
            <a:prstGeom prst="rect">
              <a:avLst/>
            </a:prstGeom>
            <a:noFill/>
          </p:spPr>
          <p:txBody>
            <a:bodyPr wrap="square" rtlCol="0">
              <a:spAutoFit/>
            </a:bodyPr>
            <a:lstStyle/>
            <a:p>
              <a:pPr algn="ctr"/>
              <a:r>
                <a:rPr lang="fa-IR" sz="2000" b="1" dirty="0">
                  <a:solidFill>
                    <a:schemeClr val="bg1"/>
                  </a:solidFill>
                  <a:cs typeface="B Nazanin" panose="00000400000000000000" pitchFamily="2" charset="-78"/>
                </a:rPr>
                <a:t>هزینه و دسترسی سرمايه جهانی</a:t>
              </a:r>
              <a:endParaRPr lang="en-US" sz="20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31</a:t>
              </a:r>
              <a:endParaRPr lang="en-US" sz="2400" dirty="0">
                <a:solidFill>
                  <a:srgbClr val="002060"/>
                </a:solidFill>
              </a:endParaRPr>
            </a:p>
          </p:txBody>
        </p:sp>
      </p:grpSp>
      <p:sp>
        <p:nvSpPr>
          <p:cNvPr id="9" name="TextBox 8"/>
          <p:cNvSpPr txBox="1"/>
          <p:nvPr/>
        </p:nvSpPr>
        <p:spPr>
          <a:xfrm>
            <a:off x="702605" y="1219200"/>
            <a:ext cx="8008649" cy="523220"/>
          </a:xfrm>
          <a:prstGeom prst="rect">
            <a:avLst/>
          </a:prstGeom>
          <a:noFill/>
        </p:spPr>
        <p:txBody>
          <a:bodyPr wrap="square" rtlCol="1">
            <a:spAutoFit/>
          </a:bodyPr>
          <a:lstStyle/>
          <a:p>
            <a:pPr algn="just" rtl="1"/>
            <a:r>
              <a:rPr lang="fa-IR" sz="2800" dirty="0" smtClean="0">
                <a:cs typeface="B Nazanin" panose="00000400000000000000" pitchFamily="2" charset="-78"/>
              </a:rPr>
              <a:t>دامداران 2017</a:t>
            </a:r>
            <a:r>
              <a:rPr lang="en-US" sz="2800" dirty="0" smtClean="0">
                <a:cs typeface="B Nazanin" panose="00000400000000000000" pitchFamily="2" charset="-78"/>
              </a:rPr>
              <a:t>:</a:t>
            </a:r>
            <a:r>
              <a:rPr lang="fa-IR" sz="2800" dirty="0" smtClean="0">
                <a:cs typeface="B Nazanin" panose="00000400000000000000" pitchFamily="2" charset="-78"/>
              </a:rPr>
              <a:t> گزارش از </a:t>
            </a:r>
            <a:r>
              <a:rPr lang="en-US" sz="2800" dirty="0" smtClean="0">
                <a:cs typeface="B Nazanin" panose="00000400000000000000" pitchFamily="2" charset="-78"/>
              </a:rPr>
              <a:t>ERP</a:t>
            </a:r>
            <a:r>
              <a:rPr lang="fa-IR" sz="2800" dirty="0" smtClean="0">
                <a:cs typeface="B Nazanin" panose="00000400000000000000" pitchFamily="2" charset="-78"/>
              </a:rPr>
              <a:t> و </a:t>
            </a:r>
            <a:r>
              <a:rPr lang="en-US" sz="2800" dirty="0" smtClean="0">
                <a:cs typeface="B Nazanin" panose="00000400000000000000" pitchFamily="2" charset="-78"/>
              </a:rPr>
              <a:t>sovereign</a:t>
            </a:r>
            <a:endParaRPr lang="fa-IR" sz="2800" dirty="0" smtClean="0">
              <a:cs typeface="B Nazanin" panose="00000400000000000000" pitchFamily="2" charset="-78"/>
            </a:endParaRPr>
          </a:p>
        </p:txBody>
      </p:sp>
      <mc:AlternateContent xmlns:mc="http://schemas.openxmlformats.org/markup-compatibility/2006" xmlns:a14="http://schemas.microsoft.com/office/drawing/2010/main">
        <mc:Choice Requires="a14">
          <p:sp>
            <p:nvSpPr>
              <p:cNvPr id="3" name="Rectangle 2"/>
              <p:cNvSpPr/>
              <p:nvPr/>
            </p:nvSpPr>
            <p:spPr>
              <a:xfrm>
                <a:off x="1295400" y="2133600"/>
                <a:ext cx="5943600" cy="4314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𝐸𝑅𝑃</m:t>
                          </m:r>
                        </m:e>
                        <m:sub>
                          <m:r>
                            <a:rPr lang="en-US" sz="2000" i="1">
                              <a:latin typeface="Cambria Math"/>
                            </a:rPr>
                            <m:t>𝑋</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𝑟𝑖𝑠𝑘</m:t>
                          </m:r>
                          <m:r>
                            <a:rPr lang="en-US" sz="2000" i="1">
                              <a:latin typeface="Cambria Math"/>
                            </a:rPr>
                            <m:t> </m:t>
                          </m:r>
                          <m:r>
                            <a:rPr lang="en-US" sz="2000" i="1">
                              <a:latin typeface="Cambria Math"/>
                            </a:rPr>
                            <m:t>𝑝𝑟𝑒𝑚𝑢𝑚</m:t>
                          </m:r>
                        </m:e>
                        <m:sub>
                          <m:r>
                            <a:rPr lang="en-US" sz="2000" i="1">
                              <a:latin typeface="Cambria Math"/>
                            </a:rPr>
                            <m:t>𝑈𝑆</m:t>
                          </m:r>
                        </m:sub>
                      </m:sSub>
                      <m:r>
                        <a:rPr lang="en-US" sz="2000" i="1">
                          <a:latin typeface="Cambria Math"/>
                        </a:rPr>
                        <m:t>×</m:t>
                      </m:r>
                      <m:r>
                        <a:rPr lang="en-US" sz="2000" i="1">
                          <a:latin typeface="Cambria Math"/>
                        </a:rPr>
                        <m:t>𝑟𝑒𝑙𝑎𝑡𝑖𝑣𝑒</m:t>
                      </m:r>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𝑆𝐷</m:t>
                          </m:r>
                        </m:e>
                        <m:sub>
                          <m:r>
                            <a:rPr lang="en-US" sz="2000" i="1">
                              <a:latin typeface="Cambria Math"/>
                            </a:rPr>
                            <m:t>𝑋</m:t>
                          </m:r>
                        </m:sub>
                      </m:sSub>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1295400" y="2133600"/>
                <a:ext cx="5943600" cy="431465"/>
              </a:xfrm>
              <a:prstGeom prst="rect">
                <a:avLst/>
              </a:prstGeom>
              <a:blipFill rotWithShape="1">
                <a:blip r:embed="rId3"/>
                <a:stretch>
                  <a:fillRect b="-42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429000" y="2642592"/>
                <a:ext cx="1956498" cy="526554"/>
              </a:xfrm>
              <a:prstGeom prst="rect">
                <a:avLst/>
              </a:prstGeom>
            </p:spPr>
            <p:txBody>
              <a:bodyPr wrap="none">
                <a:spAutoFit/>
              </a:bodyPr>
              <a:lstStyle/>
              <a:p>
                <a14:m>
                  <m:oMath xmlns:m="http://schemas.openxmlformats.org/officeDocument/2006/math">
                    <m:r>
                      <a:rPr lang="en-US" i="1">
                        <a:latin typeface="Cambria Math"/>
                      </a:rPr>
                      <m:t>𝑟𝑒𝑙𝑎𝑡𝑖𝑣𝑒</m:t>
                    </m:r>
                    <m:r>
                      <a:rPr lang="en-US" i="1">
                        <a:latin typeface="Cambria Math"/>
                      </a:rPr>
                      <m:t> </m:t>
                    </m:r>
                    <m:sSub>
                      <m:sSubPr>
                        <m:ctrlPr>
                          <a:rPr lang="en-US" i="1">
                            <a:latin typeface="Cambria Math" panose="02040503050406030204" pitchFamily="18" charset="0"/>
                          </a:rPr>
                        </m:ctrlPr>
                      </m:sSubPr>
                      <m:e>
                        <m:r>
                          <a:rPr lang="en-US" i="1">
                            <a:latin typeface="Cambria Math"/>
                          </a:rPr>
                          <m:t>𝑆𝐷</m:t>
                        </m:r>
                      </m:e>
                      <m:sub>
                        <m:r>
                          <a:rPr lang="en-US" i="1">
                            <a:latin typeface="Cambria Math"/>
                          </a:rPr>
                          <m:t>𝑋</m:t>
                        </m:r>
                      </m:sub>
                    </m:sSub>
                  </m:oMath>
                </a14:m>
                <a:r>
                  <a:rPr lang="en-US" dirty="0"/>
                  <a:t>=</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𝑆𝐷</m:t>
                            </m:r>
                          </m:e>
                          <m:sub>
                            <m:r>
                              <a:rPr lang="en-US" i="1">
                                <a:latin typeface="Cambria Math"/>
                              </a:rPr>
                              <m:t>𝑋</m:t>
                            </m:r>
                          </m:sub>
                        </m:sSub>
                      </m:num>
                      <m:den>
                        <m:sSub>
                          <m:sSubPr>
                            <m:ctrlPr>
                              <a:rPr lang="en-US" i="1">
                                <a:latin typeface="Cambria Math" panose="02040503050406030204" pitchFamily="18" charset="0"/>
                              </a:rPr>
                            </m:ctrlPr>
                          </m:sSubPr>
                          <m:e>
                            <m:r>
                              <a:rPr lang="en-US" i="1">
                                <a:latin typeface="Cambria Math"/>
                              </a:rPr>
                              <m:t>𝑆𝐷</m:t>
                            </m:r>
                          </m:e>
                          <m:sub>
                            <m:r>
                              <a:rPr lang="en-US" i="1">
                                <a:latin typeface="Cambria Math"/>
                              </a:rPr>
                              <m:t>𝑢𝑠</m:t>
                            </m:r>
                          </m:sub>
                        </m:sSub>
                      </m:den>
                    </m:f>
                  </m:oMath>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429000" y="2642592"/>
                <a:ext cx="1956498" cy="526554"/>
              </a:xfrm>
              <a:prstGeom prst="rect">
                <a:avLst/>
              </a:prstGeom>
              <a:blipFill rotWithShape="1">
                <a:blip r:embed="rId4"/>
                <a:stretch>
                  <a:fillRect/>
                </a:stretch>
              </a:blipFill>
            </p:spPr>
            <p:txBody>
              <a:bodyPr/>
              <a:lstStyle/>
              <a:p>
                <a:r>
                  <a:rPr lang="en-US">
                    <a:noFill/>
                  </a:rPr>
                  <a:t> </a:t>
                </a:r>
              </a:p>
            </p:txBody>
          </p:sp>
        </mc:Fallback>
      </mc:AlternateContent>
      <p:sp>
        <p:nvSpPr>
          <p:cNvPr id="13" name="TextBox 12"/>
          <p:cNvSpPr txBox="1"/>
          <p:nvPr/>
        </p:nvSpPr>
        <p:spPr>
          <a:xfrm>
            <a:off x="402924" y="3169146"/>
            <a:ext cx="8008649" cy="1384995"/>
          </a:xfrm>
          <a:prstGeom prst="rect">
            <a:avLst/>
          </a:prstGeom>
          <a:noFill/>
        </p:spPr>
        <p:txBody>
          <a:bodyPr wrap="square" rtlCol="1">
            <a:spAutoFit/>
          </a:bodyPr>
          <a:lstStyle/>
          <a:p>
            <a:pPr algn="just" rtl="1"/>
            <a:r>
              <a:rPr lang="fa-IR" sz="2800" dirty="0" smtClean="0">
                <a:cs typeface="B Nazanin" panose="00000400000000000000" pitchFamily="2" charset="-78"/>
              </a:rPr>
              <a:t>مثال: </a:t>
            </a:r>
            <a:r>
              <a:rPr lang="en-US" sz="2800" dirty="0" smtClean="0">
                <a:cs typeface="B Nazanin" panose="00000400000000000000" pitchFamily="2" charset="-78"/>
              </a:rPr>
              <a:t>ERP</a:t>
            </a:r>
            <a:r>
              <a:rPr lang="fa-IR" sz="2800" dirty="0" smtClean="0">
                <a:cs typeface="B Nazanin" panose="00000400000000000000" pitchFamily="2" charset="-78"/>
              </a:rPr>
              <a:t> براي شاخص كشور آمريكا 6/25% است و انحراف معيار يك سال گذشته آن (مثلاً 2016) 13/19% است. براي برزيل شاخص </a:t>
            </a:r>
            <a:r>
              <a:rPr lang="en-US" sz="2800" dirty="0" err="1" smtClean="0">
                <a:cs typeface="B Nazanin" panose="00000400000000000000" pitchFamily="2" charset="-78"/>
              </a:rPr>
              <a:t>Bovespa</a:t>
            </a:r>
            <a:r>
              <a:rPr lang="en-US" sz="2800" dirty="0" smtClean="0">
                <a:cs typeface="B Nazanin" panose="00000400000000000000" pitchFamily="2" charset="-78"/>
              </a:rPr>
              <a:t> </a:t>
            </a:r>
            <a:r>
              <a:rPr lang="fa-IR" sz="2800" dirty="0" smtClean="0">
                <a:cs typeface="B Nazanin" panose="00000400000000000000" pitchFamily="2" charset="-78"/>
              </a:rPr>
              <a:t>(شاخص بهاي برزيل) داراي انحراف استاندارد 27/18% است.</a:t>
            </a:r>
          </a:p>
        </p:txBody>
      </p:sp>
      <mc:AlternateContent xmlns:mc="http://schemas.openxmlformats.org/markup-compatibility/2006" xmlns:a14="http://schemas.microsoft.com/office/drawing/2010/main">
        <mc:Choice Requires="a14">
          <p:sp>
            <p:nvSpPr>
              <p:cNvPr id="6" name="Rectangle 5"/>
              <p:cNvSpPr/>
              <p:nvPr/>
            </p:nvSpPr>
            <p:spPr>
              <a:xfrm>
                <a:off x="2512257" y="4772905"/>
                <a:ext cx="4389343" cy="6649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𝐸𝑅𝑃</m:t>
                      </m:r>
                      <m:r>
                        <a:rPr lang="fa-IR">
                          <a:latin typeface="Cambria Math"/>
                        </a:rPr>
                        <m:t>برزيل</m:t>
                      </m:r>
                      <m:r>
                        <a:rPr lang="en-US" i="1">
                          <a:latin typeface="Cambria Math"/>
                        </a:rPr>
                        <m:t>=%</m:t>
                      </m:r>
                      <m:r>
                        <a:rPr lang="en-US" i="1">
                          <a:latin typeface="Cambria Math"/>
                        </a:rPr>
                        <m:t>6</m:t>
                      </m:r>
                      <m:r>
                        <a:rPr lang="en-US" i="1">
                          <a:latin typeface="Cambria Math"/>
                        </a:rPr>
                        <m:t>/</m:t>
                      </m:r>
                      <m:r>
                        <a:rPr lang="en-US" i="1">
                          <a:latin typeface="Cambria Math"/>
                        </a:rPr>
                        <m:t>25</m:t>
                      </m:r>
                      <m:r>
                        <a:rPr lang="en-US" i="1">
                          <a:latin typeface="Cambria Math"/>
                        </a:rPr>
                        <m:t>×</m:t>
                      </m:r>
                      <m:f>
                        <m:fPr>
                          <m:ctrlPr>
                            <a:rPr lang="en-US" i="1">
                              <a:latin typeface="Cambria Math" panose="02040503050406030204" pitchFamily="18" charset="0"/>
                            </a:rPr>
                          </m:ctrlPr>
                        </m:fPr>
                        <m:num>
                          <m:r>
                            <a:rPr lang="en-US" i="1">
                              <a:latin typeface="Cambria Math"/>
                            </a:rPr>
                            <m:t>%</m:t>
                          </m:r>
                          <m:r>
                            <a:rPr lang="en-US" i="1">
                              <a:latin typeface="Cambria Math"/>
                            </a:rPr>
                            <m:t>27</m:t>
                          </m:r>
                          <m:r>
                            <a:rPr lang="en-US" i="1">
                              <a:latin typeface="Cambria Math"/>
                            </a:rPr>
                            <m:t>/</m:t>
                          </m:r>
                          <m:r>
                            <a:rPr lang="en-US" i="1">
                              <a:latin typeface="Cambria Math"/>
                            </a:rPr>
                            <m:t>18</m:t>
                          </m:r>
                        </m:num>
                        <m:den>
                          <m:r>
                            <a:rPr lang="en-US" i="1">
                              <a:latin typeface="Cambria Math"/>
                            </a:rPr>
                            <m:t>%</m:t>
                          </m:r>
                          <m:r>
                            <a:rPr lang="en-US" i="1">
                              <a:latin typeface="Cambria Math"/>
                            </a:rPr>
                            <m:t>13</m:t>
                          </m:r>
                          <m:r>
                            <a:rPr lang="en-US" i="1">
                              <a:latin typeface="Cambria Math"/>
                            </a:rPr>
                            <m:t>/</m:t>
                          </m:r>
                          <m:r>
                            <a:rPr lang="en-US" i="1">
                              <a:latin typeface="Cambria Math"/>
                            </a:rPr>
                            <m:t>19</m:t>
                          </m:r>
                        </m:den>
                      </m:f>
                      <m:r>
                        <a:rPr lang="en-US" i="1">
                          <a:latin typeface="Cambria Math"/>
                        </a:rPr>
                        <m:t>=%</m:t>
                      </m:r>
                      <m:r>
                        <a:rPr lang="en-US" i="1">
                          <a:latin typeface="Cambria Math"/>
                        </a:rPr>
                        <m:t>12</m:t>
                      </m:r>
                      <m:r>
                        <a:rPr lang="en-US" i="1">
                          <a:latin typeface="Cambria Math"/>
                        </a:rPr>
                        <m:t>/</m:t>
                      </m:r>
                      <m:r>
                        <a:rPr lang="en-US" i="1">
                          <a:latin typeface="Cambria Math"/>
                        </a:rPr>
                        <m:t>21</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512257" y="4772905"/>
                <a:ext cx="4389343" cy="66499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28600" y="5437895"/>
                <a:ext cx="6464648" cy="4281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𝐸𝑅𝑃</m:t>
                          </m:r>
                        </m:e>
                        <m:sub>
                          <m:r>
                            <a:rPr lang="fa-IR" b="0" i="1" smtClean="0">
                              <a:latin typeface="Cambria Math"/>
                            </a:rPr>
                            <m:t>برزيل</m:t>
                          </m:r>
                        </m:sub>
                      </m:sSub>
                      <m:r>
                        <a:rPr lang="en-US" i="1">
                          <a:latin typeface="Cambria Math"/>
                        </a:rPr>
                        <m:t>=</m:t>
                      </m:r>
                      <m:r>
                        <a:rPr lang="fa-IR" b="0" i="1" smtClean="0">
                          <a:latin typeface="Cambria Math"/>
                        </a:rPr>
                        <m:t>12</m:t>
                      </m:r>
                      <m:r>
                        <a:rPr lang="fa-IR" b="0" i="1" smtClean="0">
                          <a:latin typeface="Cambria Math"/>
                        </a:rPr>
                        <m:t>.</m:t>
                      </m:r>
                      <m:r>
                        <a:rPr lang="fa-IR" b="0" i="1" smtClean="0">
                          <a:latin typeface="Cambria Math"/>
                        </a:rPr>
                        <m:t>21</m:t>
                      </m:r>
                      <m:r>
                        <a:rPr lang="fa-IR" b="0" i="1" smtClean="0">
                          <a:latin typeface="Cambria Math"/>
                        </a:rPr>
                        <m:t>−</m:t>
                      </m:r>
                      <m:r>
                        <a:rPr lang="fa-IR" b="0" i="1" smtClean="0">
                          <a:latin typeface="Cambria Math"/>
                        </a:rPr>
                        <m:t>6</m:t>
                      </m:r>
                      <m:r>
                        <a:rPr lang="fa-IR" b="0" i="1" smtClean="0">
                          <a:latin typeface="Cambria Math"/>
                        </a:rPr>
                        <m:t>.</m:t>
                      </m:r>
                      <m:r>
                        <a:rPr lang="fa-IR" b="0" i="1" smtClean="0">
                          <a:latin typeface="Cambria Math"/>
                        </a:rPr>
                        <m:t>25</m:t>
                      </m:r>
                      <m:r>
                        <a:rPr lang="fa-IR" b="0" i="1" smtClean="0">
                          <a:latin typeface="Cambria Math"/>
                        </a:rPr>
                        <m:t>=</m:t>
                      </m:r>
                      <m:r>
                        <a:rPr lang="fa-IR" b="0" i="1" smtClean="0">
                          <a:latin typeface="Cambria Math"/>
                        </a:rPr>
                        <m:t>5</m:t>
                      </m:r>
                      <m:r>
                        <a:rPr lang="fa-IR" b="0" i="1" smtClean="0">
                          <a:latin typeface="Cambria Math"/>
                        </a:rPr>
                        <m:t>.</m:t>
                      </m:r>
                      <m:r>
                        <a:rPr lang="fa-IR" b="0" i="1" smtClean="0">
                          <a:latin typeface="Cambria Math"/>
                        </a:rPr>
                        <m:t>96</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28600" y="5437895"/>
                <a:ext cx="6464648" cy="428194"/>
              </a:xfrm>
              <a:prstGeom prst="rect">
                <a:avLst/>
              </a:prstGeom>
              <a:blipFill rotWithShape="1">
                <a:blip r:embed="rId6"/>
                <a:stretch>
                  <a:fillRect b="-14286"/>
                </a:stretch>
              </a:blipFill>
            </p:spPr>
            <p:txBody>
              <a:bodyPr/>
              <a:lstStyle/>
              <a:p>
                <a:r>
                  <a:rPr lang="en-US">
                    <a:noFill/>
                  </a:rPr>
                  <a:t> </a:t>
                </a:r>
              </a:p>
            </p:txBody>
          </p:sp>
        </mc:Fallback>
      </mc:AlternateContent>
    </p:spTree>
    <p:extLst>
      <p:ext uri="{BB962C8B-B14F-4D97-AF65-F5344CB8AC3E}">
        <p14:creationId xmlns:p14="http://schemas.microsoft.com/office/powerpoint/2010/main" val="18387154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3505200" y="447491"/>
            <a:ext cx="5621237" cy="543110"/>
            <a:chOff x="5588276" y="447491"/>
            <a:chExt cx="3538164" cy="54311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588276" y="457200"/>
              <a:ext cx="2371725" cy="400110"/>
            </a:xfrm>
            <a:prstGeom prst="rect">
              <a:avLst/>
            </a:prstGeom>
            <a:noFill/>
          </p:spPr>
          <p:txBody>
            <a:bodyPr wrap="square" rtlCol="0">
              <a:spAutoFit/>
            </a:bodyPr>
            <a:lstStyle/>
            <a:p>
              <a:pPr algn="ctr"/>
              <a:r>
                <a:rPr lang="fa-IR" sz="2000" b="1" dirty="0">
                  <a:solidFill>
                    <a:schemeClr val="bg1"/>
                  </a:solidFill>
                  <a:cs typeface="B Nazanin" panose="00000400000000000000" pitchFamily="2" charset="-78"/>
                </a:rPr>
                <a:t>هزینه و دسترسی سرمايه جهانی</a:t>
              </a:r>
              <a:endParaRPr lang="en-US" sz="20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32</a:t>
              </a:r>
              <a:endParaRPr lang="en-US" sz="2400" dirty="0">
                <a:solidFill>
                  <a:srgbClr val="002060"/>
                </a:solidFill>
              </a:endParaRPr>
            </a:p>
          </p:txBody>
        </p:sp>
      </p:grpSp>
      <p:sp>
        <p:nvSpPr>
          <p:cNvPr id="7" name="TextBox 6"/>
          <p:cNvSpPr txBox="1"/>
          <p:nvPr/>
        </p:nvSpPr>
        <p:spPr>
          <a:xfrm>
            <a:off x="733094" y="1284707"/>
            <a:ext cx="8008649" cy="2246769"/>
          </a:xfrm>
          <a:prstGeom prst="rect">
            <a:avLst/>
          </a:prstGeom>
          <a:noFill/>
        </p:spPr>
        <p:txBody>
          <a:bodyPr wrap="square" rtlCol="1">
            <a:spAutoFit/>
          </a:bodyPr>
          <a:lstStyle/>
          <a:p>
            <a:pPr algn="just" rtl="1"/>
            <a:r>
              <a:rPr lang="fa-IR" sz="2800" dirty="0" smtClean="0">
                <a:cs typeface="B Nazanin" panose="00000400000000000000" pitchFamily="2" charset="-78"/>
              </a:rPr>
              <a:t>فرض كنيد فاصله ناتواني بازپرداخت دركشور برزيل (</a:t>
            </a:r>
            <a:r>
              <a:rPr lang="en-US" sz="2800" dirty="0" smtClean="0">
                <a:cs typeface="B Nazanin" panose="00000400000000000000" pitchFamily="2" charset="-78"/>
              </a:rPr>
              <a:t>DS</a:t>
            </a:r>
            <a:r>
              <a:rPr lang="fa-IR" sz="2800" dirty="0" smtClean="0">
                <a:cs typeface="B Nazanin" panose="00000400000000000000" pitchFamily="2" charset="-78"/>
              </a:rPr>
              <a:t>) براساس رتبه بندي حكومتها 3/37% است. با استفاده از بازده هفتگي 2 سال گذشته سهام و اوراق قرضه برزيل در 2016 داريم:</a:t>
            </a:r>
          </a:p>
          <a:p>
            <a:pPr algn="just" rtl="1"/>
            <a:r>
              <a:rPr lang="fa-IR" sz="2800" dirty="0" smtClean="0">
                <a:cs typeface="B Nazanin" panose="00000400000000000000" pitchFamily="2" charset="-78"/>
              </a:rPr>
              <a:t>انحراف معيار سالانه اوراق قرضه 10 ساله برزيل (دلاري شده) 15/15%</a:t>
            </a:r>
          </a:p>
          <a:p>
            <a:pPr algn="just" rtl="1"/>
            <a:r>
              <a:rPr lang="fa-IR" sz="2800" dirty="0" smtClean="0">
                <a:cs typeface="B Nazanin" panose="00000400000000000000" pitchFamily="2" charset="-78"/>
              </a:rPr>
              <a:t>انحراف معيار سالانه شاخص سهام برزيل </a:t>
            </a:r>
            <a:r>
              <a:rPr lang="fa-IR" sz="2800" dirty="0" smtClean="0">
                <a:solidFill>
                  <a:srgbClr val="FF0000"/>
                </a:solidFill>
                <a:cs typeface="B Nazanin" panose="00000400000000000000" pitchFamily="2" charset="-78"/>
              </a:rPr>
              <a:t>(مثل قبل) </a:t>
            </a:r>
            <a:r>
              <a:rPr lang="fa-IR" sz="2800" dirty="0" smtClean="0">
                <a:cs typeface="B Nazanin" panose="00000400000000000000" pitchFamily="2" charset="-78"/>
              </a:rPr>
              <a:t>27/18%</a:t>
            </a:r>
          </a:p>
        </p:txBody>
      </p:sp>
      <p:sp>
        <p:nvSpPr>
          <p:cNvPr id="10" name="TextBox 9"/>
          <p:cNvSpPr txBox="1"/>
          <p:nvPr/>
        </p:nvSpPr>
        <p:spPr>
          <a:xfrm>
            <a:off x="417778" y="3972580"/>
            <a:ext cx="3428999" cy="523220"/>
          </a:xfrm>
          <a:prstGeom prst="rect">
            <a:avLst/>
          </a:prstGeom>
          <a:noFill/>
        </p:spPr>
        <p:txBody>
          <a:bodyPr wrap="square" rtlCol="1">
            <a:spAutoFit/>
          </a:bodyPr>
          <a:lstStyle/>
          <a:p>
            <a:pPr algn="ctr" rtl="1"/>
            <a:r>
              <a:rPr lang="en-US" sz="2800" dirty="0">
                <a:cs typeface="B Nazanin" panose="00000400000000000000" pitchFamily="2" charset="-78"/>
              </a:rPr>
              <a:t>=</a:t>
            </a:r>
            <a:r>
              <a:rPr lang="fa-IR" sz="2400" dirty="0" smtClean="0">
                <a:cs typeface="B Nazanin" panose="00000400000000000000" pitchFamily="2" charset="-78"/>
              </a:rPr>
              <a:t> </a:t>
            </a:r>
            <a:r>
              <a:rPr lang="fa-IR" sz="2800" dirty="0" smtClean="0">
                <a:cs typeface="B Nazanin" panose="00000400000000000000" pitchFamily="2" charset="-78"/>
              </a:rPr>
              <a:t>صرف ريسك كشور برزيل</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989" y="3531476"/>
            <a:ext cx="4792717" cy="1345324"/>
          </a:xfrm>
          <a:prstGeom prst="rect">
            <a:avLst/>
          </a:prstGeom>
        </p:spPr>
      </p:pic>
      <p:sp>
        <p:nvSpPr>
          <p:cNvPr id="13" name="TextBox 12"/>
          <p:cNvSpPr txBox="1"/>
          <p:nvPr/>
        </p:nvSpPr>
        <p:spPr>
          <a:xfrm>
            <a:off x="449309" y="5410200"/>
            <a:ext cx="4091107" cy="523220"/>
          </a:xfrm>
          <a:prstGeom prst="rect">
            <a:avLst/>
          </a:prstGeom>
          <a:noFill/>
        </p:spPr>
        <p:txBody>
          <a:bodyPr wrap="square" rtlCol="1">
            <a:spAutoFit/>
          </a:bodyPr>
          <a:lstStyle/>
          <a:p>
            <a:pPr algn="ctr" rtl="1"/>
            <a:r>
              <a:rPr lang="en-US" sz="2800" dirty="0">
                <a:cs typeface="B Nazanin" panose="00000400000000000000" pitchFamily="2" charset="-78"/>
              </a:rPr>
              <a:t>=</a:t>
            </a:r>
            <a:r>
              <a:rPr lang="fa-IR" sz="2400" dirty="0" smtClean="0">
                <a:cs typeface="B Nazanin" panose="00000400000000000000" pitchFamily="2" charset="-78"/>
              </a:rPr>
              <a:t> </a:t>
            </a:r>
            <a:r>
              <a:rPr lang="fa-IR" sz="2800" dirty="0" smtClean="0">
                <a:cs typeface="B Nazanin" panose="00000400000000000000" pitchFamily="2" charset="-78"/>
              </a:rPr>
              <a:t>صرف ريسك سهامداري در برزيل</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5191780"/>
            <a:ext cx="4102898" cy="904220"/>
          </a:xfrm>
          <a:prstGeom prst="rect">
            <a:avLst/>
          </a:prstGeom>
        </p:spPr>
      </p:pic>
    </p:spTree>
    <p:extLst>
      <p:ext uri="{BB962C8B-B14F-4D97-AF65-F5344CB8AC3E}">
        <p14:creationId xmlns:p14="http://schemas.microsoft.com/office/powerpoint/2010/main" val="41014431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
          <p:cNvGrpSpPr/>
          <p:nvPr/>
        </p:nvGrpSpPr>
        <p:grpSpPr>
          <a:xfrm>
            <a:off x="3505200" y="447491"/>
            <a:ext cx="5621237" cy="543110"/>
            <a:chOff x="5588276" y="447491"/>
            <a:chExt cx="3538164" cy="54311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588276" y="457200"/>
              <a:ext cx="2371725" cy="400110"/>
            </a:xfrm>
            <a:prstGeom prst="rect">
              <a:avLst/>
            </a:prstGeom>
            <a:noFill/>
          </p:spPr>
          <p:txBody>
            <a:bodyPr wrap="square" rtlCol="0">
              <a:spAutoFit/>
            </a:bodyPr>
            <a:lstStyle/>
            <a:p>
              <a:pPr algn="ctr"/>
              <a:r>
                <a:rPr lang="fa-IR" sz="2000" b="1" dirty="0">
                  <a:solidFill>
                    <a:schemeClr val="bg1"/>
                  </a:solidFill>
                  <a:cs typeface="B Nazanin" panose="00000400000000000000" pitchFamily="2" charset="-78"/>
                </a:rPr>
                <a:t>هزینه و دسترسی سرمايه جهانی</a:t>
              </a:r>
              <a:endParaRPr lang="en-US" sz="20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33</a:t>
              </a:r>
              <a:endParaRPr lang="en-US" sz="2400" dirty="0">
                <a:solidFill>
                  <a:srgbClr val="002060"/>
                </a:solidFill>
              </a:endParaRPr>
            </a:p>
          </p:txBody>
        </p:sp>
      </p:grpSp>
      <p:sp>
        <p:nvSpPr>
          <p:cNvPr id="9" name="TextBox 8"/>
          <p:cNvSpPr txBox="1"/>
          <p:nvPr/>
        </p:nvSpPr>
        <p:spPr>
          <a:xfrm>
            <a:off x="7273264" y="4939605"/>
            <a:ext cx="1493681" cy="523220"/>
          </a:xfrm>
          <a:prstGeom prst="rect">
            <a:avLst/>
          </a:prstGeom>
          <a:noFill/>
        </p:spPr>
        <p:txBody>
          <a:bodyPr wrap="square" rtlCol="1">
            <a:spAutoFit/>
          </a:bodyPr>
          <a:lstStyle/>
          <a:p>
            <a:pPr algn="just" rtl="1"/>
            <a:r>
              <a:rPr lang="fa-IR" sz="2800" dirty="0" smtClean="0">
                <a:cs typeface="B Nazanin" panose="00000400000000000000" pitchFamily="2" charset="-78"/>
              </a:rPr>
              <a:t>در مدل</a:t>
            </a:r>
          </a:p>
        </p:txBody>
      </p:sp>
      <p:sp>
        <p:nvSpPr>
          <p:cNvPr id="8" name="TextBox 7"/>
          <p:cNvSpPr txBox="1"/>
          <p:nvPr/>
        </p:nvSpPr>
        <p:spPr>
          <a:xfrm>
            <a:off x="681583" y="1371600"/>
            <a:ext cx="8008649" cy="523220"/>
          </a:xfrm>
          <a:prstGeom prst="rect">
            <a:avLst/>
          </a:prstGeom>
          <a:noFill/>
        </p:spPr>
        <p:txBody>
          <a:bodyPr wrap="square" rtlCol="1">
            <a:spAutoFit/>
          </a:bodyPr>
          <a:lstStyle/>
          <a:p>
            <a:pPr algn="just" rtl="1"/>
            <a:r>
              <a:rPr lang="fa-IR" sz="2800" dirty="0" smtClean="0">
                <a:cs typeface="B Nazanin" panose="00000400000000000000" pitchFamily="2" charset="-78"/>
              </a:rPr>
              <a:t>مشكلات در محاسبه انحراف معيار صرف ريسك (هميشه) وجود دارد.</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1791213" y="2078678"/>
              <a:ext cx="5828787" cy="1240479"/>
            </p:xfrm>
            <a:graphic>
              <a:graphicData uri="http://schemas.openxmlformats.org/drawingml/2006/table">
                <a:tbl>
                  <a:tblPr firstRow="1" bandRow="1">
                    <a:tableStyleId>{5C22544A-7EE6-4342-B048-85BDC9FD1C3A}</a:tableStyleId>
                  </a:tblPr>
                  <a:tblGrid>
                    <a:gridCol w="1942929">
                      <a:extLst>
                        <a:ext uri="{9D8B030D-6E8A-4147-A177-3AD203B41FA5}">
                          <a16:colId xmlns:a16="http://schemas.microsoft.com/office/drawing/2014/main" val="20000"/>
                        </a:ext>
                      </a:extLst>
                    </a:gridCol>
                    <a:gridCol w="1942929">
                      <a:extLst>
                        <a:ext uri="{9D8B030D-6E8A-4147-A177-3AD203B41FA5}">
                          <a16:colId xmlns:a16="http://schemas.microsoft.com/office/drawing/2014/main" val="20001"/>
                        </a:ext>
                      </a:extLst>
                    </a:gridCol>
                    <a:gridCol w="1942929">
                      <a:extLst>
                        <a:ext uri="{9D8B030D-6E8A-4147-A177-3AD203B41FA5}">
                          <a16:colId xmlns:a16="http://schemas.microsoft.com/office/drawing/2014/main" val="20002"/>
                        </a:ext>
                      </a:extLst>
                    </a:gridCol>
                  </a:tblGrid>
                  <a:tr h="413493">
                    <a:tc>
                      <a:txBody>
                        <a:bodyPr/>
                        <a:lstStyle/>
                        <a:p>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000" b="1" i="1" kern="1200" smtClean="0">
                                      <a:solidFill>
                                        <a:schemeClr val="tx1"/>
                                      </a:solidFill>
                                      <a:effectLst/>
                                      <a:latin typeface="Cambria Math" panose="02040503050406030204" pitchFamily="18" charset="0"/>
                                      <a:ea typeface="+mn-ea"/>
                                      <a:cs typeface="+mn-cs"/>
                                    </a:rPr>
                                  </m:ctrlPr>
                                </m:sSubPr>
                                <m:e>
                                  <m:r>
                                    <a:rPr kumimoji="0" lang="fa-IR" sz="2000" b="1" i="1" kern="1200" smtClean="0">
                                      <a:solidFill>
                                        <a:schemeClr val="tx1"/>
                                      </a:solidFill>
                                      <a:effectLst/>
                                      <a:latin typeface="Cambria Math"/>
                                      <a:ea typeface="+mn-ea"/>
                                      <a:cs typeface="+mn-cs"/>
                                    </a:rPr>
                                    <m:t>𝟔</m:t>
                                  </m:r>
                                </m:e>
                                <m:sub>
                                  <m:r>
                                    <a:rPr kumimoji="0" lang="en-US" sz="2000" b="1" i="1" kern="1200" smtClean="0">
                                      <a:solidFill>
                                        <a:schemeClr val="tx1"/>
                                      </a:solidFill>
                                      <a:effectLst/>
                                      <a:latin typeface="Cambria Math"/>
                                      <a:ea typeface="+mn-ea"/>
                                      <a:cs typeface="+mn-cs"/>
                                    </a:rPr>
                                    <m:t>𝑬</m:t>
                                  </m:r>
                                </m:sub>
                              </m:sSub>
                            </m:oMath>
                          </a14:m>
                          <a:r>
                            <a:rPr lang="en-US" sz="2000" dirty="0" smtClean="0">
                              <a:solidFill>
                                <a:schemeClr val="tx1"/>
                              </a:solidFill>
                            </a:rPr>
                            <a:t>/</a:t>
                          </a:r>
                          <a14:m>
                            <m:oMath xmlns:m="http://schemas.openxmlformats.org/officeDocument/2006/math">
                              <m:sSub>
                                <m:sSubPr>
                                  <m:ctrlPr>
                                    <a:rPr kumimoji="0" lang="en-US" sz="2000" b="1" i="1" kern="1200" smtClean="0">
                                      <a:solidFill>
                                        <a:schemeClr val="tx1"/>
                                      </a:solidFill>
                                      <a:effectLst/>
                                      <a:latin typeface="Cambria Math" panose="02040503050406030204" pitchFamily="18" charset="0"/>
                                      <a:ea typeface="+mn-ea"/>
                                      <a:cs typeface="+mn-cs"/>
                                    </a:rPr>
                                  </m:ctrlPr>
                                </m:sSubPr>
                                <m:e>
                                  <m:r>
                                    <a:rPr kumimoji="0" lang="en-US" sz="2000" b="1" i="1" kern="1200" smtClean="0">
                                      <a:solidFill>
                                        <a:schemeClr val="tx1"/>
                                      </a:solidFill>
                                      <a:effectLst/>
                                      <a:latin typeface="Cambria Math"/>
                                      <a:ea typeface="+mn-ea"/>
                                      <a:cs typeface="+mn-cs"/>
                                    </a:rPr>
                                    <m:t>𝟔</m:t>
                                  </m:r>
                                </m:e>
                                <m:sub>
                                  <m:r>
                                    <a:rPr kumimoji="0" lang="en-US" sz="2000" b="1" i="1" kern="1200" smtClean="0">
                                      <a:solidFill>
                                        <a:schemeClr val="tx1"/>
                                      </a:solidFill>
                                      <a:effectLst/>
                                      <a:latin typeface="Cambria Math"/>
                                      <a:ea typeface="+mn-ea"/>
                                      <a:cs typeface="+mn-cs"/>
                                    </a:rPr>
                                    <m:t>𝑫</m:t>
                                  </m:r>
                                </m:sub>
                              </m:sSub>
                            </m:oMath>
                          </a14:m>
                          <a:endParaRPr lang="en-US" sz="2000" dirty="0">
                            <a:solidFill>
                              <a:schemeClr val="tx1"/>
                            </a:solidFill>
                          </a:endParaRPr>
                        </a:p>
                      </a:txBody>
                      <a:tcPr/>
                    </a:tc>
                    <a:tc>
                      <a:txBody>
                        <a:bodyPr/>
                        <a:lstStyle/>
                        <a:p>
                          <a:pPr algn="ctr"/>
                          <a14:m>
                            <m:oMath xmlns:m="http://schemas.openxmlformats.org/officeDocument/2006/math">
                              <m:sSub>
                                <m:sSubPr>
                                  <m:ctrlPr>
                                    <a:rPr kumimoji="0" lang="en-US" sz="2000" b="1" i="1" kern="1200" smtClean="0">
                                      <a:solidFill>
                                        <a:schemeClr val="tx1"/>
                                      </a:solidFill>
                                      <a:effectLst/>
                                      <a:latin typeface="Cambria Math" panose="02040503050406030204" pitchFamily="18" charset="0"/>
                                      <a:ea typeface="+mn-ea"/>
                                      <a:cs typeface="+mn-cs"/>
                                    </a:rPr>
                                  </m:ctrlPr>
                                </m:sSubPr>
                                <m:e>
                                  <m:r>
                                    <a:rPr kumimoji="0" lang="fa-IR" sz="2000" b="1" i="1" kern="1200" smtClean="0">
                                      <a:solidFill>
                                        <a:schemeClr val="tx1"/>
                                      </a:solidFill>
                                      <a:effectLst/>
                                      <a:latin typeface="Cambria Math"/>
                                      <a:ea typeface="+mn-ea"/>
                                      <a:cs typeface="+mn-cs"/>
                                    </a:rPr>
                                    <m:t>𝟔</m:t>
                                  </m:r>
                                </m:e>
                                <m:sub>
                                  <m:r>
                                    <a:rPr kumimoji="0" lang="en-US" sz="2000" b="1" i="1" kern="1200" smtClean="0">
                                      <a:solidFill>
                                        <a:schemeClr val="tx1"/>
                                      </a:solidFill>
                                      <a:effectLst/>
                                      <a:latin typeface="Cambria Math"/>
                                      <a:ea typeface="+mn-ea"/>
                                      <a:cs typeface="+mn-cs"/>
                                    </a:rPr>
                                    <m:t>𝑬</m:t>
                                  </m:r>
                                </m:sub>
                              </m:sSub>
                            </m:oMath>
                          </a14:m>
                          <a:r>
                            <a:rPr lang="en-US" sz="2000" dirty="0" smtClean="0">
                              <a:solidFill>
                                <a:schemeClr val="tx1"/>
                              </a:solidFill>
                            </a:rPr>
                            <a:t>/</a:t>
                          </a:r>
                          <a14:m>
                            <m:oMath xmlns:m="http://schemas.openxmlformats.org/officeDocument/2006/math">
                              <m:sSub>
                                <m:sSubPr>
                                  <m:ctrlPr>
                                    <a:rPr kumimoji="0" lang="en-US" sz="2000" b="1" i="1" kern="1200" smtClean="0">
                                      <a:solidFill>
                                        <a:schemeClr val="tx1"/>
                                      </a:solidFill>
                                      <a:effectLst/>
                                      <a:latin typeface="Cambria Math" panose="02040503050406030204" pitchFamily="18" charset="0"/>
                                      <a:ea typeface="+mn-ea"/>
                                      <a:cs typeface="+mn-cs"/>
                                    </a:rPr>
                                  </m:ctrlPr>
                                </m:sSubPr>
                                <m:e>
                                  <m:r>
                                    <a:rPr kumimoji="0" lang="en-US" sz="2000" b="1" i="1" kern="1200" smtClean="0">
                                      <a:solidFill>
                                        <a:schemeClr val="tx1"/>
                                      </a:solidFill>
                                      <a:effectLst/>
                                      <a:latin typeface="Cambria Math"/>
                                      <a:ea typeface="+mn-ea"/>
                                      <a:cs typeface="+mn-cs"/>
                                    </a:rPr>
                                    <m:t>𝟔</m:t>
                                  </m:r>
                                </m:e>
                                <m:sub>
                                  <m:r>
                                    <a:rPr kumimoji="0" lang="en-US" sz="2000" b="1" i="1" kern="1200" smtClean="0">
                                      <a:solidFill>
                                        <a:schemeClr val="tx1"/>
                                      </a:solidFill>
                                      <a:effectLst/>
                                      <a:latin typeface="Cambria Math"/>
                                      <a:ea typeface="+mn-ea"/>
                                      <a:cs typeface="+mn-cs"/>
                                    </a:rPr>
                                    <m:t>𝑪𝑫𝑺</m:t>
                                  </m:r>
                                </m:sub>
                              </m:sSub>
                            </m:oMath>
                          </a14:m>
                          <a:endParaRPr lang="en-US" sz="2000" dirty="0">
                            <a:solidFill>
                              <a:schemeClr val="tx1"/>
                            </a:solidFill>
                          </a:endParaRPr>
                        </a:p>
                      </a:txBody>
                      <a:tcPr/>
                    </a:tc>
                    <a:extLst>
                      <a:ext uri="{0D108BD9-81ED-4DB2-BD59-A6C34878D82A}">
                        <a16:rowId xmlns:a16="http://schemas.microsoft.com/office/drawing/2014/main" val="10000"/>
                      </a:ext>
                    </a:extLst>
                  </a:tr>
                  <a:tr h="413493">
                    <a:tc>
                      <a:txBody>
                        <a:bodyPr/>
                        <a:lstStyle/>
                        <a:p>
                          <a:pPr algn="ctr"/>
                          <a:r>
                            <a:rPr lang="fa-IR" sz="2000" dirty="0" smtClean="0">
                              <a:cs typeface="B Nazanin" panose="00000400000000000000" pitchFamily="2" charset="-78"/>
                            </a:rPr>
                            <a:t>تعداد كشورها</a:t>
                          </a:r>
                          <a:endParaRPr lang="en-US" sz="2000" dirty="0">
                            <a:cs typeface="B Nazanin" panose="00000400000000000000" pitchFamily="2" charset="-78"/>
                          </a:endParaRPr>
                        </a:p>
                      </a:txBody>
                      <a:tcPr/>
                    </a:tc>
                    <a:tc>
                      <a:txBody>
                        <a:bodyPr/>
                        <a:lstStyle/>
                        <a:p>
                          <a:pPr marL="0" algn="ctr" rtl="0" eaLnBrk="1" latinLnBrk="0" hangingPunct="1"/>
                          <a:r>
                            <a:rPr kumimoji="0" lang="en-US" sz="2000" kern="1200" dirty="0" smtClean="0">
                              <a:solidFill>
                                <a:schemeClr val="dk1"/>
                              </a:solidFill>
                              <a:latin typeface="+mn-lt"/>
                              <a:ea typeface="+mn-ea"/>
                              <a:cs typeface="B Nazanin" panose="00000400000000000000" pitchFamily="2" charset="-78"/>
                            </a:rPr>
                            <a:t>26</a:t>
                          </a:r>
                          <a:endParaRPr kumimoji="0" lang="en-US" sz="2000" kern="1200" dirty="0">
                            <a:solidFill>
                              <a:schemeClr val="dk1"/>
                            </a:solidFill>
                            <a:latin typeface="+mn-lt"/>
                            <a:ea typeface="+mn-ea"/>
                            <a:cs typeface="B Nazanin" panose="00000400000000000000" pitchFamily="2" charset="-78"/>
                          </a:endParaRPr>
                        </a:p>
                      </a:txBody>
                      <a:tcPr/>
                    </a:tc>
                    <a:tc>
                      <a:txBody>
                        <a:bodyPr/>
                        <a:lstStyle/>
                        <a:p>
                          <a:pPr marL="0" algn="ctr" rtl="0" eaLnBrk="1" latinLnBrk="0" hangingPunct="1"/>
                          <a:r>
                            <a:rPr kumimoji="0" lang="en-US" sz="2000" kern="1200" dirty="0" smtClean="0">
                              <a:solidFill>
                                <a:schemeClr val="dk1"/>
                              </a:solidFill>
                              <a:latin typeface="+mn-lt"/>
                              <a:ea typeface="+mn-ea"/>
                              <a:cs typeface="B Nazanin" panose="00000400000000000000" pitchFamily="2" charset="-78"/>
                            </a:rPr>
                            <a:t>46</a:t>
                          </a:r>
                          <a:endParaRPr kumimoji="0" lang="en-US" sz="2000" kern="1200" dirty="0">
                            <a:solidFill>
                              <a:schemeClr val="dk1"/>
                            </a:solidFill>
                            <a:latin typeface="+mn-lt"/>
                            <a:ea typeface="+mn-ea"/>
                            <a:cs typeface="B Nazanin" panose="00000400000000000000" pitchFamily="2" charset="-78"/>
                          </a:endParaRPr>
                        </a:p>
                      </a:txBody>
                      <a:tcPr/>
                    </a:tc>
                    <a:extLst>
                      <a:ext uri="{0D108BD9-81ED-4DB2-BD59-A6C34878D82A}">
                        <a16:rowId xmlns:a16="http://schemas.microsoft.com/office/drawing/2014/main" val="10001"/>
                      </a:ext>
                    </a:extLst>
                  </a:tr>
                  <a:tr h="413493">
                    <a:tc>
                      <a:txBody>
                        <a:bodyPr/>
                        <a:lstStyle/>
                        <a:p>
                          <a:pPr algn="ctr"/>
                          <a:r>
                            <a:rPr lang="fa-IR" sz="2000" dirty="0" smtClean="0">
                              <a:cs typeface="B Nazanin" panose="00000400000000000000" pitchFamily="2" charset="-78"/>
                            </a:rPr>
                            <a:t>متوسط</a:t>
                          </a:r>
                          <a:endParaRPr lang="en-US" sz="2000" dirty="0">
                            <a:cs typeface="B Nazanin" panose="00000400000000000000" pitchFamily="2" charset="-78"/>
                          </a:endParaRPr>
                        </a:p>
                      </a:txBody>
                      <a:tcPr/>
                    </a:tc>
                    <a:tc>
                      <a:txBody>
                        <a:bodyPr/>
                        <a:lstStyle/>
                        <a:p>
                          <a:pPr marL="0" algn="ctr" rtl="0" eaLnBrk="1" latinLnBrk="0" hangingPunct="1"/>
                          <a:r>
                            <a:rPr kumimoji="0" lang="en-US" sz="2000" kern="1200" dirty="0" smtClean="0">
                              <a:solidFill>
                                <a:schemeClr val="dk1"/>
                              </a:solidFill>
                              <a:latin typeface="+mn-lt"/>
                              <a:ea typeface="+mn-ea"/>
                              <a:cs typeface="B Nazanin" panose="00000400000000000000" pitchFamily="2" charset="-78"/>
                            </a:rPr>
                            <a:t>2/15</a:t>
                          </a:r>
                          <a:endParaRPr kumimoji="0" lang="en-US" sz="2000" kern="1200" dirty="0">
                            <a:solidFill>
                              <a:schemeClr val="dk1"/>
                            </a:solidFill>
                            <a:latin typeface="+mn-lt"/>
                            <a:ea typeface="+mn-ea"/>
                            <a:cs typeface="B Nazanin" panose="00000400000000000000" pitchFamily="2" charset="-78"/>
                          </a:endParaRPr>
                        </a:p>
                      </a:txBody>
                      <a:tcPr/>
                    </a:tc>
                    <a:tc>
                      <a:txBody>
                        <a:bodyPr/>
                        <a:lstStyle/>
                        <a:p>
                          <a:pPr marL="0" algn="ctr" rtl="0" eaLnBrk="1" latinLnBrk="0" hangingPunct="1"/>
                          <a:r>
                            <a:rPr kumimoji="0" lang="en-US" sz="2000" kern="1200" dirty="0" smtClean="0">
                              <a:solidFill>
                                <a:schemeClr val="dk1"/>
                              </a:solidFill>
                              <a:latin typeface="+mn-lt"/>
                              <a:ea typeface="+mn-ea"/>
                              <a:cs typeface="B Nazanin" panose="00000400000000000000" pitchFamily="2" charset="-78"/>
                            </a:rPr>
                            <a:t>1/14</a:t>
                          </a:r>
                          <a:endParaRPr kumimoji="0" lang="en-US" sz="2000" kern="1200" dirty="0">
                            <a:solidFill>
                              <a:schemeClr val="dk1"/>
                            </a:solidFill>
                            <a:latin typeface="+mn-lt"/>
                            <a:ea typeface="+mn-ea"/>
                            <a:cs typeface="B Nazanin" panose="00000400000000000000" pitchFamily="2" charset="-78"/>
                          </a:endParaRPr>
                        </a:p>
                      </a:txBody>
                      <a:tcPr/>
                    </a:tc>
                    <a:extLst>
                      <a:ext uri="{0D108BD9-81ED-4DB2-BD59-A6C34878D82A}">
                        <a16:rowId xmlns:a16="http://schemas.microsoft.com/office/drawing/2014/main" val="10002"/>
                      </a:ext>
                    </a:extLst>
                  </a:tr>
                </a:tbl>
              </a:graphicData>
            </a:graphic>
          </p:graphicFrame>
        </mc:Choice>
        <mc:Fallback xmlns="">
          <p:graphicFrame>
            <p:nvGraphicFramePr>
              <p:cNvPr id="2" name="Table 1"/>
              <p:cNvGraphicFramePr>
                <a:graphicFrameLocks noGrp="1"/>
              </p:cNvGraphicFramePr>
              <p:nvPr>
                <p:extLst>
                  <p:ext uri="{D42A27DB-BD31-4B8C-83A1-F6EECF244321}">
                    <p14:modId xmlns:a14="http://schemas.microsoft.com/office/drawing/2010/main" xmlns="" xmlns:p14="http://schemas.microsoft.com/office/powerpoint/2010/main" val="4174672291"/>
                  </p:ext>
                </p:extLst>
              </p:nvPr>
            </p:nvGraphicFramePr>
            <p:xfrm>
              <a:off x="1791213" y="2078678"/>
              <a:ext cx="5828787" cy="1240479"/>
            </p:xfrm>
            <a:graphic>
              <a:graphicData uri="http://schemas.openxmlformats.org/drawingml/2006/table">
                <a:tbl>
                  <a:tblPr firstRow="1" bandRow="1">
                    <a:tableStyleId>{5C22544A-7EE6-4342-B048-85BDC9FD1C3A}</a:tableStyleId>
                  </a:tblPr>
                  <a:tblGrid>
                    <a:gridCol w="1942929"/>
                    <a:gridCol w="1942929"/>
                    <a:gridCol w="1942929"/>
                  </a:tblGrid>
                  <a:tr h="413493">
                    <a:tc>
                      <a:txBody>
                        <a:bodyPr/>
                        <a:lstStyle/>
                        <a:p>
                          <a:endParaRPr lang="en-US" sz="1600" dirty="0"/>
                        </a:p>
                      </a:txBody>
                      <a:tcPr/>
                    </a:tc>
                    <a:tc>
                      <a:txBody>
                        <a:bodyPr/>
                        <a:lstStyle/>
                        <a:p>
                          <a:endParaRPr lang="en-US"/>
                        </a:p>
                      </a:txBody>
                      <a:tcPr>
                        <a:blipFill rotWithShape="1">
                          <a:blip r:embed="rId3"/>
                          <a:stretch>
                            <a:fillRect l="-100629" t="-7353" r="-100314" b="-225000"/>
                          </a:stretch>
                        </a:blipFill>
                      </a:tcPr>
                    </a:tc>
                    <a:tc>
                      <a:txBody>
                        <a:bodyPr/>
                        <a:lstStyle/>
                        <a:p>
                          <a:endParaRPr lang="en-US"/>
                        </a:p>
                      </a:txBody>
                      <a:tcPr>
                        <a:blipFill rotWithShape="1">
                          <a:blip r:embed="rId3"/>
                          <a:stretch>
                            <a:fillRect l="-200000" t="-7353" b="-225000"/>
                          </a:stretch>
                        </a:blipFill>
                      </a:tcPr>
                    </a:tc>
                  </a:tr>
                  <a:tr h="413493">
                    <a:tc>
                      <a:txBody>
                        <a:bodyPr/>
                        <a:lstStyle/>
                        <a:p>
                          <a:pPr algn="ctr"/>
                          <a:r>
                            <a:rPr lang="fa-IR" sz="2000" dirty="0" smtClean="0">
                              <a:cs typeface="B Nazanin" panose="00000400000000000000" pitchFamily="2" charset="-78"/>
                            </a:rPr>
                            <a:t>تعداد كشورها</a:t>
                          </a:r>
                          <a:endParaRPr lang="en-US" sz="2000" dirty="0">
                            <a:cs typeface="B Nazanin" panose="00000400000000000000" pitchFamily="2" charset="-78"/>
                          </a:endParaRPr>
                        </a:p>
                      </a:txBody>
                      <a:tcPr/>
                    </a:tc>
                    <a:tc>
                      <a:txBody>
                        <a:bodyPr/>
                        <a:lstStyle/>
                        <a:p>
                          <a:pPr marL="0" algn="ctr" rtl="0" eaLnBrk="1" latinLnBrk="0" hangingPunct="1"/>
                          <a:r>
                            <a:rPr kumimoji="0" lang="en-US" sz="2000" kern="1200" dirty="0" smtClean="0">
                              <a:solidFill>
                                <a:schemeClr val="dk1"/>
                              </a:solidFill>
                              <a:latin typeface="+mn-lt"/>
                              <a:ea typeface="+mn-ea"/>
                              <a:cs typeface="B Nazanin" panose="00000400000000000000" pitchFamily="2" charset="-78"/>
                            </a:rPr>
                            <a:t>26</a:t>
                          </a:r>
                          <a:endParaRPr kumimoji="0" lang="en-US" sz="2000" kern="1200" dirty="0">
                            <a:solidFill>
                              <a:schemeClr val="dk1"/>
                            </a:solidFill>
                            <a:latin typeface="+mn-lt"/>
                            <a:ea typeface="+mn-ea"/>
                            <a:cs typeface="B Nazanin" panose="00000400000000000000" pitchFamily="2" charset="-78"/>
                          </a:endParaRPr>
                        </a:p>
                      </a:txBody>
                      <a:tcPr/>
                    </a:tc>
                    <a:tc>
                      <a:txBody>
                        <a:bodyPr/>
                        <a:lstStyle/>
                        <a:p>
                          <a:pPr marL="0" algn="ctr" rtl="0" eaLnBrk="1" latinLnBrk="0" hangingPunct="1"/>
                          <a:r>
                            <a:rPr kumimoji="0" lang="en-US" sz="2000" kern="1200" dirty="0" smtClean="0">
                              <a:solidFill>
                                <a:schemeClr val="dk1"/>
                              </a:solidFill>
                              <a:latin typeface="+mn-lt"/>
                              <a:ea typeface="+mn-ea"/>
                              <a:cs typeface="B Nazanin" panose="00000400000000000000" pitchFamily="2" charset="-78"/>
                            </a:rPr>
                            <a:t>46</a:t>
                          </a:r>
                          <a:endParaRPr kumimoji="0" lang="en-US" sz="2000" kern="1200" dirty="0">
                            <a:solidFill>
                              <a:schemeClr val="dk1"/>
                            </a:solidFill>
                            <a:latin typeface="+mn-lt"/>
                            <a:ea typeface="+mn-ea"/>
                            <a:cs typeface="B Nazanin" panose="00000400000000000000" pitchFamily="2" charset="-78"/>
                          </a:endParaRPr>
                        </a:p>
                      </a:txBody>
                      <a:tcPr/>
                    </a:tc>
                  </a:tr>
                  <a:tr h="413493">
                    <a:tc>
                      <a:txBody>
                        <a:bodyPr/>
                        <a:lstStyle/>
                        <a:p>
                          <a:pPr algn="ctr"/>
                          <a:r>
                            <a:rPr lang="fa-IR" sz="2000" dirty="0" smtClean="0">
                              <a:cs typeface="B Nazanin" panose="00000400000000000000" pitchFamily="2" charset="-78"/>
                            </a:rPr>
                            <a:t>متوسط</a:t>
                          </a:r>
                          <a:endParaRPr lang="en-US" sz="2000" dirty="0">
                            <a:cs typeface="B Nazanin" panose="00000400000000000000" pitchFamily="2" charset="-78"/>
                          </a:endParaRPr>
                        </a:p>
                      </a:txBody>
                      <a:tcPr/>
                    </a:tc>
                    <a:tc>
                      <a:txBody>
                        <a:bodyPr/>
                        <a:lstStyle/>
                        <a:p>
                          <a:pPr marL="0" algn="ctr" rtl="0" eaLnBrk="1" latinLnBrk="0" hangingPunct="1"/>
                          <a:r>
                            <a:rPr kumimoji="0" lang="en-US" sz="2000" kern="1200" dirty="0" smtClean="0">
                              <a:solidFill>
                                <a:schemeClr val="dk1"/>
                              </a:solidFill>
                              <a:latin typeface="+mn-lt"/>
                              <a:ea typeface="+mn-ea"/>
                              <a:cs typeface="B Nazanin" panose="00000400000000000000" pitchFamily="2" charset="-78"/>
                            </a:rPr>
                            <a:t>2/15</a:t>
                          </a:r>
                          <a:endParaRPr kumimoji="0" lang="en-US" sz="2000" kern="1200" dirty="0">
                            <a:solidFill>
                              <a:schemeClr val="dk1"/>
                            </a:solidFill>
                            <a:latin typeface="+mn-lt"/>
                            <a:ea typeface="+mn-ea"/>
                            <a:cs typeface="B Nazanin" panose="00000400000000000000" pitchFamily="2" charset="-78"/>
                          </a:endParaRPr>
                        </a:p>
                      </a:txBody>
                      <a:tcPr/>
                    </a:tc>
                    <a:tc>
                      <a:txBody>
                        <a:bodyPr/>
                        <a:lstStyle/>
                        <a:p>
                          <a:pPr marL="0" algn="ctr" rtl="0" eaLnBrk="1" latinLnBrk="0" hangingPunct="1"/>
                          <a:r>
                            <a:rPr kumimoji="0" lang="en-US" sz="2000" kern="1200" dirty="0" smtClean="0">
                              <a:solidFill>
                                <a:schemeClr val="dk1"/>
                              </a:solidFill>
                              <a:latin typeface="+mn-lt"/>
                              <a:ea typeface="+mn-ea"/>
                              <a:cs typeface="B Nazanin" panose="00000400000000000000" pitchFamily="2" charset="-78"/>
                            </a:rPr>
                            <a:t>1/14</a:t>
                          </a:r>
                          <a:endParaRPr kumimoji="0" lang="en-US" sz="2000" kern="1200" dirty="0">
                            <a:solidFill>
                              <a:schemeClr val="dk1"/>
                            </a:solidFill>
                            <a:latin typeface="+mn-lt"/>
                            <a:ea typeface="+mn-ea"/>
                            <a:cs typeface="B Nazanin" panose="00000400000000000000" pitchFamily="2" charset="-78"/>
                          </a:endParaRPr>
                        </a:p>
                      </a:txBody>
                      <a:tcPr/>
                    </a:tc>
                  </a:tr>
                </a:tbl>
              </a:graphicData>
            </a:graphic>
          </p:graphicFrame>
        </mc:Fallback>
      </mc:AlternateContent>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6544" y="3876020"/>
            <a:ext cx="4905376" cy="1095375"/>
          </a:xfrm>
          <a:prstGeom prst="rect">
            <a:avLst/>
          </a:prstGeom>
        </p:spPr>
      </p:pic>
      <p:sp>
        <p:nvSpPr>
          <p:cNvPr id="14" name="TextBox 13"/>
          <p:cNvSpPr txBox="1"/>
          <p:nvPr/>
        </p:nvSpPr>
        <p:spPr>
          <a:xfrm>
            <a:off x="381001" y="4162097"/>
            <a:ext cx="3428999" cy="523220"/>
          </a:xfrm>
          <a:prstGeom prst="rect">
            <a:avLst/>
          </a:prstGeom>
          <a:noFill/>
        </p:spPr>
        <p:txBody>
          <a:bodyPr wrap="square" rtlCol="1">
            <a:spAutoFit/>
          </a:bodyPr>
          <a:lstStyle/>
          <a:p>
            <a:pPr algn="ctr" rtl="1"/>
            <a:r>
              <a:rPr lang="en-US" sz="2800" dirty="0">
                <a:cs typeface="B Nazanin" panose="00000400000000000000" pitchFamily="2" charset="-78"/>
              </a:rPr>
              <a:t>=</a:t>
            </a:r>
            <a:r>
              <a:rPr lang="fa-IR" sz="2400" dirty="0" smtClean="0">
                <a:cs typeface="B Nazanin" panose="00000400000000000000" pitchFamily="2" charset="-78"/>
              </a:rPr>
              <a:t> </a:t>
            </a:r>
            <a:r>
              <a:rPr lang="en-US" sz="2800" dirty="0" smtClean="0">
                <a:cs typeface="B Nazanin" panose="00000400000000000000" pitchFamily="2" charset="-78"/>
              </a:rPr>
              <a:t>Lambda</a:t>
            </a:r>
            <a:endParaRPr lang="fa-IR" sz="2800" dirty="0" smtClean="0">
              <a:cs typeface="B Nazanin" panose="00000400000000000000" pitchFamily="2" charset="-78"/>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5334000"/>
            <a:ext cx="3831592" cy="1046379"/>
          </a:xfrm>
          <a:prstGeom prst="rect">
            <a:avLst/>
          </a:prstGeom>
        </p:spPr>
      </p:pic>
      <p:sp>
        <p:nvSpPr>
          <p:cNvPr id="15" name="TextBox 14"/>
          <p:cNvSpPr txBox="1"/>
          <p:nvPr/>
        </p:nvSpPr>
        <p:spPr>
          <a:xfrm>
            <a:off x="6324600" y="5105400"/>
            <a:ext cx="1201218" cy="523220"/>
          </a:xfrm>
          <a:prstGeom prst="rect">
            <a:avLst/>
          </a:prstGeom>
          <a:noFill/>
        </p:spPr>
        <p:txBody>
          <a:bodyPr wrap="square" rtlCol="1">
            <a:spAutoFit/>
          </a:bodyPr>
          <a:lstStyle/>
          <a:p>
            <a:pPr algn="just" rtl="1"/>
            <a:r>
              <a:rPr lang="fa-IR" sz="2800" dirty="0" smtClean="0">
                <a:cs typeface="B Nazanin" panose="00000400000000000000" pitchFamily="2" charset="-78"/>
              </a:rPr>
              <a:t>تورم/ ارز</a:t>
            </a:r>
          </a:p>
        </p:txBody>
      </p:sp>
      <p:cxnSp>
        <p:nvCxnSpPr>
          <p:cNvPr id="6" name="Straight Arrow Connector 5"/>
          <p:cNvCxnSpPr/>
          <p:nvPr/>
        </p:nvCxnSpPr>
        <p:spPr>
          <a:xfrm flipH="1">
            <a:off x="4572000" y="5353025"/>
            <a:ext cx="1752601" cy="13080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6473164" y="6096000"/>
            <a:ext cx="1201218" cy="523220"/>
          </a:xfrm>
          <a:prstGeom prst="rect">
            <a:avLst/>
          </a:prstGeom>
          <a:noFill/>
        </p:spPr>
        <p:txBody>
          <a:bodyPr wrap="square" rtlCol="1">
            <a:spAutoFit/>
          </a:bodyPr>
          <a:lstStyle/>
          <a:p>
            <a:pPr algn="just" rtl="1"/>
            <a:r>
              <a:rPr lang="fa-IR" sz="2800" dirty="0" smtClean="0">
                <a:cs typeface="B Nazanin" panose="00000400000000000000" pitchFamily="2" charset="-78"/>
              </a:rPr>
              <a:t>تورم/ ارز</a:t>
            </a:r>
          </a:p>
        </p:txBody>
      </p:sp>
      <p:cxnSp>
        <p:nvCxnSpPr>
          <p:cNvPr id="19" name="Straight Arrow Connector 18"/>
          <p:cNvCxnSpPr/>
          <p:nvPr/>
        </p:nvCxnSpPr>
        <p:spPr>
          <a:xfrm flipH="1" flipV="1">
            <a:off x="4685907" y="6172200"/>
            <a:ext cx="1811212" cy="2387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654455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3505200" y="447491"/>
            <a:ext cx="5621237" cy="543110"/>
            <a:chOff x="5588276" y="447491"/>
            <a:chExt cx="3538164" cy="54311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588276" y="457200"/>
              <a:ext cx="2371725" cy="400110"/>
            </a:xfrm>
            <a:prstGeom prst="rect">
              <a:avLst/>
            </a:prstGeom>
            <a:noFill/>
          </p:spPr>
          <p:txBody>
            <a:bodyPr wrap="square" rtlCol="0">
              <a:spAutoFit/>
            </a:bodyPr>
            <a:lstStyle/>
            <a:p>
              <a:pPr algn="ctr"/>
              <a:r>
                <a:rPr lang="fa-IR" sz="2000" b="1" dirty="0">
                  <a:solidFill>
                    <a:schemeClr val="bg1"/>
                  </a:solidFill>
                  <a:cs typeface="B Nazanin" panose="00000400000000000000" pitchFamily="2" charset="-78"/>
                </a:rPr>
                <a:t>هزینه و دسترسی سرمايه جهانی</a:t>
              </a:r>
              <a:endParaRPr lang="en-US" sz="20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34</a:t>
              </a:r>
              <a:endParaRPr lang="en-US" sz="2400" dirty="0">
                <a:solidFill>
                  <a:srgbClr val="002060"/>
                </a:solidFill>
              </a:endParaRPr>
            </a:p>
          </p:txBody>
        </p:sp>
      </p:grpSp>
      <p:sp>
        <p:nvSpPr>
          <p:cNvPr id="9" name="TextBox 8"/>
          <p:cNvSpPr txBox="1"/>
          <p:nvPr/>
        </p:nvSpPr>
        <p:spPr>
          <a:xfrm>
            <a:off x="758296" y="1447800"/>
            <a:ext cx="8008649" cy="1384995"/>
          </a:xfrm>
          <a:prstGeom prst="rect">
            <a:avLst/>
          </a:prstGeom>
          <a:noFill/>
        </p:spPr>
        <p:txBody>
          <a:bodyPr wrap="square" rtlCol="1">
            <a:spAutoFit/>
          </a:bodyPr>
          <a:lstStyle/>
          <a:p>
            <a:pPr algn="just" rtl="1"/>
            <a:r>
              <a:rPr lang="fa-IR" sz="2800" dirty="0" smtClean="0">
                <a:cs typeface="B Nazanin" panose="00000400000000000000" pitchFamily="2" charset="-78"/>
              </a:rPr>
              <a:t>شركت </a:t>
            </a:r>
            <a:r>
              <a:rPr lang="en-US" sz="2800" dirty="0" err="1" smtClean="0">
                <a:cs typeface="B Nazanin" panose="00000400000000000000" pitchFamily="2" charset="-78"/>
              </a:rPr>
              <a:t>embraer</a:t>
            </a:r>
            <a:r>
              <a:rPr lang="en-US" sz="2800" dirty="0" smtClean="0">
                <a:cs typeface="B Nazanin" panose="00000400000000000000" pitchFamily="2" charset="-78"/>
              </a:rPr>
              <a:t> </a:t>
            </a:r>
            <a:r>
              <a:rPr lang="fa-IR" sz="2800" dirty="0">
                <a:cs typeface="B Nazanin" panose="00000400000000000000" pitchFamily="2" charset="-78"/>
              </a:rPr>
              <a:t> </a:t>
            </a:r>
            <a:r>
              <a:rPr lang="fa-IR" sz="2800" dirty="0" smtClean="0">
                <a:cs typeface="B Nazanin" panose="00000400000000000000" pitchFamily="2" charset="-78"/>
              </a:rPr>
              <a:t>فقط 6% از درآمد خود را در برزيل دارد؛ درحاليكه متوسط شركت هاي برزيلي 75% درآمد خود را در بازار برزيل كسب مي كنند.</a:t>
            </a:r>
          </a:p>
        </p:txBody>
      </p:sp>
      <mc:AlternateContent xmlns:mc="http://schemas.openxmlformats.org/markup-compatibility/2006" xmlns:a14="http://schemas.microsoft.com/office/drawing/2010/main">
        <mc:Choice Requires="a14">
          <p:sp>
            <p:nvSpPr>
              <p:cNvPr id="2" name="Rectangle 1"/>
              <p:cNvSpPr/>
              <p:nvPr/>
            </p:nvSpPr>
            <p:spPr>
              <a:xfrm>
                <a:off x="2511980" y="3039855"/>
                <a:ext cx="4120039" cy="7782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a:rPr>
                            <m:t>𝑋</m:t>
                          </m:r>
                          <m:r>
                            <a:rPr lang="fa-IR">
                              <a:latin typeface="Cambria Math"/>
                            </a:rPr>
                            <m:t>كشور</m:t>
                          </m:r>
                          <m:r>
                            <a:rPr lang="fa-IR">
                              <a:latin typeface="Cambria Math"/>
                            </a:rPr>
                            <m:t> </m:t>
                          </m:r>
                          <m:r>
                            <a:rPr lang="fa-IR">
                              <a:latin typeface="Cambria Math"/>
                            </a:rPr>
                            <m:t>در</m:t>
                          </m:r>
                          <m:r>
                            <a:rPr lang="fa-IR">
                              <a:latin typeface="Cambria Math"/>
                            </a:rPr>
                            <m:t> </m:t>
                          </m:r>
                          <m:r>
                            <a:rPr lang="fa-IR">
                              <a:latin typeface="Cambria Math"/>
                            </a:rPr>
                            <m:t>شركت</m:t>
                          </m:r>
                          <m:r>
                            <a:rPr lang="fa-IR">
                              <a:latin typeface="Cambria Math"/>
                            </a:rPr>
                            <m:t> </m:t>
                          </m:r>
                          <m:r>
                            <a:rPr lang="fa-IR">
                              <a:latin typeface="Cambria Math"/>
                            </a:rPr>
                            <m:t>درآمدزايي</m:t>
                          </m:r>
                          <m:r>
                            <a:rPr lang="fa-IR">
                              <a:latin typeface="Cambria Math"/>
                            </a:rPr>
                            <m:t> </m:t>
                          </m:r>
                          <m:r>
                            <a:rPr lang="fa-IR">
                              <a:latin typeface="Cambria Math"/>
                            </a:rPr>
                            <m:t>درصد</m:t>
                          </m:r>
                        </m:num>
                        <m:den>
                          <m:r>
                            <a:rPr lang="ar-SA">
                              <a:latin typeface="Cambria Math"/>
                            </a:rPr>
                            <m:t>بازار</m:t>
                          </m:r>
                          <m:r>
                            <a:rPr lang="ar-SA">
                              <a:latin typeface="Cambria Math"/>
                            </a:rPr>
                            <m:t> </m:t>
                          </m:r>
                          <m:r>
                            <a:rPr lang="ar-SA">
                              <a:latin typeface="Cambria Math"/>
                            </a:rPr>
                            <m:t>كشورهاي</m:t>
                          </m:r>
                          <m:r>
                            <a:rPr lang="ar-SA">
                              <a:latin typeface="Cambria Math"/>
                            </a:rPr>
                            <m:t> </m:t>
                          </m:r>
                          <m:r>
                            <a:rPr lang="ar-SA">
                              <a:latin typeface="Cambria Math"/>
                            </a:rPr>
                            <m:t>متوسط</m:t>
                          </m:r>
                          <m:r>
                            <a:rPr lang="ar-SA">
                              <a:latin typeface="Cambria Math"/>
                            </a:rPr>
                            <m:t> </m:t>
                          </m:r>
                          <m:r>
                            <a:rPr lang="ar-SA">
                              <a:latin typeface="Cambria Math"/>
                            </a:rPr>
                            <m:t>در</m:t>
                          </m:r>
                          <m:r>
                            <a:rPr lang="ar-SA">
                              <a:latin typeface="Cambria Math"/>
                            </a:rPr>
                            <m:t> </m:t>
                          </m:r>
                          <m:r>
                            <a:rPr lang="ar-SA">
                              <a:latin typeface="Cambria Math"/>
                            </a:rPr>
                            <m:t>درآمدزايي</m:t>
                          </m:r>
                          <m:r>
                            <a:rPr lang="ar-SA">
                              <a:latin typeface="Cambria Math"/>
                            </a:rPr>
                            <m:t> </m:t>
                          </m:r>
                          <m:r>
                            <a:rPr lang="ar-SA">
                              <a:latin typeface="Cambria Math"/>
                            </a:rPr>
                            <m:t>درصد</m:t>
                          </m:r>
                        </m:den>
                      </m:f>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2511980" y="3039855"/>
                <a:ext cx="4120039" cy="77829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867799" y="4419600"/>
                <a:ext cx="2032929" cy="803682"/>
              </a:xfrm>
              <a:prstGeom prst="rect">
                <a:avLst/>
              </a:prstGeom>
            </p:spPr>
            <p:txBody>
              <a:bodyPr wrap="none">
                <a:spAutoFit/>
              </a:bodyPr>
              <a:lstStyle/>
              <a:p>
                <a:pPr algn="ctr"/>
                <a14:m>
                  <m:oMath xmlns:m="http://schemas.openxmlformats.org/officeDocument/2006/math">
                    <m:f>
                      <m:fPr>
                        <m:ctrlPr>
                          <a:rPr lang="en-US" sz="3200" b="1" i="1" smtClean="0">
                            <a:latin typeface="Cambria Math" panose="02040503050406030204" pitchFamily="18" charset="0"/>
                          </a:rPr>
                        </m:ctrlPr>
                      </m:fPr>
                      <m:num>
                        <m:r>
                          <a:rPr lang="fa-IR" sz="3200" b="1" i="1" smtClean="0">
                            <a:latin typeface="Cambria Math"/>
                          </a:rPr>
                          <m:t>𝟎</m:t>
                        </m:r>
                        <m:r>
                          <a:rPr lang="fa-IR" sz="3200" b="1" i="1" smtClean="0">
                            <a:latin typeface="Cambria Math"/>
                          </a:rPr>
                          <m:t>.</m:t>
                        </m:r>
                        <m:r>
                          <a:rPr lang="fa-IR" sz="3200" b="1" i="1" smtClean="0">
                            <a:latin typeface="Cambria Math"/>
                          </a:rPr>
                          <m:t>𝟎𝟔</m:t>
                        </m:r>
                      </m:num>
                      <m:den>
                        <m:r>
                          <a:rPr lang="fa-IR" sz="3200" b="1" i="0" smtClean="0">
                            <a:latin typeface="Cambria Math"/>
                          </a:rPr>
                          <m:t>𝟎</m:t>
                        </m:r>
                        <m:r>
                          <a:rPr lang="fa-IR" sz="3200" b="1" i="0" smtClean="0">
                            <a:latin typeface="Cambria Math"/>
                          </a:rPr>
                          <m:t>.</m:t>
                        </m:r>
                        <m:r>
                          <a:rPr lang="fa-IR" sz="3200" b="1" i="0" smtClean="0">
                            <a:latin typeface="Cambria Math"/>
                          </a:rPr>
                          <m:t>𝟕𝟓</m:t>
                        </m:r>
                      </m:den>
                    </m:f>
                  </m:oMath>
                </a14:m>
                <a:r>
                  <a:rPr lang="fa-IR" sz="3200" b="1" dirty="0" smtClean="0"/>
                  <a:t>=0.08</a:t>
                </a:r>
                <a:endParaRPr lang="en-US" sz="3200" b="1" dirty="0"/>
              </a:p>
            </p:txBody>
          </p:sp>
        </mc:Choice>
        <mc:Fallback xmlns="">
          <p:sp>
            <p:nvSpPr>
              <p:cNvPr id="3" name="Rectangle 2"/>
              <p:cNvSpPr>
                <a:spLocks noRot="1" noChangeAspect="1" noMove="1" noResize="1" noEditPoints="1" noAdjustHandles="1" noChangeArrowheads="1" noChangeShapeType="1" noTextEdit="1"/>
              </p:cNvSpPr>
              <p:nvPr/>
            </p:nvSpPr>
            <p:spPr>
              <a:xfrm>
                <a:off x="3867799" y="4419600"/>
                <a:ext cx="2032929" cy="803682"/>
              </a:xfrm>
              <a:prstGeom prst="rect">
                <a:avLst/>
              </a:prstGeom>
              <a:blipFill rotWithShape="1">
                <a:blip r:embed="rId4"/>
                <a:stretch>
                  <a:fillRect r="-7186" b="-9091"/>
                </a:stretch>
              </a:blipFill>
            </p:spPr>
            <p:txBody>
              <a:bodyPr/>
              <a:lstStyle/>
              <a:p>
                <a:r>
                  <a:rPr lang="en-US">
                    <a:noFill/>
                  </a:rPr>
                  <a:t> </a:t>
                </a:r>
              </a:p>
            </p:txBody>
          </p:sp>
        </mc:Fallback>
      </mc:AlternateContent>
    </p:spTree>
    <p:extLst>
      <p:ext uri="{BB962C8B-B14F-4D97-AF65-F5344CB8AC3E}">
        <p14:creationId xmlns:p14="http://schemas.microsoft.com/office/powerpoint/2010/main" val="8486702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4706931" y="447491"/>
            <a:ext cx="4419508" cy="543110"/>
            <a:chOff x="5684200" y="447491"/>
            <a:chExt cx="3442240" cy="54311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684200" y="533400"/>
              <a:ext cx="2371725" cy="400110"/>
            </a:xfrm>
            <a:prstGeom prst="rect">
              <a:avLst/>
            </a:prstGeom>
            <a:noFill/>
          </p:spPr>
          <p:txBody>
            <a:bodyPr wrap="square" rtlCol="0">
              <a:spAutoFit/>
            </a:bodyPr>
            <a:lstStyle/>
            <a:p>
              <a:pPr algn="ctr"/>
              <a:r>
                <a:rPr lang="fa-IR" sz="2000" b="1" dirty="0" smtClean="0">
                  <a:solidFill>
                    <a:schemeClr val="bg1"/>
                  </a:solidFill>
                  <a:cs typeface="B Nazanin" panose="00000400000000000000" pitchFamily="2" charset="-78"/>
                </a:rPr>
                <a:t>نظريه بخش بندي بازارها</a:t>
              </a:r>
              <a:endParaRPr lang="en-US" sz="20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35</a:t>
              </a:r>
              <a:endParaRPr lang="en-US" sz="2400" dirty="0">
                <a:solidFill>
                  <a:srgbClr val="002060"/>
                </a:solidFill>
              </a:endParaRPr>
            </a:p>
          </p:txBody>
        </p:sp>
      </p:grpSp>
      <p:sp>
        <p:nvSpPr>
          <p:cNvPr id="9" name="TextBox 8"/>
          <p:cNvSpPr txBox="1"/>
          <p:nvPr/>
        </p:nvSpPr>
        <p:spPr>
          <a:xfrm>
            <a:off x="484078" y="467381"/>
            <a:ext cx="4222854" cy="523220"/>
          </a:xfrm>
          <a:prstGeom prst="rect">
            <a:avLst/>
          </a:prstGeom>
          <a:noFill/>
        </p:spPr>
        <p:txBody>
          <a:bodyPr wrap="square" rtlCol="1">
            <a:spAutoFit/>
          </a:bodyPr>
          <a:lstStyle/>
          <a:p>
            <a:pPr algn="just" rtl="1"/>
            <a:r>
              <a:rPr lang="fa-IR" sz="2800" dirty="0" smtClean="0">
                <a:solidFill>
                  <a:srgbClr val="FF0000"/>
                </a:solidFill>
                <a:cs typeface="B Nazanin" panose="00000400000000000000" pitchFamily="2" charset="-78"/>
              </a:rPr>
              <a:t>(</a:t>
            </a:r>
            <a:r>
              <a:rPr lang="en-US" sz="2800" dirty="0" smtClean="0">
                <a:solidFill>
                  <a:srgbClr val="FF0000"/>
                </a:solidFill>
                <a:cs typeface="B Nazanin" panose="00000400000000000000" pitchFamily="2" charset="-78"/>
              </a:rPr>
              <a:t>Market Segmentation</a:t>
            </a:r>
            <a:r>
              <a:rPr lang="fa-IR" sz="2800" dirty="0" smtClean="0">
                <a:solidFill>
                  <a:srgbClr val="FF0000"/>
                </a:solidFill>
                <a:cs typeface="B Nazanin" panose="00000400000000000000" pitchFamily="2" charset="-78"/>
              </a:rPr>
              <a:t>)</a:t>
            </a:r>
          </a:p>
        </p:txBody>
      </p:sp>
      <p:sp>
        <p:nvSpPr>
          <p:cNvPr id="7" name="TextBox 6"/>
          <p:cNvSpPr txBox="1"/>
          <p:nvPr/>
        </p:nvSpPr>
        <p:spPr>
          <a:xfrm>
            <a:off x="678151" y="1114246"/>
            <a:ext cx="8008649" cy="6124754"/>
          </a:xfrm>
          <a:prstGeom prst="rect">
            <a:avLst/>
          </a:prstGeom>
          <a:noFill/>
        </p:spPr>
        <p:txBody>
          <a:bodyPr wrap="square" rtlCol="1">
            <a:spAutoFit/>
          </a:bodyPr>
          <a:lstStyle/>
          <a:p>
            <a:pPr algn="just" rtl="1"/>
            <a:r>
              <a:rPr lang="fa-IR" sz="2800" dirty="0" smtClean="0">
                <a:cs typeface="B Nazanin" panose="00000400000000000000" pitchFamily="2" charset="-78"/>
              </a:rPr>
              <a:t>اگر بازارهاي مالي به صورت كامل يكپارچه باشند، بازده ريسك مورد انتظار اوراق بهادار براي همه بازارهاي مالي پس از تعديل نرخ هاي ارز و ريسك ... مي بايست برابر شود. اين تعريف براي </a:t>
            </a:r>
            <a:r>
              <a:rPr lang="en-US" sz="2800" dirty="0" smtClean="0">
                <a:cs typeface="B Nazanin" panose="00000400000000000000" pitchFamily="2" charset="-78"/>
              </a:rPr>
              <a:t>Equity</a:t>
            </a:r>
            <a:r>
              <a:rPr lang="fa-IR" sz="2800" dirty="0" smtClean="0">
                <a:cs typeface="B Nazanin" panose="00000400000000000000" pitchFamily="2" charset="-78"/>
              </a:rPr>
              <a:t> و </a:t>
            </a:r>
            <a:r>
              <a:rPr lang="en-US" sz="2800" dirty="0" smtClean="0">
                <a:cs typeface="B Nazanin" panose="00000400000000000000" pitchFamily="2" charset="-78"/>
              </a:rPr>
              <a:t>Debt</a:t>
            </a:r>
            <a:r>
              <a:rPr lang="fa-IR" sz="2800" dirty="0" smtClean="0">
                <a:cs typeface="B Nazanin" panose="00000400000000000000" pitchFamily="2" charset="-78"/>
              </a:rPr>
              <a:t> است. به دليل ناقص بودن بازارها (</a:t>
            </a:r>
            <a:r>
              <a:rPr lang="en-US" sz="2800" dirty="0" smtClean="0">
                <a:cs typeface="B Nazanin" panose="00000400000000000000" pitchFamily="2" charset="-78"/>
              </a:rPr>
              <a:t>imperfect</a:t>
            </a:r>
            <a:r>
              <a:rPr lang="fa-IR" sz="2800" dirty="0" smtClean="0">
                <a:cs typeface="B Nazanin" panose="00000400000000000000" pitchFamily="2" charset="-78"/>
              </a:rPr>
              <a:t>) به دليل محدوديت هاي دولتي، توان عملياتي نهادها، تفاوت در ... مشاركت سرمايه گذاران اين يكپارچه سازي مشكل است:</a:t>
            </a:r>
          </a:p>
          <a:p>
            <a:pPr marL="457200" indent="-457200" algn="just" rtl="1">
              <a:buFont typeface="Wingdings" panose="05000000000000000000" pitchFamily="2" charset="2"/>
              <a:buChar char="ü"/>
            </a:pPr>
            <a:r>
              <a:rPr lang="fa-IR" sz="2800" dirty="0" smtClean="0">
                <a:cs typeface="B Nazanin" panose="00000400000000000000" pitchFamily="2" charset="-78"/>
              </a:rPr>
              <a:t>عدم تقارن اطلاعات بين سرمايه گذاران داخلي و خارجي</a:t>
            </a:r>
          </a:p>
          <a:p>
            <a:pPr marL="457200" indent="-457200" algn="just" rtl="1">
              <a:buFont typeface="Wingdings" panose="05000000000000000000" pitchFamily="2" charset="2"/>
              <a:buChar char="ü"/>
            </a:pPr>
            <a:r>
              <a:rPr lang="fa-IR" sz="2800" dirty="0" smtClean="0">
                <a:cs typeface="B Nazanin" panose="00000400000000000000" pitchFamily="2" charset="-78"/>
              </a:rPr>
              <a:t>فقدان شفافيت</a:t>
            </a:r>
          </a:p>
          <a:p>
            <a:pPr marL="457200" indent="-457200" algn="just" rtl="1">
              <a:buFont typeface="Wingdings" panose="05000000000000000000" pitchFamily="2" charset="2"/>
              <a:buChar char="ü"/>
            </a:pPr>
            <a:r>
              <a:rPr lang="fa-IR" sz="2800" dirty="0" smtClean="0">
                <a:cs typeface="B Nazanin" panose="00000400000000000000" pitchFamily="2" charset="-78"/>
              </a:rPr>
              <a:t>هزينه هاي بالاي مبادلات و نقل و انتقال</a:t>
            </a:r>
          </a:p>
          <a:p>
            <a:pPr marL="457200" indent="-457200" algn="just" rtl="1">
              <a:buFont typeface="Wingdings" panose="05000000000000000000" pitchFamily="2" charset="2"/>
              <a:buChar char="ü"/>
            </a:pPr>
            <a:r>
              <a:rPr lang="fa-IR" sz="2800" dirty="0" smtClean="0">
                <a:cs typeface="B Nazanin" panose="00000400000000000000" pitchFamily="2" charset="-78"/>
              </a:rPr>
              <a:t>ريسك هاي نرخ ارز</a:t>
            </a:r>
          </a:p>
          <a:p>
            <a:pPr marL="457200" indent="-457200" algn="just" rtl="1">
              <a:buFont typeface="Wingdings" panose="05000000000000000000" pitchFamily="2" charset="2"/>
              <a:buChar char="ü"/>
            </a:pPr>
            <a:r>
              <a:rPr lang="fa-IR" sz="2800" dirty="0" smtClean="0">
                <a:cs typeface="B Nazanin" panose="00000400000000000000" pitchFamily="2" charset="-78"/>
              </a:rPr>
              <a:t>ريسك هاي سياسي</a:t>
            </a:r>
          </a:p>
          <a:p>
            <a:pPr marL="457200" indent="-457200" algn="just" rtl="1">
              <a:buFont typeface="Wingdings" panose="05000000000000000000" pitchFamily="2" charset="2"/>
              <a:buChar char="ü"/>
            </a:pPr>
            <a:r>
              <a:rPr lang="fa-IR" sz="2800" dirty="0" smtClean="0">
                <a:cs typeface="B Nazanin" panose="00000400000000000000" pitchFamily="2" charset="-78"/>
              </a:rPr>
              <a:t>تفاوت در نظام راهبري شركتي</a:t>
            </a:r>
          </a:p>
          <a:p>
            <a:pPr marL="457200" indent="-457200" algn="just" rtl="1">
              <a:buFont typeface="Wingdings" panose="05000000000000000000" pitchFamily="2" charset="2"/>
              <a:buChar char="ü"/>
            </a:pPr>
            <a:r>
              <a:rPr lang="fa-IR" sz="2800" dirty="0" smtClean="0">
                <a:cs typeface="B Nazanin" panose="00000400000000000000" pitchFamily="2" charset="-78"/>
              </a:rPr>
              <a:t>محدوديت هاي مقررات</a:t>
            </a:r>
          </a:p>
          <a:p>
            <a:pPr algn="just" rtl="1"/>
            <a:endParaRPr lang="fa-IR" sz="2800" dirty="0" smtClean="0">
              <a:cs typeface="B Nazanin" panose="00000400000000000000" pitchFamily="2" charset="-78"/>
            </a:endParaRPr>
          </a:p>
        </p:txBody>
      </p:sp>
    </p:spTree>
    <p:extLst>
      <p:ext uri="{BB962C8B-B14F-4D97-AF65-F5344CB8AC3E}">
        <p14:creationId xmlns:p14="http://schemas.microsoft.com/office/powerpoint/2010/main" val="3122293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vert="horz" lIns="91440" tIns="45720" rIns="91440" bIns="45720" rtlCol="0">
            <a:noAutofit/>
          </a:bodyPr>
          <a:lstStyle/>
          <a:p>
            <a:pPr algn="r" rtl="1">
              <a:buFont typeface="Wingdings" panose="05000000000000000000" pitchFamily="2" charset="2"/>
              <a:buChar char="q"/>
            </a:pPr>
            <a:r>
              <a:rPr lang="fa-IR" sz="2000" dirty="0">
                <a:cs typeface="B Zar" panose="00000400000000000000" pitchFamily="2" charset="-78"/>
              </a:rPr>
              <a:t>موضوع جهاني شدن،هم گرايي، هارموني و يكپارچه شدن بازارهاي </a:t>
            </a:r>
            <a:r>
              <a:rPr lang="fa-IR" sz="2000" dirty="0" smtClean="0">
                <a:cs typeface="B Zar" panose="00000400000000000000" pitchFamily="2" charset="-78"/>
              </a:rPr>
              <a:t>مالي</a:t>
            </a:r>
          </a:p>
          <a:p>
            <a:pPr algn="r" rtl="1">
              <a:buFont typeface="Wingdings" panose="05000000000000000000" pitchFamily="2" charset="2"/>
              <a:buChar char="q"/>
            </a:pPr>
            <a:r>
              <a:rPr lang="fa-IR" sz="2000" dirty="0" smtClean="0">
                <a:cs typeface="B Zar" panose="00000400000000000000" pitchFamily="2" charset="-78"/>
              </a:rPr>
              <a:t>موضوع تجارت فرامرزي</a:t>
            </a:r>
          </a:p>
          <a:p>
            <a:pPr algn="r" rtl="1">
              <a:buFont typeface="Wingdings" panose="05000000000000000000" pitchFamily="2" charset="2"/>
              <a:buChar char="q"/>
            </a:pPr>
            <a:r>
              <a:rPr lang="fa-IR" sz="2000" dirty="0" smtClean="0">
                <a:cs typeface="B Zar" panose="00000400000000000000" pitchFamily="2" charset="-78"/>
              </a:rPr>
              <a:t>معادله گرانشي تينبرگن</a:t>
            </a:r>
          </a:p>
          <a:p>
            <a:pPr algn="r" rtl="1">
              <a:buFont typeface="Wingdings" panose="05000000000000000000" pitchFamily="2" charset="2"/>
              <a:buChar char="q"/>
            </a:pPr>
            <a:r>
              <a:rPr lang="fa-IR" sz="2000" dirty="0" smtClean="0">
                <a:cs typeface="B Zar" panose="00000400000000000000" pitchFamily="2" charset="-78"/>
              </a:rPr>
              <a:t>عوامل موثر بر </a:t>
            </a:r>
            <a:r>
              <a:rPr lang="en-US" sz="2000" dirty="0" smtClean="0">
                <a:cs typeface="B Zar" panose="00000400000000000000" pitchFamily="2" charset="-78"/>
              </a:rPr>
              <a:t>FDI</a:t>
            </a:r>
          </a:p>
          <a:p>
            <a:pPr algn="r" rtl="1">
              <a:buFont typeface="Wingdings" panose="05000000000000000000" pitchFamily="2" charset="2"/>
              <a:buChar char="q"/>
            </a:pPr>
            <a:r>
              <a:rPr lang="fa-IR" sz="2000" dirty="0" smtClean="0">
                <a:cs typeface="B Zar" panose="00000400000000000000" pitchFamily="2" charset="-78"/>
              </a:rPr>
              <a:t>نيكوكاران نابكار و مساله پرفسور هاو –جون-چانگ</a:t>
            </a:r>
          </a:p>
          <a:p>
            <a:pPr algn="r" rtl="1">
              <a:buFont typeface="Wingdings" panose="05000000000000000000" pitchFamily="2" charset="2"/>
              <a:buChar char="q"/>
            </a:pPr>
            <a:r>
              <a:rPr lang="fa-IR" sz="2000" dirty="0" smtClean="0">
                <a:cs typeface="B Zar" panose="00000400000000000000" pitchFamily="2" charset="-78"/>
              </a:rPr>
              <a:t>توماس فريدمن و كتاب جهان مسطح است</a:t>
            </a:r>
          </a:p>
          <a:p>
            <a:pPr algn="r" rtl="1">
              <a:buFont typeface="Wingdings" panose="05000000000000000000" pitchFamily="2" charset="2"/>
              <a:buChar char="q"/>
            </a:pPr>
            <a:endParaRPr lang="en-US" sz="20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8</a:t>
            </a:fld>
            <a:endParaRPr lang="en-US"/>
          </a:p>
        </p:txBody>
      </p:sp>
    </p:spTree>
    <p:extLst>
      <p:ext uri="{BB962C8B-B14F-4D97-AF65-F5344CB8AC3E}">
        <p14:creationId xmlns:p14="http://schemas.microsoft.com/office/powerpoint/2010/main" val="5146603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3505200" y="447491"/>
            <a:ext cx="5621237" cy="543110"/>
            <a:chOff x="5588276" y="447491"/>
            <a:chExt cx="3538164" cy="54311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588276" y="457200"/>
              <a:ext cx="2371725" cy="400110"/>
            </a:xfrm>
            <a:prstGeom prst="rect">
              <a:avLst/>
            </a:prstGeom>
            <a:noFill/>
          </p:spPr>
          <p:txBody>
            <a:bodyPr wrap="square" rtlCol="0">
              <a:spAutoFit/>
            </a:bodyPr>
            <a:lstStyle/>
            <a:p>
              <a:pPr algn="ctr"/>
              <a:r>
                <a:rPr lang="fa-IR" sz="2000" b="1" dirty="0">
                  <a:solidFill>
                    <a:schemeClr val="bg1"/>
                  </a:solidFill>
                  <a:cs typeface="B Nazanin" panose="00000400000000000000" pitchFamily="2" charset="-78"/>
                </a:rPr>
                <a:t>نظريه بخش بندي بازارها</a:t>
              </a:r>
              <a:endParaRPr lang="en-US" sz="20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36</a:t>
              </a:r>
              <a:endParaRPr lang="en-US" sz="2400" dirty="0">
                <a:solidFill>
                  <a:srgbClr val="002060"/>
                </a:solidFill>
              </a:endParaRPr>
            </a:p>
          </p:txBody>
        </p:sp>
      </p:grpSp>
      <p:sp>
        <p:nvSpPr>
          <p:cNvPr id="9" name="TextBox 8"/>
          <p:cNvSpPr txBox="1"/>
          <p:nvPr/>
        </p:nvSpPr>
        <p:spPr>
          <a:xfrm>
            <a:off x="733096" y="1351413"/>
            <a:ext cx="8008649" cy="954107"/>
          </a:xfrm>
          <a:prstGeom prst="rect">
            <a:avLst/>
          </a:prstGeom>
          <a:noFill/>
        </p:spPr>
        <p:txBody>
          <a:bodyPr wrap="square" rtlCol="1">
            <a:spAutoFit/>
          </a:bodyPr>
          <a:lstStyle/>
          <a:p>
            <a:pPr algn="just" rtl="1"/>
            <a:r>
              <a:rPr lang="fa-IR" sz="2800" dirty="0" smtClean="0">
                <a:cs typeface="B Nazanin" panose="00000400000000000000" pitchFamily="2" charset="-78"/>
              </a:rPr>
              <a:t>تحقيقات نشان مي دهند كه بازارها به صورت منطقي (نه كامل) كارايي دارد.</a:t>
            </a:r>
          </a:p>
        </p:txBody>
      </p:sp>
      <p:sp>
        <p:nvSpPr>
          <p:cNvPr id="7" name="TextBox 6"/>
          <p:cNvSpPr txBox="1"/>
          <p:nvPr/>
        </p:nvSpPr>
        <p:spPr>
          <a:xfrm>
            <a:off x="685800" y="2219980"/>
            <a:ext cx="8008649" cy="1384995"/>
          </a:xfrm>
          <a:prstGeom prst="rect">
            <a:avLst/>
          </a:prstGeom>
          <a:noFill/>
        </p:spPr>
        <p:txBody>
          <a:bodyPr wrap="square" rtlCol="1">
            <a:spAutoFit/>
          </a:bodyPr>
          <a:lstStyle/>
          <a:p>
            <a:pPr algn="just" rtl="1"/>
            <a:r>
              <a:rPr lang="fa-IR" sz="2800" dirty="0" smtClean="0">
                <a:cs typeface="B Nazanin" panose="00000400000000000000" pitchFamily="2" charset="-78"/>
              </a:rPr>
              <a:t>روش تست تحقيقات براي بخش بندي بازارها تفاوت اين ارقام است.</a:t>
            </a:r>
          </a:p>
          <a:p>
            <a:pPr algn="just" rtl="1"/>
            <a:r>
              <a:rPr lang="fa-IR" sz="2800" dirty="0" smtClean="0">
                <a:cs typeface="B Nazanin" panose="00000400000000000000" pitchFamily="2" charset="-78"/>
              </a:rPr>
              <a:t>هنوزهيچ تئوري و نظريه اي اين موضوع را نتوانسته بطور مقبول مدلسازي كند.</a:t>
            </a:r>
          </a:p>
        </p:txBody>
      </p:sp>
    </p:spTree>
    <p:extLst>
      <p:ext uri="{BB962C8B-B14F-4D97-AF65-F5344CB8AC3E}">
        <p14:creationId xmlns:p14="http://schemas.microsoft.com/office/powerpoint/2010/main" val="2727435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3886201" y="447491"/>
            <a:ext cx="5240236" cy="543110"/>
            <a:chOff x="5680145" y="447491"/>
            <a:chExt cx="3446295" cy="54311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680145" y="457200"/>
              <a:ext cx="2279855" cy="400110"/>
            </a:xfrm>
            <a:prstGeom prst="rect">
              <a:avLst/>
            </a:prstGeom>
            <a:noFill/>
          </p:spPr>
          <p:txBody>
            <a:bodyPr wrap="square" rtlCol="0">
              <a:spAutoFit/>
            </a:bodyPr>
            <a:lstStyle/>
            <a:p>
              <a:pPr algn="ctr"/>
              <a:r>
                <a:rPr lang="fa-IR" sz="2000" b="1" dirty="0" smtClean="0">
                  <a:solidFill>
                    <a:schemeClr val="bg1"/>
                  </a:solidFill>
                  <a:cs typeface="B Nazanin" panose="00000400000000000000" pitchFamily="2" charset="-78"/>
                </a:rPr>
                <a:t>شاخص هاي ريسك كشور</a:t>
              </a:r>
              <a:endParaRPr lang="en-US" sz="20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37</a:t>
              </a:r>
              <a:endParaRPr lang="en-US" sz="2400" dirty="0">
                <a:solidFill>
                  <a:srgbClr val="002060"/>
                </a:solidFill>
              </a:endParaRPr>
            </a:p>
          </p:txBody>
        </p:sp>
      </p:grpSp>
      <p:sp>
        <p:nvSpPr>
          <p:cNvPr id="9" name="TextBox 8"/>
          <p:cNvSpPr txBox="1"/>
          <p:nvPr/>
        </p:nvSpPr>
        <p:spPr>
          <a:xfrm>
            <a:off x="-228600" y="443070"/>
            <a:ext cx="4322145" cy="523220"/>
          </a:xfrm>
          <a:prstGeom prst="rect">
            <a:avLst/>
          </a:prstGeom>
          <a:noFill/>
        </p:spPr>
        <p:txBody>
          <a:bodyPr wrap="square" rtlCol="1">
            <a:spAutoFit/>
          </a:bodyPr>
          <a:lstStyle/>
          <a:p>
            <a:pPr algn="just" rtl="1"/>
            <a:r>
              <a:rPr lang="fa-IR" sz="2800" dirty="0" smtClean="0">
                <a:cs typeface="B Nazanin" panose="00000400000000000000" pitchFamily="2" charset="-78"/>
              </a:rPr>
              <a:t>(شاخص هاي سلامت مالي كشور)</a:t>
            </a:r>
          </a:p>
        </p:txBody>
      </p:sp>
      <p:sp>
        <p:nvSpPr>
          <p:cNvPr id="7" name="TextBox 6"/>
          <p:cNvSpPr txBox="1"/>
          <p:nvPr/>
        </p:nvSpPr>
        <p:spPr>
          <a:xfrm>
            <a:off x="1066800" y="1618595"/>
            <a:ext cx="6553347" cy="4708981"/>
          </a:xfrm>
          <a:prstGeom prst="rect">
            <a:avLst/>
          </a:prstGeom>
          <a:noFill/>
        </p:spPr>
        <p:txBody>
          <a:bodyPr wrap="square" rtlCol="1">
            <a:spAutoFit/>
          </a:bodyPr>
          <a:lstStyle/>
          <a:p>
            <a:pPr algn="just" rtl="1"/>
            <a:r>
              <a:rPr lang="fa-IR" sz="3000" dirty="0" smtClean="0">
                <a:cs typeface="B Nazanin" panose="00000400000000000000" pitchFamily="2" charset="-78"/>
              </a:rPr>
              <a:t>كسري بيش از اندازه دولت نسبت به </a:t>
            </a:r>
            <a:r>
              <a:rPr lang="en-US" sz="3000" dirty="0" smtClean="0">
                <a:cs typeface="B Nazanin" panose="00000400000000000000" pitchFamily="2" charset="-78"/>
              </a:rPr>
              <a:t>GPP</a:t>
            </a:r>
            <a:endParaRPr lang="fa-IR" sz="3000" dirty="0" smtClean="0">
              <a:cs typeface="B Nazanin" panose="00000400000000000000" pitchFamily="2" charset="-78"/>
            </a:endParaRPr>
          </a:p>
          <a:p>
            <a:pPr algn="just" rtl="1"/>
            <a:r>
              <a:rPr lang="fa-IR" sz="3000" dirty="0" smtClean="0">
                <a:cs typeface="B Nazanin" panose="00000400000000000000" pitchFamily="2" charset="-78"/>
              </a:rPr>
              <a:t>نرخ بالاي سياست هاي انبساطي پولي + تثبيت نرخ ارز</a:t>
            </a:r>
          </a:p>
          <a:p>
            <a:pPr algn="just" rtl="1"/>
            <a:r>
              <a:rPr lang="fa-IR" sz="3000" dirty="0" smtClean="0">
                <a:cs typeface="B Nazanin" panose="00000400000000000000" pitchFamily="2" charset="-78"/>
              </a:rPr>
              <a:t>مخارج بالاي دولتي</a:t>
            </a:r>
          </a:p>
          <a:p>
            <a:pPr algn="just" rtl="1"/>
            <a:r>
              <a:rPr lang="fa-IR" sz="3000" dirty="0" smtClean="0">
                <a:cs typeface="B Nazanin" panose="00000400000000000000" pitchFamily="2" charset="-78"/>
              </a:rPr>
              <a:t>كنترل قيمت ها – بهره –</a:t>
            </a:r>
          </a:p>
          <a:p>
            <a:pPr algn="just" rtl="1"/>
            <a:r>
              <a:rPr lang="fa-IR" sz="3000" dirty="0" smtClean="0">
                <a:cs typeface="B Nazanin" panose="00000400000000000000" pitchFamily="2" charset="-78"/>
              </a:rPr>
              <a:t>وضع محدوديت هاي تجاري</a:t>
            </a:r>
          </a:p>
          <a:p>
            <a:pPr algn="just" rtl="1"/>
            <a:r>
              <a:rPr lang="fa-IR" sz="3000" dirty="0" smtClean="0">
                <a:cs typeface="B Nazanin" panose="00000400000000000000" pitchFamily="2" charset="-78"/>
              </a:rPr>
              <a:t>محدوديت هاي دولتي</a:t>
            </a:r>
          </a:p>
          <a:p>
            <a:pPr algn="just" rtl="1"/>
            <a:r>
              <a:rPr lang="fa-IR" sz="3000" dirty="0" smtClean="0">
                <a:cs typeface="B Nazanin" panose="00000400000000000000" pitchFamily="2" charset="-78"/>
              </a:rPr>
              <a:t>حقوق كاركنان به صورت ... تعيين شود.</a:t>
            </a:r>
          </a:p>
          <a:p>
            <a:pPr algn="just" rtl="1"/>
            <a:r>
              <a:rPr lang="fa-IR" sz="3000" dirty="0" smtClean="0">
                <a:cs typeface="B Nazanin" panose="00000400000000000000" pitchFamily="2" charset="-78"/>
              </a:rPr>
              <a:t>مسئوليت ناپذير بودن دولت ها</a:t>
            </a:r>
          </a:p>
          <a:p>
            <a:pPr algn="just" rtl="1"/>
            <a:r>
              <a:rPr lang="fa-IR" sz="3000" dirty="0" smtClean="0">
                <a:cs typeface="B Nazanin" panose="00000400000000000000" pitchFamily="2" charset="-78"/>
              </a:rPr>
              <a:t>... ماليات هاي سنگين به فعاليت ها</a:t>
            </a:r>
          </a:p>
          <a:p>
            <a:pPr algn="just" rtl="1"/>
            <a:r>
              <a:rPr lang="fa-IR" sz="3000" dirty="0" smtClean="0">
                <a:cs typeface="B Nazanin" panose="00000400000000000000" pitchFamily="2" charset="-78"/>
              </a:rPr>
              <a:t>فقدان نهادهاي قانوني در دولت (</a:t>
            </a:r>
            <a:r>
              <a:rPr lang="en-US" sz="3000" dirty="0" smtClean="0">
                <a:cs typeface="B Nazanin" panose="00000400000000000000" pitchFamily="2" charset="-78"/>
              </a:rPr>
              <a:t>legal system</a:t>
            </a:r>
            <a:r>
              <a:rPr lang="fa-IR" sz="3000" dirty="0" smtClean="0">
                <a:cs typeface="B Nazanin" panose="00000400000000000000" pitchFamily="2" charset="-78"/>
              </a:rPr>
              <a:t>)</a:t>
            </a:r>
          </a:p>
        </p:txBody>
      </p:sp>
      <p:sp>
        <p:nvSpPr>
          <p:cNvPr id="2" name="Right Brace 1"/>
          <p:cNvSpPr/>
          <p:nvPr/>
        </p:nvSpPr>
        <p:spPr>
          <a:xfrm>
            <a:off x="7525096" y="1187669"/>
            <a:ext cx="609453" cy="532611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4" name="Straight Connector 3"/>
          <p:cNvCxnSpPr/>
          <p:nvPr/>
        </p:nvCxnSpPr>
        <p:spPr>
          <a:xfrm>
            <a:off x="8382073" y="3850727"/>
            <a:ext cx="3048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933755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3886201" y="447491"/>
            <a:ext cx="5240236" cy="543110"/>
            <a:chOff x="5680145" y="447491"/>
            <a:chExt cx="3446295" cy="54311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680145" y="457200"/>
              <a:ext cx="2279855" cy="400110"/>
            </a:xfrm>
            <a:prstGeom prst="rect">
              <a:avLst/>
            </a:prstGeom>
            <a:noFill/>
          </p:spPr>
          <p:txBody>
            <a:bodyPr wrap="square" rtlCol="0">
              <a:spAutoFit/>
            </a:bodyPr>
            <a:lstStyle/>
            <a:p>
              <a:pPr algn="ctr"/>
              <a:r>
                <a:rPr lang="fa-IR" sz="2000" b="1" dirty="0" smtClean="0">
                  <a:solidFill>
                    <a:schemeClr val="bg1"/>
                  </a:solidFill>
                  <a:cs typeface="B Nazanin" panose="00000400000000000000" pitchFamily="2" charset="-78"/>
                </a:rPr>
                <a:t>شاخص هاي ريسك كشور</a:t>
              </a:r>
              <a:endParaRPr lang="en-US" sz="20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38</a:t>
              </a:r>
              <a:endParaRPr lang="en-US" sz="2400" dirty="0">
                <a:solidFill>
                  <a:srgbClr val="002060"/>
                </a:solidFill>
              </a:endParaRPr>
            </a:p>
          </p:txBody>
        </p:sp>
      </p:grpSp>
      <p:sp>
        <p:nvSpPr>
          <p:cNvPr id="9" name="TextBox 8"/>
          <p:cNvSpPr txBox="1"/>
          <p:nvPr/>
        </p:nvSpPr>
        <p:spPr>
          <a:xfrm>
            <a:off x="-228600" y="443070"/>
            <a:ext cx="4322145" cy="523220"/>
          </a:xfrm>
          <a:prstGeom prst="rect">
            <a:avLst/>
          </a:prstGeom>
          <a:noFill/>
        </p:spPr>
        <p:txBody>
          <a:bodyPr wrap="square" rtlCol="1">
            <a:spAutoFit/>
          </a:bodyPr>
          <a:lstStyle/>
          <a:p>
            <a:pPr algn="just" rtl="1"/>
            <a:r>
              <a:rPr lang="fa-IR" sz="2800" dirty="0" smtClean="0">
                <a:cs typeface="B Nazanin" panose="00000400000000000000" pitchFamily="2" charset="-78"/>
              </a:rPr>
              <a:t>(شاخص هاي سلامت مالي كشور)</a:t>
            </a:r>
          </a:p>
        </p:txBody>
      </p:sp>
      <p:sp>
        <p:nvSpPr>
          <p:cNvPr id="7" name="TextBox 6"/>
          <p:cNvSpPr txBox="1"/>
          <p:nvPr/>
        </p:nvSpPr>
        <p:spPr>
          <a:xfrm>
            <a:off x="457200" y="1718370"/>
            <a:ext cx="7149809" cy="3539430"/>
          </a:xfrm>
          <a:prstGeom prst="rect">
            <a:avLst/>
          </a:prstGeom>
          <a:noFill/>
        </p:spPr>
        <p:txBody>
          <a:bodyPr wrap="square" rtlCol="1">
            <a:spAutoFit/>
          </a:bodyPr>
          <a:lstStyle/>
          <a:p>
            <a:pPr algn="just" rtl="1"/>
            <a:r>
              <a:rPr lang="fa-IR" sz="3200" dirty="0" smtClean="0">
                <a:cs typeface="B Nazanin" panose="00000400000000000000" pitchFamily="2" charset="-78"/>
              </a:rPr>
              <a:t>ساختارهاي مشوق براي فعاليت هاي بهره وري و </a:t>
            </a:r>
            <a:r>
              <a:rPr lang="en-US" sz="3200" dirty="0" smtClean="0">
                <a:cs typeface="B Nazanin" panose="00000400000000000000" pitchFamily="2" charset="-78"/>
              </a:rPr>
              <a:t>ventures</a:t>
            </a:r>
            <a:endParaRPr lang="fa-IR" sz="3200" dirty="0">
              <a:cs typeface="B Nazanin" panose="00000400000000000000" pitchFamily="2" charset="-78"/>
            </a:endParaRPr>
          </a:p>
          <a:p>
            <a:pPr algn="just" rtl="1"/>
            <a:r>
              <a:rPr lang="fa-IR" sz="3200" dirty="0" smtClean="0">
                <a:cs typeface="B Nazanin" panose="00000400000000000000" pitchFamily="2" charset="-78"/>
              </a:rPr>
              <a:t>مشوقه هاي توسعه دهنده بازار آزاد (</a:t>
            </a:r>
            <a:r>
              <a:rPr lang="en-US" sz="3200" dirty="0" smtClean="0">
                <a:cs typeface="B Nazanin" panose="00000400000000000000" pitchFamily="2" charset="-78"/>
              </a:rPr>
              <a:t>free </a:t>
            </a:r>
            <a:r>
              <a:rPr lang="en-US" sz="3200" dirty="0" err="1" smtClean="0">
                <a:cs typeface="B Nazanin" panose="00000400000000000000" pitchFamily="2" charset="-78"/>
              </a:rPr>
              <a:t>mavlcet</a:t>
            </a:r>
            <a:r>
              <a:rPr lang="fa-IR" sz="3200" dirty="0" smtClean="0">
                <a:cs typeface="B Nazanin" panose="00000400000000000000" pitchFamily="2" charset="-78"/>
              </a:rPr>
              <a:t>) </a:t>
            </a:r>
          </a:p>
          <a:p>
            <a:pPr algn="just" rtl="1"/>
            <a:r>
              <a:rPr lang="fa-IR" sz="3200" dirty="0" smtClean="0">
                <a:cs typeface="B Nazanin" panose="00000400000000000000" pitchFamily="2" charset="-78"/>
              </a:rPr>
              <a:t>حداقل مقررات</a:t>
            </a:r>
          </a:p>
          <a:p>
            <a:pPr algn="just" rtl="1"/>
            <a:r>
              <a:rPr lang="fa-IR" sz="3200" dirty="0" smtClean="0">
                <a:cs typeface="B Nazanin" panose="00000400000000000000" pitchFamily="2" charset="-78"/>
              </a:rPr>
              <a:t>مشوقه هاي مشخص براي پس انداز سرمايه گذاري</a:t>
            </a:r>
          </a:p>
          <a:p>
            <a:pPr algn="just" rtl="1"/>
            <a:r>
              <a:rPr lang="fa-IR" sz="3200" dirty="0" smtClean="0">
                <a:cs typeface="B Nazanin" panose="00000400000000000000" pitchFamily="2" charset="-78"/>
              </a:rPr>
              <a:t>باز بودن اقتصادي (</a:t>
            </a:r>
            <a:r>
              <a:rPr lang="en-US" sz="3200" dirty="0" smtClean="0">
                <a:cs typeface="B Nazanin" panose="00000400000000000000" pitchFamily="2" charset="-78"/>
              </a:rPr>
              <a:t>openness</a:t>
            </a:r>
            <a:r>
              <a:rPr lang="fa-IR" sz="3200" dirty="0" smtClean="0">
                <a:cs typeface="B Nazanin" panose="00000400000000000000" pitchFamily="2" charset="-78"/>
              </a:rPr>
              <a:t>)</a:t>
            </a:r>
          </a:p>
          <a:p>
            <a:pPr algn="just" rtl="1"/>
            <a:r>
              <a:rPr lang="fa-IR" sz="3200" dirty="0" smtClean="0">
                <a:cs typeface="B Nazanin" panose="00000400000000000000" pitchFamily="2" charset="-78"/>
              </a:rPr>
              <a:t>سياست هاي اقتصادي ثابت</a:t>
            </a:r>
            <a:endParaRPr lang="en-US" sz="3200" dirty="0" smtClean="0">
              <a:cs typeface="B Nazanin" panose="00000400000000000000" pitchFamily="2" charset="-78"/>
            </a:endParaRPr>
          </a:p>
        </p:txBody>
      </p:sp>
      <p:sp>
        <p:nvSpPr>
          <p:cNvPr id="2" name="Right Brace 1"/>
          <p:cNvSpPr/>
          <p:nvPr/>
        </p:nvSpPr>
        <p:spPr>
          <a:xfrm>
            <a:off x="7525096" y="1622534"/>
            <a:ext cx="609453" cy="445638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4" name="Straight Connector 3"/>
          <p:cNvCxnSpPr/>
          <p:nvPr/>
        </p:nvCxnSpPr>
        <p:spPr>
          <a:xfrm>
            <a:off x="8305727" y="3850727"/>
            <a:ext cx="457273" cy="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H="1">
            <a:off x="8534400" y="3622127"/>
            <a:ext cx="73" cy="41647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387912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3886201" y="447491"/>
            <a:ext cx="5240236" cy="543110"/>
            <a:chOff x="5680145" y="447491"/>
            <a:chExt cx="3446295" cy="54311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506" y="447491"/>
              <a:ext cx="3309934" cy="5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680145" y="457200"/>
              <a:ext cx="2279855" cy="400110"/>
            </a:xfrm>
            <a:prstGeom prst="rect">
              <a:avLst/>
            </a:prstGeom>
            <a:noFill/>
          </p:spPr>
          <p:txBody>
            <a:bodyPr wrap="square" rtlCol="0">
              <a:spAutoFit/>
            </a:bodyPr>
            <a:lstStyle/>
            <a:p>
              <a:pPr algn="ctr"/>
              <a:r>
                <a:rPr lang="fa-IR" sz="2000" b="1" dirty="0" smtClean="0">
                  <a:solidFill>
                    <a:schemeClr val="bg1"/>
                  </a:solidFill>
                  <a:cs typeface="B Nazanin" panose="00000400000000000000" pitchFamily="2" charset="-78"/>
                </a:rPr>
                <a:t>شاخص هاي ريسك كشور</a:t>
              </a:r>
              <a:endParaRPr lang="en-US" sz="2000" b="1" dirty="0">
                <a:solidFill>
                  <a:schemeClr val="bg1"/>
                </a:solidFill>
                <a:cs typeface="B Nazanin" panose="00000400000000000000" pitchFamily="2" charset="-78"/>
              </a:endParaRPr>
            </a:p>
          </p:txBody>
        </p:sp>
        <p:sp>
          <p:nvSpPr>
            <p:cNvPr id="17" name="TextBox 16"/>
            <p:cNvSpPr txBox="1"/>
            <p:nvPr/>
          </p:nvSpPr>
          <p:spPr>
            <a:xfrm>
              <a:off x="8055925" y="528935"/>
              <a:ext cx="581025" cy="461665"/>
            </a:xfrm>
            <a:prstGeom prst="rect">
              <a:avLst/>
            </a:prstGeom>
            <a:noFill/>
            <a:ln w="15875">
              <a:noFill/>
              <a:prstDash val="sysDash"/>
            </a:ln>
          </p:spPr>
          <p:txBody>
            <a:bodyPr wrap="square" rtlCol="0">
              <a:spAutoFit/>
            </a:bodyPr>
            <a:lstStyle>
              <a:defPPr>
                <a:defRPr lang="en-US"/>
              </a:defPPr>
              <a:lvl1pPr algn="ctr">
                <a:defRPr sz="1200" b="1">
                  <a:solidFill>
                    <a:srgbClr val="00B050"/>
                  </a:solidFill>
                  <a:cs typeface="B Nazanin" panose="00000400000000000000" pitchFamily="2" charset="-78"/>
                </a:defRPr>
              </a:lvl1pPr>
            </a:lstStyle>
            <a:p>
              <a:r>
                <a:rPr lang="fa-IR" sz="2400" dirty="0" smtClean="0">
                  <a:solidFill>
                    <a:srgbClr val="002060"/>
                  </a:solidFill>
                </a:rPr>
                <a:t>41</a:t>
              </a:r>
              <a:endParaRPr lang="en-US" sz="2400" dirty="0">
                <a:solidFill>
                  <a:srgbClr val="002060"/>
                </a:solidFill>
              </a:endParaRPr>
            </a:p>
          </p:txBody>
        </p:sp>
      </p:grpSp>
      <p:sp>
        <p:nvSpPr>
          <p:cNvPr id="9" name="TextBox 8"/>
          <p:cNvSpPr txBox="1"/>
          <p:nvPr/>
        </p:nvSpPr>
        <p:spPr>
          <a:xfrm>
            <a:off x="-228600" y="443070"/>
            <a:ext cx="4322145" cy="523220"/>
          </a:xfrm>
          <a:prstGeom prst="rect">
            <a:avLst/>
          </a:prstGeom>
          <a:noFill/>
        </p:spPr>
        <p:txBody>
          <a:bodyPr wrap="square" rtlCol="1">
            <a:spAutoFit/>
          </a:bodyPr>
          <a:lstStyle/>
          <a:p>
            <a:pPr algn="just" rtl="1"/>
            <a:r>
              <a:rPr lang="fa-IR" sz="2800" dirty="0" smtClean="0">
                <a:cs typeface="B Nazanin" panose="00000400000000000000" pitchFamily="2" charset="-78"/>
              </a:rPr>
              <a:t>(شاخص هاي سلامت مالي كشور)</a:t>
            </a:r>
          </a:p>
        </p:txBody>
      </p:sp>
      <p:sp>
        <p:nvSpPr>
          <p:cNvPr id="7" name="TextBox 6"/>
          <p:cNvSpPr txBox="1"/>
          <p:nvPr/>
        </p:nvSpPr>
        <p:spPr>
          <a:xfrm>
            <a:off x="457200" y="1219200"/>
            <a:ext cx="8229747" cy="553998"/>
          </a:xfrm>
          <a:prstGeom prst="rect">
            <a:avLst/>
          </a:prstGeom>
          <a:noFill/>
        </p:spPr>
        <p:txBody>
          <a:bodyPr wrap="square" rtlCol="1">
            <a:spAutoFit/>
          </a:bodyPr>
          <a:lstStyle/>
          <a:p>
            <a:pPr algn="just" rtl="1"/>
            <a:r>
              <a:rPr lang="fa-IR" sz="3000" dirty="0" smtClean="0">
                <a:cs typeface="B Nazanin" panose="00000400000000000000" pitchFamily="2" charset="-78"/>
              </a:rPr>
              <a:t>مثال:</a:t>
            </a:r>
          </a:p>
        </p:txBody>
      </p:sp>
      <p:sp>
        <p:nvSpPr>
          <p:cNvPr id="10" name="TextBox 9"/>
          <p:cNvSpPr txBox="1"/>
          <p:nvPr/>
        </p:nvSpPr>
        <p:spPr>
          <a:xfrm>
            <a:off x="304800" y="1752600"/>
            <a:ext cx="8534400" cy="4524315"/>
          </a:xfrm>
          <a:prstGeom prst="rect">
            <a:avLst/>
          </a:prstGeom>
          <a:noFill/>
        </p:spPr>
        <p:txBody>
          <a:bodyPr wrap="square" rtlCol="1">
            <a:spAutoFit/>
          </a:bodyPr>
          <a:lstStyle/>
          <a:p>
            <a:pPr algn="just" rtl="1"/>
            <a:r>
              <a:rPr lang="fa-IR" sz="3000" b="1" dirty="0" smtClean="0">
                <a:cs typeface="B Nazanin" panose="00000400000000000000" pitchFamily="2" charset="-78"/>
              </a:rPr>
              <a:t>مدل جديد مكزيك			مدل قديم مكزيك</a:t>
            </a:r>
          </a:p>
          <a:p>
            <a:pPr algn="just" rtl="1"/>
            <a:endParaRPr lang="fa-IR" dirty="0" smtClean="0">
              <a:cs typeface="B Nazanin" panose="00000400000000000000" pitchFamily="2" charset="-78"/>
            </a:endParaRPr>
          </a:p>
          <a:p>
            <a:pPr algn="just" rtl="1"/>
            <a:r>
              <a:rPr lang="fa-IR" sz="3000" dirty="0" smtClean="0">
                <a:cs typeface="B Nazanin" panose="00000400000000000000" pitchFamily="2" charset="-78"/>
              </a:rPr>
              <a:t>محدوديت </a:t>
            </a:r>
            <a:r>
              <a:rPr lang="fa-IR" sz="3000" dirty="0">
                <a:cs typeface="B Nazanin" panose="00000400000000000000" pitchFamily="2" charset="-78"/>
              </a:rPr>
              <a:t>در بودجه مالي		</a:t>
            </a:r>
            <a:r>
              <a:rPr lang="fa-IR" sz="3000" dirty="0" smtClean="0">
                <a:cs typeface="B Nazanin" panose="00000400000000000000" pitchFamily="2" charset="-78"/>
              </a:rPr>
              <a:t>كسري </a:t>
            </a:r>
            <a:r>
              <a:rPr lang="fa-IR" sz="3000" dirty="0">
                <a:cs typeface="B Nazanin" panose="00000400000000000000" pitchFamily="2" charset="-78"/>
              </a:rPr>
              <a:t>بودجه مالي</a:t>
            </a:r>
          </a:p>
          <a:p>
            <a:pPr algn="just" rtl="1"/>
            <a:r>
              <a:rPr lang="fa-IR" sz="3000" dirty="0" smtClean="0">
                <a:cs typeface="B Nazanin" panose="00000400000000000000" pitchFamily="2" charset="-78"/>
              </a:rPr>
              <a:t>انضباط پولي				عرضه سريع پول</a:t>
            </a:r>
          </a:p>
          <a:p>
            <a:pPr algn="just" rtl="1"/>
            <a:r>
              <a:rPr lang="fa-IR" sz="3000" dirty="0" smtClean="0">
                <a:cs typeface="B Nazanin" panose="00000400000000000000" pitchFamily="2" charset="-78"/>
              </a:rPr>
              <a:t>خصوصي سازي				ملي گرايي</a:t>
            </a:r>
          </a:p>
          <a:p>
            <a:pPr algn="just" rtl="1"/>
            <a:r>
              <a:rPr lang="fa-IR" sz="3000" dirty="0" smtClean="0">
                <a:cs typeface="B Nazanin" panose="00000400000000000000" pitchFamily="2" charset="-78"/>
              </a:rPr>
              <a:t>جذب </a:t>
            </a:r>
            <a:r>
              <a:rPr lang="en-US" sz="3000" dirty="0" smtClean="0">
                <a:cs typeface="B Nazanin" panose="00000400000000000000" pitchFamily="2" charset="-78"/>
              </a:rPr>
              <a:t>FDI</a:t>
            </a:r>
            <a:r>
              <a:rPr lang="fa-IR" sz="3000" dirty="0" smtClean="0">
                <a:cs typeface="B Nazanin" panose="00000400000000000000" pitchFamily="2" charset="-78"/>
              </a:rPr>
              <a:t>				</a:t>
            </a:r>
            <a:r>
              <a:rPr lang="fa-IR" sz="2700" dirty="0" smtClean="0">
                <a:cs typeface="B Nazanin" panose="00000400000000000000" pitchFamily="2" charset="-78"/>
              </a:rPr>
              <a:t>محدوديت بر سرمايه گذاري خارجي</a:t>
            </a:r>
          </a:p>
          <a:p>
            <a:pPr algn="just" rtl="1"/>
            <a:r>
              <a:rPr lang="fa-IR" sz="3000" dirty="0" smtClean="0">
                <a:cs typeface="B Nazanin" panose="00000400000000000000" pitchFamily="2" charset="-78"/>
              </a:rPr>
              <a:t>اصلاح مالياتي				نرخ بالاي ماليات</a:t>
            </a:r>
          </a:p>
          <a:p>
            <a:pPr algn="just" rtl="1"/>
            <a:r>
              <a:rPr lang="fa-IR" sz="3000" dirty="0" smtClean="0">
                <a:cs typeface="B Nazanin" panose="00000400000000000000" pitchFamily="2" charset="-78"/>
              </a:rPr>
              <a:t>ليبراليسم تجاري			سياست جايگزيني واردات</a:t>
            </a:r>
          </a:p>
          <a:p>
            <a:pPr algn="just" rtl="1"/>
            <a:r>
              <a:rPr lang="fa-IR" sz="3000" dirty="0" smtClean="0">
                <a:cs typeface="B Nazanin" panose="00000400000000000000" pitchFamily="2" charset="-78"/>
              </a:rPr>
              <a:t>پايان كنترل ارز				كنترل بهره و قيمت ها</a:t>
            </a:r>
          </a:p>
          <a:p>
            <a:pPr algn="just" rtl="1"/>
            <a:r>
              <a:rPr lang="fa-IR" sz="3000" smtClean="0">
                <a:cs typeface="B Nazanin" panose="00000400000000000000" pitchFamily="2" charset="-78"/>
              </a:rPr>
              <a:t>كاهش اندازه و وسعت دولت		حاكميت دولتي بر اقتصاد</a:t>
            </a:r>
            <a:endParaRPr lang="fa-IR" sz="3000" dirty="0" smtClean="0">
              <a:cs typeface="B Nazanin" panose="00000400000000000000" pitchFamily="2" charset="-78"/>
            </a:endParaRPr>
          </a:p>
        </p:txBody>
      </p:sp>
    </p:spTree>
    <p:extLst>
      <p:ext uri="{BB962C8B-B14F-4D97-AF65-F5344CB8AC3E}">
        <p14:creationId xmlns:p14="http://schemas.microsoft.com/office/powerpoint/2010/main" val="22301484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srcRect/>
          <a:stretch>
            <a:fillRect/>
          </a:stretch>
        </p:blipFill>
        <p:spPr bwMode="auto">
          <a:xfrm>
            <a:off x="1143000" y="182880"/>
            <a:ext cx="6946724" cy="6675120"/>
          </a:xfrm>
          <a:prstGeom prst="rect">
            <a:avLst/>
          </a:prstGeom>
          <a:noFill/>
          <a:ln w="9525">
            <a:noFill/>
            <a:miter lim="800000"/>
            <a:headEnd/>
            <a:tailEnd/>
          </a:ln>
          <a:effectLst/>
        </p:spPr>
      </p:pic>
    </p:spTree>
    <p:extLst>
      <p:ext uri="{BB962C8B-B14F-4D97-AF65-F5344CB8AC3E}">
        <p14:creationId xmlns:p14="http://schemas.microsoft.com/office/powerpoint/2010/main" val="29090622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srcRect/>
          <a:stretch>
            <a:fillRect/>
          </a:stretch>
        </p:blipFill>
        <p:spPr bwMode="auto">
          <a:xfrm>
            <a:off x="762000" y="685800"/>
            <a:ext cx="7877452" cy="5852160"/>
          </a:xfrm>
          <a:prstGeom prst="rect">
            <a:avLst/>
          </a:prstGeom>
          <a:noFill/>
          <a:ln w="9525">
            <a:noFill/>
            <a:miter lim="800000"/>
            <a:headEnd/>
            <a:tailEnd/>
          </a:ln>
          <a:effectLst/>
        </p:spPr>
      </p:pic>
    </p:spTree>
    <p:extLst>
      <p:ext uri="{BB962C8B-B14F-4D97-AF65-F5344CB8AC3E}">
        <p14:creationId xmlns:p14="http://schemas.microsoft.com/office/powerpoint/2010/main" val="22325301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srcRect/>
          <a:stretch>
            <a:fillRect/>
          </a:stretch>
        </p:blipFill>
        <p:spPr bwMode="auto">
          <a:xfrm>
            <a:off x="0" y="381000"/>
            <a:ext cx="8802883" cy="6035040"/>
          </a:xfrm>
          <a:prstGeom prst="rect">
            <a:avLst/>
          </a:prstGeom>
          <a:noFill/>
          <a:ln w="9525">
            <a:noFill/>
            <a:miter lim="800000"/>
            <a:headEnd/>
            <a:tailEnd/>
          </a:ln>
          <a:effectLst/>
        </p:spPr>
      </p:pic>
    </p:spTree>
    <p:extLst>
      <p:ext uri="{BB962C8B-B14F-4D97-AF65-F5344CB8AC3E}">
        <p14:creationId xmlns:p14="http://schemas.microsoft.com/office/powerpoint/2010/main" val="231903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cs typeface="B Zar" pitchFamily="2" charset="-78"/>
              </a:rPr>
              <a:t>مساله كنترل در شركتهاي </a:t>
            </a:r>
            <a:r>
              <a:rPr lang="en-US" b="1" dirty="0" err="1" smtClean="0">
                <a:solidFill>
                  <a:srgbClr val="FF0000"/>
                </a:solidFill>
                <a:cs typeface="B Zar" pitchFamily="2" charset="-78"/>
              </a:rPr>
              <a:t>mnc</a:t>
            </a:r>
            <a:endParaRPr lang="en-US" b="1" dirty="0">
              <a:solidFill>
                <a:srgbClr val="FF0000"/>
              </a:solidFill>
              <a:cs typeface="B Zar" pitchFamily="2" charset="-78"/>
            </a:endParaRPr>
          </a:p>
        </p:txBody>
      </p:sp>
      <p:sp>
        <p:nvSpPr>
          <p:cNvPr id="3" name="Content Placeholder 2"/>
          <p:cNvSpPr>
            <a:spLocks noGrp="1"/>
          </p:cNvSpPr>
          <p:nvPr>
            <p:ph idx="1"/>
          </p:nvPr>
        </p:nvSpPr>
        <p:spPr/>
        <p:txBody>
          <a:bodyPr vert="horz" lIns="91440" tIns="45720" rIns="91440" bIns="45720" rtlCol="0">
            <a:noAutofit/>
          </a:bodyPr>
          <a:lstStyle/>
          <a:p>
            <a:pPr algn="r" rtl="1">
              <a:buFont typeface="Wingdings" panose="05000000000000000000" pitchFamily="2" charset="2"/>
              <a:buChar char="q"/>
            </a:pPr>
            <a:r>
              <a:rPr lang="fa-IR" sz="3600" dirty="0" smtClean="0">
                <a:cs typeface="B Zar" panose="00000400000000000000" pitchFamily="2" charset="-78"/>
              </a:rPr>
              <a:t>فرايند </a:t>
            </a:r>
            <a:r>
              <a:rPr lang="fa-IR" sz="3600" dirty="0">
                <a:cs typeface="B Zar" panose="00000400000000000000" pitchFamily="2" charset="-78"/>
              </a:rPr>
              <a:t>بودجه ريزي و </a:t>
            </a:r>
            <a:r>
              <a:rPr lang="en-US" sz="3600" dirty="0" smtClean="0">
                <a:cs typeface="B Zar" panose="00000400000000000000" pitchFamily="2" charset="-78"/>
              </a:rPr>
              <a:t>drafting</a:t>
            </a:r>
          </a:p>
          <a:p>
            <a:pPr algn="r" rtl="1">
              <a:buFont typeface="Wingdings" panose="05000000000000000000" pitchFamily="2" charset="2"/>
              <a:buChar char="q"/>
            </a:pPr>
            <a:r>
              <a:rPr lang="fa-IR" sz="3600" dirty="0" smtClean="0">
                <a:cs typeface="B Zar" panose="00000400000000000000" pitchFamily="2" charset="-78"/>
              </a:rPr>
              <a:t>فرايند اندازه گيري و كنترل(</a:t>
            </a:r>
            <a:r>
              <a:rPr lang="en-US" sz="3600" dirty="0" smtClean="0">
                <a:cs typeface="B Zar" panose="00000400000000000000" pitchFamily="2" charset="-78"/>
              </a:rPr>
              <a:t>tracking</a:t>
            </a:r>
            <a:r>
              <a:rPr lang="fa-IR" sz="3600" dirty="0" smtClean="0">
                <a:cs typeface="B Zar" panose="00000400000000000000" pitchFamily="2" charset="-78"/>
              </a:rPr>
              <a:t>)</a:t>
            </a:r>
          </a:p>
          <a:p>
            <a:pPr algn="r" rtl="1">
              <a:buFont typeface="Wingdings" panose="05000000000000000000" pitchFamily="2" charset="2"/>
              <a:buChar char="q"/>
            </a:pPr>
            <a:endParaRPr lang="en-US" sz="36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9</a:t>
            </a:fld>
            <a:endParaRPr lang="en-US"/>
          </a:p>
        </p:txBody>
      </p:sp>
    </p:spTree>
    <p:extLst>
      <p:ext uri="{BB962C8B-B14F-4D97-AF65-F5344CB8AC3E}">
        <p14:creationId xmlns:p14="http://schemas.microsoft.com/office/powerpoint/2010/main" val="10611833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2652</TotalTime>
  <Words>2562</Words>
  <Application>Microsoft Office PowerPoint</Application>
  <PresentationFormat>On-screen Show (4:3)</PresentationFormat>
  <Paragraphs>369</Paragraphs>
  <Slides>86</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86</vt:i4>
      </vt:variant>
    </vt:vector>
  </HeadingPairs>
  <TitlesOfParts>
    <vt:vector size="99" baseType="lpstr">
      <vt:lpstr>ＭＳ Ｐゴシック</vt:lpstr>
      <vt:lpstr>Arial</vt:lpstr>
      <vt:lpstr>B Jadid</vt:lpstr>
      <vt:lpstr>B Nazanin</vt:lpstr>
      <vt:lpstr>B Zar</vt:lpstr>
      <vt:lpstr>Calibri</vt:lpstr>
      <vt:lpstr>Cambria Math</vt:lpstr>
      <vt:lpstr>Franklin Gothic Book</vt:lpstr>
      <vt:lpstr>Franklin Gothic Medium</vt:lpstr>
      <vt:lpstr>Times New Roman</vt:lpstr>
      <vt:lpstr>Tunga</vt:lpstr>
      <vt:lpstr>Wingdings</vt:lpstr>
      <vt:lpstr>Angles</vt:lpstr>
      <vt:lpstr>PowerPoint Presentation</vt:lpstr>
      <vt:lpstr>فهرست مطالب</vt:lpstr>
      <vt:lpstr>PowerPoint Presentation</vt:lpstr>
      <vt:lpstr>PowerPoint Presentation</vt:lpstr>
      <vt:lpstr>موضوعاتی که در این درس باید بیاموزیم</vt:lpstr>
      <vt:lpstr>PowerPoint Presentation</vt:lpstr>
      <vt:lpstr>سوالات</vt:lpstr>
      <vt:lpstr>PowerPoint Presentation</vt:lpstr>
      <vt:lpstr>مساله كنترل در شركتهاي mnc</vt:lpstr>
      <vt:lpstr>رابطه مادری – فرزندی در بازارهای بین المللی</vt:lpstr>
      <vt:lpstr>ارزشیابی در سطح بین الملل</vt:lpstr>
      <vt:lpstr>چرایی مالی بین الملل</vt:lpstr>
      <vt:lpstr>PowerPoint Presentation</vt:lpstr>
      <vt:lpstr>چرا شرکت ها چند ملیتی می شوند ؟</vt:lpstr>
      <vt:lpstr>PowerPoint Presentation</vt:lpstr>
      <vt:lpstr>PowerPoint Presentation</vt:lpstr>
      <vt:lpstr>PowerPoint Presentation</vt:lpstr>
      <vt:lpstr>PowerPoint Presentation</vt:lpstr>
      <vt:lpstr>PowerPoint Presentation</vt:lpstr>
      <vt:lpstr>PowerPoint Presentation</vt:lpstr>
      <vt:lpstr>New investment funds (NIFs) ظهور نهادهاي سرمايه گذاري جديد در عرصه اقتصاد</vt:lpstr>
      <vt:lpstr>PowerPoint Presentation</vt:lpstr>
      <vt:lpstr>financialization</vt:lpstr>
      <vt:lpstr>PowerPoint Presentation</vt:lpstr>
      <vt:lpstr>PowerPoint Presentation</vt:lpstr>
      <vt:lpstr>MINSKY فرضیه financial instability hypothesis (FIH)  .</vt:lpstr>
      <vt:lpstr>ریسک سیستمیک(systemic RISK) </vt:lpstr>
      <vt:lpstr>مدل اوليه مينسكي</vt:lpstr>
      <vt:lpstr>مدل ثانويه مينسكي</vt:lpstr>
      <vt:lpstr>PowerPoint Presentation</vt:lpstr>
      <vt:lpstr>PowerPoint Presentation</vt:lpstr>
      <vt:lpstr>PowerPoint Presentation</vt:lpstr>
      <vt:lpstr>PowerPoint Presentation</vt:lpstr>
      <vt:lpstr>PowerPoint Presentation</vt:lpstr>
      <vt:lpstr>يادآوري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Home Bias Puzzle </vt:lpstr>
      <vt:lpstr>مطالعه Karen Lewis </vt:lpstr>
      <vt:lpstr>PowerPoint Presentation</vt:lpstr>
      <vt:lpstr>CAPM AND ICAPM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داموداران 2017</vt:lpstr>
      <vt:lpstr>صرف ریسک کشور(منطقه)  Country risk  </vt:lpstr>
      <vt:lpstr>PowerPoint Presentation</vt:lpstr>
      <vt:lpstr>PowerPoint Presentation</vt:lpstr>
      <vt:lpstr>PowerPoint Presentation</vt:lpstr>
      <vt:lpstr>PowerPoint Presentation</vt:lpstr>
      <vt:lpstr>PowerPoint Presentation</vt:lpstr>
      <vt:lpstr>برآورد ریسک ناتوانی در بازپرداختها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سیاوش شایان مهر</dc:creator>
  <cp:lastModifiedBy>Windows User</cp:lastModifiedBy>
  <cp:revision>197</cp:revision>
  <dcterms:created xsi:type="dcterms:W3CDTF">2016-07-23T07:33:43Z</dcterms:created>
  <dcterms:modified xsi:type="dcterms:W3CDTF">2018-12-08T23:54:03Z</dcterms:modified>
</cp:coreProperties>
</file>