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5" r:id="rId1"/>
  </p:sldMasterIdLst>
  <p:notesMasterIdLst>
    <p:notesMasterId r:id="rId79"/>
  </p:notesMasterIdLst>
  <p:handoutMasterIdLst>
    <p:handoutMasterId r:id="rId80"/>
  </p:handoutMasterIdLst>
  <p:sldIdLst>
    <p:sldId id="1275" r:id="rId2"/>
    <p:sldId id="1137" r:id="rId3"/>
    <p:sldId id="1276" r:id="rId4"/>
    <p:sldId id="1365" r:id="rId5"/>
    <p:sldId id="1341" r:id="rId6"/>
    <p:sldId id="1350" r:id="rId7"/>
    <p:sldId id="1342" r:id="rId8"/>
    <p:sldId id="1343" r:id="rId9"/>
    <p:sldId id="1347" r:id="rId10"/>
    <p:sldId id="1349" r:id="rId11"/>
    <p:sldId id="1348" r:id="rId12"/>
    <p:sldId id="1329" r:id="rId13"/>
    <p:sldId id="1330" r:id="rId14"/>
    <p:sldId id="1328" r:id="rId15"/>
    <p:sldId id="1316" r:id="rId16"/>
    <p:sldId id="1361" r:id="rId17"/>
    <p:sldId id="1332" r:id="rId18"/>
    <p:sldId id="1336" r:id="rId19"/>
    <p:sldId id="1362" r:id="rId20"/>
    <p:sldId id="1363" r:id="rId21"/>
    <p:sldId id="1364" r:id="rId22"/>
    <p:sldId id="1351" r:id="rId23"/>
    <p:sldId id="1333" r:id="rId24"/>
    <p:sldId id="1334" r:id="rId25"/>
    <p:sldId id="1335" r:id="rId26"/>
    <p:sldId id="1353" r:id="rId27"/>
    <p:sldId id="1354" r:id="rId28"/>
    <p:sldId id="1281" r:id="rId29"/>
    <p:sldId id="1337" r:id="rId30"/>
    <p:sldId id="1282" r:id="rId31"/>
    <p:sldId id="1339" r:id="rId32"/>
    <p:sldId id="1283" r:id="rId33"/>
    <p:sldId id="1338" r:id="rId34"/>
    <p:sldId id="1317" r:id="rId35"/>
    <p:sldId id="1340" r:id="rId36"/>
    <p:sldId id="1284" r:id="rId37"/>
    <p:sldId id="1285" r:id="rId38"/>
    <p:sldId id="1286" r:id="rId39"/>
    <p:sldId id="1287" r:id="rId40"/>
    <p:sldId id="1318" r:id="rId41"/>
    <p:sldId id="1319" r:id="rId42"/>
    <p:sldId id="1322" r:id="rId43"/>
    <p:sldId id="1345" r:id="rId44"/>
    <p:sldId id="1323" r:id="rId45"/>
    <p:sldId id="1324" r:id="rId46"/>
    <p:sldId id="1331" r:id="rId47"/>
    <p:sldId id="1326" r:id="rId48"/>
    <p:sldId id="1292" r:id="rId49"/>
    <p:sldId id="1293" r:id="rId50"/>
    <p:sldId id="1294" r:id="rId51"/>
    <p:sldId id="1295" r:id="rId52"/>
    <p:sldId id="1296" r:id="rId53"/>
    <p:sldId id="1297" r:id="rId54"/>
    <p:sldId id="1298" r:id="rId55"/>
    <p:sldId id="1299" r:id="rId56"/>
    <p:sldId id="1300" r:id="rId57"/>
    <p:sldId id="1301" r:id="rId58"/>
    <p:sldId id="1302" r:id="rId59"/>
    <p:sldId id="1303" r:id="rId60"/>
    <p:sldId id="1304" r:id="rId61"/>
    <p:sldId id="1305" r:id="rId62"/>
    <p:sldId id="1306" r:id="rId63"/>
    <p:sldId id="1307" r:id="rId64"/>
    <p:sldId id="1308" r:id="rId65"/>
    <p:sldId id="1309" r:id="rId66"/>
    <p:sldId id="1310" r:id="rId67"/>
    <p:sldId id="1311" r:id="rId68"/>
    <p:sldId id="1312" r:id="rId69"/>
    <p:sldId id="1313" r:id="rId70"/>
    <p:sldId id="1314" r:id="rId71"/>
    <p:sldId id="1352" r:id="rId72"/>
    <p:sldId id="1355" r:id="rId73"/>
    <p:sldId id="1356" r:id="rId74"/>
    <p:sldId id="1357" r:id="rId75"/>
    <p:sldId id="1358" r:id="rId76"/>
    <p:sldId id="1359" r:id="rId77"/>
    <p:sldId id="136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12/14/2018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12/14/2018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F215960-24F3-4223-A44A-387F096A81F6}" type="slidenum">
              <a:rPr lang="ar-SA" altLang="en-US"/>
              <a:pPr eaLnBrk="1" hangingPunct="1">
                <a:spcBef>
                  <a:spcPct val="0"/>
                </a:spcBef>
              </a:pPr>
              <a:t>48</a:t>
            </a:fld>
            <a:endParaRPr lang="en-US" altLang="en-US"/>
          </a:p>
        </p:txBody>
      </p:sp>
      <p:sp>
        <p:nvSpPr>
          <p:cNvPr id="44035" name="Rectangle 2"/>
          <p:cNvSpPr>
            <a:spLocks noGrp="1" noRot="1" noChangeAspect="1" noChangeArrowheads="1" noTextEdit="1"/>
          </p:cNvSpPr>
          <p:nvPr>
            <p:ph type="sldImg"/>
          </p:nvPr>
        </p:nvSpPr>
        <p:spPr>
          <a:xfrm>
            <a:off x="909638" y="733425"/>
            <a:ext cx="4887912" cy="3665538"/>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692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E66FC1D-8DF3-402A-8D06-F556977D1EDF}" type="slidenum">
              <a:rPr lang="ar-SA" altLang="en-US"/>
              <a:pPr eaLnBrk="1" hangingPunct="1">
                <a:spcBef>
                  <a:spcPct val="0"/>
                </a:spcBef>
              </a:pPr>
              <a:t>57</a:t>
            </a:fld>
            <a:endParaRPr lang="en-US" altLang="en-US"/>
          </a:p>
        </p:txBody>
      </p:sp>
      <p:sp>
        <p:nvSpPr>
          <p:cNvPr id="53251" name="Rectangle 2"/>
          <p:cNvSpPr>
            <a:spLocks noGrp="1" noRot="1" noChangeAspect="1" noChangeArrowheads="1" noTextEdit="1"/>
          </p:cNvSpPr>
          <p:nvPr>
            <p:ph type="sldImg"/>
          </p:nvPr>
        </p:nvSpPr>
        <p:spPr>
          <a:xfrm>
            <a:off x="909638" y="733425"/>
            <a:ext cx="4887912" cy="3665538"/>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0144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D21D658-63BA-493D-BA38-13076807D4F2}" type="slidenum">
              <a:rPr lang="ar-SA" altLang="en-US"/>
              <a:pPr eaLnBrk="1" hangingPunct="1">
                <a:spcBef>
                  <a:spcPct val="0"/>
                </a:spcBef>
              </a:pPr>
              <a:t>58</a:t>
            </a:fld>
            <a:endParaRPr lang="en-US" altLang="en-US"/>
          </a:p>
        </p:txBody>
      </p:sp>
      <p:sp>
        <p:nvSpPr>
          <p:cNvPr id="54275" name="Rectangle 2"/>
          <p:cNvSpPr>
            <a:spLocks noGrp="1" noRot="1" noChangeAspect="1" noChangeArrowheads="1" noTextEdit="1"/>
          </p:cNvSpPr>
          <p:nvPr>
            <p:ph type="sldImg"/>
          </p:nvPr>
        </p:nvSpPr>
        <p:spPr>
          <a:xfrm>
            <a:off x="909638" y="733425"/>
            <a:ext cx="4887912" cy="3665538"/>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9766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6DA136B-2E3B-4A52-9EFB-EF3CD632717F}" type="slidenum">
              <a:rPr lang="ar-SA" altLang="en-US"/>
              <a:pPr eaLnBrk="1" hangingPunct="1">
                <a:spcBef>
                  <a:spcPct val="0"/>
                </a:spcBef>
              </a:pPr>
              <a:t>59</a:t>
            </a:fld>
            <a:endParaRPr lang="en-US" altLang="en-US"/>
          </a:p>
        </p:txBody>
      </p:sp>
      <p:sp>
        <p:nvSpPr>
          <p:cNvPr id="55299" name="Rectangle 2"/>
          <p:cNvSpPr>
            <a:spLocks noGrp="1" noRot="1" noChangeAspect="1" noChangeArrowheads="1" noTextEdit="1"/>
          </p:cNvSpPr>
          <p:nvPr>
            <p:ph type="sldImg"/>
          </p:nvPr>
        </p:nvSpPr>
        <p:spPr>
          <a:xfrm>
            <a:off x="909638" y="733425"/>
            <a:ext cx="4887912" cy="366553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6603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E20D6CE-4A02-4DF3-9180-1F16B895DD4B}" type="slidenum">
              <a:rPr lang="ar-SA" altLang="en-US"/>
              <a:pPr eaLnBrk="1" hangingPunct="1">
                <a:spcBef>
                  <a:spcPct val="0"/>
                </a:spcBef>
              </a:pPr>
              <a:t>60</a:t>
            </a:fld>
            <a:endParaRPr lang="en-US" altLang="en-US"/>
          </a:p>
        </p:txBody>
      </p:sp>
      <p:sp>
        <p:nvSpPr>
          <p:cNvPr id="56323" name="Rectangle 2"/>
          <p:cNvSpPr>
            <a:spLocks noGrp="1" noRot="1" noChangeAspect="1" noChangeArrowheads="1" noTextEdit="1"/>
          </p:cNvSpPr>
          <p:nvPr>
            <p:ph type="sldImg"/>
          </p:nvPr>
        </p:nvSpPr>
        <p:spPr>
          <a:xfrm>
            <a:off x="909638" y="733425"/>
            <a:ext cx="4887912" cy="3665538"/>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402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ABADD5B-84BB-4933-A20E-F40AE5017924}" type="slidenum">
              <a:rPr lang="ar-SA" altLang="en-US"/>
              <a:pPr eaLnBrk="1" hangingPunct="1">
                <a:spcBef>
                  <a:spcPct val="0"/>
                </a:spcBef>
              </a:pPr>
              <a:t>61</a:t>
            </a:fld>
            <a:endParaRPr lang="en-US" altLang="en-US"/>
          </a:p>
        </p:txBody>
      </p:sp>
      <p:sp>
        <p:nvSpPr>
          <p:cNvPr id="57347" name="Rectangle 2"/>
          <p:cNvSpPr>
            <a:spLocks noGrp="1" noRot="1" noChangeAspect="1" noChangeArrowheads="1" noTextEdit="1"/>
          </p:cNvSpPr>
          <p:nvPr>
            <p:ph type="sldImg"/>
          </p:nvPr>
        </p:nvSpPr>
        <p:spPr>
          <a:xfrm>
            <a:off x="909638" y="733425"/>
            <a:ext cx="4887912" cy="3665538"/>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3518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9B55A14-BEDB-42E3-AD0E-24E0B7F602FE}" type="slidenum">
              <a:rPr lang="ar-SA" altLang="en-US"/>
              <a:pPr eaLnBrk="1" hangingPunct="1">
                <a:spcBef>
                  <a:spcPct val="0"/>
                </a:spcBef>
              </a:pPr>
              <a:t>62</a:t>
            </a:fld>
            <a:endParaRPr lang="en-US" altLang="en-US"/>
          </a:p>
        </p:txBody>
      </p:sp>
      <p:sp>
        <p:nvSpPr>
          <p:cNvPr id="58371" name="Rectangle 2"/>
          <p:cNvSpPr>
            <a:spLocks noGrp="1" noRot="1" noChangeAspect="1" noChangeArrowheads="1" noTextEdit="1"/>
          </p:cNvSpPr>
          <p:nvPr>
            <p:ph type="sldImg"/>
          </p:nvPr>
        </p:nvSpPr>
        <p:spPr>
          <a:xfrm>
            <a:off x="909638" y="733425"/>
            <a:ext cx="4887912" cy="3665538"/>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745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2FE247E-8D2F-4C19-A941-85C1A05C9C6E}" type="slidenum">
              <a:rPr lang="ar-SA" altLang="en-US"/>
              <a:pPr eaLnBrk="1" hangingPunct="1">
                <a:spcBef>
                  <a:spcPct val="0"/>
                </a:spcBef>
              </a:pPr>
              <a:t>63</a:t>
            </a:fld>
            <a:endParaRPr lang="en-US" altLang="en-US"/>
          </a:p>
        </p:txBody>
      </p:sp>
      <p:sp>
        <p:nvSpPr>
          <p:cNvPr id="59395" name="Rectangle 2"/>
          <p:cNvSpPr>
            <a:spLocks noGrp="1" noRot="1" noChangeAspect="1" noChangeArrowheads="1" noTextEdit="1"/>
          </p:cNvSpPr>
          <p:nvPr>
            <p:ph type="sldImg"/>
          </p:nvPr>
        </p:nvSpPr>
        <p:spPr>
          <a:xfrm>
            <a:off x="909638" y="733425"/>
            <a:ext cx="4887912" cy="3665538"/>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3225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C2B92B8-6366-4EFA-BE11-34B994FFB672}" type="slidenum">
              <a:rPr lang="ar-SA" altLang="en-US"/>
              <a:pPr eaLnBrk="1" hangingPunct="1">
                <a:spcBef>
                  <a:spcPct val="0"/>
                </a:spcBef>
              </a:pPr>
              <a:t>64</a:t>
            </a:fld>
            <a:endParaRPr lang="en-US" altLang="en-US"/>
          </a:p>
        </p:txBody>
      </p:sp>
      <p:sp>
        <p:nvSpPr>
          <p:cNvPr id="60419" name="Rectangle 2"/>
          <p:cNvSpPr>
            <a:spLocks noGrp="1" noRot="1" noChangeAspect="1" noChangeArrowheads="1" noTextEdit="1"/>
          </p:cNvSpPr>
          <p:nvPr>
            <p:ph type="sldImg"/>
          </p:nvPr>
        </p:nvSpPr>
        <p:spPr>
          <a:xfrm>
            <a:off x="909638" y="733425"/>
            <a:ext cx="4887912" cy="366553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9308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EFD0129-C75C-4B27-B95D-61FD539C3ADF}" type="slidenum">
              <a:rPr lang="ar-SA" altLang="en-US"/>
              <a:pPr eaLnBrk="1" hangingPunct="1">
                <a:spcBef>
                  <a:spcPct val="0"/>
                </a:spcBef>
              </a:pPr>
              <a:t>65</a:t>
            </a:fld>
            <a:endParaRPr lang="en-US" altLang="en-US"/>
          </a:p>
        </p:txBody>
      </p:sp>
      <p:sp>
        <p:nvSpPr>
          <p:cNvPr id="61443" name="Rectangle 2"/>
          <p:cNvSpPr>
            <a:spLocks noGrp="1" noRot="1" noChangeAspect="1" noChangeArrowheads="1" noTextEdit="1"/>
          </p:cNvSpPr>
          <p:nvPr>
            <p:ph type="sldImg"/>
          </p:nvPr>
        </p:nvSpPr>
        <p:spPr>
          <a:xfrm>
            <a:off x="909638" y="733425"/>
            <a:ext cx="4887912" cy="366553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6247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CC8EBFB-6B42-4F1B-BDDE-245A5CED4FDF}" type="slidenum">
              <a:rPr lang="ar-SA" altLang="en-US"/>
              <a:pPr eaLnBrk="1" hangingPunct="1">
                <a:spcBef>
                  <a:spcPct val="0"/>
                </a:spcBef>
              </a:pPr>
              <a:t>66</a:t>
            </a:fld>
            <a:endParaRPr lang="en-US" altLang="en-US"/>
          </a:p>
        </p:txBody>
      </p:sp>
      <p:sp>
        <p:nvSpPr>
          <p:cNvPr id="62467" name="Rectangle 2"/>
          <p:cNvSpPr>
            <a:spLocks noGrp="1" noRot="1" noChangeAspect="1" noChangeArrowheads="1" noTextEdit="1"/>
          </p:cNvSpPr>
          <p:nvPr>
            <p:ph type="sldImg"/>
          </p:nvPr>
        </p:nvSpPr>
        <p:spPr>
          <a:xfrm>
            <a:off x="909638" y="733425"/>
            <a:ext cx="4887912" cy="366553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998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224749E-F8CD-4A03-B051-30FE093CE44B}" type="slidenum">
              <a:rPr lang="ar-SA" altLang="en-US"/>
              <a:pPr eaLnBrk="1" hangingPunct="1">
                <a:spcBef>
                  <a:spcPct val="0"/>
                </a:spcBef>
              </a:pPr>
              <a:t>49</a:t>
            </a:fld>
            <a:endParaRPr lang="en-US" altLang="en-US"/>
          </a:p>
        </p:txBody>
      </p:sp>
      <p:sp>
        <p:nvSpPr>
          <p:cNvPr id="45059" name="Rectangle 2"/>
          <p:cNvSpPr>
            <a:spLocks noGrp="1" noRot="1" noChangeAspect="1" noChangeArrowheads="1" noTextEdit="1"/>
          </p:cNvSpPr>
          <p:nvPr>
            <p:ph type="sldImg"/>
          </p:nvPr>
        </p:nvSpPr>
        <p:spPr>
          <a:xfrm>
            <a:off x="909638" y="733425"/>
            <a:ext cx="4887912" cy="3665538"/>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9822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F83FAD0-B3ED-43E9-AA4F-41AAF8239710}" type="slidenum">
              <a:rPr lang="ar-SA" altLang="en-US"/>
              <a:pPr eaLnBrk="1" hangingPunct="1">
                <a:spcBef>
                  <a:spcPct val="0"/>
                </a:spcBef>
              </a:pPr>
              <a:t>67</a:t>
            </a:fld>
            <a:endParaRPr lang="en-US" altLang="en-US"/>
          </a:p>
        </p:txBody>
      </p:sp>
      <p:sp>
        <p:nvSpPr>
          <p:cNvPr id="63491" name="Rectangle 2"/>
          <p:cNvSpPr>
            <a:spLocks noGrp="1" noRot="1" noChangeAspect="1" noChangeArrowheads="1" noTextEdit="1"/>
          </p:cNvSpPr>
          <p:nvPr>
            <p:ph type="sldImg"/>
          </p:nvPr>
        </p:nvSpPr>
        <p:spPr>
          <a:xfrm>
            <a:off x="909638" y="733425"/>
            <a:ext cx="4887912" cy="3665538"/>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81331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8FFA1AD-D808-4386-A013-04D79501003A}" type="slidenum">
              <a:rPr lang="ar-SA" altLang="en-US"/>
              <a:pPr eaLnBrk="1" hangingPunct="1">
                <a:spcBef>
                  <a:spcPct val="0"/>
                </a:spcBef>
              </a:pPr>
              <a:t>68</a:t>
            </a:fld>
            <a:endParaRPr lang="en-US" altLang="en-US"/>
          </a:p>
        </p:txBody>
      </p:sp>
      <p:sp>
        <p:nvSpPr>
          <p:cNvPr id="64515" name="Rectangle 2"/>
          <p:cNvSpPr>
            <a:spLocks noGrp="1" noRot="1" noChangeAspect="1" noChangeArrowheads="1" noTextEdit="1"/>
          </p:cNvSpPr>
          <p:nvPr>
            <p:ph type="sldImg"/>
          </p:nvPr>
        </p:nvSpPr>
        <p:spPr>
          <a:xfrm>
            <a:off x="909638" y="733425"/>
            <a:ext cx="4887912" cy="3665538"/>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8459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1EC3FAB-8BC6-406C-8801-61A8FBD2874B}" type="slidenum">
              <a:rPr lang="ar-SA" altLang="en-US"/>
              <a:pPr eaLnBrk="1" hangingPunct="1">
                <a:spcBef>
                  <a:spcPct val="0"/>
                </a:spcBef>
              </a:pPr>
              <a:t>69</a:t>
            </a:fld>
            <a:endParaRPr lang="en-US" altLang="en-US"/>
          </a:p>
        </p:txBody>
      </p:sp>
      <p:sp>
        <p:nvSpPr>
          <p:cNvPr id="65539" name="Rectangle 2"/>
          <p:cNvSpPr>
            <a:spLocks noGrp="1" noRot="1" noChangeAspect="1" noChangeArrowheads="1" noTextEdit="1"/>
          </p:cNvSpPr>
          <p:nvPr>
            <p:ph type="sldImg"/>
          </p:nvPr>
        </p:nvSpPr>
        <p:spPr>
          <a:xfrm>
            <a:off x="909638" y="733425"/>
            <a:ext cx="4887912" cy="3665538"/>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30756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0F2F14E-FEC2-4958-9A5F-530E2E5105A6}" type="slidenum">
              <a:rPr lang="ar-SA" altLang="en-US"/>
              <a:pPr eaLnBrk="1" hangingPunct="1">
                <a:spcBef>
                  <a:spcPct val="0"/>
                </a:spcBef>
              </a:pPr>
              <a:t>70</a:t>
            </a:fld>
            <a:endParaRPr lang="en-US" altLang="en-US"/>
          </a:p>
        </p:txBody>
      </p:sp>
      <p:sp>
        <p:nvSpPr>
          <p:cNvPr id="66563" name="Rectangle 2"/>
          <p:cNvSpPr>
            <a:spLocks noGrp="1" noRot="1" noChangeAspect="1" noChangeArrowheads="1" noTextEdit="1"/>
          </p:cNvSpPr>
          <p:nvPr>
            <p:ph type="sldImg"/>
          </p:nvPr>
        </p:nvSpPr>
        <p:spPr>
          <a:xfrm>
            <a:off x="909638" y="733425"/>
            <a:ext cx="4887912" cy="3665538"/>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7220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469B859-7CCC-4FFA-B2F0-51C05E88BA12}" type="slidenum">
              <a:rPr lang="ar-SA" altLang="en-US"/>
              <a:pPr eaLnBrk="1" hangingPunct="1">
                <a:spcBef>
                  <a:spcPct val="0"/>
                </a:spcBef>
              </a:pPr>
              <a:t>50</a:t>
            </a:fld>
            <a:endParaRPr lang="en-US" altLang="en-US"/>
          </a:p>
        </p:txBody>
      </p:sp>
      <p:sp>
        <p:nvSpPr>
          <p:cNvPr id="46083" name="Rectangle 2"/>
          <p:cNvSpPr>
            <a:spLocks noGrp="1" noRot="1" noChangeAspect="1" noChangeArrowheads="1" noTextEdit="1"/>
          </p:cNvSpPr>
          <p:nvPr>
            <p:ph type="sldImg"/>
          </p:nvPr>
        </p:nvSpPr>
        <p:spPr>
          <a:xfrm>
            <a:off x="909638" y="733425"/>
            <a:ext cx="4887912" cy="3665538"/>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459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A25E905-B984-4AD7-8571-B0483D703345}" type="slidenum">
              <a:rPr lang="ar-SA" altLang="en-US"/>
              <a:pPr eaLnBrk="1" hangingPunct="1">
                <a:spcBef>
                  <a:spcPct val="0"/>
                </a:spcBef>
              </a:pPr>
              <a:t>51</a:t>
            </a:fld>
            <a:endParaRPr lang="en-US" altLang="en-US"/>
          </a:p>
        </p:txBody>
      </p:sp>
      <p:sp>
        <p:nvSpPr>
          <p:cNvPr id="47107" name="Rectangle 2"/>
          <p:cNvSpPr>
            <a:spLocks noGrp="1" noRot="1" noChangeAspect="1" noChangeArrowheads="1" noTextEdit="1"/>
          </p:cNvSpPr>
          <p:nvPr>
            <p:ph type="sldImg"/>
          </p:nvPr>
        </p:nvSpPr>
        <p:spPr>
          <a:xfrm>
            <a:off x="909638" y="733425"/>
            <a:ext cx="4887912" cy="3665538"/>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364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FB25242-9E42-4E40-8927-1247342C23DD}" type="slidenum">
              <a:rPr lang="ar-SA" altLang="en-US"/>
              <a:pPr eaLnBrk="1" hangingPunct="1">
                <a:spcBef>
                  <a:spcPct val="0"/>
                </a:spcBef>
              </a:pPr>
              <a:t>52</a:t>
            </a:fld>
            <a:endParaRPr lang="en-US" altLang="en-US"/>
          </a:p>
        </p:txBody>
      </p:sp>
      <p:sp>
        <p:nvSpPr>
          <p:cNvPr id="48131" name="Rectangle 2"/>
          <p:cNvSpPr>
            <a:spLocks noGrp="1" noRot="1" noChangeAspect="1" noChangeArrowheads="1" noTextEdit="1"/>
          </p:cNvSpPr>
          <p:nvPr>
            <p:ph type="sldImg"/>
          </p:nvPr>
        </p:nvSpPr>
        <p:spPr>
          <a:xfrm>
            <a:off x="909638" y="733425"/>
            <a:ext cx="4887912" cy="3665538"/>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212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1FE6573-2836-4001-A728-EE22ABFA908A}" type="slidenum">
              <a:rPr lang="ar-SA" altLang="en-US"/>
              <a:pPr eaLnBrk="1" hangingPunct="1">
                <a:spcBef>
                  <a:spcPct val="0"/>
                </a:spcBef>
              </a:pPr>
              <a:t>53</a:t>
            </a:fld>
            <a:endParaRPr lang="en-US" altLang="en-US"/>
          </a:p>
        </p:txBody>
      </p:sp>
      <p:sp>
        <p:nvSpPr>
          <p:cNvPr id="49155" name="Rectangle 2"/>
          <p:cNvSpPr>
            <a:spLocks noGrp="1" noRot="1" noChangeAspect="1" noChangeArrowheads="1" noTextEdit="1"/>
          </p:cNvSpPr>
          <p:nvPr>
            <p:ph type="sldImg"/>
          </p:nvPr>
        </p:nvSpPr>
        <p:spPr>
          <a:xfrm>
            <a:off x="909638" y="733425"/>
            <a:ext cx="4887912" cy="366553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3844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84677D0-F939-4C46-9BFB-DBD4246FD139}" type="slidenum">
              <a:rPr lang="ar-SA" altLang="en-US"/>
              <a:pPr eaLnBrk="1" hangingPunct="1">
                <a:spcBef>
                  <a:spcPct val="0"/>
                </a:spcBef>
              </a:pPr>
              <a:t>54</a:t>
            </a:fld>
            <a:endParaRPr lang="en-US" altLang="en-US"/>
          </a:p>
        </p:txBody>
      </p:sp>
      <p:sp>
        <p:nvSpPr>
          <p:cNvPr id="50179" name="Rectangle 2"/>
          <p:cNvSpPr>
            <a:spLocks noGrp="1" noRot="1" noChangeAspect="1" noChangeArrowheads="1" noTextEdit="1"/>
          </p:cNvSpPr>
          <p:nvPr>
            <p:ph type="sldImg"/>
          </p:nvPr>
        </p:nvSpPr>
        <p:spPr>
          <a:xfrm>
            <a:off x="909638" y="733425"/>
            <a:ext cx="4887912" cy="3665538"/>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3974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ABE3992-030C-4CB6-A65F-2C083A0722D8}" type="slidenum">
              <a:rPr lang="ar-SA" altLang="en-US"/>
              <a:pPr eaLnBrk="1" hangingPunct="1">
                <a:spcBef>
                  <a:spcPct val="0"/>
                </a:spcBef>
              </a:pPr>
              <a:t>55</a:t>
            </a:fld>
            <a:endParaRPr lang="en-US" altLang="en-US"/>
          </a:p>
        </p:txBody>
      </p:sp>
      <p:sp>
        <p:nvSpPr>
          <p:cNvPr id="51203" name="Rectangle 2"/>
          <p:cNvSpPr>
            <a:spLocks noGrp="1" noRot="1" noChangeAspect="1" noChangeArrowheads="1" noTextEdit="1"/>
          </p:cNvSpPr>
          <p:nvPr>
            <p:ph type="sldImg"/>
          </p:nvPr>
        </p:nvSpPr>
        <p:spPr>
          <a:xfrm>
            <a:off x="909638" y="733425"/>
            <a:ext cx="4887912" cy="366553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8072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CAD5031-7932-4AB4-B3C1-178AFB9A7FED}" type="slidenum">
              <a:rPr lang="ar-SA" altLang="en-US"/>
              <a:pPr eaLnBrk="1" hangingPunct="1">
                <a:spcBef>
                  <a:spcPct val="0"/>
                </a:spcBef>
              </a:pPr>
              <a:t>56</a:t>
            </a:fld>
            <a:endParaRPr lang="en-US" altLang="en-US"/>
          </a:p>
        </p:txBody>
      </p:sp>
      <p:sp>
        <p:nvSpPr>
          <p:cNvPr id="52227" name="Rectangle 2"/>
          <p:cNvSpPr>
            <a:spLocks noGrp="1" noRot="1" noChangeAspect="1" noChangeArrowheads="1" noTextEdit="1"/>
          </p:cNvSpPr>
          <p:nvPr>
            <p:ph type="sldImg"/>
          </p:nvPr>
        </p:nvSpPr>
        <p:spPr>
          <a:xfrm>
            <a:off x="909638" y="733425"/>
            <a:ext cx="4887912" cy="3665538"/>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1056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hemeOverride" Target="../theme/themeOverride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کل بازار جهانی تامین مالی پروژه به تفکیک منطقه</a:t>
            </a:r>
            <a:endParaRPr lang="en-US" b="1" dirty="0">
              <a:solidFill>
                <a:srgbClr val="FF0000"/>
              </a:solidFill>
              <a:cs typeface="B Zar" panose="00000400000000000000" pitchFamily="2" charset="-78"/>
            </a:endParaRPr>
          </a:p>
        </p:txBody>
      </p:sp>
      <p:sp>
        <p:nvSpPr>
          <p:cNvPr id="3" name="Footer Placeholder 2"/>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4" name="Slide Number Placeholder 3"/>
          <p:cNvSpPr>
            <a:spLocks noGrp="1"/>
          </p:cNvSpPr>
          <p:nvPr>
            <p:ph type="sldNum" sz="quarter" idx="12"/>
          </p:nvPr>
        </p:nvSpPr>
        <p:spPr/>
        <p:txBody>
          <a:bodyPr/>
          <a:lstStyle/>
          <a:p>
            <a:fld id="{910D3704-EB78-46B9-AB15-D23119C7FC1D}"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36479" y="914400"/>
            <a:ext cx="7719290" cy="4937760"/>
          </a:xfrm>
          <a:prstGeom prst="rect">
            <a:avLst/>
          </a:prstGeom>
        </p:spPr>
      </p:pic>
    </p:spTree>
    <p:extLst>
      <p:ext uri="{BB962C8B-B14F-4D97-AF65-F5344CB8AC3E}">
        <p14:creationId xmlns:p14="http://schemas.microsoft.com/office/powerpoint/2010/main" val="249358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4" name="Slide Number Placeholder 3"/>
          <p:cNvSpPr>
            <a:spLocks noGrp="1"/>
          </p:cNvSpPr>
          <p:nvPr>
            <p:ph type="sldNum" sz="quarter" idx="12"/>
          </p:nvPr>
        </p:nvSpPr>
        <p:spPr/>
        <p:txBody>
          <a:bodyPr/>
          <a:lstStyle/>
          <a:p>
            <a:fld id="{910D3704-EB78-46B9-AB15-D23119C7FC1D}"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143000" y="1066800"/>
            <a:ext cx="6867511" cy="4663440"/>
          </a:xfrm>
          <a:prstGeom prst="rect">
            <a:avLst/>
          </a:prstGeom>
        </p:spPr>
      </p:pic>
      <p:sp>
        <p:nvSpPr>
          <p:cNvPr id="6" name="Title 1"/>
          <p:cNvSpPr>
            <a:spLocks noGrp="1"/>
          </p:cNvSpPr>
          <p:nvPr>
            <p:ph type="title"/>
          </p:nvPr>
        </p:nvSpPr>
        <p:spPr>
          <a:xfrm>
            <a:off x="685800" y="365760"/>
            <a:ext cx="7658100" cy="548640"/>
          </a:xfrm>
        </p:spPr>
        <p:txBody>
          <a:bodyPr/>
          <a:lstStyle/>
          <a:p>
            <a:r>
              <a:rPr lang="fa-IR" b="1" dirty="0" smtClean="0">
                <a:solidFill>
                  <a:srgbClr val="FF0000"/>
                </a:solidFill>
                <a:cs typeface="B Zar" panose="00000400000000000000" pitchFamily="2" charset="-78"/>
              </a:rPr>
              <a:t>کل بازار جهانی تامین مالی پروژه به تفکیک رشته فعالیت</a:t>
            </a:r>
            <a:endParaRPr lang="en-US" b="1" dirty="0">
              <a:solidFill>
                <a:srgbClr val="FF0000"/>
              </a:solidFill>
              <a:cs typeface="B Zar" panose="00000400000000000000" pitchFamily="2" charset="-78"/>
            </a:endParaRPr>
          </a:p>
        </p:txBody>
      </p:sp>
    </p:spTree>
    <p:extLst>
      <p:ext uri="{BB962C8B-B14F-4D97-AF65-F5344CB8AC3E}">
        <p14:creationId xmlns:p14="http://schemas.microsoft.com/office/powerpoint/2010/main" val="210043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تعریف </a:t>
            </a:r>
            <a:r>
              <a:rPr lang="fa-IR" b="1" dirty="0">
                <a:solidFill>
                  <a:srgbClr val="FF0000"/>
                </a:solidFill>
                <a:cs typeface="B Zar" panose="00000400000000000000" pitchFamily="2" charset="-78"/>
              </a:rPr>
              <a:t>تامین مالی پروژه </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Autofit/>
          </a:bodyPr>
          <a:lstStyle/>
          <a:p>
            <a:pPr algn="just" rtl="1"/>
            <a:r>
              <a:rPr lang="fa-IR" sz="2800" b="0" dirty="0">
                <a:cs typeface="B Zar" panose="00000400000000000000" pitchFamily="2" charset="-78"/>
              </a:rPr>
              <a:t>تامین مالی پروژه تامین مالی زیرساخت های درازمدت، پروژه های صنعتی و خدمات عمومی با استفاده از ساختار مالی </a:t>
            </a:r>
            <a:r>
              <a:rPr lang="fa-IR" sz="2800" b="0" dirty="0" smtClean="0">
                <a:cs typeface="B Zar" panose="00000400000000000000" pitchFamily="2" charset="-78"/>
              </a:rPr>
              <a:t>بدون حق رجوع(</a:t>
            </a:r>
            <a:r>
              <a:rPr lang="en-US" sz="1800" b="0" dirty="0"/>
              <a:t>non-recourse</a:t>
            </a:r>
            <a:r>
              <a:rPr lang="fa-IR" sz="2800" b="0" dirty="0" smtClean="0">
                <a:cs typeface="B Zar" panose="00000400000000000000" pitchFamily="2" charset="-78"/>
              </a:rPr>
              <a:t>) یا </a:t>
            </a:r>
            <a:r>
              <a:rPr lang="fa-IR" sz="2800" b="0" dirty="0">
                <a:cs typeface="B Zar" panose="00000400000000000000" pitchFamily="2" charset="-78"/>
              </a:rPr>
              <a:t>ساختار مالی </a:t>
            </a:r>
            <a:r>
              <a:rPr lang="fa-IR" sz="2800" b="0" dirty="0" smtClean="0">
                <a:cs typeface="B Zar" panose="00000400000000000000" pitchFamily="2" charset="-78"/>
              </a:rPr>
              <a:t>با حق رجوع محدود(</a:t>
            </a:r>
            <a:r>
              <a:rPr lang="en-US" sz="1800" b="0" dirty="0"/>
              <a:t> limited recourse</a:t>
            </a:r>
            <a:r>
              <a:rPr lang="fa-IR" sz="2800" b="0" dirty="0" smtClean="0">
                <a:cs typeface="B Zar" panose="00000400000000000000" pitchFamily="2" charset="-78"/>
              </a:rPr>
              <a:t>) </a:t>
            </a:r>
            <a:r>
              <a:rPr lang="fa-IR" sz="2800" b="0" dirty="0">
                <a:cs typeface="B Zar" panose="00000400000000000000" pitchFamily="2" charset="-78"/>
              </a:rPr>
              <a:t>است. بدهی و </a:t>
            </a:r>
            <a:r>
              <a:rPr lang="fa-IR" sz="2800" b="0" dirty="0" smtClean="0">
                <a:cs typeface="B Zar" panose="00000400000000000000" pitchFamily="2" charset="-78"/>
              </a:rPr>
              <a:t>سهام مورد </a:t>
            </a:r>
            <a:r>
              <a:rPr lang="fa-IR" sz="2800" b="0" dirty="0">
                <a:cs typeface="B Zar" panose="00000400000000000000" pitchFamily="2" charset="-78"/>
              </a:rPr>
              <a:t>استفاده برای تأمین مالی این پروژه از جریان نقدی تولید شده توسط پروژه </a:t>
            </a:r>
            <a:r>
              <a:rPr lang="fa-IR" sz="2800" b="0" dirty="0" smtClean="0">
                <a:cs typeface="B Zar" panose="00000400000000000000" pitchFamily="2" charset="-78"/>
              </a:rPr>
              <a:t>باز پرداخت </a:t>
            </a:r>
            <a:r>
              <a:rPr lang="fa-IR" sz="2800" b="0" dirty="0">
                <a:cs typeface="B Zar" panose="00000400000000000000" pitchFamily="2" charset="-78"/>
              </a:rPr>
              <a:t>می شود. تامین مالی پروژه </a:t>
            </a:r>
            <a:r>
              <a:rPr lang="fa-IR" sz="2800" b="0" dirty="0" smtClean="0">
                <a:cs typeface="B Zar" panose="00000400000000000000" pitchFamily="2" charset="-78"/>
              </a:rPr>
              <a:t> نوعی ساختار استقراض گیری است </a:t>
            </a:r>
            <a:r>
              <a:rPr lang="fa-IR" sz="2800" b="0" dirty="0">
                <a:cs typeface="B Zar" panose="00000400000000000000" pitchFamily="2" charset="-78"/>
              </a:rPr>
              <a:t>که بازپرداخت </a:t>
            </a:r>
            <a:r>
              <a:rPr lang="fa-IR" sz="2800" b="0" dirty="0" smtClean="0">
                <a:cs typeface="B Zar" panose="00000400000000000000" pitchFamily="2" charset="-78"/>
              </a:rPr>
              <a:t> آن عمدتا وابسته به </a:t>
            </a:r>
            <a:r>
              <a:rPr lang="fa-IR" sz="2800" b="0" dirty="0" err="1" smtClean="0">
                <a:cs typeface="B Zar" panose="00000400000000000000" pitchFamily="2" charset="-78"/>
              </a:rPr>
              <a:t>به</a:t>
            </a:r>
            <a:r>
              <a:rPr lang="fa-IR" sz="2800" b="0" dirty="0" smtClean="0">
                <a:cs typeface="B Zar" panose="00000400000000000000" pitchFamily="2" charset="-78"/>
              </a:rPr>
              <a:t> </a:t>
            </a:r>
            <a:r>
              <a:rPr lang="fa-IR" sz="2800" b="0" dirty="0">
                <a:cs typeface="B Zar" panose="00000400000000000000" pitchFamily="2" charset="-78"/>
              </a:rPr>
              <a:t>جریان نقدی </a:t>
            </a:r>
            <a:r>
              <a:rPr lang="fa-IR" sz="2800" b="0" dirty="0" smtClean="0">
                <a:cs typeface="B Zar" panose="00000400000000000000" pitchFamily="2" charset="-78"/>
              </a:rPr>
              <a:t>پروژه، دارایی های خود پروژه، </a:t>
            </a:r>
            <a:r>
              <a:rPr lang="fa-IR" sz="2800" b="0" dirty="0">
                <a:cs typeface="B Zar" panose="00000400000000000000" pitchFamily="2" charset="-78"/>
              </a:rPr>
              <a:t>حقوق و منافع پروژه </a:t>
            </a:r>
            <a:r>
              <a:rPr lang="fa-IR" sz="2800" b="0" dirty="0" smtClean="0">
                <a:cs typeface="B Zar" panose="00000400000000000000" pitchFamily="2" charset="-78"/>
              </a:rPr>
              <a:t> است که </a:t>
            </a:r>
            <a:r>
              <a:rPr lang="fa-IR" sz="2800" b="0" dirty="0">
                <a:cs typeface="B Zar" panose="00000400000000000000" pitchFamily="2" charset="-78"/>
              </a:rPr>
              <a:t>به عنوان </a:t>
            </a:r>
            <a:r>
              <a:rPr lang="fa-IR" sz="2800" b="0" dirty="0" err="1">
                <a:cs typeface="B Zar" panose="00000400000000000000" pitchFamily="2" charset="-78"/>
              </a:rPr>
              <a:t>وثیقی</a:t>
            </a:r>
            <a:r>
              <a:rPr lang="fa-IR" sz="2800" b="0" dirty="0">
                <a:cs typeface="B Zar" panose="00000400000000000000" pitchFamily="2" charset="-78"/>
              </a:rPr>
              <a:t> ثانویه </a:t>
            </a:r>
            <a:r>
              <a:rPr lang="fa-IR" sz="2800" b="0" dirty="0" smtClean="0">
                <a:cs typeface="B Zar" panose="00000400000000000000" pitchFamily="2" charset="-78"/>
              </a:rPr>
              <a:t>تلقی </a:t>
            </a:r>
            <a:r>
              <a:rPr lang="fa-IR" sz="2800" b="0" dirty="0">
                <a:cs typeface="B Zar" panose="00000400000000000000" pitchFamily="2" charset="-78"/>
              </a:rPr>
              <a:t>می </a:t>
            </a:r>
            <a:r>
              <a:rPr lang="fa-IR" sz="2800" b="0" dirty="0" smtClean="0">
                <a:cs typeface="B Zar" panose="00000400000000000000" pitchFamily="2" charset="-78"/>
              </a:rPr>
              <a:t>شود.  تامین </a:t>
            </a:r>
            <a:r>
              <a:rPr lang="fa-IR" sz="2800" b="0" dirty="0">
                <a:cs typeface="B Zar" panose="00000400000000000000" pitchFamily="2" charset="-78"/>
              </a:rPr>
              <a:t>مالی پروژه به ویژه برای بخش خصوصی جذاب است، زیرا شرکت ها می توانند طرح های </a:t>
            </a:r>
            <a:r>
              <a:rPr lang="fa-IR" sz="2800" b="0" dirty="0" err="1">
                <a:cs typeface="B Zar" panose="00000400000000000000" pitchFamily="2" charset="-78"/>
              </a:rPr>
              <a:t>غیرمتعارف</a:t>
            </a:r>
            <a:r>
              <a:rPr lang="fa-IR" sz="2800" b="0" dirty="0">
                <a:cs typeface="B Zar" panose="00000400000000000000" pitchFamily="2" charset="-78"/>
              </a:rPr>
              <a:t> بزرگ را تامین کنند.</a:t>
            </a:r>
            <a:endParaRPr lang="en-US" sz="28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12</a:t>
            </a:fld>
            <a:endParaRPr lang="en-US"/>
          </a:p>
        </p:txBody>
      </p:sp>
    </p:spTree>
    <p:extLst>
      <p:ext uri="{BB962C8B-B14F-4D97-AF65-F5344CB8AC3E}">
        <p14:creationId xmlns:p14="http://schemas.microsoft.com/office/powerpoint/2010/main" val="1107935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Zar" panose="00000400000000000000" pitchFamily="2" charset="-78"/>
              </a:rPr>
              <a:t>تامین مالی بدون حق رجوع(</a:t>
            </a:r>
            <a:r>
              <a:rPr lang="en-US" b="1" dirty="0">
                <a:solidFill>
                  <a:srgbClr val="C00000"/>
                </a:solidFill>
                <a:cs typeface="B Zar" panose="00000400000000000000" pitchFamily="2" charset="-78"/>
              </a:rPr>
              <a:t>non-recourse</a:t>
            </a:r>
            <a:r>
              <a:rPr lang="fa-IR" b="1" dirty="0">
                <a:solidFill>
                  <a:srgbClr val="C00000"/>
                </a:solidFill>
                <a:cs typeface="B Zar" panose="00000400000000000000" pitchFamily="2" charset="-78"/>
              </a:rPr>
              <a:t>) </a:t>
            </a:r>
            <a:br>
              <a:rPr lang="fa-IR" b="1" dirty="0">
                <a:solidFill>
                  <a:srgbClr val="C00000"/>
                </a:solidFill>
                <a:cs typeface="B Zar" panose="00000400000000000000" pitchFamily="2" charset="-78"/>
              </a:rPr>
            </a:br>
            <a:endParaRPr lang="en-US" b="1" dirty="0">
              <a:solidFill>
                <a:srgbClr val="C00000"/>
              </a:solidFill>
              <a:cs typeface="B Zar" panose="00000400000000000000" pitchFamily="2" charset="-78"/>
            </a:endParaRPr>
          </a:p>
        </p:txBody>
      </p:sp>
      <p:sp>
        <p:nvSpPr>
          <p:cNvPr id="3" name="Content Placeholder 2"/>
          <p:cNvSpPr>
            <a:spLocks noGrp="1"/>
          </p:cNvSpPr>
          <p:nvPr>
            <p:ph idx="1"/>
          </p:nvPr>
        </p:nvSpPr>
        <p:spPr>
          <a:xfrm>
            <a:off x="457200" y="1100628"/>
            <a:ext cx="8446758" cy="4919172"/>
          </a:xfrm>
        </p:spPr>
        <p:txBody>
          <a:bodyPr vert="horz" lIns="91440" tIns="45720" rIns="91440" bIns="45720" rtlCol="0">
            <a:noAutofit/>
          </a:bodyPr>
          <a:lstStyle/>
          <a:p>
            <a:pPr algn="just" rtl="1">
              <a:buFont typeface="Wingdings" panose="05000000000000000000" pitchFamily="2" charset="2"/>
              <a:buChar char="q"/>
            </a:pPr>
            <a:r>
              <a:rPr lang="fa-IR" sz="2400" b="0" dirty="0">
                <a:cs typeface="B Zar" panose="00000400000000000000" pitchFamily="2" charset="-78"/>
              </a:rPr>
              <a:t>نوعی از تأمین مالی که در آن در صورت </a:t>
            </a:r>
            <a:r>
              <a:rPr lang="fa-IR" sz="2400" b="0" dirty="0" err="1">
                <a:cs typeface="B Zar" panose="00000400000000000000" pitchFamily="2" charset="-78"/>
              </a:rPr>
              <a:t>نکول</a:t>
            </a:r>
            <a:r>
              <a:rPr lang="fa-IR" sz="2400" b="0" dirty="0">
                <a:cs typeface="B Zar" panose="00000400000000000000" pitchFamily="2" charset="-78"/>
              </a:rPr>
              <a:t> بازپرداخت، فقط وثیقه ضبط می شود حتی اگر ارزش آن برای بازپرداخت تعهد کافی </a:t>
            </a:r>
            <a:r>
              <a:rPr lang="fa-IR" sz="2400" b="0" dirty="0" smtClean="0">
                <a:cs typeface="B Zar" panose="00000400000000000000" pitchFamily="2" charset="-78"/>
              </a:rPr>
              <a:t>نباشد.</a:t>
            </a:r>
            <a:endParaRPr lang="fa-IR" sz="2400" b="0" dirty="0">
              <a:cs typeface="B Zar" panose="00000400000000000000" pitchFamily="2" charset="-78"/>
            </a:endParaRPr>
          </a:p>
          <a:p>
            <a:pPr algn="just" rtl="1">
              <a:buFont typeface="Wingdings" panose="05000000000000000000" pitchFamily="2" charset="2"/>
              <a:buChar char="q"/>
            </a:pPr>
            <a:r>
              <a:rPr lang="fa-IR" sz="2400" b="0" dirty="0" smtClean="0">
                <a:cs typeface="B Zar" panose="00000400000000000000" pitchFamily="2" charset="-78"/>
              </a:rPr>
              <a:t>در </a:t>
            </a:r>
            <a:r>
              <a:rPr lang="fa-IR" sz="2400" b="0" dirty="0">
                <a:cs typeface="B Zar" panose="00000400000000000000" pitchFamily="2" charset="-78"/>
              </a:rPr>
              <a:t>صورت </a:t>
            </a:r>
            <a:r>
              <a:rPr lang="fa-IR" sz="2400" b="0" dirty="0" err="1" smtClean="0">
                <a:cs typeface="B Zar" panose="00000400000000000000" pitchFamily="2" charset="-78"/>
              </a:rPr>
              <a:t>نکول</a:t>
            </a:r>
            <a:r>
              <a:rPr lang="fa-IR" sz="2400" b="0" dirty="0" smtClean="0">
                <a:cs typeface="B Zar" panose="00000400000000000000" pitchFamily="2" charset="-78"/>
              </a:rPr>
              <a:t> یا عدم باز پرداخت وام</a:t>
            </a:r>
            <a:r>
              <a:rPr lang="fa-IR" sz="2400" b="0" dirty="0">
                <a:cs typeface="B Zar" panose="00000400000000000000" pitchFamily="2" charset="-78"/>
              </a:rPr>
              <a:t>، تامین مالی </a:t>
            </a:r>
            <a:r>
              <a:rPr lang="fa-IR" sz="2400" b="0" dirty="0" smtClean="0">
                <a:cs typeface="B Zar" panose="00000400000000000000" pitchFamily="2" charset="-78"/>
              </a:rPr>
              <a:t>با حق </a:t>
            </a:r>
            <a:r>
              <a:rPr lang="fa-IR" sz="2400" b="0" dirty="0" err="1" smtClean="0">
                <a:cs typeface="B Zar" panose="00000400000000000000" pitchFamily="2" charset="-78"/>
              </a:rPr>
              <a:t>رجوع،به</a:t>
            </a:r>
            <a:r>
              <a:rPr lang="fa-IR" sz="2400" b="0" dirty="0" smtClean="0">
                <a:cs typeface="B Zar" panose="00000400000000000000" pitchFamily="2" charset="-78"/>
              </a:rPr>
              <a:t>  </a:t>
            </a:r>
            <a:r>
              <a:rPr lang="fa-IR" sz="2400" b="0" dirty="0">
                <a:cs typeface="B Zar" panose="00000400000000000000" pitchFamily="2" charset="-78"/>
              </a:rPr>
              <a:t>وام دهندگان </a:t>
            </a:r>
            <a:r>
              <a:rPr lang="fa-IR" sz="2400" b="0" dirty="0" smtClean="0">
                <a:cs typeface="B Zar" panose="00000400000000000000" pitchFamily="2" charset="-78"/>
              </a:rPr>
              <a:t>اجازه میدهد که  دارایی </a:t>
            </a:r>
            <a:r>
              <a:rPr lang="fa-IR" sz="2400" b="0" dirty="0">
                <a:cs typeface="B Zar" panose="00000400000000000000" pitchFamily="2" charset="-78"/>
              </a:rPr>
              <a:t>های سهامداران یا </a:t>
            </a:r>
            <a:r>
              <a:rPr lang="fa-IR" sz="2400" b="0" dirty="0" smtClean="0">
                <a:cs typeface="B Zar" panose="00000400000000000000" pitchFamily="2" charset="-78"/>
              </a:rPr>
              <a:t>منافع حاصل از جریان نقدی آنها را </a:t>
            </a:r>
            <a:r>
              <a:rPr lang="fa-IR" sz="2400" b="0" dirty="0">
                <a:cs typeface="B Zar" panose="00000400000000000000" pitchFamily="2" charset="-78"/>
              </a:rPr>
              <a:t>واگذار می کند. در مقابل، تامین مالی پروژه، شرکت پروژه را به عنوان یک </a:t>
            </a:r>
            <a:r>
              <a:rPr lang="en-US" sz="2400" b="0" dirty="0">
                <a:cs typeface="B Zar" panose="00000400000000000000" pitchFamily="2" charset="-78"/>
              </a:rPr>
              <a:t>SPV </a:t>
            </a:r>
            <a:r>
              <a:rPr lang="fa-IR" sz="2400" b="0" dirty="0">
                <a:cs typeface="B Zar" panose="00000400000000000000" pitchFamily="2" charset="-78"/>
              </a:rPr>
              <a:t>با مسئولیت محدود </a:t>
            </a:r>
            <a:r>
              <a:rPr lang="fa-IR" sz="2400" b="0" dirty="0" smtClean="0">
                <a:cs typeface="B Zar" panose="00000400000000000000" pitchFamily="2" charset="-78"/>
              </a:rPr>
              <a:t> تبدیل می </a:t>
            </a:r>
            <a:r>
              <a:rPr lang="fa-IR" sz="2400" b="0" dirty="0">
                <a:cs typeface="B Zar" panose="00000400000000000000" pitchFamily="2" charset="-78"/>
              </a:rPr>
              <a:t>کند. بنابراین، در صورتی که شرکت پروژه پیش فرض باشد، </a:t>
            </a:r>
            <a:r>
              <a:rPr lang="fa-IR" sz="2400" b="0" dirty="0" smtClean="0">
                <a:cs typeface="B Zar" panose="00000400000000000000" pitchFamily="2" charset="-78"/>
              </a:rPr>
              <a:t>باز پرداخت </a:t>
            </a:r>
            <a:r>
              <a:rPr lang="fa-IR" sz="2400" b="0" dirty="0">
                <a:cs typeface="B Zar" panose="00000400000000000000" pitchFamily="2" charset="-78"/>
              </a:rPr>
              <a:t>وام </a:t>
            </a:r>
            <a:r>
              <a:rPr lang="fa-IR" sz="2400" b="0" dirty="0" smtClean="0">
                <a:cs typeface="B Zar" panose="00000400000000000000" pitchFamily="2" charset="-78"/>
              </a:rPr>
              <a:t>به </a:t>
            </a:r>
            <a:r>
              <a:rPr lang="fa-IR" sz="2400" b="0" dirty="0">
                <a:cs typeface="B Zar" panose="00000400000000000000" pitchFamily="2" charset="-78"/>
              </a:rPr>
              <a:t>طور عمده یا به طور کامل به دارایی های پروژه، از جمله تضمین های تکمیل و تضمین عملکرد و اوراق قرضه محدود می شود.</a:t>
            </a:r>
          </a:p>
          <a:p>
            <a:pPr algn="just" rtl="1">
              <a:buFont typeface="Wingdings" panose="05000000000000000000" pitchFamily="2" charset="2"/>
              <a:buChar char="q"/>
            </a:pPr>
            <a:r>
              <a:rPr lang="fa-IR" sz="2400" b="0" dirty="0" smtClean="0">
                <a:cs typeface="B Zar" panose="00000400000000000000" pitchFamily="2" charset="-78"/>
              </a:rPr>
              <a:t>یک </a:t>
            </a:r>
            <a:r>
              <a:rPr lang="fa-IR" sz="2400" b="0" dirty="0">
                <a:cs typeface="B Zar" panose="00000400000000000000" pitchFamily="2" charset="-78"/>
              </a:rPr>
              <a:t>مسئله کلیدی در تامین مالی </a:t>
            </a:r>
            <a:r>
              <a:rPr lang="fa-IR" sz="2400" b="0" dirty="0" smtClean="0">
                <a:cs typeface="B Zar" panose="00000400000000000000" pitchFamily="2" charset="-78"/>
              </a:rPr>
              <a:t>بدون حق رجوع </a:t>
            </a:r>
            <a:r>
              <a:rPr lang="fa-IR" sz="2400" b="0" dirty="0">
                <a:cs typeface="B Zar" panose="00000400000000000000" pitchFamily="2" charset="-78"/>
              </a:rPr>
              <a:t>این است که آیا ممکن است شرایطی ایجاد شود که وام دهندگان به برخی یا همه دارایی های سهامداران مراجعه می کنند. </a:t>
            </a:r>
            <a:r>
              <a:rPr lang="fa-IR" sz="2400" b="0" dirty="0" smtClean="0">
                <a:cs typeface="B Zar" panose="00000400000000000000" pitchFamily="2" charset="-78"/>
              </a:rPr>
              <a:t>عدم ایفای تعهد </a:t>
            </a:r>
            <a:r>
              <a:rPr lang="fa-IR" sz="2400" b="0" dirty="0">
                <a:cs typeface="B Zar" panose="00000400000000000000" pitchFamily="2" charset="-78"/>
              </a:rPr>
              <a:t>عمدی سهامداران ممکن است وام دهندگان را به دارایی ها </a:t>
            </a:r>
            <a:r>
              <a:rPr lang="fa-IR" sz="2400" b="0" dirty="0" smtClean="0">
                <a:cs typeface="B Zar" panose="00000400000000000000" pitchFamily="2" charset="-78"/>
              </a:rPr>
              <a:t>ارجاع دهد. </a:t>
            </a:r>
            <a:r>
              <a:rPr lang="fa-IR" sz="2400" b="0" dirty="0">
                <a:cs typeface="B Zar" panose="00000400000000000000" pitchFamily="2" charset="-78"/>
              </a:rPr>
              <a:t>قانون </a:t>
            </a:r>
            <a:r>
              <a:rPr lang="fa-IR" sz="2400" b="0" dirty="0" smtClean="0">
                <a:cs typeface="B Zar" panose="00000400000000000000" pitchFamily="2" charset="-78"/>
              </a:rPr>
              <a:t>اجرایی می </a:t>
            </a:r>
            <a:r>
              <a:rPr lang="fa-IR" sz="2400" b="0" dirty="0">
                <a:cs typeface="B Zar" panose="00000400000000000000" pitchFamily="2" charset="-78"/>
              </a:rPr>
              <a:t>تواند تا حدی </a:t>
            </a:r>
            <a:r>
              <a:rPr lang="fa-IR" sz="2400" b="0" dirty="0" smtClean="0">
                <a:cs typeface="B Zar" panose="00000400000000000000" pitchFamily="2" charset="-78"/>
              </a:rPr>
              <a:t>مسئولیت </a:t>
            </a:r>
            <a:r>
              <a:rPr lang="fa-IR" sz="2400" b="0" dirty="0">
                <a:cs typeface="B Zar" panose="00000400000000000000" pitchFamily="2" charset="-78"/>
              </a:rPr>
              <a:t>سهامداران </a:t>
            </a:r>
            <a:r>
              <a:rPr lang="fa-IR" sz="2400" b="0" dirty="0" smtClean="0">
                <a:cs typeface="B Zar" panose="00000400000000000000" pitchFamily="2" charset="-78"/>
              </a:rPr>
              <a:t> را محدود کند. </a:t>
            </a: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13</a:t>
            </a:fld>
            <a:endParaRPr lang="en-US"/>
          </a:p>
        </p:txBody>
      </p:sp>
    </p:spTree>
    <p:extLst>
      <p:ext uri="{BB962C8B-B14F-4D97-AF65-F5344CB8AC3E}">
        <p14:creationId xmlns:p14="http://schemas.microsoft.com/office/powerpoint/2010/main" val="121481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974" y="685800"/>
            <a:ext cx="8182984" cy="4766772"/>
          </a:xfrm>
        </p:spPr>
        <p:txBody>
          <a:bodyPr>
            <a:noAutofit/>
          </a:bodyPr>
          <a:lstStyle/>
          <a:p>
            <a:pPr algn="just" rtl="1">
              <a:buFont typeface="Wingdings" panose="05000000000000000000" pitchFamily="2" charset="2"/>
              <a:buChar char="q"/>
            </a:pPr>
            <a:r>
              <a:rPr lang="fa-IR" sz="2400" b="0" dirty="0" smtClean="0">
                <a:cs typeface="B Zar" panose="00000400000000000000" pitchFamily="2" charset="-78"/>
              </a:rPr>
              <a:t>تامین </a:t>
            </a:r>
            <a:r>
              <a:rPr lang="fa-IR" sz="2400" b="0" dirty="0">
                <a:cs typeface="B Zar" panose="00000400000000000000" pitchFamily="2" charset="-78"/>
              </a:rPr>
              <a:t>مالی پروژه به عنوان نوعی از تأمین مالی است که در درجه اول به ارزش و اعتبار و شرایط خوب </a:t>
            </a:r>
            <a:r>
              <a:rPr lang="fa-IR" sz="2400" b="0" dirty="0" err="1">
                <a:cs typeface="B Zar" panose="00000400000000000000" pitchFamily="2" charset="-78"/>
              </a:rPr>
              <a:t>متعهدان</a:t>
            </a:r>
            <a:r>
              <a:rPr lang="fa-IR" sz="2400" b="0" dirty="0">
                <a:cs typeface="B Zar" panose="00000400000000000000" pitchFamily="2" charset="-78"/>
              </a:rPr>
              <a:t> یعنی اشخاص حقوقی که ایده های تجاری برای شروع یک پروژه مطرح می کنند، بستگی ندارد</a:t>
            </a:r>
            <a:r>
              <a:rPr lang="fa-IR" sz="2400" b="0" dirty="0" smtClean="0">
                <a:cs typeface="B Zar" panose="00000400000000000000" pitchFamily="2" charset="-78"/>
              </a:rPr>
              <a:t>.</a:t>
            </a:r>
          </a:p>
          <a:p>
            <a:pPr algn="just" rtl="1">
              <a:buFont typeface="Wingdings" panose="05000000000000000000" pitchFamily="2" charset="2"/>
              <a:buChar char="q"/>
            </a:pPr>
            <a:r>
              <a:rPr lang="fa-IR" sz="2400" b="0" dirty="0" smtClean="0">
                <a:cs typeface="B Zar" panose="00000400000000000000" pitchFamily="2" charset="-78"/>
              </a:rPr>
              <a:t> </a:t>
            </a:r>
            <a:r>
              <a:rPr lang="fa-IR" sz="2400" b="0" dirty="0">
                <a:cs typeface="B Zar" panose="00000400000000000000" pitchFamily="2" charset="-78"/>
              </a:rPr>
              <a:t>کارکرد درست </a:t>
            </a:r>
            <a:r>
              <a:rPr lang="fa-IR" sz="2400" b="0" dirty="0" err="1">
                <a:cs typeface="B Zar" panose="00000400000000000000" pitchFamily="2" charset="-78"/>
              </a:rPr>
              <a:t>متعهدان</a:t>
            </a:r>
            <a:r>
              <a:rPr lang="fa-IR" sz="2400" b="0" dirty="0">
                <a:cs typeface="B Zar" panose="00000400000000000000" pitchFamily="2" charset="-78"/>
              </a:rPr>
              <a:t> حتی به میزان دارایی </a:t>
            </a:r>
            <a:r>
              <a:rPr lang="fa-IR" sz="2400" b="0" dirty="0" err="1">
                <a:cs typeface="B Zar" panose="00000400000000000000" pitchFamily="2" charset="-78"/>
              </a:rPr>
              <a:t>هایی</a:t>
            </a:r>
            <a:r>
              <a:rPr lang="fa-IR" sz="2400" b="0" dirty="0">
                <a:cs typeface="B Zar" panose="00000400000000000000" pitchFamily="2" charset="-78"/>
              </a:rPr>
              <a:t> که حاضرند به عنوان وثیقه در اختیار سرمایه گذاران قرار دهند هم بستگی ندارد. در عوض کارکرد </a:t>
            </a:r>
            <a:r>
              <a:rPr lang="fa-IR" sz="2400" b="0" dirty="0" err="1">
                <a:cs typeface="B Zar" panose="00000400000000000000" pitchFamily="2" charset="-78"/>
              </a:rPr>
              <a:t>متعهدان</a:t>
            </a:r>
            <a:r>
              <a:rPr lang="fa-IR" sz="2400" b="0" dirty="0">
                <a:cs typeface="B Zar" panose="00000400000000000000" pitchFamily="2" charset="-78"/>
              </a:rPr>
              <a:t> </a:t>
            </a:r>
            <a:r>
              <a:rPr lang="en-US" sz="2400" b="0" dirty="0" smtClean="0">
                <a:cs typeface="B Zar" panose="00000400000000000000" pitchFamily="2" charset="-78"/>
              </a:rPr>
              <a:t> </a:t>
            </a:r>
            <a:r>
              <a:rPr lang="fa-IR" sz="2400" b="0" dirty="0" err="1" smtClean="0">
                <a:cs typeface="B Zar" panose="00000400000000000000" pitchFamily="2" charset="-78"/>
              </a:rPr>
              <a:t>تابعی</a:t>
            </a:r>
            <a:r>
              <a:rPr lang="fa-IR" sz="2400" b="0" dirty="0" smtClean="0">
                <a:cs typeface="B Zar" panose="00000400000000000000" pitchFamily="2" charset="-78"/>
              </a:rPr>
              <a:t> </a:t>
            </a:r>
            <a:r>
              <a:rPr lang="fa-IR" sz="2400" b="0" dirty="0">
                <a:cs typeface="B Zar" panose="00000400000000000000" pitchFamily="2" charset="-78"/>
              </a:rPr>
              <a:t>است از توانایی پروژه در بازپرداخت بدهی ها و باز گرداندن سرمایه اولیه با نرخی متناسب با </a:t>
            </a:r>
            <a:r>
              <a:rPr lang="fa-IR" sz="2400" b="0" dirty="0" err="1" smtClean="0">
                <a:cs typeface="B Zar" panose="00000400000000000000" pitchFamily="2" charset="-78"/>
              </a:rPr>
              <a:t>ریسکهای</a:t>
            </a:r>
            <a:r>
              <a:rPr lang="fa-IR" sz="2400" b="0" dirty="0" smtClean="0">
                <a:cs typeface="B Zar" panose="00000400000000000000" pitchFamily="2" charset="-78"/>
              </a:rPr>
              <a:t> </a:t>
            </a:r>
            <a:r>
              <a:rPr lang="fa-IR" sz="2400" b="0" dirty="0">
                <a:cs typeface="B Zar" panose="00000400000000000000" pitchFamily="2" charset="-78"/>
              </a:rPr>
              <a:t>موجود. </a:t>
            </a:r>
            <a:endParaRPr lang="en-US" sz="2400" b="0" dirty="0">
              <a:cs typeface="B Zar" panose="00000400000000000000" pitchFamily="2" charset="-78"/>
            </a:endParaRPr>
          </a:p>
          <a:p>
            <a:pPr algn="just" rtl="1">
              <a:buFont typeface="Wingdings" panose="05000000000000000000" pitchFamily="2" charset="2"/>
              <a:buChar char="q"/>
            </a:pPr>
            <a:r>
              <a:rPr lang="fa-IR" sz="2400" b="0" dirty="0">
                <a:cs typeface="B Zar" panose="00000400000000000000" pitchFamily="2" charset="-78"/>
              </a:rPr>
              <a:t>تامین مالی پروژه، تأمین مالی ساختار یافته یک بنگاه خاص اقتصادی (شرکت واسط</a:t>
            </a:r>
            <a:r>
              <a:rPr lang="fa-IR" sz="2400" b="0" dirty="0" smtClean="0">
                <a:cs typeface="B Zar" panose="00000400000000000000" pitchFamily="2" charset="-78"/>
              </a:rPr>
              <a:t>) است که  </a:t>
            </a:r>
            <a:r>
              <a:rPr lang="fa-IR" sz="2400" b="0" dirty="0">
                <a:cs typeface="B Zar" panose="00000400000000000000" pitchFamily="2" charset="-78"/>
              </a:rPr>
              <a:t>تشکیل </a:t>
            </a:r>
            <a:r>
              <a:rPr lang="fa-IR" sz="2400" b="0" dirty="0" smtClean="0">
                <a:cs typeface="B Zar" panose="00000400000000000000" pitchFamily="2" charset="-78"/>
              </a:rPr>
              <a:t>آن </a:t>
            </a:r>
            <a:r>
              <a:rPr lang="fa-IR" sz="2400" b="0" dirty="0">
                <a:cs typeface="B Zar" panose="00000400000000000000" pitchFamily="2" charset="-78"/>
              </a:rPr>
              <a:t>توسط انتشار سهام عادی یا اوراق بدهی دارای اختیار است که به وسیله </a:t>
            </a:r>
            <a:r>
              <a:rPr lang="fa-IR" sz="2400" b="0" dirty="0" err="1">
                <a:cs typeface="B Zar" panose="00000400000000000000" pitchFamily="2" charset="-78"/>
              </a:rPr>
              <a:t>متعهدان</a:t>
            </a:r>
            <a:r>
              <a:rPr lang="fa-IR" sz="2400" b="0" dirty="0">
                <a:cs typeface="B Zar" panose="00000400000000000000" pitchFamily="2" charset="-78"/>
              </a:rPr>
              <a:t> ایجاد شده است. در خصوص این شرکت ها قرض دهندگان، جریانات نقدی را منبع اصلی بازپرداخت وام و دارایی ها را صرفا به عنوان وثیقه قلمداد می کنند.</a:t>
            </a:r>
            <a:endParaRPr lang="en-US" sz="2400" b="0" dirty="0">
              <a:cs typeface="B Zar" panose="00000400000000000000" pitchFamily="2" charset="-78"/>
            </a:endParaRPr>
          </a:p>
          <a:p>
            <a:pPr algn="just" rtl="1">
              <a:buFont typeface="Wingdings" panose="05000000000000000000" pitchFamily="2" charset="2"/>
              <a:buChar char="q"/>
            </a:pPr>
            <a:endParaRPr lang="en-US" sz="24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14</a:t>
            </a:fld>
            <a:endParaRPr lang="en-US"/>
          </a:p>
        </p:txBody>
      </p:sp>
    </p:spTree>
    <p:extLst>
      <p:ext uri="{BB962C8B-B14F-4D97-AF65-F5344CB8AC3E}">
        <p14:creationId xmlns:p14="http://schemas.microsoft.com/office/powerpoint/2010/main" val="399585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9760" y="152400"/>
            <a:ext cx="8302240" cy="1143000"/>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چرا تامین مالی پروژه ای؟</a:t>
            </a:r>
            <a:endParaRPr lang="en-US" altLang="fa-IR" sz="3200" b="1" dirty="0">
              <a:solidFill>
                <a:srgbClr val="FF0000"/>
              </a:solidFill>
              <a:cs typeface="B Zar" panose="00000400000000000000"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15</a:t>
            </a:fld>
            <a:endParaRPr lang="en-US"/>
          </a:p>
        </p:txBody>
      </p:sp>
      <p:sp>
        <p:nvSpPr>
          <p:cNvPr id="6" name="Content Placeholder 2"/>
          <p:cNvSpPr>
            <a:spLocks noGrp="1"/>
          </p:cNvSpPr>
          <p:nvPr/>
        </p:nvSpPr>
        <p:spPr>
          <a:xfrm>
            <a:off x="152400" y="1066800"/>
            <a:ext cx="8751558" cy="4625182"/>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71500" indent="-571500" algn="just" rtl="1">
              <a:buFont typeface="+mj-lt"/>
              <a:buAutoNum type="romanLcPeriod"/>
            </a:pPr>
            <a:r>
              <a:rPr lang="fa-IR" dirty="0" smtClean="0">
                <a:cs typeface="B Nazanin" panose="00000400000000000000" pitchFamily="2" charset="-78"/>
              </a:rPr>
              <a:t>در </a:t>
            </a:r>
            <a:r>
              <a:rPr lang="fa-IR" sz="3800" dirty="0" smtClean="0">
                <a:cs typeface="B Nazanin" panose="00000400000000000000" pitchFamily="2" charset="-78"/>
              </a:rPr>
              <a:t>مقایسه </a:t>
            </a:r>
            <a:r>
              <a:rPr lang="fa-IR" sz="3800" dirty="0">
                <a:cs typeface="B Nazanin" panose="00000400000000000000" pitchFamily="2" charset="-78"/>
              </a:rPr>
              <a:t>با حجم و اندازه کنونی شرکت بسیار بزرگ باشد</a:t>
            </a:r>
            <a:r>
              <a:rPr lang="fa-IR" sz="3800" dirty="0" smtClean="0">
                <a:cs typeface="B Nazanin" panose="00000400000000000000" pitchFamily="2" charset="-78"/>
              </a:rPr>
              <a:t>.</a:t>
            </a:r>
          </a:p>
          <a:p>
            <a:pPr marL="857250" indent="-857250" algn="just" rtl="1">
              <a:buFont typeface="+mj-lt"/>
              <a:buAutoNum type="romanLcPeriod"/>
            </a:pPr>
            <a:r>
              <a:rPr lang="fa-IR" sz="3800" dirty="0" smtClean="0">
                <a:cs typeface="B Nazanin" panose="00000400000000000000" pitchFamily="2" charset="-78"/>
              </a:rPr>
              <a:t>درجه </a:t>
            </a:r>
            <a:r>
              <a:rPr lang="fa-IR" sz="3800" dirty="0">
                <a:cs typeface="B Nazanin" panose="00000400000000000000" pitchFamily="2" charset="-78"/>
              </a:rPr>
              <a:t>ریسک پروژه از میانگین ریسک دارایی های موجود در </a:t>
            </a:r>
            <a:r>
              <a:rPr lang="fa-IR" sz="3800" dirty="0" smtClean="0">
                <a:cs typeface="B Nazanin" panose="00000400000000000000" pitchFamily="2" charset="-78"/>
              </a:rPr>
              <a:t>ترازنامه </a:t>
            </a:r>
            <a:r>
              <a:rPr lang="fa-IR" sz="3800" dirty="0">
                <a:cs typeface="B Nazanin" panose="00000400000000000000" pitchFamily="2" charset="-78"/>
              </a:rPr>
              <a:t>شرکت بیشتر باشد</a:t>
            </a:r>
            <a:r>
              <a:rPr lang="fa-IR" sz="3800" dirty="0" smtClean="0">
                <a:cs typeface="B Nazanin" panose="00000400000000000000" pitchFamily="2" charset="-78"/>
              </a:rPr>
              <a:t>.</a:t>
            </a:r>
          </a:p>
          <a:p>
            <a:pPr marL="857250" indent="-857250" algn="just" rtl="1">
              <a:buFont typeface="+mj-lt"/>
              <a:buAutoNum type="romanLcPeriod"/>
            </a:pPr>
            <a:r>
              <a:rPr lang="fa-IR" sz="3800" dirty="0" smtClean="0">
                <a:cs typeface="B Nazanin" panose="00000400000000000000" pitchFamily="2" charset="-78"/>
              </a:rPr>
              <a:t>با </a:t>
            </a:r>
            <a:r>
              <a:rPr lang="fa-IR" sz="3800" dirty="0">
                <a:cs typeface="B Nazanin" panose="00000400000000000000" pitchFamily="2" charset="-78"/>
              </a:rPr>
              <a:t>کسب و کار اصلی شرکت مرتبط باشد </a:t>
            </a:r>
            <a:r>
              <a:rPr lang="fa-IR" sz="3800" dirty="0" smtClean="0">
                <a:cs typeface="B Nazanin" panose="00000400000000000000" pitchFamily="2" charset="-78"/>
              </a:rPr>
              <a:t>.</a:t>
            </a:r>
            <a:endParaRPr lang="en-US" sz="3800" dirty="0" smtClean="0">
              <a:cs typeface="B Nazanin" panose="00000400000000000000" pitchFamily="2" charset="-78"/>
            </a:endParaRPr>
          </a:p>
          <a:p>
            <a:pPr marL="0" indent="0" algn="just" rtl="1">
              <a:buNone/>
            </a:pPr>
            <a:endParaRPr lang="fa-IR" dirty="0" smtClean="0">
              <a:cs typeface="B Nazanin" panose="00000400000000000000" pitchFamily="2" charset="-78"/>
            </a:endParaRPr>
          </a:p>
          <a:p>
            <a:pPr algn="just" rtl="1"/>
            <a:r>
              <a:rPr lang="fa-IR" sz="4100" dirty="0" smtClean="0">
                <a:cs typeface="B Nazanin" panose="00000400000000000000" pitchFamily="2" charset="-78"/>
              </a:rPr>
              <a:t>تفکیک دو</a:t>
            </a:r>
            <a:r>
              <a:rPr lang="en-US" sz="4100" dirty="0" smtClean="0">
                <a:cs typeface="B Nazanin" panose="00000400000000000000" pitchFamily="2" charset="-78"/>
              </a:rPr>
              <a:t> </a:t>
            </a:r>
            <a:r>
              <a:rPr lang="fa-IR" sz="4100" dirty="0" smtClean="0">
                <a:cs typeface="B Nazanin" panose="00000400000000000000" pitchFamily="2" charset="-78"/>
              </a:rPr>
              <a:t>پروژه می تواند راه حل بهینه ای برای اجتناب از ریسک آلایش باشد. این راه حلی است که در آن نکول در بازپرداخت</a:t>
            </a:r>
            <a:r>
              <a:rPr lang="en-US" sz="4100" dirty="0" smtClean="0">
                <a:cs typeface="B Nazanin" panose="00000400000000000000" pitchFamily="2" charset="-78"/>
              </a:rPr>
              <a:t> </a:t>
            </a:r>
            <a:r>
              <a:rPr lang="fa-IR" sz="4100" dirty="0" smtClean="0">
                <a:cs typeface="B Nazanin" panose="00000400000000000000" pitchFamily="2" charset="-78"/>
              </a:rPr>
              <a:t>بدهی مربوط به پروژه جدید منجر به نکول در پرداخت بدهی شرکت موجود نمی شود.</a:t>
            </a:r>
          </a:p>
          <a:p>
            <a:pPr marL="109728" indent="0" algn="just" rtl="1">
              <a:buNone/>
            </a:pP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473618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16</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7" name="Picture 6"/>
          <p:cNvPicPr/>
          <p:nvPr/>
        </p:nvPicPr>
        <p:blipFill>
          <a:blip r:embed="rId2"/>
          <a:stretch>
            <a:fillRect/>
          </a:stretch>
        </p:blipFill>
        <p:spPr>
          <a:xfrm>
            <a:off x="152400" y="1066800"/>
            <a:ext cx="8686800" cy="3886200"/>
          </a:xfrm>
          <a:prstGeom prst="rect">
            <a:avLst/>
          </a:prstGeom>
        </p:spPr>
      </p:pic>
    </p:spTree>
    <p:extLst>
      <p:ext uri="{BB962C8B-B14F-4D97-AF65-F5344CB8AC3E}">
        <p14:creationId xmlns:p14="http://schemas.microsoft.com/office/powerpoint/2010/main" val="233383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Zar" panose="00000400000000000000" pitchFamily="2" charset="-78"/>
              </a:rPr>
              <a:t>نهاد واسط(شرکت-پروژه </a:t>
            </a:r>
            <a:r>
              <a:rPr lang="fa-IR" b="1" dirty="0" err="1" smtClean="0">
                <a:solidFill>
                  <a:srgbClr val="C00000"/>
                </a:solidFill>
                <a:cs typeface="B Zar" panose="00000400000000000000" pitchFamily="2" charset="-78"/>
              </a:rPr>
              <a:t>يا</a:t>
            </a:r>
            <a:r>
              <a:rPr lang="fa-IR" b="1" dirty="0" smtClean="0">
                <a:solidFill>
                  <a:srgbClr val="C00000"/>
                </a:solidFill>
                <a:cs typeface="B Zar" panose="00000400000000000000" pitchFamily="2" charset="-78"/>
              </a:rPr>
              <a:t> </a:t>
            </a:r>
            <a:r>
              <a:rPr lang="en-US" b="1" dirty="0" smtClean="0">
                <a:solidFill>
                  <a:srgbClr val="C00000"/>
                </a:solidFill>
                <a:cs typeface="B Zar" panose="00000400000000000000" pitchFamily="2" charset="-78"/>
              </a:rPr>
              <a:t> </a:t>
            </a:r>
            <a:r>
              <a:rPr lang="en-US" b="1" dirty="0" err="1" smtClean="0">
                <a:solidFill>
                  <a:srgbClr val="C00000"/>
                </a:solidFill>
                <a:cs typeface="B Zar" panose="00000400000000000000" pitchFamily="2" charset="-78"/>
              </a:rPr>
              <a:t>spv</a:t>
            </a:r>
            <a:r>
              <a:rPr lang="fa-IR" b="1" dirty="0" smtClean="0">
                <a:solidFill>
                  <a:srgbClr val="C00000"/>
                </a:solidFill>
                <a:cs typeface="B Zar" panose="00000400000000000000" pitchFamily="2" charset="-78"/>
              </a:rPr>
              <a:t>)</a:t>
            </a:r>
            <a:endParaRPr lang="en-US" b="1" dirty="0">
              <a:solidFill>
                <a:srgbClr val="C00000"/>
              </a:solidFill>
            </a:endParaRPr>
          </a:p>
        </p:txBody>
      </p:sp>
      <p:sp>
        <p:nvSpPr>
          <p:cNvPr id="3" name="Content Placeholder 2"/>
          <p:cNvSpPr>
            <a:spLocks noGrp="1"/>
          </p:cNvSpPr>
          <p:nvPr>
            <p:ph idx="1"/>
          </p:nvPr>
        </p:nvSpPr>
        <p:spPr/>
        <p:txBody>
          <a:bodyPr>
            <a:noAutofit/>
          </a:bodyPr>
          <a:lstStyle/>
          <a:p>
            <a:pPr marL="274320" indent="-274320" algn="just" rtl="1" fontAlgn="auto">
              <a:spcAft>
                <a:spcPts val="0"/>
              </a:spcAft>
              <a:buClr>
                <a:schemeClr val="accent3"/>
              </a:buClr>
              <a:buFont typeface="Wingdings 2"/>
              <a:buChar char=""/>
              <a:defRPr/>
            </a:pPr>
            <a:r>
              <a:rPr lang="fa-IR" sz="2400" b="0" dirty="0">
                <a:ea typeface="+mn-ea"/>
                <a:cs typeface="B Zar" panose="00000400000000000000" pitchFamily="2" charset="-78"/>
              </a:rPr>
              <a:t>تامین مالی یک پروژه ، بخش مالی ساختار یافته ای از یک ابزار اقتصادی خاص بنام  نهاد واسط </a:t>
            </a:r>
            <a:r>
              <a:rPr lang="fa-IR" sz="2400" b="0" dirty="0" err="1" smtClean="0">
                <a:ea typeface="+mn-ea"/>
                <a:cs typeface="B Zar" panose="00000400000000000000" pitchFamily="2" charset="-78"/>
              </a:rPr>
              <a:t>يا</a:t>
            </a:r>
            <a:r>
              <a:rPr lang="en-US" sz="2400" b="0" dirty="0" smtClean="0">
                <a:ea typeface="+mn-ea"/>
                <a:cs typeface="B Zar" panose="00000400000000000000" pitchFamily="2" charset="-78"/>
              </a:rPr>
              <a:t> </a:t>
            </a:r>
            <a:r>
              <a:rPr lang="en-US" sz="2400" b="0" dirty="0" err="1" smtClean="0">
                <a:ea typeface="+mn-ea"/>
                <a:cs typeface="B Zar" panose="00000400000000000000" pitchFamily="2" charset="-78"/>
              </a:rPr>
              <a:t>spv</a:t>
            </a:r>
            <a:r>
              <a:rPr lang="en-US" sz="2400" b="0" dirty="0" smtClean="0">
                <a:ea typeface="+mn-ea"/>
                <a:cs typeface="B Zar" panose="00000400000000000000" pitchFamily="2" charset="-78"/>
              </a:rPr>
              <a:t> :special </a:t>
            </a:r>
            <a:r>
              <a:rPr lang="en-US" sz="2400" b="0" dirty="0">
                <a:ea typeface="+mn-ea"/>
                <a:cs typeface="B Zar" panose="00000400000000000000" pitchFamily="2" charset="-78"/>
              </a:rPr>
              <a:t>purpose </a:t>
            </a:r>
            <a:r>
              <a:rPr lang="en-US" sz="2400" b="0" dirty="0" smtClean="0">
                <a:ea typeface="+mn-ea"/>
                <a:cs typeface="B Zar" panose="00000400000000000000" pitchFamily="2" charset="-78"/>
              </a:rPr>
              <a:t>vehicle  </a:t>
            </a:r>
            <a:r>
              <a:rPr lang="fa-IR" sz="2400" b="0" dirty="0">
                <a:ea typeface="+mn-ea"/>
                <a:cs typeface="B Zar" panose="00000400000000000000" pitchFamily="2" charset="-78"/>
              </a:rPr>
              <a:t>میباشد</a:t>
            </a:r>
            <a:r>
              <a:rPr lang="fa-IR" sz="2400" b="0" dirty="0" smtClean="0">
                <a:ea typeface="+mn-ea"/>
                <a:cs typeface="B Zar" panose="00000400000000000000" pitchFamily="2" charset="-78"/>
              </a:rPr>
              <a:t>.</a:t>
            </a:r>
            <a:endParaRPr lang="en-US" sz="2400" b="0" dirty="0" smtClean="0">
              <a:ea typeface="+mn-ea"/>
              <a:cs typeface="B Zar" panose="00000400000000000000" pitchFamily="2" charset="-78"/>
            </a:endParaRPr>
          </a:p>
          <a:p>
            <a:pPr marL="274320" indent="-274320" algn="just" rtl="1" fontAlgn="auto">
              <a:spcAft>
                <a:spcPts val="0"/>
              </a:spcAft>
              <a:buClr>
                <a:schemeClr val="accent3"/>
              </a:buClr>
              <a:buFont typeface="Wingdings 2"/>
              <a:buChar char=""/>
              <a:defRPr/>
            </a:pPr>
            <a:r>
              <a:rPr lang="fa-IR" sz="2400" b="0" dirty="0" smtClean="0">
                <a:ea typeface="+mn-ea"/>
                <a:cs typeface="B Zar" panose="00000400000000000000" pitchFamily="2" charset="-78"/>
              </a:rPr>
              <a:t> </a:t>
            </a:r>
            <a:r>
              <a:rPr lang="en-US" sz="2400" b="0" dirty="0" err="1">
                <a:ea typeface="+mn-ea"/>
                <a:cs typeface="B Zar" panose="00000400000000000000" pitchFamily="2" charset="-78"/>
              </a:rPr>
              <a:t>Spv</a:t>
            </a:r>
            <a:r>
              <a:rPr lang="fa-IR" sz="2400" b="0" dirty="0">
                <a:ea typeface="+mn-ea"/>
                <a:cs typeface="B Zar" panose="00000400000000000000" pitchFamily="2" charset="-78"/>
              </a:rPr>
              <a:t> يك شركت پروژه است كه به وسيله حاميان مالي طرح براي تامين سرمايه از سهامداران اصلي(پذيره نويسان درجه اول) و سهامدار با امتياز خاص(پذيره نويسان درجه دوم) ايجاد ميشود و هر يك از وام دهندگان بر اساس جريانهاي نقدي قابل باز پرداخت از محل پروژه وصولي خود را ارزريابي مي كنند و داراييهاي پروژه صرفاً به عنوان وثايق ارائه </a:t>
            </a:r>
            <a:r>
              <a:rPr lang="fa-IR" sz="2400" b="0" dirty="0" smtClean="0">
                <a:ea typeface="+mn-ea"/>
                <a:cs typeface="B Zar" panose="00000400000000000000" pitchFamily="2" charset="-78"/>
              </a:rPr>
              <a:t>ميگردد</a:t>
            </a:r>
            <a:endParaRPr lang="en-US" sz="2400" b="0" dirty="0" smtClean="0">
              <a:ea typeface="+mn-ea"/>
              <a:cs typeface="B Zar" panose="00000400000000000000" pitchFamily="2" charset="-78"/>
            </a:endParaRPr>
          </a:p>
          <a:p>
            <a:pPr algn="just" rtl="1"/>
            <a:r>
              <a:rPr lang="en-US" sz="2400" b="0" dirty="0" smtClean="0">
                <a:ea typeface="+mn-ea"/>
                <a:cs typeface="B Zar" panose="00000400000000000000" pitchFamily="2" charset="-78"/>
              </a:rPr>
              <a:t> </a:t>
            </a:r>
            <a:r>
              <a:rPr lang="en-US" sz="2400" b="0" dirty="0">
                <a:cs typeface="B Zar" panose="00000400000000000000" pitchFamily="2" charset="-78"/>
              </a:rPr>
              <a:t>Special Purpose Vehicle</a:t>
            </a:r>
            <a:r>
              <a:rPr lang="fa-IR" sz="2400" b="0" dirty="0">
                <a:cs typeface="B Zar" panose="00000400000000000000" pitchFamily="2" charset="-78"/>
              </a:rPr>
              <a:t> (</a:t>
            </a:r>
            <a:r>
              <a:rPr lang="en-US" sz="2400" b="0" dirty="0">
                <a:cs typeface="B Zar" panose="00000400000000000000" pitchFamily="2" charset="-78"/>
              </a:rPr>
              <a:t>SPV</a:t>
            </a:r>
            <a:r>
              <a:rPr lang="fa-IR" sz="2400" b="0" dirty="0">
                <a:cs typeface="B Zar" panose="00000400000000000000" pitchFamily="2" charset="-78"/>
              </a:rPr>
              <a:t>) (یک شرکت جدا شده از شرکت مادر که ساختار دارایی/بدهی و شرایط حقوقی آن کاملا از شرکت مادر جدا شده و حتی ورشکستگی شرکت مادر نیز روی تعهدات آن اثری ندارد. این شرکت ها می توانند به عنوان ابزاری برای پنهان کردن بدهی شرکت مادر از نهادهای </a:t>
            </a:r>
            <a:r>
              <a:rPr lang="fa-IR" sz="2400" b="0" dirty="0" err="1">
                <a:cs typeface="B Zar" panose="00000400000000000000" pitchFamily="2" charset="-78"/>
              </a:rPr>
              <a:t>حسابرسی</a:t>
            </a:r>
            <a:r>
              <a:rPr lang="fa-IR" sz="2400" b="0" dirty="0">
                <a:cs typeface="B Zar" panose="00000400000000000000" pitchFamily="2" charset="-78"/>
              </a:rPr>
              <a:t> مورد استفاده قرار گیرند)</a:t>
            </a:r>
            <a:endParaRPr lang="en-US" sz="2400" b="0" dirty="0">
              <a:cs typeface="B Zar" panose="00000400000000000000" pitchFamily="2" charset="-78"/>
            </a:endParaRPr>
          </a:p>
          <a:p>
            <a:pPr marL="274320" indent="-274320" algn="just" rtl="1" fontAlgn="auto">
              <a:spcAft>
                <a:spcPts val="0"/>
              </a:spcAft>
              <a:buClr>
                <a:schemeClr val="accent3"/>
              </a:buClr>
              <a:buFont typeface="Wingdings 2"/>
              <a:buChar char=""/>
              <a:defRPr/>
            </a:pPr>
            <a:endParaRPr lang="en-US" sz="2400" b="0" dirty="0">
              <a:ea typeface="+mn-ea"/>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11F4680-9613-4C74-9456-4BA193B2F687}" type="slidenum">
              <a:rPr lang="ar-SA" altLang="en-US" sz="1200">
                <a:solidFill>
                  <a:srgbClr val="5F6680"/>
                </a:solidFill>
              </a:rPr>
              <a:pPr eaLnBrk="1" hangingPunct="1"/>
              <a:t>17</a:t>
            </a:fld>
            <a:endParaRPr lang="en-US" altLang="en-US" sz="1200">
              <a:solidFill>
                <a:srgbClr val="5F6680"/>
              </a:solidFill>
            </a:endParaRPr>
          </a:p>
        </p:txBody>
      </p:sp>
    </p:spTree>
    <p:extLst>
      <p:ext uri="{BB962C8B-B14F-4D97-AF65-F5344CB8AC3E}">
        <p14:creationId xmlns:p14="http://schemas.microsoft.com/office/powerpoint/2010/main" val="1113493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cs typeface="B Zar" panose="00000400000000000000" pitchFamily="2" charset="-78"/>
              </a:rPr>
              <a:t>Mezzanine Debt</a:t>
            </a:r>
            <a:endParaRPr lang="en-US" dirty="0">
              <a:solidFill>
                <a:srgbClr val="FF0000"/>
              </a:solidFill>
            </a:endParaRPr>
          </a:p>
        </p:txBody>
      </p:sp>
      <p:sp>
        <p:nvSpPr>
          <p:cNvPr id="3" name="Content Placeholder 2"/>
          <p:cNvSpPr>
            <a:spLocks noGrp="1"/>
          </p:cNvSpPr>
          <p:nvPr>
            <p:ph idx="1"/>
          </p:nvPr>
        </p:nvSpPr>
        <p:spPr>
          <a:xfrm>
            <a:off x="381000" y="1100628"/>
            <a:ext cx="8522958" cy="4538172"/>
          </a:xfrm>
        </p:spPr>
        <p:txBody>
          <a:bodyPr>
            <a:noAutofit/>
          </a:bodyPr>
          <a:lstStyle/>
          <a:p>
            <a:pPr marL="457200" indent="-457200" algn="just" rtl="1">
              <a:buFont typeface="Wingdings" panose="05000000000000000000" pitchFamily="2" charset="2"/>
              <a:buChar char="q"/>
            </a:pPr>
            <a:r>
              <a:rPr lang="fa-IR" sz="3200" b="0" dirty="0" smtClean="0">
                <a:cs typeface="B Zar" panose="00000400000000000000" pitchFamily="2" charset="-78"/>
              </a:rPr>
              <a:t>یک </a:t>
            </a:r>
            <a:r>
              <a:rPr lang="fa-IR" sz="3200" b="0" dirty="0">
                <a:cs typeface="B Zar" panose="00000400000000000000" pitchFamily="2" charset="-78"/>
              </a:rPr>
              <a:t>ابزار بدهی است که در آن تعداد زیادی اختیار مانند اختیار فروش، حق تقدم خرید سهام و ضمانت نهاده شده است و به همین دلیل تبدیل آن به سهام برای دارندگان آن بسیار جذاب است</a:t>
            </a:r>
            <a:r>
              <a:rPr lang="fa-IR" sz="3200" b="0" dirty="0" smtClean="0">
                <a:cs typeface="B Zar" panose="00000400000000000000" pitchFamily="2" charset="-78"/>
              </a:rPr>
              <a:t>.</a:t>
            </a:r>
          </a:p>
          <a:p>
            <a:pPr marL="457200" indent="-457200" algn="just" rtl="1">
              <a:buFont typeface="Wingdings" panose="05000000000000000000" pitchFamily="2" charset="2"/>
              <a:buChar char="q"/>
            </a:pPr>
            <a:r>
              <a:rPr lang="fa-IR" sz="3200" b="0" dirty="0" smtClean="0">
                <a:cs typeface="B Zar" panose="00000400000000000000" pitchFamily="2" charset="-78"/>
              </a:rPr>
              <a:t> </a:t>
            </a:r>
            <a:r>
              <a:rPr lang="fa-IR" sz="3200" b="0" dirty="0">
                <a:cs typeface="B Zar" panose="00000400000000000000" pitchFamily="2" charset="-78"/>
              </a:rPr>
              <a:t>این اوراق بدهی بیشتر رفتاری مشابه با سهام دارند و در واقع پلی میان بدهی و سهام به حساب می آیند. همچنین این اوراق بسیار پر ریسک و پر بازده (بین 12 تا 20 درصد در سال) هستند و معمولا در فرآیند </a:t>
            </a:r>
            <a:r>
              <a:rPr lang="fa-IR" sz="3200" b="0" dirty="0" err="1" smtClean="0">
                <a:cs typeface="B Zar" panose="00000400000000000000" pitchFamily="2" charset="-78"/>
              </a:rPr>
              <a:t>تملیک</a:t>
            </a:r>
            <a:r>
              <a:rPr lang="fa-IR" sz="3200" b="0" dirty="0" smtClean="0">
                <a:cs typeface="B Zar" panose="00000400000000000000" pitchFamily="2" charset="-78"/>
              </a:rPr>
              <a:t> </a:t>
            </a:r>
            <a:r>
              <a:rPr lang="fa-IR" sz="3200" b="0" dirty="0">
                <a:cs typeface="B Zar" panose="00000400000000000000" pitchFamily="2" charset="-78"/>
              </a:rPr>
              <a:t>یا خرید سهام مدیریتی برای ترغیب سهامداران جدید به خرید سهام مورد استفاده قرار می </a:t>
            </a:r>
            <a:r>
              <a:rPr lang="fa-IR" sz="3200" b="0" dirty="0" smtClean="0">
                <a:cs typeface="B Zar" panose="00000400000000000000" pitchFamily="2" charset="-78"/>
              </a:rPr>
              <a:t>گیرند</a:t>
            </a:r>
            <a:r>
              <a:rPr lang="fa-IR" sz="3200" dirty="0">
                <a:cs typeface="B Zar" panose="00000400000000000000" pitchFamily="2" charset="-78"/>
              </a:rPr>
              <a:t>.</a:t>
            </a:r>
            <a:endParaRPr lang="en-US" sz="320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18</a:t>
            </a:fld>
            <a:endParaRPr lang="en-US"/>
          </a:p>
        </p:txBody>
      </p:sp>
    </p:spTree>
    <p:extLst>
      <p:ext uri="{BB962C8B-B14F-4D97-AF65-F5344CB8AC3E}">
        <p14:creationId xmlns:p14="http://schemas.microsoft.com/office/powerpoint/2010/main" val="256626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19</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6" name="Picture 5"/>
          <p:cNvPicPr>
            <a:picLocks noChangeAspect="1"/>
          </p:cNvPicPr>
          <p:nvPr/>
        </p:nvPicPr>
        <p:blipFill>
          <a:blip r:embed="rId2"/>
          <a:stretch>
            <a:fillRect/>
          </a:stretch>
        </p:blipFill>
        <p:spPr>
          <a:xfrm>
            <a:off x="685800" y="762000"/>
            <a:ext cx="7879712" cy="4754880"/>
          </a:xfrm>
          <a:prstGeom prst="rect">
            <a:avLst/>
          </a:prstGeom>
        </p:spPr>
      </p:pic>
    </p:spTree>
    <p:extLst>
      <p:ext uri="{BB962C8B-B14F-4D97-AF65-F5344CB8AC3E}">
        <p14:creationId xmlns:p14="http://schemas.microsoft.com/office/powerpoint/2010/main" val="275950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20</a:t>
            </a:fld>
            <a:endParaRPr lang="en-US"/>
          </a:p>
        </p:txBody>
      </p:sp>
      <p:pic>
        <p:nvPicPr>
          <p:cNvPr id="3" name="Picture 2"/>
          <p:cNvPicPr>
            <a:picLocks noChangeAspect="1"/>
          </p:cNvPicPr>
          <p:nvPr/>
        </p:nvPicPr>
        <p:blipFill>
          <a:blip r:embed="rId2"/>
          <a:stretch>
            <a:fillRect/>
          </a:stretch>
        </p:blipFill>
        <p:spPr>
          <a:xfrm>
            <a:off x="762000" y="609600"/>
            <a:ext cx="7987495" cy="4572000"/>
          </a:xfrm>
          <a:prstGeom prst="rect">
            <a:avLst/>
          </a:prstGeom>
        </p:spPr>
      </p:pic>
    </p:spTree>
    <p:extLst>
      <p:ext uri="{BB962C8B-B14F-4D97-AF65-F5344CB8AC3E}">
        <p14:creationId xmlns:p14="http://schemas.microsoft.com/office/powerpoint/2010/main" val="10470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21</a:t>
            </a:fld>
            <a:endParaRPr lang="en-US"/>
          </a:p>
        </p:txBody>
      </p:sp>
      <p:pic>
        <p:nvPicPr>
          <p:cNvPr id="3" name="Picture 2"/>
          <p:cNvPicPr>
            <a:picLocks noChangeAspect="1"/>
          </p:cNvPicPr>
          <p:nvPr/>
        </p:nvPicPr>
        <p:blipFill>
          <a:blip r:embed="rId2"/>
          <a:stretch>
            <a:fillRect/>
          </a:stretch>
        </p:blipFill>
        <p:spPr>
          <a:xfrm>
            <a:off x="561745" y="457200"/>
            <a:ext cx="8090753" cy="5303520"/>
          </a:xfrm>
          <a:prstGeom prst="rect">
            <a:avLst/>
          </a:prstGeom>
        </p:spPr>
      </p:pic>
    </p:spTree>
    <p:extLst>
      <p:ext uri="{BB962C8B-B14F-4D97-AF65-F5344CB8AC3E}">
        <p14:creationId xmlns:p14="http://schemas.microsoft.com/office/powerpoint/2010/main" val="2858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B Zar" panose="00000400000000000000" pitchFamily="2" charset="-78"/>
              </a:rPr>
              <a:t>ساختار قراردادی </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vert="horz" lIns="91440" tIns="45720" rIns="91440" bIns="45720" rtlCol="0">
            <a:noAutofit/>
          </a:bodyPr>
          <a:lstStyle/>
          <a:p>
            <a:pPr algn="just" rtl="1"/>
            <a:r>
              <a:rPr lang="fa-IR" sz="3200" b="0" dirty="0">
                <a:cs typeface="B Zar" panose="00000400000000000000" pitchFamily="2" charset="-78"/>
              </a:rPr>
              <a:t>یک معامله </a:t>
            </a:r>
            <a:r>
              <a:rPr lang="fa-IR" sz="3200" b="0" dirty="0" smtClean="0">
                <a:cs typeface="B Zar" panose="00000400000000000000" pitchFamily="2" charset="-78"/>
              </a:rPr>
              <a:t>تامین مالی پروژه </a:t>
            </a:r>
            <a:r>
              <a:rPr lang="fa-IR" sz="3200" b="0" dirty="0">
                <a:cs typeface="B Zar" panose="00000400000000000000" pitchFamily="2" charset="-78"/>
              </a:rPr>
              <a:t>معمولی می تواند از </a:t>
            </a:r>
            <a:r>
              <a:rPr lang="fa-IR" sz="3200" b="0" dirty="0" smtClean="0">
                <a:cs typeface="B Zar" panose="00000400000000000000" pitchFamily="2" charset="-78"/>
              </a:rPr>
              <a:t>طریق حدود </a:t>
            </a:r>
            <a:r>
              <a:rPr lang="fa-IR" sz="3200" b="0" dirty="0">
                <a:cs typeface="B Zar" panose="00000400000000000000" pitchFamily="2" charset="-78"/>
              </a:rPr>
              <a:t>50 </a:t>
            </a:r>
            <a:r>
              <a:rPr lang="fa-IR" sz="3200" b="0" dirty="0" smtClean="0">
                <a:cs typeface="B Zar" panose="00000400000000000000" pitchFamily="2" charset="-78"/>
              </a:rPr>
              <a:t>قرارداد یا </a:t>
            </a:r>
            <a:r>
              <a:rPr lang="fa-IR" sz="3200" b="0" dirty="0">
                <a:cs typeface="B Zar" panose="00000400000000000000" pitchFamily="2" charset="-78"/>
              </a:rPr>
              <a:t>بیشتر </a:t>
            </a:r>
            <a:r>
              <a:rPr lang="fa-IR" sz="3200" b="0" dirty="0" smtClean="0">
                <a:cs typeface="B Zar" panose="00000400000000000000" pitchFamily="2" charset="-78"/>
              </a:rPr>
              <a:t>که  </a:t>
            </a:r>
            <a:r>
              <a:rPr lang="fa-IR" sz="3200" b="0" dirty="0">
                <a:cs typeface="B Zar" panose="00000400000000000000" pitchFamily="2" charset="-78"/>
              </a:rPr>
              <a:t>مربوط به روابط بین </a:t>
            </a:r>
            <a:r>
              <a:rPr lang="fa-IR" sz="3200" b="0" dirty="0" smtClean="0">
                <a:cs typeface="B Zar" panose="00000400000000000000" pitchFamily="2" charset="-78"/>
              </a:rPr>
              <a:t>شرکت- </a:t>
            </a:r>
            <a:r>
              <a:rPr lang="fa-IR" sz="3200" b="0" dirty="0">
                <a:cs typeface="B Zar" panose="00000400000000000000" pitchFamily="2" charset="-78"/>
              </a:rPr>
              <a:t>پروژه </a:t>
            </a:r>
            <a:r>
              <a:rPr lang="fa-IR" sz="3200" b="0" dirty="0" smtClean="0">
                <a:cs typeface="B Zar" panose="00000400000000000000" pitchFamily="2" charset="-78"/>
              </a:rPr>
              <a:t>و طرفین زیر است تنظیم شود:</a:t>
            </a:r>
          </a:p>
          <a:p>
            <a:pPr algn="just" rtl="1"/>
            <a:r>
              <a:rPr lang="fa-IR" sz="3200" b="0" dirty="0" smtClean="0">
                <a:cs typeface="B Zar" panose="00000400000000000000" pitchFamily="2" charset="-78"/>
              </a:rPr>
              <a:t> </a:t>
            </a:r>
            <a:r>
              <a:rPr lang="fa-IR" sz="3200" b="0" dirty="0">
                <a:cs typeface="B Zar" panose="00000400000000000000" pitchFamily="2" charset="-78"/>
              </a:rPr>
              <a:t>(1) </a:t>
            </a:r>
            <a:r>
              <a:rPr lang="fa-IR" sz="3200" b="0" dirty="0" err="1">
                <a:cs typeface="B Zar" panose="00000400000000000000" pitchFamily="2" charset="-78"/>
              </a:rPr>
              <a:t>پیمانکاران</a:t>
            </a:r>
            <a:r>
              <a:rPr lang="fa-IR" sz="3200" b="0" dirty="0">
                <a:cs typeface="B Zar" panose="00000400000000000000" pitchFamily="2" charset="-78"/>
              </a:rPr>
              <a:t> </a:t>
            </a:r>
            <a:r>
              <a:rPr lang="fa-IR" sz="3200" b="0" dirty="0" smtClean="0">
                <a:cs typeface="B Zar" panose="00000400000000000000" pitchFamily="2" charset="-78"/>
              </a:rPr>
              <a:t>ساخت، </a:t>
            </a:r>
            <a:r>
              <a:rPr lang="fa-IR" sz="3200" b="0" dirty="0">
                <a:cs typeface="B Zar" panose="00000400000000000000" pitchFamily="2" charset="-78"/>
              </a:rPr>
              <a:t>(2) </a:t>
            </a:r>
            <a:r>
              <a:rPr lang="fa-IR" sz="3200" b="0" dirty="0" err="1" smtClean="0">
                <a:cs typeface="B Zar" panose="00000400000000000000" pitchFamily="2" charset="-78"/>
              </a:rPr>
              <a:t>اپراتورهای</a:t>
            </a:r>
            <a:r>
              <a:rPr lang="fa-IR" sz="3200" b="0" dirty="0" smtClean="0">
                <a:cs typeface="B Zar" panose="00000400000000000000" pitchFamily="2" charset="-78"/>
              </a:rPr>
              <a:t> پروژه(3</a:t>
            </a:r>
            <a:r>
              <a:rPr lang="fa-IR" sz="3200" b="0" dirty="0">
                <a:cs typeface="B Zar" panose="00000400000000000000" pitchFamily="2" charset="-78"/>
              </a:rPr>
              <a:t>) تامین </a:t>
            </a:r>
            <a:r>
              <a:rPr lang="fa-IR" sz="3200" b="0" dirty="0" err="1">
                <a:cs typeface="B Zar" panose="00000400000000000000" pitchFamily="2" charset="-78"/>
              </a:rPr>
              <a:t>کنندگان</a:t>
            </a:r>
            <a:r>
              <a:rPr lang="fa-IR" sz="3200" b="0" dirty="0">
                <a:cs typeface="B Zar" panose="00000400000000000000" pitchFamily="2" charset="-78"/>
              </a:rPr>
              <a:t> ورودی ها، (4) </a:t>
            </a:r>
            <a:r>
              <a:rPr lang="fa-IR" sz="3200" b="0" dirty="0" smtClean="0">
                <a:cs typeface="B Zar" panose="00000400000000000000" pitchFamily="2" charset="-78"/>
              </a:rPr>
              <a:t>خریداران </a:t>
            </a:r>
            <a:r>
              <a:rPr lang="fa-IR" sz="3200" b="0" dirty="0">
                <a:cs typeface="B Zar" panose="00000400000000000000" pitchFamily="2" charset="-78"/>
              </a:rPr>
              <a:t>تولید </a:t>
            </a:r>
            <a:r>
              <a:rPr lang="fa-IR" sz="3200" b="0" dirty="0" smtClean="0">
                <a:cs typeface="B Zar" panose="00000400000000000000" pitchFamily="2" charset="-78"/>
              </a:rPr>
              <a:t>(</a:t>
            </a:r>
            <a:r>
              <a:rPr lang="en-US" b="0" dirty="0"/>
              <a:t>off-takers</a:t>
            </a:r>
            <a:r>
              <a:rPr lang="fa-IR" sz="3200" b="0" dirty="0" smtClean="0">
                <a:cs typeface="B Zar" panose="00000400000000000000" pitchFamily="2" charset="-78"/>
              </a:rPr>
              <a:t>) </a:t>
            </a:r>
            <a:r>
              <a:rPr lang="fa-IR" sz="3200" b="0" dirty="0">
                <a:cs typeface="B Zar" panose="00000400000000000000" pitchFamily="2" charset="-78"/>
              </a:rPr>
              <a:t>و (5) </a:t>
            </a:r>
            <a:r>
              <a:rPr lang="fa-IR" sz="3200" b="0" dirty="0" err="1" smtClean="0">
                <a:cs typeface="B Zar" panose="00000400000000000000" pitchFamily="2" charset="-78"/>
              </a:rPr>
              <a:t>اعتباردهندگان</a:t>
            </a:r>
            <a:r>
              <a:rPr lang="fa-IR" sz="3200" b="0" dirty="0" smtClean="0">
                <a:cs typeface="B Zar" panose="00000400000000000000" pitchFamily="2" charset="-78"/>
              </a:rPr>
              <a:t> </a:t>
            </a:r>
            <a:r>
              <a:rPr lang="fa-IR" sz="3200" b="0" dirty="0">
                <a:cs typeface="B Zar" panose="00000400000000000000" pitchFamily="2" charset="-78"/>
              </a:rPr>
              <a:t>مختلف</a:t>
            </a:r>
            <a:r>
              <a:rPr lang="fa-IR" sz="3200" b="0" dirty="0" smtClean="0">
                <a:cs typeface="B Zar" panose="00000400000000000000" pitchFamily="2" charset="-78"/>
              </a:rPr>
              <a:t>.</a:t>
            </a:r>
          </a:p>
          <a:p>
            <a:pPr algn="just" rtl="1"/>
            <a:r>
              <a:rPr lang="fa-IR" sz="3200" b="0" dirty="0">
                <a:cs typeface="B Zar" panose="00000400000000000000" pitchFamily="2" charset="-78"/>
              </a:rPr>
              <a:t>. به همین دلیل است که </a:t>
            </a:r>
            <a:r>
              <a:rPr lang="fa-IR" sz="3200" b="0" dirty="0" smtClean="0">
                <a:cs typeface="B Zar" panose="00000400000000000000" pitchFamily="2" charset="-78"/>
              </a:rPr>
              <a:t>تامین سرمایه </a:t>
            </a:r>
            <a:r>
              <a:rPr lang="fa-IR" sz="3200" b="0" dirty="0">
                <a:cs typeface="B Zar" panose="00000400000000000000" pitchFamily="2" charset="-78"/>
              </a:rPr>
              <a:t>پروژه اغلب در </a:t>
            </a:r>
            <a:r>
              <a:rPr lang="fa-IR" sz="3200" b="0" dirty="0" smtClean="0">
                <a:cs typeface="B Zar" panose="00000400000000000000" pitchFamily="2" charset="-78"/>
              </a:rPr>
              <a:t>"تامین </a:t>
            </a:r>
            <a:r>
              <a:rPr lang="fa-IR" sz="3200" b="0" dirty="0">
                <a:cs typeface="B Zar" panose="00000400000000000000" pitchFamily="2" charset="-78"/>
              </a:rPr>
              <a:t>مالی </a:t>
            </a:r>
            <a:r>
              <a:rPr lang="fa-IR" sz="3200" b="0" dirty="0" smtClean="0">
                <a:cs typeface="B Zar" panose="00000400000000000000" pitchFamily="2" charset="-78"/>
              </a:rPr>
              <a:t>قراردادی یا </a:t>
            </a:r>
            <a:r>
              <a:rPr lang="en-US" b="0" dirty="0"/>
              <a:t>contract finance</a:t>
            </a:r>
            <a:r>
              <a:rPr lang="fa-IR" sz="3200" b="0" dirty="0" smtClean="0">
                <a:cs typeface="B Zar" panose="00000400000000000000" pitchFamily="2" charset="-78"/>
              </a:rPr>
              <a:t>" نامیده </a:t>
            </a:r>
            <a:r>
              <a:rPr lang="fa-IR" sz="3200" b="0" dirty="0">
                <a:cs typeface="B Zar" panose="00000400000000000000" pitchFamily="2" charset="-78"/>
              </a:rPr>
              <a:t>می شود.</a:t>
            </a:r>
            <a:endParaRPr lang="en-US" sz="32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22</a:t>
            </a:fld>
            <a:endParaRPr lang="en-US"/>
          </a:p>
        </p:txBody>
      </p:sp>
    </p:spTree>
    <p:extLst>
      <p:ext uri="{BB962C8B-B14F-4D97-AF65-F5344CB8AC3E}">
        <p14:creationId xmlns:p14="http://schemas.microsoft.com/office/powerpoint/2010/main" val="134173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8D657C4F-CFFC-44C5-A531-625E9225777E}" type="slidenum">
              <a:rPr lang="ar-SA" altLang="en-US" sz="1200">
                <a:solidFill>
                  <a:srgbClr val="5F6680"/>
                </a:solidFill>
              </a:rPr>
              <a:pPr eaLnBrk="1" hangingPunct="1"/>
              <a:t>23</a:t>
            </a:fld>
            <a:endParaRPr lang="en-US" altLang="en-US" sz="1200">
              <a:solidFill>
                <a:srgbClr val="5F6680"/>
              </a:solidFill>
            </a:endParaRPr>
          </a:p>
        </p:txBody>
      </p:sp>
      <p:pic>
        <p:nvPicPr>
          <p:cNvPr id="59" name="Picture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57225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5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9151"/>
            <a:ext cx="8077200" cy="805249"/>
          </a:xfrm>
        </p:spPr>
        <p:txBody>
          <a:bodyPr/>
          <a:lstStyle/>
          <a:p>
            <a:pPr algn="l" rtl="0">
              <a:lnSpc>
                <a:spcPct val="115000"/>
              </a:lnSpc>
              <a:spcAft>
                <a:spcPts val="1000"/>
              </a:spcAft>
            </a:pPr>
            <a:r>
              <a:rPr lang="en-US" sz="4000" dirty="0"/>
              <a:t>Project </a:t>
            </a:r>
            <a:r>
              <a:rPr lang="en-US" dirty="0"/>
              <a:t>Finance—Sample</a:t>
            </a:r>
            <a:r>
              <a:rPr lang="en-US" sz="4000" dirty="0"/>
              <a:t> Structure</a:t>
            </a:r>
            <a:endParaRPr lang="fa-IR" sz="4000" dirty="0">
              <a:latin typeface="Calibri"/>
              <a:ea typeface="Calibri"/>
              <a:cs typeface="Aria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359481"/>
            <a:ext cx="5939021" cy="4480560"/>
          </a:xfrm>
        </p:spPr>
      </p:pic>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24</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462992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9151"/>
            <a:ext cx="8077200" cy="868987"/>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ساختار ساده شده تامین مالی پروژه‌ای</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55" y="1106639"/>
            <a:ext cx="8216619" cy="4876800"/>
          </a:xfrm>
        </p:spPr>
      </p:pic>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25</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5777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14" y="248566"/>
            <a:ext cx="6934200" cy="548640"/>
          </a:xfrm>
        </p:spPr>
        <p:txBody>
          <a:bodyPr/>
          <a:lstStyle/>
          <a:p>
            <a:r>
              <a:rPr lang="en-US" dirty="0">
                <a:solidFill>
                  <a:srgbClr val="FF0000"/>
                </a:solidFill>
                <a:latin typeface="Arial" panose="020B0604020202020204" pitchFamily="34" charset="0"/>
                <a:ea typeface="Majalla UI"/>
                <a:cs typeface="B Zar" panose="00000400000000000000" pitchFamily="2" charset="-78"/>
              </a:rPr>
              <a:t>FIDIC</a:t>
            </a:r>
            <a:endParaRPr lang="en-US" dirty="0">
              <a:solidFill>
                <a:srgbClr val="FF0000"/>
              </a:solidFill>
            </a:endParaRPr>
          </a:p>
        </p:txBody>
      </p:sp>
      <p:sp>
        <p:nvSpPr>
          <p:cNvPr id="3" name="Content Placeholder 2"/>
          <p:cNvSpPr>
            <a:spLocks noGrp="1"/>
          </p:cNvSpPr>
          <p:nvPr>
            <p:ph idx="1"/>
          </p:nvPr>
        </p:nvSpPr>
        <p:spPr>
          <a:xfrm>
            <a:off x="0" y="797206"/>
            <a:ext cx="8991600" cy="4766772"/>
          </a:xfrm>
        </p:spPr>
        <p:txBody>
          <a:bodyPr>
            <a:noAutofit/>
          </a:bodyPr>
          <a:lstStyle/>
          <a:p>
            <a:pPr marL="285750" indent="-285750" algn="just" rtl="1">
              <a:lnSpc>
                <a:spcPct val="160000"/>
              </a:lnSpc>
              <a:spcBef>
                <a:spcPct val="50000"/>
              </a:spcBef>
              <a:buSzPct val="95000"/>
              <a:buFont typeface="Arial" panose="020B0604020202020204" pitchFamily="34" charset="0"/>
              <a:buChar char="•"/>
            </a:pPr>
            <a:r>
              <a:rPr lang="fa-IR" sz="1800" b="0" dirty="0">
                <a:latin typeface="Arial" panose="020B0604020202020204" pitchFamily="34" charset="0"/>
                <a:ea typeface="Majalla UI"/>
                <a:cs typeface="B Zar" panose="00000400000000000000" pitchFamily="2" charset="-78"/>
              </a:rPr>
              <a:t>فدراسیون بین </a:t>
            </a:r>
            <a:r>
              <a:rPr lang="fa-IR" sz="1800" b="0" dirty="0" err="1">
                <a:latin typeface="Arial" panose="020B0604020202020204" pitchFamily="34" charset="0"/>
                <a:ea typeface="Majalla UI"/>
                <a:cs typeface="B Zar" panose="00000400000000000000" pitchFamily="2" charset="-78"/>
              </a:rPr>
              <a:t>المللی</a:t>
            </a:r>
            <a:r>
              <a:rPr lang="fa-IR" sz="1800" b="0" dirty="0">
                <a:latin typeface="Arial" panose="020B0604020202020204" pitchFamily="34" charset="0"/>
                <a:ea typeface="Majalla UI"/>
                <a:cs typeface="B Zar" panose="00000400000000000000" pitchFamily="2" charset="-78"/>
              </a:rPr>
              <a:t> مهندسین مشاور (که معمولا به نام </a:t>
            </a:r>
            <a:r>
              <a:rPr lang="en-US" sz="1800" b="0" dirty="0">
                <a:latin typeface="Arial" panose="020B0604020202020204" pitchFamily="34" charset="0"/>
                <a:ea typeface="Majalla UI"/>
                <a:cs typeface="B Zar" panose="00000400000000000000" pitchFamily="2" charset="-78"/>
              </a:rPr>
              <a:t>FIDIC </a:t>
            </a:r>
            <a:r>
              <a:rPr lang="fa-IR" sz="1800" b="0" dirty="0">
                <a:latin typeface="Arial" panose="020B0604020202020204" pitchFamily="34" charset="0"/>
                <a:ea typeface="Majalla UI"/>
                <a:cs typeface="B Zar" panose="00000400000000000000" pitchFamily="2" charset="-78"/>
              </a:rPr>
              <a:t>نامیده می شود، نام اختصاری </a:t>
            </a:r>
            <a:r>
              <a:rPr lang="en-US" sz="1800" b="0" dirty="0" err="1">
                <a:latin typeface="Arial" panose="020B0604020202020204" pitchFamily="34" charset="0"/>
                <a:ea typeface="Majalla UI"/>
                <a:cs typeface="B Zar" panose="00000400000000000000" pitchFamily="2" charset="-78"/>
              </a:rPr>
              <a:t>Fédération</a:t>
            </a:r>
            <a:r>
              <a:rPr lang="en-US" sz="1800" b="0" dirty="0">
                <a:latin typeface="Arial" panose="020B0604020202020204" pitchFamily="34" charset="0"/>
                <a:ea typeface="Majalla UI"/>
                <a:cs typeface="B Zar" panose="00000400000000000000" pitchFamily="2" charset="-78"/>
              </a:rPr>
              <a:t> </a:t>
            </a:r>
            <a:r>
              <a:rPr lang="en-US" sz="1800" b="0" dirty="0" err="1">
                <a:latin typeface="Arial" panose="020B0604020202020204" pitchFamily="34" charset="0"/>
                <a:ea typeface="Majalla UI"/>
                <a:cs typeface="B Zar" panose="00000400000000000000" pitchFamily="2" charset="-78"/>
              </a:rPr>
              <a:t>Internationale</a:t>
            </a:r>
            <a:r>
              <a:rPr lang="en-US" sz="1800" b="0" dirty="0">
                <a:latin typeface="Arial" panose="020B0604020202020204" pitchFamily="34" charset="0"/>
                <a:ea typeface="Majalla UI"/>
                <a:cs typeface="B Zar" panose="00000400000000000000" pitchFamily="2" charset="-78"/>
              </a:rPr>
              <a:t> Des </a:t>
            </a:r>
            <a:r>
              <a:rPr lang="en-US" sz="1800" b="0" dirty="0" err="1">
                <a:latin typeface="Arial" panose="020B0604020202020204" pitchFamily="34" charset="0"/>
                <a:ea typeface="Majalla UI"/>
                <a:cs typeface="B Zar" panose="00000400000000000000" pitchFamily="2" charset="-78"/>
              </a:rPr>
              <a:t>Ingénieurs-Conseils</a:t>
            </a:r>
            <a:r>
              <a:rPr lang="en-US" sz="1800" b="0" dirty="0">
                <a:latin typeface="Arial" panose="020B0604020202020204" pitchFamily="34" charset="0"/>
                <a:ea typeface="Majalla UI"/>
                <a:cs typeface="B Zar" panose="00000400000000000000" pitchFamily="2" charset="-78"/>
              </a:rPr>
              <a:t> </a:t>
            </a:r>
            <a:r>
              <a:rPr lang="fa-IR" sz="1800" b="0" dirty="0" smtClean="0">
                <a:latin typeface="Arial" panose="020B0604020202020204" pitchFamily="34" charset="0"/>
                <a:ea typeface="Majalla UI"/>
                <a:cs typeface="B Zar" panose="00000400000000000000" pitchFamily="2" charset="-78"/>
              </a:rPr>
              <a:t>است) </a:t>
            </a:r>
            <a:r>
              <a:rPr lang="fa-IR" sz="1800" b="0" dirty="0">
                <a:latin typeface="Arial" panose="020B0604020202020204" pitchFamily="34" charset="0"/>
                <a:ea typeface="Majalla UI"/>
                <a:cs typeface="B Zar" panose="00000400000000000000" pitchFamily="2" charset="-78"/>
              </a:rPr>
              <a:t>یک سازمان استاندارد بین </a:t>
            </a:r>
            <a:r>
              <a:rPr lang="fa-IR" sz="1800" b="0" dirty="0" err="1">
                <a:latin typeface="Arial" panose="020B0604020202020204" pitchFamily="34" charset="0"/>
                <a:ea typeface="Majalla UI"/>
                <a:cs typeface="B Zar" panose="00000400000000000000" pitchFamily="2" charset="-78"/>
              </a:rPr>
              <a:t>المللی</a:t>
            </a:r>
            <a:r>
              <a:rPr lang="fa-IR" sz="1800" b="0" dirty="0">
                <a:latin typeface="Arial" panose="020B0604020202020204" pitchFamily="34" charset="0"/>
                <a:ea typeface="Majalla UI"/>
                <a:cs typeface="B Zar" panose="00000400000000000000" pitchFamily="2" charset="-78"/>
              </a:rPr>
              <a:t> برای مهندسی و </a:t>
            </a:r>
            <a:r>
              <a:rPr lang="fa-IR" sz="1800" b="0" dirty="0" smtClean="0">
                <a:latin typeface="Arial" panose="020B0604020202020204" pitchFamily="34" charset="0"/>
                <a:ea typeface="Majalla UI"/>
                <a:cs typeface="B Zar" panose="00000400000000000000" pitchFamily="2" charset="-78"/>
              </a:rPr>
              <a:t>مشاوره ساخت است </a:t>
            </a:r>
            <a:r>
              <a:rPr lang="fa-IR" sz="1800" b="0" dirty="0">
                <a:latin typeface="Arial" panose="020B0604020202020204" pitchFamily="34" charset="0"/>
                <a:ea typeface="Majalla UI"/>
                <a:cs typeface="B Zar" panose="00000400000000000000" pitchFamily="2" charset="-78"/>
              </a:rPr>
              <a:t>که برای خانواده های </a:t>
            </a:r>
            <a:r>
              <a:rPr lang="en-US" sz="1800" b="0" dirty="0">
                <a:latin typeface="Arial" panose="020B0604020202020204" pitchFamily="34" charset="0"/>
                <a:ea typeface="Majalla UI"/>
                <a:cs typeface="B Zar" panose="00000400000000000000" pitchFamily="2" charset="-78"/>
              </a:rPr>
              <a:t>FIDIC </a:t>
            </a:r>
            <a:r>
              <a:rPr lang="fa-IR" sz="1800" b="0" dirty="0">
                <a:latin typeface="Arial" panose="020B0604020202020204" pitchFamily="34" charset="0"/>
                <a:ea typeface="Majalla UI"/>
                <a:cs typeface="B Zar" panose="00000400000000000000" pitchFamily="2" charset="-78"/>
              </a:rPr>
              <a:t>قالب قرارداد شناخته شده </a:t>
            </a:r>
            <a:r>
              <a:rPr lang="fa-IR" sz="1800" b="0" dirty="0" smtClean="0">
                <a:latin typeface="Arial" panose="020B0604020202020204" pitchFamily="34" charset="0"/>
                <a:ea typeface="Majalla UI"/>
                <a:cs typeface="B Zar" panose="00000400000000000000" pitchFamily="2" charset="-78"/>
              </a:rPr>
              <a:t>را ایجاد کرده است. </a:t>
            </a:r>
            <a:r>
              <a:rPr lang="fa-IR" sz="1800" b="0" dirty="0">
                <a:latin typeface="Arial" panose="020B0604020202020204" pitchFamily="34" charset="0"/>
                <a:ea typeface="Majalla UI"/>
                <a:cs typeface="B Zar" panose="00000400000000000000" pitchFamily="2" charset="-78"/>
              </a:rPr>
              <a:t>واقعیت این است که این سازمان دارای یک عنوان فرانسوی است که در سال 1913 توسط سه کشور کاملا مستقل و یا بخشی از فرانسه، بلژیک، </a:t>
            </a:r>
            <a:r>
              <a:rPr lang="fa-IR" sz="1800" b="0" dirty="0" smtClean="0">
                <a:latin typeface="Arial" panose="020B0604020202020204" pitchFamily="34" charset="0"/>
                <a:ea typeface="Majalla UI"/>
                <a:cs typeface="B Zar" panose="00000400000000000000" pitchFamily="2" charset="-78"/>
              </a:rPr>
              <a:t>سوئیس ایجاد </a:t>
            </a:r>
            <a:r>
              <a:rPr lang="fa-IR" sz="1800" b="0" dirty="0">
                <a:latin typeface="Arial" panose="020B0604020202020204" pitchFamily="34" charset="0"/>
                <a:ea typeface="Majalla UI"/>
                <a:cs typeface="B Zar" panose="00000400000000000000" pitchFamily="2" charset="-78"/>
              </a:rPr>
              <a:t>می شود</a:t>
            </a:r>
            <a:r>
              <a:rPr lang="fa-IR" sz="1800" b="0" dirty="0" smtClean="0">
                <a:latin typeface="Arial" panose="020B0604020202020204" pitchFamily="34" charset="0"/>
                <a:ea typeface="Majalla UI"/>
                <a:cs typeface="B Zar" panose="00000400000000000000" pitchFamily="2" charset="-78"/>
              </a:rPr>
              <a:t>.</a:t>
            </a:r>
          </a:p>
          <a:p>
            <a:pPr marL="285750" indent="-285750" algn="just" rtl="1">
              <a:lnSpc>
                <a:spcPct val="160000"/>
              </a:lnSpc>
              <a:spcBef>
                <a:spcPct val="50000"/>
              </a:spcBef>
              <a:buSzPct val="95000"/>
              <a:buFont typeface="Arial" panose="020B0604020202020204" pitchFamily="34" charset="0"/>
              <a:buChar char="•"/>
            </a:pPr>
            <a:r>
              <a:rPr lang="fa-IR" sz="1800" b="0" dirty="0">
                <a:latin typeface="Arial" panose="020B0604020202020204" pitchFamily="34" charset="0"/>
                <a:ea typeface="Majalla UI"/>
                <a:cs typeface="B Zar" panose="00000400000000000000" pitchFamily="2" charset="-78"/>
              </a:rPr>
              <a:t>در ژوئیه 1913، در یک نشست افتتاحیه در نمایشگاه جهانی در </a:t>
            </a:r>
            <a:r>
              <a:rPr lang="fa-IR" sz="1800" b="0" dirty="0" err="1">
                <a:latin typeface="Arial" panose="020B0604020202020204" pitchFamily="34" charset="0"/>
                <a:ea typeface="Majalla UI"/>
                <a:cs typeface="B Zar" panose="00000400000000000000" pitchFamily="2" charset="-78"/>
              </a:rPr>
              <a:t>گنت</a:t>
            </a:r>
            <a:r>
              <a:rPr lang="fa-IR" sz="1800" b="0" dirty="0">
                <a:latin typeface="Arial" panose="020B0604020202020204" pitchFamily="34" charset="0"/>
                <a:ea typeface="Majalla UI"/>
                <a:cs typeface="B Zar" panose="00000400000000000000" pitchFamily="2" charset="-78"/>
              </a:rPr>
              <a:t>، بلژیک، 59 شرکت کننده حضور داشتند تا در مورد امکان تشکیل فدراسیون جهانی مهندسان مشاوره بحث کنند. از </a:t>
            </a:r>
            <a:r>
              <a:rPr lang="fa-IR" sz="1800" b="0" dirty="0" smtClean="0">
                <a:latin typeface="Arial" panose="020B0604020202020204" pitchFamily="34" charset="0"/>
                <a:ea typeface="Majalla UI"/>
                <a:cs typeface="B Zar" panose="00000400000000000000" pitchFamily="2" charset="-78"/>
              </a:rPr>
              <a:t>شرکت </a:t>
            </a:r>
            <a:r>
              <a:rPr lang="fa-IR" sz="1800" b="0" dirty="0" err="1" smtClean="0">
                <a:latin typeface="Arial" panose="020B0604020202020204" pitchFamily="34" charset="0"/>
                <a:ea typeface="Majalla UI"/>
                <a:cs typeface="B Zar" panose="00000400000000000000" pitchFamily="2" charset="-78"/>
              </a:rPr>
              <a:t>کنندگان</a:t>
            </a:r>
            <a:r>
              <a:rPr lang="fa-IR" sz="1800" b="0" dirty="0" smtClean="0">
                <a:latin typeface="Arial" panose="020B0604020202020204" pitchFamily="34" charset="0"/>
                <a:ea typeface="Majalla UI"/>
                <a:cs typeface="B Zar" panose="00000400000000000000" pitchFamily="2" charset="-78"/>
              </a:rPr>
              <a:t> </a:t>
            </a:r>
            <a:r>
              <a:rPr lang="fa-IR" sz="1800" b="0" dirty="0">
                <a:latin typeface="Arial" panose="020B0604020202020204" pitchFamily="34" charset="0"/>
                <a:ea typeface="Majalla UI"/>
                <a:cs typeface="B Zar" panose="00000400000000000000" pitchFamily="2" charset="-78"/>
              </a:rPr>
              <a:t>19 نفر از نمایندگان رسمی بلژیک، دانمارک، فرانسه، آلمان، هلند، سوئیس و ایالات متحده بودند، باقی </a:t>
            </a:r>
            <a:r>
              <a:rPr lang="fa-IR" sz="1800" b="0" dirty="0" smtClean="0">
                <a:latin typeface="Arial" panose="020B0604020202020204" pitchFamily="34" charset="0"/>
                <a:ea typeface="Majalla UI"/>
                <a:cs typeface="B Zar" panose="00000400000000000000" pitchFamily="2" charset="-78"/>
              </a:rPr>
              <a:t>از </a:t>
            </a:r>
            <a:r>
              <a:rPr lang="fa-IR" sz="1800" b="0" dirty="0">
                <a:latin typeface="Arial" panose="020B0604020202020204" pitchFamily="34" charset="0"/>
                <a:ea typeface="Majalla UI"/>
                <a:cs typeface="B Zar" panose="00000400000000000000" pitchFamily="2" charset="-78"/>
              </a:rPr>
              <a:t>اتریش / مجارستان، کانادا، روسیه و انگلیس. این جلسه موفقیت آمیز بود که در 22 ژوئیه 1913 به قانون اساسی رسمی </a:t>
            </a:r>
            <a:r>
              <a:rPr lang="en-US" sz="1800" b="0" dirty="0">
                <a:latin typeface="Arial" panose="020B0604020202020204" pitchFamily="34" charset="0"/>
                <a:ea typeface="Majalla UI"/>
                <a:cs typeface="B Zar" panose="00000400000000000000" pitchFamily="2" charset="-78"/>
              </a:rPr>
              <a:t>FIDIC </a:t>
            </a:r>
            <a:r>
              <a:rPr lang="fa-IR" sz="1800" b="0" dirty="0">
                <a:latin typeface="Arial" panose="020B0604020202020204" pitchFamily="34" charset="0"/>
                <a:ea typeface="Majalla UI"/>
                <a:cs typeface="B Zar" panose="00000400000000000000" pitchFamily="2" charset="-78"/>
              </a:rPr>
              <a:t>منجر شد. اما بعضی از کشورها طی چند سال اول تنها پیوندهای موقت را حفظ کردند، بنابراین بنیانگذاران </a:t>
            </a:r>
            <a:r>
              <a:rPr lang="en-US" sz="1800" b="0" dirty="0">
                <a:latin typeface="Arial" panose="020B0604020202020204" pitchFamily="34" charset="0"/>
                <a:ea typeface="Majalla UI"/>
                <a:cs typeface="B Zar" panose="00000400000000000000" pitchFamily="2" charset="-78"/>
              </a:rPr>
              <a:t>FIDIC </a:t>
            </a:r>
            <a:r>
              <a:rPr lang="fa-IR" sz="1800" b="0" dirty="0">
                <a:latin typeface="Arial" panose="020B0604020202020204" pitchFamily="34" charset="0"/>
                <a:ea typeface="Majalla UI"/>
                <a:cs typeface="B Zar" panose="00000400000000000000" pitchFamily="2" charset="-78"/>
              </a:rPr>
              <a:t>بلژیک، فرانسه و سوئیس بودند.</a:t>
            </a:r>
          </a:p>
          <a:p>
            <a:pPr marL="285750" indent="-285750" algn="just" rtl="1">
              <a:lnSpc>
                <a:spcPct val="160000"/>
              </a:lnSpc>
              <a:spcBef>
                <a:spcPct val="50000"/>
              </a:spcBef>
              <a:buSzPct val="95000"/>
              <a:buFont typeface="Arial" panose="020B0604020202020204" pitchFamily="34" charset="0"/>
              <a:buChar char="•"/>
            </a:pPr>
            <a:r>
              <a:rPr lang="fa-IR" sz="1800" b="0" dirty="0" err="1" smtClean="0">
                <a:latin typeface="Arial" panose="020B0604020202020204" pitchFamily="34" charset="0"/>
                <a:ea typeface="Majalla UI"/>
                <a:cs typeface="B Zar" panose="00000400000000000000" pitchFamily="2" charset="-78"/>
              </a:rPr>
              <a:t>امروز</a:t>
            </a:r>
            <a:r>
              <a:rPr lang="fa-IR" sz="1800" b="0" dirty="0" err="1">
                <a:latin typeface="Arial" panose="020B0604020202020204" pitchFamily="34" charset="0"/>
                <a:ea typeface="Majalla UI"/>
                <a:cs typeface="B Zar" panose="00000400000000000000" pitchFamily="2" charset="-78"/>
              </a:rPr>
              <a:t>اعضای</a:t>
            </a:r>
            <a:r>
              <a:rPr lang="fa-IR" sz="1800" b="0" dirty="0" smtClean="0">
                <a:latin typeface="Arial" panose="020B0604020202020204" pitchFamily="34" charset="0"/>
                <a:ea typeface="Majalla UI"/>
                <a:cs typeface="B Zar" panose="00000400000000000000" pitchFamily="2" charset="-78"/>
              </a:rPr>
              <a:t> </a:t>
            </a:r>
            <a:r>
              <a:rPr lang="en-US" sz="1800" b="0" dirty="0">
                <a:latin typeface="Arial" panose="020B0604020202020204" pitchFamily="34" charset="0"/>
                <a:ea typeface="Majalla UI"/>
                <a:cs typeface="B Zar" panose="00000400000000000000" pitchFamily="2" charset="-78"/>
              </a:rPr>
              <a:t>FIDIC </a:t>
            </a:r>
            <a:r>
              <a:rPr lang="fa-IR" sz="1800" b="0" dirty="0" smtClean="0">
                <a:latin typeface="Arial" panose="020B0604020202020204" pitchFamily="34" charset="0"/>
                <a:ea typeface="Majalla UI"/>
                <a:cs typeface="B Zar" panose="00000400000000000000" pitchFamily="2" charset="-78"/>
              </a:rPr>
              <a:t>104 </a:t>
            </a:r>
            <a:r>
              <a:rPr lang="fa-IR" sz="1800" b="0" dirty="0">
                <a:latin typeface="Arial" panose="020B0604020202020204" pitchFamily="34" charset="0"/>
                <a:ea typeface="Majalla UI"/>
                <a:cs typeface="B Zar" panose="00000400000000000000" pitchFamily="2" charset="-78"/>
              </a:rPr>
              <a:t>کشور </a:t>
            </a:r>
            <a:r>
              <a:rPr lang="fa-IR" sz="1800" b="0" dirty="0" smtClean="0">
                <a:latin typeface="Arial" panose="020B0604020202020204" pitchFamily="34" charset="0"/>
                <a:ea typeface="Majalla UI"/>
                <a:cs typeface="B Zar" panose="00000400000000000000" pitchFamily="2" charset="-78"/>
              </a:rPr>
              <a:t>است. </a:t>
            </a:r>
            <a:endParaRPr lang="en-US" sz="1800" b="0" dirty="0">
              <a:latin typeface="Arial" panose="020B0604020202020204" pitchFamily="34" charset="0"/>
              <a:ea typeface="Majalla UI"/>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26</a:t>
            </a:fld>
            <a:endParaRPr lang="en-US"/>
          </a:p>
        </p:txBody>
      </p:sp>
    </p:spTree>
    <p:extLst>
      <p:ext uri="{BB962C8B-B14F-4D97-AF65-F5344CB8AC3E}">
        <p14:creationId xmlns:p14="http://schemas.microsoft.com/office/powerpoint/2010/main" val="187174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panose="020B0604020202020204" pitchFamily="34" charset="0"/>
                <a:ea typeface="Majalla UI"/>
                <a:cs typeface="B Zar" panose="00000400000000000000" pitchFamily="2" charset="-78"/>
              </a:rPr>
              <a:t>FIDIC</a:t>
            </a:r>
            <a:endParaRPr lang="en-US" dirty="0"/>
          </a:p>
        </p:txBody>
      </p:sp>
      <p:sp>
        <p:nvSpPr>
          <p:cNvPr id="3" name="Content Placeholder 2"/>
          <p:cNvSpPr>
            <a:spLocks noGrp="1"/>
          </p:cNvSpPr>
          <p:nvPr>
            <p:ph idx="1"/>
          </p:nvPr>
        </p:nvSpPr>
        <p:spPr/>
        <p:txBody>
          <a:bodyPr vert="horz" lIns="91440" tIns="45720" rIns="91440" bIns="45720" rtlCol="0">
            <a:noAutofit/>
          </a:bodyPr>
          <a:lstStyle/>
          <a:p>
            <a:pPr marL="285750" indent="-285750" algn="just" rtl="1">
              <a:lnSpc>
                <a:spcPct val="160000"/>
              </a:lnSpc>
              <a:spcBef>
                <a:spcPct val="50000"/>
              </a:spcBef>
              <a:buSzPct val="95000"/>
              <a:buFont typeface="Wingdings" panose="05000000000000000000" pitchFamily="2" charset="2"/>
              <a:buChar char="q"/>
            </a:pPr>
            <a:r>
              <a:rPr lang="fa-IR" sz="2000" b="0" dirty="0">
                <a:latin typeface="Arial" panose="020B0604020202020204" pitchFamily="34" charset="0"/>
                <a:ea typeface="Majalla UI"/>
                <a:cs typeface="B Zar" panose="00000400000000000000" pitchFamily="2" charset="-78"/>
              </a:rPr>
              <a:t>شرایط قرارداد برای کارهای ساخت و ساز مهندسی عمران (کتاب قرمز) ویرایش چهارم 1987</a:t>
            </a:r>
          </a:p>
          <a:p>
            <a:pPr marL="285750" indent="-285750" algn="just" rtl="1">
              <a:lnSpc>
                <a:spcPct val="160000"/>
              </a:lnSpc>
              <a:spcBef>
                <a:spcPct val="50000"/>
              </a:spcBef>
              <a:buSzPct val="95000"/>
              <a:buFont typeface="Wingdings" panose="05000000000000000000" pitchFamily="2" charset="2"/>
              <a:buChar char="q"/>
            </a:pPr>
            <a:r>
              <a:rPr lang="fa-IR" sz="2000" b="0" dirty="0" smtClean="0">
                <a:latin typeface="Arial" panose="020B0604020202020204" pitchFamily="34" charset="0"/>
                <a:ea typeface="Majalla UI"/>
                <a:cs typeface="B Zar" panose="00000400000000000000" pitchFamily="2" charset="-78"/>
              </a:rPr>
              <a:t>شرایط </a:t>
            </a:r>
            <a:r>
              <a:rPr lang="fa-IR" sz="2000" b="0" dirty="0">
                <a:latin typeface="Arial" panose="020B0604020202020204" pitchFamily="34" charset="0"/>
                <a:ea typeface="Majalla UI"/>
                <a:cs typeface="B Zar" panose="00000400000000000000" pitchFamily="2" charset="-78"/>
              </a:rPr>
              <a:t>قرارداد کارهای </a:t>
            </a:r>
            <a:r>
              <a:rPr lang="fa-IR" sz="2000" b="0" dirty="0" err="1" smtClean="0">
                <a:latin typeface="Arial" panose="020B0604020202020204" pitchFamily="34" charset="0"/>
                <a:ea typeface="Majalla UI"/>
                <a:cs typeface="B Zar" panose="00000400000000000000" pitchFamily="2" charset="-78"/>
              </a:rPr>
              <a:t>الکتریکال</a:t>
            </a:r>
            <a:r>
              <a:rPr lang="fa-IR" sz="2000" b="0" dirty="0" smtClean="0">
                <a:latin typeface="Arial" panose="020B0604020202020204" pitchFamily="34" charset="0"/>
                <a:ea typeface="Majalla UI"/>
                <a:cs typeface="B Zar" panose="00000400000000000000" pitchFamily="2" charset="-78"/>
              </a:rPr>
              <a:t> </a:t>
            </a:r>
            <a:r>
              <a:rPr lang="fa-IR" sz="2000" b="0" dirty="0">
                <a:latin typeface="Arial" panose="020B0604020202020204" pitchFamily="34" charset="0"/>
                <a:ea typeface="Majalla UI"/>
                <a:cs typeface="B Zar" panose="00000400000000000000" pitchFamily="2" charset="-78"/>
              </a:rPr>
              <a:t>و </a:t>
            </a:r>
            <a:r>
              <a:rPr lang="fa-IR" sz="2000" b="0" dirty="0" err="1" smtClean="0">
                <a:latin typeface="Arial" panose="020B0604020202020204" pitchFamily="34" charset="0"/>
                <a:ea typeface="Majalla UI"/>
                <a:cs typeface="B Zar" panose="00000400000000000000" pitchFamily="2" charset="-78"/>
              </a:rPr>
              <a:t>مکانیکیال</a:t>
            </a:r>
            <a:r>
              <a:rPr lang="fa-IR" sz="2000" b="0" dirty="0" smtClean="0">
                <a:latin typeface="Arial" panose="020B0604020202020204" pitchFamily="34" charset="0"/>
                <a:ea typeface="Majalla UI"/>
                <a:cs typeface="B Zar" panose="00000400000000000000" pitchFamily="2" charset="-78"/>
              </a:rPr>
              <a:t> </a:t>
            </a:r>
            <a:r>
              <a:rPr lang="fa-IR" sz="2000" b="0" dirty="0">
                <a:latin typeface="Arial" panose="020B0604020202020204" pitchFamily="34" charset="0"/>
                <a:ea typeface="Majalla UI"/>
                <a:cs typeface="B Zar" panose="00000400000000000000" pitchFamily="2" charset="-78"/>
              </a:rPr>
              <a:t>از جمله نصب در سایت (کتاب زرد) نسخه سوم </a:t>
            </a:r>
            <a:r>
              <a:rPr lang="fa-IR" sz="2000" b="0" dirty="0" smtClean="0">
                <a:latin typeface="Arial" panose="020B0604020202020204" pitchFamily="34" charset="0"/>
                <a:ea typeface="Majalla UI"/>
                <a:cs typeface="B Zar" panose="00000400000000000000" pitchFamily="2" charset="-78"/>
              </a:rPr>
              <a:t>1987</a:t>
            </a:r>
          </a:p>
          <a:p>
            <a:pPr marL="285750" indent="-285750" algn="just" rtl="1">
              <a:lnSpc>
                <a:spcPct val="160000"/>
              </a:lnSpc>
              <a:spcBef>
                <a:spcPct val="50000"/>
              </a:spcBef>
              <a:buSzPct val="95000"/>
              <a:buFont typeface="Wingdings" panose="05000000000000000000" pitchFamily="2" charset="2"/>
              <a:buChar char="q"/>
            </a:pPr>
            <a:r>
              <a:rPr lang="fa-IR" sz="2000" b="0" dirty="0">
                <a:latin typeface="Arial" panose="020B0604020202020204" pitchFamily="34" charset="0"/>
                <a:ea typeface="Majalla UI"/>
                <a:cs typeface="B Zar" panose="00000400000000000000" pitchFamily="2" charset="-78"/>
              </a:rPr>
              <a:t>کتاب نقره ای (قرارداد </a:t>
            </a:r>
            <a:r>
              <a:rPr lang="en-US" sz="2000" b="0" dirty="0">
                <a:latin typeface="Arial" panose="020B0604020202020204" pitchFamily="34" charset="0"/>
                <a:ea typeface="Majalla UI"/>
                <a:cs typeface="B Zar" panose="00000400000000000000" pitchFamily="2" charset="-78"/>
              </a:rPr>
              <a:t>EPCT</a:t>
            </a:r>
            <a:r>
              <a:rPr lang="fa-IR" sz="2000" b="0" dirty="0">
                <a:latin typeface="Arial" panose="020B0604020202020204" pitchFamily="34" charset="0"/>
                <a:ea typeface="Majalla UI"/>
                <a:cs typeface="B Zar" panose="00000400000000000000" pitchFamily="2" charset="-78"/>
              </a:rPr>
              <a:t>)</a:t>
            </a:r>
          </a:p>
          <a:p>
            <a:pPr marL="285750" indent="-285750" algn="just" rtl="1">
              <a:lnSpc>
                <a:spcPct val="160000"/>
              </a:lnSpc>
              <a:spcBef>
                <a:spcPct val="50000"/>
              </a:spcBef>
              <a:buSzPct val="95000"/>
              <a:buFont typeface="Wingdings" panose="05000000000000000000" pitchFamily="2" charset="2"/>
              <a:buChar char="q"/>
            </a:pPr>
            <a:r>
              <a:rPr lang="fa-IR" sz="2000" b="0" dirty="0">
                <a:latin typeface="Arial" panose="020B0604020202020204" pitchFamily="34" charset="0"/>
                <a:ea typeface="Majalla UI"/>
                <a:cs typeface="B Zar" panose="00000400000000000000" pitchFamily="2" charset="-78"/>
              </a:rPr>
              <a:t>کتاب سبز (فرم قراردادهای کوتاه مدت)</a:t>
            </a:r>
            <a:endParaRPr lang="en-US" sz="2000" b="0" dirty="0">
              <a:latin typeface="Arial" panose="020B0604020202020204" pitchFamily="34" charset="0"/>
              <a:ea typeface="Majalla UI"/>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27</a:t>
            </a:fld>
            <a:endParaRPr lang="en-US"/>
          </a:p>
        </p:txBody>
      </p:sp>
    </p:spTree>
    <p:extLst>
      <p:ext uri="{BB962C8B-B14F-4D97-AF65-F5344CB8AC3E}">
        <p14:creationId xmlns:p14="http://schemas.microsoft.com/office/powerpoint/2010/main" val="121424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363923"/>
            <a:ext cx="8534400" cy="548640"/>
          </a:xfrm>
        </p:spPr>
        <p:txBody>
          <a:bodyPr/>
          <a:lstStyle/>
          <a:p>
            <a:pPr algn="r" rtl="1"/>
            <a:r>
              <a:rPr lang="fa-IR" altLang="en-US" sz="2400" b="1" dirty="0" smtClean="0">
                <a:solidFill>
                  <a:srgbClr val="FF0000"/>
                </a:solidFill>
                <a:cs typeface="B Zar" panose="00000400000000000000" pitchFamily="2" charset="-78"/>
              </a:rPr>
              <a:t>5 </a:t>
            </a:r>
            <a:r>
              <a:rPr lang="fa-IR" altLang="en-US" sz="2400" b="1" dirty="0" err="1" smtClean="0">
                <a:solidFill>
                  <a:srgbClr val="FF0000"/>
                </a:solidFill>
                <a:cs typeface="B Zar" panose="00000400000000000000" pitchFamily="2" charset="-78"/>
              </a:rPr>
              <a:t>ويژگي</a:t>
            </a:r>
            <a:r>
              <a:rPr lang="fa-IR" altLang="en-US" sz="2400" b="1" dirty="0" smtClean="0">
                <a:solidFill>
                  <a:srgbClr val="FF0000"/>
                </a:solidFill>
                <a:cs typeface="B Zar" panose="00000400000000000000" pitchFamily="2" charset="-78"/>
              </a:rPr>
              <a:t> زیر از ویژگیهای متمایز و بارز یک قرار داد تامین مالی پروژه میباشند:</a:t>
            </a:r>
            <a:r>
              <a:rPr lang="en-US" altLang="en-US" sz="2400" dirty="0" smtClean="0">
                <a:solidFill>
                  <a:srgbClr val="FF0000"/>
                </a:solidFill>
                <a:cs typeface="B Zar" panose="00000400000000000000" pitchFamily="2" charset="-78"/>
              </a:rPr>
              <a:t/>
            </a:r>
            <a:br>
              <a:rPr lang="en-US" altLang="en-US" sz="2400" dirty="0" smtClean="0">
                <a:solidFill>
                  <a:srgbClr val="FF0000"/>
                </a:solidFill>
                <a:cs typeface="B Zar" panose="00000400000000000000" pitchFamily="2" charset="-78"/>
              </a:rPr>
            </a:br>
            <a:endParaRPr lang="en-US" altLang="en-US" sz="2400" dirty="0" smtClean="0">
              <a:solidFill>
                <a:srgbClr val="FF0000"/>
              </a:solidFill>
              <a:cs typeface="B Zar" panose="00000400000000000000" pitchFamily="2" charset="-78"/>
            </a:endParaRPr>
          </a:p>
        </p:txBody>
      </p:sp>
      <p:sp>
        <p:nvSpPr>
          <p:cNvPr id="7171" name="Content Placeholder 2"/>
          <p:cNvSpPr>
            <a:spLocks noGrp="1"/>
          </p:cNvSpPr>
          <p:nvPr>
            <p:ph idx="1"/>
          </p:nvPr>
        </p:nvSpPr>
        <p:spPr>
          <a:xfrm>
            <a:off x="214745" y="912563"/>
            <a:ext cx="8915400" cy="4911725"/>
          </a:xfrm>
        </p:spPr>
        <p:txBody>
          <a:bodyPr>
            <a:noAutofit/>
          </a:bodyPr>
          <a:lstStyle/>
          <a:p>
            <a:pPr lvl="0" algn="just" rtl="1">
              <a:buFont typeface="Wingdings" panose="05000000000000000000" pitchFamily="2" charset="2"/>
              <a:buChar char="q"/>
            </a:pPr>
            <a:r>
              <a:rPr lang="fa-IR" sz="2000" b="0" dirty="0">
                <a:cs typeface="B Zar" panose="00000400000000000000" pitchFamily="2" charset="-78"/>
              </a:rPr>
              <a:t>بدهکار (ناشر اوراق قرضه) یک شرکت پروژه تک </a:t>
            </a:r>
            <a:r>
              <a:rPr lang="fa-IR" sz="2000" b="0" dirty="0" err="1">
                <a:cs typeface="B Zar" panose="00000400000000000000" pitchFamily="2" charset="-78"/>
              </a:rPr>
              <a:t>منظوره</a:t>
            </a:r>
            <a:r>
              <a:rPr lang="fa-IR" sz="2000" b="0" dirty="0">
                <a:cs typeface="B Zar" panose="00000400000000000000" pitchFamily="2" charset="-78"/>
              </a:rPr>
              <a:t> است که از نظر مالی و قانونی مستقل از </a:t>
            </a:r>
            <a:r>
              <a:rPr lang="fa-IR" sz="2000" b="0" dirty="0" err="1">
                <a:cs typeface="B Zar" panose="00000400000000000000" pitchFamily="2" charset="-78"/>
              </a:rPr>
              <a:t>متعهدان</a:t>
            </a:r>
            <a:r>
              <a:rPr lang="fa-IR" sz="2000" b="0" dirty="0">
                <a:cs typeface="B Zar" panose="00000400000000000000" pitchFamily="2" charset="-78"/>
              </a:rPr>
              <a:t> عمل می کند.  </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a:cs typeface="B Zar" panose="00000400000000000000" pitchFamily="2" charset="-78"/>
              </a:rPr>
              <a:t>قرض دهندگان پس از اتمام پروژه به صورت محدودی حق رجوع به ضامن یا متعهد را دارند (در برخی موارد هیچ گونه حق رجوعی ندارند). در حقیقت مداخله </a:t>
            </a:r>
            <a:r>
              <a:rPr lang="fa-IR" sz="2000" b="0" dirty="0" err="1">
                <a:cs typeface="B Zar" panose="00000400000000000000" pitchFamily="2" charset="-78"/>
              </a:rPr>
              <a:t>متعهدان</a:t>
            </a:r>
            <a:r>
              <a:rPr lang="fa-IR" sz="2000" b="0" dirty="0">
                <a:cs typeface="B Zar" panose="00000400000000000000" pitchFamily="2" charset="-78"/>
              </a:rPr>
              <a:t> محدود به زمان (در طول ساخت، نصب تا دوره راه اندازی)، مقدار (می توان آن ها را برای تزریق سرمایه در شرایط مالی و اقتصادی حساس فراخواند) و کیفیت (مدیریت کارای سیستم و اطمینان از سطوح مشخص کارکردی) است. این به معنی لزوم تمایز قائل شدن میان ریسک شروع یک پروژه و ریسک مربوط به شرکت های در حال فعالیت است.</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err="1">
                <a:cs typeface="B Zar" panose="00000400000000000000" pitchFamily="2" charset="-78"/>
              </a:rPr>
              <a:t>ریسک‌های</a:t>
            </a:r>
            <a:r>
              <a:rPr lang="fa-IR" sz="2000" b="0" dirty="0">
                <a:cs typeface="B Zar" panose="00000400000000000000" pitchFamily="2" charset="-78"/>
              </a:rPr>
              <a:t> پروژه </a:t>
            </a:r>
            <a:r>
              <a:rPr lang="fa-IR" sz="2000" b="0" dirty="0" err="1">
                <a:cs typeface="B Zar" panose="00000400000000000000" pitchFamily="2" charset="-78"/>
              </a:rPr>
              <a:t>بصورت</a:t>
            </a:r>
            <a:r>
              <a:rPr lang="fa-IR" sz="2000" b="0" dirty="0">
                <a:cs typeface="B Zar" panose="00000400000000000000" pitchFamily="2" charset="-78"/>
              </a:rPr>
              <a:t> متناسب بین تمام طرفهای درگیر در توافق تقسیم می شود. این کار با هدف اختصاص </a:t>
            </a:r>
            <a:r>
              <a:rPr lang="fa-IR" sz="2000" b="0" dirty="0" err="1">
                <a:cs typeface="B Zar" panose="00000400000000000000" pitchFamily="2" charset="-78"/>
              </a:rPr>
              <a:t>ریسکها</a:t>
            </a:r>
            <a:r>
              <a:rPr lang="fa-IR" sz="2000" b="0" dirty="0">
                <a:cs typeface="B Zar" panose="00000400000000000000" pitchFamily="2" charset="-78"/>
              </a:rPr>
              <a:t> به </a:t>
            </a:r>
            <a:r>
              <a:rPr lang="fa-IR" sz="2000" b="0" dirty="0" err="1">
                <a:cs typeface="B Zar" panose="00000400000000000000" pitchFamily="2" charset="-78"/>
              </a:rPr>
              <a:t>پیمانکاران</a:t>
            </a:r>
            <a:r>
              <a:rPr lang="fa-IR" sz="2000" b="0" dirty="0">
                <a:cs typeface="B Zar" panose="00000400000000000000" pitchFamily="2" charset="-78"/>
              </a:rPr>
              <a:t> قراردادی که بهترین توانایی در کنترل و مدیریت آن را دارند، انجام می شود. </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a:cs typeface="B Zar" panose="00000400000000000000" pitchFamily="2" charset="-78"/>
              </a:rPr>
              <a:t>جریان نقدی ایجاد شده بوسیله شرکت های واسط باید برای پوشش هزینه های عملیاتی و پرداخت بدهی و بهره آن کافی باشد. از آن جا </a:t>
            </a:r>
            <a:r>
              <a:rPr lang="fa-IR" sz="2000" b="0" dirty="0" err="1">
                <a:cs typeface="B Zar" panose="00000400000000000000" pitchFamily="2" charset="-78"/>
              </a:rPr>
              <a:t>كه</a:t>
            </a:r>
            <a:r>
              <a:rPr lang="fa-IR" sz="2000" b="0" dirty="0">
                <a:cs typeface="B Zar" panose="00000400000000000000" pitchFamily="2" charset="-78"/>
              </a:rPr>
              <a:t> اولویت استفاده از </a:t>
            </a:r>
            <a:r>
              <a:rPr lang="fa-IR" sz="2000" b="0" dirty="0" err="1">
                <a:cs typeface="B Zar" panose="00000400000000000000" pitchFamily="2" charset="-78"/>
              </a:rPr>
              <a:t>جریانهاي</a:t>
            </a:r>
            <a:r>
              <a:rPr lang="fa-IR" sz="2000" b="0" dirty="0">
                <a:cs typeface="B Zar" panose="00000400000000000000" pitchFamily="2" charset="-78"/>
              </a:rPr>
              <a:t> نقدی </a:t>
            </a:r>
            <a:r>
              <a:rPr lang="fa-IR" sz="2000" b="0" dirty="0" err="1">
                <a:cs typeface="B Zar" panose="00000400000000000000" pitchFamily="2" charset="-78"/>
              </a:rPr>
              <a:t>بايد</a:t>
            </a:r>
            <a:r>
              <a:rPr lang="fa-IR" sz="2000" b="0" dirty="0">
                <a:cs typeface="B Zar" panose="00000400000000000000" pitchFamily="2" charset="-78"/>
              </a:rPr>
              <a:t> برای پشتوانه هزینه های عملیاتی و پرداخت بدهی ها ( وام) باشد، تنها وجوه </a:t>
            </a:r>
            <a:r>
              <a:rPr lang="fa-IR" sz="2000" b="0" dirty="0" err="1">
                <a:cs typeface="B Zar" panose="00000400000000000000" pitchFamily="2" charset="-78"/>
              </a:rPr>
              <a:t>باقيمانده</a:t>
            </a:r>
            <a:r>
              <a:rPr lang="fa-IR" sz="2000" b="0" dirty="0">
                <a:cs typeface="B Zar" panose="00000400000000000000" pitchFamily="2" charset="-78"/>
              </a:rPr>
              <a:t> </a:t>
            </a:r>
            <a:r>
              <a:rPr lang="fa-IR" sz="2000" b="0" dirty="0" err="1">
                <a:cs typeface="B Zar" panose="00000400000000000000" pitchFamily="2" charset="-78"/>
              </a:rPr>
              <a:t>اضافي</a:t>
            </a:r>
            <a:r>
              <a:rPr lang="fa-IR" sz="2000" b="0" dirty="0">
                <a:cs typeface="B Zar" panose="00000400000000000000" pitchFamily="2" charset="-78"/>
              </a:rPr>
              <a:t> را </a:t>
            </a:r>
            <a:r>
              <a:rPr lang="fa-IR" sz="2000" b="0" dirty="0" err="1">
                <a:cs typeface="B Zar" panose="00000400000000000000" pitchFamily="2" charset="-78"/>
              </a:rPr>
              <a:t>ميتوان</a:t>
            </a:r>
            <a:r>
              <a:rPr lang="fa-IR" sz="2000" b="0" dirty="0">
                <a:cs typeface="B Zar" panose="00000400000000000000" pitchFamily="2" charset="-78"/>
              </a:rPr>
              <a:t> پس از پوشش </a:t>
            </a:r>
            <a:r>
              <a:rPr lang="fa-IR" sz="2000" b="0" dirty="0" err="1">
                <a:cs typeface="B Zar" panose="00000400000000000000" pitchFamily="2" charset="-78"/>
              </a:rPr>
              <a:t>هزينه</a:t>
            </a:r>
            <a:r>
              <a:rPr lang="fa-IR" sz="2000" b="0" dirty="0">
                <a:cs typeface="B Zar" panose="00000400000000000000" pitchFamily="2" charset="-78"/>
              </a:rPr>
              <a:t> ها و </a:t>
            </a:r>
            <a:r>
              <a:rPr lang="fa-IR" sz="2000" b="0" dirty="0" err="1">
                <a:cs typeface="B Zar" panose="00000400000000000000" pitchFamily="2" charset="-78"/>
              </a:rPr>
              <a:t>وامها</a:t>
            </a:r>
            <a:r>
              <a:rPr lang="fa-IR" sz="2000" b="0" dirty="0">
                <a:cs typeface="B Zar" panose="00000400000000000000" pitchFamily="2" charset="-78"/>
              </a:rPr>
              <a:t> به عنوان سود تقسیمی به </a:t>
            </a:r>
            <a:r>
              <a:rPr lang="fa-IR" sz="2000" b="0" dirty="0" err="1">
                <a:cs typeface="B Zar" panose="00000400000000000000" pitchFamily="2" charset="-78"/>
              </a:rPr>
              <a:t>متعهدان</a:t>
            </a:r>
            <a:r>
              <a:rPr lang="fa-IR" sz="2000" b="0" dirty="0">
                <a:cs typeface="B Zar" panose="00000400000000000000" pitchFamily="2" charset="-78"/>
              </a:rPr>
              <a:t> برگشت داد.</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err="1">
                <a:cs typeface="B Zar" panose="00000400000000000000" pitchFamily="2" charset="-78"/>
              </a:rPr>
              <a:t>متعهدان</a:t>
            </a:r>
            <a:r>
              <a:rPr lang="fa-IR" sz="2000" b="0" dirty="0">
                <a:cs typeface="B Zar" panose="00000400000000000000" pitchFamily="2" charset="-78"/>
              </a:rPr>
              <a:t> به عنوان پشتوانه </a:t>
            </a:r>
            <a:r>
              <a:rPr lang="fa-IR" sz="2000" b="0" dirty="0" err="1">
                <a:cs typeface="B Zar" panose="00000400000000000000" pitchFamily="2" charset="-78"/>
              </a:rPr>
              <a:t>رسیدها</a:t>
            </a:r>
            <a:r>
              <a:rPr lang="fa-IR" sz="2000" b="0" dirty="0">
                <a:cs typeface="B Zar" panose="00000400000000000000" pitchFamily="2" charset="-78"/>
              </a:rPr>
              <a:t> و دارایی های درگیر در مدیریت پروژه، به قرض دهندگان </a:t>
            </a:r>
            <a:r>
              <a:rPr lang="fa-IR" sz="2000" b="0" dirty="0" err="1">
                <a:cs typeface="B Zar" panose="00000400000000000000" pitchFamily="2" charset="-78"/>
              </a:rPr>
              <a:t>وثایقی</a:t>
            </a:r>
            <a:r>
              <a:rPr lang="fa-IR" sz="2000" b="0" dirty="0">
                <a:cs typeface="B Zar" panose="00000400000000000000" pitchFamily="2" charset="-78"/>
              </a:rPr>
              <a:t> می </a:t>
            </a:r>
            <a:r>
              <a:rPr lang="fa-IR" sz="2000" b="0" dirty="0" err="1" smtClean="0">
                <a:cs typeface="B Zar" panose="00000400000000000000" pitchFamily="2" charset="-78"/>
              </a:rPr>
              <a:t>دهند.یعنی</a:t>
            </a:r>
            <a:r>
              <a:rPr lang="fa-IR" sz="2000" b="0" dirty="0" smtClean="0">
                <a:cs typeface="B Zar" panose="00000400000000000000" pitchFamily="2" charset="-78"/>
              </a:rPr>
              <a:t> </a:t>
            </a:r>
            <a:r>
              <a:rPr lang="fa-IR" sz="2000" b="0" dirty="0">
                <a:cs typeface="B Zar" panose="00000400000000000000" pitchFamily="2" charset="-78"/>
              </a:rPr>
              <a:t>در صورت </a:t>
            </a:r>
            <a:r>
              <a:rPr lang="fa-IR" sz="2000" b="0" dirty="0" err="1">
                <a:cs typeface="B Zar" panose="00000400000000000000" pitchFamily="2" charset="-78"/>
              </a:rPr>
              <a:t>نکول</a:t>
            </a:r>
            <a:r>
              <a:rPr lang="fa-IR" sz="2000" b="0" dirty="0">
                <a:cs typeface="B Zar" panose="00000400000000000000" pitchFamily="2" charset="-78"/>
              </a:rPr>
              <a:t> تنها می توانند وثیقه را بردارند.</a:t>
            </a:r>
            <a:endParaRPr lang="en-US" sz="2000" b="0" dirty="0">
              <a:cs typeface="B Zar" panose="00000400000000000000" pitchFamily="2" charset="-78"/>
            </a:endParaRPr>
          </a:p>
          <a:p>
            <a:pPr algn="just">
              <a:buFont typeface="Wingdings" panose="05000000000000000000" pitchFamily="2" charset="2"/>
              <a:buChar char="q"/>
            </a:pPr>
            <a:endParaRPr lang="en-US" altLang="en-US" sz="2800" b="0" dirty="0" smtClean="0">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AADFFC57-44A4-4F90-AEFE-F44AAE7282AC}" type="slidenum">
              <a:rPr lang="ar-SA" altLang="en-US" sz="1200">
                <a:solidFill>
                  <a:srgbClr val="5F6680"/>
                </a:solidFill>
              </a:rPr>
              <a:pPr eaLnBrk="1" hangingPunct="1"/>
              <a:t>28</a:t>
            </a:fld>
            <a:endParaRPr lang="en-US" altLang="en-US" sz="1200">
              <a:solidFill>
                <a:srgbClr val="5F6680"/>
              </a:solidFill>
            </a:endParaRPr>
          </a:p>
        </p:txBody>
      </p:sp>
    </p:spTree>
    <p:extLst>
      <p:ext uri="{BB962C8B-B14F-4D97-AF65-F5344CB8AC3E}">
        <p14:creationId xmlns:p14="http://schemas.microsoft.com/office/powerpoint/2010/main" val="929808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b="1" dirty="0" smtClean="0">
                <a:solidFill>
                  <a:srgbClr val="C00000"/>
                </a:solidFill>
                <a:cs typeface="B Zar" panose="00000400000000000000" pitchFamily="2" charset="-78"/>
              </a:rPr>
              <a:t>چرا </a:t>
            </a:r>
            <a:r>
              <a:rPr lang="fa-IR" sz="2400" b="1" dirty="0" err="1">
                <a:solidFill>
                  <a:srgbClr val="C00000"/>
                </a:solidFill>
                <a:cs typeface="B Zar" panose="00000400000000000000" pitchFamily="2" charset="-78"/>
              </a:rPr>
              <a:t>متعهدان</a:t>
            </a:r>
            <a:r>
              <a:rPr lang="fa-IR" sz="2400" b="1" dirty="0">
                <a:solidFill>
                  <a:srgbClr val="C00000"/>
                </a:solidFill>
                <a:cs typeface="B Zar" panose="00000400000000000000" pitchFamily="2" charset="-78"/>
              </a:rPr>
              <a:t> در پروژه های تامین مالی </a:t>
            </a:r>
            <a:r>
              <a:rPr lang="fa-IR" sz="2400" b="1" dirty="0" err="1">
                <a:solidFill>
                  <a:srgbClr val="C00000"/>
                </a:solidFill>
                <a:cs typeface="B Zar" panose="00000400000000000000" pitchFamily="2" charset="-78"/>
              </a:rPr>
              <a:t>مشاركت</a:t>
            </a:r>
            <a:r>
              <a:rPr lang="fa-IR" sz="2400" b="1" dirty="0">
                <a:solidFill>
                  <a:srgbClr val="C00000"/>
                </a:solidFill>
                <a:cs typeface="B Zar" panose="00000400000000000000" pitchFamily="2" charset="-78"/>
              </a:rPr>
              <a:t> می</a:t>
            </a:r>
            <a:r>
              <a:rPr lang="en-US" sz="2400" b="1" dirty="0">
                <a:solidFill>
                  <a:srgbClr val="C00000"/>
                </a:solidFill>
                <a:cs typeface="B Zar" panose="00000400000000000000" pitchFamily="2" charset="-78"/>
              </a:rPr>
              <a:t>‌</a:t>
            </a:r>
            <a:r>
              <a:rPr lang="fa-IR" sz="2400" b="1" dirty="0">
                <a:solidFill>
                  <a:srgbClr val="C00000"/>
                </a:solidFill>
                <a:cs typeface="B Zar" panose="00000400000000000000" pitchFamily="2" charset="-78"/>
              </a:rPr>
              <a:t>کنند؟</a:t>
            </a:r>
            <a:r>
              <a:rPr lang="en-US" sz="2400" dirty="0">
                <a:solidFill>
                  <a:srgbClr val="C00000"/>
                </a:solidFill>
                <a:cs typeface="B Zar" panose="00000400000000000000" pitchFamily="2" charset="-78"/>
              </a:rPr>
              <a:t/>
            </a:r>
            <a:br>
              <a:rPr lang="en-US" sz="2400" dirty="0">
                <a:solidFill>
                  <a:srgbClr val="C00000"/>
                </a:solidFill>
                <a:cs typeface="B Zar" panose="00000400000000000000" pitchFamily="2" charset="-78"/>
              </a:rPr>
            </a:br>
            <a:endParaRPr lang="en-US" sz="2400" dirty="0">
              <a:solidFill>
                <a:srgbClr val="C00000"/>
              </a:solidFill>
              <a:cs typeface="B Zar" panose="00000400000000000000" pitchFamily="2" charset="-78"/>
            </a:endParaRPr>
          </a:p>
        </p:txBody>
      </p:sp>
      <p:sp>
        <p:nvSpPr>
          <p:cNvPr id="3" name="Content Placeholder 2"/>
          <p:cNvSpPr>
            <a:spLocks noGrp="1"/>
          </p:cNvSpPr>
          <p:nvPr>
            <p:ph idx="1"/>
          </p:nvPr>
        </p:nvSpPr>
        <p:spPr>
          <a:xfrm>
            <a:off x="76200" y="912563"/>
            <a:ext cx="8915400" cy="4878637"/>
          </a:xfrm>
        </p:spPr>
        <p:txBody>
          <a:bodyPr>
            <a:noAutofit/>
          </a:bodyPr>
          <a:lstStyle/>
          <a:p>
            <a:pPr lvl="0" algn="just" rtl="1">
              <a:buFont typeface="Wingdings" panose="05000000000000000000" pitchFamily="2" charset="2"/>
              <a:buChar char="q"/>
            </a:pPr>
            <a:r>
              <a:rPr lang="fa-IR" sz="2000" b="0" dirty="0">
                <a:cs typeface="B Zar" panose="00000400000000000000" pitchFamily="2" charset="-78"/>
              </a:rPr>
              <a:t>تامین مالی پروژه باعث تخصیص گسترده ریسک میان طرفین معامله می شود. بنابراین توسط این نوع تأمین مالی می توان به نسبت های بالایی از بدهی به دارایی دست پیدا کرد که از طرق دیگر ممکن نبود. این امر می تواند بازدهی معامله را برای </a:t>
            </a:r>
            <a:r>
              <a:rPr lang="fa-IR" sz="2000" b="0" dirty="0" err="1">
                <a:cs typeface="B Zar" panose="00000400000000000000" pitchFamily="2" charset="-78"/>
              </a:rPr>
              <a:t>متعهدان</a:t>
            </a:r>
            <a:r>
              <a:rPr lang="fa-IR" sz="2000" b="0" dirty="0">
                <a:cs typeface="B Zar" panose="00000400000000000000" pitchFamily="2" charset="-78"/>
              </a:rPr>
              <a:t> تا حد زیادی افزایش دهد (از طریق افزایش نرخ بازدهی داخلی دارایی که در فصل پنجم توضیح داده خواهد شد).</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a:cs typeface="B Zar" panose="00000400000000000000" pitchFamily="2" charset="-78"/>
              </a:rPr>
              <a:t>از نقطه نظر حسابداری قراردادهای فی مابین </a:t>
            </a:r>
            <a:r>
              <a:rPr lang="fa-IR" sz="2000" b="0" dirty="0" err="1">
                <a:cs typeface="B Zar" panose="00000400000000000000" pitchFamily="2" charset="-78"/>
              </a:rPr>
              <a:t>متعهدان</a:t>
            </a:r>
            <a:r>
              <a:rPr lang="fa-IR" sz="2000" b="0" dirty="0">
                <a:cs typeface="B Zar" panose="00000400000000000000" pitchFamily="2" charset="-78"/>
              </a:rPr>
              <a:t> و شرکت های واسط بسیار شبیه به ضمانت های تجاری </a:t>
            </a:r>
            <a:r>
              <a:rPr lang="fa-IR" sz="2000" b="0" dirty="0" err="1">
                <a:cs typeface="B Zar" panose="00000400000000000000" pitchFamily="2" charset="-78"/>
              </a:rPr>
              <a:t>می‌باشند</a:t>
            </a:r>
            <a:r>
              <a:rPr lang="fa-IR" sz="2000" b="0" dirty="0">
                <a:cs typeface="B Zar" panose="00000400000000000000" pitchFamily="2" charset="-78"/>
              </a:rPr>
              <a:t>. با این وجود نتایج تأمین مالی پروژه همیشه خارج از ترازنامه یا در یادداشت های توضیحی مدیران </a:t>
            </a:r>
            <a:r>
              <a:rPr lang="fa-IR" sz="2000" b="0" dirty="0" err="1">
                <a:cs typeface="B Zar" panose="00000400000000000000" pitchFamily="2" charset="-78"/>
              </a:rPr>
              <a:t>نمی</a:t>
            </a:r>
            <a:r>
              <a:rPr lang="fa-IR" sz="2000" b="0" dirty="0">
                <a:cs typeface="B Zar" panose="00000400000000000000" pitchFamily="2" charset="-78"/>
              </a:rPr>
              <a:t> آیند.</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a:cs typeface="B Zar" panose="00000400000000000000" pitchFamily="2" charset="-78"/>
              </a:rPr>
              <a:t>در تامین مالی </a:t>
            </a:r>
            <a:r>
              <a:rPr lang="fa-IR" sz="2000" b="0" dirty="0" err="1">
                <a:cs typeface="B Zar" panose="00000400000000000000" pitchFamily="2" charset="-78"/>
              </a:rPr>
              <a:t>شركتي</a:t>
            </a:r>
            <a:r>
              <a:rPr lang="fa-IR" sz="2000" b="0" dirty="0">
                <a:cs typeface="B Zar" panose="00000400000000000000" pitchFamily="2" charset="-78"/>
              </a:rPr>
              <a:t>  همیشه می توان روی تمام دارایی های شخصی متعهد به عنوان تضمین، حساب باز کرد. در تامین مالی پروژه تنها وثیقه وام، دارایی </a:t>
            </a:r>
            <a:r>
              <a:rPr lang="fa-IR" sz="2000" b="0" dirty="0" err="1">
                <a:cs typeface="B Zar" panose="00000400000000000000" pitchFamily="2" charset="-78"/>
              </a:rPr>
              <a:t>هایی</a:t>
            </a:r>
            <a:r>
              <a:rPr lang="fa-IR" sz="2000" b="0" dirty="0">
                <a:cs typeface="B Zar" panose="00000400000000000000" pitchFamily="2" charset="-78"/>
              </a:rPr>
              <a:t> است که برای انجام دادن مقدمات پروژه به کار گرفته شده </a:t>
            </a:r>
            <a:r>
              <a:rPr lang="fa-IR" sz="2000" b="0" dirty="0" err="1">
                <a:cs typeface="B Zar" panose="00000400000000000000" pitchFamily="2" charset="-78"/>
              </a:rPr>
              <a:t>اند</a:t>
            </a:r>
            <a:r>
              <a:rPr lang="fa-IR" sz="2000" b="0" dirty="0">
                <a:cs typeface="B Zar" panose="00000400000000000000" pitchFamily="2" charset="-78"/>
              </a:rPr>
              <a:t>. نتیجه این امر برای </a:t>
            </a:r>
            <a:r>
              <a:rPr lang="fa-IR" sz="2000" b="0" dirty="0" err="1">
                <a:cs typeface="B Zar" panose="00000400000000000000" pitchFamily="2" charset="-78"/>
              </a:rPr>
              <a:t>متعهدان</a:t>
            </a:r>
            <a:r>
              <a:rPr lang="fa-IR" sz="2000" b="0" dirty="0">
                <a:cs typeface="B Zar" panose="00000400000000000000" pitchFamily="2" charset="-78"/>
              </a:rPr>
              <a:t> بسیار خوشایند است چرا که می توانند در صورت نیاز بیشتر به تأمین مالی، از دارایی های خود به عنوان وثیقه استفاده کنند.</a:t>
            </a:r>
            <a:endParaRPr lang="en-US" sz="2000" b="0" dirty="0">
              <a:cs typeface="B Zar" panose="00000400000000000000" pitchFamily="2" charset="-78"/>
            </a:endParaRPr>
          </a:p>
          <a:p>
            <a:pPr lvl="0" algn="just" rtl="1">
              <a:buFont typeface="Wingdings" panose="05000000000000000000" pitchFamily="2" charset="2"/>
              <a:buChar char="q"/>
            </a:pPr>
            <a:r>
              <a:rPr lang="fa-IR" sz="2000" b="0" dirty="0">
                <a:cs typeface="B Zar" panose="00000400000000000000" pitchFamily="2" charset="-78"/>
              </a:rPr>
              <a:t>ایجاد یک شرکت پروژه این امکان را برای </a:t>
            </a:r>
            <a:r>
              <a:rPr lang="fa-IR" sz="2000" b="0" dirty="0" err="1">
                <a:cs typeface="B Zar" panose="00000400000000000000" pitchFamily="2" charset="-78"/>
              </a:rPr>
              <a:t>متعهدان</a:t>
            </a:r>
            <a:r>
              <a:rPr lang="fa-IR" sz="2000" b="0" dirty="0">
                <a:cs typeface="B Zar" panose="00000400000000000000" pitchFamily="2" charset="-78"/>
              </a:rPr>
              <a:t> ایجاد میکند که بتوانند در صورت انجام تأمین مالی بدون حق رجوع (یا با حق رجوع محدود) خود را تقریبا به طور کامل از وقایع مربوط به پروژه جدا کنند. اغلب این یک نکته تعیین کننده است </a:t>
            </a:r>
            <a:r>
              <a:rPr lang="fa-IR" sz="2000" b="0" dirty="0" err="1">
                <a:cs typeface="B Zar" panose="00000400000000000000" pitchFamily="2" charset="-78"/>
              </a:rPr>
              <a:t>زيرا</a:t>
            </a:r>
            <a:r>
              <a:rPr lang="fa-IR" sz="2000" b="0" dirty="0">
                <a:cs typeface="B Zar" panose="00000400000000000000" pitchFamily="2" charset="-78"/>
              </a:rPr>
              <a:t> تأمین مالی شرکتی می تواند اثر زیادی بر ریسک بنگاه سرمایه گذار و در نتیجه هزینه سرمایه آن در صورت عدم سودآوری یا شکست پروژه بگذارد.  </a:t>
            </a:r>
            <a:endParaRPr lang="en-US" sz="2000" b="0" dirty="0">
              <a:cs typeface="B Zar" panose="00000400000000000000" pitchFamily="2" charset="-78"/>
            </a:endParaRPr>
          </a:p>
          <a:p>
            <a:pPr algn="just">
              <a:buFont typeface="Wingdings" panose="05000000000000000000" pitchFamily="2" charset="2"/>
              <a:buChar char="q"/>
            </a:pP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29</a:t>
            </a:fld>
            <a:endParaRPr lang="en-US"/>
          </a:p>
        </p:txBody>
      </p:sp>
    </p:spTree>
    <p:extLst>
      <p:ext uri="{BB962C8B-B14F-4D97-AF65-F5344CB8AC3E}">
        <p14:creationId xmlns:p14="http://schemas.microsoft.com/office/powerpoint/2010/main" val="15596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2895600"/>
            <a:ext cx="6096000" cy="3662541"/>
          </a:xfrm>
          <a:prstGeom prst="rect">
            <a:avLst/>
          </a:prstGeom>
          <a:noFill/>
        </p:spPr>
        <p:txBody>
          <a:bodyPr wrap="square" rtlCol="0">
            <a:spAutoFit/>
          </a:bodyPr>
          <a:lstStyle/>
          <a:p>
            <a:pPr algn="ctr" rtl="1">
              <a:spcBef>
                <a:spcPct val="0"/>
              </a:spcBef>
            </a:pPr>
            <a:r>
              <a:rPr lang="fa-IR" altLang="en-US" sz="5800" b="1" dirty="0" smtClean="0">
                <a:solidFill>
                  <a:srgbClr val="002060"/>
                </a:solidFill>
                <a:cs typeface="B Nazanin" panose="00000400000000000000" pitchFamily="2" charset="-78"/>
              </a:rPr>
              <a:t>تامين مالي پروژه</a:t>
            </a:r>
          </a:p>
          <a:p>
            <a:pPr algn="ctr" rtl="1">
              <a:spcBef>
                <a:spcPct val="0"/>
              </a:spcBef>
            </a:pPr>
            <a:r>
              <a:rPr lang="fa-IR" altLang="en-US" sz="5800" b="1" dirty="0" smtClean="0">
                <a:solidFill>
                  <a:srgbClr val="002060"/>
                </a:solidFill>
                <a:cs typeface="B Nazanin" panose="00000400000000000000" pitchFamily="2" charset="-78"/>
              </a:rPr>
              <a:t>(</a:t>
            </a:r>
            <a:r>
              <a:rPr lang="en-US" sz="4000" b="1" dirty="0">
                <a:effectLst>
                  <a:glow rad="101600">
                    <a:schemeClr val="accent1">
                      <a:satMod val="175000"/>
                      <a:alpha val="40000"/>
                    </a:schemeClr>
                  </a:glow>
                  <a:reflection stA="0" endPos="65000" dist="50800" dir="5400000" sy="-100000" algn="bl" rotWithShape="0"/>
                </a:effectLst>
                <a:cs typeface="Titr" panose="00000700000000000000" pitchFamily="2" charset="-78"/>
              </a:rPr>
              <a:t>Project </a:t>
            </a:r>
            <a:r>
              <a:rPr lang="en-US" sz="4000" b="1" dirty="0" smtClean="0">
                <a:effectLst>
                  <a:glow rad="101600">
                    <a:schemeClr val="accent1">
                      <a:satMod val="175000"/>
                      <a:alpha val="40000"/>
                    </a:schemeClr>
                  </a:glow>
                  <a:reflection stA="0" endPos="65000" dist="50800" dir="5400000" sy="-100000" algn="bl" rotWithShape="0"/>
                </a:effectLst>
                <a:cs typeface="Titr" panose="00000700000000000000" pitchFamily="2" charset="-78"/>
              </a:rPr>
              <a:t>Finance</a:t>
            </a:r>
            <a:r>
              <a:rPr lang="fa-IR" sz="4000" b="1" dirty="0" smtClean="0">
                <a:effectLst>
                  <a:glow rad="101600">
                    <a:schemeClr val="accent1">
                      <a:satMod val="175000"/>
                      <a:alpha val="40000"/>
                    </a:schemeClr>
                  </a:glow>
                  <a:reflection stA="0" endPos="65000" dist="50800" dir="5400000" sy="-100000" algn="bl" rotWithShape="0"/>
                </a:effectLst>
                <a:cs typeface="Titr" panose="00000700000000000000" pitchFamily="2" charset="-78"/>
              </a:rPr>
              <a:t>)</a:t>
            </a:r>
            <a:endParaRPr lang="fa-IR" sz="4000" b="1" dirty="0">
              <a:effectLst>
                <a:glow rad="101600">
                  <a:schemeClr val="accent1">
                    <a:satMod val="175000"/>
                    <a:alpha val="40000"/>
                  </a:schemeClr>
                </a:glow>
                <a:reflection stA="0" endPos="65000" dist="50800" dir="5400000" sy="-100000" algn="bl" rotWithShape="0"/>
              </a:effectLst>
              <a:cs typeface="Titr" panose="00000700000000000000" pitchFamily="2" charset="-78"/>
            </a:endParaRPr>
          </a:p>
          <a:p>
            <a:pPr algn="ctr" rtl="1"/>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340196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vert="horz" lIns="91440" tIns="45720" rIns="91440" bIns="45720" rtlCol="0" anchor="ctr">
            <a:noAutofit/>
          </a:bodyPr>
          <a:lstStyle/>
          <a:p>
            <a:r>
              <a:rPr lang="fa-IR" altLang="en-US" b="1">
                <a:solidFill>
                  <a:srgbClr val="FF0000"/>
                </a:solidFill>
                <a:cs typeface="B Zar" panose="00000400000000000000" pitchFamily="2" charset="-78"/>
              </a:rPr>
              <a:t>تفاوت بین تامین مالی پروژه و تامین مالی شرکتي</a:t>
            </a:r>
            <a:endParaRPr lang="en-US" altLang="en-US" b="1">
              <a:solidFill>
                <a:srgbClr val="FF0000"/>
              </a:solidFill>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B7D05EB6-CAEC-4B9A-AD4C-772636C08D2A}" type="slidenum">
              <a:rPr lang="ar-SA" altLang="en-US" sz="1200">
                <a:solidFill>
                  <a:srgbClr val="5F6680"/>
                </a:solidFill>
              </a:rPr>
              <a:pPr eaLnBrk="1" hangingPunct="1"/>
              <a:t>30</a:t>
            </a:fld>
            <a:endParaRPr lang="en-US" altLang="en-US" sz="1200">
              <a:solidFill>
                <a:srgbClr val="5F668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167872422"/>
              </p:ext>
            </p:extLst>
          </p:nvPr>
        </p:nvGraphicFramePr>
        <p:xfrm>
          <a:off x="228600" y="1066800"/>
          <a:ext cx="8610600" cy="4800600"/>
        </p:xfrm>
        <a:graphic>
          <a:graphicData uri="http://schemas.openxmlformats.org/drawingml/2006/table">
            <a:tbl>
              <a:tblPr rtl="1" firstRow="1" firstCol="1" bandRow="1">
                <a:tableStyleId>{00A15C55-8517-42AA-B614-E9B94910E393}</a:tableStyleId>
              </a:tblPr>
              <a:tblGrid>
                <a:gridCol w="3241564">
                  <a:extLst>
                    <a:ext uri="{9D8B030D-6E8A-4147-A177-3AD203B41FA5}">
                      <a16:colId xmlns:a16="http://schemas.microsoft.com/office/drawing/2014/main" val="542350786"/>
                    </a:ext>
                  </a:extLst>
                </a:gridCol>
                <a:gridCol w="2498836">
                  <a:extLst>
                    <a:ext uri="{9D8B030D-6E8A-4147-A177-3AD203B41FA5}">
                      <a16:colId xmlns:a16="http://schemas.microsoft.com/office/drawing/2014/main" val="235341487"/>
                    </a:ext>
                  </a:extLst>
                </a:gridCol>
                <a:gridCol w="2870200">
                  <a:extLst>
                    <a:ext uri="{9D8B030D-6E8A-4147-A177-3AD203B41FA5}">
                      <a16:colId xmlns:a16="http://schemas.microsoft.com/office/drawing/2014/main" val="582797110"/>
                    </a:ext>
                  </a:extLst>
                </a:gridCol>
              </a:tblGrid>
              <a:tr h="238654">
                <a:tc>
                  <a:txBody>
                    <a:bodyPr/>
                    <a:lstStyle/>
                    <a:p>
                      <a:pPr marL="0" marR="0" algn="just" rtl="1">
                        <a:lnSpc>
                          <a:spcPct val="150000"/>
                        </a:lnSpc>
                        <a:spcBef>
                          <a:spcPts val="0"/>
                        </a:spcBef>
                        <a:spcAft>
                          <a:spcPts val="0"/>
                        </a:spcAft>
                      </a:pPr>
                      <a:r>
                        <a:rPr lang="fa-IR" sz="1400" b="1">
                          <a:effectLst/>
                          <a:cs typeface="B Zar" panose="00000400000000000000" pitchFamily="2" charset="-78"/>
                        </a:rPr>
                        <a:t>عوامل</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تامین مالی پروژه</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1000"/>
                        </a:spcAft>
                      </a:pPr>
                      <a:r>
                        <a:rPr lang="fa-IR" sz="1400" b="1">
                          <a:effectLst/>
                          <a:cs typeface="B Zar" panose="00000400000000000000" pitchFamily="2" charset="-78"/>
                        </a:rPr>
                        <a:t>تامین مالی شرکتي</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extLst>
                  <a:ext uri="{0D108BD9-81ED-4DB2-BD59-A6C34878D82A}">
                    <a16:rowId xmlns:a16="http://schemas.microsoft.com/office/drawing/2014/main" val="3453342989"/>
                  </a:ext>
                </a:extLst>
              </a:tr>
              <a:tr h="477308">
                <a:tc>
                  <a:txBody>
                    <a:bodyPr/>
                    <a:lstStyle/>
                    <a:p>
                      <a:pPr marL="0" marR="0" algn="just" rtl="1">
                        <a:lnSpc>
                          <a:spcPct val="150000"/>
                        </a:lnSpc>
                        <a:spcBef>
                          <a:spcPts val="0"/>
                        </a:spcBef>
                        <a:spcAft>
                          <a:spcPts val="0"/>
                        </a:spcAft>
                      </a:pPr>
                      <a:r>
                        <a:rPr lang="fa-IR" sz="1400" b="1" dirty="0">
                          <a:effectLst/>
                          <a:cs typeface="B Zar" panose="00000400000000000000" pitchFamily="2" charset="-78"/>
                        </a:rPr>
                        <a:t>تضمین تامین مالی</a:t>
                      </a:r>
                      <a:endParaRPr lang="en-US" sz="1200" b="1" dirty="0">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دارایی های پروژه</a:t>
                      </a:r>
                      <a:endParaRPr lang="en-US" sz="1200" b="1">
                        <a:effectLst/>
                        <a:cs typeface="B Zar" panose="00000400000000000000" pitchFamily="2" charset="-78"/>
                      </a:endParaRPr>
                    </a:p>
                    <a:p>
                      <a:pPr marL="0" marR="0" algn="just" rtl="1">
                        <a:lnSpc>
                          <a:spcPct val="150000"/>
                        </a:lnSpc>
                        <a:spcBef>
                          <a:spcPts val="0"/>
                        </a:spcBef>
                        <a:spcAft>
                          <a:spcPts val="0"/>
                        </a:spcAft>
                      </a:pPr>
                      <a:r>
                        <a:rPr lang="fa-IR" sz="1400" b="1">
                          <a:effectLst/>
                          <a:cs typeface="B Zar" panose="00000400000000000000" pitchFamily="2" charset="-78"/>
                        </a:rPr>
                        <a:t> </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دارایی های قرض گیرنده</a:t>
                      </a:r>
                      <a:endParaRPr lang="en-US" sz="1200" b="1">
                        <a:effectLst/>
                        <a:cs typeface="B Zar" panose="00000400000000000000" pitchFamily="2" charset="-78"/>
                      </a:endParaRPr>
                    </a:p>
                    <a:p>
                      <a:pPr marL="0" marR="0" algn="just" rtl="1">
                        <a:lnSpc>
                          <a:spcPct val="150000"/>
                        </a:lnSpc>
                        <a:spcBef>
                          <a:spcPts val="0"/>
                        </a:spcBef>
                        <a:spcAft>
                          <a:spcPts val="1000"/>
                        </a:spcAft>
                      </a:pPr>
                      <a:r>
                        <a:rPr lang="fa-IR" sz="1400" b="1">
                          <a:effectLst/>
                          <a:cs typeface="B Zar" panose="00000400000000000000" pitchFamily="2" charset="-78"/>
                        </a:rPr>
                        <a:t>( شرکت های موجود)</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extLst>
                  <a:ext uri="{0D108BD9-81ED-4DB2-BD59-A6C34878D82A}">
                    <a16:rowId xmlns:a16="http://schemas.microsoft.com/office/drawing/2014/main" val="2377896302"/>
                  </a:ext>
                </a:extLst>
              </a:tr>
              <a:tr h="477308">
                <a:tc>
                  <a:txBody>
                    <a:bodyPr/>
                    <a:lstStyle/>
                    <a:p>
                      <a:pPr marL="0" marR="0" algn="just" rtl="1">
                        <a:lnSpc>
                          <a:spcPct val="150000"/>
                        </a:lnSpc>
                        <a:spcBef>
                          <a:spcPts val="0"/>
                        </a:spcBef>
                        <a:spcAft>
                          <a:spcPts val="0"/>
                        </a:spcAft>
                      </a:pPr>
                      <a:r>
                        <a:rPr lang="fa-IR" sz="1400" b="1">
                          <a:effectLst/>
                          <a:cs typeface="B Zar" panose="00000400000000000000" pitchFamily="2" charset="-78"/>
                        </a:rPr>
                        <a:t>تاثير بر كشش مالی</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ندارد یا اثر کم  وکاهنده اي روی متعهدان دارد</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1000"/>
                        </a:spcAft>
                      </a:pPr>
                      <a:r>
                        <a:rPr lang="fa-IR" sz="1400" b="1">
                          <a:effectLst/>
                          <a:cs typeface="B Zar" panose="00000400000000000000" pitchFamily="2" charset="-78"/>
                        </a:rPr>
                        <a:t>کاهش كشش مالی برای قرض گیرنده</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extLst>
                  <a:ext uri="{0D108BD9-81ED-4DB2-BD59-A6C34878D82A}">
                    <a16:rowId xmlns:a16="http://schemas.microsoft.com/office/drawing/2014/main" val="1995443436"/>
                  </a:ext>
                </a:extLst>
              </a:tr>
              <a:tr h="954616">
                <a:tc>
                  <a:txBody>
                    <a:bodyPr/>
                    <a:lstStyle/>
                    <a:p>
                      <a:pPr marL="0" marR="0" algn="just" rtl="1">
                        <a:lnSpc>
                          <a:spcPct val="150000"/>
                        </a:lnSpc>
                        <a:spcBef>
                          <a:spcPts val="0"/>
                        </a:spcBef>
                        <a:spcAft>
                          <a:spcPts val="0"/>
                        </a:spcAft>
                      </a:pPr>
                      <a:r>
                        <a:rPr lang="fa-IR" sz="1400" b="1">
                          <a:effectLst/>
                          <a:cs typeface="B Zar" panose="00000400000000000000" pitchFamily="2" charset="-78"/>
                        </a:rPr>
                        <a:t>عملیات حسابداری</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خارج از ترازنامه است</a:t>
                      </a:r>
                      <a:endParaRPr lang="en-US" sz="1200" b="1">
                        <a:effectLst/>
                        <a:cs typeface="B Zar" panose="00000400000000000000" pitchFamily="2" charset="-78"/>
                      </a:endParaRPr>
                    </a:p>
                    <a:p>
                      <a:pPr marL="0" marR="0" algn="just" rtl="1">
                        <a:lnSpc>
                          <a:spcPct val="150000"/>
                        </a:lnSpc>
                        <a:spcBef>
                          <a:spcPts val="0"/>
                        </a:spcBef>
                        <a:spcAft>
                          <a:spcPts val="0"/>
                        </a:spcAft>
                      </a:pPr>
                      <a:r>
                        <a:rPr lang="fa-IR" sz="1400" b="1">
                          <a:effectLst/>
                          <a:cs typeface="B Zar" panose="00000400000000000000" pitchFamily="2" charset="-78"/>
                        </a:rPr>
                        <a:t>(تنها اثر آن پرداخت دارایی تعهد شده به شرکت واسط یا وام با اولویت کم است)</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1000"/>
                        </a:spcAft>
                      </a:pPr>
                      <a:r>
                        <a:rPr lang="fa-IR" sz="1400" b="1">
                          <a:effectLst/>
                          <a:cs typeface="B Zar" panose="00000400000000000000" pitchFamily="2" charset="-78"/>
                        </a:rPr>
                        <a:t>در تراز نامه وجود دارد</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extLst>
                  <a:ext uri="{0D108BD9-81ED-4DB2-BD59-A6C34878D82A}">
                    <a16:rowId xmlns:a16="http://schemas.microsoft.com/office/drawing/2014/main" val="1055278897"/>
                  </a:ext>
                </a:extLst>
              </a:tr>
              <a:tr h="715962">
                <a:tc>
                  <a:txBody>
                    <a:bodyPr/>
                    <a:lstStyle/>
                    <a:p>
                      <a:pPr marL="0" marR="0" algn="just" rtl="1">
                        <a:lnSpc>
                          <a:spcPct val="150000"/>
                        </a:lnSpc>
                        <a:spcBef>
                          <a:spcPts val="0"/>
                        </a:spcBef>
                        <a:spcAft>
                          <a:spcPts val="0"/>
                        </a:spcAft>
                      </a:pPr>
                      <a:r>
                        <a:rPr lang="fa-IR" sz="1400" b="1">
                          <a:effectLst/>
                          <a:cs typeface="B Zar" panose="00000400000000000000" pitchFamily="2" charset="-78"/>
                        </a:rPr>
                        <a:t>متغیر های اساسی برای اختصاص تامین مالی</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جریان نقدی آینده</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ارتباطات مشتری</a:t>
                      </a:r>
                      <a:endParaRPr lang="en-US" sz="1200" b="1">
                        <a:effectLst/>
                        <a:cs typeface="B Zar" panose="00000400000000000000" pitchFamily="2" charset="-78"/>
                      </a:endParaRPr>
                    </a:p>
                    <a:p>
                      <a:pPr marL="0" marR="0" algn="just" rtl="1">
                        <a:lnSpc>
                          <a:spcPct val="150000"/>
                        </a:lnSpc>
                        <a:spcBef>
                          <a:spcPts val="0"/>
                        </a:spcBef>
                        <a:spcAft>
                          <a:spcPts val="0"/>
                        </a:spcAft>
                      </a:pPr>
                      <a:r>
                        <a:rPr lang="fa-IR" sz="1400" b="1">
                          <a:effectLst/>
                          <a:cs typeface="B Zar" panose="00000400000000000000" pitchFamily="2" charset="-78"/>
                        </a:rPr>
                        <a:t>استحکام ترازنامه</a:t>
                      </a:r>
                      <a:endParaRPr lang="en-US" sz="1200" b="1">
                        <a:effectLst/>
                        <a:cs typeface="B Zar" panose="00000400000000000000" pitchFamily="2" charset="-78"/>
                      </a:endParaRPr>
                    </a:p>
                    <a:p>
                      <a:pPr marL="0" marR="0" algn="just" rtl="1">
                        <a:lnSpc>
                          <a:spcPct val="150000"/>
                        </a:lnSpc>
                        <a:spcBef>
                          <a:spcPts val="0"/>
                        </a:spcBef>
                        <a:spcAft>
                          <a:spcPts val="1000"/>
                        </a:spcAft>
                      </a:pPr>
                      <a:r>
                        <a:rPr lang="fa-IR" sz="1400" b="1">
                          <a:effectLst/>
                          <a:cs typeface="B Zar" panose="00000400000000000000" pitchFamily="2" charset="-78"/>
                        </a:rPr>
                        <a:t>سودآوری</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extLst>
                  <a:ext uri="{0D108BD9-81ED-4DB2-BD59-A6C34878D82A}">
                    <a16:rowId xmlns:a16="http://schemas.microsoft.com/office/drawing/2014/main" val="2260034763"/>
                  </a:ext>
                </a:extLst>
              </a:tr>
              <a:tr h="715962">
                <a:tc>
                  <a:txBody>
                    <a:bodyPr/>
                    <a:lstStyle/>
                    <a:p>
                      <a:pPr marL="0" marR="0" algn="just" rtl="1">
                        <a:lnSpc>
                          <a:spcPct val="150000"/>
                        </a:lnSpc>
                        <a:spcBef>
                          <a:spcPts val="0"/>
                        </a:spcBef>
                        <a:spcAft>
                          <a:spcPts val="0"/>
                        </a:spcAft>
                      </a:pPr>
                      <a:r>
                        <a:rPr lang="fa-IR" sz="1400" b="1">
                          <a:effectLst/>
                          <a:cs typeface="B Zar" panose="00000400000000000000" pitchFamily="2" charset="-78"/>
                        </a:rPr>
                        <a:t>درجه اهرم (نسبت بدهی به دارایی) بكار رفته</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0"/>
                        </a:spcAft>
                      </a:pPr>
                      <a:r>
                        <a:rPr lang="fa-IR" sz="1400" b="1">
                          <a:effectLst/>
                          <a:cs typeface="B Zar" panose="00000400000000000000" pitchFamily="2" charset="-78"/>
                        </a:rPr>
                        <a:t>بستگی به جریانهای نقدی تولید شده توسط پروژه دارد (اهرم معمولا بسیار بالاتر است)</a:t>
                      </a:r>
                      <a:endParaRPr lang="en-US" sz="1200" b="1">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tc>
                  <a:txBody>
                    <a:bodyPr/>
                    <a:lstStyle/>
                    <a:p>
                      <a:pPr marL="0" marR="0" algn="just" rtl="1">
                        <a:lnSpc>
                          <a:spcPct val="150000"/>
                        </a:lnSpc>
                        <a:spcBef>
                          <a:spcPts val="0"/>
                        </a:spcBef>
                        <a:spcAft>
                          <a:spcPts val="1000"/>
                        </a:spcAft>
                      </a:pPr>
                      <a:r>
                        <a:rPr lang="fa-IR" sz="1400" b="1" dirty="0">
                          <a:effectLst/>
                          <a:cs typeface="B Zar" panose="00000400000000000000" pitchFamily="2" charset="-78"/>
                        </a:rPr>
                        <a:t>بستگی به تأثیر بر ترازنامه قرض گیرنده دارد</a:t>
                      </a:r>
                      <a:endParaRPr lang="en-US" sz="1200" b="1" dirty="0">
                        <a:solidFill>
                          <a:srgbClr val="000000"/>
                        </a:solidFill>
                        <a:effectLst/>
                        <a:latin typeface="Calibri" panose="020F0502020204030204" pitchFamily="34" charset="0"/>
                        <a:ea typeface="Calibri" panose="020F0502020204030204" pitchFamily="34" charset="0"/>
                        <a:cs typeface="B Zar" panose="00000400000000000000" pitchFamily="2" charset="-78"/>
                      </a:endParaRPr>
                    </a:p>
                  </a:txBody>
                  <a:tcPr marL="55074" marR="55074" marT="0" marB="0"/>
                </a:tc>
                <a:extLst>
                  <a:ext uri="{0D108BD9-81ED-4DB2-BD59-A6C34878D82A}">
                    <a16:rowId xmlns:a16="http://schemas.microsoft.com/office/drawing/2014/main" val="3187981951"/>
                  </a:ext>
                </a:extLst>
              </a:tr>
            </a:tbl>
          </a:graphicData>
        </a:graphic>
      </p:graphicFrame>
      <p:sp>
        <p:nvSpPr>
          <p:cNvPr id="13" name="Rectangle 7"/>
          <p:cNvSpPr>
            <a:spLocks noChangeArrowheads="1"/>
          </p:cNvSpPr>
          <p:nvPr/>
        </p:nvSpPr>
        <p:spPr bwMode="auto">
          <a:xfrm>
            <a:off x="2141538" y="110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0512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152400"/>
            <a:ext cx="8305800" cy="762000"/>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ریسک آلایش </a:t>
            </a:r>
            <a:r>
              <a:rPr lang="en-US" sz="3200" b="1" dirty="0">
                <a:solidFill>
                  <a:srgbClr val="FF0000"/>
                </a:solidFill>
                <a:cs typeface="B Zar" panose="00000400000000000000" pitchFamily="2" charset="-78"/>
              </a:rPr>
              <a:t>(Contamination risk)</a:t>
            </a:r>
            <a:endParaRPr lang="en-US" altLang="fa-IR" sz="3200" b="1" dirty="0">
              <a:solidFill>
                <a:srgbClr val="FF0000"/>
              </a:solidFill>
              <a:cs typeface="B Zar" panose="00000400000000000000" pitchFamily="2" charset="-78"/>
            </a:endParaRPr>
          </a:p>
        </p:txBody>
      </p:sp>
      <p:sp>
        <p:nvSpPr>
          <p:cNvPr id="3" name="Content Placeholder 2"/>
          <p:cNvSpPr>
            <a:spLocks noGrp="1"/>
          </p:cNvSpPr>
          <p:nvPr>
            <p:ph idx="1"/>
          </p:nvPr>
        </p:nvSpPr>
        <p:spPr>
          <a:xfrm>
            <a:off x="304800" y="1219200"/>
            <a:ext cx="8229600" cy="4648200"/>
          </a:xfrm>
        </p:spPr>
        <p:txBody>
          <a:bodyPr>
            <a:normAutofit/>
          </a:bodyPr>
          <a:lstStyle/>
          <a:p>
            <a:pPr algn="just" rtl="1"/>
            <a:r>
              <a:rPr lang="fa-IR" sz="3600" b="0" dirty="0">
                <a:cs typeface="B Zar" panose="00000400000000000000" pitchFamily="2" charset="-78"/>
              </a:rPr>
              <a:t>وقتی پروژه درمقایسه با حجم و اندازه کنونی شرکت بسیار بزرگ باشد از نظر کل دارایی وزن قابل ملاحظه ای دارد</a:t>
            </a:r>
            <a:r>
              <a:rPr lang="en-US" sz="3600" b="0" dirty="0">
                <a:cs typeface="B Zar" panose="00000400000000000000" pitchFamily="2" charset="-78"/>
              </a:rPr>
              <a:t> )</a:t>
            </a:r>
            <a:r>
              <a:rPr lang="fa-IR" sz="3600" b="0" dirty="0">
                <a:cs typeface="B Zar" panose="00000400000000000000" pitchFamily="2" charset="-78"/>
              </a:rPr>
              <a:t>مجموع دارایی هایی که پیش از شروع پروژه و آنهایی که مربوط به خود پروژه بوده است). به عبارت دیگر هرچه پروژه بزرگتر باشد افزایش دارایی ها در ترازنامه بزرگتر میشود </a:t>
            </a:r>
            <a:r>
              <a:rPr lang="en-US" sz="3600" b="0" dirty="0">
                <a:cs typeface="B Zar" panose="00000400000000000000" pitchFamily="2" charset="-78"/>
              </a:rPr>
              <a:t>.</a:t>
            </a:r>
            <a:r>
              <a:rPr lang="fa-IR" sz="3600" b="0" dirty="0">
                <a:cs typeface="B Zar" panose="00000400000000000000" pitchFamily="2" charset="-78"/>
              </a:rPr>
              <a:t>این ریسک</a:t>
            </a:r>
            <a:r>
              <a:rPr lang="en-US" sz="3600" b="0" dirty="0">
                <a:cs typeface="B Zar" panose="00000400000000000000" pitchFamily="2" charset="-78"/>
              </a:rPr>
              <a:t>) </a:t>
            </a:r>
            <a:r>
              <a:rPr lang="fa-IR" sz="3600" b="0" dirty="0">
                <a:cs typeface="B Zar" panose="00000400000000000000" pitchFamily="2" charset="-78"/>
              </a:rPr>
              <a:t>که اغلب در تئوری مالی نادیده گرفته میشود</a:t>
            </a:r>
            <a:r>
              <a:rPr lang="en-US" sz="3600" b="0" dirty="0">
                <a:cs typeface="B Zar" panose="00000400000000000000" pitchFamily="2" charset="-78"/>
              </a:rPr>
              <a:t>( </a:t>
            </a:r>
            <a:r>
              <a:rPr lang="fa-IR" sz="3600" b="0" dirty="0">
                <a:cs typeface="B Zar" panose="00000400000000000000" pitchFamily="2" charset="-78"/>
              </a:rPr>
              <a:t>را میتوان ریسک آلایش </a:t>
            </a:r>
            <a:r>
              <a:rPr lang="en-US" sz="3600" b="0" dirty="0">
                <a:cs typeface="B Zar" panose="00000400000000000000" pitchFamily="2" charset="-78"/>
              </a:rPr>
              <a:t>(Contamination risk) </a:t>
            </a:r>
            <a:r>
              <a:rPr lang="fa-IR" sz="3600" b="0" dirty="0">
                <a:cs typeface="B Zar" panose="00000400000000000000" pitchFamily="2" charset="-78"/>
              </a:rPr>
              <a:t>نامید</a:t>
            </a:r>
            <a:r>
              <a:rPr lang="en-US" sz="3600" b="0" dirty="0">
                <a:cs typeface="B Zar" panose="00000400000000000000" pitchFamily="2" charset="-78"/>
              </a:rPr>
              <a:t>.</a:t>
            </a:r>
          </a:p>
          <a:p>
            <a:pPr algn="just" rtl="1"/>
            <a:endParaRPr lang="en-US" sz="3600" b="0" dirty="0">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AC2DCFE-1C48-4DCF-8670-D51498EC98F6}" type="slidenum">
              <a:rPr lang="ar-SA" altLang="fa-IR" sz="1200">
                <a:solidFill>
                  <a:srgbClr val="5F6680"/>
                </a:solidFill>
              </a:rPr>
              <a:pPr eaLnBrk="1" hangingPunct="1"/>
              <a:t>31</a:t>
            </a:fld>
            <a:endParaRPr lang="en-US" altLang="fa-IR" sz="1200">
              <a:solidFill>
                <a:srgbClr val="5F6680"/>
              </a:solidFill>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353524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vert="horz" lIns="91440" tIns="45720" rIns="91440" bIns="45720" rtlCol="0" anchor="ctr">
            <a:noAutofit/>
          </a:bodyPr>
          <a:lstStyle/>
          <a:p>
            <a:r>
              <a:rPr lang="fa-IR" altLang="en-US" sz="2400" b="1" dirty="0">
                <a:solidFill>
                  <a:srgbClr val="FF0000"/>
                </a:solidFill>
                <a:cs typeface="B Zar" panose="00000400000000000000" pitchFamily="2" charset="-78"/>
              </a:rPr>
              <a:t>حامیان مالی یک قرارداد تامین مالی پروژه چه کسانی هستند؟</a:t>
            </a:r>
            <a:r>
              <a:rPr lang="en-US" altLang="en-US" sz="2400" b="1" dirty="0">
                <a:solidFill>
                  <a:srgbClr val="FF0000"/>
                </a:solidFill>
                <a:cs typeface="B Zar" panose="00000400000000000000" pitchFamily="2" charset="-78"/>
              </a:rPr>
              <a:t/>
            </a:r>
            <a:br>
              <a:rPr lang="en-US" altLang="en-US" sz="2400" b="1" dirty="0">
                <a:solidFill>
                  <a:srgbClr val="FF0000"/>
                </a:solidFill>
                <a:cs typeface="B Zar" panose="00000400000000000000" pitchFamily="2" charset="-78"/>
              </a:rPr>
            </a:br>
            <a:endParaRPr lang="en-US" altLang="en-US" sz="2400" b="1" dirty="0">
              <a:solidFill>
                <a:srgbClr val="FF0000"/>
              </a:solidFill>
              <a:cs typeface="B Zar" panose="00000400000000000000" pitchFamily="2" charset="-78"/>
            </a:endParaRPr>
          </a:p>
        </p:txBody>
      </p:sp>
      <p:sp>
        <p:nvSpPr>
          <p:cNvPr id="9219" name="Content Placeholder 2"/>
          <p:cNvSpPr>
            <a:spLocks noGrp="1"/>
          </p:cNvSpPr>
          <p:nvPr>
            <p:ph idx="1"/>
          </p:nvPr>
        </p:nvSpPr>
        <p:spPr>
          <a:xfrm>
            <a:off x="381000" y="1100628"/>
            <a:ext cx="8229600" cy="3579849"/>
          </a:xfrm>
        </p:spPr>
        <p:txBody>
          <a:bodyPr>
            <a:noAutofit/>
          </a:bodyPr>
          <a:lstStyle/>
          <a:p>
            <a:pPr algn="r" rtl="1"/>
            <a:r>
              <a:rPr lang="fa-IR" altLang="en-US" sz="2800" b="0" dirty="0" smtClean="0">
                <a:solidFill>
                  <a:srgbClr val="00B050"/>
                </a:solidFill>
                <a:cs typeface="B Zar" panose="00000400000000000000" pitchFamily="2" charset="-78"/>
              </a:rPr>
              <a:t>حامیان </a:t>
            </a:r>
            <a:r>
              <a:rPr lang="fa-IR" altLang="en-US" sz="2800" b="0" dirty="0" err="1" smtClean="0">
                <a:solidFill>
                  <a:srgbClr val="00B050"/>
                </a:solidFill>
                <a:cs typeface="B Zar" panose="00000400000000000000" pitchFamily="2" charset="-78"/>
              </a:rPr>
              <a:t>صنعتي</a:t>
            </a:r>
            <a:r>
              <a:rPr lang="fa-IR" altLang="en-US" sz="2800" b="0" dirty="0" smtClean="0">
                <a:solidFill>
                  <a:srgbClr val="00B050"/>
                </a:solidFill>
                <a:cs typeface="B Zar" panose="00000400000000000000" pitchFamily="2" charset="-78"/>
              </a:rPr>
              <a:t>: </a:t>
            </a:r>
            <a:r>
              <a:rPr lang="fa-IR" altLang="en-US" sz="2800" b="0" dirty="0" smtClean="0">
                <a:cs typeface="B Zar" panose="00000400000000000000" pitchFamily="2" charset="-78"/>
              </a:rPr>
              <a:t>کسانی که ابتکار عمل را در صنایع بالا دستی یا پایین دستی بدست میگیرند یا در برخی موارد در صنایع مرتبط با </a:t>
            </a:r>
            <a:r>
              <a:rPr lang="fa-IR" altLang="en-US" sz="2800" b="0" dirty="0" err="1" smtClean="0">
                <a:cs typeface="B Zar" panose="00000400000000000000" pitchFamily="2" charset="-78"/>
              </a:rPr>
              <a:t>محوريت</a:t>
            </a:r>
            <a:r>
              <a:rPr lang="fa-IR" altLang="en-US" sz="2800" b="0" dirty="0" smtClean="0">
                <a:cs typeface="B Zar" panose="00000400000000000000" pitchFamily="2" charset="-78"/>
              </a:rPr>
              <a:t> صنف </a:t>
            </a:r>
            <a:r>
              <a:rPr lang="fa-IR" altLang="en-US" sz="2800" b="0" dirty="0" err="1" smtClean="0">
                <a:cs typeface="B Zar" panose="00000400000000000000" pitchFamily="2" charset="-78"/>
              </a:rPr>
              <a:t>تجای</a:t>
            </a:r>
            <a:r>
              <a:rPr lang="fa-IR" altLang="en-US" sz="2800" b="0" dirty="0" smtClean="0">
                <a:cs typeface="B Zar" panose="00000400000000000000" pitchFamily="2" charset="-78"/>
              </a:rPr>
              <a:t> خودشان درگیر میشوند</a:t>
            </a:r>
            <a:endParaRPr lang="en-US" altLang="en-US" sz="2800" b="0" dirty="0" smtClean="0">
              <a:cs typeface="B Zar" panose="00000400000000000000" pitchFamily="2" charset="-78"/>
            </a:endParaRPr>
          </a:p>
          <a:p>
            <a:pPr algn="r" rtl="1"/>
            <a:r>
              <a:rPr lang="fa-IR" altLang="en-US" sz="2800" b="0" dirty="0" smtClean="0">
                <a:solidFill>
                  <a:srgbClr val="00B050"/>
                </a:solidFill>
                <a:cs typeface="B Zar" panose="00000400000000000000" pitchFamily="2" charset="-78"/>
              </a:rPr>
              <a:t>حامیان عمومی </a:t>
            </a:r>
            <a:r>
              <a:rPr lang="fa-IR" altLang="en-US" sz="2800" b="0" dirty="0" smtClean="0">
                <a:cs typeface="B Zar" panose="00000400000000000000" pitchFamily="2" charset="-78"/>
              </a:rPr>
              <a:t>(دولت مرکزی یا محلی ، </a:t>
            </a:r>
            <a:r>
              <a:rPr lang="fa-IR" altLang="en-US" sz="2800" b="0" dirty="0" err="1" smtClean="0">
                <a:cs typeface="B Zar" panose="00000400000000000000" pitchFamily="2" charset="-78"/>
              </a:rPr>
              <a:t>شهرداریها</a:t>
            </a:r>
            <a:r>
              <a:rPr lang="fa-IR" altLang="en-US" sz="2800" b="0" dirty="0" smtClean="0">
                <a:cs typeface="B Zar" panose="00000400000000000000" pitchFamily="2" charset="-78"/>
              </a:rPr>
              <a:t> یا شرکتهای وابسته به </a:t>
            </a:r>
            <a:r>
              <a:rPr lang="fa-IR" altLang="en-US" sz="2800" b="0" dirty="0" err="1" smtClean="0">
                <a:cs typeface="B Zar" panose="00000400000000000000" pitchFamily="2" charset="-78"/>
              </a:rPr>
              <a:t>شهرداريها</a:t>
            </a:r>
            <a:r>
              <a:rPr lang="fa-IR" altLang="en-US" sz="2800" b="0" dirty="0" smtClean="0">
                <a:cs typeface="B Zar" panose="00000400000000000000" pitchFamily="2" charset="-78"/>
              </a:rPr>
              <a:t>) : کسانی هستند که اهداف اصلی شان امور خدماتی ، رفاهی، خیریه و... میباشد</a:t>
            </a:r>
            <a:endParaRPr lang="en-US" altLang="en-US" sz="2800" b="0" dirty="0" smtClean="0">
              <a:cs typeface="B Zar" panose="00000400000000000000" pitchFamily="2" charset="-78"/>
            </a:endParaRPr>
          </a:p>
          <a:p>
            <a:pPr algn="r" rtl="1"/>
            <a:r>
              <a:rPr lang="fa-IR" altLang="en-US" sz="2800" b="0" dirty="0" smtClean="0">
                <a:solidFill>
                  <a:srgbClr val="00B050"/>
                </a:solidFill>
                <a:cs typeface="B Zar" panose="00000400000000000000" pitchFamily="2" charset="-78"/>
              </a:rPr>
              <a:t>حامیان </a:t>
            </a:r>
            <a:r>
              <a:rPr lang="fa-IR" altLang="en-US" sz="2800" b="0" dirty="0" err="1" smtClean="0">
                <a:solidFill>
                  <a:srgbClr val="00B050"/>
                </a:solidFill>
                <a:cs typeface="B Zar" panose="00000400000000000000" pitchFamily="2" charset="-78"/>
              </a:rPr>
              <a:t>پیمانکاري</a:t>
            </a:r>
            <a:r>
              <a:rPr lang="fa-IR" altLang="en-US" sz="2800" b="0" dirty="0" smtClean="0">
                <a:solidFill>
                  <a:srgbClr val="00B050"/>
                </a:solidFill>
                <a:cs typeface="B Zar" panose="00000400000000000000" pitchFamily="2" charset="-78"/>
              </a:rPr>
              <a:t> : </a:t>
            </a:r>
            <a:r>
              <a:rPr lang="fa-IR" altLang="en-US" sz="2800" b="0" dirty="0" smtClean="0">
                <a:cs typeface="B Zar" panose="00000400000000000000" pitchFamily="2" charset="-78"/>
              </a:rPr>
              <a:t>کسی که توسعه میدهد ، میسازد یا میکارند و علاقه </a:t>
            </a:r>
            <a:r>
              <a:rPr lang="fa-IR" altLang="en-US" sz="2800" b="0" dirty="0" err="1" smtClean="0">
                <a:cs typeface="B Zar" panose="00000400000000000000" pitchFamily="2" charset="-78"/>
              </a:rPr>
              <a:t>مند</a:t>
            </a:r>
            <a:r>
              <a:rPr lang="fa-IR" altLang="en-US" sz="2800" b="0" dirty="0" smtClean="0">
                <a:cs typeface="B Zar" panose="00000400000000000000" pitchFamily="2" charset="-78"/>
              </a:rPr>
              <a:t> به شرکت در سرمایه گذاری بوسیله فراهم کردن سرمایه و اعطای وام هستند.</a:t>
            </a:r>
            <a:endParaRPr lang="en-US" altLang="en-US" sz="2800" b="0" dirty="0" smtClean="0">
              <a:cs typeface="B Zar" panose="00000400000000000000" pitchFamily="2" charset="-78"/>
            </a:endParaRPr>
          </a:p>
          <a:p>
            <a:pPr algn="r" rtl="1"/>
            <a:r>
              <a:rPr lang="fa-IR" altLang="en-US" sz="2800" b="0" dirty="0" smtClean="0">
                <a:cs typeface="B Zar" panose="00000400000000000000" pitchFamily="2" charset="-78"/>
              </a:rPr>
              <a:t>سرمایه گذاران مالی </a:t>
            </a:r>
            <a:endParaRPr lang="en-US" altLang="en-US" sz="2800" b="0" dirty="0" smtClean="0">
              <a:cs typeface="B Zar" panose="00000400000000000000" pitchFamily="2" charset="-78"/>
            </a:endParaRPr>
          </a:p>
          <a:p>
            <a:pPr algn="r"/>
            <a:endParaRPr lang="en-US" altLang="en-US" sz="2800" b="0" dirty="0" smtClean="0">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5EFDBEB8-A880-47F1-96EA-DDFEBEF98105}" type="slidenum">
              <a:rPr lang="ar-SA" altLang="en-US" sz="1200">
                <a:solidFill>
                  <a:srgbClr val="5F6680"/>
                </a:solidFill>
              </a:rPr>
              <a:pPr eaLnBrk="1" hangingPunct="1"/>
              <a:t>32</a:t>
            </a:fld>
            <a:endParaRPr lang="en-US" altLang="en-US" sz="1200">
              <a:solidFill>
                <a:srgbClr val="5F6680"/>
              </a:solidFill>
            </a:endParaRPr>
          </a:p>
        </p:txBody>
      </p:sp>
    </p:spTree>
    <p:extLst>
      <p:ext uri="{BB962C8B-B14F-4D97-AF65-F5344CB8AC3E}">
        <p14:creationId xmlns:p14="http://schemas.microsoft.com/office/powerpoint/2010/main" val="1931422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Zar" panose="00000400000000000000" pitchFamily="2" charset="-78"/>
              </a:rPr>
              <a:t>انواع </a:t>
            </a:r>
            <a:r>
              <a:rPr lang="fa-IR" b="1" dirty="0" err="1">
                <a:solidFill>
                  <a:srgbClr val="C00000"/>
                </a:solidFill>
                <a:cs typeface="B Zar" panose="00000400000000000000" pitchFamily="2" charset="-78"/>
              </a:rPr>
              <a:t>ساختارهاي</a:t>
            </a:r>
            <a:r>
              <a:rPr lang="fa-IR" b="1" dirty="0">
                <a:solidFill>
                  <a:srgbClr val="C00000"/>
                </a:solidFill>
                <a:cs typeface="B Zar" panose="00000400000000000000" pitchFamily="2" charset="-78"/>
              </a:rPr>
              <a:t> </a:t>
            </a:r>
            <a:r>
              <a:rPr lang="fa-IR" b="1" dirty="0" err="1">
                <a:solidFill>
                  <a:srgbClr val="C00000"/>
                </a:solidFill>
                <a:cs typeface="B Zar" panose="00000400000000000000" pitchFamily="2" charset="-78"/>
              </a:rPr>
              <a:t>تامين</a:t>
            </a:r>
            <a:r>
              <a:rPr lang="fa-IR" b="1" dirty="0">
                <a:solidFill>
                  <a:srgbClr val="C00000"/>
                </a:solidFill>
                <a:cs typeface="B Zar" panose="00000400000000000000" pitchFamily="2" charset="-78"/>
              </a:rPr>
              <a:t> </a:t>
            </a:r>
            <a:r>
              <a:rPr lang="fa-IR" b="1" dirty="0" err="1">
                <a:solidFill>
                  <a:srgbClr val="C00000"/>
                </a:solidFill>
                <a:cs typeface="B Zar" panose="00000400000000000000" pitchFamily="2" charset="-78"/>
              </a:rPr>
              <a:t>مالي</a:t>
            </a:r>
            <a:r>
              <a:rPr lang="fa-IR" b="1" dirty="0">
                <a:solidFill>
                  <a:srgbClr val="C00000"/>
                </a:solidFill>
                <a:cs typeface="B Zar" panose="00000400000000000000" pitchFamily="2" charset="-78"/>
              </a:rPr>
              <a:t> پروژه: تفاوت در روشها</a:t>
            </a:r>
            <a:endParaRPr lang="en-US" b="1" dirty="0">
              <a:solidFill>
                <a:srgbClr val="C00000"/>
              </a:solidFill>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34634750"/>
              </p:ext>
            </p:extLst>
          </p:nvPr>
        </p:nvGraphicFramePr>
        <p:xfrm>
          <a:off x="304799" y="1106964"/>
          <a:ext cx="8305800" cy="4846320"/>
        </p:xfrm>
        <a:graphic>
          <a:graphicData uri="http://schemas.openxmlformats.org/drawingml/2006/table">
            <a:tbl>
              <a:tblPr rtl="1" firstRow="1" firstCol="1" bandRow="1">
                <a:tableStyleId>{68D230F3-CF80-4859-8CE7-A43EE81993B5}</a:tableStyleId>
              </a:tblPr>
              <a:tblGrid>
                <a:gridCol w="2076450">
                  <a:extLst>
                    <a:ext uri="{9D8B030D-6E8A-4147-A177-3AD203B41FA5}">
                      <a16:colId xmlns:a16="http://schemas.microsoft.com/office/drawing/2014/main" val="3846119287"/>
                    </a:ext>
                  </a:extLst>
                </a:gridCol>
                <a:gridCol w="2076450">
                  <a:extLst>
                    <a:ext uri="{9D8B030D-6E8A-4147-A177-3AD203B41FA5}">
                      <a16:colId xmlns:a16="http://schemas.microsoft.com/office/drawing/2014/main" val="3656857463"/>
                    </a:ext>
                  </a:extLst>
                </a:gridCol>
                <a:gridCol w="2076450">
                  <a:extLst>
                    <a:ext uri="{9D8B030D-6E8A-4147-A177-3AD203B41FA5}">
                      <a16:colId xmlns:a16="http://schemas.microsoft.com/office/drawing/2014/main" val="3650095880"/>
                    </a:ext>
                  </a:extLst>
                </a:gridCol>
                <a:gridCol w="2076450">
                  <a:extLst>
                    <a:ext uri="{9D8B030D-6E8A-4147-A177-3AD203B41FA5}">
                      <a16:colId xmlns:a16="http://schemas.microsoft.com/office/drawing/2014/main" val="1713387413"/>
                    </a:ext>
                  </a:extLst>
                </a:gridCol>
              </a:tblGrid>
              <a:tr h="0">
                <a:tc gridSpan="4">
                  <a:txBody>
                    <a:bodyPr/>
                    <a:lstStyle/>
                    <a:p>
                      <a:pPr marL="0" marR="0" algn="just" rtl="1">
                        <a:lnSpc>
                          <a:spcPct val="150000"/>
                        </a:lnSpc>
                        <a:spcBef>
                          <a:spcPts val="0"/>
                        </a:spcBef>
                        <a:spcAft>
                          <a:spcPts val="1000"/>
                        </a:spcAft>
                      </a:pPr>
                      <a:r>
                        <a:rPr lang="fa-IR" sz="1800" dirty="0">
                          <a:effectLst/>
                          <a:cs typeface="B Zar" panose="00000400000000000000" pitchFamily="2" charset="-78"/>
                        </a:rPr>
                        <a:t>انواع </a:t>
                      </a:r>
                      <a:r>
                        <a:rPr lang="fa-IR" sz="1800" dirty="0" err="1">
                          <a:effectLst/>
                          <a:cs typeface="B Zar" panose="00000400000000000000" pitchFamily="2" charset="-78"/>
                        </a:rPr>
                        <a:t>ساختارهاي</a:t>
                      </a:r>
                      <a:r>
                        <a:rPr lang="fa-IR" sz="1800" dirty="0">
                          <a:effectLst/>
                          <a:cs typeface="B Zar" panose="00000400000000000000" pitchFamily="2" charset="-78"/>
                        </a:rPr>
                        <a:t> قراردادی</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990488"/>
                  </a:ext>
                </a:extLst>
              </a:tr>
              <a:tr h="0">
                <a:tc>
                  <a:txBody>
                    <a:bodyPr/>
                    <a:lstStyle/>
                    <a:p>
                      <a:pPr marL="0" marR="0" algn="just" defTabSz="914400" rtl="1" eaLnBrk="1" latinLnBrk="0" hangingPunct="1">
                        <a:lnSpc>
                          <a:spcPct val="150000"/>
                        </a:lnSpc>
                        <a:spcBef>
                          <a:spcPts val="0"/>
                        </a:spcBef>
                        <a:spcAft>
                          <a:spcPts val="0"/>
                        </a:spcAft>
                      </a:pPr>
                      <a:r>
                        <a:rPr lang="fa-IR" sz="1800" b="0" kern="1200" dirty="0" err="1">
                          <a:solidFill>
                            <a:schemeClr val="tx1"/>
                          </a:solidFill>
                          <a:effectLst/>
                          <a:latin typeface="+mn-lt"/>
                          <a:ea typeface="+mn-ea"/>
                          <a:cs typeface="B Zar" panose="00000400000000000000" pitchFamily="2" charset="-78"/>
                        </a:rPr>
                        <a:t>خصوصي</a:t>
                      </a:r>
                      <a:r>
                        <a:rPr lang="fa-IR" sz="1800" b="0" kern="1200" dirty="0">
                          <a:solidFill>
                            <a:schemeClr val="tx1"/>
                          </a:solidFill>
                          <a:effectLst/>
                          <a:latin typeface="+mn-lt"/>
                          <a:ea typeface="+mn-ea"/>
                          <a:cs typeface="B Zar" panose="00000400000000000000" pitchFamily="2" charset="-78"/>
                        </a:rPr>
                        <a:t> </a:t>
                      </a:r>
                      <a:r>
                        <a:rPr lang="fa-IR" sz="1800" b="0" kern="1200" dirty="0" err="1">
                          <a:solidFill>
                            <a:schemeClr val="tx1"/>
                          </a:solidFill>
                          <a:effectLst/>
                          <a:latin typeface="+mn-lt"/>
                          <a:ea typeface="+mn-ea"/>
                          <a:cs typeface="B Zar" panose="00000400000000000000" pitchFamily="2" charset="-78"/>
                        </a:rPr>
                        <a:t>سازي</a:t>
                      </a:r>
                      <a:r>
                        <a:rPr lang="fa-IR" sz="1800" b="0" kern="1200" dirty="0">
                          <a:solidFill>
                            <a:schemeClr val="tx1"/>
                          </a:solidFill>
                          <a:effectLst/>
                          <a:latin typeface="+mn-lt"/>
                          <a:ea typeface="+mn-ea"/>
                          <a:cs typeface="B Zar" panose="00000400000000000000" pitchFamily="2" charset="-78"/>
                        </a:rPr>
                        <a:t> </a:t>
                      </a:r>
                      <a:r>
                        <a:rPr lang="fa-IR" sz="1800" b="0" kern="1200" dirty="0" err="1">
                          <a:solidFill>
                            <a:schemeClr val="tx1"/>
                          </a:solidFill>
                          <a:effectLst/>
                          <a:latin typeface="+mn-lt"/>
                          <a:ea typeface="+mn-ea"/>
                          <a:cs typeface="B Zar" panose="00000400000000000000" pitchFamily="2" charset="-78"/>
                        </a:rPr>
                        <a:t>كامل</a:t>
                      </a:r>
                      <a:endParaRPr lang="en-US" sz="1800" b="0" kern="1200" dirty="0">
                        <a:solidFill>
                          <a:schemeClr val="tx1"/>
                        </a:solidFill>
                        <a:effectLst/>
                        <a:latin typeface="+mn-lt"/>
                        <a:ea typeface="+mn-ea"/>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600" b="0" dirty="0">
                          <a:effectLst/>
                          <a:cs typeface="B Zar" panose="00000400000000000000" pitchFamily="2" charset="-78"/>
                        </a:rPr>
                        <a:t>فروش دارایی ها</a:t>
                      </a:r>
                      <a:endParaRPr lang="en-US" sz="2000" b="0" dirty="0">
                        <a:effectLst/>
                        <a:cs typeface="B Zar" panose="00000400000000000000" pitchFamily="2" charset="-78"/>
                      </a:endParaRPr>
                    </a:p>
                    <a:p>
                      <a:pPr marL="0" marR="0" algn="just" rtl="1">
                        <a:lnSpc>
                          <a:spcPct val="150000"/>
                        </a:lnSpc>
                        <a:spcBef>
                          <a:spcPts val="0"/>
                        </a:spcBef>
                        <a:spcAft>
                          <a:spcPts val="0"/>
                        </a:spcAft>
                      </a:pPr>
                      <a:r>
                        <a:rPr lang="fa-IR" sz="1600" b="0" dirty="0">
                          <a:effectLst/>
                          <a:cs typeface="B Zar" panose="00000400000000000000" pitchFamily="2" charset="-78"/>
                        </a:rPr>
                        <a:t>واگذاری ها</a:t>
                      </a:r>
                      <a:endParaRPr lang="en-US" sz="2000" b="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1800" dirty="0">
                          <a:effectLst/>
                          <a:cs typeface="B Zar" panose="00000400000000000000" pitchFamily="2" charset="-78"/>
                        </a:rPr>
                        <a:t>قرارداد </a:t>
                      </a:r>
                      <a:r>
                        <a:rPr lang="fa-IR" sz="1800" dirty="0" err="1">
                          <a:effectLst/>
                          <a:cs typeface="B Zar" panose="00000400000000000000" pitchFamily="2" charset="-78"/>
                        </a:rPr>
                        <a:t>واگذاري</a:t>
                      </a:r>
                      <a:r>
                        <a:rPr lang="fa-IR" sz="1800" dirty="0">
                          <a:effectLst/>
                          <a:cs typeface="B Zar" panose="00000400000000000000" pitchFamily="2" charset="-78"/>
                        </a:rPr>
                        <a:t> </a:t>
                      </a:r>
                      <a:r>
                        <a:rPr lang="fa-IR" sz="1800" dirty="0" err="1">
                          <a:effectLst/>
                          <a:cs typeface="B Zar" panose="00000400000000000000" pitchFamily="2" charset="-78"/>
                        </a:rPr>
                        <a:t>اعطاي</a:t>
                      </a:r>
                      <a:r>
                        <a:rPr lang="fa-IR" sz="1800" dirty="0">
                          <a:effectLst/>
                          <a:cs typeface="B Zar" panose="00000400000000000000" pitchFamily="2" charset="-78"/>
                        </a:rPr>
                        <a:t> </a:t>
                      </a:r>
                      <a:r>
                        <a:rPr lang="fa-IR" sz="1800" dirty="0" err="1">
                          <a:effectLst/>
                          <a:cs typeface="B Zar" panose="00000400000000000000" pitchFamily="2" charset="-78"/>
                        </a:rPr>
                        <a:t>مالكيت</a:t>
                      </a:r>
                      <a:r>
                        <a:rPr lang="fa-IR" sz="1800" dirty="0">
                          <a:effectLst/>
                          <a:cs typeface="B Zar" panose="00000400000000000000" pitchFamily="2" charset="-78"/>
                        </a:rPr>
                        <a:t> به بخش </a:t>
                      </a:r>
                      <a:r>
                        <a:rPr lang="fa-IR" sz="1800" dirty="0" err="1">
                          <a:effectLst/>
                          <a:cs typeface="B Zar" panose="00000400000000000000" pitchFamily="2" charset="-78"/>
                        </a:rPr>
                        <a:t>خصوصي</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طراحی، ساخت، مدیریت و انتقال</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کارخانه های تجاری</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2000" dirty="0">
                          <a:effectLst/>
                          <a:cs typeface="B Zar" panose="00000400000000000000" pitchFamily="2" charset="-78"/>
                        </a:rPr>
                        <a:t> </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1800" dirty="0">
                          <a:effectLst/>
                          <a:cs typeface="B Zar" panose="00000400000000000000" pitchFamily="2" charset="-78"/>
                        </a:rPr>
                        <a:t>قرارداد </a:t>
                      </a:r>
                      <a:r>
                        <a:rPr lang="fa-IR" sz="1800" dirty="0" err="1">
                          <a:effectLst/>
                          <a:cs typeface="B Zar" panose="00000400000000000000" pitchFamily="2" charset="-78"/>
                        </a:rPr>
                        <a:t>واگذاري</a:t>
                      </a:r>
                      <a:r>
                        <a:rPr lang="fa-IR" sz="1800" dirty="0">
                          <a:effectLst/>
                          <a:cs typeface="B Zar" panose="00000400000000000000" pitchFamily="2" charset="-78"/>
                        </a:rPr>
                        <a:t> </a:t>
                      </a:r>
                      <a:r>
                        <a:rPr lang="fa-IR" sz="1800" dirty="0" err="1">
                          <a:effectLst/>
                          <a:cs typeface="B Zar" panose="00000400000000000000" pitchFamily="2" charset="-78"/>
                        </a:rPr>
                        <a:t>اعطاي</a:t>
                      </a:r>
                      <a:r>
                        <a:rPr lang="fa-IR" sz="1800" dirty="0">
                          <a:effectLst/>
                          <a:cs typeface="B Zar" panose="00000400000000000000" pitchFamily="2" charset="-78"/>
                        </a:rPr>
                        <a:t> </a:t>
                      </a:r>
                      <a:r>
                        <a:rPr lang="fa-IR" sz="1800" dirty="0" err="1">
                          <a:effectLst/>
                          <a:cs typeface="B Zar" panose="00000400000000000000" pitchFamily="2" charset="-78"/>
                        </a:rPr>
                        <a:t>مالكيت</a:t>
                      </a:r>
                      <a:r>
                        <a:rPr lang="fa-IR" sz="1800" dirty="0">
                          <a:effectLst/>
                          <a:cs typeface="B Zar" panose="00000400000000000000" pitchFamily="2" charset="-78"/>
                        </a:rPr>
                        <a:t> به دولت</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بازسازی تأسیسات موجود، مدیریت و انتقال آن</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طراحی، ساخت، مدیریت و انتقال</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1800" dirty="0">
                          <a:effectLst/>
                          <a:cs typeface="B Zar" panose="00000400000000000000" pitchFamily="2" charset="-78"/>
                        </a:rPr>
                        <a:t>خدمات </a:t>
                      </a:r>
                      <a:r>
                        <a:rPr lang="fa-IR" sz="1800" dirty="0" err="1">
                          <a:effectLst/>
                          <a:cs typeface="B Zar" panose="00000400000000000000" pitchFamily="2" charset="-78"/>
                        </a:rPr>
                        <a:t>تعمير</a:t>
                      </a:r>
                      <a:r>
                        <a:rPr lang="fa-IR" sz="1800" dirty="0">
                          <a:effectLst/>
                          <a:cs typeface="B Zar" panose="00000400000000000000" pitchFamily="2" charset="-78"/>
                        </a:rPr>
                        <a:t> و </a:t>
                      </a:r>
                      <a:r>
                        <a:rPr lang="fa-IR" sz="1800" dirty="0" err="1">
                          <a:effectLst/>
                          <a:cs typeface="B Zar" panose="00000400000000000000" pitchFamily="2" charset="-78"/>
                        </a:rPr>
                        <a:t>نگهداري</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800" dirty="0">
                          <a:effectLst/>
                          <a:cs typeface="B Zar" panose="00000400000000000000" pitchFamily="2" charset="-78"/>
                        </a:rPr>
                        <a:t> </a:t>
                      </a:r>
                      <a:endParaRPr lang="en-US" sz="16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مدیریت توسط بخش خصوصی است.</a:t>
                      </a:r>
                      <a:endParaRPr lang="en-US" sz="1800" dirty="0">
                        <a:effectLst/>
                        <a:cs typeface="B Zar" panose="00000400000000000000" pitchFamily="2" charset="-78"/>
                      </a:endParaRPr>
                    </a:p>
                    <a:p>
                      <a:pPr marL="0" marR="0" algn="just" rtl="1">
                        <a:lnSpc>
                          <a:spcPct val="150000"/>
                        </a:lnSpc>
                        <a:spcBef>
                          <a:spcPts val="0"/>
                        </a:spcBef>
                        <a:spcAft>
                          <a:spcPts val="1000"/>
                        </a:spcAft>
                      </a:pPr>
                      <a:r>
                        <a:rPr lang="fa-IR" sz="1400" dirty="0">
                          <a:effectLst/>
                          <a:cs typeface="B Zar" panose="00000400000000000000" pitchFamily="2" charset="-78"/>
                        </a:rPr>
                        <a:t>قراردادهای اجاره بلند مدت</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a16="http://schemas.microsoft.com/office/drawing/2014/main" val="314492022"/>
                  </a:ext>
                </a:extLst>
              </a:tr>
              <a:tr h="0">
                <a:tc gridSpan="4">
                  <a:txBody>
                    <a:bodyPr/>
                    <a:lstStyle/>
                    <a:p>
                      <a:pPr marL="0" marR="0" algn="just" rtl="1">
                        <a:lnSpc>
                          <a:spcPct val="150000"/>
                        </a:lnSpc>
                        <a:spcBef>
                          <a:spcPts val="0"/>
                        </a:spcBef>
                        <a:spcAft>
                          <a:spcPts val="1000"/>
                        </a:spcAft>
                      </a:pPr>
                      <a:r>
                        <a:rPr lang="fa-IR" sz="1800" dirty="0">
                          <a:effectLst/>
                          <a:cs typeface="B Zar" panose="00000400000000000000" pitchFamily="2" charset="-78"/>
                        </a:rPr>
                        <a:t>ریسک های اصلی و نحوه تخصیص آن ها بین طرفین</a:t>
                      </a:r>
                      <a:endParaRPr lang="en-US" sz="16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5795287"/>
                  </a:ext>
                </a:extLst>
              </a:tr>
              <a:tr h="0">
                <a:tc>
                  <a:txBody>
                    <a:bodyPr/>
                    <a:lstStyle/>
                    <a:p>
                      <a:pPr marL="0" marR="0" algn="just" rtl="1">
                        <a:lnSpc>
                          <a:spcPct val="150000"/>
                        </a:lnSpc>
                        <a:spcBef>
                          <a:spcPts val="0"/>
                        </a:spcBef>
                        <a:spcAft>
                          <a:spcPts val="0"/>
                        </a:spcAft>
                      </a:pPr>
                      <a:r>
                        <a:rPr lang="fa-IR" sz="1400" dirty="0">
                          <a:effectLst/>
                          <a:cs typeface="B Zar" panose="00000400000000000000" pitchFamily="2" charset="-78"/>
                        </a:rPr>
                        <a:t>سرمایه گذاری: بخش </a:t>
                      </a:r>
                      <a:r>
                        <a:rPr lang="fa-IR" sz="1400" dirty="0" err="1">
                          <a:effectLst/>
                          <a:cs typeface="B Zar" panose="00000400000000000000" pitchFamily="2" charset="-78"/>
                        </a:rPr>
                        <a:t>خصوصي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err="1">
                          <a:effectLst/>
                          <a:cs typeface="B Zar" panose="00000400000000000000" pitchFamily="2" charset="-78"/>
                        </a:rPr>
                        <a:t>تجاري</a:t>
                      </a:r>
                      <a:r>
                        <a:rPr lang="fa-IR" sz="1400" dirty="0">
                          <a:effectLst/>
                          <a:cs typeface="B Zar" panose="00000400000000000000" pitchFamily="2" charset="-78"/>
                        </a:rPr>
                        <a:t>: </a:t>
                      </a:r>
                      <a:r>
                        <a:rPr lang="fa-IR" sz="1400" dirty="0" err="1">
                          <a:effectLst/>
                          <a:cs typeface="B Zar" panose="00000400000000000000" pitchFamily="2" charset="-78"/>
                        </a:rPr>
                        <a:t>خصوصي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بهره </a:t>
                      </a:r>
                      <a:r>
                        <a:rPr lang="fa-IR" sz="1400" dirty="0" err="1">
                          <a:effectLst/>
                          <a:cs typeface="B Zar" panose="00000400000000000000" pitchFamily="2" charset="-78"/>
                        </a:rPr>
                        <a:t>برداري</a:t>
                      </a:r>
                      <a:r>
                        <a:rPr lang="fa-IR" sz="1400" dirty="0">
                          <a:effectLst/>
                          <a:cs typeface="B Zar" panose="00000400000000000000" pitchFamily="2" charset="-78"/>
                        </a:rPr>
                        <a:t>: بخش </a:t>
                      </a:r>
                      <a:r>
                        <a:rPr lang="fa-IR" sz="1400" dirty="0" err="1">
                          <a:effectLst/>
                          <a:cs typeface="B Zar" panose="00000400000000000000" pitchFamily="2" charset="-78"/>
                        </a:rPr>
                        <a:t>خصوصي</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1400" dirty="0">
                          <a:effectLst/>
                          <a:cs typeface="B Zar" panose="00000400000000000000" pitchFamily="2" charset="-78"/>
                        </a:rPr>
                        <a:t>ساخت: بخش </a:t>
                      </a:r>
                      <a:r>
                        <a:rPr lang="fa-IR" sz="1400" dirty="0" err="1">
                          <a:effectLst/>
                          <a:cs typeface="B Zar" panose="00000400000000000000" pitchFamily="2" charset="-78"/>
                        </a:rPr>
                        <a:t>خصوصي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err="1">
                          <a:effectLst/>
                          <a:cs typeface="B Zar" panose="00000400000000000000" pitchFamily="2" charset="-78"/>
                        </a:rPr>
                        <a:t>تجاري</a:t>
                      </a:r>
                      <a:r>
                        <a:rPr lang="fa-IR" sz="1400" dirty="0">
                          <a:effectLst/>
                          <a:cs typeface="B Zar" panose="00000400000000000000" pitchFamily="2" charset="-78"/>
                        </a:rPr>
                        <a:t>: </a:t>
                      </a:r>
                      <a:r>
                        <a:rPr lang="fa-IR" sz="1400" dirty="0" err="1">
                          <a:effectLst/>
                          <a:cs typeface="B Zar" panose="00000400000000000000" pitchFamily="2" charset="-78"/>
                        </a:rPr>
                        <a:t>خصوصي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بهره </a:t>
                      </a:r>
                      <a:r>
                        <a:rPr lang="fa-IR" sz="1400" dirty="0" err="1">
                          <a:effectLst/>
                          <a:cs typeface="B Zar" panose="00000400000000000000" pitchFamily="2" charset="-78"/>
                        </a:rPr>
                        <a:t>برداري</a:t>
                      </a:r>
                      <a:r>
                        <a:rPr lang="fa-IR" sz="1400" dirty="0">
                          <a:effectLst/>
                          <a:cs typeface="B Zar" panose="00000400000000000000" pitchFamily="2" charset="-78"/>
                        </a:rPr>
                        <a:t>: بخش </a:t>
                      </a:r>
                      <a:r>
                        <a:rPr lang="fa-IR" sz="1400" dirty="0" err="1">
                          <a:effectLst/>
                          <a:cs typeface="B Zar" panose="00000400000000000000" pitchFamily="2" charset="-78"/>
                        </a:rPr>
                        <a:t>خصوصي</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1400" dirty="0">
                          <a:effectLst/>
                          <a:cs typeface="B Zar" panose="00000400000000000000" pitchFamily="2" charset="-78"/>
                        </a:rPr>
                        <a:t>ساخت: بخش </a:t>
                      </a:r>
                      <a:r>
                        <a:rPr lang="fa-IR" sz="1400" dirty="0" err="1">
                          <a:effectLst/>
                          <a:cs typeface="B Zar" panose="00000400000000000000" pitchFamily="2" charset="-78"/>
                        </a:rPr>
                        <a:t>عمومي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بازسازی: بخش </a:t>
                      </a:r>
                      <a:r>
                        <a:rPr lang="fa-IR" sz="1400" dirty="0" err="1">
                          <a:effectLst/>
                          <a:cs typeface="B Zar" panose="00000400000000000000" pitchFamily="2" charset="-78"/>
                        </a:rPr>
                        <a:t>خصوصي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تجاری: بخش </a:t>
                      </a:r>
                      <a:r>
                        <a:rPr lang="fa-IR" sz="1400" dirty="0" err="1">
                          <a:effectLst/>
                          <a:cs typeface="B Zar" panose="00000400000000000000" pitchFamily="2" charset="-78"/>
                        </a:rPr>
                        <a:t>عمومي</a:t>
                      </a:r>
                      <a:r>
                        <a:rPr lang="fa-IR" sz="1400" dirty="0">
                          <a:effectLst/>
                          <a:cs typeface="B Zar" panose="00000400000000000000" pitchFamily="2" charset="-78"/>
                        </a:rPr>
                        <a:t>/</a:t>
                      </a:r>
                      <a:r>
                        <a:rPr lang="fa-IR" sz="1400" dirty="0" err="1">
                          <a:effectLst/>
                          <a:cs typeface="B Zar" panose="00000400000000000000" pitchFamily="2" charset="-78"/>
                        </a:rPr>
                        <a:t>خصوصي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a:effectLst/>
                          <a:cs typeface="B Zar" panose="00000400000000000000" pitchFamily="2" charset="-78"/>
                        </a:rPr>
                        <a:t>بهره </a:t>
                      </a:r>
                      <a:r>
                        <a:rPr lang="fa-IR" sz="1400" dirty="0" err="1">
                          <a:effectLst/>
                          <a:cs typeface="B Zar" panose="00000400000000000000" pitchFamily="2" charset="-78"/>
                        </a:rPr>
                        <a:t>برداري</a:t>
                      </a:r>
                      <a:r>
                        <a:rPr lang="fa-IR" sz="1400" dirty="0">
                          <a:effectLst/>
                          <a:cs typeface="B Zar" panose="00000400000000000000" pitchFamily="2" charset="-78"/>
                        </a:rPr>
                        <a:t>: بخش </a:t>
                      </a:r>
                      <a:r>
                        <a:rPr lang="fa-IR" sz="1400" dirty="0" err="1">
                          <a:effectLst/>
                          <a:cs typeface="B Zar" panose="00000400000000000000" pitchFamily="2" charset="-78"/>
                        </a:rPr>
                        <a:t>خصوصي</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1400" dirty="0">
                          <a:effectLst/>
                          <a:cs typeface="B Zar" panose="00000400000000000000" pitchFamily="2" charset="-78"/>
                        </a:rPr>
                        <a:t>ساخت: بخش </a:t>
                      </a:r>
                      <a:r>
                        <a:rPr lang="fa-IR" sz="1400" dirty="0" err="1">
                          <a:effectLst/>
                          <a:cs typeface="B Zar" panose="00000400000000000000" pitchFamily="2" charset="-78"/>
                        </a:rPr>
                        <a:t>عمومي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err="1">
                          <a:effectLst/>
                          <a:cs typeface="B Zar" panose="00000400000000000000" pitchFamily="2" charset="-78"/>
                        </a:rPr>
                        <a:t>سرمايه</a:t>
                      </a:r>
                      <a:r>
                        <a:rPr lang="fa-IR" sz="1400" dirty="0">
                          <a:effectLst/>
                          <a:cs typeface="B Zar" panose="00000400000000000000" pitchFamily="2" charset="-78"/>
                        </a:rPr>
                        <a:t> گذاری: بخش </a:t>
                      </a:r>
                      <a:r>
                        <a:rPr lang="fa-IR" sz="1400" dirty="0" err="1">
                          <a:effectLst/>
                          <a:cs typeface="B Zar" panose="00000400000000000000" pitchFamily="2" charset="-78"/>
                        </a:rPr>
                        <a:t>عمومي</a:t>
                      </a:r>
                      <a:endParaRPr lang="en-US" sz="1800" dirty="0">
                        <a:effectLst/>
                        <a:cs typeface="B Zar" panose="00000400000000000000" pitchFamily="2" charset="-78"/>
                      </a:endParaRPr>
                    </a:p>
                    <a:p>
                      <a:pPr marL="0" marR="0" algn="just" rtl="1">
                        <a:lnSpc>
                          <a:spcPct val="150000"/>
                        </a:lnSpc>
                        <a:spcBef>
                          <a:spcPts val="0"/>
                        </a:spcBef>
                        <a:spcAft>
                          <a:spcPts val="0"/>
                        </a:spcAft>
                      </a:pPr>
                      <a:r>
                        <a:rPr lang="fa-IR" sz="1400" dirty="0" err="1">
                          <a:effectLst/>
                          <a:cs typeface="B Zar" panose="00000400000000000000" pitchFamily="2" charset="-78"/>
                        </a:rPr>
                        <a:t>تجاري</a:t>
                      </a:r>
                      <a:r>
                        <a:rPr lang="fa-IR" sz="1400" dirty="0">
                          <a:effectLst/>
                          <a:cs typeface="B Zar" panose="00000400000000000000" pitchFamily="2" charset="-78"/>
                        </a:rPr>
                        <a:t>: بخش </a:t>
                      </a:r>
                      <a:r>
                        <a:rPr lang="fa-IR" sz="1400" dirty="0" err="1">
                          <a:effectLst/>
                          <a:cs typeface="B Zar" panose="00000400000000000000" pitchFamily="2" charset="-78"/>
                        </a:rPr>
                        <a:t>عمومي</a:t>
                      </a:r>
                      <a:endParaRPr lang="en-US" sz="1800" dirty="0">
                        <a:effectLst/>
                        <a:cs typeface="B Zar" panose="00000400000000000000" pitchFamily="2" charset="-78"/>
                      </a:endParaRPr>
                    </a:p>
                    <a:p>
                      <a:pPr marL="0" marR="0" algn="just" rtl="1">
                        <a:lnSpc>
                          <a:spcPct val="150000"/>
                        </a:lnSpc>
                        <a:spcBef>
                          <a:spcPts val="0"/>
                        </a:spcBef>
                        <a:spcAft>
                          <a:spcPts val="1000"/>
                        </a:spcAft>
                      </a:pPr>
                      <a:r>
                        <a:rPr lang="fa-IR" sz="1400" dirty="0">
                          <a:effectLst/>
                          <a:cs typeface="B Zar" panose="00000400000000000000" pitchFamily="2" charset="-78"/>
                        </a:rPr>
                        <a:t>بهره </a:t>
                      </a:r>
                      <a:r>
                        <a:rPr lang="fa-IR" sz="1400" dirty="0" err="1">
                          <a:effectLst/>
                          <a:cs typeface="B Zar" panose="00000400000000000000" pitchFamily="2" charset="-78"/>
                        </a:rPr>
                        <a:t>برداري</a:t>
                      </a:r>
                      <a:r>
                        <a:rPr lang="fa-IR" sz="1400" dirty="0">
                          <a:effectLst/>
                          <a:cs typeface="B Zar" panose="00000400000000000000" pitchFamily="2" charset="-78"/>
                        </a:rPr>
                        <a:t>: بخش </a:t>
                      </a:r>
                      <a:r>
                        <a:rPr lang="fa-IR" sz="1400" dirty="0" err="1">
                          <a:effectLst/>
                          <a:cs typeface="B Zar" panose="00000400000000000000" pitchFamily="2" charset="-78"/>
                        </a:rPr>
                        <a:t>خصوصي</a:t>
                      </a:r>
                      <a:endParaRPr lang="en-US" sz="18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extLst>
                  <a:ext uri="{0D108BD9-81ED-4DB2-BD59-A6C34878D82A}">
                    <a16:rowId xmlns:a16="http://schemas.microsoft.com/office/drawing/2014/main" val="491390900"/>
                  </a:ext>
                </a:extLst>
              </a:tr>
            </a:tbl>
          </a:graphicData>
        </a:graphic>
      </p:graphicFrame>
    </p:spTree>
    <p:extLst>
      <p:ext uri="{BB962C8B-B14F-4D97-AF65-F5344CB8AC3E}">
        <p14:creationId xmlns:p14="http://schemas.microsoft.com/office/powerpoint/2010/main" val="1710443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304800"/>
            <a:ext cx="7869621" cy="1143000"/>
          </a:xfrm>
        </p:spPr>
        <p:txBody>
          <a:bodyPr vert="horz" lIns="91440" tIns="45720" rIns="91440" bIns="45720" rtlCol="0" anchor="ctr">
            <a:noAutofit/>
          </a:bodyPr>
          <a:lstStyle/>
          <a:p>
            <a:pPr algn="ctr">
              <a:lnSpc>
                <a:spcPct val="115000"/>
              </a:lnSpc>
              <a:spcAft>
                <a:spcPts val="1000"/>
              </a:spcAft>
            </a:pPr>
            <a:r>
              <a:rPr lang="en-US" sz="3200" b="1" dirty="0">
                <a:solidFill>
                  <a:srgbClr val="FF0000"/>
                </a:solidFill>
                <a:cs typeface="B Zar" panose="00000400000000000000" pitchFamily="2" charset="-78"/>
              </a:rPr>
              <a:t>PPP : Public-Private Partnership</a:t>
            </a:r>
            <a:r>
              <a:rPr lang="en-US" altLang="fa-IR" sz="3200" b="1" dirty="0">
                <a:solidFill>
                  <a:srgbClr val="FF0000"/>
                </a:solidFill>
                <a:cs typeface="B Zar" panose="00000400000000000000" pitchFamily="2" charset="-78"/>
              </a:rPr>
              <a:t/>
            </a:r>
            <a:br>
              <a:rPr lang="en-US" altLang="fa-IR" sz="3200" b="1" dirty="0">
                <a:solidFill>
                  <a:srgbClr val="FF0000"/>
                </a:solidFill>
                <a:cs typeface="B Zar" panose="00000400000000000000" pitchFamily="2" charset="-78"/>
              </a:rPr>
            </a:br>
            <a:endParaRPr lang="en-US" altLang="fa-IR" sz="3200" b="1" dirty="0">
              <a:solidFill>
                <a:srgbClr val="FF0000"/>
              </a:solidFill>
              <a:cs typeface="B Zar" panose="00000400000000000000" pitchFamily="2" charset="-78"/>
            </a:endParaRPr>
          </a:p>
        </p:txBody>
      </p:sp>
      <p:sp>
        <p:nvSpPr>
          <p:cNvPr id="9219" name="Content Placeholder 2"/>
          <p:cNvSpPr>
            <a:spLocks noGrp="1"/>
          </p:cNvSpPr>
          <p:nvPr>
            <p:ph idx="1"/>
          </p:nvPr>
        </p:nvSpPr>
        <p:spPr>
          <a:xfrm>
            <a:off x="476238" y="838200"/>
            <a:ext cx="8667762" cy="5181600"/>
          </a:xfrm>
        </p:spPr>
        <p:txBody>
          <a:bodyPr>
            <a:normAutofit/>
          </a:bodyPr>
          <a:lstStyle/>
          <a:p>
            <a:pPr marL="400050" indent="-285750" algn="just" rtl="1">
              <a:buFont typeface="Wingdings" panose="05000000000000000000" pitchFamily="2" charset="2"/>
              <a:buChar char="q"/>
            </a:pPr>
            <a:r>
              <a:rPr lang="fa-IR" sz="2400" b="0" dirty="0">
                <a:cs typeface="B Zar" panose="00000400000000000000" pitchFamily="2" charset="-78"/>
              </a:rPr>
              <a:t>مشارکت بخش خصوصی در تحقق یافتن کارهای بخش دولتی و عمومی اغلب بعنوان </a:t>
            </a:r>
            <a:r>
              <a:rPr lang="en-US" sz="2400" b="0" dirty="0">
                <a:cs typeface="B Zar" panose="00000400000000000000" pitchFamily="2" charset="-78"/>
              </a:rPr>
              <a:t>PPP)</a:t>
            </a:r>
            <a:r>
              <a:rPr lang="fa-IR" sz="2400" b="0" dirty="0">
                <a:cs typeface="B Zar" panose="00000400000000000000" pitchFamily="2" charset="-78"/>
              </a:rPr>
              <a:t>مشارکت خصوصی عمومی</a:t>
            </a:r>
            <a:r>
              <a:rPr lang="en-US" sz="2400" b="0" dirty="0">
                <a:cs typeface="B Zar" panose="00000400000000000000" pitchFamily="2" charset="-78"/>
              </a:rPr>
              <a:t>( </a:t>
            </a:r>
            <a:r>
              <a:rPr lang="fa-IR" sz="2400" b="0" dirty="0">
                <a:cs typeface="B Zar" panose="00000400000000000000" pitchFamily="2" charset="-78"/>
              </a:rPr>
              <a:t>نامیده میشود</a:t>
            </a:r>
            <a:r>
              <a:rPr lang="en-US" sz="2400" b="0" dirty="0">
                <a:cs typeface="B Zar" panose="00000400000000000000" pitchFamily="2" charset="-78"/>
              </a:rPr>
              <a:t>. </a:t>
            </a:r>
            <a:r>
              <a:rPr lang="fa-IR" sz="2400" b="0" dirty="0">
                <a:cs typeface="B Zar" panose="00000400000000000000" pitchFamily="2" charset="-78"/>
              </a:rPr>
              <a:t>تعاریف متفاوتی از انواع مختلف </a:t>
            </a:r>
            <a:r>
              <a:rPr lang="en-US" sz="2400" b="0" dirty="0">
                <a:cs typeface="B Zar" panose="00000400000000000000" pitchFamily="2" charset="-78"/>
              </a:rPr>
              <a:t>PPP </a:t>
            </a:r>
            <a:r>
              <a:rPr lang="fa-IR" sz="2400" b="0" dirty="0">
                <a:cs typeface="B Zar" panose="00000400000000000000" pitchFamily="2" charset="-78"/>
              </a:rPr>
              <a:t>ها و جود دارد که بیشتر آنها بستگی به این دارد که کدام یک از شرکای خصوصی علاقه مند به پیش قدمی در این زمینه هستند</a:t>
            </a:r>
            <a:r>
              <a:rPr lang="en-US" sz="2400" b="0" dirty="0">
                <a:cs typeface="B Zar" panose="00000400000000000000" pitchFamily="2" charset="-78"/>
              </a:rPr>
              <a:t>. </a:t>
            </a:r>
          </a:p>
          <a:p>
            <a:pPr algn="just" rtl="1">
              <a:buFont typeface="Wingdings" panose="05000000000000000000" pitchFamily="2" charset="2"/>
              <a:buChar char="q"/>
            </a:pPr>
            <a:r>
              <a:rPr lang="fa-IR" sz="2400" b="0" dirty="0">
                <a:cs typeface="B Zar" panose="00000400000000000000" pitchFamily="2" charset="-78"/>
              </a:rPr>
              <a:t>ون هام و کاپنجان </a:t>
            </a:r>
            <a:r>
              <a:rPr lang="en-US" sz="2400" b="0" dirty="0">
                <a:cs typeface="B Zar" panose="00000400000000000000" pitchFamily="2" charset="-78"/>
              </a:rPr>
              <a:t>PPP </a:t>
            </a:r>
            <a:r>
              <a:rPr lang="fa-IR" sz="2400" b="0" dirty="0">
                <a:cs typeface="B Zar" panose="00000400000000000000" pitchFamily="2" charset="-78"/>
              </a:rPr>
              <a:t>ها را بعنوان شکلی از تداوم همکاری بین بخش عمومی و خصوصی تعریف کردند که در آن هر دو طرف بطور مشترک توسعه محصولات ، ریسکها ، هزینه ها و منابع را بر عهده میگیرند</a:t>
            </a:r>
            <a:r>
              <a:rPr lang="en-US" sz="2400" b="0" dirty="0">
                <a:cs typeface="B Zar" panose="00000400000000000000" pitchFamily="2" charset="-78"/>
              </a:rPr>
              <a:t>.</a:t>
            </a:r>
          </a:p>
          <a:p>
            <a:pPr algn="just" rtl="1">
              <a:buFont typeface="Wingdings" panose="05000000000000000000" pitchFamily="2" charset="2"/>
              <a:buChar char="q"/>
            </a:pPr>
            <a:r>
              <a:rPr lang="fa-IR" sz="2400" b="0" dirty="0">
                <a:cs typeface="B Zar" panose="00000400000000000000" pitchFamily="2" charset="-78"/>
              </a:rPr>
              <a:t>کولین و هانسن </a:t>
            </a:r>
            <a:r>
              <a:rPr lang="en-US" sz="2400" b="0" dirty="0">
                <a:cs typeface="B Zar" panose="00000400000000000000" pitchFamily="2" charset="-78"/>
              </a:rPr>
              <a:t>PPP </a:t>
            </a:r>
            <a:r>
              <a:rPr lang="fa-IR" sz="2400" b="0" dirty="0">
                <a:cs typeface="B Zar" panose="00000400000000000000" pitchFamily="2" charset="-78"/>
              </a:rPr>
              <a:t>ها را بعنوان یک توافق بین یک مجموعه عمومی ویک یا چند شرکت خصوصی تعریف کردندکه در آن طرفین در ریسکها و سود مانند یک سازمان دارای مالکیت مشترک شریک هستند</a:t>
            </a:r>
            <a:r>
              <a:rPr lang="en-US" sz="2400" b="0" dirty="0">
                <a:cs typeface="B Zar" panose="00000400000000000000" pitchFamily="2" charset="-78"/>
              </a:rPr>
              <a:t>.</a:t>
            </a:r>
          </a:p>
          <a:p>
            <a:pPr algn="just" rtl="1">
              <a:buFont typeface="Wingdings" panose="05000000000000000000" pitchFamily="2" charset="2"/>
              <a:buChar char="q"/>
            </a:pPr>
            <a:r>
              <a:rPr lang="fa-IR" sz="2400" b="0" dirty="0">
                <a:cs typeface="B Zar" panose="00000400000000000000" pitchFamily="2" charset="-78"/>
              </a:rPr>
              <a:t>آسبورن پیشنهاد میدهد که پروژه های </a:t>
            </a:r>
            <a:r>
              <a:rPr lang="en-US" sz="2400" b="0" dirty="0">
                <a:cs typeface="B Zar" panose="00000400000000000000" pitchFamily="2" charset="-78"/>
              </a:rPr>
              <a:t>PPP </a:t>
            </a:r>
            <a:r>
              <a:rPr lang="fa-IR" sz="2400" b="0" dirty="0">
                <a:cs typeface="B Zar" panose="00000400000000000000" pitchFamily="2" charset="-78"/>
              </a:rPr>
              <a:t>شامل طراحی ، ساخت ،تامین مالی و نگهداری</a:t>
            </a:r>
            <a:r>
              <a:rPr lang="en-US" sz="2400" b="0" dirty="0">
                <a:cs typeface="B Zar" panose="00000400000000000000" pitchFamily="2" charset="-78"/>
              </a:rPr>
              <a:t> )</a:t>
            </a:r>
            <a:r>
              <a:rPr lang="fa-IR" sz="2400" b="0" dirty="0">
                <a:cs typeface="B Zar" panose="00000400000000000000" pitchFamily="2" charset="-78"/>
              </a:rPr>
              <a:t>در برخی مواقع مدیریت</a:t>
            </a:r>
            <a:r>
              <a:rPr lang="en-US" sz="2400" b="0" dirty="0">
                <a:cs typeface="B Zar" panose="00000400000000000000" pitchFamily="2" charset="-78"/>
              </a:rPr>
              <a:t>( </a:t>
            </a:r>
            <a:r>
              <a:rPr lang="fa-IR" sz="2400" b="0" dirty="0">
                <a:cs typeface="B Zar" panose="00000400000000000000" pitchFamily="2" charset="-78"/>
              </a:rPr>
              <a:t>زیر ساخت های عمومی بوسیله شرکتهای خصوصی و بر اساس قراردادهای بلند مدت است</a:t>
            </a:r>
            <a:r>
              <a:rPr lang="en-US" sz="2400" b="0" dirty="0">
                <a:cs typeface="B Zar" panose="00000400000000000000" pitchFamily="2" charset="-78"/>
              </a:rPr>
              <a:t> .</a:t>
            </a: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9540F945-20F6-4AE7-9C7E-077217BF06F0}" type="slidenum">
              <a:rPr lang="ar-SA" altLang="fa-IR" sz="1200">
                <a:solidFill>
                  <a:srgbClr val="5F6680"/>
                </a:solidFill>
              </a:rPr>
              <a:pPr eaLnBrk="1" hangingPunct="1"/>
              <a:t>34</a:t>
            </a:fld>
            <a:endParaRPr lang="en-US" altLang="fa-IR" sz="1200">
              <a:solidFill>
                <a:srgbClr val="5F6680"/>
              </a:solidFill>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522428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rPr>
              <a:t>Private Finance Initiative</a:t>
            </a:r>
          </a:p>
        </p:txBody>
      </p:sp>
      <p:sp>
        <p:nvSpPr>
          <p:cNvPr id="3" name="Content Placeholder 2"/>
          <p:cNvSpPr>
            <a:spLocks noGrp="1"/>
          </p:cNvSpPr>
          <p:nvPr>
            <p:ph idx="1"/>
          </p:nvPr>
        </p:nvSpPr>
        <p:spPr/>
        <p:txBody>
          <a:bodyPr>
            <a:noAutofit/>
          </a:bodyPr>
          <a:lstStyle/>
          <a:p>
            <a:pPr algn="just" rtl="1"/>
            <a:r>
              <a:rPr lang="fa-IR" sz="4000" b="0" dirty="0" smtClean="0">
                <a:cs typeface="B Zar" panose="00000400000000000000" pitchFamily="2" charset="-78"/>
              </a:rPr>
              <a:t>روشی </a:t>
            </a:r>
            <a:r>
              <a:rPr lang="fa-IR" sz="4000" b="0" dirty="0">
                <a:cs typeface="B Zar" panose="00000400000000000000" pitchFamily="2" charset="-78"/>
              </a:rPr>
              <a:t>که طی آن قراردادی میان دولت و شرکت های خصوصی منعقد می شود که طی آن شرکت های خصوصی پروژه مورد نظر دولت را با هزینه خودشان انجام داده و پس از اتمام، آن را تحت شرایط اجاره به شرط </a:t>
            </a:r>
            <a:r>
              <a:rPr lang="fa-IR" sz="4000" b="0" dirty="0" err="1">
                <a:cs typeface="B Zar" panose="00000400000000000000" pitchFamily="2" charset="-78"/>
              </a:rPr>
              <a:t>تملیک</a:t>
            </a:r>
            <a:r>
              <a:rPr lang="fa-IR" sz="4000" b="0" dirty="0">
                <a:cs typeface="B Zar" panose="00000400000000000000" pitchFamily="2" charset="-78"/>
              </a:rPr>
              <a:t> بلند مدت (30 سال یا بیشتر) به دولت واگذار می کنند).</a:t>
            </a:r>
            <a:endParaRPr lang="en-US" sz="4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35</a:t>
            </a:fld>
            <a:endParaRPr lang="en-US"/>
          </a:p>
        </p:txBody>
      </p:sp>
    </p:spTree>
    <p:extLst>
      <p:ext uri="{BB962C8B-B14F-4D97-AF65-F5344CB8AC3E}">
        <p14:creationId xmlns:p14="http://schemas.microsoft.com/office/powerpoint/2010/main" val="1020354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934200" cy="548640"/>
          </a:xfrm>
        </p:spPr>
        <p:txBody>
          <a:bodyPr vert="horz" lIns="91440" tIns="45720" rIns="91440" bIns="45720" rtlCol="0" anchor="ctr">
            <a:noAutofit/>
          </a:bodyPr>
          <a:lstStyle/>
          <a:p>
            <a:r>
              <a:rPr lang="fa-IR" sz="2400" b="1" dirty="0">
                <a:solidFill>
                  <a:srgbClr val="FF0000"/>
                </a:solidFill>
                <a:cs typeface="B Zar" panose="00000400000000000000" pitchFamily="2" charset="-78"/>
              </a:rPr>
              <a:t>انواع ساختارهاي تامين مالي پروژه: تفاوت در روشها</a:t>
            </a:r>
            <a:endParaRPr lang="en-US" sz="2400" b="1" dirty="0">
              <a:solidFill>
                <a:srgbClr val="FF0000"/>
              </a:solidFill>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0EBA4A72-AAC5-4881-A430-CFB029E87595}" type="slidenum">
              <a:rPr lang="ar-SA" altLang="en-US" sz="1200">
                <a:solidFill>
                  <a:srgbClr val="5F6680"/>
                </a:solidFill>
              </a:rPr>
              <a:pPr eaLnBrk="1" hangingPunct="1"/>
              <a:t>36</a:t>
            </a:fld>
            <a:endParaRPr lang="en-US" altLang="en-US" sz="1200">
              <a:solidFill>
                <a:srgbClr val="5F66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48208468"/>
              </p:ext>
            </p:extLst>
          </p:nvPr>
        </p:nvGraphicFramePr>
        <p:xfrm>
          <a:off x="304800" y="701036"/>
          <a:ext cx="8534401" cy="5636797"/>
        </p:xfrm>
        <a:graphic>
          <a:graphicData uri="http://schemas.openxmlformats.org/drawingml/2006/table">
            <a:tbl>
              <a:tblPr rtl="1" firstRow="1" firstCol="1" bandRow="1">
                <a:tableStyleId>{5C22544A-7EE6-4342-B048-85BDC9FD1C3A}</a:tableStyleId>
              </a:tblPr>
              <a:tblGrid>
                <a:gridCol w="2013592">
                  <a:extLst>
                    <a:ext uri="{9D8B030D-6E8A-4147-A177-3AD203B41FA5}">
                      <a16:colId xmlns:a16="http://schemas.microsoft.com/office/drawing/2014/main" val="20000"/>
                    </a:ext>
                  </a:extLst>
                </a:gridCol>
                <a:gridCol w="3708469">
                  <a:extLst>
                    <a:ext uri="{9D8B030D-6E8A-4147-A177-3AD203B41FA5}">
                      <a16:colId xmlns:a16="http://schemas.microsoft.com/office/drawing/2014/main" val="20001"/>
                    </a:ext>
                  </a:extLst>
                </a:gridCol>
                <a:gridCol w="2812340">
                  <a:extLst>
                    <a:ext uri="{9D8B030D-6E8A-4147-A177-3AD203B41FA5}">
                      <a16:colId xmlns:a16="http://schemas.microsoft.com/office/drawing/2014/main" val="20002"/>
                    </a:ext>
                  </a:extLst>
                </a:gridCol>
              </a:tblGrid>
              <a:tr h="308893">
                <a:tc>
                  <a:txBody>
                    <a:bodyPr/>
                    <a:lstStyle/>
                    <a:p>
                      <a:pPr marL="0" marR="0" algn="just" rtl="1">
                        <a:lnSpc>
                          <a:spcPct val="115000"/>
                        </a:lnSpc>
                        <a:spcBef>
                          <a:spcPts val="0"/>
                        </a:spcBef>
                        <a:spcAft>
                          <a:spcPts val="0"/>
                        </a:spcAft>
                      </a:pPr>
                      <a:r>
                        <a:rPr lang="fa-IR" sz="1600" dirty="0">
                          <a:effectLst/>
                          <a:cs typeface="B Zar" panose="00000400000000000000" pitchFamily="2" charset="-78"/>
                        </a:rPr>
                        <a:t>نوع</a:t>
                      </a:r>
                      <a:r>
                        <a:rPr lang="en-US" sz="1600" dirty="0">
                          <a:effectLst/>
                          <a:cs typeface="B Zar" panose="00000400000000000000" pitchFamily="2" charset="-78"/>
                        </a:rPr>
                        <a:t>PPP</a:t>
                      </a:r>
                      <a:endParaRPr lang="en-US" sz="2800" dirty="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شرح قرارداد</a:t>
                      </a:r>
                      <a:endParaRPr lang="en-US" sz="280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رشته فعاليتهاي اصلي </a:t>
                      </a:r>
                      <a:endParaRPr lang="en-US" sz="2800">
                        <a:effectLst/>
                        <a:latin typeface="Calibri"/>
                        <a:ea typeface="Calibri"/>
                        <a:cs typeface="B Zar" panose="00000400000000000000" pitchFamily="2" charset="-78"/>
                      </a:endParaRPr>
                    </a:p>
                  </a:txBody>
                  <a:tcPr marL="68577" marR="68577" marT="0" marB="0"/>
                </a:tc>
                <a:extLst>
                  <a:ext uri="{0D108BD9-81ED-4DB2-BD59-A6C34878D82A}">
                    <a16:rowId xmlns:a16="http://schemas.microsoft.com/office/drawing/2014/main" val="10000"/>
                  </a:ext>
                </a:extLst>
              </a:tr>
              <a:tr h="839158">
                <a:tc>
                  <a:txBody>
                    <a:bodyPr/>
                    <a:lstStyle/>
                    <a:p>
                      <a:pPr marL="0" marR="0" algn="r" rtl="1">
                        <a:lnSpc>
                          <a:spcPct val="115000"/>
                        </a:lnSpc>
                        <a:spcBef>
                          <a:spcPts val="0"/>
                        </a:spcBef>
                        <a:spcAft>
                          <a:spcPts val="0"/>
                        </a:spcAft>
                      </a:pPr>
                      <a:r>
                        <a:rPr lang="fa-IR" sz="1600">
                          <a:effectLst/>
                          <a:cs typeface="B Zar" panose="00000400000000000000" pitchFamily="2" charset="-78"/>
                        </a:rPr>
                        <a:t>تعمير و نگهداري(</a:t>
                      </a:r>
                      <a:r>
                        <a:rPr lang="en-US" sz="1600">
                          <a:effectLst/>
                          <a:cs typeface="B Zar" panose="00000400000000000000" pitchFamily="2" charset="-78"/>
                        </a:rPr>
                        <a:t>O&amp;M</a:t>
                      </a:r>
                      <a:r>
                        <a:rPr lang="fa-IR" sz="1600">
                          <a:effectLst/>
                          <a:cs typeface="B Zar" panose="00000400000000000000" pitchFamily="2" charset="-78"/>
                        </a:rPr>
                        <a:t>)</a:t>
                      </a:r>
                      <a:endParaRPr lang="en-US" sz="280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dirty="0" err="1">
                          <a:effectLst/>
                          <a:cs typeface="B Zar" panose="00000400000000000000" pitchFamily="2" charset="-78"/>
                        </a:rPr>
                        <a:t>يك</a:t>
                      </a:r>
                      <a:r>
                        <a:rPr lang="fa-IR" sz="1600" dirty="0">
                          <a:effectLst/>
                          <a:cs typeface="B Zar" panose="00000400000000000000" pitchFamily="2" charset="-78"/>
                        </a:rPr>
                        <a:t> مجموعه </a:t>
                      </a:r>
                      <a:r>
                        <a:rPr lang="fa-IR" sz="1600" dirty="0" err="1">
                          <a:effectLst/>
                          <a:cs typeface="B Zar" panose="00000400000000000000" pitchFamily="2" charset="-78"/>
                        </a:rPr>
                        <a:t>دولتي</a:t>
                      </a:r>
                      <a:r>
                        <a:rPr lang="fa-IR" sz="1600" dirty="0">
                          <a:effectLst/>
                          <a:cs typeface="B Zar" panose="00000400000000000000" pitchFamily="2" charset="-78"/>
                        </a:rPr>
                        <a:t> با </a:t>
                      </a:r>
                      <a:r>
                        <a:rPr lang="fa-IR" sz="1600" dirty="0" err="1">
                          <a:effectLst/>
                          <a:cs typeface="B Zar" panose="00000400000000000000" pitchFamily="2" charset="-78"/>
                        </a:rPr>
                        <a:t>يك</a:t>
                      </a:r>
                      <a:r>
                        <a:rPr lang="fa-IR" sz="1600" dirty="0">
                          <a:effectLst/>
                          <a:cs typeface="B Zar" panose="00000400000000000000" pitchFamily="2" charset="-78"/>
                        </a:rPr>
                        <a:t> بهره بردار </a:t>
                      </a:r>
                      <a:r>
                        <a:rPr lang="fa-IR" sz="1600" dirty="0" err="1">
                          <a:effectLst/>
                          <a:cs typeface="B Zar" panose="00000400000000000000" pitchFamily="2" charset="-78"/>
                        </a:rPr>
                        <a:t>يا</a:t>
                      </a:r>
                      <a:r>
                        <a:rPr lang="fa-IR" sz="1600" dirty="0">
                          <a:effectLst/>
                          <a:cs typeface="B Zar" panose="00000400000000000000" pitchFamily="2" charset="-78"/>
                        </a:rPr>
                        <a:t> </a:t>
                      </a:r>
                      <a:r>
                        <a:rPr lang="fa-IR" sz="1600" dirty="0" err="1">
                          <a:effectLst/>
                          <a:cs typeface="B Zar" panose="00000400000000000000" pitchFamily="2" charset="-78"/>
                        </a:rPr>
                        <a:t>پيمانكار</a:t>
                      </a:r>
                      <a:r>
                        <a:rPr lang="fa-IR" sz="1600" dirty="0">
                          <a:effectLst/>
                          <a:cs typeface="B Zar" panose="00000400000000000000" pitchFamily="2" charset="-78"/>
                        </a:rPr>
                        <a:t> سازنده </a:t>
                      </a:r>
                      <a:r>
                        <a:rPr lang="fa-IR" sz="1600" dirty="0" err="1">
                          <a:effectLst/>
                          <a:cs typeface="B Zar" panose="00000400000000000000" pitchFamily="2" charset="-78"/>
                        </a:rPr>
                        <a:t>خصوصي</a:t>
                      </a:r>
                      <a:r>
                        <a:rPr lang="fa-IR" sz="1600" dirty="0">
                          <a:effectLst/>
                          <a:cs typeface="B Zar" panose="00000400000000000000" pitchFamily="2" charset="-78"/>
                        </a:rPr>
                        <a:t> </a:t>
                      </a:r>
                      <a:r>
                        <a:rPr lang="fa-IR" sz="1600" dirty="0" err="1">
                          <a:effectLst/>
                          <a:cs typeface="B Zar" panose="00000400000000000000" pitchFamily="2" charset="-78"/>
                        </a:rPr>
                        <a:t>مذاكره</a:t>
                      </a:r>
                      <a:r>
                        <a:rPr lang="fa-IR" sz="1600" dirty="0">
                          <a:effectLst/>
                          <a:cs typeface="B Zar" panose="00000400000000000000" pitchFamily="2" charset="-78"/>
                        </a:rPr>
                        <a:t> </a:t>
                      </a:r>
                      <a:r>
                        <a:rPr lang="fa-IR" sz="1600" dirty="0" err="1">
                          <a:effectLst/>
                          <a:cs typeface="B Zar" panose="00000400000000000000" pitchFamily="2" charset="-78"/>
                        </a:rPr>
                        <a:t>مي</a:t>
                      </a:r>
                      <a:r>
                        <a:rPr lang="fa-IR" sz="1600" dirty="0">
                          <a:effectLst/>
                          <a:cs typeface="B Zar" panose="00000400000000000000" pitchFamily="2" charset="-78"/>
                        </a:rPr>
                        <a:t> </a:t>
                      </a:r>
                      <a:r>
                        <a:rPr lang="fa-IR" sz="1600" dirty="0" err="1">
                          <a:effectLst/>
                          <a:cs typeface="B Zar" panose="00000400000000000000" pitchFamily="2" charset="-78"/>
                        </a:rPr>
                        <a:t>كند</a:t>
                      </a:r>
                      <a:r>
                        <a:rPr lang="fa-IR" sz="1600" dirty="0">
                          <a:effectLst/>
                          <a:cs typeface="B Zar" panose="00000400000000000000" pitchFamily="2" charset="-78"/>
                        </a:rPr>
                        <a:t> تا </a:t>
                      </a:r>
                      <a:r>
                        <a:rPr lang="fa-IR" sz="1600" dirty="0" err="1">
                          <a:effectLst/>
                          <a:cs typeface="B Zar" panose="00000400000000000000" pitchFamily="2" charset="-78"/>
                        </a:rPr>
                        <a:t>يك</a:t>
                      </a:r>
                      <a:r>
                        <a:rPr lang="fa-IR" sz="1600" dirty="0">
                          <a:effectLst/>
                          <a:cs typeface="B Zar" panose="00000400000000000000" pitchFamily="2" charset="-78"/>
                        </a:rPr>
                        <a:t> </a:t>
                      </a:r>
                      <a:r>
                        <a:rPr lang="fa-IR" sz="1600" dirty="0" err="1">
                          <a:effectLst/>
                          <a:cs typeface="B Zar" panose="00000400000000000000" pitchFamily="2" charset="-78"/>
                        </a:rPr>
                        <a:t>زير</a:t>
                      </a:r>
                      <a:r>
                        <a:rPr lang="fa-IR" sz="1600" dirty="0">
                          <a:effectLst/>
                          <a:cs typeface="B Zar" panose="00000400000000000000" pitchFamily="2" charset="-78"/>
                        </a:rPr>
                        <a:t> ساخت </a:t>
                      </a:r>
                      <a:r>
                        <a:rPr lang="fa-IR" sz="1600" dirty="0" err="1">
                          <a:effectLst/>
                          <a:cs typeface="B Zar" panose="00000400000000000000" pitchFamily="2" charset="-78"/>
                        </a:rPr>
                        <a:t>عمومي</a:t>
                      </a:r>
                      <a:r>
                        <a:rPr lang="fa-IR" sz="1600" dirty="0">
                          <a:effectLst/>
                          <a:cs typeface="B Zar" panose="00000400000000000000" pitchFamily="2" charset="-78"/>
                        </a:rPr>
                        <a:t> را </a:t>
                      </a:r>
                      <a:r>
                        <a:rPr lang="fa-IR" sz="1600" dirty="0" err="1">
                          <a:effectLst/>
                          <a:cs typeface="B Zar" panose="00000400000000000000" pitchFamily="2" charset="-78"/>
                        </a:rPr>
                        <a:t>مديريت</a:t>
                      </a:r>
                      <a:r>
                        <a:rPr lang="fa-IR" sz="1600" dirty="0">
                          <a:effectLst/>
                          <a:cs typeface="B Zar" panose="00000400000000000000" pitchFamily="2" charset="-78"/>
                        </a:rPr>
                        <a:t> و </a:t>
                      </a:r>
                      <a:r>
                        <a:rPr lang="fa-IR" sz="1600" dirty="0" err="1">
                          <a:effectLst/>
                          <a:cs typeface="B Zar" panose="00000400000000000000" pitchFamily="2" charset="-78"/>
                        </a:rPr>
                        <a:t>نگهداري</a:t>
                      </a:r>
                      <a:r>
                        <a:rPr lang="fa-IR" sz="1600" dirty="0">
                          <a:effectLst/>
                          <a:cs typeface="B Zar" panose="00000400000000000000" pitchFamily="2" charset="-78"/>
                        </a:rPr>
                        <a:t> </a:t>
                      </a:r>
                      <a:r>
                        <a:rPr lang="fa-IR" sz="1600" dirty="0" err="1">
                          <a:effectLst/>
                          <a:cs typeface="B Zar" panose="00000400000000000000" pitchFamily="2" charset="-78"/>
                        </a:rPr>
                        <a:t>نمايد</a:t>
                      </a:r>
                      <a:r>
                        <a:rPr lang="fa-IR" sz="1600" dirty="0">
                          <a:effectLst/>
                          <a:cs typeface="B Zar" panose="00000400000000000000" pitchFamily="2" charset="-78"/>
                        </a:rPr>
                        <a:t>.</a:t>
                      </a:r>
                      <a:endParaRPr lang="en-US" sz="2800" dirty="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خدمات عمومي:خدمات آب و تصفيه خانه،مديريت پسماند،مديريت فضاي سبز،جاده ها،..</a:t>
                      </a:r>
                      <a:endParaRPr lang="en-US" sz="2800">
                        <a:effectLst/>
                        <a:latin typeface="Calibri"/>
                        <a:ea typeface="Calibri"/>
                        <a:cs typeface="B Zar" panose="00000400000000000000" pitchFamily="2" charset="-78"/>
                      </a:endParaRPr>
                    </a:p>
                  </a:txBody>
                  <a:tcPr marL="68577" marR="68577" marT="0" marB="0"/>
                </a:tc>
                <a:extLst>
                  <a:ext uri="{0D108BD9-81ED-4DB2-BD59-A6C34878D82A}">
                    <a16:rowId xmlns:a16="http://schemas.microsoft.com/office/drawing/2014/main" val="10001"/>
                  </a:ext>
                </a:extLst>
              </a:tr>
              <a:tr h="1398598">
                <a:tc>
                  <a:txBody>
                    <a:bodyPr/>
                    <a:lstStyle/>
                    <a:p>
                      <a:pPr marL="0" marR="0" algn="just" rtl="1">
                        <a:lnSpc>
                          <a:spcPct val="115000"/>
                        </a:lnSpc>
                        <a:spcBef>
                          <a:spcPts val="0"/>
                        </a:spcBef>
                        <a:spcAft>
                          <a:spcPts val="0"/>
                        </a:spcAft>
                      </a:pPr>
                      <a:r>
                        <a:rPr lang="fa-IR" sz="1600">
                          <a:effectLst/>
                          <a:cs typeface="B Zar" panose="00000400000000000000" pitchFamily="2" charset="-78"/>
                        </a:rPr>
                        <a:t>طراحي- ساخت(</a:t>
                      </a:r>
                      <a:r>
                        <a:rPr lang="en-US" sz="1600">
                          <a:effectLst/>
                          <a:cs typeface="B Zar" panose="00000400000000000000" pitchFamily="2" charset="-78"/>
                        </a:rPr>
                        <a:t>DB</a:t>
                      </a:r>
                      <a:r>
                        <a:rPr lang="fa-IR" sz="1600">
                          <a:effectLst/>
                          <a:cs typeface="B Zar" panose="00000400000000000000" pitchFamily="2" charset="-78"/>
                        </a:rPr>
                        <a:t>)</a:t>
                      </a:r>
                      <a:endParaRPr lang="en-US" sz="280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يك مجموعه دولتي با يك شريك بخش خصوصي مذاكره مي كند تا طراحي و ساخت يك تسهيلات عمومي را بر اساس حداقل استانداردهاي بخش عمومي انجام دهد. پس از ساخت، بخش دولتي مالكيت و مديريت را خود برعهده ميگيرد. </a:t>
                      </a:r>
                      <a:endParaRPr lang="en-US" sz="280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زيرساختهاي عمومي:جاده ها،بزرگراه ها و اتوبانها،مراكز ورزشي، يوتيليتي هاي دولتي</a:t>
                      </a:r>
                      <a:endParaRPr lang="en-US" sz="2800">
                        <a:effectLst/>
                        <a:latin typeface="Calibri"/>
                        <a:ea typeface="Calibri"/>
                        <a:cs typeface="B Zar" panose="00000400000000000000" pitchFamily="2" charset="-78"/>
                      </a:endParaRPr>
                    </a:p>
                  </a:txBody>
                  <a:tcPr marL="68577" marR="68577" marT="0" marB="0"/>
                </a:tc>
                <a:extLst>
                  <a:ext uri="{0D108BD9-81ED-4DB2-BD59-A6C34878D82A}">
                    <a16:rowId xmlns:a16="http://schemas.microsoft.com/office/drawing/2014/main" val="10002"/>
                  </a:ext>
                </a:extLst>
              </a:tr>
              <a:tr h="1678317">
                <a:tc>
                  <a:txBody>
                    <a:bodyPr/>
                    <a:lstStyle/>
                    <a:p>
                      <a:pPr marL="0" marR="0" algn="just" rtl="1">
                        <a:lnSpc>
                          <a:spcPct val="115000"/>
                        </a:lnSpc>
                        <a:spcBef>
                          <a:spcPts val="0"/>
                        </a:spcBef>
                        <a:spcAft>
                          <a:spcPts val="0"/>
                        </a:spcAft>
                      </a:pPr>
                      <a:r>
                        <a:rPr lang="fa-IR" sz="1600">
                          <a:effectLst/>
                          <a:cs typeface="B Zar" panose="00000400000000000000" pitchFamily="2" charset="-78"/>
                        </a:rPr>
                        <a:t>كليد در دست(</a:t>
                      </a:r>
                      <a:r>
                        <a:rPr lang="en-US" sz="1600">
                          <a:effectLst/>
                          <a:cs typeface="B Zar" panose="00000400000000000000" pitchFamily="2" charset="-78"/>
                        </a:rPr>
                        <a:t>TK</a:t>
                      </a:r>
                      <a:r>
                        <a:rPr lang="fa-IR" sz="1600">
                          <a:effectLst/>
                          <a:cs typeface="B Zar" panose="00000400000000000000" pitchFamily="2" charset="-78"/>
                        </a:rPr>
                        <a:t>)</a:t>
                      </a:r>
                      <a:endParaRPr lang="en-US" sz="280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dirty="0">
                          <a:effectLst/>
                          <a:cs typeface="B Zar" panose="00000400000000000000" pitchFamily="2" charset="-78"/>
                        </a:rPr>
                        <a:t>بخش </a:t>
                      </a:r>
                      <a:r>
                        <a:rPr lang="fa-IR" sz="1600" dirty="0" err="1">
                          <a:effectLst/>
                          <a:cs typeface="B Zar" panose="00000400000000000000" pitchFamily="2" charset="-78"/>
                        </a:rPr>
                        <a:t>دولتي</a:t>
                      </a:r>
                      <a:r>
                        <a:rPr lang="fa-IR" sz="1600" dirty="0">
                          <a:effectLst/>
                          <a:cs typeface="B Zar" panose="00000400000000000000" pitchFamily="2" charset="-78"/>
                        </a:rPr>
                        <a:t> </a:t>
                      </a:r>
                      <a:r>
                        <a:rPr lang="fa-IR" sz="1600" dirty="0" err="1">
                          <a:effectLst/>
                          <a:cs typeface="B Zar" panose="00000400000000000000" pitchFamily="2" charset="-78"/>
                        </a:rPr>
                        <a:t>تامين</a:t>
                      </a:r>
                      <a:r>
                        <a:rPr lang="fa-IR" sz="1600" dirty="0">
                          <a:effectLst/>
                          <a:cs typeface="B Zar" panose="00000400000000000000" pitchFamily="2" charset="-78"/>
                        </a:rPr>
                        <a:t> منابع طرح را انجام </a:t>
                      </a:r>
                      <a:r>
                        <a:rPr lang="fa-IR" sz="1600" dirty="0" err="1">
                          <a:effectLst/>
                          <a:cs typeface="B Zar" panose="00000400000000000000" pitchFamily="2" charset="-78"/>
                        </a:rPr>
                        <a:t>ميدهد</a:t>
                      </a:r>
                      <a:r>
                        <a:rPr lang="fa-IR" sz="1600" dirty="0">
                          <a:effectLst/>
                          <a:cs typeface="B Zar" panose="00000400000000000000" pitchFamily="2" charset="-78"/>
                        </a:rPr>
                        <a:t> اما </a:t>
                      </a:r>
                      <a:r>
                        <a:rPr lang="fa-IR" sz="1600" dirty="0" err="1">
                          <a:effectLst/>
                          <a:cs typeface="B Zar" panose="00000400000000000000" pitchFamily="2" charset="-78"/>
                        </a:rPr>
                        <a:t>يك</a:t>
                      </a:r>
                      <a:r>
                        <a:rPr lang="fa-IR" sz="1600" dirty="0">
                          <a:effectLst/>
                          <a:cs typeface="B Zar" panose="00000400000000000000" pitchFamily="2" charset="-78"/>
                        </a:rPr>
                        <a:t> بخش </a:t>
                      </a:r>
                      <a:r>
                        <a:rPr lang="fa-IR" sz="1600" dirty="0" err="1">
                          <a:effectLst/>
                          <a:cs typeface="B Zar" panose="00000400000000000000" pitchFamily="2" charset="-78"/>
                        </a:rPr>
                        <a:t>خصوصي</a:t>
                      </a:r>
                      <a:r>
                        <a:rPr lang="fa-IR" sz="1600" dirty="0">
                          <a:effectLst/>
                          <a:cs typeface="B Zar" panose="00000400000000000000" pitchFamily="2" charset="-78"/>
                        </a:rPr>
                        <a:t> را </a:t>
                      </a:r>
                      <a:r>
                        <a:rPr lang="fa-IR" sz="1600" dirty="0" err="1">
                          <a:effectLst/>
                          <a:cs typeface="B Zar" panose="00000400000000000000" pitchFamily="2" charset="-78"/>
                        </a:rPr>
                        <a:t>براي</a:t>
                      </a:r>
                      <a:r>
                        <a:rPr lang="fa-IR" sz="1600" dirty="0">
                          <a:effectLst/>
                          <a:cs typeface="B Zar" panose="00000400000000000000" pitchFamily="2" charset="-78"/>
                        </a:rPr>
                        <a:t> </a:t>
                      </a:r>
                      <a:r>
                        <a:rPr lang="fa-IR" sz="1600" dirty="0" err="1">
                          <a:effectLst/>
                          <a:cs typeface="B Zar" panose="00000400000000000000" pitchFamily="2" charset="-78"/>
                        </a:rPr>
                        <a:t>طراحي</a:t>
                      </a:r>
                      <a:r>
                        <a:rPr lang="fa-IR" sz="1600" dirty="0">
                          <a:effectLst/>
                          <a:cs typeface="B Zar" panose="00000400000000000000" pitchFamily="2" charset="-78"/>
                        </a:rPr>
                        <a:t> ، ساخت و </a:t>
                      </a:r>
                      <a:r>
                        <a:rPr lang="fa-IR" sz="1600" dirty="0" err="1">
                          <a:effectLst/>
                          <a:cs typeface="B Zar" panose="00000400000000000000" pitchFamily="2" charset="-78"/>
                        </a:rPr>
                        <a:t>مديريت</a:t>
                      </a:r>
                      <a:r>
                        <a:rPr lang="fa-IR" sz="1600" dirty="0">
                          <a:effectLst/>
                          <a:cs typeface="B Zar" panose="00000400000000000000" pitchFamily="2" charset="-78"/>
                        </a:rPr>
                        <a:t> </a:t>
                      </a:r>
                      <a:r>
                        <a:rPr lang="fa-IR" sz="1600" dirty="0" err="1">
                          <a:effectLst/>
                          <a:cs typeface="B Zar" panose="00000400000000000000" pitchFamily="2" charset="-78"/>
                        </a:rPr>
                        <a:t>امكانات</a:t>
                      </a:r>
                      <a:r>
                        <a:rPr lang="fa-IR" sz="1600" dirty="0">
                          <a:effectLst/>
                          <a:cs typeface="B Zar" panose="00000400000000000000" pitchFamily="2" charset="-78"/>
                        </a:rPr>
                        <a:t> </a:t>
                      </a:r>
                      <a:r>
                        <a:rPr lang="fa-IR" sz="1600" dirty="0" err="1">
                          <a:effectLst/>
                          <a:cs typeface="B Zar" panose="00000400000000000000" pitchFamily="2" charset="-78"/>
                        </a:rPr>
                        <a:t>درگير</a:t>
                      </a:r>
                      <a:r>
                        <a:rPr lang="fa-IR" sz="1600" dirty="0">
                          <a:effectLst/>
                          <a:cs typeface="B Zar" panose="00000400000000000000" pitchFamily="2" charset="-78"/>
                        </a:rPr>
                        <a:t> </a:t>
                      </a:r>
                      <a:r>
                        <a:rPr lang="fa-IR" sz="1600" dirty="0" err="1">
                          <a:effectLst/>
                          <a:cs typeface="B Zar" panose="00000400000000000000" pitchFamily="2" charset="-78"/>
                        </a:rPr>
                        <a:t>ميكند</a:t>
                      </a:r>
                      <a:r>
                        <a:rPr lang="fa-IR" sz="1600" dirty="0">
                          <a:effectLst/>
                          <a:cs typeface="B Zar" panose="00000400000000000000" pitchFamily="2" charset="-78"/>
                        </a:rPr>
                        <a:t> . </a:t>
                      </a:r>
                      <a:r>
                        <a:rPr lang="fa-IR" sz="1600" dirty="0" err="1">
                          <a:effectLst/>
                          <a:cs typeface="B Zar" panose="00000400000000000000" pitchFamily="2" charset="-78"/>
                        </a:rPr>
                        <a:t>براي</a:t>
                      </a:r>
                      <a:r>
                        <a:rPr lang="fa-IR" sz="1600" dirty="0">
                          <a:effectLst/>
                          <a:cs typeface="B Zar" panose="00000400000000000000" pitchFamily="2" charset="-78"/>
                        </a:rPr>
                        <a:t> </a:t>
                      </a:r>
                      <a:r>
                        <a:rPr lang="fa-IR" sz="1600" dirty="0" err="1">
                          <a:effectLst/>
                          <a:cs typeface="B Zar" panose="00000400000000000000" pitchFamily="2" charset="-78"/>
                        </a:rPr>
                        <a:t>يك</a:t>
                      </a:r>
                      <a:r>
                        <a:rPr lang="fa-IR" sz="1600" dirty="0">
                          <a:effectLst/>
                          <a:cs typeface="B Zar" panose="00000400000000000000" pitchFamily="2" charset="-78"/>
                        </a:rPr>
                        <a:t> دوره </a:t>
                      </a:r>
                      <a:r>
                        <a:rPr lang="fa-IR" sz="1600" dirty="0" err="1">
                          <a:effectLst/>
                          <a:cs typeface="B Zar" panose="00000400000000000000" pitchFamily="2" charset="-78"/>
                        </a:rPr>
                        <a:t>بلندمدت</a:t>
                      </a:r>
                      <a:r>
                        <a:rPr lang="fa-IR" sz="1600" dirty="0">
                          <a:effectLst/>
                          <a:cs typeface="B Zar" panose="00000400000000000000" pitchFamily="2" charset="-78"/>
                        </a:rPr>
                        <a:t>  بخش </a:t>
                      </a:r>
                      <a:r>
                        <a:rPr lang="fa-IR" sz="1600" dirty="0" err="1">
                          <a:effectLst/>
                          <a:cs typeface="B Zar" panose="00000400000000000000" pitchFamily="2" charset="-78"/>
                        </a:rPr>
                        <a:t>خصوصي</a:t>
                      </a:r>
                      <a:r>
                        <a:rPr lang="fa-IR" sz="1600" dirty="0">
                          <a:effectLst/>
                          <a:cs typeface="B Zar" panose="00000400000000000000" pitchFamily="2" charset="-78"/>
                        </a:rPr>
                        <a:t> حداقل </a:t>
                      </a:r>
                      <a:r>
                        <a:rPr lang="fa-IR" sz="1600" dirty="0" err="1">
                          <a:effectLst/>
                          <a:cs typeface="B Zar" panose="00000400000000000000" pitchFamily="2" charset="-78"/>
                        </a:rPr>
                        <a:t>استانداردهاي</a:t>
                      </a:r>
                      <a:r>
                        <a:rPr lang="fa-IR" sz="1600" dirty="0">
                          <a:effectLst/>
                          <a:cs typeface="B Zar" panose="00000400000000000000" pitchFamily="2" charset="-78"/>
                        </a:rPr>
                        <a:t> لازم را </a:t>
                      </a:r>
                      <a:r>
                        <a:rPr lang="fa-IR" sz="1600" dirty="0" err="1">
                          <a:effectLst/>
                          <a:cs typeface="B Zar" panose="00000400000000000000" pitchFamily="2" charset="-78"/>
                        </a:rPr>
                        <a:t>مي</a:t>
                      </a:r>
                      <a:r>
                        <a:rPr lang="fa-IR" sz="1600" dirty="0">
                          <a:effectLst/>
                          <a:cs typeface="B Zar" panose="00000400000000000000" pitchFamily="2" charset="-78"/>
                        </a:rPr>
                        <a:t> </a:t>
                      </a:r>
                      <a:r>
                        <a:rPr lang="fa-IR" sz="1600" dirty="0" err="1">
                          <a:effectLst/>
                          <a:cs typeface="B Zar" panose="00000400000000000000" pitchFamily="2" charset="-78"/>
                        </a:rPr>
                        <a:t>پذير</a:t>
                      </a:r>
                      <a:r>
                        <a:rPr lang="fa-IR" sz="1600" dirty="0">
                          <a:effectLst/>
                          <a:cs typeface="B Zar" panose="00000400000000000000" pitchFamily="2" charset="-78"/>
                        </a:rPr>
                        <a:t> د و </a:t>
                      </a:r>
                      <a:r>
                        <a:rPr lang="fa-IR" sz="1600" dirty="0" err="1">
                          <a:effectLst/>
                          <a:cs typeface="B Zar" panose="00000400000000000000" pitchFamily="2" charset="-78"/>
                        </a:rPr>
                        <a:t>لي</a:t>
                      </a:r>
                      <a:r>
                        <a:rPr lang="fa-IR" sz="1600" dirty="0">
                          <a:effectLst/>
                          <a:cs typeface="B Zar" panose="00000400000000000000" pitchFamily="2" charset="-78"/>
                        </a:rPr>
                        <a:t> </a:t>
                      </a:r>
                      <a:r>
                        <a:rPr lang="fa-IR" sz="1600" dirty="0" err="1">
                          <a:effectLst/>
                          <a:cs typeface="B Zar" panose="00000400000000000000" pitchFamily="2" charset="-78"/>
                        </a:rPr>
                        <a:t>مالكيت</a:t>
                      </a:r>
                      <a:r>
                        <a:rPr lang="fa-IR" sz="1600" dirty="0">
                          <a:effectLst/>
                          <a:cs typeface="B Zar" panose="00000400000000000000" pitchFamily="2" charset="-78"/>
                        </a:rPr>
                        <a:t> را به بخش </a:t>
                      </a:r>
                      <a:r>
                        <a:rPr lang="fa-IR" sz="1600" dirty="0" err="1">
                          <a:effectLst/>
                          <a:cs typeface="B Zar" panose="00000400000000000000" pitchFamily="2" charset="-78"/>
                        </a:rPr>
                        <a:t>دولتي</a:t>
                      </a:r>
                      <a:r>
                        <a:rPr lang="fa-IR" sz="1600" dirty="0">
                          <a:effectLst/>
                          <a:cs typeface="B Zar" panose="00000400000000000000" pitchFamily="2" charset="-78"/>
                        </a:rPr>
                        <a:t> </a:t>
                      </a:r>
                      <a:r>
                        <a:rPr lang="fa-IR" sz="1600" dirty="0" err="1">
                          <a:effectLst/>
                          <a:cs typeface="B Zar" panose="00000400000000000000" pitchFamily="2" charset="-78"/>
                        </a:rPr>
                        <a:t>ميدهد</a:t>
                      </a:r>
                      <a:r>
                        <a:rPr lang="fa-IR" sz="1600" dirty="0">
                          <a:effectLst/>
                          <a:cs typeface="B Zar" panose="00000400000000000000" pitchFamily="2" charset="-78"/>
                        </a:rPr>
                        <a:t>. </a:t>
                      </a:r>
                      <a:endParaRPr lang="en-US" sz="2800" dirty="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در بخش زيرساختهاي عمومي كه دولت تمايل دارد تا مالكيت را نزد خود نگه دارد اما نياز دارد تا بخش خصوصي درگير ساخت و مديريت  خدمات باشد(نثل آب و تصفيه خانه،ساختمانهاي عمومي، مراكز ورزشي و استاديوم ها)</a:t>
                      </a:r>
                      <a:endParaRPr lang="en-US" sz="2800">
                        <a:effectLst/>
                        <a:latin typeface="Calibri"/>
                        <a:ea typeface="Calibri"/>
                        <a:cs typeface="B Zar" panose="00000400000000000000" pitchFamily="2" charset="-78"/>
                      </a:endParaRPr>
                    </a:p>
                  </a:txBody>
                  <a:tcPr marL="68577" marR="68577" marT="0" marB="0"/>
                </a:tc>
                <a:extLst>
                  <a:ext uri="{0D108BD9-81ED-4DB2-BD59-A6C34878D82A}">
                    <a16:rowId xmlns:a16="http://schemas.microsoft.com/office/drawing/2014/main" val="10003"/>
                  </a:ext>
                </a:extLst>
              </a:tr>
              <a:tr h="1398598">
                <a:tc>
                  <a:txBody>
                    <a:bodyPr/>
                    <a:lstStyle/>
                    <a:p>
                      <a:pPr marL="0" marR="0" algn="just" rtl="1">
                        <a:lnSpc>
                          <a:spcPct val="115000"/>
                        </a:lnSpc>
                        <a:spcBef>
                          <a:spcPts val="0"/>
                        </a:spcBef>
                        <a:spcAft>
                          <a:spcPts val="0"/>
                        </a:spcAft>
                      </a:pPr>
                      <a:r>
                        <a:rPr lang="fa-IR" sz="1600" dirty="0" err="1">
                          <a:effectLst/>
                          <a:cs typeface="B Zar" panose="00000400000000000000" pitchFamily="2" charset="-78"/>
                        </a:rPr>
                        <a:t>تامين</a:t>
                      </a:r>
                      <a:r>
                        <a:rPr lang="fa-IR" sz="1600" dirty="0">
                          <a:effectLst/>
                          <a:cs typeface="B Zar" panose="00000400000000000000" pitchFamily="2" charset="-78"/>
                        </a:rPr>
                        <a:t>  </a:t>
                      </a:r>
                      <a:r>
                        <a:rPr lang="fa-IR" sz="1600" dirty="0" err="1">
                          <a:effectLst/>
                          <a:cs typeface="B Zar" panose="00000400000000000000" pitchFamily="2" charset="-78"/>
                        </a:rPr>
                        <a:t>پوششي</a:t>
                      </a:r>
                      <a:r>
                        <a:rPr lang="fa-IR" sz="1600" dirty="0">
                          <a:effectLst/>
                          <a:cs typeface="B Zar" panose="00000400000000000000" pitchFamily="2" charset="-78"/>
                        </a:rPr>
                        <a:t> </a:t>
                      </a:r>
                      <a:r>
                        <a:rPr lang="fa-IR" sz="1600" dirty="0" err="1">
                          <a:effectLst/>
                          <a:cs typeface="B Zar" panose="00000400000000000000" pitchFamily="2" charset="-78"/>
                        </a:rPr>
                        <a:t>يا</a:t>
                      </a:r>
                      <a:r>
                        <a:rPr lang="fa-IR" sz="1600" dirty="0">
                          <a:effectLst/>
                          <a:cs typeface="B Zar" panose="00000400000000000000" pitchFamily="2" charset="-78"/>
                        </a:rPr>
                        <a:t> پوشش اضافه </a:t>
                      </a:r>
                      <a:endParaRPr lang="en-US" sz="2800" dirty="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dirty="0" err="1">
                          <a:effectLst/>
                          <a:cs typeface="B Zar" panose="00000400000000000000" pitchFamily="2" charset="-78"/>
                        </a:rPr>
                        <a:t>يك</a:t>
                      </a:r>
                      <a:r>
                        <a:rPr lang="fa-IR" sz="1600" dirty="0">
                          <a:effectLst/>
                          <a:cs typeface="B Zar" panose="00000400000000000000" pitchFamily="2" charset="-78"/>
                        </a:rPr>
                        <a:t> </a:t>
                      </a:r>
                      <a:r>
                        <a:rPr lang="fa-IR" sz="1600" dirty="0" err="1">
                          <a:effectLst/>
                          <a:cs typeface="B Zar" panose="00000400000000000000" pitchFamily="2" charset="-78"/>
                        </a:rPr>
                        <a:t>شريك</a:t>
                      </a:r>
                      <a:r>
                        <a:rPr lang="fa-IR" sz="1600" dirty="0">
                          <a:effectLst/>
                          <a:cs typeface="B Zar" panose="00000400000000000000" pitchFamily="2" charset="-78"/>
                        </a:rPr>
                        <a:t> بخش </a:t>
                      </a:r>
                      <a:r>
                        <a:rPr lang="fa-IR" sz="1600" dirty="0" err="1">
                          <a:effectLst/>
                          <a:cs typeface="B Zar" panose="00000400000000000000" pitchFamily="2" charset="-78"/>
                        </a:rPr>
                        <a:t>خصوصي</a:t>
                      </a:r>
                      <a:r>
                        <a:rPr lang="fa-IR" sz="1600" dirty="0">
                          <a:effectLst/>
                          <a:cs typeface="B Zar" panose="00000400000000000000" pitchFamily="2" charset="-78"/>
                        </a:rPr>
                        <a:t> ساخت و </a:t>
                      </a:r>
                      <a:r>
                        <a:rPr lang="fa-IR" sz="1600" dirty="0" err="1">
                          <a:effectLst/>
                          <a:cs typeface="B Zar" panose="00000400000000000000" pitchFamily="2" charset="-78"/>
                        </a:rPr>
                        <a:t>تامين</a:t>
                      </a:r>
                      <a:r>
                        <a:rPr lang="fa-IR" sz="1600" dirty="0">
                          <a:effectLst/>
                          <a:cs typeface="B Zar" panose="00000400000000000000" pitchFamily="2" charset="-78"/>
                        </a:rPr>
                        <a:t> </a:t>
                      </a:r>
                      <a:r>
                        <a:rPr lang="fa-IR" sz="1600" dirty="0" err="1">
                          <a:effectLst/>
                          <a:cs typeface="B Zar" panose="00000400000000000000" pitchFamily="2" charset="-78"/>
                        </a:rPr>
                        <a:t>مالي</a:t>
                      </a:r>
                      <a:r>
                        <a:rPr lang="fa-IR" sz="1600" dirty="0">
                          <a:effectLst/>
                          <a:cs typeface="B Zar" panose="00000400000000000000" pitchFamily="2" charset="-78"/>
                        </a:rPr>
                        <a:t>  </a:t>
                      </a:r>
                      <a:r>
                        <a:rPr lang="fa-IR" sz="1600" dirty="0" err="1">
                          <a:effectLst/>
                          <a:cs typeface="B Zar" panose="00000400000000000000" pitchFamily="2" charset="-78"/>
                        </a:rPr>
                        <a:t>يك</a:t>
                      </a:r>
                      <a:r>
                        <a:rPr lang="fa-IR" sz="1600" dirty="0">
                          <a:effectLst/>
                          <a:cs typeface="B Zar" panose="00000400000000000000" pitchFamily="2" charset="-78"/>
                        </a:rPr>
                        <a:t> بخش </a:t>
                      </a:r>
                      <a:r>
                        <a:rPr lang="fa-IR" sz="1600" dirty="0" err="1">
                          <a:effectLst/>
                          <a:cs typeface="B Zar" panose="00000400000000000000" pitchFamily="2" charset="-78"/>
                        </a:rPr>
                        <a:t>اضافي</a:t>
                      </a:r>
                      <a:r>
                        <a:rPr lang="fa-IR" sz="1600" dirty="0">
                          <a:effectLst/>
                          <a:cs typeface="B Zar" panose="00000400000000000000" pitchFamily="2" charset="-78"/>
                        </a:rPr>
                        <a:t> از </a:t>
                      </a:r>
                      <a:r>
                        <a:rPr lang="fa-IR" sz="1600" dirty="0" err="1">
                          <a:effectLst/>
                          <a:cs typeface="B Zar" panose="00000400000000000000" pitchFamily="2" charset="-78"/>
                        </a:rPr>
                        <a:t>امكانات</a:t>
                      </a:r>
                      <a:r>
                        <a:rPr lang="fa-IR" sz="1600" dirty="0">
                          <a:effectLst/>
                          <a:cs typeface="B Zar" panose="00000400000000000000" pitchFamily="2" charset="-78"/>
                        </a:rPr>
                        <a:t> موجود را در </a:t>
                      </a:r>
                      <a:r>
                        <a:rPr lang="fa-IR" sz="1600" dirty="0" err="1">
                          <a:effectLst/>
                          <a:cs typeface="B Zar" panose="00000400000000000000" pitchFamily="2" charset="-78"/>
                        </a:rPr>
                        <a:t>يك</a:t>
                      </a:r>
                      <a:r>
                        <a:rPr lang="fa-IR" sz="1600" dirty="0">
                          <a:effectLst/>
                          <a:cs typeface="B Zar" panose="00000400000000000000" pitchFamily="2" charset="-78"/>
                        </a:rPr>
                        <a:t> دوره از </a:t>
                      </a:r>
                      <a:r>
                        <a:rPr lang="fa-IR" sz="1600" dirty="0" err="1">
                          <a:effectLst/>
                          <a:cs typeface="B Zar" panose="00000400000000000000" pitchFamily="2" charset="-78"/>
                        </a:rPr>
                        <a:t>پيش</a:t>
                      </a:r>
                      <a:r>
                        <a:rPr lang="fa-IR" sz="1600" dirty="0">
                          <a:effectLst/>
                          <a:cs typeface="B Zar" panose="00000400000000000000" pitchFamily="2" charset="-78"/>
                        </a:rPr>
                        <a:t> </a:t>
                      </a:r>
                      <a:r>
                        <a:rPr lang="fa-IR" sz="1600" dirty="0" err="1">
                          <a:effectLst/>
                          <a:cs typeface="B Zar" panose="00000400000000000000" pitchFamily="2" charset="-78"/>
                        </a:rPr>
                        <a:t>تعريف</a:t>
                      </a:r>
                      <a:r>
                        <a:rPr lang="fa-IR" sz="1600" dirty="0">
                          <a:effectLst/>
                          <a:cs typeface="B Zar" panose="00000400000000000000" pitchFamily="2" charset="-78"/>
                        </a:rPr>
                        <a:t> شده </a:t>
                      </a:r>
                      <a:r>
                        <a:rPr lang="fa-IR" sz="1600" dirty="0" err="1">
                          <a:effectLst/>
                          <a:cs typeface="B Zar" panose="00000400000000000000" pitchFamily="2" charset="-78"/>
                        </a:rPr>
                        <a:t>مديريت</a:t>
                      </a:r>
                      <a:r>
                        <a:rPr lang="fa-IR" sz="1600" dirty="0">
                          <a:effectLst/>
                          <a:cs typeface="B Zar" panose="00000400000000000000" pitchFamily="2" charset="-78"/>
                        </a:rPr>
                        <a:t> </a:t>
                      </a:r>
                      <a:r>
                        <a:rPr lang="fa-IR" sz="1600" dirty="0" err="1">
                          <a:effectLst/>
                          <a:cs typeface="B Zar" panose="00000400000000000000" pitchFamily="2" charset="-78"/>
                        </a:rPr>
                        <a:t>مي</a:t>
                      </a:r>
                      <a:r>
                        <a:rPr lang="fa-IR" sz="1600" dirty="0">
                          <a:effectLst/>
                          <a:cs typeface="B Zar" panose="00000400000000000000" pitchFamily="2" charset="-78"/>
                        </a:rPr>
                        <a:t> </a:t>
                      </a:r>
                      <a:r>
                        <a:rPr lang="fa-IR" sz="1600" dirty="0" err="1">
                          <a:effectLst/>
                          <a:cs typeface="B Zar" panose="00000400000000000000" pitchFamily="2" charset="-78"/>
                        </a:rPr>
                        <a:t>نمايد</a:t>
                      </a:r>
                      <a:r>
                        <a:rPr lang="fa-IR" sz="1600" dirty="0">
                          <a:effectLst/>
                          <a:cs typeface="B Zar" panose="00000400000000000000" pitchFamily="2" charset="-78"/>
                        </a:rPr>
                        <a:t>. </a:t>
                      </a:r>
                      <a:r>
                        <a:rPr lang="fa-IR" sz="1600" dirty="0" err="1">
                          <a:effectLst/>
                          <a:cs typeface="B Zar" panose="00000400000000000000" pitchFamily="2" charset="-78"/>
                        </a:rPr>
                        <a:t>قراردادهاي</a:t>
                      </a:r>
                      <a:r>
                        <a:rPr lang="fa-IR" sz="1600" dirty="0">
                          <a:effectLst/>
                          <a:cs typeface="B Zar" panose="00000400000000000000" pitchFamily="2" charset="-78"/>
                        </a:rPr>
                        <a:t> پوشش </a:t>
                      </a:r>
                      <a:r>
                        <a:rPr lang="fa-IR" sz="1600" dirty="0" err="1">
                          <a:effectLst/>
                          <a:cs typeface="B Zar" panose="00000400000000000000" pitchFamily="2" charset="-78"/>
                        </a:rPr>
                        <a:t>يا</a:t>
                      </a:r>
                      <a:r>
                        <a:rPr lang="en-US" sz="1600" dirty="0">
                          <a:effectLst/>
                          <a:cs typeface="B Zar" panose="00000400000000000000" pitchFamily="2" charset="-78"/>
                        </a:rPr>
                        <a:t>wraparound</a:t>
                      </a:r>
                      <a:r>
                        <a:rPr lang="fa-IR" sz="1600" dirty="0">
                          <a:effectLst/>
                          <a:cs typeface="B Zar" panose="00000400000000000000" pitchFamily="2" charset="-78"/>
                        </a:rPr>
                        <a:t> معمولاً </a:t>
                      </a:r>
                      <a:r>
                        <a:rPr lang="fa-IR" sz="1600" dirty="0" err="1">
                          <a:effectLst/>
                          <a:cs typeface="B Zar" panose="00000400000000000000" pitchFamily="2" charset="-78"/>
                        </a:rPr>
                        <a:t>براي</a:t>
                      </a:r>
                      <a:r>
                        <a:rPr lang="fa-IR" sz="1600" dirty="0">
                          <a:effectLst/>
                          <a:cs typeface="B Zar" panose="00000400000000000000" pitchFamily="2" charset="-78"/>
                        </a:rPr>
                        <a:t> </a:t>
                      </a:r>
                      <a:r>
                        <a:rPr lang="fa-IR" sz="1600" dirty="0" err="1">
                          <a:effectLst/>
                          <a:cs typeface="B Zar" panose="00000400000000000000" pitchFamily="2" charset="-78"/>
                        </a:rPr>
                        <a:t>تامين</a:t>
                      </a:r>
                      <a:r>
                        <a:rPr lang="fa-IR" sz="1600" dirty="0">
                          <a:effectLst/>
                          <a:cs typeface="B Zar" panose="00000400000000000000" pitchFamily="2" charset="-78"/>
                        </a:rPr>
                        <a:t> </a:t>
                      </a:r>
                      <a:r>
                        <a:rPr lang="fa-IR" sz="1600" dirty="0" err="1">
                          <a:effectLst/>
                          <a:cs typeface="B Zar" panose="00000400000000000000" pitchFamily="2" charset="-78"/>
                        </a:rPr>
                        <a:t>مالي</a:t>
                      </a:r>
                      <a:r>
                        <a:rPr lang="fa-IR" sz="1600" dirty="0">
                          <a:effectLst/>
                          <a:cs typeface="B Zar" panose="00000400000000000000" pitchFamily="2" charset="-78"/>
                        </a:rPr>
                        <a:t> </a:t>
                      </a:r>
                      <a:r>
                        <a:rPr lang="fa-IR" sz="1600" dirty="0" err="1">
                          <a:effectLst/>
                          <a:cs typeface="B Zar" panose="00000400000000000000" pitchFamily="2" charset="-78"/>
                        </a:rPr>
                        <a:t>ثانويه</a:t>
                      </a:r>
                      <a:r>
                        <a:rPr lang="fa-IR" sz="1600" dirty="0">
                          <a:effectLst/>
                          <a:cs typeface="B Zar" panose="00000400000000000000" pitchFamily="2" charset="-78"/>
                        </a:rPr>
                        <a:t> </a:t>
                      </a:r>
                      <a:r>
                        <a:rPr lang="fa-IR" sz="1600" dirty="0" err="1">
                          <a:effectLst/>
                          <a:cs typeface="B Zar" panose="00000400000000000000" pitchFamily="2" charset="-78"/>
                        </a:rPr>
                        <a:t>براي</a:t>
                      </a:r>
                      <a:r>
                        <a:rPr lang="fa-IR" sz="1600" dirty="0">
                          <a:effectLst/>
                          <a:cs typeface="B Zar" panose="00000400000000000000" pitchFamily="2" charset="-78"/>
                        </a:rPr>
                        <a:t> </a:t>
                      </a:r>
                      <a:r>
                        <a:rPr lang="fa-IR" sz="1600" dirty="0" err="1">
                          <a:effectLst/>
                          <a:cs typeface="B Zar" panose="00000400000000000000" pitchFamily="2" charset="-78"/>
                        </a:rPr>
                        <a:t>خريد</a:t>
                      </a:r>
                      <a:r>
                        <a:rPr lang="fa-IR" sz="1600" dirty="0">
                          <a:effectLst/>
                          <a:cs typeface="B Zar" panose="00000400000000000000" pitchFamily="2" charset="-78"/>
                        </a:rPr>
                        <a:t> </a:t>
                      </a:r>
                      <a:r>
                        <a:rPr lang="fa-IR" sz="1600" dirty="0" err="1">
                          <a:effectLst/>
                          <a:cs typeface="B Zar" panose="00000400000000000000" pitchFamily="2" charset="-78"/>
                        </a:rPr>
                        <a:t>يا</a:t>
                      </a:r>
                      <a:r>
                        <a:rPr lang="fa-IR" sz="1600" dirty="0">
                          <a:effectLst/>
                          <a:cs typeface="B Zar" panose="00000400000000000000" pitchFamily="2" charset="-78"/>
                        </a:rPr>
                        <a:t> </a:t>
                      </a:r>
                      <a:r>
                        <a:rPr lang="fa-IR" sz="1600" dirty="0" err="1">
                          <a:effectLst/>
                          <a:cs typeface="B Zar" panose="00000400000000000000" pitchFamily="2" charset="-78"/>
                        </a:rPr>
                        <a:t>تعمير</a:t>
                      </a:r>
                      <a:r>
                        <a:rPr lang="fa-IR" sz="1600" dirty="0">
                          <a:effectLst/>
                          <a:cs typeface="B Zar" panose="00000400000000000000" pitchFamily="2" charset="-78"/>
                        </a:rPr>
                        <a:t> </a:t>
                      </a:r>
                      <a:r>
                        <a:rPr lang="fa-IR" sz="1600" dirty="0" err="1">
                          <a:effectLst/>
                          <a:cs typeface="B Zar" panose="00000400000000000000" pitchFamily="2" charset="-78"/>
                        </a:rPr>
                        <a:t>يك</a:t>
                      </a:r>
                      <a:r>
                        <a:rPr lang="fa-IR" sz="1600" dirty="0">
                          <a:effectLst/>
                          <a:cs typeface="B Zar" panose="00000400000000000000" pitchFamily="2" charset="-78"/>
                        </a:rPr>
                        <a:t> </a:t>
                      </a:r>
                      <a:r>
                        <a:rPr lang="fa-IR" sz="1600" dirty="0" err="1">
                          <a:effectLst/>
                          <a:cs typeface="B Zar" panose="00000400000000000000" pitchFamily="2" charset="-78"/>
                        </a:rPr>
                        <a:t>دارايي</a:t>
                      </a:r>
                      <a:r>
                        <a:rPr lang="fa-IR" sz="1600" dirty="0">
                          <a:effectLst/>
                          <a:cs typeface="B Zar" panose="00000400000000000000" pitchFamily="2" charset="-78"/>
                        </a:rPr>
                        <a:t> منقول است.</a:t>
                      </a:r>
                      <a:endParaRPr lang="en-US" sz="2800" dirty="0">
                        <a:effectLst/>
                        <a:latin typeface="Calibri"/>
                        <a:ea typeface="Calibri"/>
                        <a:cs typeface="B Zar" panose="00000400000000000000" pitchFamily="2" charset="-78"/>
                      </a:endParaRPr>
                    </a:p>
                  </a:txBody>
                  <a:tcPr marL="68577" marR="68577" marT="0" marB="0"/>
                </a:tc>
                <a:tc>
                  <a:txBody>
                    <a:bodyPr/>
                    <a:lstStyle/>
                    <a:p>
                      <a:pPr marL="0" marR="0" algn="just" rtl="1">
                        <a:lnSpc>
                          <a:spcPct val="115000"/>
                        </a:lnSpc>
                        <a:spcBef>
                          <a:spcPts val="0"/>
                        </a:spcBef>
                        <a:spcAft>
                          <a:spcPts val="0"/>
                        </a:spcAft>
                      </a:pPr>
                      <a:r>
                        <a:rPr lang="fa-IR" sz="1600" dirty="0">
                          <a:effectLst/>
                          <a:cs typeface="B Zar" panose="00000400000000000000" pitchFamily="2" charset="-78"/>
                        </a:rPr>
                        <a:t>شبيه قراردادهاي كليد در دست است با اين تفاوت كه بخش دولتي تامين مالي را انجام نميدهد و به بخش خصوصي شارژ ميكند.</a:t>
                      </a:r>
                      <a:endParaRPr lang="en-US" sz="2800" dirty="0">
                        <a:effectLst/>
                        <a:latin typeface="Calibri"/>
                        <a:ea typeface="Calibri"/>
                        <a:cs typeface="B Zar" panose="00000400000000000000" pitchFamily="2" charset="-78"/>
                      </a:endParaRPr>
                    </a:p>
                  </a:txBody>
                  <a:tcPr marL="68577" marR="68577" marT="0" marB="0"/>
                </a:tc>
                <a:extLst>
                  <a:ext uri="{0D108BD9-81ED-4DB2-BD59-A6C34878D82A}">
                    <a16:rowId xmlns:a16="http://schemas.microsoft.com/office/drawing/2014/main" val="10004"/>
                  </a:ext>
                </a:extLst>
              </a:tr>
            </a:tbl>
          </a:graphicData>
        </a:graphic>
      </p:graphicFrame>
      <p:sp>
        <p:nvSpPr>
          <p:cNvPr id="10270" name="Rectangle 1"/>
          <p:cNvSpPr>
            <a:spLocks noChangeArrowheads="1"/>
          </p:cNvSpPr>
          <p:nvPr/>
        </p:nvSpPr>
        <p:spPr bwMode="auto">
          <a:xfrm>
            <a:off x="1817688" y="3008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r>
              <a:rPr lang="en-US" altLang="en-US"/>
              <a:t/>
            </a:r>
            <a:br>
              <a:rPr lang="en-US" altLang="en-US"/>
            </a:br>
            <a:endParaRPr lang="en-US" altLang="en-US"/>
          </a:p>
        </p:txBody>
      </p:sp>
    </p:spTree>
    <p:extLst>
      <p:ext uri="{BB962C8B-B14F-4D97-AF65-F5344CB8AC3E}">
        <p14:creationId xmlns:p14="http://schemas.microsoft.com/office/powerpoint/2010/main" val="1993513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17172926"/>
              </p:ext>
            </p:extLst>
          </p:nvPr>
        </p:nvGraphicFramePr>
        <p:xfrm>
          <a:off x="152400" y="533401"/>
          <a:ext cx="8763000" cy="5410200"/>
        </p:xfrm>
        <a:graphic>
          <a:graphicData uri="http://schemas.openxmlformats.org/drawingml/2006/table">
            <a:tbl>
              <a:tblPr rtl="1" firstRow="1" firstCol="1" bandRow="1">
                <a:tableStyleId>{5C22544A-7EE6-4342-B048-85BDC9FD1C3A}</a:tableStyleId>
              </a:tblPr>
              <a:tblGrid>
                <a:gridCol w="2067526">
                  <a:extLst>
                    <a:ext uri="{9D8B030D-6E8A-4147-A177-3AD203B41FA5}">
                      <a16:colId xmlns:a16="http://schemas.microsoft.com/office/drawing/2014/main" val="20000"/>
                    </a:ext>
                  </a:extLst>
                </a:gridCol>
                <a:gridCol w="3807805">
                  <a:extLst>
                    <a:ext uri="{9D8B030D-6E8A-4147-A177-3AD203B41FA5}">
                      <a16:colId xmlns:a16="http://schemas.microsoft.com/office/drawing/2014/main" val="20001"/>
                    </a:ext>
                  </a:extLst>
                </a:gridCol>
                <a:gridCol w="2887669">
                  <a:extLst>
                    <a:ext uri="{9D8B030D-6E8A-4147-A177-3AD203B41FA5}">
                      <a16:colId xmlns:a16="http://schemas.microsoft.com/office/drawing/2014/main" val="20002"/>
                    </a:ext>
                  </a:extLst>
                </a:gridCol>
              </a:tblGrid>
              <a:tr h="2152263">
                <a:tc>
                  <a:txBody>
                    <a:bodyPr/>
                    <a:lstStyle/>
                    <a:p>
                      <a:pPr marL="0" marR="0" algn="just" rtl="1">
                        <a:lnSpc>
                          <a:spcPct val="115000"/>
                        </a:lnSpc>
                        <a:spcBef>
                          <a:spcPts val="0"/>
                        </a:spcBef>
                        <a:spcAft>
                          <a:spcPts val="0"/>
                        </a:spcAft>
                      </a:pPr>
                      <a:r>
                        <a:rPr lang="fa-IR" sz="1800" dirty="0" err="1">
                          <a:effectLst/>
                          <a:cs typeface="B Zar" panose="00000400000000000000" pitchFamily="2" charset="-78"/>
                        </a:rPr>
                        <a:t>خريد</a:t>
                      </a:r>
                      <a:r>
                        <a:rPr lang="fa-IR" sz="1800" dirty="0">
                          <a:effectLst/>
                          <a:cs typeface="B Zar" panose="00000400000000000000" pitchFamily="2" charset="-78"/>
                        </a:rPr>
                        <a:t>-اجاره</a:t>
                      </a:r>
                      <a:endParaRPr lang="en-US" sz="3200" dirty="0">
                        <a:effectLst/>
                        <a:latin typeface="Calibri"/>
                        <a:ea typeface="Calibri"/>
                        <a:cs typeface="B Zar" panose="00000400000000000000" pitchFamily="2" charset="-78"/>
                      </a:endParaRPr>
                    </a:p>
                  </a:txBody>
                  <a:tcPr marL="68582" marR="68582" marT="0" marB="0"/>
                </a:tc>
                <a:tc>
                  <a:txBody>
                    <a:bodyPr/>
                    <a:lstStyle/>
                    <a:p>
                      <a:pPr marL="0" marR="0" algn="just" rtl="1">
                        <a:lnSpc>
                          <a:spcPct val="115000"/>
                        </a:lnSpc>
                        <a:spcBef>
                          <a:spcPts val="0"/>
                        </a:spcBef>
                        <a:spcAft>
                          <a:spcPts val="0"/>
                        </a:spcAft>
                      </a:pPr>
                      <a:r>
                        <a:rPr lang="fa-IR" sz="1800">
                          <a:effectLst/>
                          <a:cs typeface="B Zar" panose="00000400000000000000" pitchFamily="2" charset="-78"/>
                        </a:rPr>
                        <a:t>بخش خصوصي اقدام به تايمن مالي و ساخت يك امكانات جديد نموده و سپس آنرا به بخش دولتي اجاره ميدهد.بخش دولتي در يك دوره معين ليزينگ را باز پرداخت ميكندو امكانات اجاره شده را در پايان قرارداد تمليك ميكند.</a:t>
                      </a:r>
                      <a:endParaRPr lang="en-US" sz="3200">
                        <a:effectLst/>
                        <a:latin typeface="Calibri"/>
                        <a:ea typeface="Calibri"/>
                        <a:cs typeface="B Zar" panose="00000400000000000000" pitchFamily="2" charset="-78"/>
                      </a:endParaRPr>
                    </a:p>
                  </a:txBody>
                  <a:tcPr marL="68582" marR="68582" marT="0" marB="0"/>
                </a:tc>
                <a:tc>
                  <a:txBody>
                    <a:bodyPr/>
                    <a:lstStyle/>
                    <a:p>
                      <a:pPr marL="0" marR="0" algn="just" rtl="1">
                        <a:lnSpc>
                          <a:spcPct val="115000"/>
                        </a:lnSpc>
                        <a:spcBef>
                          <a:spcPts val="0"/>
                        </a:spcBef>
                        <a:spcAft>
                          <a:spcPts val="0"/>
                        </a:spcAft>
                      </a:pPr>
                      <a:r>
                        <a:rPr lang="fa-IR" sz="1800">
                          <a:effectLst/>
                          <a:cs typeface="B Zar" panose="00000400000000000000" pitchFamily="2" charset="-78"/>
                        </a:rPr>
                        <a:t>ساختمانهاي عمومي،شبكه جمع آوري فاضلاب،تصفيه خانه،مديريت پسماند، </a:t>
                      </a:r>
                      <a:r>
                        <a:rPr lang="en-US" sz="1800">
                          <a:effectLst/>
                          <a:cs typeface="B Zar" panose="00000400000000000000" pitchFamily="2" charset="-78"/>
                        </a:rPr>
                        <a:t>IT</a:t>
                      </a:r>
                      <a:r>
                        <a:rPr lang="fa-IR" sz="1800">
                          <a:effectLst/>
                          <a:cs typeface="B Zar" panose="00000400000000000000" pitchFamily="2" charset="-78"/>
                        </a:rPr>
                        <a:t>و سخت افزارها</a:t>
                      </a:r>
                      <a:endParaRPr lang="en-US" sz="3200">
                        <a:effectLst/>
                        <a:latin typeface="Calibri"/>
                        <a:ea typeface="Calibri"/>
                        <a:cs typeface="B Zar" panose="00000400000000000000" pitchFamily="2" charset="-78"/>
                      </a:endParaRPr>
                    </a:p>
                  </a:txBody>
                  <a:tcPr marL="68582" marR="68582" marT="0" marB="0"/>
                </a:tc>
                <a:extLst>
                  <a:ext uri="{0D108BD9-81ED-4DB2-BD59-A6C34878D82A}">
                    <a16:rowId xmlns:a16="http://schemas.microsoft.com/office/drawing/2014/main" val="10000"/>
                  </a:ext>
                </a:extLst>
              </a:tr>
              <a:tr h="2152263">
                <a:tc>
                  <a:txBody>
                    <a:bodyPr/>
                    <a:lstStyle/>
                    <a:p>
                      <a:pPr marL="0" marR="0" algn="just" rtl="1">
                        <a:lnSpc>
                          <a:spcPct val="115000"/>
                        </a:lnSpc>
                        <a:spcBef>
                          <a:spcPts val="0"/>
                        </a:spcBef>
                        <a:spcAft>
                          <a:spcPts val="0"/>
                        </a:spcAft>
                      </a:pPr>
                      <a:r>
                        <a:rPr lang="fa-IR" sz="1800">
                          <a:effectLst/>
                          <a:cs typeface="B Zar" panose="00000400000000000000" pitchFamily="2" charset="-78"/>
                        </a:rPr>
                        <a:t>خصوصي سازي موقت</a:t>
                      </a:r>
                      <a:endParaRPr lang="en-US" sz="3200">
                        <a:effectLst/>
                        <a:latin typeface="Calibri"/>
                        <a:ea typeface="Calibri"/>
                        <a:cs typeface="B Zar" panose="00000400000000000000" pitchFamily="2" charset="-78"/>
                      </a:endParaRPr>
                    </a:p>
                  </a:txBody>
                  <a:tcPr marL="68582" marR="68582" marT="0" marB="0"/>
                </a:tc>
                <a:tc>
                  <a:txBody>
                    <a:bodyPr/>
                    <a:lstStyle/>
                    <a:p>
                      <a:pPr marL="0" marR="0" algn="just" rtl="1">
                        <a:lnSpc>
                          <a:spcPct val="115000"/>
                        </a:lnSpc>
                        <a:spcBef>
                          <a:spcPts val="0"/>
                        </a:spcBef>
                        <a:spcAft>
                          <a:spcPts val="0"/>
                        </a:spcAft>
                      </a:pPr>
                      <a:r>
                        <a:rPr lang="fa-IR" sz="1800">
                          <a:effectLst/>
                          <a:cs typeface="B Zar" panose="00000400000000000000" pitchFamily="2" charset="-78"/>
                        </a:rPr>
                        <a:t>شبيه قراردادهاي تامين  پوششي است با اين تفاوت كه بخش دولتي مالكيت  امكانات و زيرساختها را براي تجديد  ساختار يا توسعه به شريك خصوصي انتقال مي دهد .امكانات و زيرساختها  تا زماني در اختيار بخش خصوصي قرار دارد كه سرمايه گذاري لازم بصورت كامل انجام شود.</a:t>
                      </a:r>
                      <a:endParaRPr lang="en-US" sz="3200">
                        <a:effectLst/>
                        <a:latin typeface="Calibri"/>
                        <a:ea typeface="Calibri"/>
                        <a:cs typeface="B Zar" panose="00000400000000000000" pitchFamily="2" charset="-78"/>
                      </a:endParaRPr>
                    </a:p>
                  </a:txBody>
                  <a:tcPr marL="68582" marR="68582" marT="0" marB="0"/>
                </a:tc>
                <a:tc>
                  <a:txBody>
                    <a:bodyPr/>
                    <a:lstStyle/>
                    <a:p>
                      <a:pPr marL="0" marR="0" algn="just" rtl="1">
                        <a:lnSpc>
                          <a:spcPct val="115000"/>
                        </a:lnSpc>
                        <a:spcBef>
                          <a:spcPts val="0"/>
                        </a:spcBef>
                        <a:spcAft>
                          <a:spcPts val="0"/>
                        </a:spcAft>
                      </a:pPr>
                      <a:r>
                        <a:rPr lang="fa-IR" sz="1800">
                          <a:effectLst/>
                          <a:cs typeface="B Zar" panose="00000400000000000000" pitchFamily="2" charset="-78"/>
                        </a:rPr>
                        <a:t>زيرساختهاي عمومي:جاده ها،بزرگراه ها و اتوبانها،مراكز ورزشي، شبكه جمع آوري فاضلاب،تصفيه خانه و فرودگاهها</a:t>
                      </a:r>
                      <a:endParaRPr lang="en-US" sz="3200">
                        <a:effectLst/>
                        <a:latin typeface="Calibri"/>
                        <a:ea typeface="Calibri"/>
                        <a:cs typeface="B Zar" panose="00000400000000000000" pitchFamily="2" charset="-78"/>
                      </a:endParaRPr>
                    </a:p>
                  </a:txBody>
                  <a:tcPr marL="68582" marR="68582" marT="0" marB="0"/>
                </a:tc>
                <a:extLst>
                  <a:ext uri="{0D108BD9-81ED-4DB2-BD59-A6C34878D82A}">
                    <a16:rowId xmlns:a16="http://schemas.microsoft.com/office/drawing/2014/main" val="10001"/>
                  </a:ext>
                </a:extLst>
              </a:tr>
              <a:tr h="1105674">
                <a:tc>
                  <a:txBody>
                    <a:bodyPr/>
                    <a:lstStyle/>
                    <a:p>
                      <a:pPr marL="0" marR="0" algn="just" rtl="1">
                        <a:lnSpc>
                          <a:spcPct val="115000"/>
                        </a:lnSpc>
                        <a:spcBef>
                          <a:spcPts val="0"/>
                        </a:spcBef>
                        <a:spcAft>
                          <a:spcPts val="0"/>
                        </a:spcAft>
                      </a:pPr>
                      <a:r>
                        <a:rPr lang="fa-IR" sz="1800">
                          <a:effectLst/>
                          <a:cs typeface="B Zar" panose="00000400000000000000" pitchFamily="2" charset="-78"/>
                        </a:rPr>
                        <a:t>طراحي-ساخت- بهره برداري(</a:t>
                      </a:r>
                      <a:r>
                        <a:rPr lang="en-US" sz="1800">
                          <a:effectLst/>
                          <a:cs typeface="B Zar" panose="00000400000000000000" pitchFamily="2" charset="-78"/>
                        </a:rPr>
                        <a:t>DBO</a:t>
                      </a:r>
                      <a:r>
                        <a:rPr lang="fa-IR" sz="1800">
                          <a:effectLst/>
                          <a:cs typeface="B Zar" panose="00000400000000000000" pitchFamily="2" charset="-78"/>
                        </a:rPr>
                        <a:t>)</a:t>
                      </a:r>
                      <a:endParaRPr lang="en-US" sz="3200">
                        <a:effectLst/>
                        <a:latin typeface="Calibri"/>
                        <a:ea typeface="Calibri"/>
                        <a:cs typeface="B Zar" panose="00000400000000000000" pitchFamily="2" charset="-78"/>
                      </a:endParaRPr>
                    </a:p>
                  </a:txBody>
                  <a:tcPr marL="68582" marR="68582" marT="0" marB="0"/>
                </a:tc>
                <a:tc>
                  <a:txBody>
                    <a:bodyPr/>
                    <a:lstStyle/>
                    <a:p>
                      <a:pPr marL="0" marR="0" algn="just" rtl="1">
                        <a:lnSpc>
                          <a:spcPct val="115000"/>
                        </a:lnSpc>
                        <a:spcBef>
                          <a:spcPts val="0"/>
                        </a:spcBef>
                        <a:spcAft>
                          <a:spcPts val="0"/>
                        </a:spcAft>
                      </a:pPr>
                      <a:r>
                        <a:rPr lang="fa-IR" sz="1800">
                          <a:effectLst/>
                          <a:cs typeface="B Zar" panose="00000400000000000000" pitchFamily="2" charset="-78"/>
                        </a:rPr>
                        <a:t>بخش خصوصي به شرط يك قرار داد با بخش دولتي اقدام به طراحي-ساخت- بهره برداري مي نمايد و مالكيت در دست دولت مي ماند.</a:t>
                      </a:r>
                      <a:endParaRPr lang="en-US" sz="3200">
                        <a:effectLst/>
                        <a:latin typeface="Calibri"/>
                        <a:ea typeface="Calibri"/>
                        <a:cs typeface="B Zar" panose="00000400000000000000" pitchFamily="2" charset="-78"/>
                      </a:endParaRPr>
                    </a:p>
                  </a:txBody>
                  <a:tcPr marL="68582" marR="68582" marT="0" marB="0"/>
                </a:tc>
                <a:tc>
                  <a:txBody>
                    <a:bodyPr/>
                    <a:lstStyle/>
                    <a:p>
                      <a:pPr marL="0" marR="0" algn="just" rtl="1">
                        <a:lnSpc>
                          <a:spcPct val="115000"/>
                        </a:lnSpc>
                        <a:spcBef>
                          <a:spcPts val="0"/>
                        </a:spcBef>
                        <a:spcAft>
                          <a:spcPts val="0"/>
                        </a:spcAft>
                      </a:pPr>
                      <a:r>
                        <a:rPr lang="fa-IR" sz="1800" dirty="0">
                          <a:effectLst/>
                          <a:cs typeface="B Zar" panose="00000400000000000000" pitchFamily="2" charset="-78"/>
                        </a:rPr>
                        <a:t>شبيه خصوصي سازي موقت</a:t>
                      </a:r>
                      <a:endParaRPr lang="en-US" sz="3200" dirty="0">
                        <a:effectLst/>
                        <a:latin typeface="Calibri"/>
                        <a:ea typeface="Calibri"/>
                        <a:cs typeface="B Zar" panose="00000400000000000000" pitchFamily="2" charset="-78"/>
                      </a:endParaRPr>
                    </a:p>
                  </a:txBody>
                  <a:tcPr marL="68582" marR="68582"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7121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817688" y="3008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r>
              <a:rPr lang="en-US" altLang="en-US"/>
              <a:t/>
            </a:r>
            <a:br>
              <a:rPr lang="en-US" altLang="en-US"/>
            </a:br>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1978584712"/>
              </p:ext>
            </p:extLst>
          </p:nvPr>
        </p:nvGraphicFramePr>
        <p:xfrm>
          <a:off x="228600" y="282576"/>
          <a:ext cx="8599486" cy="5889624"/>
        </p:xfrm>
        <a:graphic>
          <a:graphicData uri="http://schemas.openxmlformats.org/drawingml/2006/table">
            <a:tbl>
              <a:tblPr rtl="1" firstRow="1" firstCol="1" bandRow="1">
                <a:tableStyleId>{5C22544A-7EE6-4342-B048-85BDC9FD1C3A}</a:tableStyleId>
              </a:tblPr>
              <a:tblGrid>
                <a:gridCol w="2028948">
                  <a:extLst>
                    <a:ext uri="{9D8B030D-6E8A-4147-A177-3AD203B41FA5}">
                      <a16:colId xmlns:a16="http://schemas.microsoft.com/office/drawing/2014/main" val="20000"/>
                    </a:ext>
                  </a:extLst>
                </a:gridCol>
                <a:gridCol w="3736752">
                  <a:extLst>
                    <a:ext uri="{9D8B030D-6E8A-4147-A177-3AD203B41FA5}">
                      <a16:colId xmlns:a16="http://schemas.microsoft.com/office/drawing/2014/main" val="20001"/>
                    </a:ext>
                  </a:extLst>
                </a:gridCol>
                <a:gridCol w="2833786">
                  <a:extLst>
                    <a:ext uri="{9D8B030D-6E8A-4147-A177-3AD203B41FA5}">
                      <a16:colId xmlns:a16="http://schemas.microsoft.com/office/drawing/2014/main" val="20002"/>
                    </a:ext>
                  </a:extLst>
                </a:gridCol>
              </a:tblGrid>
              <a:tr h="1472406">
                <a:tc>
                  <a:txBody>
                    <a:bodyPr/>
                    <a:lstStyle/>
                    <a:p>
                      <a:pPr marL="0" marR="0" algn="just" rtl="1">
                        <a:lnSpc>
                          <a:spcPct val="115000"/>
                        </a:lnSpc>
                        <a:spcBef>
                          <a:spcPts val="0"/>
                        </a:spcBef>
                        <a:spcAft>
                          <a:spcPts val="0"/>
                        </a:spcAft>
                      </a:pPr>
                      <a:r>
                        <a:rPr lang="fa-IR" sz="1400" dirty="0">
                          <a:effectLst/>
                          <a:cs typeface="B Zar" panose="00000400000000000000" pitchFamily="2" charset="-78"/>
                        </a:rPr>
                        <a:t>خريد-اجاره-توسعه-بهره برداري(</a:t>
                      </a:r>
                      <a:r>
                        <a:rPr lang="en-US" sz="1400" dirty="0">
                          <a:effectLst/>
                          <a:cs typeface="B Zar" panose="00000400000000000000" pitchFamily="2" charset="-78"/>
                        </a:rPr>
                        <a:t>BDO/LDO</a:t>
                      </a:r>
                      <a:r>
                        <a:rPr lang="fa-IR" sz="1400" dirty="0">
                          <a:effectLst/>
                          <a:cs typeface="B Zar" panose="00000400000000000000" pitchFamily="2" charset="-78"/>
                        </a:rPr>
                        <a:t>)</a:t>
                      </a:r>
                      <a:endParaRPr lang="en-US" sz="2400" dirty="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بخش خصوصي اقدام به اجاره يا خريد يك بخش از تسهيلات و امكانات براي بخش دولتي بخ منضور نوسازي  يا توسعه آن ميكند.سپس در يك دوره زماني مشخص مديريت آن امكانات را تا زماني كه سرمايه گذاري كامل شود انجام ميدهدو بر اساس يك نرخ حداقلي بازده آنرا به دولت ميدهد.</a:t>
                      </a:r>
                      <a:endParaRPr lang="en-US" sz="240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شبيه خصوصي سازي موقت</a:t>
                      </a:r>
                      <a:endParaRPr lang="en-US" sz="2400">
                        <a:effectLst/>
                        <a:latin typeface="Calibri"/>
                        <a:ea typeface="Calibri"/>
                        <a:cs typeface="B Zar" panose="00000400000000000000" pitchFamily="2" charset="-78"/>
                      </a:endParaRPr>
                    </a:p>
                  </a:txBody>
                  <a:tcPr marL="68572" marR="68572" marT="0" marB="0"/>
                </a:tc>
                <a:extLst>
                  <a:ext uri="{0D108BD9-81ED-4DB2-BD59-A6C34878D82A}">
                    <a16:rowId xmlns:a16="http://schemas.microsoft.com/office/drawing/2014/main" val="10000"/>
                  </a:ext>
                </a:extLst>
              </a:tr>
              <a:tr h="1472406">
                <a:tc>
                  <a:txBody>
                    <a:bodyPr/>
                    <a:lstStyle/>
                    <a:p>
                      <a:pPr marL="0" marR="0" algn="just" rtl="1">
                        <a:lnSpc>
                          <a:spcPct val="115000"/>
                        </a:lnSpc>
                        <a:spcBef>
                          <a:spcPts val="0"/>
                        </a:spcBef>
                        <a:spcAft>
                          <a:spcPts val="0"/>
                        </a:spcAft>
                      </a:pPr>
                      <a:r>
                        <a:rPr lang="fa-IR" sz="1400" dirty="0" err="1">
                          <a:effectLst/>
                          <a:cs typeface="B Zar" panose="00000400000000000000" pitchFamily="2" charset="-78"/>
                        </a:rPr>
                        <a:t>طراحي</a:t>
                      </a:r>
                      <a:r>
                        <a:rPr lang="fa-IR" sz="1400" dirty="0">
                          <a:effectLst/>
                          <a:cs typeface="B Zar" panose="00000400000000000000" pitchFamily="2" charset="-78"/>
                        </a:rPr>
                        <a:t>-بهره </a:t>
                      </a:r>
                      <a:r>
                        <a:rPr lang="fa-IR" sz="1400" dirty="0" err="1">
                          <a:effectLst/>
                          <a:cs typeface="B Zar" panose="00000400000000000000" pitchFamily="2" charset="-78"/>
                        </a:rPr>
                        <a:t>برداري</a:t>
                      </a:r>
                      <a:r>
                        <a:rPr lang="fa-IR" sz="1400" dirty="0">
                          <a:effectLst/>
                          <a:cs typeface="B Zar" panose="00000400000000000000" pitchFamily="2" charset="-78"/>
                        </a:rPr>
                        <a:t>- انتقال(</a:t>
                      </a:r>
                      <a:r>
                        <a:rPr lang="en-US" sz="1400" dirty="0">
                          <a:effectLst/>
                          <a:cs typeface="B Zar" panose="00000400000000000000" pitchFamily="2" charset="-78"/>
                        </a:rPr>
                        <a:t>BOT</a:t>
                      </a:r>
                      <a:r>
                        <a:rPr lang="fa-IR" sz="1400" dirty="0">
                          <a:effectLst/>
                          <a:cs typeface="B Zar" panose="00000400000000000000" pitchFamily="2" charset="-78"/>
                        </a:rPr>
                        <a:t>)</a:t>
                      </a:r>
                      <a:endParaRPr lang="en-US" sz="2400" dirty="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بخش خصوصي بر اساس يك سري استانداردهاي لازم اقدام به ايجاد زيرساختها و امكانات دولتي مي نمايد.سپس اقدام به مديريت آن براي يك دوره معين مي نمايد و در پايان تاريخ قرارداد آنرا به دولت منتقل ميكند.خود پروژه مي بايست اصل و سود سرمايه گذاري را باز پرداخت كند و مالكيت آن در اختيار دولت مي ماند.</a:t>
                      </a:r>
                      <a:endParaRPr lang="en-US" sz="240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شبيه خصوصي سازي موقت</a:t>
                      </a:r>
                      <a:endParaRPr lang="en-US" sz="2400">
                        <a:effectLst/>
                        <a:latin typeface="Calibri"/>
                        <a:ea typeface="Calibri"/>
                        <a:cs typeface="B Zar" panose="00000400000000000000" pitchFamily="2" charset="-78"/>
                      </a:endParaRPr>
                    </a:p>
                  </a:txBody>
                  <a:tcPr marL="68572" marR="68572" marT="0" marB="0"/>
                </a:tc>
                <a:extLst>
                  <a:ext uri="{0D108BD9-81ED-4DB2-BD59-A6C34878D82A}">
                    <a16:rowId xmlns:a16="http://schemas.microsoft.com/office/drawing/2014/main" val="10001"/>
                  </a:ext>
                </a:extLst>
              </a:tr>
              <a:tr h="1717807">
                <a:tc>
                  <a:txBody>
                    <a:bodyPr/>
                    <a:lstStyle/>
                    <a:p>
                      <a:pPr marL="0" marR="0" algn="just" rtl="1">
                        <a:lnSpc>
                          <a:spcPct val="115000"/>
                        </a:lnSpc>
                        <a:spcBef>
                          <a:spcPts val="0"/>
                        </a:spcBef>
                        <a:spcAft>
                          <a:spcPts val="0"/>
                        </a:spcAft>
                      </a:pPr>
                      <a:r>
                        <a:rPr lang="fa-IR" sz="1400">
                          <a:effectLst/>
                          <a:cs typeface="B Zar" panose="00000400000000000000" pitchFamily="2" charset="-78"/>
                        </a:rPr>
                        <a:t>طراحي-تملك-بهره برداي-انتقال(</a:t>
                      </a:r>
                      <a:r>
                        <a:rPr lang="en-US" sz="1400">
                          <a:effectLst/>
                          <a:cs typeface="B Zar" panose="00000400000000000000" pitchFamily="2" charset="-78"/>
                        </a:rPr>
                        <a:t>BOOT</a:t>
                      </a:r>
                      <a:r>
                        <a:rPr lang="fa-IR" sz="1400">
                          <a:effectLst/>
                          <a:cs typeface="B Zar" panose="00000400000000000000" pitchFamily="2" charset="-78"/>
                        </a:rPr>
                        <a:t>)</a:t>
                      </a:r>
                      <a:endParaRPr lang="en-US" sz="2400">
                        <a:effectLst/>
                        <a:cs typeface="B Zar" panose="00000400000000000000" pitchFamily="2" charset="-78"/>
                      </a:endParaRPr>
                    </a:p>
                    <a:p>
                      <a:pPr marL="0" marR="0" algn="just" rtl="1">
                        <a:lnSpc>
                          <a:spcPct val="115000"/>
                        </a:lnSpc>
                        <a:spcBef>
                          <a:spcPts val="0"/>
                        </a:spcBef>
                        <a:spcAft>
                          <a:spcPts val="0"/>
                        </a:spcAft>
                      </a:pPr>
                      <a:r>
                        <a:rPr lang="fa-IR" sz="1400">
                          <a:effectLst/>
                          <a:cs typeface="B Zar" panose="00000400000000000000" pitchFamily="2" charset="-78"/>
                        </a:rPr>
                        <a:t>طراحي-ساخت-تايمن مالي -بهره برداي يا </a:t>
                      </a:r>
                      <a:r>
                        <a:rPr lang="en-US" sz="1400">
                          <a:effectLst/>
                          <a:cs typeface="B Zar" panose="00000400000000000000" pitchFamily="2" charset="-78"/>
                        </a:rPr>
                        <a:t>DBFO</a:t>
                      </a:r>
                      <a:r>
                        <a:rPr lang="fa-IR" sz="1400">
                          <a:effectLst/>
                          <a:cs typeface="B Zar" panose="00000400000000000000" pitchFamily="2" charset="-78"/>
                        </a:rPr>
                        <a:t> كه در آمريكا بخ </a:t>
                      </a:r>
                      <a:r>
                        <a:rPr lang="en-US" sz="1400">
                          <a:effectLst/>
                          <a:cs typeface="B Zar" panose="00000400000000000000" pitchFamily="2" charset="-78"/>
                        </a:rPr>
                        <a:t>BOOT</a:t>
                      </a:r>
                      <a:r>
                        <a:rPr lang="fa-IR" sz="1400">
                          <a:effectLst/>
                          <a:cs typeface="B Zar" panose="00000400000000000000" pitchFamily="2" charset="-78"/>
                        </a:rPr>
                        <a:t>معروف است. </a:t>
                      </a:r>
                      <a:endParaRPr lang="en-US" sz="240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بخش خصوص به شرط يك توافق اعطاي انحصاري با يك مجموعه دولتي و در دست گرفتن مالكيت طرحاقدام به طراحي-تملك-بهره برداي مي نمايد. تايمن منابع مالي توسط بخش خصوصي انجام ميشود و كليه درآمدهاي طرح تا دوره اي توافق به بخش خصوصي تعاق ميگيرد. دوره توافق بايد دوره اي باشد تا اصل و سود سرمايه گذاري به بخش خصوصي باز گردد. پس ازانقضاي دوره توافق، مالكيت به دولت منتقل ميشود.</a:t>
                      </a:r>
                      <a:endParaRPr lang="en-US" sz="240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اين نوع قرارداد در قراردادهاي تامين مالي خصوصي نوجويان(</a:t>
                      </a:r>
                      <a:r>
                        <a:rPr lang="en-US" sz="1400">
                          <a:effectLst/>
                          <a:cs typeface="B Zar" panose="00000400000000000000" pitchFamily="2" charset="-78"/>
                        </a:rPr>
                        <a:t>PFI</a:t>
                      </a:r>
                      <a:r>
                        <a:rPr lang="fa-IR" sz="1400">
                          <a:effectLst/>
                          <a:cs typeface="B Zar" panose="00000400000000000000" pitchFamily="2" charset="-78"/>
                        </a:rPr>
                        <a:t>) در انگليس  بسيار پركاربرد است. در بخش آب، ورزشگاه ها و ساختمانهاي عمومي و پاركينگهاي عمومي و مديريت پسماندها.</a:t>
                      </a:r>
                      <a:endParaRPr lang="en-US" sz="2400">
                        <a:effectLst/>
                        <a:latin typeface="Calibri"/>
                        <a:ea typeface="Calibri"/>
                        <a:cs typeface="B Zar" panose="00000400000000000000" pitchFamily="2" charset="-78"/>
                      </a:endParaRPr>
                    </a:p>
                  </a:txBody>
                  <a:tcPr marL="68572" marR="68572" marT="0" marB="0"/>
                </a:tc>
                <a:extLst>
                  <a:ext uri="{0D108BD9-81ED-4DB2-BD59-A6C34878D82A}">
                    <a16:rowId xmlns:a16="http://schemas.microsoft.com/office/drawing/2014/main" val="10002"/>
                  </a:ext>
                </a:extLst>
              </a:tr>
              <a:tr h="1227005">
                <a:tc>
                  <a:txBody>
                    <a:bodyPr/>
                    <a:lstStyle/>
                    <a:p>
                      <a:pPr marL="0" marR="0" algn="just" rtl="1">
                        <a:lnSpc>
                          <a:spcPct val="115000"/>
                        </a:lnSpc>
                        <a:spcBef>
                          <a:spcPts val="0"/>
                        </a:spcBef>
                        <a:spcAft>
                          <a:spcPts val="0"/>
                        </a:spcAft>
                      </a:pPr>
                      <a:r>
                        <a:rPr lang="fa-IR" sz="1400" dirty="0">
                          <a:effectLst/>
                          <a:cs typeface="B Zar" panose="00000400000000000000" pitchFamily="2" charset="-78"/>
                        </a:rPr>
                        <a:t>ساخت- </a:t>
                      </a:r>
                      <a:r>
                        <a:rPr lang="fa-IR" sz="1400" dirty="0" err="1">
                          <a:effectLst/>
                          <a:cs typeface="B Zar" panose="00000400000000000000" pitchFamily="2" charset="-78"/>
                        </a:rPr>
                        <a:t>تملك</a:t>
                      </a:r>
                      <a:r>
                        <a:rPr lang="fa-IR" sz="1400" dirty="0">
                          <a:effectLst/>
                          <a:cs typeface="B Zar" panose="00000400000000000000" pitchFamily="2" charset="-78"/>
                        </a:rPr>
                        <a:t>- بهره </a:t>
                      </a:r>
                      <a:r>
                        <a:rPr lang="fa-IR" sz="1400" dirty="0" err="1">
                          <a:effectLst/>
                          <a:cs typeface="B Zar" panose="00000400000000000000" pitchFamily="2" charset="-78"/>
                        </a:rPr>
                        <a:t>برداري</a:t>
                      </a:r>
                      <a:r>
                        <a:rPr lang="fa-IR" sz="1400" dirty="0">
                          <a:effectLst/>
                          <a:cs typeface="B Zar" panose="00000400000000000000" pitchFamily="2" charset="-78"/>
                        </a:rPr>
                        <a:t>(</a:t>
                      </a:r>
                      <a:r>
                        <a:rPr lang="en-US" sz="1400" dirty="0">
                          <a:effectLst/>
                          <a:cs typeface="B Zar" panose="00000400000000000000" pitchFamily="2" charset="-78"/>
                        </a:rPr>
                        <a:t>BOO/LOO</a:t>
                      </a:r>
                      <a:r>
                        <a:rPr lang="fa-IR" sz="1400" dirty="0">
                          <a:effectLst/>
                          <a:cs typeface="B Zar" panose="00000400000000000000" pitchFamily="2" charset="-78"/>
                        </a:rPr>
                        <a:t>)</a:t>
                      </a:r>
                      <a:endParaRPr lang="en-US" sz="2400" dirty="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a:effectLst/>
                          <a:cs typeface="B Zar" panose="00000400000000000000" pitchFamily="2" charset="-78"/>
                        </a:rPr>
                        <a:t>بخش دولتي مالكيت  و مديريت  امكانات موجود را به بخش خصوصي منتقل مي كند يا بر اساس مذاكره با شريك خصوصي ، ساخت و مديريت امكانات جديد راكه غير قابل انتقال است به بخش خصوصي واگدار ميكند.تامين مالي در اين روش به عهده بخش خصوصي است. </a:t>
                      </a:r>
                      <a:endParaRPr lang="en-US" sz="2400">
                        <a:effectLst/>
                        <a:latin typeface="Calibri"/>
                        <a:ea typeface="Calibri"/>
                        <a:cs typeface="B Zar" panose="00000400000000000000" pitchFamily="2" charset="-78"/>
                      </a:endParaRPr>
                    </a:p>
                  </a:txBody>
                  <a:tcPr marL="68572" marR="68572" marT="0" marB="0"/>
                </a:tc>
                <a:tc>
                  <a:txBody>
                    <a:bodyPr/>
                    <a:lstStyle/>
                    <a:p>
                      <a:pPr marL="0" marR="0" algn="just" rtl="1">
                        <a:lnSpc>
                          <a:spcPct val="115000"/>
                        </a:lnSpc>
                        <a:spcBef>
                          <a:spcPts val="0"/>
                        </a:spcBef>
                        <a:spcAft>
                          <a:spcPts val="0"/>
                        </a:spcAft>
                      </a:pPr>
                      <a:r>
                        <a:rPr lang="fa-IR" sz="1400" dirty="0">
                          <a:effectLst/>
                          <a:cs typeface="B Zar" panose="00000400000000000000" pitchFamily="2" charset="-78"/>
                        </a:rPr>
                        <a:t>شبيه قراردادهاي </a:t>
                      </a:r>
                      <a:r>
                        <a:rPr lang="en-US" sz="1400" dirty="0">
                          <a:effectLst/>
                          <a:cs typeface="B Zar" panose="00000400000000000000" pitchFamily="2" charset="-78"/>
                        </a:rPr>
                        <a:t>BOOT</a:t>
                      </a:r>
                      <a:r>
                        <a:rPr lang="fa-IR" sz="1400" dirty="0">
                          <a:effectLst/>
                          <a:cs typeface="B Zar" panose="00000400000000000000" pitchFamily="2" charset="-78"/>
                        </a:rPr>
                        <a:t> است با اين تفاوت كه قراداد آن بيشتر شبيه به خصوصي سازي موقت است.</a:t>
                      </a:r>
                      <a:endParaRPr lang="en-US" sz="2400" dirty="0">
                        <a:effectLst/>
                        <a:latin typeface="Calibri"/>
                        <a:ea typeface="Calibri"/>
                        <a:cs typeface="B Zar" panose="00000400000000000000" pitchFamily="2" charset="-78"/>
                      </a:endParaRPr>
                    </a:p>
                  </a:txBody>
                  <a:tcPr marL="68572" marR="68572" marT="0" marB="0"/>
                </a:tc>
                <a:extLst>
                  <a:ext uri="{0D108BD9-81ED-4DB2-BD59-A6C34878D82A}">
                    <a16:rowId xmlns:a16="http://schemas.microsoft.com/office/drawing/2014/main" val="10003"/>
                  </a:ext>
                </a:extLst>
              </a:tr>
            </a:tbl>
          </a:graphicData>
        </a:graphic>
      </p:graphicFrame>
      <p:sp>
        <p:nvSpPr>
          <p:cNvPr id="12313" name="Rectangle 4"/>
          <p:cNvSpPr>
            <a:spLocks noChangeArrowheads="1"/>
          </p:cNvSpPr>
          <p:nvPr/>
        </p:nvSpPr>
        <p:spPr bwMode="auto">
          <a:xfrm>
            <a:off x="1817688" y="272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r>
              <a:rPr lang="en-US" altLang="en-US"/>
              <a:t/>
            </a:r>
            <a:br>
              <a:rPr lang="en-US" altLang="en-US"/>
            </a:br>
            <a:endParaRPr lang="en-US" altLang="en-US"/>
          </a:p>
        </p:txBody>
      </p:sp>
    </p:spTree>
    <p:extLst>
      <p:ext uri="{BB962C8B-B14F-4D97-AF65-F5344CB8AC3E}">
        <p14:creationId xmlns:p14="http://schemas.microsoft.com/office/powerpoint/2010/main" val="1351063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304800" y="363923"/>
            <a:ext cx="8001000" cy="548640"/>
          </a:xfrm>
        </p:spPr>
        <p:txBody>
          <a:bodyPr vert="horz" lIns="91440" tIns="45720" rIns="91440" bIns="45720" rtlCol="0" anchor="ctr">
            <a:noAutofit/>
          </a:bodyPr>
          <a:lstStyle/>
          <a:p>
            <a:r>
              <a:rPr lang="fa-IR" altLang="en-US" sz="2400" b="1" dirty="0" err="1">
                <a:solidFill>
                  <a:srgbClr val="FF0000"/>
                </a:solidFill>
                <a:cs typeface="B Zar" panose="00000400000000000000" pitchFamily="2" charset="-78"/>
              </a:rPr>
              <a:t>بزرگترين</a:t>
            </a:r>
            <a:r>
              <a:rPr lang="fa-IR" altLang="en-US" sz="2400" b="1" dirty="0">
                <a:solidFill>
                  <a:srgbClr val="FF0000"/>
                </a:solidFill>
                <a:cs typeface="B Zar" panose="00000400000000000000" pitchFamily="2" charset="-78"/>
              </a:rPr>
              <a:t> </a:t>
            </a:r>
            <a:r>
              <a:rPr lang="fa-IR" altLang="en-US" sz="2400" b="1" dirty="0" err="1">
                <a:solidFill>
                  <a:srgbClr val="FF0000"/>
                </a:solidFill>
                <a:cs typeface="B Zar" panose="00000400000000000000" pitchFamily="2" charset="-78"/>
              </a:rPr>
              <a:t>تامين</a:t>
            </a:r>
            <a:r>
              <a:rPr lang="fa-IR" altLang="en-US" sz="2400" b="1" dirty="0">
                <a:solidFill>
                  <a:srgbClr val="FF0000"/>
                </a:solidFill>
                <a:cs typeface="B Zar" panose="00000400000000000000" pitchFamily="2" charset="-78"/>
              </a:rPr>
              <a:t> </a:t>
            </a:r>
            <a:r>
              <a:rPr lang="fa-IR" altLang="en-US" sz="2400" b="1" dirty="0" err="1">
                <a:solidFill>
                  <a:srgbClr val="FF0000"/>
                </a:solidFill>
                <a:cs typeface="B Zar" panose="00000400000000000000" pitchFamily="2" charset="-78"/>
              </a:rPr>
              <a:t>مالي</a:t>
            </a:r>
            <a:r>
              <a:rPr lang="fa-IR" altLang="en-US" sz="2400" b="1" dirty="0">
                <a:solidFill>
                  <a:srgbClr val="FF0000"/>
                </a:solidFill>
                <a:cs typeface="B Zar" panose="00000400000000000000" pitchFamily="2" charset="-78"/>
              </a:rPr>
              <a:t> صورت گرفته در </a:t>
            </a:r>
            <a:r>
              <a:rPr lang="fa-IR" altLang="en-US" sz="2400" b="1" dirty="0" err="1">
                <a:solidFill>
                  <a:srgbClr val="FF0000"/>
                </a:solidFill>
                <a:cs typeface="B Zar" panose="00000400000000000000" pitchFamily="2" charset="-78"/>
              </a:rPr>
              <a:t>طرحهاي</a:t>
            </a:r>
            <a:r>
              <a:rPr lang="fa-IR" altLang="en-US" sz="2400" b="1" dirty="0">
                <a:solidFill>
                  <a:srgbClr val="FF0000"/>
                </a:solidFill>
                <a:cs typeface="B Zar" panose="00000400000000000000" pitchFamily="2" charset="-78"/>
              </a:rPr>
              <a:t> </a:t>
            </a:r>
            <a:r>
              <a:rPr lang="fa-IR" altLang="en-US" sz="2400" b="1" dirty="0" err="1">
                <a:solidFill>
                  <a:srgbClr val="FF0000"/>
                </a:solidFill>
                <a:cs typeface="B Zar" panose="00000400000000000000" pitchFamily="2" charset="-78"/>
              </a:rPr>
              <a:t>زير</a:t>
            </a:r>
            <a:r>
              <a:rPr lang="fa-IR" altLang="en-US" sz="2400" b="1" dirty="0">
                <a:solidFill>
                  <a:srgbClr val="FF0000"/>
                </a:solidFill>
                <a:cs typeface="B Zar" panose="00000400000000000000" pitchFamily="2" charset="-78"/>
              </a:rPr>
              <a:t> ساخت(2016)</a:t>
            </a:r>
            <a:r>
              <a:rPr lang="en-US" altLang="en-US" sz="2400" b="1" dirty="0">
                <a:solidFill>
                  <a:srgbClr val="FF0000"/>
                </a:solidFill>
                <a:cs typeface="B Zar" panose="00000400000000000000" pitchFamily="2" charset="-78"/>
              </a:rPr>
              <a:t/>
            </a:r>
            <a:br>
              <a:rPr lang="en-US" altLang="en-US" sz="2400" b="1" dirty="0">
                <a:solidFill>
                  <a:srgbClr val="FF0000"/>
                </a:solidFill>
                <a:cs typeface="B Zar" panose="00000400000000000000" pitchFamily="2" charset="-78"/>
              </a:rPr>
            </a:br>
            <a:endParaRPr lang="en-US" altLang="en-US" sz="2400" b="1" dirty="0">
              <a:solidFill>
                <a:srgbClr val="FF0000"/>
              </a:solidFill>
              <a:cs typeface="B Zar"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892864185"/>
              </p:ext>
            </p:extLst>
          </p:nvPr>
        </p:nvGraphicFramePr>
        <p:xfrm>
          <a:off x="533400" y="838200"/>
          <a:ext cx="8207374" cy="5001744"/>
        </p:xfrm>
        <a:graphic>
          <a:graphicData uri="http://schemas.openxmlformats.org/drawingml/2006/table">
            <a:tbl>
              <a:tblPr rtl="1" firstRow="1" firstCol="1" bandRow="1">
                <a:tableStyleId>{5C22544A-7EE6-4342-B048-85BDC9FD1C3A}</a:tableStyleId>
              </a:tblPr>
              <a:tblGrid>
                <a:gridCol w="432481">
                  <a:extLst>
                    <a:ext uri="{9D8B030D-6E8A-4147-A177-3AD203B41FA5}">
                      <a16:colId xmlns:a16="http://schemas.microsoft.com/office/drawing/2014/main" val="20000"/>
                    </a:ext>
                  </a:extLst>
                </a:gridCol>
                <a:gridCol w="2014102">
                  <a:extLst>
                    <a:ext uri="{9D8B030D-6E8A-4147-A177-3AD203B41FA5}">
                      <a16:colId xmlns:a16="http://schemas.microsoft.com/office/drawing/2014/main" val="20001"/>
                    </a:ext>
                  </a:extLst>
                </a:gridCol>
                <a:gridCol w="3021152">
                  <a:extLst>
                    <a:ext uri="{9D8B030D-6E8A-4147-A177-3AD203B41FA5}">
                      <a16:colId xmlns:a16="http://schemas.microsoft.com/office/drawing/2014/main" val="20002"/>
                    </a:ext>
                  </a:extLst>
                </a:gridCol>
                <a:gridCol w="880947">
                  <a:extLst>
                    <a:ext uri="{9D8B030D-6E8A-4147-A177-3AD203B41FA5}">
                      <a16:colId xmlns:a16="http://schemas.microsoft.com/office/drawing/2014/main" val="20003"/>
                    </a:ext>
                  </a:extLst>
                </a:gridCol>
                <a:gridCol w="880947">
                  <a:extLst>
                    <a:ext uri="{9D8B030D-6E8A-4147-A177-3AD203B41FA5}">
                      <a16:colId xmlns:a16="http://schemas.microsoft.com/office/drawing/2014/main" val="20004"/>
                    </a:ext>
                  </a:extLst>
                </a:gridCol>
                <a:gridCol w="977745">
                  <a:extLst>
                    <a:ext uri="{9D8B030D-6E8A-4147-A177-3AD203B41FA5}">
                      <a16:colId xmlns:a16="http://schemas.microsoft.com/office/drawing/2014/main" val="20005"/>
                    </a:ext>
                  </a:extLst>
                </a:gridCol>
              </a:tblGrid>
              <a:tr h="708001">
                <a:tc>
                  <a:txBody>
                    <a:bodyPr/>
                    <a:lstStyle/>
                    <a:p>
                      <a:pPr marL="0" marR="0" algn="just" rtl="1">
                        <a:lnSpc>
                          <a:spcPct val="115000"/>
                        </a:lnSpc>
                        <a:spcBef>
                          <a:spcPts val="0"/>
                        </a:spcBef>
                        <a:spcAft>
                          <a:spcPts val="0"/>
                        </a:spcAft>
                      </a:pPr>
                      <a:r>
                        <a:rPr lang="fa-IR" sz="1600">
                          <a:effectLst/>
                          <a:cs typeface="B Zar" panose="00000400000000000000" pitchFamily="2" charset="-78"/>
                        </a:rPr>
                        <a:t>رديف</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صندوق</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شركت</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مكان</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سال تاسيس</a:t>
                      </a:r>
                      <a:endParaRPr lang="en-US" sz="2000">
                        <a:effectLst/>
                        <a:latin typeface="Calibri"/>
                        <a:ea typeface="Calibri"/>
                        <a:cs typeface="B Zar" panose="00000400000000000000" pitchFamily="2" charset="-78"/>
                      </a:endParaRPr>
                    </a:p>
                  </a:txBody>
                  <a:tcPr marL="68567" marR="68567" marT="0" marB="0"/>
                </a:tc>
                <a:tc>
                  <a:txBody>
                    <a:bodyPr/>
                    <a:lstStyle/>
                    <a:p>
                      <a:pPr marL="0" marR="0" algn="ctr" rtl="1">
                        <a:lnSpc>
                          <a:spcPct val="115000"/>
                        </a:lnSpc>
                        <a:spcBef>
                          <a:spcPts val="0"/>
                        </a:spcBef>
                        <a:spcAft>
                          <a:spcPts val="0"/>
                        </a:spcAft>
                      </a:pPr>
                      <a:r>
                        <a:rPr lang="fa-IR" sz="1600">
                          <a:effectLst/>
                          <a:cs typeface="B Zar" panose="00000400000000000000" pitchFamily="2" charset="-78"/>
                        </a:rPr>
                        <a:t>مبلغ</a:t>
                      </a:r>
                      <a:endParaRPr lang="en-US" sz="2000">
                        <a:effectLst/>
                        <a:cs typeface="B Zar" panose="00000400000000000000" pitchFamily="2" charset="-78"/>
                      </a:endParaRPr>
                    </a:p>
                    <a:p>
                      <a:pPr marL="0" marR="0" algn="ctr" rtl="1">
                        <a:lnSpc>
                          <a:spcPct val="115000"/>
                        </a:lnSpc>
                        <a:spcBef>
                          <a:spcPts val="0"/>
                        </a:spcBef>
                        <a:spcAft>
                          <a:spcPts val="0"/>
                        </a:spcAft>
                      </a:pPr>
                      <a:r>
                        <a:rPr lang="fa-IR" sz="1600">
                          <a:effectLst/>
                          <a:cs typeface="B Zar" panose="00000400000000000000" pitchFamily="2" charset="-78"/>
                        </a:rPr>
                        <a:t>(ميليون دلار)</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0"/>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1</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صندوق زيرساخت بروكفيلد3</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Brookfield Asset Management</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تورنتو</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2016</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14،000</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1"/>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2</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شركاي زير ساخت جهاني2</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Global Infrastructure Partner</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نيويورك</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2016</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8،250</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2"/>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3</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صندوق زيرساخت بروكفيلد2</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Brookfield Asset Management</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تورنتو</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2013</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7،000</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3"/>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4</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شركاي زير ساخت جي اس1</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GS Infrastructure Investment Group</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نيويورك</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2006</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6،500</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4"/>
                  </a:ext>
                </a:extLst>
              </a:tr>
              <a:tr h="490674">
                <a:tc>
                  <a:txBody>
                    <a:bodyPr/>
                    <a:lstStyle/>
                    <a:p>
                      <a:pPr marL="0" marR="0" algn="just" rtl="1">
                        <a:lnSpc>
                          <a:spcPct val="115000"/>
                        </a:lnSpc>
                        <a:spcBef>
                          <a:spcPts val="0"/>
                        </a:spcBef>
                        <a:spcAft>
                          <a:spcPts val="0"/>
                        </a:spcAft>
                      </a:pPr>
                      <a:r>
                        <a:rPr lang="fa-IR" sz="1600">
                          <a:effectLst/>
                          <a:cs typeface="B Zar" panose="00000400000000000000" pitchFamily="2" charset="-78"/>
                        </a:rPr>
                        <a:t>5</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صندوق زير ساخت اروپايي مكواري 2</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Macquarie Infrastructure and Real Assets</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سيدني،لندن</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2006</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4،436</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5"/>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6</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شركاي زير ساخت جهاني1</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Global Infrastructure Partners</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نيويورك</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2008</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5،640</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6"/>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7</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صندوق شركاي انرژي آرس لايت</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ArcLight Capital Partners</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بوستن</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2015</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5،575</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7"/>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8</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شركاي سرمايه انرژي 2</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Energy Capital Partners</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شورت هيلز</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2014</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5،095</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8"/>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9</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شركاي سرمايه انرژي 2</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Energy Capital Partners</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شورت هيلز</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2009</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4،335</a:t>
                      </a:r>
                      <a:endParaRPr lang="en-US" sz="200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09"/>
                  </a:ext>
                </a:extLst>
              </a:tr>
              <a:tr h="354000">
                <a:tc>
                  <a:txBody>
                    <a:bodyPr/>
                    <a:lstStyle/>
                    <a:p>
                      <a:pPr marL="0" marR="0" algn="just" rtl="1">
                        <a:lnSpc>
                          <a:spcPct val="115000"/>
                        </a:lnSpc>
                        <a:spcBef>
                          <a:spcPts val="0"/>
                        </a:spcBef>
                        <a:spcAft>
                          <a:spcPts val="0"/>
                        </a:spcAft>
                      </a:pPr>
                      <a:r>
                        <a:rPr lang="fa-IR" sz="1600">
                          <a:effectLst/>
                          <a:cs typeface="B Zar" panose="00000400000000000000" pitchFamily="2" charset="-78"/>
                        </a:rPr>
                        <a:t>10</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صندوق زير ساخت آليندا2</a:t>
                      </a:r>
                      <a:endParaRPr lang="en-US" sz="2000">
                        <a:effectLst/>
                        <a:latin typeface="Calibri"/>
                        <a:ea typeface="Calibri"/>
                        <a:cs typeface="B Zar" panose="00000400000000000000" pitchFamily="2" charset="-78"/>
                      </a:endParaRPr>
                    </a:p>
                  </a:txBody>
                  <a:tcPr marL="68567" marR="68567" marT="0" marB="0"/>
                </a:tc>
                <a:tc>
                  <a:txBody>
                    <a:bodyPr/>
                    <a:lstStyle/>
                    <a:p>
                      <a:pPr marL="0" marR="0" algn="l" rtl="1">
                        <a:lnSpc>
                          <a:spcPct val="115000"/>
                        </a:lnSpc>
                        <a:spcBef>
                          <a:spcPts val="0"/>
                        </a:spcBef>
                        <a:spcAft>
                          <a:spcPts val="0"/>
                        </a:spcAft>
                      </a:pPr>
                      <a:r>
                        <a:rPr lang="en-US" sz="1600">
                          <a:effectLst/>
                          <a:cs typeface="B Zar" panose="00000400000000000000" pitchFamily="2" charset="-78"/>
                        </a:rPr>
                        <a:t>Alinda Capital Partners</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نيويورك</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a:effectLst/>
                          <a:cs typeface="B Zar" panose="00000400000000000000" pitchFamily="2" charset="-78"/>
                        </a:rPr>
                        <a:t>2008</a:t>
                      </a:r>
                      <a:endParaRPr lang="en-US" sz="2000">
                        <a:effectLst/>
                        <a:latin typeface="Calibri"/>
                        <a:ea typeface="Calibri"/>
                        <a:cs typeface="B Zar" panose="00000400000000000000" pitchFamily="2" charset="-78"/>
                      </a:endParaRPr>
                    </a:p>
                  </a:txBody>
                  <a:tcPr marL="68567" marR="68567" marT="0" marB="0"/>
                </a:tc>
                <a:tc>
                  <a:txBody>
                    <a:bodyPr/>
                    <a:lstStyle/>
                    <a:p>
                      <a:pPr marL="0" marR="0" algn="just" rtl="1">
                        <a:lnSpc>
                          <a:spcPct val="115000"/>
                        </a:lnSpc>
                        <a:spcBef>
                          <a:spcPts val="0"/>
                        </a:spcBef>
                        <a:spcAft>
                          <a:spcPts val="0"/>
                        </a:spcAft>
                      </a:pPr>
                      <a:r>
                        <a:rPr lang="fa-IR" sz="1600" dirty="0">
                          <a:effectLst/>
                          <a:cs typeface="B Zar" panose="00000400000000000000" pitchFamily="2" charset="-78"/>
                        </a:rPr>
                        <a:t>4،097</a:t>
                      </a:r>
                      <a:endParaRPr lang="en-US" sz="2000" dirty="0">
                        <a:effectLst/>
                        <a:latin typeface="Calibri"/>
                        <a:ea typeface="Calibri"/>
                        <a:cs typeface="B Zar" panose="00000400000000000000" pitchFamily="2" charset="-78"/>
                      </a:endParaRPr>
                    </a:p>
                  </a:txBody>
                  <a:tcPr marL="68567" marR="68567"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1003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4</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1026" name="Picture 2" descr="Project Finance in Theory and Practice - 3rd Edition - ISBN: 9780128114018, 9780128114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3523804" cy="5303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31958" y="1447800"/>
            <a:ext cx="4572000" cy="2492990"/>
          </a:xfrm>
          <a:prstGeom prst="rect">
            <a:avLst/>
          </a:prstGeom>
        </p:spPr>
        <p:txBody>
          <a:bodyPr>
            <a:spAutoFit/>
          </a:bodyPr>
          <a:lstStyle/>
          <a:p>
            <a:pPr fontAlgn="base"/>
            <a:r>
              <a:rPr lang="en-US" sz="2000" dirty="0">
                <a:solidFill>
                  <a:srgbClr val="222222"/>
                </a:solidFill>
                <a:latin typeface="NexusSerif"/>
              </a:rPr>
              <a:t>Project Finance in Theory and Practice</a:t>
            </a:r>
          </a:p>
          <a:p>
            <a:pPr fontAlgn="base"/>
            <a:r>
              <a:rPr lang="en-US" sz="2000" dirty="0">
                <a:solidFill>
                  <a:srgbClr val="222222"/>
                </a:solidFill>
                <a:latin typeface="NexusSerif"/>
              </a:rPr>
              <a:t>3rd Edition</a:t>
            </a:r>
          </a:p>
          <a:p>
            <a:pPr fontAlgn="base"/>
            <a:r>
              <a:rPr lang="en-US" sz="2000" dirty="0">
                <a:solidFill>
                  <a:srgbClr val="747779"/>
                </a:solidFill>
                <a:latin typeface="NexusSerif"/>
              </a:rPr>
              <a:t>Designing, Structuring, and Financing Private and Public Projects</a:t>
            </a:r>
          </a:p>
          <a:p>
            <a:pPr fontAlgn="base"/>
            <a:r>
              <a:rPr lang="en-US" sz="2000" dirty="0">
                <a:solidFill>
                  <a:srgbClr val="007398"/>
                </a:solidFill>
                <a:latin typeface="NexusSans"/>
              </a:rPr>
              <a:t>Write a review</a:t>
            </a:r>
            <a:endParaRPr lang="en-US" sz="2000" dirty="0">
              <a:solidFill>
                <a:srgbClr val="A2A2A2"/>
              </a:solidFill>
              <a:latin typeface="NexusSans"/>
            </a:endParaRPr>
          </a:p>
          <a:p>
            <a:pPr fontAlgn="base"/>
            <a:r>
              <a:rPr lang="en-US" b="1" dirty="0"/>
              <a:t>Authors: </a:t>
            </a:r>
            <a:r>
              <a:rPr lang="en-US" dirty="0"/>
              <a:t>Stefano </a:t>
            </a:r>
            <a:r>
              <a:rPr lang="en-US" dirty="0" err="1"/>
              <a:t>Gatti</a:t>
            </a:r>
            <a:endParaRPr lang="en-US" dirty="0"/>
          </a:p>
          <a:p>
            <a:r>
              <a:rPr lang="en-US" dirty="0"/>
              <a:t/>
            </a:r>
            <a:br>
              <a:rPr lang="en-US" dirty="0"/>
            </a:br>
            <a:endParaRPr lang="en-US" sz="2000" b="0" i="0" dirty="0">
              <a:solidFill>
                <a:srgbClr val="747779"/>
              </a:solidFill>
              <a:effectLst/>
              <a:latin typeface="NexusSans"/>
            </a:endParaRPr>
          </a:p>
        </p:txBody>
      </p:sp>
    </p:spTree>
    <p:extLst>
      <p:ext uri="{BB962C8B-B14F-4D97-AF65-F5344CB8AC3E}">
        <p14:creationId xmlns:p14="http://schemas.microsoft.com/office/powerpoint/2010/main" val="1010229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7620000" cy="1143000"/>
          </a:xfrm>
        </p:spPr>
        <p:txBody>
          <a:bodyPr vert="horz" lIns="91440" tIns="45720" rIns="91440" bIns="45720" rtlCol="0" anchor="ctr">
            <a:noAutofit/>
          </a:bodyPr>
          <a:lstStyle/>
          <a:p>
            <a:pPr algn="ctr">
              <a:lnSpc>
                <a:spcPct val="115000"/>
              </a:lnSpc>
              <a:spcAft>
                <a:spcPts val="1000"/>
              </a:spcAft>
            </a:pPr>
            <a:r>
              <a:rPr lang="fa-IR" altLang="fa-IR" sz="3200" b="1" dirty="0">
                <a:solidFill>
                  <a:srgbClr val="FF0000"/>
                </a:solidFill>
                <a:cs typeface="B Zar" panose="00000400000000000000" pitchFamily="2" charset="-78"/>
              </a:rPr>
              <a:t>انواع صندوق‌های زیرساختی</a:t>
            </a:r>
            <a:endParaRPr lang="en-US" altLang="fa-IR" sz="3200" b="1" dirty="0">
              <a:solidFill>
                <a:srgbClr val="FF0000"/>
              </a:solidFill>
              <a:cs typeface="B Zar" panose="00000400000000000000" pitchFamily="2" charset="-78"/>
            </a:endParaRPr>
          </a:p>
        </p:txBody>
      </p:sp>
      <p:sp>
        <p:nvSpPr>
          <p:cNvPr id="3" name="Content Placeholder 2"/>
          <p:cNvSpPr>
            <a:spLocks noGrp="1"/>
          </p:cNvSpPr>
          <p:nvPr>
            <p:ph idx="1"/>
          </p:nvPr>
        </p:nvSpPr>
        <p:spPr>
          <a:xfrm>
            <a:off x="76200" y="1417638"/>
            <a:ext cx="8827758" cy="5211762"/>
          </a:xfrm>
        </p:spPr>
        <p:txBody>
          <a:bodyPr>
            <a:normAutofit/>
          </a:bodyPr>
          <a:lstStyle/>
          <a:p>
            <a:pPr marL="274320" indent="-274320" algn="just" rtl="1" fontAlgn="auto">
              <a:spcAft>
                <a:spcPts val="0"/>
              </a:spcAft>
              <a:buClr>
                <a:schemeClr val="accent3"/>
              </a:buClr>
              <a:buFont typeface="Wingdings 2"/>
              <a:buChar char=""/>
              <a:defRPr/>
            </a:pPr>
            <a:r>
              <a:rPr lang="fa-IR" sz="2000" u="sng" dirty="0">
                <a:solidFill>
                  <a:srgbClr val="00B050"/>
                </a:solidFill>
                <a:ea typeface="+mn-ea"/>
                <a:cs typeface="B Zar" panose="00000400000000000000" pitchFamily="2" charset="-78"/>
              </a:rPr>
              <a:t>صندوقهای گرینفیلد</a:t>
            </a:r>
            <a:r>
              <a:rPr lang="fa-IR" sz="2000" dirty="0">
                <a:solidFill>
                  <a:srgbClr val="00B050"/>
                </a:solidFill>
                <a:ea typeface="+mn-ea"/>
                <a:cs typeface="B Zar" panose="00000400000000000000" pitchFamily="2" charset="-78"/>
              </a:rPr>
              <a:t>: </a:t>
            </a:r>
            <a:r>
              <a:rPr lang="fa-IR" sz="1800" b="0" dirty="0">
                <a:ea typeface="+mn-ea"/>
                <a:cs typeface="B Zar" panose="00000400000000000000" pitchFamily="2" charset="-78"/>
              </a:rPr>
              <a:t>همانطور که از نامشان پیداست این صندوقها همراه با سایر اسپانسرهای صنعتی </a:t>
            </a:r>
            <a:r>
              <a:rPr lang="fa-IR" sz="1800" b="0" u="sng" dirty="0">
                <a:solidFill>
                  <a:srgbClr val="FF0000"/>
                </a:solidFill>
                <a:ea typeface="+mn-ea"/>
                <a:cs typeface="B Zar" panose="00000400000000000000" pitchFamily="2" charset="-78"/>
              </a:rPr>
              <a:t>از آغاز توسعه یک زیرساخت درآن سرمایه گذاری میکنند</a:t>
            </a:r>
            <a:r>
              <a:rPr lang="fa-IR" sz="1800" b="0" dirty="0">
                <a:ea typeface="+mn-ea"/>
                <a:cs typeface="B Zar" panose="00000400000000000000" pitchFamily="2" charset="-78"/>
              </a:rPr>
              <a:t>. به این ترتیب آنها تمام ریسکهای پروژه از جمله ریسکهای ساخت و ريسكهاي صنعت را به عهده میگیرند. مشخصه این صندوقها عبارتست از </a:t>
            </a:r>
            <a:r>
              <a:rPr lang="fa-IR" sz="1800" b="0" u="sng" dirty="0">
                <a:solidFill>
                  <a:srgbClr val="FF0000"/>
                </a:solidFill>
                <a:ea typeface="+mn-ea"/>
                <a:cs typeface="B Zar" panose="00000400000000000000" pitchFamily="2" charset="-78"/>
              </a:rPr>
              <a:t>پرریسک- پربازده </a:t>
            </a:r>
            <a:r>
              <a:rPr lang="fa-IR" sz="1800" b="0" dirty="0">
                <a:ea typeface="+mn-ea"/>
                <a:cs typeface="B Zar" panose="00000400000000000000" pitchFamily="2" charset="-78"/>
              </a:rPr>
              <a:t>بودن و با متوسط </a:t>
            </a:r>
            <a:r>
              <a:rPr lang="en-US" sz="1800" b="0" dirty="0">
                <a:ea typeface="+mn-ea"/>
                <a:cs typeface="B Zar" panose="00000400000000000000" pitchFamily="2" charset="-78"/>
              </a:rPr>
              <a:t>IRR</a:t>
            </a:r>
            <a:r>
              <a:rPr lang="fa-IR" sz="1800" b="0" dirty="0">
                <a:ea typeface="+mn-ea"/>
                <a:cs typeface="B Zar" panose="00000400000000000000" pitchFamily="2" charset="-78"/>
              </a:rPr>
              <a:t> خالص حدود 15</a:t>
            </a:r>
            <a:r>
              <a:rPr lang="fa-IR" sz="1800" b="0" dirty="0" smtClean="0">
                <a:ea typeface="+mn-ea"/>
                <a:cs typeface="B Zar" panose="00000400000000000000" pitchFamily="2" charset="-78"/>
              </a:rPr>
              <a:t>%.</a:t>
            </a:r>
          </a:p>
          <a:p>
            <a:pPr marL="274320" indent="-274320" algn="just" rtl="1" fontAlgn="auto">
              <a:spcAft>
                <a:spcPts val="0"/>
              </a:spcAft>
              <a:buClr>
                <a:schemeClr val="accent3"/>
              </a:buClr>
              <a:buFont typeface="Wingdings 2"/>
              <a:buChar char=""/>
              <a:defRPr/>
            </a:pPr>
            <a:endParaRPr lang="en-US" sz="1800" b="0" dirty="0">
              <a:ea typeface="+mn-ea"/>
              <a:cs typeface="B Zar" panose="00000400000000000000" pitchFamily="2" charset="-78"/>
            </a:endParaRPr>
          </a:p>
          <a:p>
            <a:pPr marL="274320" indent="-274320" algn="just" rtl="1" fontAlgn="auto">
              <a:spcAft>
                <a:spcPts val="0"/>
              </a:spcAft>
              <a:buClr>
                <a:schemeClr val="accent3"/>
              </a:buClr>
              <a:buFont typeface="Wingdings 2"/>
              <a:buChar char=""/>
              <a:defRPr/>
            </a:pPr>
            <a:r>
              <a:rPr lang="fa-IR" sz="2000" u="sng" dirty="0">
                <a:solidFill>
                  <a:srgbClr val="00B050"/>
                </a:solidFill>
                <a:ea typeface="+mn-ea"/>
                <a:cs typeface="B Zar" panose="00000400000000000000" pitchFamily="2" charset="-78"/>
              </a:rPr>
              <a:t>صندوقهای براونفیلد</a:t>
            </a:r>
            <a:r>
              <a:rPr lang="fa-IR" sz="2000" dirty="0">
                <a:solidFill>
                  <a:srgbClr val="00B050"/>
                </a:solidFill>
                <a:ea typeface="+mn-ea"/>
                <a:cs typeface="B Zar" panose="00000400000000000000" pitchFamily="2" charset="-78"/>
              </a:rPr>
              <a:t>: </a:t>
            </a:r>
            <a:r>
              <a:rPr lang="fa-IR" sz="1800" b="0" dirty="0">
                <a:ea typeface="+mn-ea"/>
                <a:cs typeface="B Zar" panose="00000400000000000000" pitchFamily="2" charset="-78"/>
              </a:rPr>
              <a:t>صندوقهای زیرساختی این دسته </a:t>
            </a:r>
            <a:r>
              <a:rPr lang="fa-IR" sz="1800" b="0" u="sng" dirty="0">
                <a:solidFill>
                  <a:srgbClr val="FF0000"/>
                </a:solidFill>
                <a:ea typeface="+mn-ea"/>
                <a:cs typeface="B Zar" panose="00000400000000000000" pitchFamily="2" charset="-78"/>
              </a:rPr>
              <a:t>در پروژه هایی  سرمایه گذاری میکنند که فاز ساخت را پشت سر گذاشته اند</a:t>
            </a:r>
            <a:r>
              <a:rPr lang="fa-IR" sz="1800" b="0" dirty="0">
                <a:ea typeface="+mn-ea"/>
                <a:cs typeface="B Zar" panose="00000400000000000000" pitchFamily="2" charset="-78"/>
              </a:rPr>
              <a:t>. به این ترتیب آنها صرفاً ریسکهای مرتبط با فاز بهره برداري پروژه را تقبل میکنند. صندوقهای براونفیلد در فاینانس یک پروژه سودمند هستند زیرا میتوانند سهام دارایی سایر اسپانسرها را پس از تکمیل فازساخت بخرند، یا به محض تکمیل فاز ساخت برای</a:t>
            </a:r>
            <a:r>
              <a:rPr lang="en-US" sz="1800" b="0" dirty="0">
                <a:ea typeface="+mn-ea"/>
                <a:cs typeface="B Zar" panose="00000400000000000000" pitchFamily="2" charset="-78"/>
              </a:rPr>
              <a:t> SPV</a:t>
            </a:r>
            <a:r>
              <a:rPr lang="fa-IR" sz="1800" b="0" dirty="0">
                <a:ea typeface="+mn-ea"/>
                <a:cs typeface="B Zar" panose="00000400000000000000" pitchFamily="2" charset="-78"/>
              </a:rPr>
              <a:t>تامین مالي کنند. به علاوه در برخی از کشورها پس از خصوصی سازی بلوکهای بزرگ سهام و دارایی صنایع عمومي دولت، صندوقهای براونفیلد به طور فعال درفرایند خصوصی سازی مشارکت داشته اند. ازآنجا که این صندوقها ریسکهای ساخت را به عهده نمیگیرند </a:t>
            </a:r>
            <a:r>
              <a:rPr lang="fa-IR" sz="1800" b="0" u="sng" dirty="0">
                <a:solidFill>
                  <a:srgbClr val="FF0000"/>
                </a:solidFill>
                <a:ea typeface="+mn-ea"/>
                <a:cs typeface="B Zar" panose="00000400000000000000" pitchFamily="2" charset="-78"/>
              </a:rPr>
              <a:t>پروفایل ریسک ـ بازده این صندوق ها پایینتر از صندوقهای گرینفیلد است. </a:t>
            </a:r>
            <a:r>
              <a:rPr lang="fa-IR" sz="1800" b="0" dirty="0">
                <a:ea typeface="+mn-ea"/>
                <a:cs typeface="B Zar" panose="00000400000000000000" pitchFamily="2" charset="-78"/>
              </a:rPr>
              <a:t>به طور متوسط </a:t>
            </a:r>
            <a:r>
              <a:rPr lang="en-US" sz="1800" b="0" dirty="0">
                <a:ea typeface="+mn-ea"/>
                <a:cs typeface="B Zar" panose="00000400000000000000" pitchFamily="2" charset="-78"/>
              </a:rPr>
              <a:t>IRR</a:t>
            </a:r>
            <a:r>
              <a:rPr lang="fa-IR" sz="1800" b="0" dirty="0">
                <a:ea typeface="+mn-ea"/>
                <a:cs typeface="B Zar" panose="00000400000000000000" pitchFamily="2" charset="-78"/>
              </a:rPr>
              <a:t> خالص مورد انتظار آنها در حدود 10-12% است.</a:t>
            </a:r>
            <a:endParaRPr lang="en-US" sz="1800" b="0" dirty="0">
              <a:ea typeface="+mn-ea"/>
              <a:cs typeface="B Zar" panose="00000400000000000000" pitchFamily="2" charset="-78"/>
            </a:endParaRPr>
          </a:p>
          <a:p>
            <a:pPr marL="274320" indent="-274320" algn="just" rtl="0" fontAlgn="auto">
              <a:spcAft>
                <a:spcPts val="0"/>
              </a:spcAft>
              <a:buClr>
                <a:schemeClr val="accent3"/>
              </a:buClr>
              <a:buFont typeface="Wingdings 2"/>
              <a:buChar char=""/>
              <a:defRPr/>
            </a:pPr>
            <a:r>
              <a:rPr lang="en-US" sz="1800" b="0" dirty="0" smtClean="0">
                <a:ea typeface="+mn-ea"/>
                <a:cs typeface="B Zar" panose="00000400000000000000" pitchFamily="2" charset="-78"/>
              </a:rPr>
              <a:t>Greenfield</a:t>
            </a:r>
            <a:endParaRPr lang="en-US" sz="1800" b="0" dirty="0">
              <a:ea typeface="+mn-ea"/>
              <a:cs typeface="B Zar" panose="00000400000000000000" pitchFamily="2" charset="-78"/>
            </a:endParaRPr>
          </a:p>
          <a:p>
            <a:pPr marL="274320" indent="-274320" algn="just" rtl="0" fontAlgn="auto">
              <a:spcAft>
                <a:spcPts val="0"/>
              </a:spcAft>
              <a:buClr>
                <a:schemeClr val="accent3"/>
              </a:buClr>
              <a:buFont typeface="Wingdings 2"/>
              <a:buChar char=""/>
              <a:defRPr/>
            </a:pPr>
            <a:r>
              <a:rPr lang="en-US" sz="1800" b="0" dirty="0">
                <a:ea typeface="+mn-ea"/>
                <a:cs typeface="B Zar" panose="00000400000000000000" pitchFamily="2" charset="-78"/>
              </a:rPr>
              <a:t>Brownfield</a:t>
            </a:r>
          </a:p>
          <a:p>
            <a:pPr marL="274320" indent="-274320" algn="just" rtl="1" fontAlgn="auto">
              <a:spcAft>
                <a:spcPts val="0"/>
              </a:spcAft>
              <a:buClr>
                <a:schemeClr val="accent3"/>
              </a:buClr>
              <a:buFont typeface="Wingdings 2"/>
              <a:buChar char=""/>
              <a:defRPr/>
            </a:pPr>
            <a:endParaRPr lang="en-US" sz="1800" b="0" dirty="0">
              <a:ea typeface="+mn-ea"/>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AC2DCFE-1C48-4DCF-8670-D51498EC98F6}" type="slidenum">
              <a:rPr lang="ar-SA" altLang="fa-IR" sz="1200">
                <a:solidFill>
                  <a:srgbClr val="5F6680"/>
                </a:solidFill>
              </a:rPr>
              <a:pPr eaLnBrk="1" hangingPunct="1"/>
              <a:t>40</a:t>
            </a:fld>
            <a:endParaRPr lang="en-US" altLang="fa-IR" sz="1200">
              <a:solidFill>
                <a:srgbClr val="5F6680"/>
              </a:solidFill>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59140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7620000" cy="1096962"/>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صندوقهای ذخیره  دولتي (</a:t>
            </a:r>
            <a:r>
              <a:rPr lang="en-US" sz="3200" b="1" dirty="0">
                <a:solidFill>
                  <a:srgbClr val="FF0000"/>
                </a:solidFill>
                <a:cs typeface="B Zar" panose="00000400000000000000" pitchFamily="2" charset="-78"/>
              </a:rPr>
              <a:t>SWF</a:t>
            </a:r>
            <a:r>
              <a:rPr lang="fa-IR" sz="3200" b="1" dirty="0">
                <a:solidFill>
                  <a:srgbClr val="FF0000"/>
                </a:solidFill>
                <a:cs typeface="B Zar" panose="00000400000000000000" pitchFamily="2" charset="-78"/>
              </a:rPr>
              <a:t>)</a:t>
            </a:r>
            <a:endParaRPr lang="en-US" altLang="fa-IR" sz="3200" b="1" dirty="0">
              <a:solidFill>
                <a:srgbClr val="FF0000"/>
              </a:solidFill>
              <a:cs typeface="B Zar" panose="00000400000000000000" pitchFamily="2" charset="-78"/>
            </a:endParaRPr>
          </a:p>
        </p:txBody>
      </p:sp>
      <p:sp>
        <p:nvSpPr>
          <p:cNvPr id="3" name="Content Placeholder 2"/>
          <p:cNvSpPr>
            <a:spLocks noGrp="1"/>
          </p:cNvSpPr>
          <p:nvPr>
            <p:ph idx="1"/>
          </p:nvPr>
        </p:nvSpPr>
        <p:spPr>
          <a:xfrm>
            <a:off x="152400" y="1219200"/>
            <a:ext cx="8077200" cy="5334000"/>
          </a:xfrm>
        </p:spPr>
        <p:txBody>
          <a:bodyPr>
            <a:normAutofit/>
          </a:bodyPr>
          <a:lstStyle/>
          <a:p>
            <a:pPr marL="274320" indent="-274320" algn="just" rtl="1" fontAlgn="auto">
              <a:spcAft>
                <a:spcPts val="0"/>
              </a:spcAft>
              <a:buClr>
                <a:schemeClr val="accent3"/>
              </a:buClr>
              <a:buFont typeface="Wingdings 2"/>
              <a:buChar char=""/>
              <a:defRPr/>
            </a:pPr>
            <a:r>
              <a:rPr lang="fa-IR" dirty="0">
                <a:ea typeface="+mn-ea"/>
                <a:cs typeface="B Zar" panose="00000400000000000000" pitchFamily="2" charset="-78"/>
              </a:rPr>
              <a:t>علاوه بر صندوقهای زیرساخت، </a:t>
            </a:r>
            <a:r>
              <a:rPr lang="fa-IR" b="1" u="sng" dirty="0">
                <a:solidFill>
                  <a:srgbClr val="00B050"/>
                </a:solidFill>
                <a:ea typeface="+mn-ea"/>
                <a:cs typeface="B Zar" panose="00000400000000000000" pitchFamily="2" charset="-78"/>
              </a:rPr>
              <a:t>صندوقهای ذخیره  دولتي (</a:t>
            </a:r>
            <a:r>
              <a:rPr lang="en-US" b="1" u="sng" dirty="0">
                <a:solidFill>
                  <a:srgbClr val="00B050"/>
                </a:solidFill>
                <a:ea typeface="+mn-ea"/>
                <a:cs typeface="B Zar" panose="00000400000000000000" pitchFamily="2" charset="-78"/>
              </a:rPr>
              <a:t>SWF</a:t>
            </a:r>
            <a:r>
              <a:rPr lang="fa-IR" b="1" u="sng" dirty="0">
                <a:solidFill>
                  <a:srgbClr val="00B050"/>
                </a:solidFill>
                <a:ea typeface="+mn-ea"/>
                <a:cs typeface="B Zar" panose="00000400000000000000" pitchFamily="2" charset="-78"/>
              </a:rPr>
              <a:t>) </a:t>
            </a:r>
            <a:r>
              <a:rPr lang="fa-IR" dirty="0">
                <a:ea typeface="+mn-ea"/>
                <a:cs typeface="B Zar" panose="00000400000000000000" pitchFamily="2" charset="-78"/>
              </a:rPr>
              <a:t>نيز به سرمایه گذاران مهمی در زیرساختها تبدیل شده اند. صندوقهای ذخیره حکومتی حاملهای سرمایه گذاری خاصی هستند که </a:t>
            </a:r>
            <a:r>
              <a:rPr lang="fa-IR" dirty="0">
                <a:solidFill>
                  <a:srgbClr val="FF0000"/>
                </a:solidFill>
                <a:ea typeface="+mn-ea"/>
                <a:cs typeface="B Zar" panose="00000400000000000000" pitchFamily="2" charset="-78"/>
              </a:rPr>
              <a:t>عمدتا و نه لزوما در کشورهای درحال توسعه و به منظور مدیریت مازاد تراز پرداختها (بالاخص در چین و سنگاپور) یا عایدات حاصل از بهره برداری از منابع طبیعی(بالاخص لیبی ، امارات عربی و عربستان سعودی) توسط دولتها ایجاد شده اند</a:t>
            </a:r>
            <a:r>
              <a:rPr lang="fa-IR" dirty="0">
                <a:ea typeface="+mn-ea"/>
                <a:cs typeface="B Zar" panose="00000400000000000000" pitchFamily="2" charset="-78"/>
              </a:rPr>
              <a:t>. </a:t>
            </a:r>
            <a:r>
              <a:rPr lang="fa-IR" dirty="0">
                <a:solidFill>
                  <a:srgbClr val="0070C0"/>
                </a:solidFill>
                <a:ea typeface="+mn-ea"/>
                <a:cs typeface="B Zar" panose="00000400000000000000" pitchFamily="2" charset="-78"/>
              </a:rPr>
              <a:t>هدف اين صندوقها افزایش رفاه  مردم کشورهایشان است</a:t>
            </a:r>
            <a:r>
              <a:rPr lang="fa-IR" dirty="0">
                <a:ea typeface="+mn-ea"/>
                <a:cs typeface="B Zar" panose="00000400000000000000" pitchFamily="2" charset="-78"/>
              </a:rPr>
              <a:t>. در سال 2010 دارایی های تحت کنترل این سرمایه گذاران به مقدار قابل توجه به 3900 میلیارد دلار آمریکا رسید. حدود 61 % از آنها (از کمتر از14 % در2009) در زیرساختارها سرمایه گذاری میکنند و به دنبال تخصیص سرمایه های کلان هستند. به عنوان مثال مرجع سرمایه گذاری ابوظبی درسال 2010 ، 15% از فرودگاه گاتویک لندن را بدست آورد و تخصیص 5 % به زیرساخت را در نظر دارد. صندوق سپرده آلبرتا هریتیج در نظر دارد تخصیص سرمایه را به دو برابرمعادل 8 % برساند. به طور متوسط تخصیص دارایی به سرمایه گذاریهای زیرساخت توسط </a:t>
            </a:r>
            <a:r>
              <a:rPr lang="en-US" dirty="0">
                <a:ea typeface="+mn-ea"/>
                <a:cs typeface="B Zar" panose="00000400000000000000" pitchFamily="2" charset="-78"/>
              </a:rPr>
              <a:t>SWF</a:t>
            </a:r>
            <a:r>
              <a:rPr lang="fa-IR" dirty="0">
                <a:ea typeface="+mn-ea"/>
                <a:cs typeface="B Zar" panose="00000400000000000000" pitchFamily="2" charset="-78"/>
              </a:rPr>
              <a:t> ها بین 2 تا 5 % دارایی های تحت مدیریتشان است.</a:t>
            </a:r>
            <a:endParaRPr lang="en-US" dirty="0">
              <a:ea typeface="+mn-ea"/>
              <a:cs typeface="B Zar" panose="00000400000000000000" pitchFamily="2" charset="-78"/>
            </a:endParaRPr>
          </a:p>
          <a:p>
            <a:pPr marL="274320" indent="-274320" algn="just" rtl="1" fontAlgn="auto">
              <a:spcAft>
                <a:spcPts val="0"/>
              </a:spcAft>
              <a:buClr>
                <a:schemeClr val="accent3"/>
              </a:buClr>
              <a:buFont typeface="Wingdings 2"/>
              <a:buChar char=""/>
              <a:defRPr/>
            </a:pPr>
            <a:r>
              <a:rPr lang="en-US" b="1" dirty="0">
                <a:ea typeface="+mn-ea"/>
                <a:cs typeface="B Zar" panose="00000400000000000000" pitchFamily="2" charset="-78"/>
              </a:rPr>
              <a:t>sovereign wealth fund</a:t>
            </a:r>
            <a:r>
              <a:rPr lang="en-US" dirty="0">
                <a:ea typeface="+mn-ea"/>
                <a:cs typeface="B Zar" panose="00000400000000000000" pitchFamily="2" charset="-78"/>
              </a:rPr>
              <a:t> (</a:t>
            </a:r>
            <a:r>
              <a:rPr lang="en-US" b="1" dirty="0">
                <a:ea typeface="+mn-ea"/>
                <a:cs typeface="B Zar" panose="00000400000000000000" pitchFamily="2" charset="-78"/>
              </a:rPr>
              <a:t>SWF</a:t>
            </a:r>
            <a:r>
              <a:rPr lang="en-US" dirty="0">
                <a:ea typeface="+mn-ea"/>
                <a:cs typeface="B Zar" panose="00000400000000000000" pitchFamily="2" charset="-78"/>
              </a:rPr>
              <a:t>)</a:t>
            </a:r>
          </a:p>
          <a:p>
            <a:pPr marL="274320" indent="-274320" algn="just" rtl="1" fontAlgn="auto">
              <a:spcAft>
                <a:spcPts val="0"/>
              </a:spcAft>
              <a:buClr>
                <a:schemeClr val="accent3"/>
              </a:buClr>
              <a:buFont typeface="Wingdings 2"/>
              <a:buChar char=""/>
              <a:defRPr/>
            </a:pPr>
            <a:r>
              <a:rPr lang="fa-IR" dirty="0">
                <a:ea typeface="+mn-ea"/>
                <a:cs typeface="B Zar" panose="00000400000000000000" pitchFamily="2" charset="-78"/>
              </a:rPr>
              <a:t>صندوق هاي </a:t>
            </a:r>
            <a:r>
              <a:rPr lang="en-US" dirty="0">
                <a:ea typeface="+mn-ea"/>
                <a:cs typeface="B Zar" panose="00000400000000000000" pitchFamily="2" charset="-78"/>
              </a:rPr>
              <a:t>SWF</a:t>
            </a:r>
            <a:r>
              <a:rPr lang="fa-IR" dirty="0">
                <a:ea typeface="+mn-ea"/>
                <a:cs typeface="B Zar" panose="00000400000000000000" pitchFamily="2" charset="-78"/>
              </a:rPr>
              <a:t> معمولاً صندوقهايي هستند كه توسط دولت يا بانكهاي مركزي اداره </a:t>
            </a:r>
            <a:r>
              <a:rPr lang="fa-IR" dirty="0" smtClean="0">
                <a:ea typeface="+mn-ea"/>
                <a:cs typeface="B Zar" panose="00000400000000000000" pitchFamily="2" charset="-78"/>
              </a:rPr>
              <a:t>ميشوند.</a:t>
            </a:r>
            <a:endParaRPr lang="en-US" dirty="0">
              <a:ea typeface="+mn-ea"/>
              <a:cs typeface="B Zar" panose="00000400000000000000" pitchFamily="2" charset="-78"/>
            </a:endParaRPr>
          </a:p>
          <a:p>
            <a:pPr marL="274320" indent="-274320" algn="just" rtl="1" fontAlgn="auto">
              <a:spcAft>
                <a:spcPts val="0"/>
              </a:spcAft>
              <a:buClr>
                <a:schemeClr val="accent3"/>
              </a:buClr>
              <a:buFont typeface="Wingdings 2"/>
              <a:buChar char=""/>
              <a:defRPr/>
            </a:pPr>
            <a:endParaRPr lang="en-US" dirty="0">
              <a:ea typeface="+mn-ea"/>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6E27EC75-4F11-4F57-8933-25D2C35D07B2}" type="slidenum">
              <a:rPr lang="ar-SA" altLang="fa-IR" sz="1200">
                <a:solidFill>
                  <a:srgbClr val="5F6680"/>
                </a:solidFill>
              </a:rPr>
              <a:pPr eaLnBrk="1" hangingPunct="1"/>
              <a:t>41</a:t>
            </a:fld>
            <a:endParaRPr lang="en-US" altLang="fa-IR" sz="1200">
              <a:solidFill>
                <a:srgbClr val="5F6680"/>
              </a:solidFill>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030740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152400"/>
            <a:ext cx="8305800" cy="685800"/>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تامين مالي پروژه به عنوان تكنيک مديريت ريسک</a:t>
            </a:r>
            <a:endParaRPr lang="en-US" altLang="fa-IR" sz="3200" b="1" dirty="0">
              <a:solidFill>
                <a:srgbClr val="FF0000"/>
              </a:solidFill>
              <a:cs typeface="B Zar" panose="00000400000000000000" pitchFamily="2" charset="-78"/>
            </a:endParaRPr>
          </a:p>
        </p:txBody>
      </p:sp>
      <p:sp>
        <p:nvSpPr>
          <p:cNvPr id="3" name="Content Placeholder 2"/>
          <p:cNvSpPr>
            <a:spLocks noGrp="1"/>
          </p:cNvSpPr>
          <p:nvPr>
            <p:ph idx="1"/>
          </p:nvPr>
        </p:nvSpPr>
        <p:spPr>
          <a:xfrm>
            <a:off x="76200" y="1219200"/>
            <a:ext cx="8229600" cy="5410200"/>
          </a:xfrm>
        </p:spPr>
        <p:txBody>
          <a:bodyPr>
            <a:normAutofit/>
          </a:bodyPr>
          <a:lstStyle/>
          <a:p>
            <a:pPr marL="114300" indent="0" algn="r" rtl="1">
              <a:buNone/>
            </a:pPr>
            <a:r>
              <a:rPr lang="fa-IR" b="0" dirty="0">
                <a:cs typeface="B Zar" panose="00000400000000000000" pitchFamily="2" charset="-78"/>
              </a:rPr>
              <a:t>فرایند مدیریت ریسک در تامین مالی پروژه برای موفقیت هرسرمایه گذاری حیاتی است و بر چهار گام مرتبط استوار است</a:t>
            </a:r>
            <a:r>
              <a:rPr lang="en-US" b="0" dirty="0">
                <a:cs typeface="B Zar" panose="00000400000000000000" pitchFamily="2" charset="-78"/>
              </a:rPr>
              <a:t>:</a:t>
            </a:r>
          </a:p>
          <a:p>
            <a:pPr algn="r" rtl="1">
              <a:buFont typeface="Arial" panose="020B0604020202020204" pitchFamily="34" charset="0"/>
              <a:buChar char="•"/>
            </a:pPr>
            <a:r>
              <a:rPr lang="en-US" b="0" dirty="0">
                <a:cs typeface="B Zar" panose="00000400000000000000" pitchFamily="2" charset="-78"/>
              </a:rPr>
              <a:t> </a:t>
            </a:r>
            <a:r>
              <a:rPr lang="fa-IR" b="0" dirty="0">
                <a:cs typeface="B Zar" panose="00000400000000000000" pitchFamily="2" charset="-78"/>
              </a:rPr>
              <a:t>شناسایی ریسک </a:t>
            </a:r>
            <a:endParaRPr lang="en-US" b="0" dirty="0">
              <a:cs typeface="B Zar" panose="00000400000000000000" pitchFamily="2" charset="-78"/>
            </a:endParaRPr>
          </a:p>
          <a:p>
            <a:pPr algn="r" rtl="1">
              <a:buFont typeface="Arial" panose="020B0604020202020204" pitchFamily="34" charset="0"/>
              <a:buChar char="•"/>
            </a:pPr>
            <a:r>
              <a:rPr lang="en-US" b="0" dirty="0">
                <a:cs typeface="B Zar" panose="00000400000000000000" pitchFamily="2" charset="-78"/>
              </a:rPr>
              <a:t> </a:t>
            </a:r>
            <a:r>
              <a:rPr lang="fa-IR" b="0" dirty="0">
                <a:cs typeface="B Zar" panose="00000400000000000000" pitchFamily="2" charset="-78"/>
              </a:rPr>
              <a:t>آنالیز ریسک </a:t>
            </a:r>
            <a:endParaRPr lang="en-US" b="0" dirty="0">
              <a:cs typeface="B Zar" panose="00000400000000000000" pitchFamily="2" charset="-78"/>
            </a:endParaRPr>
          </a:p>
          <a:p>
            <a:pPr algn="r" rtl="1">
              <a:buFont typeface="Arial" panose="020B0604020202020204" pitchFamily="34" charset="0"/>
              <a:buChar char="•"/>
            </a:pPr>
            <a:r>
              <a:rPr lang="fa-IR" b="0" dirty="0">
                <a:cs typeface="B Zar" panose="00000400000000000000" pitchFamily="2" charset="-78"/>
              </a:rPr>
              <a:t> انتقال ریسک و تخصیص ریسکها به بازیگرانی که در پوشش این ریسکها مناسب ترین هستند </a:t>
            </a:r>
            <a:endParaRPr lang="en-US" b="0" dirty="0">
              <a:cs typeface="B Zar" panose="00000400000000000000" pitchFamily="2" charset="-78"/>
            </a:endParaRPr>
          </a:p>
          <a:p>
            <a:pPr algn="r" rtl="1">
              <a:buFont typeface="Arial" panose="020B0604020202020204" pitchFamily="34" charset="0"/>
              <a:buChar char="•"/>
            </a:pPr>
            <a:r>
              <a:rPr lang="en-US" b="0" dirty="0">
                <a:cs typeface="B Zar" panose="00000400000000000000" pitchFamily="2" charset="-78"/>
              </a:rPr>
              <a:t> </a:t>
            </a:r>
            <a:r>
              <a:rPr lang="fa-IR" b="0" dirty="0">
                <a:cs typeface="B Zar" panose="00000400000000000000" pitchFamily="2" charset="-78"/>
              </a:rPr>
              <a:t>مدیریت ریسکهای </a:t>
            </a:r>
            <a:r>
              <a:rPr lang="fa-IR" b="0" dirty="0" smtClean="0">
                <a:cs typeface="B Zar" panose="00000400000000000000" pitchFamily="2" charset="-78"/>
              </a:rPr>
              <a:t>باقیمانده</a:t>
            </a:r>
          </a:p>
          <a:p>
            <a:pPr algn="r" rtl="1"/>
            <a:endParaRPr lang="en-US" b="0" dirty="0">
              <a:cs typeface="B Zar" panose="00000400000000000000" pitchFamily="2" charset="-78"/>
            </a:endParaRPr>
          </a:p>
        </p:txBody>
      </p:sp>
      <p:sp>
        <p:nvSpPr>
          <p:cNvPr id="4" name="Slide Number Placeholder 3"/>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AC2DCFE-1C48-4DCF-8670-D51498EC98F6}" type="slidenum">
              <a:rPr lang="ar-SA" altLang="fa-IR" sz="1200">
                <a:solidFill>
                  <a:srgbClr val="5F6680"/>
                </a:solidFill>
              </a:rPr>
              <a:pPr eaLnBrk="1" hangingPunct="1"/>
              <a:t>42</a:t>
            </a:fld>
            <a:endParaRPr lang="en-US" altLang="fa-IR" sz="1200">
              <a:solidFill>
                <a:srgbClr val="5F668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652" y="2978882"/>
            <a:ext cx="5474696" cy="2772840"/>
          </a:xfrm>
          <a:prstGeom prst="rect">
            <a:avLst/>
          </a:prstGeom>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353584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65760"/>
            <a:ext cx="8096238" cy="548640"/>
          </a:xfrm>
        </p:spPr>
        <p:txBody>
          <a:bodyPr/>
          <a:lstStyle/>
          <a:p>
            <a:r>
              <a:rPr lang="fa-IR" sz="2400" b="1" dirty="0">
                <a:solidFill>
                  <a:srgbClr val="FF0000"/>
                </a:solidFill>
                <a:cs typeface="B Zar" panose="00000400000000000000" pitchFamily="2" charset="-78"/>
              </a:rPr>
              <a:t>طبقه بندی ریسک ها و استراتژی های تخصیص آن ها (پوشش ریسک ها)</a:t>
            </a:r>
            <a:endParaRPr lang="en-US" sz="2400" dirty="0">
              <a:solidFill>
                <a:srgbClr val="FF0000"/>
              </a:solidFill>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43</a:t>
            </a:fld>
            <a:endParaRPr lang="en-US"/>
          </a:p>
        </p:txBody>
      </p:sp>
      <p:pic>
        <p:nvPicPr>
          <p:cNvPr id="6" name="Picture 5"/>
          <p:cNvPicPr/>
          <p:nvPr/>
        </p:nvPicPr>
        <p:blipFill>
          <a:blip r:embed="rId2"/>
          <a:stretch>
            <a:fillRect/>
          </a:stretch>
        </p:blipFill>
        <p:spPr>
          <a:xfrm>
            <a:off x="1600200" y="1428750"/>
            <a:ext cx="5943600" cy="4000500"/>
          </a:xfrm>
          <a:prstGeom prst="rect">
            <a:avLst/>
          </a:prstGeom>
        </p:spPr>
      </p:pic>
    </p:spTree>
    <p:extLst>
      <p:ext uri="{BB962C8B-B14F-4D97-AF65-F5344CB8AC3E}">
        <p14:creationId xmlns:p14="http://schemas.microsoft.com/office/powerpoint/2010/main" val="2944619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9151"/>
            <a:ext cx="8453535" cy="805249"/>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انواع ریسک‌های تامین مالی پروژه</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82" y="1447800"/>
            <a:ext cx="8169516" cy="3300876"/>
          </a:xfrm>
        </p:spPr>
      </p:pic>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44</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04281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9151"/>
            <a:ext cx="8453535" cy="576649"/>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نمونه پاسخ‌دهی به ریسک‌های تامین مالی پروژه‌ها</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762000"/>
            <a:ext cx="5486400" cy="6017816"/>
          </a:xfrm>
        </p:spPr>
      </p:pic>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45</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460118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100628"/>
            <a:ext cx="8001000" cy="4157172"/>
          </a:xfrm>
        </p:spPr>
        <p:txBody>
          <a:bodyPr>
            <a:normAutofit/>
          </a:bodyPr>
          <a:lstStyle/>
          <a:p>
            <a:pPr algn="just" rtl="1"/>
            <a:r>
              <a:rPr lang="en-US" sz="3600" b="0" dirty="0">
                <a:cs typeface="B Zar" panose="00000400000000000000" pitchFamily="2" charset="-78"/>
              </a:rPr>
              <a:t>Syndicated loan market</a:t>
            </a:r>
            <a:r>
              <a:rPr lang="fa-IR" sz="3600" b="0" dirty="0">
                <a:cs typeface="B Zar" panose="00000400000000000000" pitchFamily="2" charset="-78"/>
              </a:rPr>
              <a:t> </a:t>
            </a:r>
            <a:r>
              <a:rPr lang="fa-IR" sz="3600" b="0" dirty="0" smtClean="0">
                <a:cs typeface="B Zar" panose="00000400000000000000" pitchFamily="2" charset="-78"/>
              </a:rPr>
              <a:t>:بازاری </a:t>
            </a:r>
            <a:r>
              <a:rPr lang="fa-IR" sz="3600" b="0" dirty="0">
                <a:cs typeface="B Zar" panose="00000400000000000000" pitchFamily="2" charset="-78"/>
              </a:rPr>
              <a:t>که در آن گروهی از قرض دهندگان با هم اقدام به اعطای وام می کنند، یعنی در ریسک </a:t>
            </a:r>
            <a:r>
              <a:rPr lang="fa-IR" sz="3600" b="0" dirty="0" err="1">
                <a:cs typeface="B Zar" panose="00000400000000000000" pitchFamily="2" charset="-78"/>
              </a:rPr>
              <a:t>نکول</a:t>
            </a:r>
            <a:r>
              <a:rPr lang="fa-IR" sz="3600" b="0" dirty="0">
                <a:cs typeface="B Zar" panose="00000400000000000000" pitchFamily="2" charset="-78"/>
              </a:rPr>
              <a:t> شریک می </a:t>
            </a:r>
            <a:r>
              <a:rPr lang="fa-IR" sz="3600" b="0" dirty="0" smtClean="0">
                <a:cs typeface="B Zar" panose="00000400000000000000" pitchFamily="2" charset="-78"/>
              </a:rPr>
              <a:t>شوند</a:t>
            </a:r>
            <a:endParaRPr lang="en-US" sz="3600" b="0" baseline="30000" dirty="0">
              <a:cs typeface="B Zar" panose="00000400000000000000" pitchFamily="2" charset="-78"/>
            </a:endParaRPr>
          </a:p>
          <a:p>
            <a:pPr algn="just" rtl="1"/>
            <a:r>
              <a:rPr lang="en-US" sz="3600" b="0" dirty="0">
                <a:cs typeface="B Zar" panose="00000400000000000000" pitchFamily="2" charset="-78"/>
              </a:rPr>
              <a:t>Arranger Bank</a:t>
            </a:r>
            <a:r>
              <a:rPr lang="fa-IR" sz="3600" b="0" dirty="0">
                <a:cs typeface="B Zar" panose="00000400000000000000" pitchFamily="2" charset="-78"/>
              </a:rPr>
              <a:t> </a:t>
            </a:r>
            <a:r>
              <a:rPr lang="fa-IR" sz="3600" b="0" dirty="0" smtClean="0">
                <a:cs typeface="B Zar" panose="00000400000000000000" pitchFamily="2" charset="-78"/>
              </a:rPr>
              <a:t>:یک </a:t>
            </a:r>
            <a:r>
              <a:rPr lang="fa-IR" sz="3600" b="0" dirty="0">
                <a:cs typeface="B Zar" panose="00000400000000000000" pitchFamily="2" charset="-78"/>
              </a:rPr>
              <a:t>بانک سرمایه گذاری یا بنگاه پذیره </a:t>
            </a:r>
            <a:r>
              <a:rPr lang="fa-IR" sz="3600" b="0" dirty="0" err="1">
                <a:cs typeface="B Zar" panose="00000400000000000000" pitchFamily="2" charset="-78"/>
              </a:rPr>
              <a:t>نویس</a:t>
            </a:r>
            <a:r>
              <a:rPr lang="fa-IR" sz="3600" b="0" dirty="0">
                <a:cs typeface="B Zar" panose="00000400000000000000" pitchFamily="2" charset="-78"/>
              </a:rPr>
              <a:t> که موجبات سرمایه گذاری گروهی از سرمایه گذاران </a:t>
            </a:r>
            <a:r>
              <a:rPr lang="fa-IR" sz="3600" b="0" dirty="0" err="1">
                <a:cs typeface="B Zar" panose="00000400000000000000" pitchFamily="2" charset="-78"/>
              </a:rPr>
              <a:t>سندیکایی</a:t>
            </a:r>
            <a:r>
              <a:rPr lang="fa-IR" sz="3600" b="0" dirty="0">
                <a:cs typeface="B Zar" panose="00000400000000000000" pitchFamily="2" charset="-78"/>
              </a:rPr>
              <a:t> برای سرمایه گذاری در یک پروژه مالی گسترده را فراهم می </a:t>
            </a:r>
            <a:r>
              <a:rPr lang="fa-IR" sz="3600" b="0" dirty="0" smtClean="0">
                <a:cs typeface="B Zar" panose="00000400000000000000" pitchFamily="2" charset="-78"/>
              </a:rPr>
              <a:t>آورد.</a:t>
            </a:r>
            <a:endParaRPr lang="en-US" sz="36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46</a:t>
            </a:fld>
            <a:endParaRPr lang="en-US"/>
          </a:p>
        </p:txBody>
      </p:sp>
    </p:spTree>
    <p:extLst>
      <p:ext uri="{BB962C8B-B14F-4D97-AF65-F5344CB8AC3E}">
        <p14:creationId xmlns:p14="http://schemas.microsoft.com/office/powerpoint/2010/main" val="1881469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09151"/>
            <a:ext cx="8305800" cy="805249"/>
          </a:xfrm>
        </p:spPr>
        <p:txBody>
          <a:bodyPr vert="horz" lIns="91440" tIns="45720" rIns="91440" bIns="45720" rtlCol="0" anchor="ctr">
            <a:noAutofit/>
          </a:bodyPr>
          <a:lstStyle/>
          <a:p>
            <a:pPr algn="ctr">
              <a:lnSpc>
                <a:spcPct val="115000"/>
              </a:lnSpc>
              <a:spcAft>
                <a:spcPts val="1000"/>
              </a:spcAft>
            </a:pPr>
            <a:r>
              <a:rPr lang="fa-IR" sz="3200" b="1" dirty="0">
                <a:solidFill>
                  <a:srgbClr val="FF0000"/>
                </a:solidFill>
                <a:cs typeface="B Zar" panose="00000400000000000000" pitchFamily="2" charset="-78"/>
              </a:rPr>
              <a:t>برخی نسبت‌های مهم</a:t>
            </a:r>
          </a:p>
        </p:txBody>
      </p:sp>
      <p:sp>
        <p:nvSpPr>
          <p:cNvPr id="3" name="Content Placeholder 2"/>
          <p:cNvSpPr>
            <a:spLocks noGrp="1"/>
          </p:cNvSpPr>
          <p:nvPr>
            <p:ph idx="1"/>
          </p:nvPr>
        </p:nvSpPr>
        <p:spPr>
          <a:xfrm>
            <a:off x="304800" y="1164482"/>
            <a:ext cx="8599158" cy="5257800"/>
          </a:xfrm>
        </p:spPr>
        <p:txBody>
          <a:bodyPr>
            <a:normAutofit/>
          </a:bodyPr>
          <a:lstStyle/>
          <a:p>
            <a:pPr algn="r" rtl="1"/>
            <a:r>
              <a:rPr lang="fa-IR" sz="2000" b="0" dirty="0">
                <a:cs typeface="B Zar" panose="00000400000000000000" pitchFamily="2" charset="-78"/>
              </a:rPr>
              <a:t>براي امكانسنجي مالي پروژه، چند نسبت مالي مورد استفاده قرار ميگيرند كه از جمله آنها ميتوان به موارد زير اشاره كرد</a:t>
            </a:r>
            <a:r>
              <a:rPr lang="en-US" sz="2000" b="0" dirty="0">
                <a:cs typeface="B Zar" panose="00000400000000000000" pitchFamily="2" charset="-78"/>
              </a:rPr>
              <a:t>:</a:t>
            </a:r>
          </a:p>
          <a:p>
            <a:pPr algn="r" rtl="1"/>
            <a:r>
              <a:rPr lang="fa-IR" sz="2000" b="0" dirty="0">
                <a:solidFill>
                  <a:srgbClr val="FF0000"/>
                </a:solidFill>
                <a:cs typeface="B Zar" panose="00000400000000000000" pitchFamily="2" charset="-78"/>
              </a:rPr>
              <a:t>نسبت بدهي به آورده </a:t>
            </a:r>
          </a:p>
          <a:p>
            <a:pPr marL="114300" indent="0" algn="r" rtl="1">
              <a:buNone/>
            </a:pPr>
            <a:r>
              <a:rPr lang="fa-IR" sz="2000" b="0" dirty="0" smtClean="0">
                <a:cs typeface="B Zar" panose="00000400000000000000" pitchFamily="2" charset="-78"/>
              </a:rPr>
              <a:t>مقايسه </a:t>
            </a:r>
            <a:r>
              <a:rPr lang="fa-IR" sz="2000" b="0" dirty="0">
                <a:cs typeface="B Zar" panose="00000400000000000000" pitchFamily="2" charset="-78"/>
              </a:rPr>
              <a:t>مبلغ بدهي در پروژه در برابر مبلغ آورده سرمايه‌گذاري‌شده</a:t>
            </a:r>
            <a:r>
              <a:rPr lang="en-US" sz="2000" b="0" dirty="0">
                <a:cs typeface="B Zar" panose="00000400000000000000" pitchFamily="2" charset="-78"/>
              </a:rPr>
              <a:t>.</a:t>
            </a:r>
          </a:p>
          <a:p>
            <a:pPr algn="r" rtl="1"/>
            <a:r>
              <a:rPr lang="fa-IR" sz="2000" b="0" dirty="0">
                <a:solidFill>
                  <a:srgbClr val="FF0000"/>
                </a:solidFill>
                <a:cs typeface="B Zar" panose="00000400000000000000" pitchFamily="2" charset="-78"/>
              </a:rPr>
              <a:t>نسبت پوشش</a:t>
            </a:r>
            <a:r>
              <a:rPr lang="en-US" sz="2000" b="0" dirty="0">
                <a:solidFill>
                  <a:srgbClr val="FF0000"/>
                </a:solidFill>
                <a:cs typeface="B Zar" panose="00000400000000000000" pitchFamily="2" charset="-78"/>
              </a:rPr>
              <a:t>/</a:t>
            </a:r>
            <a:r>
              <a:rPr lang="fa-IR" sz="2000" b="0" dirty="0">
                <a:solidFill>
                  <a:srgbClr val="FF0000"/>
                </a:solidFill>
                <a:cs typeface="B Zar" panose="00000400000000000000" pitchFamily="2" charset="-78"/>
              </a:rPr>
              <a:t>امكان پرداخت اصل و فرع </a:t>
            </a:r>
            <a:r>
              <a:rPr lang="en-US" sz="2000" b="0" dirty="0">
                <a:solidFill>
                  <a:srgbClr val="FF0000"/>
                </a:solidFill>
                <a:cs typeface="B Zar" panose="00000400000000000000" pitchFamily="2" charset="-78"/>
              </a:rPr>
              <a:t>(DSCR)</a:t>
            </a:r>
          </a:p>
          <a:p>
            <a:pPr marL="114300" indent="0" algn="r" rtl="1">
              <a:buNone/>
            </a:pPr>
            <a:r>
              <a:rPr lang="fa-IR" sz="2000" b="0" dirty="0">
                <a:cs typeface="B Zar" panose="00000400000000000000" pitchFamily="2" charset="-78"/>
              </a:rPr>
              <a:t>ارزيابي درآمدهاي فعلي پروژه براي بازپرداخت اصل و فرع وامها </a:t>
            </a:r>
            <a:r>
              <a:rPr lang="en-US" sz="2000" b="0" dirty="0">
                <a:cs typeface="B Zar" panose="00000400000000000000" pitchFamily="2" charset="-78"/>
              </a:rPr>
              <a:t>)</a:t>
            </a:r>
            <a:r>
              <a:rPr lang="fa-IR" sz="2000" b="0" dirty="0">
                <a:cs typeface="B Zar" panose="00000400000000000000" pitchFamily="2" charset="-78"/>
              </a:rPr>
              <a:t>پس از كسر هزينه‌هاي عملياتي</a:t>
            </a:r>
            <a:r>
              <a:rPr lang="en-US" sz="2000" b="0" dirty="0">
                <a:cs typeface="B Zar" panose="00000400000000000000" pitchFamily="2" charset="-78"/>
              </a:rPr>
              <a:t>(  </a:t>
            </a:r>
            <a:r>
              <a:rPr lang="fa-IR" sz="2000" b="0" dirty="0">
                <a:cs typeface="B Zar" panose="00000400000000000000" pitchFamily="2" charset="-78"/>
              </a:rPr>
              <a:t>در مقايسه با مبلغ بدهي‌هاي قابل بازپرداخت در همان بازه‌ زماني</a:t>
            </a:r>
            <a:r>
              <a:rPr lang="en-US" sz="2000" b="0" dirty="0">
                <a:cs typeface="B Zar" panose="00000400000000000000" pitchFamily="2" charset="-78"/>
              </a:rPr>
              <a:t>. </a:t>
            </a:r>
            <a:r>
              <a:rPr lang="fa-IR" sz="2000" b="0" dirty="0">
                <a:cs typeface="B Zar" panose="00000400000000000000" pitchFamily="2" charset="-78"/>
              </a:rPr>
              <a:t>اين نسبت ميتواند با توجه به گذشته يا آينده باشد</a:t>
            </a:r>
            <a:r>
              <a:rPr lang="en-US" sz="2000" b="0" dirty="0" smtClean="0">
                <a:cs typeface="B Zar" panose="00000400000000000000" pitchFamily="2" charset="-78"/>
              </a:rPr>
              <a:t>.</a:t>
            </a:r>
            <a:endParaRPr lang="fa-IR" sz="2000" b="0" dirty="0" smtClean="0">
              <a:cs typeface="B Zar" panose="00000400000000000000" pitchFamily="2" charset="-78"/>
            </a:endParaRPr>
          </a:p>
          <a:p>
            <a:pPr marL="114300" indent="0" algn="r" rtl="1">
              <a:buNone/>
            </a:pPr>
            <a:r>
              <a:rPr lang="en-US" sz="2000" b="0" dirty="0" smtClean="0">
                <a:cs typeface="B Zar" panose="00000400000000000000" pitchFamily="2" charset="-78"/>
              </a:rPr>
              <a:t>DSCR = Debt-service </a:t>
            </a:r>
            <a:r>
              <a:rPr lang="en-US" sz="2000" b="0" dirty="0">
                <a:cs typeface="B Zar" panose="00000400000000000000" pitchFamily="2" charset="-78"/>
              </a:rPr>
              <a:t>cover </a:t>
            </a:r>
            <a:r>
              <a:rPr lang="en-US" sz="2000" b="0" dirty="0" smtClean="0">
                <a:cs typeface="B Zar" panose="00000400000000000000" pitchFamily="2" charset="-78"/>
              </a:rPr>
              <a:t>ratio</a:t>
            </a:r>
          </a:p>
          <a:p>
            <a:pPr algn="r" rtl="1"/>
            <a:r>
              <a:rPr lang="fa-IR" sz="2000" b="0" dirty="0" smtClean="0">
                <a:solidFill>
                  <a:srgbClr val="FF0000"/>
                </a:solidFill>
                <a:cs typeface="B Zar" panose="00000400000000000000" pitchFamily="2" charset="-78"/>
              </a:rPr>
              <a:t>نسبت زمان و توان بازپرداخت وام در سررسيد</a:t>
            </a:r>
            <a:r>
              <a:rPr lang="en-US" sz="2000" b="0" dirty="0" smtClean="0">
                <a:solidFill>
                  <a:srgbClr val="FF0000"/>
                </a:solidFill>
                <a:cs typeface="B Zar" panose="00000400000000000000" pitchFamily="2" charset="-78"/>
              </a:rPr>
              <a:t>(LLCR) </a:t>
            </a:r>
          </a:p>
          <a:p>
            <a:pPr marL="114300" indent="0" algn="r" rtl="1">
              <a:buNone/>
            </a:pPr>
            <a:r>
              <a:rPr lang="fa-IR" sz="2000" b="0" dirty="0" smtClean="0">
                <a:cs typeface="B Zar" panose="00000400000000000000" pitchFamily="2" charset="-78"/>
              </a:rPr>
              <a:t>ارزش </a:t>
            </a:r>
            <a:r>
              <a:rPr lang="fa-IR" sz="2000" b="0" dirty="0">
                <a:cs typeface="B Zar" panose="00000400000000000000" pitchFamily="2" charset="-78"/>
              </a:rPr>
              <a:t>خالص فعلي درآمدهاي آتي پروژه كه براي بازپرداخت بدهي‌ها در دسترس هستند در سررسيد</a:t>
            </a:r>
            <a:r>
              <a:rPr lang="en-US" sz="2000" b="0" dirty="0">
                <a:cs typeface="B Zar" panose="00000400000000000000" pitchFamily="2" charset="-78"/>
              </a:rPr>
              <a:t>/</a:t>
            </a:r>
            <a:r>
              <a:rPr lang="fa-IR" sz="2000" b="0" dirty="0">
                <a:cs typeface="B Zar" panose="00000400000000000000" pitchFamily="2" charset="-78"/>
              </a:rPr>
              <a:t>موعد تسويه وام در مقايسه با مبلغ بدهي</a:t>
            </a:r>
            <a:r>
              <a:rPr lang="en-US" sz="2000" b="0" dirty="0" smtClean="0">
                <a:cs typeface="B Zar" panose="00000400000000000000" pitchFamily="2" charset="-78"/>
              </a:rPr>
              <a:t>.</a:t>
            </a:r>
            <a:endParaRPr lang="fa-IR" sz="2000" b="0" dirty="0" smtClean="0">
              <a:cs typeface="B Zar" panose="00000400000000000000" pitchFamily="2" charset="-78"/>
            </a:endParaRPr>
          </a:p>
          <a:p>
            <a:pPr marL="114300" indent="0" algn="r" rtl="1">
              <a:buNone/>
            </a:pPr>
            <a:r>
              <a:rPr lang="en-US" sz="2000" b="0" dirty="0" smtClean="0">
                <a:cs typeface="B Zar" panose="00000400000000000000" pitchFamily="2" charset="-78"/>
              </a:rPr>
              <a:t>LLCR = Loan </a:t>
            </a:r>
            <a:r>
              <a:rPr lang="en-US" sz="2000" b="0" dirty="0">
                <a:cs typeface="B Zar" panose="00000400000000000000" pitchFamily="2" charset="-78"/>
              </a:rPr>
              <a:t>Life Coverage </a:t>
            </a:r>
            <a:r>
              <a:rPr lang="en-US" sz="2000" b="0" dirty="0" smtClean="0">
                <a:cs typeface="B Zar" panose="00000400000000000000" pitchFamily="2" charset="-78"/>
              </a:rPr>
              <a:t>Ratio</a:t>
            </a:r>
            <a:endParaRPr lang="en-US" sz="2000" b="0" dirty="0">
              <a:cs typeface="B Zar" panose="00000400000000000000" pitchFamily="2" charset="-78"/>
            </a:endParaRPr>
          </a:p>
          <a:p>
            <a:pPr algn="r" rtl="1"/>
            <a:endParaRPr lang="fa-IR" sz="2000" b="0" dirty="0">
              <a:cs typeface="B Zar" panose="00000400000000000000" pitchFamily="2" charset="-78"/>
            </a:endParaRPr>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47</a:t>
            </a:fld>
            <a:endParaRPr lang="en-US"/>
          </a:p>
        </p:txBody>
      </p:sp>
    </p:spTree>
    <p:extLst>
      <p:ext uri="{BB962C8B-B14F-4D97-AF65-F5344CB8AC3E}">
        <p14:creationId xmlns:p14="http://schemas.microsoft.com/office/powerpoint/2010/main" val="32279722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91FD1973-973E-4D2A-BBC6-F0A01239B58A}" type="slidenum">
              <a:rPr lang="ar-SA" altLang="en-US" sz="1200">
                <a:solidFill>
                  <a:srgbClr val="5F6680"/>
                </a:solidFill>
              </a:rPr>
              <a:pPr eaLnBrk="1" hangingPunct="1"/>
              <a:t>48</a:t>
            </a:fld>
            <a:endParaRPr lang="en-US" altLang="en-US" sz="1200">
              <a:solidFill>
                <a:srgbClr val="5F6680"/>
              </a:solidFill>
            </a:endParaRPr>
          </a:p>
        </p:txBody>
      </p:sp>
      <p:sp>
        <p:nvSpPr>
          <p:cNvPr id="18435" name="Text Box 2"/>
          <p:cNvSpPr txBox="1">
            <a:spLocks noChangeArrowheads="1"/>
          </p:cNvSpPr>
          <p:nvPr/>
        </p:nvSpPr>
        <p:spPr bwMode="auto">
          <a:xfrm>
            <a:off x="179388" y="1773238"/>
            <a:ext cx="87852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lnSpc>
                <a:spcPct val="180000"/>
              </a:lnSpc>
              <a:spcBef>
                <a:spcPct val="50000"/>
              </a:spcBef>
              <a:buClrTx/>
              <a:buFont typeface="Wingdings" panose="05000000000000000000" pitchFamily="2" charset="2"/>
              <a:buNone/>
            </a:pPr>
            <a:r>
              <a:rPr lang="fa-IR" altLang="en-US" sz="2000" b="1" dirty="0">
                <a:latin typeface="Arial" panose="020B0604020202020204" pitchFamily="34" charset="0"/>
                <a:cs typeface="B Titr" panose="00000700000000000000" pitchFamily="2" charset="-78"/>
              </a:rPr>
              <a:t>1 ـ </a:t>
            </a:r>
            <a:r>
              <a:rPr lang="fa-IR" altLang="en-US" sz="2000" b="1" dirty="0" err="1">
                <a:latin typeface="Arial" panose="020B0604020202020204" pitchFamily="34" charset="0"/>
                <a:cs typeface="B Titr" panose="00000700000000000000" pitchFamily="2" charset="-78"/>
              </a:rPr>
              <a:t>كمك‌هاي</a:t>
            </a:r>
            <a:r>
              <a:rPr lang="fa-IR" altLang="en-US" sz="2000" b="1" dirty="0">
                <a:latin typeface="Arial" panose="020B0604020202020204" pitchFamily="34" charset="0"/>
                <a:cs typeface="B Titr" panose="00000700000000000000" pitchFamily="2" charset="-78"/>
              </a:rPr>
              <a:t> مجامع </a:t>
            </a:r>
            <a:r>
              <a:rPr lang="fa-IR" altLang="en-US" sz="2000" b="1" dirty="0" err="1">
                <a:latin typeface="Arial" panose="020B0604020202020204" pitchFamily="34" charset="0"/>
                <a:cs typeface="B Titr" panose="00000700000000000000" pitchFamily="2" charset="-78"/>
              </a:rPr>
              <a:t>بين‌المللي</a:t>
            </a:r>
            <a:r>
              <a:rPr lang="fa-IR" altLang="en-US" sz="2000" b="1" dirty="0">
                <a:latin typeface="Arial" panose="020B0604020202020204" pitchFamily="34" charset="0"/>
                <a:cs typeface="B Titr" panose="00000700000000000000" pitchFamily="2" charset="-78"/>
              </a:rPr>
              <a:t> </a:t>
            </a:r>
          </a:p>
          <a:p>
            <a:pPr algn="r" rtl="1">
              <a:lnSpc>
                <a:spcPct val="180000"/>
              </a:lnSpc>
              <a:spcBef>
                <a:spcPct val="50000"/>
              </a:spcBef>
              <a:buClrTx/>
              <a:buFont typeface="Wingdings" panose="05000000000000000000" pitchFamily="2" charset="2"/>
              <a:buNone/>
            </a:pPr>
            <a:r>
              <a:rPr lang="fa-IR" altLang="en-US" sz="2000" b="1" dirty="0">
                <a:latin typeface="Arial" panose="020B0604020202020204" pitchFamily="34" charset="0"/>
                <a:cs typeface="B Mitra" panose="00000400000000000000" pitchFamily="2" charset="-78"/>
              </a:rPr>
              <a:t>ـ صندوق </a:t>
            </a:r>
            <a:r>
              <a:rPr lang="fa-IR" altLang="en-US" sz="2000" b="1" dirty="0" err="1">
                <a:latin typeface="Arial" panose="020B0604020202020204" pitchFamily="34" charset="0"/>
                <a:cs typeface="B Mitra" panose="00000400000000000000" pitchFamily="2" charset="-78"/>
              </a:rPr>
              <a:t>بين‌المللي</a:t>
            </a:r>
            <a:r>
              <a:rPr lang="fa-IR" altLang="en-US" sz="2000" b="1" dirty="0">
                <a:latin typeface="Arial" panose="020B0604020202020204" pitchFamily="34" charset="0"/>
                <a:cs typeface="B Mitra" panose="00000400000000000000" pitchFamily="2" charset="-78"/>
              </a:rPr>
              <a:t> پول </a:t>
            </a:r>
            <a:r>
              <a:rPr lang="en-US" altLang="en-US" sz="2000" b="1" dirty="0">
                <a:latin typeface="Arial" panose="020B0604020202020204" pitchFamily="34" charset="0"/>
                <a:cs typeface="B Mitra" panose="00000400000000000000" pitchFamily="2" charset="-78"/>
              </a:rPr>
              <a:t>I.M.F</a:t>
            </a:r>
            <a:r>
              <a:rPr lang="fa-IR" altLang="en-US" sz="2000" b="1" dirty="0">
                <a:latin typeface="Arial" panose="020B0604020202020204" pitchFamily="34" charset="0"/>
                <a:cs typeface="B Mitra" panose="00000400000000000000" pitchFamily="2" charset="-78"/>
              </a:rPr>
              <a:t> </a:t>
            </a:r>
          </a:p>
          <a:p>
            <a:pPr algn="r" rtl="1">
              <a:lnSpc>
                <a:spcPct val="180000"/>
              </a:lnSpc>
              <a:spcBef>
                <a:spcPct val="50000"/>
              </a:spcBef>
              <a:buClrTx/>
              <a:buFont typeface="Wingdings" panose="05000000000000000000" pitchFamily="2" charset="2"/>
              <a:buNone/>
            </a:pPr>
            <a:r>
              <a:rPr lang="fa-IR" altLang="en-US" sz="2000" b="1" dirty="0">
                <a:latin typeface="Arial" panose="020B0604020202020204" pitchFamily="34" charset="0"/>
                <a:cs typeface="B Mitra" panose="00000400000000000000" pitchFamily="2" charset="-78"/>
              </a:rPr>
              <a:t>ـ </a:t>
            </a:r>
            <a:r>
              <a:rPr lang="fa-IR" altLang="en-US" sz="2000" b="1" dirty="0" err="1">
                <a:latin typeface="Arial" panose="020B0604020202020204" pitchFamily="34" charset="0"/>
                <a:cs typeface="B Mitra" panose="00000400000000000000" pitchFamily="2" charset="-78"/>
              </a:rPr>
              <a:t>بانك</a:t>
            </a:r>
            <a:r>
              <a:rPr lang="fa-IR" altLang="en-US" sz="2000" b="1" dirty="0">
                <a:latin typeface="Arial" panose="020B0604020202020204" pitchFamily="34" charset="0"/>
                <a:cs typeface="B Mitra" panose="00000400000000000000" pitchFamily="2" charset="-78"/>
              </a:rPr>
              <a:t> </a:t>
            </a:r>
            <a:r>
              <a:rPr lang="fa-IR" altLang="en-US" sz="2000" b="1" dirty="0" err="1">
                <a:latin typeface="Arial" panose="020B0604020202020204" pitchFamily="34" charset="0"/>
                <a:cs typeface="B Mitra" panose="00000400000000000000" pitchFamily="2" charset="-78"/>
              </a:rPr>
              <a:t>جهاني</a:t>
            </a:r>
            <a:r>
              <a:rPr lang="fa-IR" altLang="en-US" sz="2000" b="1" dirty="0">
                <a:latin typeface="Arial" panose="020B0604020202020204" pitchFamily="34" charset="0"/>
                <a:cs typeface="B Mitra" panose="00000400000000000000" pitchFamily="2" charset="-78"/>
              </a:rPr>
              <a:t> </a:t>
            </a:r>
            <a:r>
              <a:rPr lang="en-US" altLang="en-US" sz="2000" b="1" dirty="0">
                <a:latin typeface="Arial" panose="020B0604020202020204" pitchFamily="34" charset="0"/>
                <a:cs typeface="B Mitra" panose="00000400000000000000" pitchFamily="2" charset="-78"/>
              </a:rPr>
              <a:t>World Bank</a:t>
            </a:r>
            <a:r>
              <a:rPr lang="fa-IR" altLang="en-US" sz="2000" b="1" dirty="0">
                <a:latin typeface="Arial" panose="020B0604020202020204" pitchFamily="34" charset="0"/>
                <a:cs typeface="B Mitra" panose="00000400000000000000" pitchFamily="2" charset="-78"/>
              </a:rPr>
              <a:t> </a:t>
            </a:r>
          </a:p>
          <a:p>
            <a:pPr algn="r" rtl="1">
              <a:lnSpc>
                <a:spcPct val="180000"/>
              </a:lnSpc>
              <a:spcBef>
                <a:spcPct val="50000"/>
              </a:spcBef>
              <a:buClrTx/>
              <a:buFont typeface="Wingdings" panose="05000000000000000000" pitchFamily="2" charset="2"/>
              <a:buNone/>
            </a:pPr>
            <a:r>
              <a:rPr lang="fa-IR" altLang="en-US" sz="2000" b="1" dirty="0">
                <a:latin typeface="Arial" panose="020B0604020202020204" pitchFamily="34" charset="0"/>
                <a:cs typeface="B Mitra" panose="00000400000000000000" pitchFamily="2" charset="-78"/>
              </a:rPr>
              <a:t>ـ </a:t>
            </a:r>
            <a:r>
              <a:rPr lang="fa-IR" altLang="en-US" sz="2000" b="1" dirty="0" err="1">
                <a:latin typeface="Arial" panose="020B0604020202020204" pitchFamily="34" charset="0"/>
                <a:cs typeface="B Mitra" panose="00000400000000000000" pitchFamily="2" charset="-78"/>
              </a:rPr>
              <a:t>اتحاديه</a:t>
            </a:r>
            <a:r>
              <a:rPr lang="fa-IR" altLang="en-US" sz="2000" b="1" dirty="0">
                <a:latin typeface="Arial" panose="020B0604020202020204" pitchFamily="34" charset="0"/>
                <a:cs typeface="B Mitra" panose="00000400000000000000" pitchFamily="2" charset="-78"/>
              </a:rPr>
              <a:t> اروپا </a:t>
            </a:r>
            <a:r>
              <a:rPr lang="en-US" altLang="en-US" sz="2000" b="1" dirty="0">
                <a:latin typeface="Arial" panose="020B0604020202020204" pitchFamily="34" charset="0"/>
                <a:cs typeface="B Mitra" panose="00000400000000000000" pitchFamily="2" charset="-78"/>
              </a:rPr>
              <a:t>E.U</a:t>
            </a:r>
            <a:r>
              <a:rPr lang="fa-IR" altLang="en-US" sz="2000" b="1" dirty="0">
                <a:latin typeface="Arial" panose="020B0604020202020204" pitchFamily="34" charset="0"/>
                <a:cs typeface="B Mitra" panose="00000400000000000000" pitchFamily="2" charset="-78"/>
              </a:rPr>
              <a:t> </a:t>
            </a:r>
          </a:p>
          <a:p>
            <a:pPr algn="r" rtl="1">
              <a:lnSpc>
                <a:spcPct val="180000"/>
              </a:lnSpc>
              <a:spcBef>
                <a:spcPct val="50000"/>
              </a:spcBef>
              <a:buClrTx/>
              <a:buFont typeface="Wingdings" panose="05000000000000000000" pitchFamily="2" charset="2"/>
              <a:buNone/>
            </a:pPr>
            <a:r>
              <a:rPr lang="fa-IR" altLang="en-US" sz="2000" b="1" dirty="0">
                <a:latin typeface="Arial" panose="020B0604020202020204" pitchFamily="34" charset="0"/>
                <a:cs typeface="B Mitra" panose="00000400000000000000" pitchFamily="2" charset="-78"/>
              </a:rPr>
              <a:t>ـ </a:t>
            </a:r>
            <a:r>
              <a:rPr lang="fa-IR" altLang="en-US" sz="2000" b="1" dirty="0" err="1">
                <a:latin typeface="Arial" panose="020B0604020202020204" pitchFamily="34" charset="0"/>
                <a:cs typeface="B Mitra" panose="00000400000000000000" pitchFamily="2" charset="-78"/>
              </a:rPr>
              <a:t>برخي</a:t>
            </a:r>
            <a:r>
              <a:rPr lang="fa-IR" altLang="en-US" sz="2000" b="1" dirty="0">
                <a:latin typeface="Arial" panose="020B0604020202020204" pitchFamily="34" charset="0"/>
                <a:cs typeface="B Mitra" panose="00000400000000000000" pitchFamily="2" charset="-78"/>
              </a:rPr>
              <a:t> از </a:t>
            </a:r>
            <a:r>
              <a:rPr lang="fa-IR" altLang="en-US" sz="2000" b="1" dirty="0" err="1">
                <a:latin typeface="Arial" panose="020B0604020202020204" pitchFamily="34" charset="0"/>
                <a:cs typeface="B Mitra" panose="00000400000000000000" pitchFamily="2" charset="-78"/>
              </a:rPr>
              <a:t>كشورهاي</a:t>
            </a:r>
            <a:r>
              <a:rPr lang="fa-IR" altLang="en-US" sz="2000" b="1" dirty="0">
                <a:latin typeface="Arial" panose="020B0604020202020204" pitchFamily="34" charset="0"/>
                <a:cs typeface="B Mitra" panose="00000400000000000000" pitchFamily="2" charset="-78"/>
              </a:rPr>
              <a:t> </a:t>
            </a:r>
            <a:r>
              <a:rPr lang="fa-IR" altLang="en-US" sz="2000" b="1" dirty="0" err="1">
                <a:latin typeface="Arial" panose="020B0604020202020204" pitchFamily="34" charset="0"/>
                <a:cs typeface="B Mitra" panose="00000400000000000000" pitchFamily="2" charset="-78"/>
              </a:rPr>
              <a:t>صنعتي</a:t>
            </a:r>
            <a:r>
              <a:rPr lang="fa-IR" altLang="en-US" sz="2000" b="1" dirty="0">
                <a:latin typeface="Arial" panose="020B0604020202020204" pitchFamily="34" charset="0"/>
                <a:cs typeface="B Mitra" panose="00000400000000000000" pitchFamily="2" charset="-78"/>
              </a:rPr>
              <a:t> </a:t>
            </a:r>
            <a:r>
              <a:rPr lang="en-US" altLang="en-US" sz="2000" b="1" dirty="0">
                <a:latin typeface="Arial" panose="020B0604020202020204" pitchFamily="34" charset="0"/>
                <a:cs typeface="B Mitra" panose="00000400000000000000" pitchFamily="2" charset="-78"/>
              </a:rPr>
              <a:t>I.C</a:t>
            </a:r>
            <a:r>
              <a:rPr lang="fa-IR" altLang="en-US" sz="2000" b="1" dirty="0">
                <a:latin typeface="Arial" panose="020B0604020202020204" pitchFamily="34" charset="0"/>
                <a:cs typeface="B Mitra" panose="00000400000000000000" pitchFamily="2" charset="-78"/>
              </a:rPr>
              <a:t> </a:t>
            </a:r>
          </a:p>
        </p:txBody>
      </p:sp>
      <p:sp>
        <p:nvSpPr>
          <p:cNvPr id="18436"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18437"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18438"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dirty="0">
                <a:latin typeface="Arial" panose="020B0604020202020204" pitchFamily="34" charset="0"/>
                <a:cs typeface="B Titr" panose="00000700000000000000" pitchFamily="2" charset="-78"/>
              </a:rPr>
              <a:t>انواع </a:t>
            </a:r>
            <a:r>
              <a:rPr lang="fa-IR" altLang="en-US" sz="2800" dirty="0" err="1">
                <a:latin typeface="Arial" panose="020B0604020202020204" pitchFamily="34" charset="0"/>
                <a:cs typeface="B Titr" panose="00000700000000000000" pitchFamily="2" charset="-78"/>
              </a:rPr>
              <a:t>روش‌هاي</a:t>
            </a:r>
            <a:r>
              <a:rPr lang="fa-IR" altLang="en-US" sz="2800" dirty="0">
                <a:latin typeface="Arial" panose="020B0604020202020204" pitchFamily="34" charset="0"/>
                <a:cs typeface="B Titr" panose="00000700000000000000" pitchFamily="2" charset="-78"/>
              </a:rPr>
              <a:t> </a:t>
            </a:r>
            <a:r>
              <a:rPr lang="fa-IR" altLang="en-US" sz="2800" dirty="0" err="1">
                <a:latin typeface="Arial" panose="020B0604020202020204" pitchFamily="34" charset="0"/>
                <a:cs typeface="B Titr" panose="00000700000000000000" pitchFamily="2" charset="-78"/>
              </a:rPr>
              <a:t>تأمين</a:t>
            </a:r>
            <a:r>
              <a:rPr lang="fa-IR" altLang="en-US" sz="2800" dirty="0">
                <a:latin typeface="Arial" panose="020B0604020202020204" pitchFamily="34" charset="0"/>
                <a:cs typeface="B Titr" panose="00000700000000000000" pitchFamily="2" charset="-78"/>
              </a:rPr>
              <a:t> منابع </a:t>
            </a:r>
            <a:r>
              <a:rPr lang="fa-IR" altLang="en-US" sz="2800" dirty="0" err="1">
                <a:latin typeface="Arial" panose="020B0604020202020204" pitchFamily="34" charset="0"/>
                <a:cs typeface="B Titr" panose="00000700000000000000" pitchFamily="2" charset="-78"/>
              </a:rPr>
              <a:t>مالي</a:t>
            </a:r>
            <a:r>
              <a:rPr lang="fa-IR" altLang="en-US" sz="2800" dirty="0">
                <a:latin typeface="Arial" panose="020B0604020202020204" pitchFamily="34" charset="0"/>
                <a:cs typeface="B Titr" panose="00000700000000000000" pitchFamily="2" charset="-78"/>
              </a:rPr>
              <a:t> </a:t>
            </a:r>
            <a:r>
              <a:rPr lang="fa-IR" altLang="en-US" sz="2800" dirty="0" err="1">
                <a:latin typeface="Arial" panose="020B0604020202020204" pitchFamily="34" charset="0"/>
                <a:cs typeface="B Titr" panose="00000700000000000000" pitchFamily="2" charset="-78"/>
              </a:rPr>
              <a:t>خارجي</a:t>
            </a:r>
            <a:r>
              <a:rPr lang="fa-IR" altLang="en-US" sz="2800" dirty="0">
                <a:latin typeface="Arial" panose="020B0604020202020204" pitchFamily="34" charset="0"/>
                <a:cs typeface="B Titr" panose="00000700000000000000" pitchFamily="2" charset="-78"/>
              </a:rPr>
              <a:t> </a:t>
            </a:r>
          </a:p>
          <a:p>
            <a:pPr algn="just" rtl="1">
              <a:lnSpc>
                <a:spcPct val="170000"/>
              </a:lnSpc>
              <a:spcBef>
                <a:spcPct val="0"/>
              </a:spcBef>
              <a:buClrTx/>
              <a:buSzTx/>
              <a:buFontTx/>
              <a:buNone/>
            </a:pPr>
            <a:r>
              <a:rPr lang="fa-IR" altLang="en-US" sz="2800" b="1" dirty="0" err="1">
                <a:latin typeface="Arial" panose="020B0604020202020204" pitchFamily="34" charset="0"/>
                <a:cs typeface="B Mitra" panose="00000400000000000000" pitchFamily="2" charset="-78"/>
              </a:rPr>
              <a:t>روش‌هاي</a:t>
            </a:r>
            <a:r>
              <a:rPr lang="fa-IR" altLang="en-US" sz="2800" b="1" dirty="0">
                <a:latin typeface="Arial" panose="020B0604020202020204" pitchFamily="34" charset="0"/>
                <a:cs typeface="B Mitra" panose="00000400000000000000" pitchFamily="2" charset="-78"/>
              </a:rPr>
              <a:t> عمده در </a:t>
            </a:r>
            <a:r>
              <a:rPr lang="fa-IR" altLang="en-US" sz="2800" b="1" dirty="0" err="1">
                <a:latin typeface="Arial" panose="020B0604020202020204" pitchFamily="34" charset="0"/>
                <a:cs typeface="B Mitra" panose="00000400000000000000" pitchFamily="2" charset="-78"/>
              </a:rPr>
              <a:t>تأمين</a:t>
            </a:r>
            <a:r>
              <a:rPr lang="fa-IR" altLang="en-US" sz="2800" b="1" dirty="0">
                <a:latin typeface="Arial" panose="020B0604020202020204" pitchFamily="34" charset="0"/>
                <a:cs typeface="B Mitra" panose="00000400000000000000" pitchFamily="2" charset="-78"/>
              </a:rPr>
              <a:t> منابع و </a:t>
            </a:r>
            <a:r>
              <a:rPr lang="fa-IR" altLang="en-US" sz="2800" b="1" dirty="0" err="1">
                <a:latin typeface="Arial" panose="020B0604020202020204" pitchFamily="34" charset="0"/>
                <a:cs typeface="B Mitra" panose="00000400000000000000" pitchFamily="2" charset="-78"/>
              </a:rPr>
              <a:t>تسهيلات</a:t>
            </a:r>
            <a:r>
              <a:rPr lang="fa-IR" altLang="en-US" sz="2800" b="1" dirty="0">
                <a:latin typeface="Arial" panose="020B0604020202020204" pitchFamily="34" charset="0"/>
                <a:cs typeface="B Mitra" panose="00000400000000000000" pitchFamily="2" charset="-78"/>
              </a:rPr>
              <a:t> </a:t>
            </a:r>
            <a:r>
              <a:rPr lang="fa-IR" altLang="en-US" sz="2800" b="1" dirty="0" err="1">
                <a:latin typeface="Arial" panose="020B0604020202020204" pitchFamily="34" charset="0"/>
                <a:cs typeface="B Mitra" panose="00000400000000000000" pitchFamily="2" charset="-78"/>
              </a:rPr>
              <a:t>خارجي</a:t>
            </a:r>
            <a:r>
              <a:rPr lang="fa-IR" altLang="en-US" sz="2800" b="1" dirty="0">
                <a:latin typeface="Arial" panose="020B0604020202020204" pitchFamily="34" charset="0"/>
                <a:cs typeface="B Mitra" panose="00000400000000000000" pitchFamily="2" charset="-78"/>
              </a:rPr>
              <a:t> عبارتند از:</a:t>
            </a:r>
            <a:endParaRPr lang="en-US" altLang="en-US" sz="2800" b="1" dirty="0">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428144835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B055315E-25C6-4034-B1CA-4D3F3A233CBB}" type="slidenum">
              <a:rPr lang="ar-SA" altLang="en-US" sz="1200">
                <a:solidFill>
                  <a:srgbClr val="5F6680"/>
                </a:solidFill>
              </a:rPr>
              <a:pPr eaLnBrk="1" hangingPunct="1"/>
              <a:t>49</a:t>
            </a:fld>
            <a:endParaRPr lang="en-US" altLang="en-US" sz="1200">
              <a:solidFill>
                <a:srgbClr val="5F6680"/>
              </a:solidFill>
            </a:endParaRPr>
          </a:p>
        </p:txBody>
      </p:sp>
      <p:sp>
        <p:nvSpPr>
          <p:cNvPr id="19459" name="Text Box 2"/>
          <p:cNvSpPr txBox="1">
            <a:spLocks noChangeArrowheads="1"/>
          </p:cNvSpPr>
          <p:nvPr/>
        </p:nvSpPr>
        <p:spPr bwMode="auto">
          <a:xfrm>
            <a:off x="-27709" y="903143"/>
            <a:ext cx="878522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lnSpc>
                <a:spcPct val="210000"/>
              </a:lnSpc>
              <a:spcBef>
                <a:spcPct val="50000"/>
              </a:spcBef>
              <a:buClrTx/>
              <a:buFont typeface="Wingdings" panose="05000000000000000000" pitchFamily="2" charset="2"/>
              <a:buNone/>
            </a:pPr>
            <a:r>
              <a:rPr lang="fa-IR" altLang="en-US" sz="2800" b="1" dirty="0">
                <a:latin typeface="Arial" panose="020B0604020202020204" pitchFamily="34" charset="0"/>
                <a:cs typeface="B Titr" panose="00000700000000000000" pitchFamily="2" charset="-78"/>
              </a:rPr>
              <a:t>2 ـ </a:t>
            </a:r>
            <a:r>
              <a:rPr lang="fa-IR" altLang="en-US" sz="2800" b="1" dirty="0" err="1">
                <a:latin typeface="Arial" panose="020B0604020202020204" pitchFamily="34" charset="0"/>
                <a:cs typeface="B Titr" panose="00000700000000000000" pitchFamily="2" charset="-78"/>
              </a:rPr>
              <a:t>سرماية</a:t>
            </a:r>
            <a:r>
              <a:rPr lang="fa-IR" altLang="en-US" sz="2800" b="1" dirty="0">
                <a:latin typeface="Arial" panose="020B0604020202020204" pitchFamily="34" charset="0"/>
                <a:cs typeface="B Titr" panose="00000700000000000000" pitchFamily="2" charset="-78"/>
              </a:rPr>
              <a:t> </a:t>
            </a:r>
            <a:r>
              <a:rPr lang="fa-IR" altLang="en-US" sz="2800" b="1" dirty="0" err="1">
                <a:latin typeface="Arial" panose="020B0604020202020204" pitchFamily="34" charset="0"/>
                <a:cs typeface="B Titr" panose="00000700000000000000" pitchFamily="2" charset="-78"/>
              </a:rPr>
              <a:t>خارجي</a:t>
            </a:r>
            <a:r>
              <a:rPr lang="fa-IR" altLang="en-US" sz="2800" b="1" dirty="0">
                <a:latin typeface="Arial" panose="020B0604020202020204" pitchFamily="34" charset="0"/>
                <a:cs typeface="B Titr" panose="00000700000000000000" pitchFamily="2" charset="-78"/>
              </a:rPr>
              <a:t> </a:t>
            </a:r>
            <a:r>
              <a:rPr lang="en-US" altLang="en-US" sz="2800" b="1" dirty="0">
                <a:latin typeface="Arial" panose="020B0604020202020204" pitchFamily="34" charset="0"/>
                <a:cs typeface="B Titr" panose="00000700000000000000" pitchFamily="2" charset="-78"/>
              </a:rPr>
              <a:t>Foreign Investment</a:t>
            </a:r>
            <a:r>
              <a:rPr lang="fa-IR" altLang="en-US" sz="2800" b="1" dirty="0">
                <a:latin typeface="Arial" panose="020B0604020202020204" pitchFamily="34" charset="0"/>
                <a:cs typeface="B Titr" panose="00000700000000000000" pitchFamily="2" charset="-78"/>
              </a:rPr>
              <a:t> </a:t>
            </a:r>
          </a:p>
          <a:p>
            <a:pPr algn="r" rtl="1">
              <a:lnSpc>
                <a:spcPct val="210000"/>
              </a:lnSpc>
              <a:spcBef>
                <a:spcPct val="50000"/>
              </a:spcBef>
              <a:buClrTx/>
              <a:buFont typeface="Wingdings" panose="05000000000000000000" pitchFamily="2" charset="2"/>
              <a:buNone/>
            </a:pPr>
            <a:r>
              <a:rPr lang="fa-IR" altLang="en-US" sz="2800" b="1" dirty="0">
                <a:latin typeface="Arial" panose="020B0604020202020204" pitchFamily="34" charset="0"/>
                <a:cs typeface="B Titr" panose="00000700000000000000" pitchFamily="2" charset="-78"/>
              </a:rPr>
              <a:t>3 ـ </a:t>
            </a:r>
            <a:r>
              <a:rPr lang="fa-IR" altLang="en-US" sz="2800" b="1" dirty="0" err="1">
                <a:latin typeface="Arial" panose="020B0604020202020204" pitchFamily="34" charset="0"/>
                <a:cs typeface="B Titr" panose="00000700000000000000" pitchFamily="2" charset="-78"/>
              </a:rPr>
              <a:t>وام‌هاي</a:t>
            </a:r>
            <a:r>
              <a:rPr lang="fa-IR" altLang="en-US" sz="2800" b="1" dirty="0">
                <a:latin typeface="Arial" panose="020B0604020202020204" pitchFamily="34" charset="0"/>
                <a:cs typeface="B Titr" panose="00000700000000000000" pitchFamily="2" charset="-78"/>
              </a:rPr>
              <a:t> </a:t>
            </a:r>
            <a:r>
              <a:rPr lang="fa-IR" altLang="en-US" sz="2800" b="1" dirty="0" err="1">
                <a:latin typeface="Arial" panose="020B0604020202020204" pitchFamily="34" charset="0"/>
                <a:cs typeface="B Titr" panose="00000700000000000000" pitchFamily="2" charset="-78"/>
              </a:rPr>
              <a:t>خارجي</a:t>
            </a:r>
            <a:r>
              <a:rPr lang="fa-IR" altLang="en-US" sz="2800" b="1" dirty="0">
                <a:latin typeface="Arial" panose="020B0604020202020204" pitchFamily="34" charset="0"/>
                <a:cs typeface="B Titr" panose="00000700000000000000" pitchFamily="2" charset="-78"/>
              </a:rPr>
              <a:t> </a:t>
            </a:r>
            <a:r>
              <a:rPr lang="en-US" altLang="en-US" sz="2800" b="1" dirty="0">
                <a:latin typeface="Arial" panose="020B0604020202020204" pitchFamily="34" charset="0"/>
                <a:cs typeface="B Titr" panose="00000700000000000000" pitchFamily="2" charset="-78"/>
              </a:rPr>
              <a:t>Loans</a:t>
            </a:r>
            <a:r>
              <a:rPr lang="fa-IR" altLang="en-US" sz="2800" b="1" dirty="0">
                <a:latin typeface="Arial" panose="020B0604020202020204" pitchFamily="34" charset="0"/>
                <a:cs typeface="B Titr" panose="00000700000000000000" pitchFamily="2" charset="-78"/>
              </a:rPr>
              <a:t> </a:t>
            </a:r>
          </a:p>
          <a:p>
            <a:pPr algn="r" rtl="1">
              <a:lnSpc>
                <a:spcPct val="210000"/>
              </a:lnSpc>
              <a:spcBef>
                <a:spcPct val="50000"/>
              </a:spcBef>
              <a:buClrTx/>
              <a:buFont typeface="Wingdings" panose="05000000000000000000" pitchFamily="2" charset="2"/>
              <a:buNone/>
            </a:pPr>
            <a:r>
              <a:rPr lang="fa-IR" altLang="en-US" sz="2800" b="1" dirty="0">
                <a:latin typeface="Arial" panose="020B0604020202020204" pitchFamily="34" charset="0"/>
                <a:cs typeface="B Titr" panose="00000700000000000000" pitchFamily="2" charset="-78"/>
              </a:rPr>
              <a:t>4 ـ «انتشار اوراق قرضه </a:t>
            </a:r>
            <a:r>
              <a:rPr lang="fa-IR" altLang="en-US" sz="2800" b="1" dirty="0" err="1">
                <a:latin typeface="Arial" panose="020B0604020202020204" pitchFamily="34" charset="0"/>
                <a:cs typeface="B Titr" panose="00000700000000000000" pitchFamily="2" charset="-78"/>
              </a:rPr>
              <a:t>ارزي</a:t>
            </a:r>
            <a:r>
              <a:rPr lang="fa-IR" altLang="en-US" sz="2800" b="1" dirty="0">
                <a:latin typeface="Arial" panose="020B0604020202020204" pitchFamily="34" charset="0"/>
                <a:cs typeface="B Titr" panose="00000700000000000000" pitchFamily="2" charset="-78"/>
              </a:rPr>
              <a:t>» </a:t>
            </a:r>
            <a:r>
              <a:rPr lang="en-US" altLang="en-US" sz="2800" b="1" dirty="0">
                <a:latin typeface="Arial" panose="020B0604020202020204" pitchFamily="34" charset="0"/>
                <a:cs typeface="B Titr" panose="00000700000000000000" pitchFamily="2" charset="-78"/>
              </a:rPr>
              <a:t>(Bonds)</a:t>
            </a:r>
            <a:r>
              <a:rPr lang="fa-IR" altLang="en-US" sz="2800" b="1" dirty="0">
                <a:latin typeface="Arial" panose="020B0604020202020204" pitchFamily="34" charset="0"/>
                <a:cs typeface="B Titr" panose="00000700000000000000" pitchFamily="2" charset="-78"/>
              </a:rPr>
              <a:t>  </a:t>
            </a:r>
          </a:p>
          <a:p>
            <a:pPr algn="r" rtl="1">
              <a:lnSpc>
                <a:spcPct val="210000"/>
              </a:lnSpc>
              <a:spcBef>
                <a:spcPct val="50000"/>
              </a:spcBef>
              <a:buClrTx/>
              <a:buFont typeface="Wingdings" panose="05000000000000000000" pitchFamily="2" charset="2"/>
              <a:buNone/>
            </a:pPr>
            <a:r>
              <a:rPr lang="fa-IR" altLang="en-US" sz="2800" b="1" dirty="0">
                <a:latin typeface="Arial" panose="020B0604020202020204" pitchFamily="34" charset="0"/>
                <a:cs typeface="B Titr" panose="00000700000000000000" pitchFamily="2" charset="-78"/>
              </a:rPr>
              <a:t>5 ـ </a:t>
            </a:r>
            <a:r>
              <a:rPr lang="fa-IR" altLang="en-US" sz="2800" b="1" dirty="0" err="1">
                <a:latin typeface="Arial" panose="020B0604020202020204" pitchFamily="34" charset="0"/>
                <a:cs typeface="B Titr" panose="00000700000000000000" pitchFamily="2" charset="-78"/>
              </a:rPr>
              <a:t>قراردادها</a:t>
            </a:r>
            <a:r>
              <a:rPr lang="fa-IR" altLang="en-US" sz="2800" b="1" dirty="0">
                <a:latin typeface="Arial" panose="020B0604020202020204" pitchFamily="34" charset="0"/>
                <a:cs typeface="B Titr" panose="00000700000000000000" pitchFamily="2" charset="-78"/>
              </a:rPr>
              <a:t> </a:t>
            </a:r>
            <a:r>
              <a:rPr lang="en-US" altLang="en-US" sz="2800" b="1" dirty="0">
                <a:latin typeface="Arial" panose="020B0604020202020204" pitchFamily="34" charset="0"/>
                <a:cs typeface="B Titr" panose="00000700000000000000" pitchFamily="2" charset="-78"/>
              </a:rPr>
              <a:t>Contracts</a:t>
            </a:r>
            <a:endParaRPr lang="fa-IR" altLang="en-US" b="1" dirty="0">
              <a:latin typeface="Arial" panose="020B0604020202020204" pitchFamily="34" charset="0"/>
              <a:cs typeface="B Mitra" panose="00000400000000000000" pitchFamily="2" charset="-78"/>
            </a:endParaRPr>
          </a:p>
        </p:txBody>
      </p:sp>
      <p:sp>
        <p:nvSpPr>
          <p:cNvPr id="19460"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19461"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19462"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endParaRPr lang="en-US" altLang="en-US" sz="2800" b="1">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228573074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Zar" panose="00000400000000000000" pitchFamily="2" charset="-78"/>
              </a:rPr>
              <a:t>تاریخچه</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381000" y="1100628"/>
            <a:ext cx="8522958" cy="4461972"/>
          </a:xfrm>
        </p:spPr>
        <p:txBody>
          <a:bodyPr vert="horz" lIns="91440" tIns="45720" rIns="91440" bIns="45720" rtlCol="0">
            <a:noAutofit/>
          </a:bodyPr>
          <a:lstStyle/>
          <a:p>
            <a:pPr algn="just" rtl="1">
              <a:buFont typeface="Wingdings" panose="05000000000000000000" pitchFamily="2" charset="2"/>
              <a:buChar char="q"/>
            </a:pPr>
            <a:r>
              <a:rPr lang="fa-IR" sz="2000" b="0" dirty="0">
                <a:cs typeface="B Zar" panose="00000400000000000000" pitchFamily="2" charset="-78"/>
              </a:rPr>
              <a:t>تأمین مالی پروژه روشی است که از زمان امپراطوری روم مورد استفاده بوده است. این روش برای تأمین مالی واردات و صادرات کالاها به این امپراطوری به کار گرفته می شد. </a:t>
            </a:r>
            <a:endParaRPr lang="fa-IR" sz="2000" b="0" dirty="0" smtClean="0">
              <a:cs typeface="B Zar" panose="00000400000000000000" pitchFamily="2" charset="-78"/>
            </a:endParaRPr>
          </a:p>
          <a:p>
            <a:pPr algn="just" rtl="1">
              <a:buFont typeface="Wingdings" panose="05000000000000000000" pitchFamily="2" charset="2"/>
              <a:buChar char="q"/>
            </a:pPr>
            <a:r>
              <a:rPr lang="fa-IR" sz="2000" b="0" dirty="0" smtClean="0">
                <a:cs typeface="B Zar" panose="00000400000000000000" pitchFamily="2" charset="-78"/>
              </a:rPr>
              <a:t>در 1299 خاندان سلطنتی انگلیس برای توسعه معادن نقره </a:t>
            </a:r>
            <a:r>
              <a:rPr lang="fa-IR" sz="2000" b="0" dirty="0" err="1" smtClean="0">
                <a:cs typeface="B Zar" panose="00000400000000000000" pitchFamily="2" charset="-78"/>
              </a:rPr>
              <a:t>دوون</a:t>
            </a:r>
            <a:r>
              <a:rPr lang="fa-IR" sz="2000" b="0" dirty="0" smtClean="0">
                <a:cs typeface="B Zar" panose="00000400000000000000" pitchFamily="2" charset="-78"/>
              </a:rPr>
              <a:t> (</a:t>
            </a:r>
            <a:r>
              <a:rPr lang="en-US" sz="2000" b="0" dirty="0">
                <a:cs typeface="B Zar" panose="00000400000000000000" pitchFamily="2" charset="-78"/>
              </a:rPr>
              <a:t>Devon silver</a:t>
            </a:r>
            <a:r>
              <a:rPr lang="fa-IR" sz="2000" b="0" dirty="0" smtClean="0">
                <a:cs typeface="B Zar" panose="00000400000000000000" pitchFamily="2" charset="-78"/>
              </a:rPr>
              <a:t>) از یک بانک ایتالیایی تامین مالی کردند. این اولین </a:t>
            </a:r>
            <a:r>
              <a:rPr lang="fa-IR" sz="2000" b="0" dirty="0" err="1" smtClean="0">
                <a:cs typeface="B Zar" panose="00000400000000000000" pitchFamily="2" charset="-78"/>
              </a:rPr>
              <a:t>وامی</a:t>
            </a:r>
            <a:r>
              <a:rPr lang="fa-IR" sz="2000" b="0" dirty="0" smtClean="0">
                <a:cs typeface="B Zar" panose="00000400000000000000" pitchFamily="2" charset="-78"/>
              </a:rPr>
              <a:t> بود که شاید بدون هیچ تضمینی پرداخت شد. به آن وام باز پرداخت با تولید(</a:t>
            </a:r>
            <a:r>
              <a:rPr lang="en-US" sz="2000" b="0" dirty="0">
                <a:cs typeface="B Zar" panose="00000400000000000000" pitchFamily="2" charset="-78"/>
              </a:rPr>
              <a:t>production payment loan</a:t>
            </a:r>
            <a:r>
              <a:rPr lang="fa-IR" sz="2000" b="0" dirty="0" smtClean="0">
                <a:cs typeface="B Zar" panose="00000400000000000000" pitchFamily="2" charset="-78"/>
              </a:rPr>
              <a:t>) گفته میشود چون بانک ایتالیایی هیچ تضمینی از خاندان سلطنتی نگرفت.</a:t>
            </a:r>
          </a:p>
          <a:p>
            <a:pPr algn="just" rtl="1">
              <a:buFont typeface="Wingdings" panose="05000000000000000000" pitchFamily="2" charset="2"/>
              <a:buChar char="q"/>
            </a:pPr>
            <a:r>
              <a:rPr lang="fa-IR" sz="2000" b="0" dirty="0" smtClean="0">
                <a:cs typeface="B Zar" panose="00000400000000000000" pitchFamily="2" charset="-78"/>
              </a:rPr>
              <a:t>شیوه های </a:t>
            </a:r>
            <a:r>
              <a:rPr lang="fa-IR" sz="2000" b="0" dirty="0">
                <a:cs typeface="B Zar" panose="00000400000000000000" pitchFamily="2" charset="-78"/>
              </a:rPr>
              <a:t>جدیدتر تأمین مالی پروژه به توسعه شبکه </a:t>
            </a:r>
            <a:r>
              <a:rPr lang="fa-IR" sz="2000" b="0" dirty="0" err="1">
                <a:cs typeface="B Zar" panose="00000400000000000000" pitchFamily="2" charset="-78"/>
              </a:rPr>
              <a:t>ریلی</a:t>
            </a:r>
            <a:r>
              <a:rPr lang="fa-IR" sz="2000" b="0" dirty="0">
                <a:cs typeface="B Zar" panose="00000400000000000000" pitchFamily="2" charset="-78"/>
              </a:rPr>
              <a:t> آمریکا بین سال های 1840 تا 1870 مربوط می شود. </a:t>
            </a:r>
            <a:endParaRPr lang="fa-IR" sz="2000" b="0" dirty="0" smtClean="0">
              <a:cs typeface="B Zar" panose="00000400000000000000" pitchFamily="2" charset="-78"/>
            </a:endParaRPr>
          </a:p>
          <a:p>
            <a:pPr algn="just" rtl="1">
              <a:buFont typeface="Wingdings" panose="05000000000000000000" pitchFamily="2" charset="2"/>
              <a:buChar char="q"/>
            </a:pPr>
            <a:r>
              <a:rPr lang="fa-IR" sz="2000" b="0" dirty="0" smtClean="0">
                <a:cs typeface="B Zar" panose="00000400000000000000" pitchFamily="2" charset="-78"/>
              </a:rPr>
              <a:t>در سال1930 </a:t>
            </a:r>
            <a:r>
              <a:rPr lang="fa-IR" sz="2000" b="0" dirty="0">
                <a:cs typeface="B Zar" panose="00000400000000000000" pitchFamily="2" charset="-78"/>
              </a:rPr>
              <a:t>این روش برای تأمین مالی اکتشاف نفت و حفر چاه در </a:t>
            </a:r>
            <a:r>
              <a:rPr lang="fa-IR" sz="2000" b="0" dirty="0" err="1">
                <a:cs typeface="B Zar" panose="00000400000000000000" pitchFamily="2" charset="-78"/>
              </a:rPr>
              <a:t>تکزاس</a:t>
            </a:r>
            <a:r>
              <a:rPr lang="fa-IR" sz="2000" b="0" dirty="0">
                <a:cs typeface="B Zar" panose="00000400000000000000" pitchFamily="2" charset="-78"/>
              </a:rPr>
              <a:t> و </a:t>
            </a:r>
            <a:r>
              <a:rPr lang="fa-IR" sz="2000" b="0" dirty="0" err="1">
                <a:cs typeface="B Zar" panose="00000400000000000000" pitchFamily="2" charset="-78"/>
              </a:rPr>
              <a:t>اوکلاهوما</a:t>
            </a:r>
            <a:r>
              <a:rPr lang="fa-IR" sz="2000" b="0" dirty="0">
                <a:cs typeface="B Zar" panose="00000400000000000000" pitchFamily="2" charset="-78"/>
              </a:rPr>
              <a:t> مورد استفاده قرار گرفت.</a:t>
            </a:r>
            <a:endParaRPr lang="en-US" sz="2000" b="0" dirty="0">
              <a:cs typeface="B Zar" panose="00000400000000000000" pitchFamily="2" charset="-78"/>
            </a:endParaRPr>
          </a:p>
          <a:p>
            <a:pPr algn="just" rtl="1">
              <a:buFont typeface="Wingdings" panose="05000000000000000000" pitchFamily="2" charset="2"/>
              <a:buChar char="q"/>
            </a:pPr>
            <a:r>
              <a:rPr lang="fa-IR" sz="2000" b="0" dirty="0">
                <a:cs typeface="B Zar" panose="00000400000000000000" pitchFamily="2" charset="-78"/>
              </a:rPr>
              <a:t>در این موارد تأمین مالی بر اساس توانایی تولید کننده برای بازپرداخت اصل و سود وجوه دریافتی از فروش نفت خام انجام می شد. در این زمینه اغلب، قراردادهای بلند مدت فروش نفت به عنوان تضمین </a:t>
            </a:r>
            <a:r>
              <a:rPr lang="fa-IR" sz="2000" b="0" dirty="0" err="1">
                <a:cs typeface="B Zar" panose="00000400000000000000" pitchFamily="2" charset="-78"/>
              </a:rPr>
              <a:t>متقابلی</a:t>
            </a:r>
            <a:r>
              <a:rPr lang="fa-IR" sz="2000" b="0" dirty="0">
                <a:cs typeface="B Zar" panose="00000400000000000000" pitchFamily="2" charset="-78"/>
              </a:rPr>
              <a:t> برای بازپرداخت منعقد می شد.</a:t>
            </a:r>
            <a:endParaRPr lang="en-US" sz="2000" b="0" dirty="0">
              <a:cs typeface="B Zar" panose="00000400000000000000" pitchFamily="2" charset="-78"/>
            </a:endParaRPr>
          </a:p>
          <a:p>
            <a:pPr algn="just" rtl="1">
              <a:buFont typeface="Wingdings" panose="05000000000000000000" pitchFamily="2" charset="2"/>
              <a:buChar char="q"/>
            </a:pPr>
            <a:endParaRPr lang="en-US" sz="2000" b="0" dirty="0">
              <a:cs typeface="B Zar" panose="00000400000000000000"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5</a:t>
            </a:fld>
            <a:endParaRPr lang="en-US"/>
          </a:p>
        </p:txBody>
      </p:sp>
    </p:spTree>
    <p:extLst>
      <p:ext uri="{BB962C8B-B14F-4D97-AF65-F5344CB8AC3E}">
        <p14:creationId xmlns:p14="http://schemas.microsoft.com/office/powerpoint/2010/main" val="150993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D2668C52-2D69-4BEC-9954-B4E8F341C94C}" type="slidenum">
              <a:rPr lang="ar-SA" altLang="en-US" sz="1200">
                <a:solidFill>
                  <a:srgbClr val="5F6680"/>
                </a:solidFill>
              </a:rPr>
              <a:pPr eaLnBrk="1" hangingPunct="1"/>
              <a:t>50</a:t>
            </a:fld>
            <a:endParaRPr lang="en-US" altLang="en-US" sz="1200">
              <a:solidFill>
                <a:srgbClr val="5F6680"/>
              </a:solidFill>
            </a:endParaRPr>
          </a:p>
        </p:txBody>
      </p:sp>
      <p:sp>
        <p:nvSpPr>
          <p:cNvPr id="20483" name="Text Box 2"/>
          <p:cNvSpPr txBox="1">
            <a:spLocks noChangeArrowheads="1"/>
          </p:cNvSpPr>
          <p:nvPr/>
        </p:nvSpPr>
        <p:spPr bwMode="auto">
          <a:xfrm>
            <a:off x="179388" y="1936750"/>
            <a:ext cx="8785225"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spcBef>
                <a:spcPct val="0"/>
              </a:spcBef>
              <a:buClrTx/>
              <a:buSzTx/>
              <a:buFontTx/>
              <a:buNone/>
            </a:pPr>
            <a:r>
              <a:rPr lang="fa-IR" altLang="en-US" sz="2400" dirty="0">
                <a:latin typeface="Arial" panose="020B0604020202020204" pitchFamily="34" charset="0"/>
                <a:cs typeface="B Zar" panose="00000400000000000000" pitchFamily="2" charset="-78"/>
              </a:rPr>
              <a:t>1 ـ </a:t>
            </a:r>
            <a:r>
              <a:rPr lang="en-US" altLang="en-US" sz="2400" dirty="0">
                <a:latin typeface="Arial" panose="020B0604020202020204" pitchFamily="34" charset="0"/>
                <a:cs typeface="B Zar" panose="00000400000000000000" pitchFamily="2" charset="-78"/>
              </a:rPr>
              <a:t>T.R</a:t>
            </a:r>
            <a:endParaRPr lang="fa-IR" altLang="en-US" sz="2400" dirty="0">
              <a:latin typeface="Arial" panose="020B0604020202020204" pitchFamily="34" charset="0"/>
              <a:cs typeface="B Zar" panose="00000400000000000000" pitchFamily="2" charset="-78"/>
            </a:endParaRPr>
          </a:p>
          <a:p>
            <a:pPr algn="just">
              <a:spcBef>
                <a:spcPct val="50000"/>
              </a:spcBef>
              <a:buClrTx/>
              <a:buFont typeface="Wingdings" panose="05000000000000000000" pitchFamily="2" charset="2"/>
              <a:buNone/>
            </a:pPr>
            <a:r>
              <a:rPr lang="en-US" altLang="en-US" sz="2400" dirty="0">
                <a:latin typeface="Arial" panose="020B0604020202020204" pitchFamily="34" charset="0"/>
                <a:cs typeface="B Zar" panose="00000400000000000000" pitchFamily="2" charset="-78"/>
              </a:rPr>
              <a:t>Tax-Royalty</a:t>
            </a:r>
            <a:endParaRPr lang="fa-IR" altLang="en-US" sz="2400" dirty="0">
              <a:latin typeface="Arial" panose="020B0604020202020204" pitchFamily="34" charset="0"/>
              <a:cs typeface="B Zar" panose="00000400000000000000" pitchFamily="2" charset="-78"/>
            </a:endParaRPr>
          </a:p>
          <a:p>
            <a:pPr algn="just" rtl="1">
              <a:lnSpc>
                <a:spcPct val="19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نوعي</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امتيازي</a:t>
            </a:r>
            <a:r>
              <a:rPr lang="fa-IR" altLang="en-US" sz="2400" dirty="0">
                <a:latin typeface="Arial" panose="020B0604020202020204" pitchFamily="34" charset="0"/>
                <a:cs typeface="B Zar" panose="00000400000000000000" pitchFamily="2" charset="-78"/>
              </a:rPr>
              <a:t> است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حق برداشت و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يك</a:t>
            </a:r>
            <a:r>
              <a:rPr lang="fa-IR" altLang="en-US" sz="2400" dirty="0">
                <a:latin typeface="Arial" panose="020B0604020202020204" pitchFamily="34" charset="0"/>
                <a:cs typeface="B Zar" panose="00000400000000000000" pitchFamily="2" charset="-78"/>
              </a:rPr>
              <a:t> واحد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توليدي</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معدني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سوي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در قبال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حق‌الارض</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بهره </a:t>
            </a:r>
            <a:r>
              <a:rPr lang="fa-IR" altLang="en-US" sz="2400" dirty="0" err="1">
                <a:latin typeface="Arial" panose="020B0604020202020204" pitchFamily="34" charset="0"/>
                <a:cs typeface="B Zar" panose="00000400000000000000" pitchFamily="2" charset="-78"/>
              </a:rPr>
              <a:t>مالكانه</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Royalty</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همچنين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درصدي</a:t>
            </a:r>
            <a:r>
              <a:rPr lang="fa-IR" altLang="en-US" sz="2400" dirty="0">
                <a:latin typeface="Arial" panose="020B0604020202020204" pitchFamily="34" charset="0"/>
                <a:cs typeface="B Zar" panose="00000400000000000000" pitchFamily="2" charset="-78"/>
              </a:rPr>
              <a:t> از درآمد خالص به عنوان </a:t>
            </a:r>
            <a:r>
              <a:rPr lang="fa-IR" altLang="en-US" sz="2400" dirty="0" err="1">
                <a:latin typeface="Arial" panose="020B0604020202020204" pitchFamily="34" charset="0"/>
                <a:cs typeface="B Zar" panose="00000400000000000000" pitchFamily="2" charset="-78"/>
              </a:rPr>
              <a:t>ماليات</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Tax</a:t>
            </a:r>
            <a:r>
              <a:rPr lang="fa-IR" altLang="en-US" sz="2400" dirty="0">
                <a:latin typeface="Arial" panose="020B0604020202020204" pitchFamily="34" charset="0"/>
                <a:cs typeface="B Zar" panose="00000400000000000000" pitchFamily="2" charset="-78"/>
              </a:rPr>
              <a:t> به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واگذار </a:t>
            </a:r>
            <a:r>
              <a:rPr lang="fa-IR" altLang="en-US" sz="2400" dirty="0" err="1">
                <a:latin typeface="Arial" panose="020B0604020202020204" pitchFamily="34" charset="0"/>
                <a:cs typeface="B Zar" panose="00000400000000000000" pitchFamily="2" charset="-78"/>
              </a:rPr>
              <a:t>مي‌گردد</a:t>
            </a:r>
            <a:r>
              <a:rPr lang="fa-IR" altLang="en-US" sz="2400" dirty="0">
                <a:latin typeface="Arial" panose="020B0604020202020204" pitchFamily="34" charset="0"/>
                <a:cs typeface="B Zar" panose="00000400000000000000" pitchFamily="2" charset="-78"/>
              </a:rPr>
              <a:t>. </a:t>
            </a:r>
          </a:p>
        </p:txBody>
      </p:sp>
      <p:sp>
        <p:nvSpPr>
          <p:cNvPr id="20484"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0485"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0486"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Titr" panose="00000700000000000000" pitchFamily="2" charset="-78"/>
              </a:rPr>
              <a:t>انواع قراردادها: </a:t>
            </a:r>
            <a:r>
              <a:rPr lang="en-US" altLang="en-US" sz="2800" b="1">
                <a:latin typeface="Arial" panose="020B0604020202020204" pitchFamily="34" charset="0"/>
                <a:cs typeface="B Titr" panose="00000700000000000000" pitchFamily="2" charset="-78"/>
              </a:rPr>
              <a:t>Contracts</a:t>
            </a:r>
            <a:endParaRPr lang="fa-IR" altLang="en-US" sz="2800"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204640347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2365EA13-A177-4DFA-80DB-05EFC0C3311A}" type="slidenum">
              <a:rPr lang="ar-SA" altLang="en-US" sz="1200">
                <a:solidFill>
                  <a:srgbClr val="5F6680"/>
                </a:solidFill>
              </a:rPr>
              <a:pPr eaLnBrk="1" hangingPunct="1"/>
              <a:t>51</a:t>
            </a:fld>
            <a:endParaRPr lang="en-US" altLang="en-US" sz="1200">
              <a:solidFill>
                <a:srgbClr val="5F6680"/>
              </a:solidFill>
            </a:endParaRPr>
          </a:p>
        </p:txBody>
      </p:sp>
      <p:sp>
        <p:nvSpPr>
          <p:cNvPr id="21507" name="Text Box 2"/>
          <p:cNvSpPr txBox="1">
            <a:spLocks noChangeArrowheads="1"/>
          </p:cNvSpPr>
          <p:nvPr/>
        </p:nvSpPr>
        <p:spPr bwMode="auto">
          <a:xfrm>
            <a:off x="118733" y="1524000"/>
            <a:ext cx="8785225"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90000"/>
              </a:lnSpc>
              <a:spcBef>
                <a:spcPct val="50000"/>
              </a:spcBef>
              <a:buClrTx/>
              <a:buFont typeface="Wingdings" panose="05000000000000000000" pitchFamily="2" charset="2"/>
              <a:buNone/>
            </a:pPr>
            <a:r>
              <a:rPr lang="fa-IR" altLang="en-US" sz="2800" dirty="0">
                <a:latin typeface="Arial" panose="020B0604020202020204" pitchFamily="34" charset="0"/>
                <a:cs typeface="B Zar" panose="00000400000000000000" pitchFamily="2" charset="-78"/>
              </a:rPr>
              <a:t>ـ </a:t>
            </a:r>
            <a:r>
              <a:rPr lang="fa-IR" altLang="en-US" sz="2800" dirty="0" err="1">
                <a:latin typeface="Arial" panose="020B0604020202020204" pitchFamily="34" charset="0"/>
                <a:cs typeface="B Zar" panose="00000400000000000000" pitchFamily="2" charset="-78"/>
              </a:rPr>
              <a:t>اجازة</a:t>
            </a:r>
            <a:r>
              <a:rPr lang="fa-IR" altLang="en-US" sz="2800" dirty="0">
                <a:latin typeface="Arial" panose="020B0604020202020204" pitchFamily="34" charset="0"/>
                <a:cs typeface="B Zar" panose="00000400000000000000" pitchFamily="2" charset="-78"/>
              </a:rPr>
              <a:t> </a:t>
            </a:r>
            <a:r>
              <a:rPr lang="fa-IR" altLang="en-US" sz="2800" dirty="0" err="1">
                <a:latin typeface="Arial" panose="020B0604020202020204" pitchFamily="34" charset="0"/>
                <a:cs typeface="B Zar" panose="00000400000000000000" pitchFamily="2" charset="-78"/>
              </a:rPr>
              <a:t>بهره‌برداري</a:t>
            </a:r>
            <a:r>
              <a:rPr lang="fa-IR" altLang="en-US" sz="2800" dirty="0">
                <a:latin typeface="Arial" panose="020B0604020202020204" pitchFamily="34" charset="0"/>
                <a:cs typeface="B Zar" panose="00000400000000000000" pitchFamily="2" charset="-78"/>
              </a:rPr>
              <a:t> 		</a:t>
            </a:r>
            <a:r>
              <a:rPr lang="en-US" altLang="en-US" sz="2800" dirty="0">
                <a:latin typeface="Arial" panose="020B0604020202020204" pitchFamily="34" charset="0"/>
                <a:cs typeface="B Zar" panose="00000400000000000000" pitchFamily="2" charset="-78"/>
              </a:rPr>
              <a:t>Permit</a:t>
            </a:r>
            <a:r>
              <a:rPr lang="fa-IR" altLang="en-US" sz="2800" dirty="0">
                <a:latin typeface="Arial" panose="020B0604020202020204" pitchFamily="34" charset="0"/>
                <a:cs typeface="B Zar" panose="00000400000000000000" pitchFamily="2" charset="-78"/>
              </a:rPr>
              <a:t> </a:t>
            </a:r>
          </a:p>
          <a:p>
            <a:pPr algn="just" rtl="1">
              <a:lnSpc>
                <a:spcPct val="190000"/>
              </a:lnSpc>
              <a:spcBef>
                <a:spcPct val="50000"/>
              </a:spcBef>
              <a:buClrTx/>
              <a:buFont typeface="Wingdings" panose="05000000000000000000" pitchFamily="2" charset="2"/>
              <a:buNone/>
            </a:pPr>
            <a:r>
              <a:rPr lang="fa-IR" altLang="en-US" sz="2800" dirty="0">
                <a:latin typeface="Arial" panose="020B0604020202020204" pitchFamily="34" charset="0"/>
                <a:cs typeface="B Zar" panose="00000400000000000000" pitchFamily="2" charset="-78"/>
              </a:rPr>
              <a:t>ـ </a:t>
            </a:r>
            <a:r>
              <a:rPr lang="fa-IR" altLang="en-US" sz="2800" dirty="0" err="1">
                <a:latin typeface="Arial" panose="020B0604020202020204" pitchFamily="34" charset="0"/>
                <a:cs typeface="B Zar" panose="00000400000000000000" pitchFamily="2" charset="-78"/>
              </a:rPr>
              <a:t>اعطاي</a:t>
            </a:r>
            <a:r>
              <a:rPr lang="fa-IR" altLang="en-US" sz="2800" dirty="0">
                <a:latin typeface="Arial" panose="020B0604020202020204" pitchFamily="34" charset="0"/>
                <a:cs typeface="B Zar" panose="00000400000000000000" pitchFamily="2" charset="-78"/>
              </a:rPr>
              <a:t> </a:t>
            </a:r>
            <a:r>
              <a:rPr lang="fa-IR" altLang="en-US" sz="2800" dirty="0" err="1">
                <a:latin typeface="Arial" panose="020B0604020202020204" pitchFamily="34" charset="0"/>
                <a:cs typeface="B Zar" panose="00000400000000000000" pitchFamily="2" charset="-78"/>
              </a:rPr>
              <a:t>پروانة</a:t>
            </a:r>
            <a:r>
              <a:rPr lang="fa-IR" altLang="en-US" sz="2800" dirty="0">
                <a:latin typeface="Arial" panose="020B0604020202020204" pitchFamily="34" charset="0"/>
                <a:cs typeface="B Zar" panose="00000400000000000000" pitchFamily="2" charset="-78"/>
              </a:rPr>
              <a:t> </a:t>
            </a:r>
            <a:r>
              <a:rPr lang="fa-IR" altLang="en-US" sz="2800" dirty="0" err="1">
                <a:latin typeface="Arial" panose="020B0604020202020204" pitchFamily="34" charset="0"/>
                <a:cs typeface="B Zar" panose="00000400000000000000" pitchFamily="2" charset="-78"/>
              </a:rPr>
              <a:t>بهره‌برداري</a:t>
            </a:r>
            <a:r>
              <a:rPr lang="fa-IR" altLang="en-US" sz="2800" dirty="0">
                <a:latin typeface="Arial" panose="020B0604020202020204" pitchFamily="34" charset="0"/>
                <a:cs typeface="B Zar" panose="00000400000000000000" pitchFamily="2" charset="-78"/>
              </a:rPr>
              <a:t>	</a:t>
            </a:r>
            <a:r>
              <a:rPr lang="en-US" altLang="en-US" sz="2800" dirty="0">
                <a:latin typeface="Arial" panose="020B0604020202020204" pitchFamily="34" charset="0"/>
                <a:cs typeface="B Zar" panose="00000400000000000000" pitchFamily="2" charset="-78"/>
              </a:rPr>
              <a:t>License</a:t>
            </a:r>
            <a:r>
              <a:rPr lang="fa-IR" altLang="en-US" sz="2800" dirty="0">
                <a:latin typeface="Arial" panose="020B0604020202020204" pitchFamily="34" charset="0"/>
                <a:cs typeface="B Zar" panose="00000400000000000000" pitchFamily="2" charset="-78"/>
              </a:rPr>
              <a:t> </a:t>
            </a:r>
          </a:p>
          <a:p>
            <a:pPr algn="just" rtl="1">
              <a:lnSpc>
                <a:spcPct val="190000"/>
              </a:lnSpc>
              <a:spcBef>
                <a:spcPct val="50000"/>
              </a:spcBef>
              <a:buClrTx/>
              <a:buFont typeface="Wingdings" panose="05000000000000000000" pitchFamily="2" charset="2"/>
              <a:buNone/>
            </a:pPr>
            <a:r>
              <a:rPr lang="fa-IR" altLang="en-US" sz="2800" dirty="0">
                <a:latin typeface="Arial" panose="020B0604020202020204" pitchFamily="34" charset="0"/>
                <a:cs typeface="B Zar" panose="00000400000000000000" pitchFamily="2" charset="-78"/>
              </a:rPr>
              <a:t>ـ اجاره 			</a:t>
            </a:r>
            <a:r>
              <a:rPr lang="en-US" altLang="en-US" sz="2800" dirty="0">
                <a:latin typeface="Arial" panose="020B0604020202020204" pitchFamily="34" charset="0"/>
                <a:cs typeface="B Zar" panose="00000400000000000000" pitchFamily="2" charset="-78"/>
              </a:rPr>
              <a:t>Lease</a:t>
            </a:r>
            <a:r>
              <a:rPr lang="fa-IR" altLang="en-US" sz="2800" dirty="0">
                <a:latin typeface="Arial" panose="020B0604020202020204" pitchFamily="34" charset="0"/>
                <a:cs typeface="B Zar" panose="00000400000000000000" pitchFamily="2" charset="-78"/>
              </a:rPr>
              <a:t> </a:t>
            </a:r>
          </a:p>
          <a:p>
            <a:pPr algn="just" rtl="1">
              <a:lnSpc>
                <a:spcPct val="190000"/>
              </a:lnSpc>
              <a:spcBef>
                <a:spcPct val="50000"/>
              </a:spcBef>
              <a:buClrTx/>
              <a:buFont typeface="Wingdings" panose="05000000000000000000" pitchFamily="2" charset="2"/>
              <a:buNone/>
            </a:pPr>
            <a:r>
              <a:rPr lang="fa-IR" altLang="en-US" sz="2800" dirty="0">
                <a:latin typeface="Arial" panose="020B0604020202020204" pitchFamily="34" charset="0"/>
                <a:cs typeface="B Zar" panose="00000400000000000000" pitchFamily="2" charset="-78"/>
              </a:rPr>
              <a:t>امروزه </a:t>
            </a:r>
            <a:r>
              <a:rPr lang="fa-IR" altLang="en-US" sz="2800" dirty="0" err="1">
                <a:latin typeface="Arial" panose="020B0604020202020204" pitchFamily="34" charset="0"/>
                <a:cs typeface="B Zar" panose="00000400000000000000" pitchFamily="2" charset="-78"/>
              </a:rPr>
              <a:t>رايج</a:t>
            </a:r>
            <a:r>
              <a:rPr lang="fa-IR" altLang="en-US" sz="2800" dirty="0">
                <a:latin typeface="Arial" panose="020B0604020202020204" pitchFamily="34" charset="0"/>
                <a:cs typeface="B Zar" panose="00000400000000000000" pitchFamily="2" charset="-78"/>
              </a:rPr>
              <a:t> است.</a:t>
            </a:r>
            <a:endParaRPr lang="fa-IR" altLang="en-US" dirty="0">
              <a:latin typeface="Arial" panose="020B0604020202020204" pitchFamily="34" charset="0"/>
              <a:cs typeface="B Zar" panose="00000400000000000000" pitchFamily="2" charset="-78"/>
            </a:endParaRPr>
          </a:p>
        </p:txBody>
      </p:sp>
      <p:sp>
        <p:nvSpPr>
          <p:cNvPr id="21508"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1509"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1510" name="Rectangle 5"/>
          <p:cNvSpPr>
            <a:spLocks noChangeArrowheads="1"/>
          </p:cNvSpPr>
          <p:nvPr/>
        </p:nvSpPr>
        <p:spPr bwMode="auto">
          <a:xfrm>
            <a:off x="1116013" y="260350"/>
            <a:ext cx="7993062" cy="1439863"/>
          </a:xfrm>
          <a:prstGeom prst="rect">
            <a:avLst/>
          </a:prstGeom>
        </p:spPr>
        <p:txBody>
          <a:bodyPr vert="horz" lIns="91440" tIns="45720" rIns="91440" bIns="45720" rtlCol="0" anchor="ctr">
            <a:noAutofit/>
          </a:bodyPr>
          <a:lstStyle/>
          <a:p>
            <a:pPr algn="r" rtl="1">
              <a:spcBef>
                <a:spcPct val="0"/>
              </a:spcBef>
            </a:pPr>
            <a:r>
              <a:rPr lang="fa-IR" altLang="en-US" sz="2400" b="1" cap="all" dirty="0" err="1">
                <a:solidFill>
                  <a:srgbClr val="FF0000"/>
                </a:solidFill>
                <a:latin typeface="+mj-lt"/>
                <a:ea typeface="+mj-ea"/>
                <a:cs typeface="B Zar" panose="00000400000000000000" pitchFamily="2" charset="-78"/>
              </a:rPr>
              <a:t>شيوه‌هاي</a:t>
            </a:r>
            <a:r>
              <a:rPr lang="fa-IR" altLang="en-US" sz="2400" b="1" cap="all" dirty="0">
                <a:solidFill>
                  <a:srgbClr val="FF0000"/>
                </a:solidFill>
                <a:latin typeface="+mj-lt"/>
                <a:ea typeface="+mj-ea"/>
                <a:cs typeface="B Zar" panose="00000400000000000000" pitchFamily="2" charset="-78"/>
              </a:rPr>
              <a:t> </a:t>
            </a:r>
            <a:r>
              <a:rPr lang="fa-IR" altLang="en-US" sz="2400" b="1" cap="all" dirty="0" err="1">
                <a:solidFill>
                  <a:srgbClr val="FF0000"/>
                </a:solidFill>
                <a:latin typeface="+mj-lt"/>
                <a:ea typeface="+mj-ea"/>
                <a:cs typeface="B Zar" panose="00000400000000000000" pitchFamily="2" charset="-78"/>
              </a:rPr>
              <a:t>هم‌خانوادة</a:t>
            </a:r>
            <a:r>
              <a:rPr lang="fa-IR" altLang="en-US" sz="2400" b="1" cap="all" dirty="0">
                <a:solidFill>
                  <a:srgbClr val="FF0000"/>
                </a:solidFill>
                <a:latin typeface="+mj-lt"/>
                <a:ea typeface="+mj-ea"/>
                <a:cs typeface="B Zar" panose="00000400000000000000" pitchFamily="2" charset="-78"/>
              </a:rPr>
              <a:t> آن: </a:t>
            </a:r>
          </a:p>
        </p:txBody>
      </p:sp>
    </p:spTree>
    <p:extLst>
      <p:ext uri="{BB962C8B-B14F-4D97-AF65-F5344CB8AC3E}">
        <p14:creationId xmlns:p14="http://schemas.microsoft.com/office/powerpoint/2010/main" val="373869303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A16424A3-3C84-47BC-951A-4ABE71DC725C}" type="slidenum">
              <a:rPr lang="ar-SA" altLang="en-US" sz="1200">
                <a:solidFill>
                  <a:srgbClr val="5F6680"/>
                </a:solidFill>
              </a:rPr>
              <a:pPr eaLnBrk="1" hangingPunct="1"/>
              <a:t>52</a:t>
            </a:fld>
            <a:endParaRPr lang="en-US" altLang="en-US" sz="1200">
              <a:solidFill>
                <a:srgbClr val="5F6680"/>
              </a:solidFill>
            </a:endParaRPr>
          </a:p>
        </p:txBody>
      </p:sp>
      <p:sp>
        <p:nvSpPr>
          <p:cNvPr id="22531" name="Text Box 2"/>
          <p:cNvSpPr txBox="1">
            <a:spLocks noChangeArrowheads="1"/>
          </p:cNvSpPr>
          <p:nvPr/>
        </p:nvSpPr>
        <p:spPr bwMode="auto">
          <a:xfrm>
            <a:off x="179388" y="1844675"/>
            <a:ext cx="8785225"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مشاركت</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دهة</a:t>
            </a:r>
            <a:r>
              <a:rPr lang="fa-IR" altLang="en-US" sz="2400" dirty="0">
                <a:latin typeface="Arial" panose="020B0604020202020204" pitchFamily="34" charset="0"/>
                <a:cs typeface="B Zar" panose="00000400000000000000" pitchFamily="2" charset="-78"/>
              </a:rPr>
              <a:t> 1960 </a:t>
            </a:r>
            <a:r>
              <a:rPr lang="fa-IR" altLang="en-US" sz="2400" dirty="0" err="1">
                <a:latin typeface="Arial" panose="020B0604020202020204" pitchFamily="34" charset="0"/>
                <a:cs typeface="B Zar" panose="00000400000000000000" pitchFamily="2" charset="-78"/>
              </a:rPr>
              <a:t>رايج</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گرديده</a:t>
            </a:r>
            <a:r>
              <a:rPr lang="fa-IR" altLang="en-US" sz="2400" dirty="0">
                <a:latin typeface="Arial" panose="020B0604020202020204" pitchFamily="34" charset="0"/>
                <a:cs typeface="B Zar" panose="00000400000000000000" pitchFamily="2" charset="-78"/>
              </a:rPr>
              <a:t> است. </a:t>
            </a:r>
          </a:p>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عموماً در مورد نفت و گاز </a:t>
            </a:r>
            <a:r>
              <a:rPr lang="fa-IR" altLang="en-US" sz="2400" dirty="0" err="1">
                <a:latin typeface="Arial" panose="020B0604020202020204" pitchFamily="34" charset="0"/>
                <a:cs typeface="B Zar" panose="00000400000000000000" pitchFamily="2" charset="-78"/>
              </a:rPr>
              <a:t>تنظيم</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مي‌گردد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تقسيم</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مي‌گردد</a:t>
            </a:r>
            <a:r>
              <a:rPr lang="fa-IR" altLang="en-US" sz="2400" dirty="0">
                <a:latin typeface="Arial" panose="020B0604020202020204" pitchFamily="34" charset="0"/>
                <a:cs typeface="B Zar" panose="00000400000000000000" pitchFamily="2" charset="-78"/>
              </a:rPr>
              <a:t>. </a:t>
            </a:r>
          </a:p>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را به عهده </a:t>
            </a:r>
            <a:r>
              <a:rPr lang="fa-IR" altLang="en-US" sz="2400" dirty="0" err="1">
                <a:latin typeface="Arial" panose="020B0604020202020204" pitchFamily="34" charset="0"/>
                <a:cs typeface="B Zar" panose="00000400000000000000" pitchFamily="2" charset="-78"/>
              </a:rPr>
              <a:t>مي‌گيرد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مي‌كند</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مدت نسبتاً </a:t>
            </a:r>
            <a:r>
              <a:rPr lang="fa-IR" altLang="en-US" sz="2400" dirty="0" err="1">
                <a:latin typeface="Arial" panose="020B0604020202020204" pitchFamily="34" charset="0"/>
                <a:cs typeface="B Zar" panose="00000400000000000000" pitchFamily="2" charset="-78"/>
              </a:rPr>
              <a:t>طولاني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a:t>
            </a:r>
            <a:r>
              <a:rPr lang="fa-IR" altLang="en-US" sz="2400" dirty="0">
                <a:latin typeface="Arial" panose="020B0604020202020204" pitchFamily="34" charset="0"/>
                <a:cs typeface="B Zar" panose="00000400000000000000" pitchFamily="2" charset="-78"/>
              </a:rPr>
              <a:t> «اصل» و سود «فرع» و حق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خود را برداشت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ماليات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نيز</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مي‌پردازد</a:t>
            </a:r>
            <a:r>
              <a:rPr lang="fa-IR" altLang="en-US" sz="2400" dirty="0">
                <a:latin typeface="Arial" panose="020B0604020202020204" pitchFamily="34" charset="0"/>
                <a:cs typeface="B Zar" panose="00000400000000000000" pitchFamily="2" charset="-78"/>
              </a:rPr>
              <a:t> و در </a:t>
            </a:r>
            <a:r>
              <a:rPr lang="fa-IR" altLang="en-US" sz="2400" dirty="0" err="1">
                <a:latin typeface="Arial" panose="020B0604020202020204" pitchFamily="34" charset="0"/>
                <a:cs typeface="B Zar" panose="00000400000000000000" pitchFamily="2" charset="-78"/>
              </a:rPr>
              <a:t>پايان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كليه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انجام شده متعلق به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مي‌شود</a:t>
            </a:r>
            <a:r>
              <a:rPr lang="fa-IR" altLang="en-US" sz="2400" dirty="0">
                <a:latin typeface="Arial" panose="020B0604020202020204" pitchFamily="34" charset="0"/>
                <a:cs typeface="B Zar" panose="00000400000000000000" pitchFamily="2" charset="-78"/>
              </a:rPr>
              <a:t>. در تمام مدت قرارداد همواره </a:t>
            </a:r>
            <a:r>
              <a:rPr lang="fa-IR" altLang="en-US" sz="2400" dirty="0" err="1">
                <a:latin typeface="Arial" panose="020B0604020202020204" pitchFamily="34" charset="0"/>
                <a:cs typeface="B Zar" panose="00000400000000000000" pitchFamily="2" charset="-78"/>
              </a:rPr>
              <a:t>مالكيت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محفوظ </a:t>
            </a:r>
            <a:r>
              <a:rPr lang="fa-IR" altLang="en-US" sz="2400" dirty="0" err="1">
                <a:latin typeface="Arial" panose="020B0604020202020204" pitchFamily="34" charset="0"/>
                <a:cs typeface="B Zar" panose="00000400000000000000" pitchFamily="2" charset="-78"/>
              </a:rPr>
              <a:t>مي‌ماند</a:t>
            </a:r>
            <a:r>
              <a:rPr lang="fa-IR" altLang="en-US" sz="2400" dirty="0">
                <a:latin typeface="Arial" panose="020B0604020202020204" pitchFamily="34" charset="0"/>
                <a:cs typeface="B Zar" panose="00000400000000000000" pitchFamily="2" charset="-78"/>
              </a:rPr>
              <a:t>. </a:t>
            </a:r>
          </a:p>
        </p:txBody>
      </p:sp>
      <p:sp>
        <p:nvSpPr>
          <p:cNvPr id="22532"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2533"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2534"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Titr" panose="00000700000000000000" pitchFamily="2" charset="-78"/>
              </a:rPr>
              <a:t>2 ـ </a:t>
            </a:r>
            <a:r>
              <a:rPr lang="en-US" altLang="en-US" sz="2800" b="1">
                <a:latin typeface="Arial" panose="020B0604020202020204" pitchFamily="34" charset="0"/>
                <a:cs typeface="B Titr" panose="00000700000000000000" pitchFamily="2" charset="-78"/>
              </a:rPr>
              <a:t>P.S.C	</a:t>
            </a:r>
            <a:r>
              <a:rPr lang="en-US" altLang="en-US" sz="2800">
                <a:latin typeface="Arial" panose="020B0604020202020204" pitchFamily="34" charset="0"/>
                <a:cs typeface="B Titr" panose="00000700000000000000" pitchFamily="2" charset="-78"/>
              </a:rPr>
              <a:t>	</a:t>
            </a:r>
            <a:r>
              <a:rPr lang="en-US" altLang="en-US" sz="2800" b="1">
                <a:latin typeface="Arial" panose="020B0604020202020204" pitchFamily="34" charset="0"/>
                <a:cs typeface="B Titr" panose="00000700000000000000" pitchFamily="2" charset="-78"/>
              </a:rPr>
              <a:t>Production Sharing Contract</a:t>
            </a:r>
            <a:endParaRPr lang="fa-IR" altLang="en-US" sz="2800"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28772528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99F86A1-ECCD-4CDD-BF01-870F106C6174}" type="slidenum">
              <a:rPr lang="ar-SA" altLang="en-US" sz="1200">
                <a:solidFill>
                  <a:srgbClr val="5F6680"/>
                </a:solidFill>
              </a:rPr>
              <a:pPr eaLnBrk="1" hangingPunct="1"/>
              <a:t>53</a:t>
            </a:fld>
            <a:endParaRPr lang="en-US" altLang="en-US" sz="1200">
              <a:solidFill>
                <a:srgbClr val="5F6680"/>
              </a:solidFill>
            </a:endParaRPr>
          </a:p>
        </p:txBody>
      </p:sp>
      <p:sp>
        <p:nvSpPr>
          <p:cNvPr id="23555" name="Text Box 2"/>
          <p:cNvSpPr txBox="1">
            <a:spLocks noChangeArrowheads="1"/>
          </p:cNvSpPr>
          <p:nvPr/>
        </p:nvSpPr>
        <p:spPr bwMode="auto">
          <a:xfrm>
            <a:off x="179388" y="1990725"/>
            <a:ext cx="8785225"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مشاركت</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است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نموده و همچون </a:t>
            </a:r>
            <a:r>
              <a:rPr lang="fa-IR" altLang="en-US" sz="2400" dirty="0" err="1">
                <a:latin typeface="Arial" panose="020B0604020202020204" pitchFamily="34" charset="0"/>
                <a:cs typeface="B Zar" panose="00000400000000000000" pitchFamily="2" charset="-78"/>
              </a:rPr>
              <a:t>شريك</a:t>
            </a:r>
            <a:r>
              <a:rPr lang="fa-IR" altLang="en-US" sz="2400" dirty="0">
                <a:latin typeface="Arial" panose="020B0604020202020204" pitchFamily="34" charset="0"/>
                <a:cs typeface="B Zar" panose="00000400000000000000" pitchFamily="2" charset="-78"/>
              </a:rPr>
              <a:t> عمل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معمولاً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نفتي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اكتشاف</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طريق</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موافقت‌نامه</a:t>
            </a:r>
            <a:r>
              <a:rPr lang="fa-IR" altLang="en-US" sz="2400" dirty="0">
                <a:latin typeface="Arial" panose="020B0604020202020204" pitchFamily="34" charset="0"/>
                <a:cs typeface="B Zar" panose="00000400000000000000" pitchFamily="2" charset="-78"/>
              </a:rPr>
              <a:t> به طرف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منتقل </a:t>
            </a:r>
            <a:r>
              <a:rPr lang="fa-IR" altLang="en-US" sz="2400" dirty="0" err="1">
                <a:latin typeface="Arial" panose="020B0604020202020204" pitchFamily="34" charset="0"/>
                <a:cs typeface="B Zar" panose="00000400000000000000" pitchFamily="2" charset="-78"/>
              </a:rPr>
              <a:t>مي‌گردد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ميزان</a:t>
            </a:r>
            <a:r>
              <a:rPr lang="fa-IR" altLang="en-US" sz="2400" dirty="0">
                <a:latin typeface="Arial" panose="020B0604020202020204" pitchFamily="34" charset="0"/>
                <a:cs typeface="B Zar" panose="00000400000000000000" pitchFamily="2" charset="-78"/>
              </a:rPr>
              <a:t> برداشت از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سهم از درآمد خالص و سود به تناسب </a:t>
            </a:r>
            <a:r>
              <a:rPr lang="fa-IR" altLang="en-US" sz="2400" dirty="0" err="1">
                <a:latin typeface="Arial" panose="020B0604020202020204" pitchFamily="34" charset="0"/>
                <a:cs typeface="B Zar" panose="00000400000000000000" pitchFamily="2" charset="-78"/>
              </a:rPr>
              <a:t>سرمايه</a:t>
            </a:r>
            <a:r>
              <a:rPr lang="fa-IR" altLang="en-US" sz="2400" dirty="0">
                <a:latin typeface="Arial" panose="020B0604020202020204" pitchFamily="34" charset="0"/>
                <a:cs typeface="B Zar" panose="00000400000000000000" pitchFamily="2" charset="-78"/>
              </a:rPr>
              <a:t> هر </a:t>
            </a:r>
            <a:r>
              <a:rPr lang="fa-IR" altLang="en-US" sz="2400" dirty="0" err="1">
                <a:latin typeface="Arial" panose="020B0604020202020204" pitchFamily="34" charset="0"/>
                <a:cs typeface="B Zar" panose="00000400000000000000" pitchFamily="2" charset="-78"/>
              </a:rPr>
              <a:t>يك</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طرفين</a:t>
            </a:r>
            <a:r>
              <a:rPr lang="fa-IR" altLang="en-US" sz="2400" dirty="0">
                <a:latin typeface="Arial" panose="020B0604020202020204" pitchFamily="34" charset="0"/>
                <a:cs typeface="B Zar" panose="00000400000000000000" pitchFamily="2" charset="-78"/>
              </a:rPr>
              <a:t> در قرارداد مشخص </a:t>
            </a:r>
            <a:r>
              <a:rPr lang="fa-IR" altLang="en-US" sz="2400" dirty="0" err="1">
                <a:latin typeface="Arial" panose="020B0604020202020204" pitchFamily="34" charset="0"/>
                <a:cs typeface="B Zar" panose="00000400000000000000" pitchFamily="2" charset="-78"/>
              </a:rPr>
              <a:t>مي‌گردد</a:t>
            </a:r>
            <a:r>
              <a:rPr lang="fa-IR" altLang="en-US" sz="2400" dirty="0">
                <a:latin typeface="Arial" panose="020B0604020202020204" pitchFamily="34" charset="0"/>
                <a:cs typeface="B Zar" panose="00000400000000000000" pitchFamily="2" charset="-78"/>
              </a:rPr>
              <a:t>. </a:t>
            </a:r>
          </a:p>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مشاركت</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J.V</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يكي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رايج‌ترين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نفتي</a:t>
            </a:r>
            <a:r>
              <a:rPr lang="fa-IR" altLang="en-US" sz="2400" dirty="0">
                <a:latin typeface="Arial" panose="020B0604020202020204" pitchFamily="34" charset="0"/>
                <a:cs typeface="B Zar" panose="00000400000000000000" pitchFamily="2" charset="-78"/>
              </a:rPr>
              <a:t> در حال حاضر </a:t>
            </a:r>
            <a:r>
              <a:rPr lang="fa-IR" altLang="en-US" sz="2400" dirty="0" err="1">
                <a:latin typeface="Arial" panose="020B0604020202020204" pitchFamily="34" charset="0"/>
                <a:cs typeface="B Zar" panose="00000400000000000000" pitchFamily="2" charset="-78"/>
              </a:rPr>
              <a:t>مي‌باشد</a:t>
            </a:r>
            <a:r>
              <a:rPr lang="fa-IR" altLang="en-US" sz="2400" dirty="0">
                <a:latin typeface="Arial" panose="020B0604020202020204" pitchFamily="34" charset="0"/>
                <a:cs typeface="B Zar" panose="00000400000000000000" pitchFamily="2" charset="-78"/>
              </a:rPr>
              <a:t>. </a:t>
            </a:r>
          </a:p>
        </p:txBody>
      </p:sp>
      <p:sp>
        <p:nvSpPr>
          <p:cNvPr id="23556"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3557"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3558"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Titr" panose="00000700000000000000" pitchFamily="2" charset="-78"/>
              </a:rPr>
              <a:t>3 ـ </a:t>
            </a:r>
            <a:r>
              <a:rPr lang="en-US" altLang="en-US" sz="2800" b="1">
                <a:latin typeface="Arial" panose="020B0604020202020204" pitchFamily="34" charset="0"/>
                <a:cs typeface="B Titr" panose="00000700000000000000" pitchFamily="2" charset="-78"/>
              </a:rPr>
              <a:t>J.V				</a:t>
            </a:r>
            <a:r>
              <a:rPr lang="en-US" altLang="en-US" sz="2800">
                <a:latin typeface="Arial" panose="020B0604020202020204" pitchFamily="34" charset="0"/>
                <a:cs typeface="B Titr" panose="00000700000000000000" pitchFamily="2" charset="-78"/>
              </a:rPr>
              <a:t>	</a:t>
            </a:r>
            <a:r>
              <a:rPr lang="en-US" altLang="en-US" sz="2800" b="1">
                <a:latin typeface="Arial" panose="020B0604020202020204" pitchFamily="34" charset="0"/>
                <a:cs typeface="B Titr" panose="00000700000000000000" pitchFamily="2" charset="-78"/>
              </a:rPr>
              <a:t>Joint Venture</a:t>
            </a:r>
            <a:endParaRPr lang="fa-IR" altLang="en-US" sz="2800"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386457190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E7A34DF5-C664-426F-86A8-3C4803DABE14}" type="slidenum">
              <a:rPr lang="ar-SA" altLang="en-US" sz="1200">
                <a:solidFill>
                  <a:srgbClr val="5F6680"/>
                </a:solidFill>
              </a:rPr>
              <a:pPr eaLnBrk="1" hangingPunct="1"/>
              <a:t>54</a:t>
            </a:fld>
            <a:endParaRPr lang="en-US" altLang="en-US" sz="1200">
              <a:solidFill>
                <a:srgbClr val="5F6680"/>
              </a:solidFill>
            </a:endParaRPr>
          </a:p>
        </p:txBody>
      </p:sp>
      <p:sp>
        <p:nvSpPr>
          <p:cNvPr id="24579" name="Text Box 2"/>
          <p:cNvSpPr txBox="1">
            <a:spLocks noChangeArrowheads="1"/>
          </p:cNvSpPr>
          <p:nvPr/>
        </p:nvSpPr>
        <p:spPr bwMode="auto">
          <a:xfrm>
            <a:off x="179388" y="1990725"/>
            <a:ext cx="8785225" cy="27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نوعي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رايج</a:t>
            </a:r>
            <a:r>
              <a:rPr lang="fa-IR" altLang="en-US" sz="2400" dirty="0">
                <a:latin typeface="Arial" panose="020B0604020202020204" pitchFamily="34" charset="0"/>
                <a:cs typeface="B Zar" panose="00000400000000000000" pitchFamily="2" charset="-78"/>
              </a:rPr>
              <a:t> بوده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در قبال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حق‌الزحمه‌اي</a:t>
            </a:r>
            <a:r>
              <a:rPr lang="fa-IR" altLang="en-US" sz="2400" dirty="0">
                <a:latin typeface="Arial" panose="020B0604020202020204" pitchFamily="34" charset="0"/>
                <a:cs typeface="B Zar" panose="00000400000000000000" pitchFamily="2" charset="-78"/>
              </a:rPr>
              <a:t> ثابت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را به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ارائه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معمولاً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حق‌الزحمه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نقدي</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بخشي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مي‌باشد</a:t>
            </a:r>
            <a:r>
              <a:rPr lang="fa-IR" altLang="en-US" sz="2400" dirty="0">
                <a:latin typeface="Arial" panose="020B0604020202020204" pitchFamily="34" charset="0"/>
                <a:cs typeface="B Zar" panose="00000400000000000000" pitchFamily="2" charset="-78"/>
              </a:rPr>
              <a:t>. </a:t>
            </a:r>
          </a:p>
          <a:p>
            <a:pPr algn="just" rtl="1">
              <a:lnSpc>
                <a:spcPct val="17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به دو نوع صرفاً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P.S.C</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خطرپذير</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R.S.C</a:t>
            </a:r>
            <a:r>
              <a:rPr lang="fa-IR" altLang="en-US" sz="2400" dirty="0">
                <a:latin typeface="Arial" panose="020B0604020202020204" pitchFamily="34" charset="0"/>
                <a:cs typeface="B Zar" panose="00000400000000000000" pitchFamily="2" charset="-78"/>
              </a:rPr>
              <a:t> قابل </a:t>
            </a:r>
            <a:r>
              <a:rPr lang="fa-IR" altLang="en-US" sz="2400" dirty="0" err="1">
                <a:latin typeface="Arial" panose="020B0604020202020204" pitchFamily="34" charset="0"/>
                <a:cs typeface="B Zar" panose="00000400000000000000" pitchFamily="2" charset="-78"/>
              </a:rPr>
              <a:t>تقسيم</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مي‌باشد</a:t>
            </a:r>
            <a:r>
              <a:rPr lang="fa-IR" altLang="en-US" sz="2400" dirty="0">
                <a:latin typeface="Arial" panose="020B0604020202020204" pitchFamily="34" charset="0"/>
                <a:cs typeface="B Zar" panose="00000400000000000000" pitchFamily="2" charset="-78"/>
              </a:rPr>
              <a:t>. </a:t>
            </a:r>
          </a:p>
        </p:txBody>
      </p:sp>
      <p:sp>
        <p:nvSpPr>
          <p:cNvPr id="24580"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4581"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4582"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Titr" panose="00000700000000000000" pitchFamily="2" charset="-78"/>
              </a:rPr>
              <a:t>4 ـ </a:t>
            </a:r>
            <a:r>
              <a:rPr lang="en-US" altLang="en-US" sz="2800" b="1">
                <a:latin typeface="Arial" panose="020B0604020202020204" pitchFamily="34" charset="0"/>
                <a:cs typeface="B Titr" panose="00000700000000000000" pitchFamily="2" charset="-78"/>
              </a:rPr>
              <a:t>S.C				Service Contracts</a:t>
            </a:r>
            <a:endParaRPr lang="fa-IR" altLang="en-US" sz="2800"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46011507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94A44628-1F56-4352-9AA7-4D504D6531AF}" type="slidenum">
              <a:rPr lang="ar-SA" altLang="en-US" sz="1200">
                <a:solidFill>
                  <a:srgbClr val="5F6680"/>
                </a:solidFill>
              </a:rPr>
              <a:pPr eaLnBrk="1" hangingPunct="1"/>
              <a:t>55</a:t>
            </a:fld>
            <a:endParaRPr lang="en-US" altLang="en-US" sz="1200">
              <a:solidFill>
                <a:srgbClr val="5F6680"/>
              </a:solidFill>
            </a:endParaRPr>
          </a:p>
        </p:txBody>
      </p:sp>
      <p:sp>
        <p:nvSpPr>
          <p:cNvPr id="25603" name="Text Box 2"/>
          <p:cNvSpPr txBox="1">
            <a:spLocks noChangeArrowheads="1"/>
          </p:cNvSpPr>
          <p:nvPr/>
        </p:nvSpPr>
        <p:spPr bwMode="auto">
          <a:xfrm>
            <a:off x="179388" y="1990725"/>
            <a:ext cx="87852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30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در قرارداد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ريسك‌پذير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تا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را </a:t>
            </a:r>
            <a:r>
              <a:rPr lang="fa-IR" altLang="en-US" sz="2400" dirty="0" err="1">
                <a:latin typeface="Arial" panose="020B0604020202020204" pitchFamily="34" charset="0"/>
                <a:cs typeface="B Zar" panose="00000400000000000000" pitchFamily="2" charset="-78"/>
              </a:rPr>
              <a:t>مي‌پذيرد</a:t>
            </a:r>
            <a:r>
              <a:rPr lang="fa-IR" altLang="en-US" sz="2400" dirty="0">
                <a:latin typeface="Arial" panose="020B0604020202020204" pitchFamily="34" charset="0"/>
                <a:cs typeface="B Zar" panose="00000400000000000000" pitchFamily="2" charset="-78"/>
              </a:rPr>
              <a:t> و پس از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مبلغي</a:t>
            </a:r>
            <a:r>
              <a:rPr lang="fa-IR" altLang="en-US" sz="2400" dirty="0">
                <a:latin typeface="Arial" panose="020B0604020202020204" pitchFamily="34" charset="0"/>
                <a:cs typeface="B Zar" panose="00000400000000000000" pitchFamily="2" charset="-78"/>
              </a:rPr>
              <a:t> مقطوع به صورت </a:t>
            </a:r>
            <a:r>
              <a:rPr lang="fa-IR" altLang="en-US" sz="2400" dirty="0" err="1">
                <a:latin typeface="Arial" panose="020B0604020202020204" pitchFamily="34" charset="0"/>
                <a:cs typeface="B Zar" panose="00000400000000000000" pitchFamily="2" charset="-78"/>
              </a:rPr>
              <a:t>نقدي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در قبال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برداشت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a:t>
            </a:r>
          </a:p>
        </p:txBody>
      </p:sp>
      <p:sp>
        <p:nvSpPr>
          <p:cNvPr id="25604"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5605"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5606"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Zar" panose="00000400000000000000" pitchFamily="2" charset="-78"/>
              </a:rPr>
              <a:t>5 ـ </a:t>
            </a:r>
            <a:r>
              <a:rPr lang="en-US" altLang="en-US" sz="2800">
                <a:latin typeface="Arial" panose="020B0604020202020204" pitchFamily="34" charset="0"/>
                <a:cs typeface="B Zar" panose="00000400000000000000" pitchFamily="2" charset="-78"/>
              </a:rPr>
              <a:t>R.S.C			Risk Service Contracts</a:t>
            </a:r>
            <a:endParaRPr lang="fa-IR" altLang="en-US" sz="2800">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385253421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64B2436F-5B6F-4651-95AC-E50387405FEE}" type="slidenum">
              <a:rPr lang="ar-SA" altLang="en-US" sz="1200">
                <a:solidFill>
                  <a:srgbClr val="5F6680"/>
                </a:solidFill>
                <a:cs typeface="B Zar" panose="00000400000000000000" pitchFamily="2" charset="-78"/>
              </a:rPr>
              <a:pPr eaLnBrk="1" hangingPunct="1"/>
              <a:t>56</a:t>
            </a:fld>
            <a:endParaRPr lang="en-US" altLang="en-US" sz="1200">
              <a:solidFill>
                <a:srgbClr val="5F6680"/>
              </a:solidFill>
              <a:cs typeface="B Zar" panose="00000400000000000000" pitchFamily="2" charset="-78"/>
            </a:endParaRPr>
          </a:p>
        </p:txBody>
      </p:sp>
      <p:sp>
        <p:nvSpPr>
          <p:cNvPr id="26627" name="Text Box 2"/>
          <p:cNvSpPr txBox="1">
            <a:spLocks noChangeArrowheads="1"/>
          </p:cNvSpPr>
          <p:nvPr/>
        </p:nvSpPr>
        <p:spPr bwMode="auto">
          <a:xfrm>
            <a:off x="179388" y="1990725"/>
            <a:ext cx="8785225" cy="313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29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صرفاً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است و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را </a:t>
            </a:r>
            <a:r>
              <a:rPr lang="fa-IR" altLang="en-US" sz="2400" dirty="0" err="1">
                <a:latin typeface="Arial" panose="020B0604020202020204" pitchFamily="34" charset="0"/>
                <a:cs typeface="B Zar" panose="00000400000000000000" pitchFamily="2" charset="-78"/>
              </a:rPr>
              <a:t>عهده‌دار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نمي‌شود</a:t>
            </a:r>
            <a:r>
              <a:rPr lang="fa-IR" altLang="en-US" sz="2400" dirty="0">
                <a:latin typeface="Arial" panose="020B0604020202020204" pitchFamily="34" charset="0"/>
                <a:cs typeface="B Zar" panose="00000400000000000000" pitchFamily="2" charset="-78"/>
              </a:rPr>
              <a:t> و پاداش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خود را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به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رساندن در هر حالت به صورت مقطوع و مشخص </a:t>
            </a:r>
            <a:r>
              <a:rPr lang="fa-IR" altLang="en-US" sz="2400" dirty="0" err="1">
                <a:latin typeface="Arial" panose="020B0604020202020204" pitchFamily="34" charset="0"/>
                <a:cs typeface="B Zar" panose="00000400000000000000" pitchFamily="2" charset="-78"/>
              </a:rPr>
              <a:t>نقدي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a:t>
            </a:r>
          </a:p>
        </p:txBody>
      </p:sp>
      <p:sp>
        <p:nvSpPr>
          <p:cNvPr id="26628"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6629"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6630"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Zar" panose="00000400000000000000" pitchFamily="2" charset="-78"/>
              </a:rPr>
              <a:t>6 ـ </a:t>
            </a:r>
            <a:r>
              <a:rPr lang="en-US" altLang="en-US" sz="2800">
                <a:latin typeface="Arial" panose="020B0604020202020204" pitchFamily="34" charset="0"/>
                <a:cs typeface="B Zar" panose="00000400000000000000" pitchFamily="2" charset="-78"/>
              </a:rPr>
              <a:t>P.S.C			Pure Service Contracts</a:t>
            </a:r>
            <a:endParaRPr lang="fa-IR" altLang="en-US" sz="2800">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238246954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DE0DBCC-560D-4B34-B144-8F0D1C4AEFD7}" type="slidenum">
              <a:rPr lang="ar-SA" altLang="en-US" sz="1200">
                <a:solidFill>
                  <a:srgbClr val="5F6680"/>
                </a:solidFill>
                <a:cs typeface="B Zar" panose="00000400000000000000" pitchFamily="2" charset="-78"/>
              </a:rPr>
              <a:pPr eaLnBrk="1" hangingPunct="1"/>
              <a:t>57</a:t>
            </a:fld>
            <a:endParaRPr lang="en-US" altLang="en-US" sz="1200">
              <a:solidFill>
                <a:srgbClr val="5F6680"/>
              </a:solidFill>
              <a:cs typeface="B Zar" panose="00000400000000000000" pitchFamily="2" charset="-78"/>
            </a:endParaRPr>
          </a:p>
        </p:txBody>
      </p:sp>
      <p:sp>
        <p:nvSpPr>
          <p:cNvPr id="27651" name="Text Box 2"/>
          <p:cNvSpPr txBox="1">
            <a:spLocks noChangeArrowheads="1"/>
          </p:cNvSpPr>
          <p:nvPr/>
        </p:nvSpPr>
        <p:spPr bwMode="auto">
          <a:xfrm>
            <a:off x="179388" y="1990725"/>
            <a:ext cx="878522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21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مشابه  با </a:t>
            </a:r>
            <a:r>
              <a:rPr lang="en-US" altLang="en-US" sz="2400" dirty="0">
                <a:latin typeface="Arial" panose="020B0604020202020204" pitchFamily="34" charset="0"/>
                <a:cs typeface="B Zar" panose="00000400000000000000" pitchFamily="2" charset="-78"/>
              </a:rPr>
              <a:t>P.S.C</a:t>
            </a:r>
            <a:r>
              <a:rPr lang="fa-IR" altLang="en-US" sz="2400" dirty="0">
                <a:latin typeface="Arial" panose="020B0604020202020204" pitchFamily="34" charset="0"/>
                <a:cs typeface="B Zar" panose="00000400000000000000" pitchFamily="2" charset="-78"/>
              </a:rPr>
              <a:t> بوده به </a:t>
            </a:r>
            <a:r>
              <a:rPr lang="fa-IR" altLang="en-US" sz="2400" dirty="0" err="1">
                <a:latin typeface="Arial" panose="020B0604020202020204" pitchFamily="34" charset="0"/>
                <a:cs typeface="B Zar" panose="00000400000000000000" pitchFamily="2" charset="-78"/>
              </a:rPr>
              <a:t>طوريكه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فاينانسور</a:t>
            </a:r>
            <a:r>
              <a:rPr lang="fa-IR" altLang="en-US" sz="2400" dirty="0">
                <a:latin typeface="Arial" panose="020B0604020202020204" pitchFamily="34" charset="0"/>
                <a:cs typeface="B Zar" panose="00000400000000000000" pitchFamily="2" charset="-78"/>
              </a:rPr>
              <a:t> در قبال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تضمين‌هاي</a:t>
            </a:r>
            <a:r>
              <a:rPr lang="fa-IR" altLang="en-US" sz="2400" dirty="0">
                <a:latin typeface="Arial" panose="020B0604020202020204" pitchFamily="34" charset="0"/>
                <a:cs typeface="B Zar" panose="00000400000000000000" pitchFamily="2" charset="-78"/>
              </a:rPr>
              <a:t> لازم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پروژه‌اي</a:t>
            </a:r>
            <a:r>
              <a:rPr lang="fa-IR" altLang="en-US" sz="2400" dirty="0">
                <a:latin typeface="Arial" panose="020B0604020202020204" pitchFamily="34" charset="0"/>
                <a:cs typeface="B Zar" panose="00000400000000000000" pitchFamily="2" charset="-78"/>
              </a:rPr>
              <a:t> مشخص </a:t>
            </a:r>
            <a:r>
              <a:rPr lang="fa-IR" altLang="en-US" sz="2400" dirty="0" err="1">
                <a:latin typeface="Arial" panose="020B0604020202020204" pitchFamily="34" charset="0"/>
                <a:cs typeface="B Zar" panose="00000400000000000000" pitchFamily="2" charset="-78"/>
              </a:rPr>
              <a:t>مبلغي</a:t>
            </a:r>
            <a:r>
              <a:rPr lang="fa-IR" altLang="en-US" sz="2400" dirty="0">
                <a:latin typeface="Arial" panose="020B0604020202020204" pitchFamily="34" charset="0"/>
                <a:cs typeface="B Zar" panose="00000400000000000000" pitchFamily="2" charset="-78"/>
              </a:rPr>
              <a:t> را طبق قرارداد در </a:t>
            </a:r>
            <a:r>
              <a:rPr lang="fa-IR" altLang="en-US" sz="2400" dirty="0" err="1">
                <a:latin typeface="Arial" panose="020B0604020202020204" pitchFamily="34" charset="0"/>
                <a:cs typeface="B Zar" panose="00000400000000000000" pitchFamily="2" charset="-78"/>
              </a:rPr>
              <a:t>اختيار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گيرنده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تسهيلات</a:t>
            </a:r>
            <a:r>
              <a:rPr lang="fa-IR" altLang="en-US" sz="2400" dirty="0">
                <a:latin typeface="Arial" panose="020B0604020202020204" pitchFamily="34" charset="0"/>
                <a:cs typeface="B Zar" panose="00000400000000000000" pitchFamily="2" charset="-78"/>
              </a:rPr>
              <a:t> قرار </a:t>
            </a:r>
            <a:r>
              <a:rPr lang="fa-IR" altLang="en-US" sz="2400" dirty="0" err="1">
                <a:latin typeface="Arial" panose="020B0604020202020204" pitchFamily="34" charset="0"/>
                <a:cs typeface="B Zar" panose="00000400000000000000" pitchFamily="2" charset="-78"/>
              </a:rPr>
              <a:t>مي‌دهد</a:t>
            </a:r>
            <a:r>
              <a:rPr lang="fa-IR" altLang="en-US" sz="2400" dirty="0">
                <a:latin typeface="Arial" panose="020B0604020202020204" pitchFamily="34" charset="0"/>
                <a:cs typeface="B Zar" panose="00000400000000000000" pitchFamily="2" charset="-78"/>
              </a:rPr>
              <a:t> و اصل و فرع آن را طبق قرارداد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نوع قرارداد عمدتاً در </a:t>
            </a:r>
            <a:r>
              <a:rPr lang="fa-IR" altLang="en-US" sz="2400" dirty="0" err="1">
                <a:latin typeface="Arial" panose="020B0604020202020204" pitchFamily="34" charset="0"/>
                <a:cs typeface="B Zar" panose="00000400000000000000" pitchFamily="2" charset="-78"/>
              </a:rPr>
              <a:t>برنامه‌هاي</a:t>
            </a:r>
            <a:r>
              <a:rPr lang="fa-IR" altLang="en-US" sz="2400" dirty="0">
                <a:latin typeface="Arial" panose="020B0604020202020204" pitchFamily="34" charset="0"/>
                <a:cs typeface="B Zar" panose="00000400000000000000" pitchFamily="2" charset="-78"/>
              </a:rPr>
              <a:t> توسعه </a:t>
            </a:r>
            <a:r>
              <a:rPr lang="fa-IR" altLang="en-US" sz="2400" dirty="0" err="1">
                <a:latin typeface="Arial" panose="020B0604020202020204" pitchFamily="34" charset="0"/>
                <a:cs typeface="B Zar" panose="00000400000000000000" pitchFamily="2" charset="-78"/>
              </a:rPr>
              <a:t>اقتصادي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جمهوري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اسلامي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ايران</a:t>
            </a:r>
            <a:r>
              <a:rPr lang="fa-IR" altLang="en-US" sz="2400" dirty="0">
                <a:latin typeface="Arial" panose="020B0604020202020204" pitchFamily="34" charset="0"/>
                <a:cs typeface="B Zar" panose="00000400000000000000" pitchFamily="2" charset="-78"/>
              </a:rPr>
              <a:t> جهت </a:t>
            </a:r>
            <a:r>
              <a:rPr lang="fa-IR" altLang="en-US" sz="2400" dirty="0" err="1">
                <a:latin typeface="Arial" panose="020B0604020202020204" pitchFamily="34" charset="0"/>
                <a:cs typeface="B Zar" panose="00000400000000000000" pitchFamily="2" charset="-78"/>
              </a:rPr>
              <a:t>اجراي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طرح‌هاي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عمراني</a:t>
            </a:r>
            <a:r>
              <a:rPr lang="fa-IR" altLang="en-US" sz="2400" dirty="0">
                <a:latin typeface="Arial" panose="020B0604020202020204" pitchFamily="34" charset="0"/>
                <a:cs typeface="B Zar" panose="00000400000000000000" pitchFamily="2" charset="-78"/>
              </a:rPr>
              <a:t> مورد استفاده بوده است.</a:t>
            </a:r>
          </a:p>
        </p:txBody>
      </p:sp>
      <p:sp>
        <p:nvSpPr>
          <p:cNvPr id="27652"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7653"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27654"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Zar" panose="00000400000000000000" pitchFamily="2" charset="-78"/>
              </a:rPr>
              <a:t>7 ـ </a:t>
            </a:r>
            <a:r>
              <a:rPr lang="en-US" altLang="en-US" sz="2800">
                <a:latin typeface="Arial" panose="020B0604020202020204" pitchFamily="34" charset="0"/>
                <a:cs typeface="B Zar" panose="00000400000000000000" pitchFamily="2" charset="-78"/>
              </a:rPr>
              <a:t>F.C				Finance Contracts</a:t>
            </a:r>
            <a:endParaRPr lang="fa-IR" altLang="en-US" sz="2800">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126039727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F667E9C0-4BEE-438E-9311-2209E5F4B4E2}" type="slidenum">
              <a:rPr lang="ar-SA" altLang="en-US" sz="1200">
                <a:solidFill>
                  <a:srgbClr val="5F6680"/>
                </a:solidFill>
              </a:rPr>
              <a:pPr eaLnBrk="1" hangingPunct="1"/>
              <a:t>58</a:t>
            </a:fld>
            <a:endParaRPr lang="en-US" altLang="en-US" sz="1200">
              <a:solidFill>
                <a:srgbClr val="5F6680"/>
              </a:solidFill>
            </a:endParaRPr>
          </a:p>
        </p:txBody>
      </p:sp>
      <p:sp>
        <p:nvSpPr>
          <p:cNvPr id="28675" name="Text Box 2"/>
          <p:cNvSpPr txBox="1">
            <a:spLocks noChangeArrowheads="1"/>
          </p:cNvSpPr>
          <p:nvPr/>
        </p:nvSpPr>
        <p:spPr bwMode="auto">
          <a:xfrm>
            <a:off x="179388" y="1990725"/>
            <a:ext cx="878522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21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نوعي</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خدماتي</a:t>
            </a:r>
            <a:r>
              <a:rPr lang="fa-IR" altLang="en-US" sz="2400" dirty="0">
                <a:latin typeface="Arial" panose="020B0604020202020204" pitchFamily="34" charset="0"/>
                <a:cs typeface="B Zar" panose="00000400000000000000" pitchFamily="2" charset="-78"/>
              </a:rPr>
              <a:t> است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a:t>
            </a:r>
            <a:r>
              <a:rPr lang="fa-IR" altLang="en-US" sz="2400" dirty="0">
                <a:latin typeface="Arial" panose="020B0604020202020204" pitchFamily="34" charset="0"/>
                <a:cs typeface="B Zar" panose="00000400000000000000" pitchFamily="2" charset="-78"/>
              </a:rPr>
              <a:t> تمام وجوه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مانند نصب </a:t>
            </a:r>
            <a:r>
              <a:rPr lang="fa-IR" altLang="en-US" sz="2400" dirty="0" err="1">
                <a:latin typeface="Arial" panose="020B0604020202020204" pitchFamily="34" charset="0"/>
                <a:cs typeface="B Zar" panose="00000400000000000000" pitchFamily="2" charset="-78"/>
              </a:rPr>
              <a:t>تجهيزات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راه‌اندازي</a:t>
            </a:r>
            <a:r>
              <a:rPr lang="fa-IR" altLang="en-US" sz="2400" dirty="0">
                <a:latin typeface="Arial" panose="020B0604020202020204" pitchFamily="34" charset="0"/>
                <a:cs typeface="B Zar" panose="00000400000000000000" pitchFamily="2" charset="-78"/>
              </a:rPr>
              <a:t> و انتقال </a:t>
            </a:r>
            <a:r>
              <a:rPr lang="fa-IR" altLang="en-US" sz="2400" dirty="0" err="1">
                <a:latin typeface="Arial" panose="020B0604020202020204" pitchFamily="34" charset="0"/>
                <a:cs typeface="B Zar" panose="00000400000000000000" pitchFamily="2" charset="-78"/>
              </a:rPr>
              <a:t>تكنولوژي</a:t>
            </a:r>
            <a:r>
              <a:rPr lang="fa-IR" altLang="en-US" sz="2400" dirty="0">
                <a:latin typeface="Arial" panose="020B0604020202020204" pitchFamily="34" charset="0"/>
                <a:cs typeface="B Zar" panose="00000400000000000000" pitchFamily="2" charset="-78"/>
              </a:rPr>
              <a:t> را بر عهده </a:t>
            </a:r>
            <a:r>
              <a:rPr lang="fa-IR" altLang="en-US" sz="2400" dirty="0" err="1">
                <a:latin typeface="Arial" panose="020B0604020202020204" pitchFamily="34" charset="0"/>
                <a:cs typeface="B Zar" panose="00000400000000000000" pitchFamily="2" charset="-78"/>
              </a:rPr>
              <a:t>مي‌گيرد</a:t>
            </a:r>
            <a:r>
              <a:rPr lang="fa-IR" altLang="en-US" sz="2400" dirty="0">
                <a:latin typeface="Arial" panose="020B0604020202020204" pitchFamily="34" charset="0"/>
                <a:cs typeface="B Zar" panose="00000400000000000000" pitchFamily="2" charset="-78"/>
              </a:rPr>
              <a:t> و پس از </a:t>
            </a:r>
            <a:r>
              <a:rPr lang="fa-IR" altLang="en-US" sz="2400" dirty="0" err="1">
                <a:latin typeface="Arial" panose="020B0604020202020204" pitchFamily="34" charset="0"/>
                <a:cs typeface="B Zar" panose="00000400000000000000" pitchFamily="2" charset="-78"/>
              </a:rPr>
              <a:t>راه‌اندازي</a:t>
            </a:r>
            <a:r>
              <a:rPr lang="fa-IR" altLang="en-US" sz="2400" dirty="0">
                <a:latin typeface="Arial" panose="020B0604020202020204" pitchFamily="34" charset="0"/>
                <a:cs typeface="B Zar" panose="00000400000000000000" pitchFamily="2" charset="-78"/>
              </a:rPr>
              <a:t> پروژه آن را به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واگذار </a:t>
            </a:r>
            <a:r>
              <a:rPr lang="fa-IR" altLang="en-US" sz="2400" dirty="0" err="1">
                <a:latin typeface="Arial" panose="020B0604020202020204" pitchFamily="34" charset="0"/>
                <a:cs typeface="B Zar" panose="00000400000000000000" pitchFamily="2" charset="-78"/>
              </a:rPr>
              <a:t>مي‌كند</a:t>
            </a:r>
            <a:r>
              <a:rPr lang="fa-IR" altLang="en-US" sz="2400" dirty="0">
                <a:latin typeface="Arial" panose="020B0604020202020204" pitchFamily="34" charset="0"/>
                <a:cs typeface="B Zar" panose="00000400000000000000" pitchFamily="2" charset="-78"/>
              </a:rPr>
              <a:t> و در عوض </a:t>
            </a:r>
            <a:r>
              <a:rPr lang="fa-IR" altLang="en-US" sz="2400" dirty="0" err="1">
                <a:latin typeface="Arial" panose="020B0604020202020204" pitchFamily="34" charset="0"/>
                <a:cs typeface="B Zar" panose="00000400000000000000" pitchFamily="2" charset="-78"/>
              </a:rPr>
              <a:t>هزينه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a:t>
            </a:r>
            <a:r>
              <a:rPr lang="fa-IR" altLang="en-US" sz="2400" dirty="0">
                <a:latin typeface="Arial" panose="020B0604020202020204" pitchFamily="34" charset="0"/>
                <a:cs typeface="B Zar" panose="00000400000000000000" pitchFamily="2" charset="-78"/>
              </a:rPr>
              <a:t>، سود و ... را از </a:t>
            </a:r>
            <a:r>
              <a:rPr lang="fa-IR" altLang="en-US" sz="2400" dirty="0" err="1">
                <a:latin typeface="Arial" panose="020B0604020202020204" pitchFamily="34" charset="0"/>
                <a:cs typeface="B Zar" panose="00000400000000000000" pitchFamily="2" charset="-78"/>
              </a:rPr>
              <a:t>طريق</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محصولات و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تأمين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a:t>
            </a:r>
          </a:p>
        </p:txBody>
      </p:sp>
      <p:sp>
        <p:nvSpPr>
          <p:cNvPr id="28676"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8677"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8678" name="Rectangle 5"/>
          <p:cNvSpPr>
            <a:spLocks noChangeArrowheads="1"/>
          </p:cNvSpPr>
          <p:nvPr/>
        </p:nvSpPr>
        <p:spPr bwMode="auto">
          <a:xfrm>
            <a:off x="1116013" y="260350"/>
            <a:ext cx="7993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0"/>
              </a:spcBef>
              <a:buClrTx/>
              <a:buSzTx/>
              <a:buFontTx/>
              <a:buNone/>
            </a:pPr>
            <a:r>
              <a:rPr lang="fa-IR" altLang="en-US" sz="2800">
                <a:latin typeface="Arial" panose="020B0604020202020204" pitchFamily="34" charset="0"/>
                <a:cs typeface="B Titr" panose="00000700000000000000" pitchFamily="2" charset="-78"/>
              </a:rPr>
              <a:t>8 ـ </a:t>
            </a:r>
            <a:r>
              <a:rPr lang="en-US" altLang="en-US" sz="2800" b="1">
                <a:latin typeface="Arial" panose="020B0604020202020204" pitchFamily="34" charset="0"/>
                <a:cs typeface="B Titr" panose="00000700000000000000" pitchFamily="2" charset="-78"/>
              </a:rPr>
              <a:t>B.B					Buy Back</a:t>
            </a:r>
            <a:endParaRPr lang="fa-IR" altLang="en-US" sz="2800"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84099144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15B049CF-EEB7-4437-BC86-9AAE8ADC0012}" type="slidenum">
              <a:rPr lang="ar-SA" altLang="en-US" sz="1200">
                <a:solidFill>
                  <a:srgbClr val="5F6680"/>
                </a:solidFill>
              </a:rPr>
              <a:pPr eaLnBrk="1" hangingPunct="1"/>
              <a:t>59</a:t>
            </a:fld>
            <a:endParaRPr lang="en-US" altLang="en-US" sz="1200">
              <a:solidFill>
                <a:srgbClr val="5F6680"/>
              </a:solidFill>
            </a:endParaRPr>
          </a:p>
        </p:txBody>
      </p:sp>
      <p:sp>
        <p:nvSpPr>
          <p:cNvPr id="29699" name="Text Box 2"/>
          <p:cNvSpPr txBox="1">
            <a:spLocks noChangeArrowheads="1"/>
          </p:cNvSpPr>
          <p:nvPr/>
        </p:nvSpPr>
        <p:spPr bwMode="auto">
          <a:xfrm>
            <a:off x="107950" y="1355725"/>
            <a:ext cx="8785225" cy="433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1 ـ حفظ </a:t>
            </a:r>
            <a:r>
              <a:rPr lang="fa-IR" altLang="en-US" dirty="0" err="1">
                <a:latin typeface="Arial" panose="020B0604020202020204" pitchFamily="34" charset="0"/>
                <a:cs typeface="B Zar" panose="00000400000000000000" pitchFamily="2" charset="-78"/>
              </a:rPr>
              <a:t>حاكميت</a:t>
            </a:r>
            <a:r>
              <a:rPr lang="fa-IR" altLang="en-US" dirty="0">
                <a:latin typeface="Arial" panose="020B0604020202020204" pitchFamily="34" charset="0"/>
                <a:cs typeface="B Zar" panose="00000400000000000000" pitchFamily="2" charset="-78"/>
              </a:rPr>
              <a:t> و </a:t>
            </a:r>
            <a:r>
              <a:rPr lang="fa-IR" altLang="en-US" dirty="0" err="1">
                <a:latin typeface="Arial" panose="020B0604020202020204" pitchFamily="34" charset="0"/>
                <a:cs typeface="B Zar" panose="00000400000000000000" pitchFamily="2" charset="-78"/>
              </a:rPr>
              <a:t>مالكيت</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كامل</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كشور</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ميزبان</a:t>
            </a:r>
            <a:endParaRPr lang="fa-IR" altLang="en-US" dirty="0">
              <a:latin typeface="Arial" panose="020B0604020202020204" pitchFamily="34" charset="0"/>
              <a:cs typeface="B Zar" panose="00000400000000000000" pitchFamily="2" charset="-78"/>
            </a:endParaRP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2 ـ </a:t>
            </a:r>
            <a:r>
              <a:rPr lang="fa-IR" altLang="en-US" dirty="0" err="1">
                <a:latin typeface="Arial" panose="020B0604020202020204" pitchFamily="34" charset="0"/>
                <a:cs typeface="B Zar" panose="00000400000000000000" pitchFamily="2" charset="-78"/>
              </a:rPr>
              <a:t>حاكميت</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قوانين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كشور</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ميزبان</a:t>
            </a:r>
            <a:endParaRPr lang="fa-IR" altLang="en-US" dirty="0">
              <a:latin typeface="Arial" panose="020B0604020202020204" pitchFamily="34" charset="0"/>
              <a:cs typeface="B Zar" panose="00000400000000000000" pitchFamily="2" charset="-78"/>
            </a:endParaRP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3 ـ </a:t>
            </a:r>
            <a:r>
              <a:rPr lang="fa-IR" altLang="en-US" dirty="0" err="1">
                <a:latin typeface="Arial" panose="020B0604020202020204" pitchFamily="34" charset="0"/>
                <a:cs typeface="B Zar" panose="00000400000000000000" pitchFamily="2" charset="-78"/>
              </a:rPr>
              <a:t>حاكميت</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قوانين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پولي</a:t>
            </a:r>
            <a:r>
              <a:rPr lang="fa-IR" altLang="en-US" dirty="0">
                <a:latin typeface="Arial" panose="020B0604020202020204" pitchFamily="34" charset="0"/>
                <a:cs typeface="B Zar" panose="00000400000000000000" pitchFamily="2" charset="-78"/>
              </a:rPr>
              <a:t> و </a:t>
            </a:r>
            <a:r>
              <a:rPr lang="fa-IR" altLang="en-US" dirty="0" err="1">
                <a:latin typeface="Arial" panose="020B0604020202020204" pitchFamily="34" charset="0"/>
                <a:cs typeface="B Zar" panose="00000400000000000000" pitchFamily="2" charset="-78"/>
              </a:rPr>
              <a:t>ارزي</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كشور</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ميزبان</a:t>
            </a:r>
            <a:endParaRPr lang="fa-IR" altLang="en-US" dirty="0">
              <a:latin typeface="Arial" panose="020B0604020202020204" pitchFamily="34" charset="0"/>
              <a:cs typeface="B Zar" panose="00000400000000000000" pitchFamily="2" charset="-78"/>
            </a:endParaRP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4 ـ </a:t>
            </a:r>
            <a:r>
              <a:rPr lang="fa-IR" altLang="en-US" dirty="0" err="1">
                <a:latin typeface="Arial" panose="020B0604020202020204" pitchFamily="34" charset="0"/>
                <a:cs typeface="B Zar" panose="00000400000000000000" pitchFamily="2" charset="-78"/>
              </a:rPr>
              <a:t>كنترل</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كامل</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توليد</a:t>
            </a:r>
            <a:r>
              <a:rPr lang="fa-IR" altLang="en-US" dirty="0">
                <a:latin typeface="Arial" panose="020B0604020202020204" pitchFamily="34" charset="0"/>
                <a:cs typeface="B Zar" panose="00000400000000000000" pitchFamily="2" charset="-78"/>
              </a:rPr>
              <a:t> </a:t>
            </a: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5 ـ بازپرداخت از محل </a:t>
            </a:r>
            <a:r>
              <a:rPr lang="fa-IR" altLang="en-US" dirty="0" err="1">
                <a:latin typeface="Arial" panose="020B0604020202020204" pitchFamily="34" charset="0"/>
                <a:cs typeface="B Zar" panose="00000400000000000000" pitchFamily="2" charset="-78"/>
              </a:rPr>
              <a:t>توليد</a:t>
            </a:r>
            <a:r>
              <a:rPr lang="fa-IR" altLang="en-US" dirty="0">
                <a:latin typeface="Arial" panose="020B0604020202020204" pitchFamily="34" charset="0"/>
                <a:cs typeface="B Zar" panose="00000400000000000000" pitchFamily="2" charset="-78"/>
              </a:rPr>
              <a:t> مخزن </a:t>
            </a:r>
            <a:r>
              <a:rPr lang="fa-IR" altLang="en-US" dirty="0" err="1">
                <a:latin typeface="Arial" panose="020B0604020202020204" pitchFamily="34" charset="0"/>
                <a:cs typeface="B Zar" panose="00000400000000000000" pitchFamily="2" charset="-78"/>
              </a:rPr>
              <a:t>يا</a:t>
            </a:r>
            <a:r>
              <a:rPr lang="fa-IR" altLang="en-US" dirty="0">
                <a:latin typeface="Arial" panose="020B0604020202020204" pitchFamily="34" charset="0"/>
                <a:cs typeface="B Zar" panose="00000400000000000000" pitchFamily="2" charset="-78"/>
              </a:rPr>
              <a:t> واحد </a:t>
            </a:r>
            <a:r>
              <a:rPr lang="fa-IR" altLang="en-US" dirty="0" err="1">
                <a:latin typeface="Arial" panose="020B0604020202020204" pitchFamily="34" charset="0"/>
                <a:cs typeface="B Zar" panose="00000400000000000000" pitchFamily="2" charset="-78"/>
              </a:rPr>
              <a:t>توليدي</a:t>
            </a:r>
            <a:r>
              <a:rPr lang="fa-IR" altLang="en-US" dirty="0">
                <a:latin typeface="Arial" panose="020B0604020202020204" pitchFamily="34" charset="0"/>
                <a:cs typeface="B Zar" panose="00000400000000000000" pitchFamily="2" charset="-78"/>
              </a:rPr>
              <a:t> </a:t>
            </a: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6 ـ عدم ارائه </a:t>
            </a:r>
            <a:r>
              <a:rPr lang="fa-IR" altLang="en-US" dirty="0" err="1">
                <a:latin typeface="Arial" panose="020B0604020202020204" pitchFamily="34" charset="0"/>
                <a:cs typeface="B Zar" panose="00000400000000000000" pitchFamily="2" charset="-78"/>
              </a:rPr>
              <a:t>تضمين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بانكي</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يا</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دولتي</a:t>
            </a:r>
            <a:endParaRPr lang="fa-IR" altLang="en-US" dirty="0">
              <a:latin typeface="Arial" panose="020B0604020202020204" pitchFamily="34" charset="0"/>
              <a:cs typeface="B Zar" panose="00000400000000000000" pitchFamily="2" charset="-78"/>
            </a:endParaRP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7 ـ اعمال نظارت و </a:t>
            </a:r>
            <a:r>
              <a:rPr lang="fa-IR" altLang="en-US" dirty="0" err="1">
                <a:latin typeface="Arial" panose="020B0604020202020204" pitchFamily="34" charset="0"/>
                <a:cs typeface="B Zar" panose="00000400000000000000" pitchFamily="2" charset="-78"/>
              </a:rPr>
              <a:t>كنترل</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فني</a:t>
            </a:r>
            <a:r>
              <a:rPr lang="fa-IR" altLang="en-US" dirty="0">
                <a:latin typeface="Arial" panose="020B0604020202020204" pitchFamily="34" charset="0"/>
                <a:cs typeface="B Zar" panose="00000400000000000000" pitchFamily="2" charset="-78"/>
              </a:rPr>
              <a:t> و </a:t>
            </a:r>
            <a:r>
              <a:rPr lang="fa-IR" altLang="en-US" dirty="0" err="1">
                <a:latin typeface="Arial" panose="020B0604020202020204" pitchFamily="34" charset="0"/>
                <a:cs typeface="B Zar" panose="00000400000000000000" pitchFamily="2" charset="-78"/>
              </a:rPr>
              <a:t>مالي</a:t>
            </a:r>
            <a:r>
              <a:rPr lang="fa-IR" altLang="en-US" dirty="0">
                <a:latin typeface="Arial" panose="020B0604020202020204" pitchFamily="34" charset="0"/>
                <a:cs typeface="B Zar" panose="00000400000000000000" pitchFamily="2" charset="-78"/>
              </a:rPr>
              <a:t> </a:t>
            </a: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8 ـ </a:t>
            </a:r>
            <a:r>
              <a:rPr lang="fa-IR" altLang="en-US" dirty="0" err="1">
                <a:latin typeface="Arial" panose="020B0604020202020204" pitchFamily="34" charset="0"/>
                <a:cs typeface="B Zar" panose="00000400000000000000" pitchFamily="2" charset="-78"/>
              </a:rPr>
              <a:t>تأمين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بالاترين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ضريب</a:t>
            </a:r>
            <a:r>
              <a:rPr lang="fa-IR" altLang="en-US" dirty="0">
                <a:latin typeface="Arial" panose="020B0604020202020204" pitchFamily="34" charset="0"/>
                <a:cs typeface="B Zar" panose="00000400000000000000" pitchFamily="2" charset="-78"/>
              </a:rPr>
              <a:t> برداشت </a:t>
            </a: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9 ـ </a:t>
            </a:r>
            <a:r>
              <a:rPr lang="fa-IR" altLang="en-US" dirty="0" err="1">
                <a:latin typeface="Arial" panose="020B0604020202020204" pitchFamily="34" charset="0"/>
                <a:cs typeface="B Zar" panose="00000400000000000000" pitchFamily="2" charset="-78"/>
              </a:rPr>
              <a:t>حداكثر</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بهره‌گيري</a:t>
            </a:r>
            <a:r>
              <a:rPr lang="fa-IR" altLang="en-US" dirty="0">
                <a:latin typeface="Arial" panose="020B0604020202020204" pitchFamily="34" charset="0"/>
                <a:cs typeface="B Zar" panose="00000400000000000000" pitchFamily="2" charset="-78"/>
              </a:rPr>
              <a:t> از توان </a:t>
            </a:r>
            <a:r>
              <a:rPr lang="fa-IR" altLang="en-US" dirty="0" err="1">
                <a:latin typeface="Arial" panose="020B0604020202020204" pitchFamily="34" charset="0"/>
                <a:cs typeface="B Zar" panose="00000400000000000000" pitchFamily="2" charset="-78"/>
              </a:rPr>
              <a:t>داخلي</a:t>
            </a:r>
            <a:r>
              <a:rPr lang="fa-IR" altLang="en-US" dirty="0">
                <a:latin typeface="Arial" panose="020B0604020202020204" pitchFamily="34" charset="0"/>
                <a:cs typeface="B Zar" panose="00000400000000000000" pitchFamily="2" charset="-78"/>
              </a:rPr>
              <a:t> </a:t>
            </a:r>
          </a:p>
          <a:p>
            <a:pPr algn="just" rtl="1">
              <a:lnSpc>
                <a:spcPct val="60000"/>
              </a:lnSpc>
              <a:spcBef>
                <a:spcPct val="50000"/>
              </a:spcBef>
              <a:buClrTx/>
              <a:buFont typeface="Wingdings" panose="05000000000000000000" pitchFamily="2" charset="2"/>
              <a:buNone/>
            </a:pPr>
            <a:r>
              <a:rPr lang="fa-IR" altLang="en-US" dirty="0">
                <a:latin typeface="Arial" panose="020B0604020202020204" pitchFamily="34" charset="0"/>
                <a:cs typeface="B Zar" panose="00000400000000000000" pitchFamily="2" charset="-78"/>
              </a:rPr>
              <a:t>10 ـ انتقال </a:t>
            </a:r>
            <a:r>
              <a:rPr lang="fa-IR" altLang="en-US" dirty="0" err="1">
                <a:latin typeface="Arial" panose="020B0604020202020204" pitchFamily="34" charset="0"/>
                <a:cs typeface="B Zar" panose="00000400000000000000" pitchFamily="2" charset="-78"/>
              </a:rPr>
              <a:t>فن‌آوري</a:t>
            </a:r>
            <a:r>
              <a:rPr lang="fa-IR" altLang="en-US" dirty="0">
                <a:latin typeface="Arial" panose="020B0604020202020204" pitchFamily="34" charset="0"/>
                <a:cs typeface="B Zar" panose="00000400000000000000" pitchFamily="2" charset="-78"/>
              </a:rPr>
              <a:t> و آموزش</a:t>
            </a:r>
          </a:p>
        </p:txBody>
      </p:sp>
      <p:sp>
        <p:nvSpPr>
          <p:cNvPr id="29700" name="Text Box 3"/>
          <p:cNvSpPr txBox="1">
            <a:spLocks noChangeArrowheads="1"/>
          </p:cNvSpPr>
          <p:nvPr/>
        </p:nvSpPr>
        <p:spPr bwMode="auto">
          <a:xfrm>
            <a:off x="1367631" y="244154"/>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9701"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29702" name="Rectangle 5"/>
          <p:cNvSpPr>
            <a:spLocks noChangeArrowheads="1"/>
          </p:cNvSpPr>
          <p:nvPr/>
        </p:nvSpPr>
        <p:spPr bwMode="auto">
          <a:xfrm>
            <a:off x="1116013" y="260350"/>
            <a:ext cx="7993062" cy="1439863"/>
          </a:xfrm>
          <a:prstGeom prst="rect">
            <a:avLst/>
          </a:prstGeom>
        </p:spPr>
        <p:txBody>
          <a:bodyPr vert="horz" lIns="91440" tIns="45720" rIns="91440" bIns="45720" rtlCol="0" anchor="ctr">
            <a:noAutofit/>
          </a:bodyPr>
          <a:lstStyle/>
          <a:p>
            <a:pPr algn="r" rtl="1">
              <a:spcBef>
                <a:spcPct val="0"/>
              </a:spcBef>
            </a:pPr>
            <a:r>
              <a:rPr lang="fa-IR" altLang="en-US" sz="2400" b="1" cap="all" dirty="0">
                <a:solidFill>
                  <a:srgbClr val="FF0000"/>
                </a:solidFill>
                <a:latin typeface="+mj-lt"/>
                <a:ea typeface="+mj-ea"/>
                <a:cs typeface="B Zar" panose="00000400000000000000" pitchFamily="2" charset="-78"/>
              </a:rPr>
              <a:t>چارچوب </a:t>
            </a:r>
            <a:r>
              <a:rPr lang="fa-IR" altLang="en-US" sz="2400" b="1" cap="all" dirty="0" err="1">
                <a:solidFill>
                  <a:srgbClr val="FF0000"/>
                </a:solidFill>
                <a:latin typeface="+mj-lt"/>
                <a:ea typeface="+mj-ea"/>
                <a:cs typeface="B Zar" panose="00000400000000000000" pitchFamily="2" charset="-78"/>
              </a:rPr>
              <a:t>قراردادهاي</a:t>
            </a:r>
            <a:r>
              <a:rPr lang="fa-IR" altLang="en-US" sz="2400" b="1" cap="all" dirty="0">
                <a:solidFill>
                  <a:srgbClr val="FF0000"/>
                </a:solidFill>
                <a:latin typeface="+mj-lt"/>
                <a:ea typeface="+mj-ea"/>
                <a:cs typeface="B Zar" panose="00000400000000000000" pitchFamily="2" charset="-78"/>
              </a:rPr>
              <a:t> </a:t>
            </a:r>
            <a:r>
              <a:rPr lang="fa-IR" altLang="en-US" sz="2400" b="1" cap="all" dirty="0" err="1">
                <a:solidFill>
                  <a:srgbClr val="FF0000"/>
                </a:solidFill>
                <a:latin typeface="+mj-lt"/>
                <a:ea typeface="+mj-ea"/>
                <a:cs typeface="B Zar" panose="00000400000000000000" pitchFamily="2" charset="-78"/>
              </a:rPr>
              <a:t>بيع</a:t>
            </a:r>
            <a:r>
              <a:rPr lang="fa-IR" altLang="en-US" sz="2400" b="1" cap="all" dirty="0">
                <a:solidFill>
                  <a:srgbClr val="FF0000"/>
                </a:solidFill>
                <a:latin typeface="+mj-lt"/>
                <a:ea typeface="+mj-ea"/>
                <a:cs typeface="B Zar" panose="00000400000000000000" pitchFamily="2" charset="-78"/>
              </a:rPr>
              <a:t> متقابل:</a:t>
            </a:r>
          </a:p>
        </p:txBody>
      </p:sp>
    </p:spTree>
    <p:extLst>
      <p:ext uri="{BB962C8B-B14F-4D97-AF65-F5344CB8AC3E}">
        <p14:creationId xmlns:p14="http://schemas.microsoft.com/office/powerpoint/2010/main" val="27371503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886700" cy="5257800"/>
          </a:xfrm>
        </p:spPr>
        <p:txBody>
          <a:bodyPr>
            <a:normAutofit/>
          </a:bodyPr>
          <a:lstStyle/>
          <a:p>
            <a:pPr algn="just" rtl="1">
              <a:buFont typeface="Wingdings" panose="05000000000000000000" pitchFamily="2" charset="2"/>
              <a:buChar char="q"/>
            </a:pPr>
            <a:r>
              <a:rPr lang="fa-IR" sz="2400" b="0" dirty="0">
                <a:cs typeface="B Zar" panose="00000400000000000000" pitchFamily="2" charset="-78"/>
              </a:rPr>
              <a:t>در 1970 تأمین مالی پروژه به اروپا گسترش یافت و باز هم ابتدا در بخش نفت مورد استفاده قرار گرفت. تأمین مالی پروژه به عنوان روشی برای تأمین مالی برای استخراج نفت از سواحل انگلستان به کار برده شد. در همان دهه مقررات تولید برق در آمریکا تصویب شد (مقررات تأسیسات عمومی مصوب 1978). برای انجام این کار، کنگره از تولید برق با استفاده از منابع جایگزین حمایت کرد و تأسیسات عمومی را ملزم به خرید برق از تولید </a:t>
            </a:r>
            <a:r>
              <a:rPr lang="fa-IR" sz="2400" b="0" dirty="0" err="1">
                <a:cs typeface="B Zar" panose="00000400000000000000" pitchFamily="2" charset="-78"/>
              </a:rPr>
              <a:t>کنندگان</a:t>
            </a:r>
            <a:r>
              <a:rPr lang="fa-IR" sz="2400" b="0" dirty="0">
                <a:cs typeface="B Zar" panose="00000400000000000000" pitchFamily="2" charset="-78"/>
              </a:rPr>
              <a:t> تأیید شده نمود (تولید </a:t>
            </a:r>
            <a:r>
              <a:rPr lang="fa-IR" sz="2400" b="0" dirty="0" err="1">
                <a:cs typeface="B Zar" panose="00000400000000000000" pitchFamily="2" charset="-78"/>
              </a:rPr>
              <a:t>کنندگان</a:t>
            </a:r>
            <a:r>
              <a:rPr lang="fa-IR" sz="2400" b="0" dirty="0">
                <a:cs typeface="B Zar" panose="00000400000000000000" pitchFamily="2" charset="-78"/>
              </a:rPr>
              <a:t> مستقل برق). از آن زمان به بعد کاربردهای تأمین مالی پروژه به تولید برق (چه به روش سنتی و چه با استفاده از منابع جایگزین) گسترش یافت</a:t>
            </a:r>
            <a:r>
              <a:rPr lang="fa-IR" sz="2400" b="0" dirty="0" smtClean="0">
                <a:cs typeface="B Zar" panose="00000400000000000000" pitchFamily="2" charset="-78"/>
              </a:rPr>
              <a:t>.</a:t>
            </a:r>
          </a:p>
          <a:p>
            <a:pPr algn="just" rtl="1">
              <a:buFont typeface="Wingdings" panose="05000000000000000000" pitchFamily="2" charset="2"/>
              <a:buChar char="q"/>
            </a:pPr>
            <a:r>
              <a:rPr lang="fa-IR" sz="2400" b="0" dirty="0" smtClean="0">
                <a:cs typeface="B Zar" panose="00000400000000000000" pitchFamily="2" charset="-78"/>
              </a:rPr>
              <a:t>کانال </a:t>
            </a:r>
            <a:r>
              <a:rPr lang="fa-IR" sz="2400" b="0" dirty="0">
                <a:cs typeface="B Zar" panose="00000400000000000000" pitchFamily="2" charset="-78"/>
              </a:rPr>
              <a:t>های </a:t>
            </a:r>
            <a:r>
              <a:rPr lang="fa-IR" sz="2400" b="0" dirty="0" err="1">
                <a:cs typeface="B Zar" panose="00000400000000000000" pitchFamily="2" charset="-78"/>
              </a:rPr>
              <a:t>سوئز</a:t>
            </a:r>
            <a:r>
              <a:rPr lang="fa-IR" sz="2400" b="0" dirty="0">
                <a:cs typeface="B Zar" panose="00000400000000000000" pitchFamily="2" charset="-78"/>
              </a:rPr>
              <a:t> (1869) و </a:t>
            </a:r>
            <a:r>
              <a:rPr lang="fa-IR" sz="2400" b="0" dirty="0" err="1">
                <a:cs typeface="B Zar" panose="00000400000000000000" pitchFamily="2" charset="-78"/>
              </a:rPr>
              <a:t>پاناما</a:t>
            </a:r>
            <a:r>
              <a:rPr lang="fa-IR" sz="2400" b="0" dirty="0">
                <a:cs typeface="B Zar" panose="00000400000000000000" pitchFamily="2" charset="-78"/>
              </a:rPr>
              <a:t> (1914) پروژه های </a:t>
            </a:r>
            <a:r>
              <a:rPr lang="fa-IR" sz="2400" b="0" dirty="0" smtClean="0">
                <a:cs typeface="B Zar" panose="00000400000000000000" pitchFamily="2" charset="-78"/>
              </a:rPr>
              <a:t>تامین مالی </a:t>
            </a:r>
            <a:r>
              <a:rPr lang="fa-IR" sz="2400" b="0" dirty="0">
                <a:cs typeface="B Zar" panose="00000400000000000000" pitchFamily="2" charset="-78"/>
              </a:rPr>
              <a:t>پروژه بود، همانطور که توسعه میدان های نفتی دریای شمال نیز بود. اخیرا </a:t>
            </a:r>
            <a:r>
              <a:rPr lang="en-US" sz="2400" b="0" dirty="0" smtClean="0">
                <a:cs typeface="B Zar" panose="00000400000000000000" pitchFamily="2" charset="-78"/>
              </a:rPr>
              <a:t>Hopewell</a:t>
            </a:r>
            <a:r>
              <a:rPr lang="fa-IR" sz="2400" b="0" dirty="0" smtClean="0">
                <a:cs typeface="B Zar" panose="00000400000000000000" pitchFamily="2" charset="-78"/>
              </a:rPr>
              <a:t> </a:t>
            </a:r>
            <a:r>
              <a:rPr lang="en-US" sz="2400" b="0" dirty="0" smtClean="0">
                <a:cs typeface="B Zar" panose="00000400000000000000" pitchFamily="2" charset="-78"/>
              </a:rPr>
              <a:t>Partners </a:t>
            </a:r>
            <a:r>
              <a:rPr lang="fa-IR" sz="2400" b="0" dirty="0">
                <a:cs typeface="B Zar" panose="00000400000000000000" pitchFamily="2" charset="-78"/>
              </a:rPr>
              <a:t>بزرگراه </a:t>
            </a:r>
            <a:r>
              <a:rPr lang="fa-IR" sz="2400" b="0" dirty="0" err="1">
                <a:cs typeface="B Zar" panose="00000400000000000000" pitchFamily="2" charset="-78"/>
              </a:rPr>
              <a:t>گوانگژو</a:t>
            </a:r>
            <a:r>
              <a:rPr lang="fa-IR" sz="2400" b="0" dirty="0">
                <a:cs typeface="B Zar" panose="00000400000000000000" pitchFamily="2" charset="-78"/>
              </a:rPr>
              <a:t> در چین، پروژه </a:t>
            </a:r>
            <a:r>
              <a:rPr lang="en-US" sz="2400" b="0" dirty="0" err="1">
                <a:cs typeface="B Zar" panose="00000400000000000000" pitchFamily="2" charset="-78"/>
              </a:rPr>
              <a:t>Petrozuata</a:t>
            </a:r>
            <a:r>
              <a:rPr lang="en-US" sz="2400" b="0" dirty="0">
                <a:cs typeface="B Zar" panose="00000400000000000000" pitchFamily="2" charset="-78"/>
              </a:rPr>
              <a:t> (1998) </a:t>
            </a:r>
            <a:r>
              <a:rPr lang="fa-IR" sz="2400" b="0" dirty="0">
                <a:cs typeface="B Zar" panose="00000400000000000000" pitchFamily="2" charset="-78"/>
              </a:rPr>
              <a:t>نفت خام سنگین در ونزوئلا و سرمایه گذاری مایع گاز طبیعی </a:t>
            </a:r>
            <a:r>
              <a:rPr lang="en-US" sz="2400" b="0" dirty="0" err="1">
                <a:cs typeface="B Zar" panose="00000400000000000000" pitchFamily="2" charset="-78"/>
              </a:rPr>
              <a:t>Ras</a:t>
            </a:r>
            <a:r>
              <a:rPr lang="en-US" sz="2400" b="0" dirty="0">
                <a:cs typeface="B Zar" panose="00000400000000000000" pitchFamily="2" charset="-78"/>
              </a:rPr>
              <a:t> </a:t>
            </a:r>
            <a:r>
              <a:rPr lang="en-US" sz="2400" b="0" dirty="0" err="1">
                <a:cs typeface="B Zar" panose="00000400000000000000" pitchFamily="2" charset="-78"/>
              </a:rPr>
              <a:t>Lafan</a:t>
            </a:r>
            <a:r>
              <a:rPr lang="en-US" sz="2400" b="0" dirty="0">
                <a:cs typeface="B Zar" panose="00000400000000000000" pitchFamily="2" charset="-78"/>
              </a:rPr>
              <a:t> </a:t>
            </a:r>
            <a:r>
              <a:rPr lang="fa-IR" sz="2400" b="0" dirty="0">
                <a:cs typeface="B Zar" panose="00000400000000000000" pitchFamily="2" charset="-78"/>
              </a:rPr>
              <a:t>در قطر (1997) </a:t>
            </a:r>
            <a:r>
              <a:rPr lang="fa-IR" sz="2400" b="0" dirty="0" err="1">
                <a:cs typeface="B Zar" panose="00000400000000000000" pitchFamily="2" charset="-78"/>
              </a:rPr>
              <a:t>معاملات</a:t>
            </a:r>
            <a:r>
              <a:rPr lang="fa-IR" sz="2400" b="0" dirty="0">
                <a:cs typeface="B Zar" panose="00000400000000000000" pitchFamily="2" charset="-78"/>
              </a:rPr>
              <a:t> مالی پروژه بود که در رسانه ها جشن گرفته </a:t>
            </a:r>
            <a:r>
              <a:rPr lang="fa-IR" sz="2400" b="0" dirty="0" smtClean="0">
                <a:cs typeface="B Zar" panose="00000400000000000000" pitchFamily="2" charset="-78"/>
              </a:rPr>
              <a:t>شد.</a:t>
            </a:r>
            <a:endParaRPr lang="en-US" sz="2400" b="0" dirty="0">
              <a:cs typeface="B Zar" panose="00000400000000000000" pitchFamily="2" charset="-78"/>
            </a:endParaRPr>
          </a:p>
          <a:p>
            <a:pPr algn="just" rtl="1">
              <a:buFont typeface="Wingdings" panose="05000000000000000000" pitchFamily="2" charset="2"/>
              <a:buChar char="q"/>
            </a:pPr>
            <a:endParaRPr lang="en-US" sz="2400" dirty="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6</a:t>
            </a:fld>
            <a:endParaRPr lang="en-US"/>
          </a:p>
        </p:txBody>
      </p:sp>
    </p:spTree>
    <p:extLst>
      <p:ext uri="{BB962C8B-B14F-4D97-AF65-F5344CB8AC3E}">
        <p14:creationId xmlns:p14="http://schemas.microsoft.com/office/powerpoint/2010/main" val="3013724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43BC9170-AF45-4AD3-80C6-96D981167E2C}" type="slidenum">
              <a:rPr lang="ar-SA" altLang="en-US" sz="1200">
                <a:solidFill>
                  <a:srgbClr val="5F6680"/>
                </a:solidFill>
              </a:rPr>
              <a:pPr eaLnBrk="1" hangingPunct="1"/>
              <a:t>60</a:t>
            </a:fld>
            <a:endParaRPr lang="en-US" altLang="en-US" sz="1200">
              <a:solidFill>
                <a:srgbClr val="5F6680"/>
              </a:solidFill>
            </a:endParaRPr>
          </a:p>
        </p:txBody>
      </p:sp>
      <p:sp>
        <p:nvSpPr>
          <p:cNvPr id="30723" name="Text Box 2"/>
          <p:cNvSpPr txBox="1">
            <a:spLocks noChangeArrowheads="1"/>
          </p:cNvSpPr>
          <p:nvPr/>
        </p:nvSpPr>
        <p:spPr bwMode="auto">
          <a:xfrm>
            <a:off x="132588" y="377104"/>
            <a:ext cx="8785225"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8 ـ  </a:t>
            </a:r>
            <a:r>
              <a:rPr lang="en-US" altLang="en-US" sz="2000" dirty="0">
                <a:latin typeface="Arial" panose="020B0604020202020204" pitchFamily="34" charset="0"/>
                <a:cs typeface="B Zar" panose="00000400000000000000" pitchFamily="2" charset="-78"/>
              </a:rPr>
              <a:t>B.O.T</a:t>
            </a:r>
            <a:r>
              <a:rPr lang="en-US" altLang="en-US" sz="2400" dirty="0">
                <a:latin typeface="Arial" panose="020B0604020202020204" pitchFamily="34" charset="0"/>
                <a:cs typeface="B Zar" panose="00000400000000000000" pitchFamily="2" charset="-78"/>
              </a:rPr>
              <a:t>		  	   Build Operation Transfer</a:t>
            </a:r>
            <a:endParaRPr lang="fa-IR" altLang="en-US" sz="2400" dirty="0">
              <a:latin typeface="Arial" panose="020B0604020202020204" pitchFamily="34" charset="0"/>
              <a:cs typeface="B Zar" panose="00000400000000000000" pitchFamily="2" charset="-78"/>
            </a:endParaRPr>
          </a:p>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احداث،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انتقال </a:t>
            </a:r>
            <a:r>
              <a:rPr lang="fa-IR" altLang="en-US" sz="2400" dirty="0" err="1">
                <a:latin typeface="Arial" panose="020B0604020202020204" pitchFamily="34" charset="0"/>
                <a:cs typeface="B Zar" panose="00000400000000000000" pitchFamily="2" charset="-78"/>
              </a:rPr>
              <a:t>يكي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جديدترين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تأمين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مالي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مي‌باشدكه</a:t>
            </a:r>
            <a:r>
              <a:rPr lang="fa-IR" altLang="en-US" sz="2400" dirty="0">
                <a:latin typeface="Arial" panose="020B0604020202020204" pitchFamily="34" charset="0"/>
                <a:cs typeface="B Zar" panose="00000400000000000000" pitchFamily="2" charset="-78"/>
              </a:rPr>
              <a:t> از سال 1980 در مورد </a:t>
            </a:r>
            <a:r>
              <a:rPr lang="fa-IR" altLang="en-US" sz="2400" dirty="0" err="1">
                <a:latin typeface="Arial" panose="020B0604020202020204" pitchFamily="34" charset="0"/>
                <a:cs typeface="B Zar" panose="00000400000000000000" pitchFamily="2" charset="-78"/>
              </a:rPr>
              <a:t>تأسيسات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زيربنايي</a:t>
            </a:r>
            <a:r>
              <a:rPr lang="fa-IR" altLang="en-US" sz="2400" dirty="0">
                <a:latin typeface="Arial" panose="020B0604020202020204" pitchFamily="34" charset="0"/>
                <a:cs typeface="B Zar" panose="00000400000000000000" pitchFamily="2" charset="-78"/>
              </a:rPr>
              <a:t> و احداث آن توسط </a:t>
            </a:r>
            <a:r>
              <a:rPr lang="fa-IR" altLang="en-US" sz="2400" dirty="0" err="1">
                <a:latin typeface="Arial" panose="020B0604020202020204" pitchFamily="34" charset="0"/>
                <a:cs typeface="B Zar" panose="00000400000000000000" pitchFamily="2" charset="-78"/>
              </a:rPr>
              <a:t>سرمايه‌گذاران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رايج</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گرديد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اولين</a:t>
            </a:r>
            <a:r>
              <a:rPr lang="fa-IR" altLang="en-US" sz="2400" dirty="0">
                <a:latin typeface="Arial" panose="020B0604020202020204" pitchFamily="34" charset="0"/>
                <a:cs typeface="B Zar" panose="00000400000000000000" pitchFamily="2" charset="-78"/>
              </a:rPr>
              <a:t> بار در احداث چند </a:t>
            </a:r>
            <a:r>
              <a:rPr lang="fa-IR" altLang="en-US" sz="2400" dirty="0" err="1">
                <a:latin typeface="Arial" panose="020B0604020202020204" pitchFamily="34" charset="0"/>
                <a:cs typeface="B Zar" panose="00000400000000000000" pitchFamily="2" charset="-78"/>
              </a:rPr>
              <a:t>نيروگاه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تركيه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شيوه</a:t>
            </a:r>
            <a:r>
              <a:rPr lang="fa-IR" altLang="en-US" sz="2400" dirty="0">
                <a:latin typeface="Arial" panose="020B0604020202020204" pitchFamily="34" charset="0"/>
                <a:cs typeface="B Zar" panose="00000400000000000000" pitchFamily="2" charset="-78"/>
              </a:rPr>
              <a:t> مطرح </a:t>
            </a:r>
            <a:r>
              <a:rPr lang="fa-IR" altLang="en-US" sz="2400" dirty="0" err="1">
                <a:latin typeface="Arial" panose="020B0604020202020204" pitchFamily="34" charset="0"/>
                <a:cs typeface="B Zar" panose="00000400000000000000" pitchFamily="2" charset="-78"/>
              </a:rPr>
              <a:t>گرديد</a:t>
            </a:r>
            <a:r>
              <a:rPr lang="fa-IR" altLang="en-US" sz="2400" dirty="0">
                <a:latin typeface="Arial" panose="020B0604020202020204" pitchFamily="34" charset="0"/>
                <a:cs typeface="B Zar" panose="00000400000000000000" pitchFamily="2" charset="-78"/>
              </a:rPr>
              <a:t>. </a:t>
            </a:r>
          </a:p>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روش </a:t>
            </a:r>
            <a:r>
              <a:rPr lang="fa-IR" altLang="en-US" sz="2400" dirty="0" err="1">
                <a:latin typeface="Arial" panose="020B0604020202020204" pitchFamily="34" charset="0"/>
                <a:cs typeface="B Zar" panose="00000400000000000000" pitchFamily="2" charset="-78"/>
              </a:rPr>
              <a:t>شركت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a:t>
            </a:r>
            <a:r>
              <a:rPr lang="fa-IR" altLang="en-US" sz="2400" dirty="0">
                <a:latin typeface="Arial" panose="020B0604020202020204" pitchFamily="34" charset="0"/>
                <a:cs typeface="B Zar" panose="00000400000000000000" pitchFamily="2" charset="-78"/>
              </a:rPr>
              <a:t> متعهد </a:t>
            </a:r>
            <a:r>
              <a:rPr lang="fa-IR" altLang="en-US" sz="2400" dirty="0" err="1">
                <a:latin typeface="Arial" panose="020B0604020202020204" pitchFamily="34" charset="0"/>
                <a:cs typeface="B Zar" panose="00000400000000000000" pitchFamily="2" charset="-78"/>
              </a:rPr>
              <a:t>مي‌گردد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نسبت به </a:t>
            </a:r>
            <a:r>
              <a:rPr lang="fa-IR" altLang="en-US" sz="2400" dirty="0" err="1">
                <a:latin typeface="Arial" panose="020B0604020202020204" pitchFamily="34" charset="0"/>
                <a:cs typeface="B Zar" panose="00000400000000000000" pitchFamily="2" charset="-78"/>
              </a:rPr>
              <a:t>تأمين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مالي</a:t>
            </a:r>
            <a:r>
              <a:rPr lang="fa-IR" altLang="en-US" sz="2400" dirty="0">
                <a:latin typeface="Arial" panose="020B0604020202020204" pitchFamily="34" charset="0"/>
                <a:cs typeface="B Zar" panose="00000400000000000000" pitchFamily="2" charset="-78"/>
              </a:rPr>
              <a:t> احداث و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واحد مورد نظر اقدام نموده و در قبال </a:t>
            </a:r>
            <a:r>
              <a:rPr lang="fa-IR" altLang="en-US" sz="2400" dirty="0" err="1">
                <a:latin typeface="Arial" panose="020B0604020202020204" pitchFamily="34" charset="0"/>
                <a:cs typeface="B Zar" panose="00000400000000000000" pitchFamily="2" charset="-78"/>
              </a:rPr>
              <a:t>دريافت</a:t>
            </a:r>
            <a:r>
              <a:rPr lang="fa-IR" altLang="en-US" sz="2400" dirty="0">
                <a:latin typeface="Arial" panose="020B0604020202020204" pitchFamily="34" charset="0"/>
                <a:cs typeface="B Zar" panose="00000400000000000000" pitchFamily="2" charset="-78"/>
              </a:rPr>
              <a:t> اصل و فرع خود به صورت </a:t>
            </a:r>
            <a:r>
              <a:rPr lang="fa-IR" altLang="en-US" sz="2400" dirty="0" err="1">
                <a:latin typeface="Arial" panose="020B0604020202020204" pitchFamily="34" charset="0"/>
                <a:cs typeface="B Zar" panose="00000400000000000000" pitchFamily="2" charset="-78"/>
              </a:rPr>
              <a:t>نقدي</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قسطي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از محل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به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واگذار </a:t>
            </a:r>
            <a:r>
              <a:rPr lang="fa-IR" altLang="en-US" sz="2400" dirty="0" err="1">
                <a:latin typeface="Arial" panose="020B0604020202020204" pitchFamily="34" charset="0"/>
                <a:cs typeface="B Zar" panose="00000400000000000000" pitchFamily="2" charset="-78"/>
              </a:rPr>
              <a:t>كند</a:t>
            </a:r>
            <a:r>
              <a:rPr lang="fa-IR" altLang="en-US" sz="2400" dirty="0">
                <a:latin typeface="Arial" panose="020B0604020202020204" pitchFamily="34" charset="0"/>
                <a:cs typeface="B Zar" panose="00000400000000000000" pitchFamily="2" charset="-78"/>
              </a:rPr>
              <a:t>.  </a:t>
            </a:r>
          </a:p>
        </p:txBody>
      </p:sp>
      <p:sp>
        <p:nvSpPr>
          <p:cNvPr id="30724" name="Text Box 3"/>
          <p:cNvSpPr txBox="1">
            <a:spLocks noChangeArrowheads="1"/>
          </p:cNvSpPr>
          <p:nvPr/>
        </p:nvSpPr>
        <p:spPr bwMode="auto">
          <a:xfrm>
            <a:off x="1403350" y="404813"/>
            <a:ext cx="7489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0725"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365845162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44277A47-FDDF-4D1A-B9EE-008D994CEFD6}" type="slidenum">
              <a:rPr lang="ar-SA" altLang="en-US" sz="1200">
                <a:solidFill>
                  <a:srgbClr val="5F6680"/>
                </a:solidFill>
              </a:rPr>
              <a:pPr eaLnBrk="1" hangingPunct="1"/>
              <a:t>61</a:t>
            </a:fld>
            <a:endParaRPr lang="en-US" altLang="en-US" sz="1200">
              <a:solidFill>
                <a:srgbClr val="5F6680"/>
              </a:solidFill>
            </a:endParaRPr>
          </a:p>
        </p:txBody>
      </p:sp>
      <p:sp>
        <p:nvSpPr>
          <p:cNvPr id="31747" name="Text Box 2"/>
          <p:cNvSpPr txBox="1">
            <a:spLocks noChangeArrowheads="1"/>
          </p:cNvSpPr>
          <p:nvPr/>
        </p:nvSpPr>
        <p:spPr bwMode="auto">
          <a:xfrm>
            <a:off x="228600" y="1355725"/>
            <a:ext cx="8785225" cy="422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1 ـ </a:t>
            </a:r>
            <a:r>
              <a:rPr lang="fa-IR" altLang="en-US" sz="2500" dirty="0" err="1">
                <a:latin typeface="Arial" panose="020B0604020202020204" pitchFamily="34" charset="0"/>
                <a:cs typeface="B Zar" panose="00000400000000000000" pitchFamily="2" charset="-78"/>
              </a:rPr>
              <a:t>تشكيل</a:t>
            </a:r>
            <a:r>
              <a:rPr lang="fa-IR" altLang="en-US" sz="2500" dirty="0">
                <a:latin typeface="Arial" panose="020B0604020202020204" pitchFamily="34" charset="0"/>
                <a:cs typeface="B Zar" panose="00000400000000000000" pitchFamily="2" charset="-78"/>
              </a:rPr>
              <a:t> </a:t>
            </a:r>
            <a:r>
              <a:rPr lang="fa-IR" altLang="en-US" sz="2500" dirty="0" err="1">
                <a:latin typeface="Arial" panose="020B0604020202020204" pitchFamily="34" charset="0"/>
                <a:cs typeface="B Zar" panose="00000400000000000000" pitchFamily="2" charset="-78"/>
              </a:rPr>
              <a:t>شركت</a:t>
            </a:r>
            <a:r>
              <a:rPr lang="fa-IR" altLang="en-US" sz="2500" dirty="0">
                <a:latin typeface="Arial" panose="020B0604020202020204" pitchFamily="34" charset="0"/>
                <a:cs typeface="B Zar" panose="00000400000000000000" pitchFamily="2" charset="-78"/>
              </a:rPr>
              <a:t> پروژه به صورت </a:t>
            </a:r>
            <a:r>
              <a:rPr lang="fa-IR" altLang="en-US" sz="2500" dirty="0" err="1">
                <a:latin typeface="Arial" panose="020B0604020202020204" pitchFamily="34" charset="0"/>
                <a:cs typeface="B Zar" panose="00000400000000000000" pitchFamily="2" charset="-78"/>
              </a:rPr>
              <a:t>خصوصي</a:t>
            </a:r>
            <a:r>
              <a:rPr lang="fa-IR" altLang="en-US" sz="2500" dirty="0">
                <a:latin typeface="Arial" panose="020B0604020202020204" pitchFamily="34" charset="0"/>
                <a:cs typeface="B Zar" panose="00000400000000000000" pitchFamily="2" charset="-78"/>
              </a:rPr>
              <a:t> </a:t>
            </a:r>
            <a:r>
              <a:rPr lang="fa-IR" altLang="en-US" sz="2500" dirty="0" err="1">
                <a:latin typeface="Arial" panose="020B0604020202020204" pitchFamily="34" charset="0"/>
                <a:cs typeface="B Zar" panose="00000400000000000000" pitchFamily="2" charset="-78"/>
              </a:rPr>
              <a:t>يا</a:t>
            </a:r>
            <a:r>
              <a:rPr lang="fa-IR" altLang="en-US" sz="2500" dirty="0">
                <a:latin typeface="Arial" panose="020B0604020202020204" pitchFamily="34" charset="0"/>
                <a:cs typeface="B Zar" panose="00000400000000000000" pitchFamily="2" charset="-78"/>
              </a:rPr>
              <a:t> </a:t>
            </a:r>
            <a:r>
              <a:rPr lang="fa-IR" altLang="en-US" sz="2500" dirty="0" err="1">
                <a:latin typeface="Arial" panose="020B0604020202020204" pitchFamily="34" charset="0"/>
                <a:cs typeface="B Zar" panose="00000400000000000000" pitchFamily="2" charset="-78"/>
              </a:rPr>
              <a:t>مسئوليت</a:t>
            </a:r>
            <a:r>
              <a:rPr lang="fa-IR" altLang="en-US" sz="2500" dirty="0">
                <a:latin typeface="Arial" panose="020B0604020202020204" pitchFamily="34" charset="0"/>
                <a:cs typeface="B Zar" panose="00000400000000000000" pitchFamily="2" charset="-78"/>
              </a:rPr>
              <a:t> محدود توسط </a:t>
            </a:r>
            <a:r>
              <a:rPr lang="fa-IR" altLang="en-US" sz="2500" dirty="0" err="1">
                <a:latin typeface="Arial" panose="020B0604020202020204" pitchFamily="34" charset="0"/>
                <a:cs typeface="B Zar" panose="00000400000000000000" pitchFamily="2" charset="-78"/>
              </a:rPr>
              <a:t>مجريان</a:t>
            </a:r>
            <a:r>
              <a:rPr lang="fa-IR" altLang="en-US" sz="2500" dirty="0">
                <a:latin typeface="Arial" panose="020B0604020202020204" pitchFamily="34" charset="0"/>
                <a:cs typeface="B Zar" panose="00000400000000000000" pitchFamily="2" charset="-78"/>
              </a:rPr>
              <a:t> پروژه</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2 ـ </a:t>
            </a:r>
            <a:r>
              <a:rPr lang="fa-IR" altLang="en-US" sz="2500" dirty="0" err="1">
                <a:latin typeface="Arial" panose="020B0604020202020204" pitchFamily="34" charset="0"/>
                <a:cs typeface="B Zar" panose="00000400000000000000" pitchFamily="2" charset="-78"/>
              </a:rPr>
              <a:t>تنظيم</a:t>
            </a:r>
            <a:r>
              <a:rPr lang="fa-IR" altLang="en-US" sz="2500" dirty="0">
                <a:latin typeface="Arial" panose="020B0604020202020204" pitchFamily="34" charset="0"/>
                <a:cs typeface="B Zar" panose="00000400000000000000" pitchFamily="2" charset="-78"/>
              </a:rPr>
              <a:t> </a:t>
            </a:r>
            <a:r>
              <a:rPr lang="fa-IR" altLang="en-US" sz="2500" dirty="0" err="1">
                <a:latin typeface="Arial" panose="020B0604020202020204" pitchFamily="34" charset="0"/>
                <a:cs typeface="B Zar" panose="00000400000000000000" pitchFamily="2" charset="-78"/>
              </a:rPr>
              <a:t>يك</a:t>
            </a:r>
            <a:r>
              <a:rPr lang="fa-IR" altLang="en-US" sz="2500" dirty="0">
                <a:latin typeface="Arial" panose="020B0604020202020204" pitchFamily="34" charset="0"/>
                <a:cs typeface="B Zar" panose="00000400000000000000" pitchFamily="2" charset="-78"/>
              </a:rPr>
              <a:t> سند </a:t>
            </a:r>
            <a:r>
              <a:rPr lang="fa-IR" altLang="en-US" sz="2500" dirty="0" err="1">
                <a:latin typeface="Arial" panose="020B0604020202020204" pitchFamily="34" charset="0"/>
                <a:cs typeface="B Zar" panose="00000400000000000000" pitchFamily="2" charset="-78"/>
              </a:rPr>
              <a:t>مالي</a:t>
            </a:r>
            <a:r>
              <a:rPr lang="fa-IR" altLang="en-US" sz="2500" dirty="0">
                <a:latin typeface="Arial" panose="020B0604020202020204" pitchFamily="34" charset="0"/>
                <a:cs typeface="B Zar" panose="00000400000000000000" pitchFamily="2" charset="-78"/>
              </a:rPr>
              <a:t> جهت </a:t>
            </a:r>
            <a:r>
              <a:rPr lang="fa-IR" altLang="en-US" sz="2500" dirty="0" err="1">
                <a:latin typeface="Arial" panose="020B0604020202020204" pitchFamily="34" charset="0"/>
                <a:cs typeface="B Zar" panose="00000400000000000000" pitchFamily="2" charset="-78"/>
              </a:rPr>
              <a:t>جمع‌آوري</a:t>
            </a:r>
            <a:r>
              <a:rPr lang="fa-IR" altLang="en-US" sz="2500" dirty="0">
                <a:latin typeface="Arial" panose="020B0604020202020204" pitchFamily="34" charset="0"/>
                <a:cs typeface="B Zar" panose="00000400000000000000" pitchFamily="2" charset="-78"/>
              </a:rPr>
              <a:t> منابع </a:t>
            </a:r>
            <a:r>
              <a:rPr lang="fa-IR" altLang="en-US" sz="2500" dirty="0" err="1">
                <a:latin typeface="Arial" panose="020B0604020202020204" pitchFamily="34" charset="0"/>
                <a:cs typeface="B Zar" panose="00000400000000000000" pitchFamily="2" charset="-78"/>
              </a:rPr>
              <a:t>مالي</a:t>
            </a:r>
            <a:r>
              <a:rPr lang="fa-IR" altLang="en-US" sz="2500" dirty="0">
                <a:latin typeface="Arial" panose="020B0604020202020204" pitchFamily="34" charset="0"/>
                <a:cs typeface="B Zar" panose="00000400000000000000" pitchFamily="2" charset="-78"/>
              </a:rPr>
              <a:t> از </a:t>
            </a:r>
            <a:r>
              <a:rPr lang="fa-IR" altLang="en-US" sz="2500" dirty="0" err="1">
                <a:latin typeface="Arial" panose="020B0604020202020204" pitchFamily="34" charset="0"/>
                <a:cs typeface="B Zar" panose="00000400000000000000" pitchFamily="2" charset="-78"/>
              </a:rPr>
              <a:t>طريق</a:t>
            </a:r>
            <a:r>
              <a:rPr lang="fa-IR" altLang="en-US" sz="2500" dirty="0">
                <a:latin typeface="Arial" panose="020B0604020202020204" pitchFamily="34" charset="0"/>
                <a:cs typeface="B Zar" panose="00000400000000000000" pitchFamily="2" charset="-78"/>
              </a:rPr>
              <a:t> استقراض، اوراق قرضه ... و تعهد </a:t>
            </a:r>
            <a:r>
              <a:rPr lang="fa-IR" altLang="en-US" sz="2500" dirty="0" err="1">
                <a:latin typeface="Arial" panose="020B0604020202020204" pitchFamily="34" charset="0"/>
                <a:cs typeface="B Zar" panose="00000400000000000000" pitchFamily="2" charset="-78"/>
              </a:rPr>
              <a:t>تأمين</a:t>
            </a:r>
            <a:r>
              <a:rPr lang="fa-IR" altLang="en-US" sz="2500" dirty="0">
                <a:latin typeface="Arial" panose="020B0604020202020204" pitchFamily="34" charset="0"/>
                <a:cs typeface="B Zar" panose="00000400000000000000" pitchFamily="2" charset="-78"/>
              </a:rPr>
              <a:t> منابع </a:t>
            </a:r>
            <a:r>
              <a:rPr lang="fa-IR" altLang="en-US" sz="2500" dirty="0" err="1">
                <a:latin typeface="Arial" panose="020B0604020202020204" pitchFamily="34" charset="0"/>
                <a:cs typeface="B Zar" panose="00000400000000000000" pitchFamily="2" charset="-78"/>
              </a:rPr>
              <a:t>مالي</a:t>
            </a:r>
            <a:r>
              <a:rPr lang="fa-IR" altLang="en-US" sz="2500" dirty="0">
                <a:latin typeface="Arial" panose="020B0604020202020204" pitchFamily="34" charset="0"/>
                <a:cs typeface="B Zar" panose="00000400000000000000" pitchFamily="2" charset="-78"/>
              </a:rPr>
              <a:t> </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3 ـ فروش سهام </a:t>
            </a:r>
            <a:r>
              <a:rPr lang="fa-IR" altLang="en-US" sz="2500" dirty="0" err="1">
                <a:latin typeface="Arial" panose="020B0604020202020204" pitchFamily="34" charset="0"/>
                <a:cs typeface="B Zar" panose="00000400000000000000" pitchFamily="2" charset="-78"/>
              </a:rPr>
              <a:t>شركت</a:t>
            </a:r>
            <a:r>
              <a:rPr lang="fa-IR" altLang="en-US" sz="2500" dirty="0">
                <a:latin typeface="Arial" panose="020B0604020202020204" pitchFamily="34" charset="0"/>
                <a:cs typeface="B Zar" panose="00000400000000000000" pitchFamily="2" charset="-78"/>
              </a:rPr>
              <a:t> پروژه </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4 ـ </a:t>
            </a:r>
            <a:r>
              <a:rPr lang="fa-IR" altLang="en-US" sz="2500" dirty="0" err="1">
                <a:latin typeface="Arial" panose="020B0604020202020204" pitchFamily="34" charset="0"/>
                <a:cs typeface="B Zar" panose="00000400000000000000" pitchFamily="2" charset="-78"/>
              </a:rPr>
              <a:t>شركت</a:t>
            </a:r>
            <a:r>
              <a:rPr lang="fa-IR" altLang="en-US" sz="2500" dirty="0">
                <a:latin typeface="Arial" panose="020B0604020202020204" pitchFamily="34" charset="0"/>
                <a:cs typeface="B Zar" panose="00000400000000000000" pitchFamily="2" charset="-78"/>
              </a:rPr>
              <a:t> پروژه </a:t>
            </a:r>
            <a:r>
              <a:rPr lang="fa-IR" altLang="en-US" sz="2500" dirty="0" err="1">
                <a:latin typeface="Arial" panose="020B0604020202020204" pitchFamily="34" charset="0"/>
                <a:cs typeface="B Zar" panose="00000400000000000000" pitchFamily="2" charset="-78"/>
              </a:rPr>
              <a:t>خريدار</a:t>
            </a:r>
            <a:r>
              <a:rPr lang="fa-IR" altLang="en-US" sz="2500" dirty="0">
                <a:latin typeface="Arial" panose="020B0604020202020204" pitchFamily="34" charset="0"/>
                <a:cs typeface="B Zar" panose="00000400000000000000" pitchFamily="2" charset="-78"/>
              </a:rPr>
              <a:t>، </a:t>
            </a:r>
            <a:r>
              <a:rPr lang="fa-IR" altLang="en-US" sz="2500" dirty="0" err="1">
                <a:latin typeface="Arial" panose="020B0604020202020204" pitchFamily="34" charset="0"/>
                <a:cs typeface="B Zar" panose="00000400000000000000" pitchFamily="2" charset="-78"/>
              </a:rPr>
              <a:t>مالك</a:t>
            </a:r>
            <a:r>
              <a:rPr lang="fa-IR" altLang="en-US" sz="2500" dirty="0">
                <a:latin typeface="Arial" panose="020B0604020202020204" pitchFamily="34" charset="0"/>
                <a:cs typeface="B Zar" panose="00000400000000000000" pitchFamily="2" charset="-78"/>
              </a:rPr>
              <a:t> و </a:t>
            </a:r>
            <a:r>
              <a:rPr lang="fa-IR" altLang="en-US" sz="2500" dirty="0" err="1">
                <a:latin typeface="Arial" panose="020B0604020202020204" pitchFamily="34" charset="0"/>
                <a:cs typeface="B Zar" panose="00000400000000000000" pitchFamily="2" charset="-78"/>
              </a:rPr>
              <a:t>بهره‌بردار</a:t>
            </a:r>
            <a:r>
              <a:rPr lang="fa-IR" altLang="en-US" sz="2500" dirty="0">
                <a:latin typeface="Arial" panose="020B0604020202020204" pitchFamily="34" charset="0"/>
                <a:cs typeface="B Zar" panose="00000400000000000000" pitchFamily="2" charset="-78"/>
              </a:rPr>
              <a:t> واحد مربوطه مثل </a:t>
            </a:r>
            <a:r>
              <a:rPr lang="fa-IR" altLang="en-US" sz="2500" dirty="0" err="1">
                <a:latin typeface="Arial" panose="020B0604020202020204" pitchFamily="34" charset="0"/>
                <a:cs typeface="B Zar" panose="00000400000000000000" pitchFamily="2" charset="-78"/>
              </a:rPr>
              <a:t>نيروگاه</a:t>
            </a:r>
            <a:r>
              <a:rPr lang="fa-IR" altLang="en-US" sz="2500" dirty="0">
                <a:latin typeface="Arial" panose="020B0604020202020204" pitchFamily="34" charset="0"/>
                <a:cs typeface="B Zar" panose="00000400000000000000" pitchFamily="2" charset="-78"/>
              </a:rPr>
              <a:t> خواهند بود. </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5 ـ </a:t>
            </a:r>
            <a:r>
              <a:rPr lang="fa-IR" altLang="en-US" sz="2500" dirty="0" err="1">
                <a:latin typeface="Arial" panose="020B0604020202020204" pitchFamily="34" charset="0"/>
                <a:cs typeface="B Zar" panose="00000400000000000000" pitchFamily="2" charset="-78"/>
              </a:rPr>
              <a:t>ريسك‌پذيري</a:t>
            </a:r>
            <a:r>
              <a:rPr lang="fa-IR" altLang="en-US" sz="2500" dirty="0">
                <a:latin typeface="Arial" panose="020B0604020202020204" pitchFamily="34" charset="0"/>
                <a:cs typeface="B Zar" panose="00000400000000000000" pitchFamily="2" charset="-78"/>
              </a:rPr>
              <a:t> </a:t>
            </a:r>
            <a:r>
              <a:rPr lang="fa-IR" altLang="en-US" sz="2500" dirty="0" err="1">
                <a:latin typeface="Arial" panose="020B0604020202020204" pitchFamily="34" charset="0"/>
                <a:cs typeface="B Zar" panose="00000400000000000000" pitchFamily="2" charset="-78"/>
              </a:rPr>
              <a:t>سهام‌داران</a:t>
            </a:r>
            <a:r>
              <a:rPr lang="fa-IR" altLang="en-US" sz="2500" dirty="0">
                <a:latin typeface="Arial" panose="020B0604020202020204" pitchFamily="34" charset="0"/>
                <a:cs typeface="B Zar" panose="00000400000000000000" pitchFamily="2" charset="-78"/>
              </a:rPr>
              <a:t> </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6 ـ </a:t>
            </a:r>
            <a:r>
              <a:rPr lang="fa-IR" altLang="en-US" sz="2500" dirty="0" err="1">
                <a:latin typeface="Arial" panose="020B0604020202020204" pitchFamily="34" charset="0"/>
                <a:cs typeface="B Zar" panose="00000400000000000000" pitchFamily="2" charset="-78"/>
              </a:rPr>
              <a:t>بهره‌برداري</a:t>
            </a:r>
            <a:r>
              <a:rPr lang="fa-IR" altLang="en-US" sz="2500" dirty="0">
                <a:latin typeface="Arial" panose="020B0604020202020204" pitchFamily="34" charset="0"/>
                <a:cs typeface="B Zar" panose="00000400000000000000" pitchFamily="2" charset="-78"/>
              </a:rPr>
              <a:t> </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7 ـ بازپرداخت وام توسط </a:t>
            </a:r>
            <a:r>
              <a:rPr lang="fa-IR" altLang="en-US" sz="2500" dirty="0" err="1">
                <a:latin typeface="Arial" panose="020B0604020202020204" pitchFamily="34" charset="0"/>
                <a:cs typeface="B Zar" panose="00000400000000000000" pitchFamily="2" charset="-78"/>
              </a:rPr>
              <a:t>شركت</a:t>
            </a:r>
            <a:r>
              <a:rPr lang="fa-IR" altLang="en-US" sz="2500" dirty="0">
                <a:latin typeface="Arial" panose="020B0604020202020204" pitchFamily="34" charset="0"/>
                <a:cs typeface="B Zar" panose="00000400000000000000" pitchFamily="2" charset="-78"/>
              </a:rPr>
              <a:t> پروژه </a:t>
            </a:r>
          </a:p>
          <a:p>
            <a:pPr algn="just" rtl="1">
              <a:lnSpc>
                <a:spcPct val="80000"/>
              </a:lnSpc>
              <a:spcBef>
                <a:spcPct val="50000"/>
              </a:spcBef>
              <a:buClrTx/>
              <a:buFont typeface="Wingdings" panose="05000000000000000000" pitchFamily="2" charset="2"/>
              <a:buNone/>
            </a:pPr>
            <a:r>
              <a:rPr lang="fa-IR" altLang="en-US" sz="2500" dirty="0">
                <a:latin typeface="Arial" panose="020B0604020202020204" pitchFamily="34" charset="0"/>
                <a:cs typeface="B Zar" panose="00000400000000000000" pitchFamily="2" charset="-78"/>
              </a:rPr>
              <a:t>8 ـ انتقال پروژه پس از </a:t>
            </a:r>
            <a:r>
              <a:rPr lang="fa-IR" altLang="en-US" sz="2500" dirty="0" err="1">
                <a:latin typeface="Arial" panose="020B0604020202020204" pitchFamily="34" charset="0"/>
                <a:cs typeface="B Zar" panose="00000400000000000000" pitchFamily="2" charset="-78"/>
              </a:rPr>
              <a:t>انقضاي</a:t>
            </a:r>
            <a:r>
              <a:rPr lang="fa-IR" altLang="en-US" sz="2500" dirty="0">
                <a:latin typeface="Arial" panose="020B0604020202020204" pitchFamily="34" charset="0"/>
                <a:cs typeface="B Zar" panose="00000400000000000000" pitchFamily="2" charset="-78"/>
              </a:rPr>
              <a:t> مدت به </a:t>
            </a:r>
            <a:r>
              <a:rPr lang="fa-IR" altLang="en-US" sz="2500" dirty="0" err="1">
                <a:latin typeface="Arial" panose="020B0604020202020204" pitchFamily="34" charset="0"/>
                <a:cs typeface="B Zar" panose="00000400000000000000" pitchFamily="2" charset="-78"/>
              </a:rPr>
              <a:t>وام‌گيرنده</a:t>
            </a:r>
            <a:r>
              <a:rPr lang="fa-IR" altLang="en-US" sz="2500" dirty="0">
                <a:latin typeface="Arial" panose="020B0604020202020204" pitchFamily="34" charset="0"/>
                <a:cs typeface="B Zar" panose="00000400000000000000" pitchFamily="2" charset="-78"/>
              </a:rPr>
              <a:t>  </a:t>
            </a:r>
          </a:p>
        </p:txBody>
      </p:sp>
      <p:sp>
        <p:nvSpPr>
          <p:cNvPr id="31748" name="Text Box 4"/>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1749" name="Rectangle 5"/>
          <p:cNvSpPr>
            <a:spLocks noChangeArrowheads="1"/>
          </p:cNvSpPr>
          <p:nvPr/>
        </p:nvSpPr>
        <p:spPr bwMode="auto">
          <a:xfrm>
            <a:off x="407976" y="404813"/>
            <a:ext cx="7993062" cy="863600"/>
          </a:xfrm>
          <a:prstGeom prst="rect">
            <a:avLst/>
          </a:prstGeom>
        </p:spPr>
        <p:txBody>
          <a:bodyPr vert="horz" lIns="91440" tIns="45720" rIns="91440" bIns="45720" rtlCol="0" anchor="ctr">
            <a:noAutofit/>
          </a:bodyPr>
          <a:lstStyle/>
          <a:p>
            <a:pPr algn="r" rtl="1">
              <a:spcBef>
                <a:spcPct val="0"/>
              </a:spcBef>
            </a:pPr>
            <a:r>
              <a:rPr lang="fa-IR" altLang="en-US" sz="2400" b="1" cap="all" dirty="0">
                <a:solidFill>
                  <a:srgbClr val="FF0000"/>
                </a:solidFill>
                <a:latin typeface="+mj-lt"/>
                <a:ea typeface="+mj-ea"/>
                <a:cs typeface="B Zar" panose="00000400000000000000" pitchFamily="2" charset="-78"/>
              </a:rPr>
              <a:t>مراحل انجام </a:t>
            </a:r>
            <a:r>
              <a:rPr lang="en-US" altLang="en-US" sz="2400" b="1" cap="all" dirty="0">
                <a:solidFill>
                  <a:srgbClr val="FF0000"/>
                </a:solidFill>
                <a:latin typeface="+mj-lt"/>
                <a:ea typeface="+mj-ea"/>
                <a:cs typeface="B Zar" panose="00000400000000000000" pitchFamily="2" charset="-78"/>
              </a:rPr>
              <a:t>B.O.T</a:t>
            </a:r>
            <a:endParaRPr lang="fa-IR" altLang="en-US" sz="2400" b="1" cap="all" dirty="0">
              <a:solidFill>
                <a:srgbClr val="FF0000"/>
              </a:solidFill>
              <a:latin typeface="+mj-lt"/>
              <a:ea typeface="+mj-ea"/>
              <a:cs typeface="B Zar" panose="00000400000000000000" pitchFamily="2" charset="-78"/>
            </a:endParaRPr>
          </a:p>
        </p:txBody>
      </p:sp>
    </p:spTree>
    <p:extLst>
      <p:ext uri="{BB962C8B-B14F-4D97-AF65-F5344CB8AC3E}">
        <p14:creationId xmlns:p14="http://schemas.microsoft.com/office/powerpoint/2010/main" val="2651744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8ADC4941-73A2-42E3-A77C-907238CA90DB}" type="slidenum">
              <a:rPr lang="ar-SA" altLang="en-US" sz="1100">
                <a:solidFill>
                  <a:srgbClr val="5F6680"/>
                </a:solidFill>
                <a:cs typeface="B Zar" panose="00000400000000000000" pitchFamily="2" charset="-78"/>
              </a:rPr>
              <a:pPr eaLnBrk="1" hangingPunct="1"/>
              <a:t>62</a:t>
            </a:fld>
            <a:endParaRPr lang="en-US" altLang="en-US" sz="1100">
              <a:solidFill>
                <a:srgbClr val="5F6680"/>
              </a:solidFill>
              <a:cs typeface="B Zar" panose="00000400000000000000" pitchFamily="2" charset="-78"/>
            </a:endParaRPr>
          </a:p>
        </p:txBody>
      </p:sp>
      <p:sp>
        <p:nvSpPr>
          <p:cNvPr id="32771" name="Text Box 2"/>
          <p:cNvSpPr txBox="1">
            <a:spLocks noChangeArrowheads="1"/>
          </p:cNvSpPr>
          <p:nvPr/>
        </p:nvSpPr>
        <p:spPr bwMode="auto">
          <a:xfrm>
            <a:off x="179388" y="1990725"/>
            <a:ext cx="8785225" cy="353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7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احداث، </a:t>
            </a:r>
            <a:r>
              <a:rPr lang="fa-IR" altLang="en-US" sz="2400" dirty="0" err="1">
                <a:latin typeface="Arial" panose="020B0604020202020204" pitchFamily="34" charset="0"/>
                <a:cs typeface="B Zar" panose="00000400000000000000" pitchFamily="2" charset="-78"/>
              </a:rPr>
              <a:t>تملك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است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نوعي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محسوب </a:t>
            </a:r>
            <a:r>
              <a:rPr lang="fa-IR" altLang="en-US" sz="2400" dirty="0" err="1">
                <a:latin typeface="Arial" panose="020B0604020202020204" pitchFamily="34" charset="0"/>
                <a:cs typeface="B Zar" panose="00000400000000000000" pitchFamily="2" charset="-78"/>
              </a:rPr>
              <a:t>مي‌شود</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پس از </a:t>
            </a:r>
            <a:r>
              <a:rPr lang="fa-IR" altLang="en-US" sz="2400" dirty="0" err="1">
                <a:latin typeface="Arial" panose="020B0604020202020204" pitchFamily="34" charset="0"/>
                <a:cs typeface="B Zar" panose="00000400000000000000" pitchFamily="2" charset="-78"/>
              </a:rPr>
              <a:t>تملك</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انتقال صورت </a:t>
            </a:r>
            <a:r>
              <a:rPr lang="fa-IR" altLang="en-US" sz="2400" dirty="0" err="1">
                <a:latin typeface="Arial" panose="020B0604020202020204" pitchFamily="34" charset="0"/>
                <a:cs typeface="B Zar" panose="00000400000000000000" pitchFamily="2" charset="-78"/>
              </a:rPr>
              <a:t>نمي‌گيرد</a:t>
            </a:r>
            <a:r>
              <a:rPr lang="fa-IR" altLang="en-US" sz="2400" dirty="0">
                <a:latin typeface="Arial" panose="020B0604020202020204" pitchFamily="34" charset="0"/>
                <a:cs typeface="B Zar" panose="00000400000000000000" pitchFamily="2" charset="-78"/>
              </a:rPr>
              <a:t>.</a:t>
            </a:r>
          </a:p>
          <a:p>
            <a:pPr algn="just" rtl="1">
              <a:lnSpc>
                <a:spcPct val="17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10 ـ </a:t>
            </a:r>
            <a:r>
              <a:rPr lang="en-US" altLang="en-US" sz="2400" dirty="0">
                <a:latin typeface="Arial" panose="020B0604020202020204" pitchFamily="34" charset="0"/>
                <a:cs typeface="B Zar" panose="00000400000000000000" pitchFamily="2" charset="-78"/>
              </a:rPr>
              <a:t>B.O.O.T		Build. Own. Operate. Transfer</a:t>
            </a:r>
            <a:endParaRPr lang="fa-IR" altLang="en-US" sz="2400" dirty="0">
              <a:latin typeface="Arial" panose="020B0604020202020204" pitchFamily="34" charset="0"/>
              <a:cs typeface="B Zar" panose="00000400000000000000" pitchFamily="2" charset="-78"/>
            </a:endParaRPr>
          </a:p>
          <a:p>
            <a:pPr algn="just" rtl="1">
              <a:lnSpc>
                <a:spcPct val="170000"/>
              </a:lnSpc>
              <a:spcBef>
                <a:spcPct val="50000"/>
              </a:spcBef>
              <a:buClrTx/>
              <a:buFont typeface="Wingdings" panose="05000000000000000000" pitchFamily="2" charset="2"/>
              <a:buNone/>
            </a:pP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نوعي</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B.O.O</a:t>
            </a:r>
            <a:r>
              <a:rPr lang="fa-IR" altLang="en-US" sz="2400" dirty="0">
                <a:latin typeface="Arial" panose="020B0604020202020204" pitchFamily="34" charset="0"/>
                <a:cs typeface="B Zar" panose="00000400000000000000" pitchFamily="2" charset="-78"/>
              </a:rPr>
              <a:t> است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پايان</a:t>
            </a:r>
            <a:r>
              <a:rPr lang="fa-IR" altLang="en-US" sz="2400" dirty="0">
                <a:latin typeface="Arial" panose="020B0604020202020204" pitchFamily="34" charset="0"/>
                <a:cs typeface="B Zar" panose="00000400000000000000" pitchFamily="2" charset="-78"/>
              </a:rPr>
              <a:t> انتقال واحد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نيروگاه</a:t>
            </a:r>
            <a:r>
              <a:rPr lang="fa-IR" altLang="en-US" sz="2400" dirty="0">
                <a:latin typeface="Arial" panose="020B0604020202020204" pitchFamily="34" charset="0"/>
                <a:cs typeface="B Zar" panose="00000400000000000000" pitchFamily="2" charset="-78"/>
              </a:rPr>
              <a:t> به </a:t>
            </a:r>
            <a:r>
              <a:rPr lang="fa-IR" altLang="en-US" sz="2400" dirty="0" err="1">
                <a:latin typeface="Arial" panose="020B0604020202020204" pitchFamily="34" charset="0"/>
                <a:cs typeface="B Zar" panose="00000400000000000000" pitchFamily="2" charset="-78"/>
              </a:rPr>
              <a:t>كشور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ميزبان</a:t>
            </a:r>
            <a:r>
              <a:rPr lang="fa-IR" altLang="en-US" sz="2400" dirty="0">
                <a:latin typeface="Arial" panose="020B0604020202020204" pitchFamily="34" charset="0"/>
                <a:cs typeface="B Zar" panose="00000400000000000000" pitchFamily="2" charset="-78"/>
              </a:rPr>
              <a:t> صورت </a:t>
            </a:r>
            <a:r>
              <a:rPr lang="fa-IR" altLang="en-US" sz="2400" dirty="0" err="1">
                <a:latin typeface="Arial" panose="020B0604020202020204" pitchFamily="34" charset="0"/>
                <a:cs typeface="B Zar" panose="00000400000000000000" pitchFamily="2" charset="-78"/>
              </a:rPr>
              <a:t>مي‌گيرد</a:t>
            </a:r>
            <a:r>
              <a:rPr lang="fa-IR" altLang="en-US" sz="2400" dirty="0">
                <a:latin typeface="Arial" panose="020B0604020202020204" pitchFamily="34" charset="0"/>
                <a:cs typeface="B Zar" panose="00000400000000000000" pitchFamily="2" charset="-78"/>
              </a:rPr>
              <a:t>.</a:t>
            </a:r>
          </a:p>
        </p:txBody>
      </p:sp>
      <p:sp>
        <p:nvSpPr>
          <p:cNvPr id="32772"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Zar" panose="00000400000000000000" pitchFamily="2" charset="-78"/>
            </a:endParaRPr>
          </a:p>
        </p:txBody>
      </p:sp>
      <p:sp>
        <p:nvSpPr>
          <p:cNvPr id="32773" name="Rectangle 4"/>
          <p:cNvSpPr>
            <a:spLocks noChangeArrowheads="1"/>
          </p:cNvSpPr>
          <p:nvPr/>
        </p:nvSpPr>
        <p:spPr bwMode="auto">
          <a:xfrm>
            <a:off x="1116013" y="765175"/>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0"/>
              </a:spcBef>
              <a:buClrTx/>
              <a:buSzTx/>
              <a:buFontTx/>
              <a:buNone/>
            </a:pPr>
            <a:r>
              <a:rPr lang="fa-IR" altLang="en-US">
                <a:latin typeface="Arial" panose="020B0604020202020204" pitchFamily="34" charset="0"/>
                <a:cs typeface="B Zar" panose="00000400000000000000" pitchFamily="2" charset="-78"/>
              </a:rPr>
              <a:t>9 ـ </a:t>
            </a:r>
            <a:r>
              <a:rPr lang="en-US" altLang="en-US">
                <a:latin typeface="Arial" panose="020B0604020202020204" pitchFamily="34" charset="0"/>
                <a:cs typeface="B Zar" panose="00000400000000000000" pitchFamily="2" charset="-78"/>
              </a:rPr>
              <a:t>B.O.O				Build. Own. Operate</a:t>
            </a:r>
            <a:endParaRPr lang="fa-IR" altLang="en-US">
              <a:latin typeface="Arial" panose="020B0604020202020204" pitchFamily="34" charset="0"/>
              <a:cs typeface="B Zar" panose="00000400000000000000" pitchFamily="2" charset="-78"/>
            </a:endParaRPr>
          </a:p>
        </p:txBody>
      </p:sp>
    </p:spTree>
    <p:extLst>
      <p:ext uri="{BB962C8B-B14F-4D97-AF65-F5344CB8AC3E}">
        <p14:creationId xmlns:p14="http://schemas.microsoft.com/office/powerpoint/2010/main" val="187182194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A7C707C1-FB89-4118-B462-207CE5AFD0E2}" type="slidenum">
              <a:rPr lang="ar-SA" altLang="en-US" sz="1100">
                <a:solidFill>
                  <a:srgbClr val="5F6680"/>
                </a:solidFill>
                <a:cs typeface="B Zar" panose="00000400000000000000" pitchFamily="2" charset="-78"/>
              </a:rPr>
              <a:pPr eaLnBrk="1" hangingPunct="1"/>
              <a:t>63</a:t>
            </a:fld>
            <a:endParaRPr lang="en-US" altLang="en-US" sz="1100">
              <a:solidFill>
                <a:srgbClr val="5F6680"/>
              </a:solidFill>
              <a:cs typeface="B Zar" panose="00000400000000000000" pitchFamily="2" charset="-78"/>
            </a:endParaRPr>
          </a:p>
        </p:txBody>
      </p:sp>
      <p:sp>
        <p:nvSpPr>
          <p:cNvPr id="33795" name="Text Box 2"/>
          <p:cNvSpPr txBox="1">
            <a:spLocks noChangeArrowheads="1"/>
          </p:cNvSpPr>
          <p:nvPr/>
        </p:nvSpPr>
        <p:spPr bwMode="auto">
          <a:xfrm>
            <a:off x="179388" y="1990725"/>
            <a:ext cx="87852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50000"/>
              </a:spcBef>
              <a:buClrTx/>
              <a:buFont typeface="Wingdings" panose="05000000000000000000" pitchFamily="2" charset="2"/>
              <a:buNone/>
            </a:pPr>
            <a:r>
              <a:rPr lang="fa-IR" altLang="en-US" sz="2400">
                <a:latin typeface="Arial" panose="020B0604020202020204" pitchFamily="34" charset="0"/>
                <a:cs typeface="B Zar" panose="00000400000000000000" pitchFamily="2" charset="-78"/>
              </a:rPr>
              <a:t>12 ـ </a:t>
            </a:r>
            <a:r>
              <a:rPr lang="en-US" altLang="en-US" sz="2400">
                <a:latin typeface="Arial" panose="020B0604020202020204" pitchFamily="34" charset="0"/>
                <a:cs typeface="B Zar" panose="00000400000000000000" pitchFamily="2" charset="-78"/>
              </a:rPr>
              <a:t>B.L.T				Build. Lease. Transfer</a:t>
            </a:r>
            <a:endParaRPr lang="fa-IR" altLang="en-US" sz="2400">
              <a:latin typeface="Arial" panose="020B0604020202020204" pitchFamily="34" charset="0"/>
              <a:cs typeface="B Zar" panose="00000400000000000000" pitchFamily="2" charset="-78"/>
            </a:endParaRPr>
          </a:p>
          <a:p>
            <a:pPr algn="just" rtl="1">
              <a:lnSpc>
                <a:spcPct val="180000"/>
              </a:lnSpc>
              <a:spcBef>
                <a:spcPct val="50000"/>
              </a:spcBef>
              <a:buClrTx/>
              <a:buFont typeface="Wingdings" panose="05000000000000000000" pitchFamily="2" charset="2"/>
              <a:buNone/>
            </a:pPr>
            <a:r>
              <a:rPr lang="fa-IR" altLang="en-US" sz="2400">
                <a:latin typeface="Arial" panose="020B0604020202020204" pitchFamily="34" charset="0"/>
                <a:cs typeface="B Zar" panose="00000400000000000000" pitchFamily="2" charset="-78"/>
              </a:rPr>
              <a:t>     قرارداد احداث، اجاره و انتقال است كه تابع شرايط پيمان صورت مي‌گيرد.</a:t>
            </a:r>
          </a:p>
          <a:p>
            <a:pPr algn="just" rtl="1">
              <a:lnSpc>
                <a:spcPct val="180000"/>
              </a:lnSpc>
              <a:spcBef>
                <a:spcPct val="50000"/>
              </a:spcBef>
              <a:buClrTx/>
              <a:buFont typeface="Wingdings" panose="05000000000000000000" pitchFamily="2" charset="2"/>
              <a:buNone/>
            </a:pPr>
            <a:r>
              <a:rPr lang="fa-IR" altLang="en-US" sz="2400">
                <a:latin typeface="Arial" panose="020B0604020202020204" pitchFamily="34" charset="0"/>
                <a:cs typeface="B Zar" panose="00000400000000000000" pitchFamily="2" charset="-78"/>
              </a:rPr>
              <a:t>13 ـ </a:t>
            </a:r>
            <a:r>
              <a:rPr lang="en-US" altLang="en-US" sz="2400">
                <a:latin typeface="Arial" panose="020B0604020202020204" pitchFamily="34" charset="0"/>
                <a:cs typeface="B Zar" panose="00000400000000000000" pitchFamily="2" charset="-78"/>
              </a:rPr>
              <a:t>B.T				 	  Build. Transfer   </a:t>
            </a:r>
            <a:endParaRPr lang="fa-IR" altLang="en-US" sz="2400">
              <a:latin typeface="Arial" panose="020B0604020202020204" pitchFamily="34" charset="0"/>
              <a:cs typeface="B Zar" panose="00000400000000000000" pitchFamily="2" charset="-78"/>
            </a:endParaRPr>
          </a:p>
          <a:p>
            <a:pPr algn="just" rtl="1">
              <a:lnSpc>
                <a:spcPct val="180000"/>
              </a:lnSpc>
              <a:spcBef>
                <a:spcPct val="50000"/>
              </a:spcBef>
              <a:buClrTx/>
              <a:buFont typeface="Wingdings" panose="05000000000000000000" pitchFamily="2" charset="2"/>
              <a:buNone/>
            </a:pPr>
            <a:r>
              <a:rPr lang="fa-IR" altLang="en-US" sz="2400">
                <a:latin typeface="Arial" panose="020B0604020202020204" pitchFamily="34" charset="0"/>
                <a:cs typeface="B Zar" panose="00000400000000000000" pitchFamily="2" charset="-78"/>
              </a:rPr>
              <a:t>      قرارداد احداث و انتقال است كه بهره‌برداري را كشور ميزبان انجام خواهد داد و نسبت به پرداخت اصل و فرع به سرمايه‌گذار اقدام مي‌نمايد.</a:t>
            </a:r>
          </a:p>
        </p:txBody>
      </p:sp>
      <p:sp>
        <p:nvSpPr>
          <p:cNvPr id="33796" name="Text Box 3"/>
          <p:cNvSpPr txBox="1">
            <a:spLocks noChangeArrowheads="1"/>
          </p:cNvSpPr>
          <p:nvPr/>
        </p:nvSpPr>
        <p:spPr bwMode="auto">
          <a:xfrm>
            <a:off x="1619250" y="836613"/>
            <a:ext cx="727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400">
              <a:latin typeface="Arial" panose="020B0604020202020204" pitchFamily="34" charset="0"/>
              <a:cs typeface="B Zar" panose="00000400000000000000" pitchFamily="2" charset="-78"/>
            </a:endParaRPr>
          </a:p>
        </p:txBody>
      </p:sp>
      <p:sp>
        <p:nvSpPr>
          <p:cNvPr id="33797" name="Rectangle 4"/>
          <p:cNvSpPr>
            <a:spLocks noChangeArrowheads="1"/>
          </p:cNvSpPr>
          <p:nvPr/>
        </p:nvSpPr>
        <p:spPr bwMode="auto">
          <a:xfrm>
            <a:off x="1116013" y="476250"/>
            <a:ext cx="79930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20000"/>
              </a:lnSpc>
              <a:spcBef>
                <a:spcPct val="0"/>
              </a:spcBef>
              <a:buClrTx/>
              <a:buSzTx/>
              <a:buFontTx/>
              <a:buNone/>
            </a:pPr>
            <a:r>
              <a:rPr lang="fa-IR" altLang="en-US" sz="2400" dirty="0">
                <a:latin typeface="Arial" panose="020B0604020202020204" pitchFamily="34" charset="0"/>
                <a:cs typeface="B Zar" panose="00000400000000000000" pitchFamily="2" charset="-78"/>
              </a:rPr>
              <a:t>11 ـ </a:t>
            </a:r>
            <a:r>
              <a:rPr lang="en-US" altLang="en-US" sz="2400" dirty="0">
                <a:latin typeface="Arial" panose="020B0604020202020204" pitchFamily="34" charset="0"/>
                <a:cs typeface="B Zar" panose="00000400000000000000" pitchFamily="2" charset="-78"/>
              </a:rPr>
              <a:t>B.T.O			 Build. Transfer. Operate    </a:t>
            </a:r>
            <a:endParaRPr lang="fa-IR" altLang="en-US" sz="2400" dirty="0">
              <a:latin typeface="Arial" panose="020B0604020202020204" pitchFamily="34" charset="0"/>
              <a:cs typeface="B Zar" panose="00000400000000000000" pitchFamily="2" charset="-78"/>
            </a:endParaRPr>
          </a:p>
          <a:p>
            <a:pPr algn="just" rtl="1">
              <a:lnSpc>
                <a:spcPct val="120000"/>
              </a:lnSpc>
              <a:spcBef>
                <a:spcPct val="50000"/>
              </a:spcBef>
              <a:buClrTx/>
              <a:buFont typeface="Wingdings" panose="05000000000000000000" pitchFamily="2" charset="2"/>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احداث، انتقال و سپس </a:t>
            </a:r>
            <a:r>
              <a:rPr lang="fa-IR" altLang="en-US" sz="2400" dirty="0" err="1">
                <a:latin typeface="Arial" panose="020B0604020202020204" pitchFamily="34" charset="0"/>
                <a:cs typeface="B Zar" panose="00000400000000000000" pitchFamily="2" charset="-78"/>
              </a:rPr>
              <a:t>بهره‌برداري</a:t>
            </a:r>
            <a:r>
              <a:rPr lang="fa-IR" altLang="en-US" sz="2400" dirty="0">
                <a:latin typeface="Arial" panose="020B0604020202020204" pitchFamily="34" charset="0"/>
                <a:cs typeface="B Zar" panose="00000400000000000000" pitchFamily="2" charset="-78"/>
              </a:rPr>
              <a:t> است.</a:t>
            </a:r>
          </a:p>
        </p:txBody>
      </p:sp>
    </p:spTree>
    <p:extLst>
      <p:ext uri="{BB962C8B-B14F-4D97-AF65-F5344CB8AC3E}">
        <p14:creationId xmlns:p14="http://schemas.microsoft.com/office/powerpoint/2010/main" val="374614602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336E6733-EDC5-4866-96E9-1F0543A18AD3}" type="slidenum">
              <a:rPr lang="ar-SA" altLang="en-US" sz="1200">
                <a:solidFill>
                  <a:srgbClr val="5F6680"/>
                </a:solidFill>
              </a:rPr>
              <a:pPr eaLnBrk="1" hangingPunct="1"/>
              <a:t>64</a:t>
            </a:fld>
            <a:endParaRPr lang="en-US" altLang="en-US" sz="1200">
              <a:solidFill>
                <a:srgbClr val="5F6680"/>
              </a:solidFill>
            </a:endParaRPr>
          </a:p>
        </p:txBody>
      </p:sp>
      <p:sp>
        <p:nvSpPr>
          <p:cNvPr id="34819" name="Text Box 2"/>
          <p:cNvSpPr txBox="1">
            <a:spLocks noChangeArrowheads="1"/>
          </p:cNvSpPr>
          <p:nvPr/>
        </p:nvSpPr>
        <p:spPr bwMode="auto">
          <a:xfrm>
            <a:off x="323850" y="1082314"/>
            <a:ext cx="87852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lnSpc>
                <a:spcPct val="190000"/>
              </a:lnSpc>
              <a:spcBef>
                <a:spcPct val="0"/>
              </a:spcBef>
              <a:buClrTx/>
              <a:buSzTx/>
              <a:buFontTx/>
              <a:buNone/>
            </a:pPr>
            <a:r>
              <a:rPr lang="fa-IR" altLang="en-US" b="1" dirty="0">
                <a:latin typeface="Arial" panose="020B0604020202020204" pitchFamily="34" charset="0"/>
                <a:cs typeface="B Titr" panose="00000700000000000000" pitchFamily="2" charset="-78"/>
              </a:rPr>
              <a:t>14 ـ</a:t>
            </a:r>
            <a:r>
              <a:rPr lang="fa-IR" altLang="en-US" b="1" dirty="0">
                <a:latin typeface="Arial" panose="020B0604020202020204" pitchFamily="34" charset="0"/>
                <a:cs typeface="B Mitra" panose="00000400000000000000" pitchFamily="2" charset="-78"/>
              </a:rPr>
              <a:t> </a:t>
            </a:r>
            <a:r>
              <a:rPr lang="en-US" altLang="en-US" b="1" dirty="0">
                <a:latin typeface="Arial" panose="020B0604020202020204" pitchFamily="34" charset="0"/>
                <a:cs typeface="B Mitra" panose="00000400000000000000" pitchFamily="2" charset="-78"/>
              </a:rPr>
              <a:t>D.B.F.O	Design. Build. Finance. Operate        </a:t>
            </a:r>
            <a:endParaRPr lang="fa-IR" altLang="en-US" b="1" dirty="0">
              <a:latin typeface="Arial" panose="020B0604020202020204" pitchFamily="34" charset="0"/>
              <a:cs typeface="B Mitra" panose="00000400000000000000" pitchFamily="2" charset="-78"/>
            </a:endParaRPr>
          </a:p>
          <a:p>
            <a:pPr algn="r" rtl="1">
              <a:lnSpc>
                <a:spcPct val="190000"/>
              </a:lnSpc>
              <a:spcBef>
                <a:spcPct val="0"/>
              </a:spcBef>
              <a:buClrTx/>
              <a:buSzTx/>
              <a:buFontTx/>
              <a:buNone/>
            </a:pP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اين</a:t>
            </a:r>
            <a:r>
              <a:rPr lang="fa-IR" altLang="en-US" dirty="0">
                <a:latin typeface="Arial" panose="020B0604020202020204" pitchFamily="34" charset="0"/>
                <a:cs typeface="B Zar" panose="00000400000000000000" pitchFamily="2" charset="-78"/>
              </a:rPr>
              <a:t> قرارداد طرح، احداث، </a:t>
            </a:r>
            <a:r>
              <a:rPr lang="fa-IR" altLang="en-US" dirty="0" err="1">
                <a:latin typeface="Arial" panose="020B0604020202020204" pitchFamily="34" charset="0"/>
                <a:cs typeface="B Zar" panose="00000400000000000000" pitchFamily="2" charset="-78"/>
              </a:rPr>
              <a:t>تأمين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مالي</a:t>
            </a:r>
            <a:r>
              <a:rPr lang="fa-IR" altLang="en-US" dirty="0">
                <a:latin typeface="Arial" panose="020B0604020202020204" pitchFamily="34" charset="0"/>
                <a:cs typeface="B Zar" panose="00000400000000000000" pitchFamily="2" charset="-78"/>
              </a:rPr>
              <a:t> و </a:t>
            </a:r>
            <a:r>
              <a:rPr lang="fa-IR" altLang="en-US" dirty="0" err="1">
                <a:latin typeface="Arial" panose="020B0604020202020204" pitchFamily="34" charset="0"/>
                <a:cs typeface="B Zar" panose="00000400000000000000" pitchFamily="2" charset="-78"/>
              </a:rPr>
              <a:t>بهره‌برداري</a:t>
            </a:r>
            <a:r>
              <a:rPr lang="fa-IR" altLang="en-US" dirty="0">
                <a:latin typeface="Arial" panose="020B0604020202020204" pitchFamily="34" charset="0"/>
                <a:cs typeface="B Zar" panose="00000400000000000000" pitchFamily="2" charset="-78"/>
              </a:rPr>
              <a:t> است.</a:t>
            </a:r>
          </a:p>
          <a:p>
            <a:pPr algn="just" rtl="1">
              <a:lnSpc>
                <a:spcPct val="190000"/>
              </a:lnSpc>
              <a:spcBef>
                <a:spcPct val="50000"/>
              </a:spcBef>
              <a:buClrTx/>
              <a:buFont typeface="Wingdings" panose="05000000000000000000" pitchFamily="2" charset="2"/>
              <a:buNone/>
            </a:pPr>
            <a:r>
              <a:rPr lang="fa-IR" altLang="en-US" b="1" dirty="0" err="1">
                <a:latin typeface="Arial" panose="020B0604020202020204" pitchFamily="34" charset="0"/>
                <a:cs typeface="B Titr" panose="00000700000000000000" pitchFamily="2" charset="-78"/>
              </a:rPr>
              <a:t>قراردادهاي</a:t>
            </a:r>
            <a:r>
              <a:rPr lang="fa-IR" altLang="en-US" b="1" dirty="0">
                <a:latin typeface="Arial" panose="020B0604020202020204" pitchFamily="34" charset="0"/>
                <a:cs typeface="B Titr" panose="00000700000000000000" pitchFamily="2" charset="-78"/>
              </a:rPr>
              <a:t> مورد عمل در </a:t>
            </a:r>
            <a:r>
              <a:rPr lang="fa-IR" altLang="en-US" b="1" dirty="0" err="1">
                <a:latin typeface="Arial" panose="020B0604020202020204" pitchFamily="34" charset="0"/>
                <a:cs typeface="B Titr" panose="00000700000000000000" pitchFamily="2" charset="-78"/>
              </a:rPr>
              <a:t>ايران</a:t>
            </a:r>
            <a:r>
              <a:rPr lang="fa-IR" altLang="en-US" b="1" dirty="0">
                <a:latin typeface="Arial" panose="020B0604020202020204" pitchFamily="34" charset="0"/>
                <a:cs typeface="B Titr" panose="00000700000000000000" pitchFamily="2" charset="-78"/>
              </a:rPr>
              <a:t>: </a:t>
            </a:r>
          </a:p>
          <a:p>
            <a:pPr algn="r" rtl="1">
              <a:lnSpc>
                <a:spcPct val="190000"/>
              </a:lnSpc>
              <a:spcBef>
                <a:spcPct val="0"/>
              </a:spcBef>
              <a:buClrTx/>
              <a:buSzTx/>
              <a:buNone/>
            </a:pPr>
            <a:r>
              <a:rPr lang="fa-IR" altLang="en-US" b="1" dirty="0">
                <a:latin typeface="Arial" panose="020B0604020202020204" pitchFamily="34" charset="0"/>
                <a:cs typeface="B Mitra" panose="00000400000000000000" pitchFamily="2" charset="-78"/>
              </a:rPr>
              <a:t>     </a:t>
            </a:r>
            <a:r>
              <a:rPr lang="fa-IR" altLang="en-US" dirty="0">
                <a:latin typeface="Arial" panose="020B0604020202020204" pitchFamily="34" charset="0"/>
                <a:cs typeface="B Zar" panose="00000400000000000000" pitchFamily="2" charset="-78"/>
              </a:rPr>
              <a:t>در </a:t>
            </a:r>
            <a:r>
              <a:rPr lang="fa-IR" altLang="en-US" dirty="0" err="1">
                <a:latin typeface="Arial" panose="020B0604020202020204" pitchFamily="34" charset="0"/>
                <a:cs typeface="B Zar" panose="00000400000000000000" pitchFamily="2" charset="-78"/>
              </a:rPr>
              <a:t>برنامه‌هاي</a:t>
            </a:r>
            <a:r>
              <a:rPr lang="fa-IR" altLang="en-US" dirty="0">
                <a:latin typeface="Arial" panose="020B0604020202020204" pitchFamily="34" charset="0"/>
                <a:cs typeface="B Zar" panose="00000400000000000000" pitchFamily="2" charset="-78"/>
              </a:rPr>
              <a:t> توسعه </a:t>
            </a:r>
            <a:r>
              <a:rPr lang="fa-IR" altLang="en-US" dirty="0" err="1">
                <a:latin typeface="Arial" panose="020B0604020202020204" pitchFamily="34" charset="0"/>
                <a:cs typeface="B Zar" panose="00000400000000000000" pitchFamily="2" charset="-78"/>
              </a:rPr>
              <a:t>اقتصادي</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ايران</a:t>
            </a:r>
            <a:r>
              <a:rPr lang="fa-IR" altLang="en-US" dirty="0">
                <a:latin typeface="Arial" panose="020B0604020202020204" pitchFamily="34" charset="0"/>
                <a:cs typeface="B Zar" panose="00000400000000000000" pitchFamily="2" charset="-78"/>
              </a:rPr>
              <a:t> پس از </a:t>
            </a:r>
            <a:r>
              <a:rPr lang="fa-IR" altLang="en-US" dirty="0" err="1">
                <a:latin typeface="Arial" panose="020B0604020202020204" pitchFamily="34" charset="0"/>
                <a:cs typeface="B Zar" panose="00000400000000000000" pitchFamily="2" charset="-78"/>
              </a:rPr>
              <a:t>پيروزي</a:t>
            </a:r>
            <a:r>
              <a:rPr lang="fa-IR" altLang="en-US" dirty="0">
                <a:latin typeface="Arial" panose="020B0604020202020204" pitchFamily="34" charset="0"/>
                <a:cs typeface="B Zar" panose="00000400000000000000" pitchFamily="2" charset="-78"/>
              </a:rPr>
              <a:t> انقلاب </a:t>
            </a:r>
            <a:r>
              <a:rPr lang="fa-IR" altLang="en-US" dirty="0" err="1">
                <a:latin typeface="Arial" panose="020B0604020202020204" pitchFamily="34" charset="0"/>
                <a:cs typeface="B Zar" panose="00000400000000000000" pitchFamily="2" charset="-78"/>
              </a:rPr>
              <a:t>اسلامي</a:t>
            </a:r>
            <a:r>
              <a:rPr lang="fa-IR" altLang="en-US" dirty="0">
                <a:latin typeface="Arial" panose="020B0604020202020204" pitchFamily="34" charset="0"/>
                <a:cs typeface="B Zar" panose="00000400000000000000" pitchFamily="2" charset="-78"/>
              </a:rPr>
              <a:t> عمدتاً از </a:t>
            </a:r>
            <a:r>
              <a:rPr lang="fa-IR" altLang="en-US" dirty="0" err="1">
                <a:latin typeface="Arial" panose="020B0604020202020204" pitchFamily="34" charset="0"/>
                <a:cs typeface="B Zar" panose="00000400000000000000" pitchFamily="2" charset="-78"/>
              </a:rPr>
              <a:t>روش‌هاي</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زير</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تأمين</a:t>
            </a:r>
            <a:r>
              <a:rPr lang="fa-IR" altLang="en-US" dirty="0">
                <a:latin typeface="Arial" panose="020B0604020202020204" pitchFamily="34" charset="0"/>
                <a:cs typeface="B Zar" panose="00000400000000000000" pitchFamily="2" charset="-78"/>
              </a:rPr>
              <a:t> </a:t>
            </a:r>
            <a:r>
              <a:rPr lang="fa-IR" altLang="en-US" dirty="0" err="1">
                <a:latin typeface="Arial" panose="020B0604020202020204" pitchFamily="34" charset="0"/>
                <a:cs typeface="B Zar" panose="00000400000000000000" pitchFamily="2" charset="-78"/>
              </a:rPr>
              <a:t>مالي</a:t>
            </a:r>
            <a:r>
              <a:rPr lang="fa-IR" altLang="en-US" dirty="0">
                <a:latin typeface="Arial" panose="020B0604020202020204" pitchFamily="34" charset="0"/>
                <a:cs typeface="B Zar" panose="00000400000000000000" pitchFamily="2" charset="-78"/>
              </a:rPr>
              <a:t> صورت گرفته است:</a:t>
            </a:r>
          </a:p>
        </p:txBody>
      </p:sp>
      <p:sp>
        <p:nvSpPr>
          <p:cNvPr id="34820"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4821" name="Rectangle 4"/>
          <p:cNvSpPr>
            <a:spLocks noChangeArrowheads="1"/>
          </p:cNvSpPr>
          <p:nvPr/>
        </p:nvSpPr>
        <p:spPr bwMode="auto">
          <a:xfrm>
            <a:off x="1116013" y="333375"/>
            <a:ext cx="79930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60000"/>
              </a:lnSpc>
              <a:spcBef>
                <a:spcPct val="0"/>
              </a:spcBef>
              <a:buClrTx/>
              <a:buSzTx/>
              <a:buFontTx/>
              <a:buNone/>
            </a:pPr>
            <a:endParaRPr lang="fa-IR" altLang="en-US" b="1">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382217896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5725CE92-FA00-42AD-96EE-95AD5B84EC5D}" type="slidenum">
              <a:rPr lang="ar-SA" altLang="en-US" sz="1200">
                <a:solidFill>
                  <a:srgbClr val="5F6680"/>
                </a:solidFill>
              </a:rPr>
              <a:pPr eaLnBrk="1" hangingPunct="1"/>
              <a:t>65</a:t>
            </a:fld>
            <a:endParaRPr lang="en-US" altLang="en-US" sz="1200">
              <a:solidFill>
                <a:srgbClr val="5F6680"/>
              </a:solidFill>
            </a:endParaRPr>
          </a:p>
        </p:txBody>
      </p:sp>
      <p:sp>
        <p:nvSpPr>
          <p:cNvPr id="35843" name="Text Box 2"/>
          <p:cNvSpPr txBox="1">
            <a:spLocks noChangeArrowheads="1"/>
          </p:cNvSpPr>
          <p:nvPr/>
        </p:nvSpPr>
        <p:spPr bwMode="auto">
          <a:xfrm>
            <a:off x="179388" y="1916113"/>
            <a:ext cx="8785225"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just" rtl="1">
              <a:lnSpc>
                <a:spcPct val="130000"/>
              </a:lnSpc>
              <a:spcBef>
                <a:spcPct val="50000"/>
              </a:spcBef>
              <a:buClrTx/>
              <a:buSzPct val="95000"/>
              <a:buFont typeface="Wingdings 2" panose="05020102010507070707" pitchFamily="18" charset="2"/>
              <a:buNone/>
              <a:defRPr sz="2400" b="1">
                <a:latin typeface="Arial" panose="020B0604020202020204" pitchFamily="34" charset="0"/>
                <a:ea typeface="Majalla UI"/>
                <a:cs typeface="B Mitra" panose="00000400000000000000" pitchFamily="2" charset="-78"/>
              </a:defRPr>
            </a:lvl1pPr>
            <a:lvl2pPr marL="742950" indent="-285750">
              <a:spcBef>
                <a:spcPct val="20000"/>
              </a:spcBef>
              <a:buClr>
                <a:schemeClr val="accent1"/>
              </a:buClr>
              <a:buSzPct val="85000"/>
              <a:buFont typeface="Wingdings 2" panose="05020102010507070707" pitchFamily="18" charset="2"/>
              <a:buChar char=""/>
              <a:defRPr sz="2400">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latin typeface="Constantia" panose="02030602050306030303" pitchFamily="18" charset="0"/>
                <a:ea typeface="Majalla UI"/>
                <a:cs typeface="Majalla UI"/>
              </a:defRPr>
            </a:lvl3pPr>
            <a:lvl4pPr marL="1600200" indent="-228600">
              <a:spcBef>
                <a:spcPct val="20000"/>
              </a:spcBef>
              <a:buClr>
                <a:srgbClr val="8CADAE"/>
              </a:buClr>
              <a:buSzPct val="65000"/>
              <a:buFont typeface="Wingdings 2" panose="05020102010507070707" pitchFamily="18" charset="2"/>
              <a:buChar char=""/>
              <a:defRPr sz="2000">
                <a:latin typeface="Constantia" panose="02030602050306030303" pitchFamily="18" charset="0"/>
                <a:ea typeface="Majalla UI"/>
                <a:cs typeface="Majalla UI"/>
              </a:defRPr>
            </a:lvl4pPr>
            <a:lvl5pPr marL="2057400" indent="-228600">
              <a:spcBef>
                <a:spcPct val="20000"/>
              </a:spcBef>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9pPr>
          </a:lstStyle>
          <a:p>
            <a:r>
              <a:rPr lang="fa-IR" altLang="en-US" dirty="0"/>
              <a:t>     </a:t>
            </a:r>
            <a:r>
              <a:rPr lang="fa-IR" altLang="en-US" b="0" dirty="0">
                <a:cs typeface="B Zar" panose="00000400000000000000" pitchFamily="2" charset="-78"/>
              </a:rPr>
              <a:t>همانطور </a:t>
            </a:r>
            <a:r>
              <a:rPr lang="fa-IR" altLang="en-US" b="0" dirty="0" err="1">
                <a:cs typeface="B Zar" panose="00000400000000000000" pitchFamily="2" charset="-78"/>
              </a:rPr>
              <a:t>كه</a:t>
            </a:r>
            <a:r>
              <a:rPr lang="fa-IR" altLang="en-US" b="0" dirty="0">
                <a:cs typeface="B Zar" panose="00000400000000000000" pitchFamily="2" charset="-78"/>
              </a:rPr>
              <a:t> گفته شد در </a:t>
            </a:r>
            <a:r>
              <a:rPr lang="fa-IR" altLang="en-US" b="0" dirty="0" err="1">
                <a:cs typeface="B Zar" panose="00000400000000000000" pitchFamily="2" charset="-78"/>
              </a:rPr>
              <a:t>اين</a:t>
            </a:r>
            <a:r>
              <a:rPr lang="fa-IR" altLang="en-US" b="0" dirty="0">
                <a:cs typeface="B Zar" panose="00000400000000000000" pitchFamily="2" charset="-78"/>
              </a:rPr>
              <a:t> روش </a:t>
            </a:r>
            <a:r>
              <a:rPr lang="fa-IR" altLang="en-US" b="0" dirty="0" err="1">
                <a:cs typeface="B Zar" panose="00000400000000000000" pitchFamily="2" charset="-78"/>
              </a:rPr>
              <a:t>يك</a:t>
            </a:r>
            <a:r>
              <a:rPr lang="fa-IR" altLang="en-US" b="0" dirty="0">
                <a:cs typeface="B Zar" panose="00000400000000000000" pitchFamily="2" charset="-78"/>
              </a:rPr>
              <a:t> </a:t>
            </a:r>
            <a:r>
              <a:rPr lang="fa-IR" altLang="en-US" b="0" dirty="0" err="1">
                <a:cs typeface="B Zar" panose="00000400000000000000" pitchFamily="2" charset="-78"/>
              </a:rPr>
              <a:t>بانك</a:t>
            </a:r>
            <a:r>
              <a:rPr lang="fa-IR" altLang="en-US" b="0" dirty="0">
                <a:cs typeface="B Zar" panose="00000400000000000000" pitchFamily="2" charset="-78"/>
              </a:rPr>
              <a:t> </a:t>
            </a:r>
            <a:r>
              <a:rPr lang="fa-IR" altLang="en-US" b="0" dirty="0" err="1">
                <a:cs typeface="B Zar" panose="00000400000000000000" pitchFamily="2" charset="-78"/>
              </a:rPr>
              <a:t>يا</a:t>
            </a:r>
            <a:r>
              <a:rPr lang="fa-IR" altLang="en-US" b="0" dirty="0">
                <a:cs typeface="B Zar" panose="00000400000000000000" pitchFamily="2" charset="-78"/>
              </a:rPr>
              <a:t> مؤسسه </a:t>
            </a:r>
            <a:r>
              <a:rPr lang="fa-IR" altLang="en-US" b="0" dirty="0" err="1">
                <a:cs typeface="B Zar" panose="00000400000000000000" pitchFamily="2" charset="-78"/>
              </a:rPr>
              <a:t>خارجي</a:t>
            </a:r>
            <a:r>
              <a:rPr lang="fa-IR" altLang="en-US" b="0" dirty="0">
                <a:cs typeface="B Zar" panose="00000400000000000000" pitchFamily="2" charset="-78"/>
              </a:rPr>
              <a:t> </a:t>
            </a:r>
            <a:r>
              <a:rPr lang="fa-IR" altLang="en-US" b="0" dirty="0" err="1">
                <a:cs typeface="B Zar" panose="00000400000000000000" pitchFamily="2" charset="-78"/>
              </a:rPr>
              <a:t>براي</a:t>
            </a:r>
            <a:r>
              <a:rPr lang="fa-IR" altLang="en-US" b="0" dirty="0">
                <a:cs typeface="B Zar" panose="00000400000000000000" pitchFamily="2" charset="-78"/>
              </a:rPr>
              <a:t> </a:t>
            </a:r>
            <a:r>
              <a:rPr lang="fa-IR" altLang="en-US" b="0" dirty="0" err="1">
                <a:cs typeface="B Zar" panose="00000400000000000000" pitchFamily="2" charset="-78"/>
              </a:rPr>
              <a:t>اجراي</a:t>
            </a:r>
            <a:r>
              <a:rPr lang="fa-IR" altLang="en-US" b="0" dirty="0">
                <a:cs typeface="B Zar" panose="00000400000000000000" pitchFamily="2" charset="-78"/>
              </a:rPr>
              <a:t> </a:t>
            </a:r>
            <a:r>
              <a:rPr lang="fa-IR" altLang="en-US" b="0" dirty="0" err="1">
                <a:cs typeface="B Zar" panose="00000400000000000000" pitchFamily="2" charset="-78"/>
              </a:rPr>
              <a:t>طرحي</a:t>
            </a:r>
            <a:r>
              <a:rPr lang="fa-IR" altLang="en-US" b="0" dirty="0">
                <a:cs typeface="B Zar" panose="00000400000000000000" pitchFamily="2" charset="-78"/>
              </a:rPr>
              <a:t> مشخص، طبق قرارداد و در قبال تعهد و </a:t>
            </a:r>
            <a:r>
              <a:rPr lang="fa-IR" altLang="en-US" b="0" dirty="0" err="1">
                <a:cs typeface="B Zar" panose="00000400000000000000" pitchFamily="2" charset="-78"/>
              </a:rPr>
              <a:t>تضمين</a:t>
            </a:r>
            <a:r>
              <a:rPr lang="fa-IR" altLang="en-US" b="0" dirty="0">
                <a:cs typeface="B Zar" panose="00000400000000000000" pitchFamily="2" charset="-78"/>
              </a:rPr>
              <a:t> دولت و </a:t>
            </a:r>
            <a:r>
              <a:rPr lang="fa-IR" altLang="en-US" b="0" dirty="0" err="1">
                <a:cs typeface="B Zar" panose="00000400000000000000" pitchFamily="2" charset="-78"/>
              </a:rPr>
              <a:t>يا</a:t>
            </a:r>
            <a:r>
              <a:rPr lang="fa-IR" altLang="en-US" b="0" dirty="0">
                <a:cs typeface="B Zar" panose="00000400000000000000" pitchFamily="2" charset="-78"/>
              </a:rPr>
              <a:t> </a:t>
            </a:r>
            <a:r>
              <a:rPr lang="fa-IR" altLang="en-US" b="0" dirty="0" err="1">
                <a:cs typeface="B Zar" panose="00000400000000000000" pitchFamily="2" charset="-78"/>
              </a:rPr>
              <a:t>بانك</a:t>
            </a:r>
            <a:r>
              <a:rPr lang="fa-IR" altLang="en-US" b="0" dirty="0">
                <a:cs typeface="B Zar" panose="00000400000000000000" pitchFamily="2" charset="-78"/>
              </a:rPr>
              <a:t> </a:t>
            </a:r>
            <a:r>
              <a:rPr lang="fa-IR" altLang="en-US" b="0" dirty="0" err="1">
                <a:cs typeface="B Zar" panose="00000400000000000000" pitchFamily="2" charset="-78"/>
              </a:rPr>
              <a:t>مركزي</a:t>
            </a:r>
            <a:r>
              <a:rPr lang="fa-IR" altLang="en-US" b="0" dirty="0">
                <a:cs typeface="B Zar" panose="00000400000000000000" pitchFamily="2" charset="-78"/>
              </a:rPr>
              <a:t> </a:t>
            </a:r>
            <a:r>
              <a:rPr lang="fa-IR" altLang="en-US" b="0" dirty="0" err="1">
                <a:cs typeface="B Zar" panose="00000400000000000000" pitchFamily="2" charset="-78"/>
              </a:rPr>
              <a:t>ايران</a:t>
            </a:r>
            <a:r>
              <a:rPr lang="fa-IR" altLang="en-US" b="0" dirty="0">
                <a:cs typeface="B Zar" panose="00000400000000000000" pitchFamily="2" charset="-78"/>
              </a:rPr>
              <a:t>، اعتبار </a:t>
            </a:r>
            <a:r>
              <a:rPr lang="fa-IR" altLang="en-US" b="0" dirty="0" err="1">
                <a:cs typeface="B Zar" panose="00000400000000000000" pitchFamily="2" charset="-78"/>
              </a:rPr>
              <a:t>ارزي</a:t>
            </a:r>
            <a:r>
              <a:rPr lang="fa-IR" altLang="en-US" b="0" dirty="0">
                <a:cs typeface="B Zar" panose="00000400000000000000" pitchFamily="2" charset="-78"/>
              </a:rPr>
              <a:t> در </a:t>
            </a:r>
            <a:r>
              <a:rPr lang="fa-IR" altLang="en-US" b="0" dirty="0" err="1">
                <a:cs typeface="B Zar" panose="00000400000000000000" pitchFamily="2" charset="-78"/>
              </a:rPr>
              <a:t>اختيار</a:t>
            </a:r>
            <a:r>
              <a:rPr lang="fa-IR" altLang="en-US" b="0" dirty="0">
                <a:cs typeface="B Zar" panose="00000400000000000000" pitchFamily="2" charset="-78"/>
              </a:rPr>
              <a:t> دولت و </a:t>
            </a:r>
            <a:r>
              <a:rPr lang="fa-IR" altLang="en-US" b="0" dirty="0" err="1">
                <a:cs typeface="B Zar" panose="00000400000000000000" pitchFamily="2" charset="-78"/>
              </a:rPr>
              <a:t>يا</a:t>
            </a:r>
            <a:r>
              <a:rPr lang="fa-IR" altLang="en-US" b="0" dirty="0">
                <a:cs typeface="B Zar" panose="00000400000000000000" pitchFamily="2" charset="-78"/>
              </a:rPr>
              <a:t> </a:t>
            </a:r>
            <a:r>
              <a:rPr lang="fa-IR" altLang="en-US" b="0" dirty="0" err="1">
                <a:cs typeface="B Zar" panose="00000400000000000000" pitchFamily="2" charset="-78"/>
              </a:rPr>
              <a:t>يك</a:t>
            </a:r>
            <a:r>
              <a:rPr lang="fa-IR" altLang="en-US" b="0" dirty="0">
                <a:cs typeface="B Zar" panose="00000400000000000000" pitchFamily="2" charset="-78"/>
              </a:rPr>
              <a:t> </a:t>
            </a:r>
            <a:r>
              <a:rPr lang="fa-IR" altLang="en-US" b="0" dirty="0" err="1">
                <a:cs typeface="B Zar" panose="00000400000000000000" pitchFamily="2" charset="-78"/>
              </a:rPr>
              <a:t>شركت</a:t>
            </a:r>
            <a:r>
              <a:rPr lang="fa-IR" altLang="en-US" b="0" dirty="0">
                <a:cs typeface="B Zar" panose="00000400000000000000" pitchFamily="2" charset="-78"/>
              </a:rPr>
              <a:t> </a:t>
            </a:r>
            <a:r>
              <a:rPr lang="fa-IR" altLang="en-US" b="0" dirty="0" err="1">
                <a:cs typeface="B Zar" panose="00000400000000000000" pitchFamily="2" charset="-78"/>
              </a:rPr>
              <a:t>دولتي</a:t>
            </a:r>
            <a:r>
              <a:rPr lang="fa-IR" altLang="en-US" b="0" dirty="0">
                <a:cs typeface="B Zar" panose="00000400000000000000" pitchFamily="2" charset="-78"/>
              </a:rPr>
              <a:t> و </a:t>
            </a:r>
            <a:r>
              <a:rPr lang="fa-IR" altLang="en-US" b="0" dirty="0" err="1">
                <a:cs typeface="B Zar" panose="00000400000000000000" pitchFamily="2" charset="-78"/>
              </a:rPr>
              <a:t>يا</a:t>
            </a:r>
            <a:r>
              <a:rPr lang="fa-IR" altLang="en-US" b="0" dirty="0">
                <a:cs typeface="B Zar" panose="00000400000000000000" pitchFamily="2" charset="-78"/>
              </a:rPr>
              <a:t> </a:t>
            </a:r>
            <a:r>
              <a:rPr lang="fa-IR" altLang="en-US" b="0" dirty="0" err="1">
                <a:cs typeface="B Zar" panose="00000400000000000000" pitchFamily="2" charset="-78"/>
              </a:rPr>
              <a:t>غير</a:t>
            </a:r>
            <a:r>
              <a:rPr lang="fa-IR" altLang="en-US" b="0" dirty="0">
                <a:cs typeface="B Zar" panose="00000400000000000000" pitchFamily="2" charset="-78"/>
              </a:rPr>
              <a:t> </a:t>
            </a:r>
            <a:r>
              <a:rPr lang="fa-IR" altLang="en-US" b="0" dirty="0" err="1">
                <a:cs typeface="B Zar" panose="00000400000000000000" pitchFamily="2" charset="-78"/>
              </a:rPr>
              <a:t>دولتي</a:t>
            </a:r>
            <a:r>
              <a:rPr lang="fa-IR" altLang="en-US" b="0" dirty="0">
                <a:cs typeface="B Zar" panose="00000400000000000000" pitchFamily="2" charset="-78"/>
              </a:rPr>
              <a:t> قرار </a:t>
            </a:r>
            <a:r>
              <a:rPr lang="fa-IR" altLang="en-US" b="0" dirty="0" err="1">
                <a:cs typeface="B Zar" panose="00000400000000000000" pitchFamily="2" charset="-78"/>
              </a:rPr>
              <a:t>مي‌دهد</a:t>
            </a:r>
            <a:r>
              <a:rPr lang="fa-IR" altLang="en-US" b="0" dirty="0">
                <a:cs typeface="B Zar" panose="00000400000000000000" pitchFamily="2" charset="-78"/>
              </a:rPr>
              <a:t> و پس از </a:t>
            </a:r>
            <a:r>
              <a:rPr lang="fa-IR" altLang="en-US" b="0" dirty="0" err="1">
                <a:cs typeface="B Zar" panose="00000400000000000000" pitchFamily="2" charset="-78"/>
              </a:rPr>
              <a:t>مدتي</a:t>
            </a:r>
            <a:r>
              <a:rPr lang="fa-IR" altLang="en-US" b="0" dirty="0">
                <a:cs typeface="B Zar" panose="00000400000000000000" pitchFamily="2" charset="-78"/>
              </a:rPr>
              <a:t> </a:t>
            </a:r>
            <a:r>
              <a:rPr lang="fa-IR" altLang="en-US" b="0" dirty="0" err="1">
                <a:cs typeface="B Zar" panose="00000400000000000000" pitchFamily="2" charset="-78"/>
              </a:rPr>
              <a:t>كه</a:t>
            </a:r>
            <a:r>
              <a:rPr lang="fa-IR" altLang="en-US" b="0" dirty="0">
                <a:cs typeface="B Zar" panose="00000400000000000000" pitchFamily="2" charset="-78"/>
              </a:rPr>
              <a:t> در قرارداد </a:t>
            </a:r>
            <a:r>
              <a:rPr lang="fa-IR" altLang="en-US" b="0" dirty="0" err="1">
                <a:cs typeface="B Zar" panose="00000400000000000000" pitchFamily="2" charset="-78"/>
              </a:rPr>
              <a:t>ذكر</a:t>
            </a:r>
            <a:r>
              <a:rPr lang="fa-IR" altLang="en-US" b="0" dirty="0">
                <a:cs typeface="B Zar" panose="00000400000000000000" pitchFamily="2" charset="-78"/>
              </a:rPr>
              <a:t> </a:t>
            </a:r>
            <a:r>
              <a:rPr lang="fa-IR" altLang="en-US" b="0" dirty="0" err="1">
                <a:cs typeface="B Zar" panose="00000400000000000000" pitchFamily="2" charset="-78"/>
              </a:rPr>
              <a:t>مي‌شود</a:t>
            </a:r>
            <a:r>
              <a:rPr lang="fa-IR" altLang="en-US" b="0" dirty="0">
                <a:cs typeface="B Zar" panose="00000400000000000000" pitchFamily="2" charset="-78"/>
              </a:rPr>
              <a:t> نسبت به </a:t>
            </a:r>
            <a:r>
              <a:rPr lang="fa-IR" altLang="en-US" b="0" dirty="0" err="1">
                <a:cs typeface="B Zar" panose="00000400000000000000" pitchFamily="2" charset="-78"/>
              </a:rPr>
              <a:t>دريافت</a:t>
            </a:r>
            <a:r>
              <a:rPr lang="fa-IR" altLang="en-US" b="0" dirty="0">
                <a:cs typeface="B Zar" panose="00000400000000000000" pitchFamily="2" charset="-78"/>
              </a:rPr>
              <a:t> اصل و فرع آن به صورت </a:t>
            </a:r>
            <a:r>
              <a:rPr lang="fa-IR" altLang="en-US" b="0" dirty="0" err="1">
                <a:cs typeface="B Zar" panose="00000400000000000000" pitchFamily="2" charset="-78"/>
              </a:rPr>
              <a:t>تقسيط</a:t>
            </a:r>
            <a:r>
              <a:rPr lang="fa-IR" altLang="en-US" b="0" dirty="0">
                <a:cs typeface="B Zar" panose="00000400000000000000" pitchFamily="2" charset="-78"/>
              </a:rPr>
              <a:t> اقدام </a:t>
            </a:r>
            <a:r>
              <a:rPr lang="fa-IR" altLang="en-US" b="0" dirty="0" err="1">
                <a:cs typeface="B Zar" panose="00000400000000000000" pitchFamily="2" charset="-78"/>
              </a:rPr>
              <a:t>مي‌نمايد</a:t>
            </a:r>
            <a:r>
              <a:rPr lang="fa-IR" altLang="en-US" b="0" dirty="0">
                <a:cs typeface="B Zar" panose="00000400000000000000" pitchFamily="2" charset="-78"/>
              </a:rPr>
              <a:t> در </a:t>
            </a:r>
            <a:r>
              <a:rPr lang="fa-IR" altLang="en-US" b="0" dirty="0" err="1">
                <a:cs typeface="B Zar" panose="00000400000000000000" pitchFamily="2" charset="-78"/>
              </a:rPr>
              <a:t>اين</a:t>
            </a:r>
            <a:r>
              <a:rPr lang="fa-IR" altLang="en-US" b="0" dirty="0">
                <a:cs typeface="B Zar" panose="00000400000000000000" pitchFamily="2" charset="-78"/>
              </a:rPr>
              <a:t> </a:t>
            </a:r>
            <a:r>
              <a:rPr lang="fa-IR" altLang="en-US" b="0" dirty="0" err="1">
                <a:cs typeface="B Zar" panose="00000400000000000000" pitchFamily="2" charset="-78"/>
              </a:rPr>
              <a:t>قراردادها</a:t>
            </a:r>
            <a:r>
              <a:rPr lang="fa-IR" altLang="en-US" b="0" dirty="0">
                <a:cs typeface="B Zar" panose="00000400000000000000" pitchFamily="2" charset="-78"/>
              </a:rPr>
              <a:t> همواره </a:t>
            </a:r>
            <a:r>
              <a:rPr lang="fa-IR" altLang="en-US" b="0" dirty="0" err="1">
                <a:cs typeface="B Zar" panose="00000400000000000000" pitchFamily="2" charset="-78"/>
              </a:rPr>
              <a:t>ريسك</a:t>
            </a:r>
            <a:r>
              <a:rPr lang="fa-IR" altLang="en-US" b="0" dirty="0">
                <a:cs typeface="B Zar" panose="00000400000000000000" pitchFamily="2" charset="-78"/>
              </a:rPr>
              <a:t> متوجه </a:t>
            </a:r>
            <a:r>
              <a:rPr lang="fa-IR" altLang="en-US" b="0" dirty="0" err="1">
                <a:cs typeface="B Zar" panose="00000400000000000000" pitchFamily="2" charset="-78"/>
              </a:rPr>
              <a:t>كشور</a:t>
            </a:r>
            <a:r>
              <a:rPr lang="fa-IR" altLang="en-US" b="0" dirty="0">
                <a:cs typeface="B Zar" panose="00000400000000000000" pitchFamily="2" charset="-78"/>
              </a:rPr>
              <a:t> </a:t>
            </a:r>
            <a:r>
              <a:rPr lang="fa-IR" altLang="en-US" b="0" dirty="0" err="1">
                <a:cs typeface="B Zar" panose="00000400000000000000" pitchFamily="2" charset="-78"/>
              </a:rPr>
              <a:t>يا</a:t>
            </a:r>
            <a:r>
              <a:rPr lang="fa-IR" altLang="en-US" b="0" dirty="0">
                <a:cs typeface="B Zar" panose="00000400000000000000" pitchFamily="2" charset="-78"/>
              </a:rPr>
              <a:t> </a:t>
            </a:r>
            <a:r>
              <a:rPr lang="fa-IR" altLang="en-US" b="0" dirty="0" err="1">
                <a:cs typeface="B Zar" panose="00000400000000000000" pitchFamily="2" charset="-78"/>
              </a:rPr>
              <a:t>شركت</a:t>
            </a:r>
            <a:r>
              <a:rPr lang="fa-IR" altLang="en-US" b="0" dirty="0">
                <a:cs typeface="B Zar" panose="00000400000000000000" pitchFamily="2" charset="-78"/>
              </a:rPr>
              <a:t> </a:t>
            </a:r>
            <a:r>
              <a:rPr lang="fa-IR" altLang="en-US" b="0" dirty="0" err="1">
                <a:cs typeface="B Zar" panose="00000400000000000000" pitchFamily="2" charset="-78"/>
              </a:rPr>
              <a:t>وام‌گيرنده</a:t>
            </a:r>
            <a:r>
              <a:rPr lang="fa-IR" altLang="en-US" b="0" dirty="0">
                <a:cs typeface="B Zar" panose="00000400000000000000" pitchFamily="2" charset="-78"/>
              </a:rPr>
              <a:t> بوده و هر چند </a:t>
            </a:r>
            <a:r>
              <a:rPr lang="fa-IR" altLang="en-US" b="0" dirty="0" err="1">
                <a:cs typeface="B Zar" panose="00000400000000000000" pitchFamily="2" charset="-78"/>
              </a:rPr>
              <a:t>مدتي</a:t>
            </a:r>
            <a:r>
              <a:rPr lang="fa-IR" altLang="en-US" b="0" dirty="0">
                <a:cs typeface="B Zar" panose="00000400000000000000" pitchFamily="2" charset="-78"/>
              </a:rPr>
              <a:t> </a:t>
            </a:r>
            <a:r>
              <a:rPr lang="fa-IR" altLang="en-US" b="0" dirty="0" err="1">
                <a:cs typeface="B Zar" panose="00000400000000000000" pitchFamily="2" charset="-78"/>
              </a:rPr>
              <a:t>براي</a:t>
            </a:r>
            <a:r>
              <a:rPr lang="fa-IR" altLang="en-US" b="0" dirty="0">
                <a:cs typeface="B Zar" panose="00000400000000000000" pitchFamily="2" charset="-78"/>
              </a:rPr>
              <a:t> زمان احداث و </a:t>
            </a:r>
            <a:r>
              <a:rPr lang="fa-IR" altLang="en-US" b="0" dirty="0" err="1">
                <a:cs typeface="B Zar" panose="00000400000000000000" pitchFamily="2" charset="-78"/>
              </a:rPr>
              <a:t>بهره‌برداري</a:t>
            </a:r>
            <a:r>
              <a:rPr lang="fa-IR" altLang="en-US" b="0" dirty="0">
                <a:cs typeface="B Zar" panose="00000400000000000000" pitchFamily="2" charset="-78"/>
              </a:rPr>
              <a:t> به عنوان زمان تنفس </a:t>
            </a:r>
            <a:r>
              <a:rPr lang="fa-IR" altLang="en-US" b="0" dirty="0" err="1">
                <a:cs typeface="B Zar" panose="00000400000000000000" pitchFamily="2" charset="-78"/>
              </a:rPr>
              <a:t>تعيين</a:t>
            </a:r>
            <a:r>
              <a:rPr lang="fa-IR" altLang="en-US" b="0" dirty="0">
                <a:cs typeface="B Zar" panose="00000400000000000000" pitchFamily="2" charset="-78"/>
              </a:rPr>
              <a:t> </a:t>
            </a:r>
            <a:r>
              <a:rPr lang="fa-IR" altLang="en-US" b="0" dirty="0" err="1">
                <a:cs typeface="B Zar" panose="00000400000000000000" pitchFamily="2" charset="-78"/>
              </a:rPr>
              <a:t>مي‌شود</a:t>
            </a:r>
            <a:r>
              <a:rPr lang="fa-IR" altLang="en-US" b="0" dirty="0">
                <a:cs typeface="B Zar" panose="00000400000000000000" pitchFamily="2" charset="-78"/>
              </a:rPr>
              <a:t> </a:t>
            </a:r>
            <a:r>
              <a:rPr lang="fa-IR" altLang="en-US" b="0" dirty="0" err="1">
                <a:cs typeface="B Zar" panose="00000400000000000000" pitchFamily="2" charset="-78"/>
              </a:rPr>
              <a:t>ولي</a:t>
            </a:r>
            <a:r>
              <a:rPr lang="fa-IR" altLang="en-US" b="0" dirty="0">
                <a:cs typeface="B Zar" panose="00000400000000000000" pitchFamily="2" charset="-78"/>
              </a:rPr>
              <a:t> </a:t>
            </a:r>
            <a:r>
              <a:rPr lang="fa-IR" altLang="en-US" b="0" dirty="0" err="1">
                <a:cs typeface="B Zar" panose="00000400000000000000" pitchFamily="2" charset="-78"/>
              </a:rPr>
              <a:t>بازيافت</a:t>
            </a:r>
            <a:r>
              <a:rPr lang="fa-IR" altLang="en-US" b="0" dirty="0">
                <a:cs typeface="B Zar" panose="00000400000000000000" pitchFamily="2" charset="-78"/>
              </a:rPr>
              <a:t> اقساط منوط به </a:t>
            </a:r>
            <a:r>
              <a:rPr lang="fa-IR" altLang="en-US" b="0" dirty="0" err="1">
                <a:cs typeface="B Zar" panose="00000400000000000000" pitchFamily="2" charset="-78"/>
              </a:rPr>
              <a:t>بهره‌برداري</a:t>
            </a:r>
            <a:r>
              <a:rPr lang="fa-IR" altLang="en-US" b="0" dirty="0">
                <a:cs typeface="B Zar" panose="00000400000000000000" pitchFamily="2" charset="-78"/>
              </a:rPr>
              <a:t> از طرح نخواهد بود.</a:t>
            </a:r>
          </a:p>
        </p:txBody>
      </p:sp>
      <p:sp>
        <p:nvSpPr>
          <p:cNvPr id="35844"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5845" name="Rectangle 4"/>
          <p:cNvSpPr>
            <a:spLocks noChangeArrowheads="1"/>
          </p:cNvSpPr>
          <p:nvPr/>
        </p:nvSpPr>
        <p:spPr bwMode="auto">
          <a:xfrm>
            <a:off x="1116013" y="765175"/>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0"/>
              </a:spcBef>
              <a:buClrTx/>
              <a:buSzTx/>
              <a:buFontTx/>
              <a:buNone/>
            </a:pPr>
            <a:r>
              <a:rPr lang="fa-IR" altLang="en-US" b="1" dirty="0">
                <a:latin typeface="Arial" panose="020B0604020202020204" pitchFamily="34" charset="0"/>
                <a:cs typeface="B Titr" panose="00000700000000000000" pitchFamily="2" charset="-78"/>
              </a:rPr>
              <a:t>1 ـ </a:t>
            </a:r>
            <a:r>
              <a:rPr lang="fa-IR" altLang="en-US" b="1" dirty="0" err="1">
                <a:latin typeface="Arial" panose="020B0604020202020204" pitchFamily="34" charset="0"/>
                <a:cs typeface="B Titr" panose="00000700000000000000" pitchFamily="2" charset="-78"/>
              </a:rPr>
              <a:t>فاينانس</a:t>
            </a:r>
            <a:r>
              <a:rPr lang="fa-IR" altLang="en-US" b="1" dirty="0">
                <a:latin typeface="Arial" panose="020B0604020202020204" pitchFamily="34" charset="0"/>
                <a:cs typeface="B Titr" panose="00000700000000000000" pitchFamily="2" charset="-78"/>
              </a:rPr>
              <a:t> </a:t>
            </a:r>
            <a:r>
              <a:rPr lang="en-US" altLang="en-US" b="1" dirty="0">
                <a:latin typeface="Arial" panose="020B0604020202020204" pitchFamily="34" charset="0"/>
                <a:cs typeface="B Titr" panose="00000700000000000000" pitchFamily="2" charset="-78"/>
              </a:rPr>
              <a:t>						Finance</a:t>
            </a:r>
            <a:endParaRPr lang="fa-IR" altLang="en-US" b="1" dirty="0">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126397656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57B2D463-30BA-43C5-B007-A4FC1103660B}" type="slidenum">
              <a:rPr lang="ar-SA" altLang="en-US" sz="1200">
                <a:solidFill>
                  <a:srgbClr val="5F6680"/>
                </a:solidFill>
              </a:rPr>
              <a:pPr eaLnBrk="1" hangingPunct="1"/>
              <a:t>66</a:t>
            </a:fld>
            <a:endParaRPr lang="en-US" altLang="en-US" sz="1200">
              <a:solidFill>
                <a:srgbClr val="5F6680"/>
              </a:solidFill>
            </a:endParaRPr>
          </a:p>
        </p:txBody>
      </p:sp>
      <p:sp>
        <p:nvSpPr>
          <p:cNvPr id="36867" name="Text Box 2"/>
          <p:cNvSpPr txBox="1">
            <a:spLocks noChangeArrowheads="1"/>
          </p:cNvSpPr>
          <p:nvPr/>
        </p:nvSpPr>
        <p:spPr bwMode="auto">
          <a:xfrm>
            <a:off x="179388" y="1989138"/>
            <a:ext cx="8785225" cy="41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30000"/>
              </a:lnSpc>
              <a:spcBef>
                <a:spcPct val="50000"/>
              </a:spcBef>
              <a:buClrTx/>
              <a:buNone/>
            </a:pPr>
            <a:r>
              <a:rPr lang="fa-IR" altLang="en-US" sz="2400" b="1" dirty="0">
                <a:latin typeface="Arial" panose="020B0604020202020204" pitchFamily="34" charset="0"/>
                <a:cs typeface="B Mitra"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قبلاً </a:t>
            </a:r>
            <a:r>
              <a:rPr lang="fa-IR" altLang="en-US" sz="2400" dirty="0" err="1">
                <a:latin typeface="Arial" panose="020B0604020202020204" pitchFamily="34" charset="0"/>
                <a:cs typeface="B Zar" panose="00000400000000000000" pitchFamily="2" charset="-78"/>
              </a:rPr>
              <a:t>چگونگي</a:t>
            </a:r>
            <a:r>
              <a:rPr lang="fa-IR" altLang="en-US" sz="2400" dirty="0">
                <a:latin typeface="Arial" panose="020B0604020202020204" pitchFamily="34" charset="0"/>
                <a:cs typeface="B Zar" panose="00000400000000000000" pitchFamily="2" charset="-78"/>
              </a:rPr>
              <a:t> آن </a:t>
            </a:r>
            <a:r>
              <a:rPr lang="fa-IR" altLang="en-US" sz="2400" dirty="0" err="1">
                <a:latin typeface="Arial" panose="020B0604020202020204" pitchFamily="34" charset="0"/>
                <a:cs typeface="B Zar" panose="00000400000000000000" pitchFamily="2" charset="-78"/>
              </a:rPr>
              <a:t>تشريح</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گرديده</a:t>
            </a:r>
            <a:r>
              <a:rPr lang="fa-IR" altLang="en-US" sz="2400" dirty="0">
                <a:latin typeface="Arial" panose="020B0604020202020204" pitchFamily="34" charset="0"/>
                <a:cs typeface="B Zar" panose="00000400000000000000" pitchFamily="2" charset="-78"/>
              </a:rPr>
              <a:t> است عمدتاً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اجراي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طرح‌هاي</a:t>
            </a:r>
            <a:r>
              <a:rPr lang="fa-IR" altLang="en-US" sz="2400" dirty="0">
                <a:latin typeface="Arial" panose="020B0604020202020204" pitchFamily="34" charset="0"/>
                <a:cs typeface="B Zar" panose="00000400000000000000" pitchFamily="2" charset="-78"/>
              </a:rPr>
              <a:t> نفت و گاز در </a:t>
            </a:r>
            <a:r>
              <a:rPr lang="fa-IR" altLang="en-US" sz="2400" dirty="0" err="1">
                <a:latin typeface="Arial" panose="020B0604020202020204" pitchFamily="34" charset="0"/>
                <a:cs typeface="B Zar" panose="00000400000000000000" pitchFamily="2" charset="-78"/>
              </a:rPr>
              <a:t>ايران</a:t>
            </a:r>
            <a:r>
              <a:rPr lang="fa-IR" altLang="en-US" sz="2400" dirty="0">
                <a:latin typeface="Arial" panose="020B0604020202020204" pitchFamily="34" charset="0"/>
                <a:cs typeface="B Zar" panose="00000400000000000000" pitchFamily="2" charset="-78"/>
              </a:rPr>
              <a:t> مورد استفاده قرار </a:t>
            </a:r>
            <a:r>
              <a:rPr lang="fa-IR" altLang="en-US" sz="2400" dirty="0" err="1">
                <a:latin typeface="Arial" panose="020B0604020202020204" pitchFamily="34" charset="0"/>
                <a:cs typeface="B Zar" panose="00000400000000000000" pitchFamily="2" charset="-78"/>
              </a:rPr>
              <a:t>مي‌گيرد</a:t>
            </a:r>
            <a:r>
              <a:rPr lang="fa-IR" altLang="en-US" sz="2400" dirty="0">
                <a:latin typeface="Arial" panose="020B0604020202020204" pitchFamily="34" charset="0"/>
                <a:cs typeface="B Zar" panose="00000400000000000000" pitchFamily="2" charset="-78"/>
              </a:rPr>
              <a:t> و به علت عدم وجود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ايران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بيش</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Finance</a:t>
            </a:r>
            <a:r>
              <a:rPr lang="fa-IR" altLang="en-US" sz="2400" dirty="0">
                <a:latin typeface="Arial" panose="020B0604020202020204" pitchFamily="34" charset="0"/>
                <a:cs typeface="B Zar" panose="00000400000000000000" pitchFamily="2" charset="-78"/>
              </a:rPr>
              <a:t> مورد توجه بوده به </a:t>
            </a:r>
            <a:r>
              <a:rPr lang="fa-IR" altLang="en-US" sz="2400" dirty="0" err="1">
                <a:latin typeface="Arial" panose="020B0604020202020204" pitchFamily="34" charset="0"/>
                <a:cs typeface="B Zar" panose="00000400000000000000" pitchFamily="2" charset="-78"/>
              </a:rPr>
              <a:t>طوريكه</a:t>
            </a:r>
            <a:r>
              <a:rPr lang="fa-IR" altLang="en-US" sz="2400" dirty="0">
                <a:latin typeface="Arial" panose="020B0604020202020204" pitchFamily="34" charset="0"/>
                <a:cs typeface="B Zar" panose="00000400000000000000" pitchFamily="2" charset="-78"/>
              </a:rPr>
              <a:t> در قانون </a:t>
            </a:r>
            <a:r>
              <a:rPr lang="fa-IR" altLang="en-US" sz="2400" dirty="0" err="1">
                <a:latin typeface="Arial" panose="020B0604020202020204" pitchFamily="34" charset="0"/>
                <a:cs typeface="B Zar" panose="00000400000000000000" pitchFamily="2" charset="-78"/>
              </a:rPr>
              <a:t>برنامة</a:t>
            </a:r>
            <a:r>
              <a:rPr lang="fa-IR" altLang="en-US" sz="2400" dirty="0">
                <a:latin typeface="Arial" panose="020B0604020202020204" pitchFamily="34" charset="0"/>
                <a:cs typeface="B Zar" panose="00000400000000000000" pitchFamily="2" charset="-78"/>
              </a:rPr>
              <a:t> سوم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سقف </a:t>
            </a:r>
            <a:r>
              <a:rPr lang="fa-IR" altLang="en-US" sz="2400" dirty="0" err="1">
                <a:latin typeface="Arial" panose="020B0604020202020204" pitchFamily="34" charset="0"/>
                <a:cs typeface="B Zar" panose="00000400000000000000" pitchFamily="2" charset="-78"/>
              </a:rPr>
              <a:t>مجازي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استفاده از منابع </a:t>
            </a:r>
            <a:r>
              <a:rPr lang="fa-IR" altLang="en-US" sz="2400" dirty="0" err="1">
                <a:latin typeface="Arial" panose="020B0604020202020204" pitchFamily="34" charset="0"/>
                <a:cs typeface="B Zar" panose="00000400000000000000" pitchFamily="2" charset="-78"/>
              </a:rPr>
              <a:t>مالي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به صورت </a:t>
            </a:r>
            <a:r>
              <a:rPr lang="fa-IR" altLang="en-US" sz="2400" dirty="0" err="1">
                <a:latin typeface="Arial" panose="020B0604020202020204" pitchFamily="34" charset="0"/>
                <a:cs typeface="B Zar" panose="00000400000000000000" pitchFamily="2" charset="-78"/>
              </a:rPr>
              <a:t>فاينانس</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تعيين</a:t>
            </a:r>
            <a:r>
              <a:rPr lang="fa-IR" altLang="en-US" sz="2400" dirty="0">
                <a:latin typeface="Arial" panose="020B0604020202020204" pitchFamily="34" charset="0"/>
                <a:cs typeface="B Zar" panose="00000400000000000000" pitchFamily="2" charset="-78"/>
              </a:rPr>
              <a:t> شده است دولت مجاز بوده بدون </a:t>
            </a:r>
            <a:r>
              <a:rPr lang="fa-IR" altLang="en-US" sz="2400" dirty="0" err="1">
                <a:latin typeface="Arial" panose="020B0604020202020204" pitchFamily="34" charset="0"/>
                <a:cs typeface="B Zar" panose="00000400000000000000" pitchFamily="2" charset="-78"/>
              </a:rPr>
              <a:t>رعايت</a:t>
            </a:r>
            <a:r>
              <a:rPr lang="fa-IR" altLang="en-US" sz="2400" dirty="0">
                <a:latin typeface="Arial" panose="020B0604020202020204" pitchFamily="34" charset="0"/>
                <a:cs typeface="B Zar" panose="00000400000000000000" pitchFamily="2" charset="-78"/>
              </a:rPr>
              <a:t> سقف و فقط با اعلام </a:t>
            </a:r>
            <a:r>
              <a:rPr lang="fa-IR" altLang="en-US" sz="2400" dirty="0" err="1">
                <a:latin typeface="Arial" panose="020B0604020202020204" pitchFamily="34" charset="0"/>
                <a:cs typeface="B Zar" panose="00000400000000000000" pitchFamily="2" charset="-78"/>
              </a:rPr>
              <a:t>طرح‌ها</a:t>
            </a:r>
            <a:r>
              <a:rPr lang="fa-IR" altLang="en-US" sz="2400" dirty="0">
                <a:latin typeface="Arial" panose="020B0604020202020204" pitchFamily="34" charset="0"/>
                <a:cs typeface="B Zar" panose="00000400000000000000" pitchFamily="2" charset="-78"/>
              </a:rPr>
              <a:t> به مجلس </a:t>
            </a:r>
            <a:r>
              <a:rPr lang="fa-IR" altLang="en-US" sz="2400" dirty="0" err="1">
                <a:latin typeface="Arial" panose="020B0604020202020204" pitchFamily="34" charset="0"/>
                <a:cs typeface="B Zar" panose="00000400000000000000" pitchFamily="2" charset="-78"/>
              </a:rPr>
              <a:t>شوراي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اسلامي</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Buy Back</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بيع</a:t>
            </a:r>
            <a:r>
              <a:rPr lang="fa-IR" altLang="en-US" sz="2400" dirty="0">
                <a:latin typeface="Arial" panose="020B0604020202020204" pitchFamily="34" charset="0"/>
                <a:cs typeface="B Zar" panose="00000400000000000000" pitchFamily="2" charset="-78"/>
              </a:rPr>
              <a:t> متقابل استفاده </a:t>
            </a:r>
            <a:r>
              <a:rPr lang="fa-IR" altLang="en-US" sz="2400" dirty="0" err="1">
                <a:latin typeface="Arial" panose="020B0604020202020204" pitchFamily="34" charset="0"/>
                <a:cs typeface="B Zar" panose="00000400000000000000" pitchFamily="2" charset="-78"/>
              </a:rPr>
              <a:t>نمايد</a:t>
            </a:r>
            <a:r>
              <a:rPr lang="fa-IR" altLang="en-US" sz="2400" dirty="0">
                <a:latin typeface="Arial" panose="020B0604020202020204" pitchFamily="34" charset="0"/>
                <a:cs typeface="B Zar" panose="00000400000000000000" pitchFamily="2" charset="-78"/>
              </a:rPr>
              <a:t>. </a:t>
            </a:r>
          </a:p>
          <a:p>
            <a:pPr algn="just" rtl="1">
              <a:lnSpc>
                <a:spcPct val="130000"/>
              </a:lnSpc>
              <a:spcBef>
                <a:spcPct val="50000"/>
              </a:spcBef>
              <a:buClrTx/>
              <a:buNone/>
            </a:pP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بيع</a:t>
            </a:r>
            <a:r>
              <a:rPr lang="fa-IR" altLang="en-US" sz="2400" dirty="0">
                <a:latin typeface="Arial" panose="020B0604020202020204" pitchFamily="34" charset="0"/>
                <a:cs typeface="B Zar" panose="00000400000000000000" pitchFamily="2" charset="-78"/>
              </a:rPr>
              <a:t> متقابل با توجه به </a:t>
            </a:r>
            <a:r>
              <a:rPr lang="fa-IR" altLang="en-US" sz="2400" dirty="0" err="1">
                <a:latin typeface="Arial" panose="020B0604020202020204" pitchFamily="34" charset="0"/>
                <a:cs typeface="B Zar" panose="00000400000000000000" pitchFamily="2" charset="-78"/>
              </a:rPr>
              <a:t>اينكه</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متوجه طرف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است نسبت به </a:t>
            </a:r>
            <a:r>
              <a:rPr lang="fa-IR" altLang="en-US" sz="2400" dirty="0" err="1">
                <a:latin typeface="Arial" panose="020B0604020202020204" pitchFamily="34" charset="0"/>
                <a:cs typeface="B Zar" panose="00000400000000000000" pitchFamily="2" charset="-78"/>
              </a:rPr>
              <a:t>فاينانس</a:t>
            </a:r>
            <a:r>
              <a:rPr lang="fa-IR" altLang="en-US" sz="2400" dirty="0">
                <a:latin typeface="Arial" panose="020B0604020202020204" pitchFamily="34" charset="0"/>
                <a:cs typeface="B Zar" panose="00000400000000000000" pitchFamily="2" charset="-78"/>
              </a:rPr>
              <a:t> گرانتر </a:t>
            </a:r>
            <a:r>
              <a:rPr lang="fa-IR" altLang="en-US" sz="2400" dirty="0" err="1">
                <a:latin typeface="Arial" panose="020B0604020202020204" pitchFamily="34" charset="0"/>
                <a:cs typeface="B Zar" panose="00000400000000000000" pitchFamily="2" charset="-78"/>
              </a:rPr>
              <a:t>مي‌باشد</a:t>
            </a:r>
            <a:r>
              <a:rPr lang="fa-IR" altLang="en-US" sz="2400" dirty="0">
                <a:latin typeface="Arial" panose="020B0604020202020204" pitchFamily="34" charset="0"/>
                <a:cs typeface="B Zar" panose="00000400000000000000" pitchFamily="2" charset="-78"/>
              </a:rPr>
              <a:t>. </a:t>
            </a:r>
          </a:p>
        </p:txBody>
      </p:sp>
      <p:sp>
        <p:nvSpPr>
          <p:cNvPr id="36868"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6869" name="Rectangle 4"/>
          <p:cNvSpPr>
            <a:spLocks noChangeArrowheads="1"/>
          </p:cNvSpPr>
          <p:nvPr/>
        </p:nvSpPr>
        <p:spPr bwMode="auto">
          <a:xfrm>
            <a:off x="1116013" y="765175"/>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0"/>
              </a:spcBef>
              <a:buClrTx/>
              <a:buSzTx/>
              <a:buFontTx/>
              <a:buNone/>
            </a:pPr>
            <a:r>
              <a:rPr lang="fa-IR" altLang="en-US" b="1">
                <a:latin typeface="Arial" panose="020B0604020202020204" pitchFamily="34" charset="0"/>
                <a:cs typeface="B Titr" panose="00000700000000000000" pitchFamily="2" charset="-78"/>
              </a:rPr>
              <a:t>2 ـ بيع متقابل</a:t>
            </a:r>
            <a:r>
              <a:rPr lang="en-US" altLang="en-US" b="1">
                <a:latin typeface="Arial" panose="020B0604020202020204" pitchFamily="34" charset="0"/>
                <a:cs typeface="B Titr" panose="00000700000000000000" pitchFamily="2" charset="-78"/>
              </a:rPr>
              <a:t>					Buy Back        </a:t>
            </a:r>
            <a:endParaRPr lang="fa-IR" altLang="en-US"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331353333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9D5633AD-A002-4A94-8CA1-D67DF55B48E2}" type="slidenum">
              <a:rPr lang="ar-SA" altLang="en-US" sz="1200">
                <a:solidFill>
                  <a:srgbClr val="5F6680"/>
                </a:solidFill>
              </a:rPr>
              <a:pPr eaLnBrk="1" hangingPunct="1"/>
              <a:t>67</a:t>
            </a:fld>
            <a:endParaRPr lang="en-US" altLang="en-US" sz="1200">
              <a:solidFill>
                <a:srgbClr val="5F6680"/>
              </a:solidFill>
            </a:endParaRPr>
          </a:p>
        </p:txBody>
      </p:sp>
      <p:sp>
        <p:nvSpPr>
          <p:cNvPr id="37891" name="Text Box 2"/>
          <p:cNvSpPr txBox="1">
            <a:spLocks noChangeArrowheads="1"/>
          </p:cNvSpPr>
          <p:nvPr/>
        </p:nvSpPr>
        <p:spPr bwMode="auto">
          <a:xfrm>
            <a:off x="179388" y="1989138"/>
            <a:ext cx="8785225"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30000"/>
              </a:lnSpc>
              <a:spcBef>
                <a:spcPct val="50000"/>
              </a:spcBef>
              <a:buClrTx/>
              <a:buFont typeface="Wingdings" panose="05000000000000000000" pitchFamily="2" charset="2"/>
              <a:buNone/>
            </a:pPr>
            <a:r>
              <a:rPr lang="fa-IR" altLang="en-US" sz="2400" b="1" dirty="0">
                <a:latin typeface="Arial" panose="020B0604020202020204" pitchFamily="34" charset="0"/>
                <a:cs typeface="B Mitra" panose="00000400000000000000" pitchFamily="2" charset="-78"/>
              </a:rPr>
              <a:t>     </a:t>
            </a:r>
            <a:r>
              <a:rPr lang="fa-IR" altLang="en-US" sz="2400" dirty="0" err="1">
                <a:latin typeface="Arial" panose="020B0604020202020204" pitchFamily="34" charset="0"/>
                <a:cs typeface="B Zar" panose="00000400000000000000" pitchFamily="2" charset="-78"/>
              </a:rPr>
              <a:t>نوعي</a:t>
            </a:r>
            <a:r>
              <a:rPr lang="fa-IR" altLang="en-US" sz="2400" dirty="0">
                <a:latin typeface="Arial" panose="020B0604020202020204" pitchFamily="34" charset="0"/>
                <a:cs typeface="B Zar" panose="00000400000000000000" pitchFamily="2" charset="-78"/>
              </a:rPr>
              <a:t> اعتبار </a:t>
            </a:r>
            <a:r>
              <a:rPr lang="fa-IR" altLang="en-US" sz="2400" dirty="0" err="1">
                <a:latin typeface="Arial" panose="020B0604020202020204" pitchFamily="34" charset="0"/>
                <a:cs typeface="B Zar" panose="00000400000000000000" pitchFamily="2" charset="-78"/>
              </a:rPr>
              <a:t>كوتاه‌مدت</a:t>
            </a:r>
            <a:r>
              <a:rPr lang="fa-IR" altLang="en-US" sz="2400" dirty="0">
                <a:latin typeface="Arial" panose="020B0604020202020204" pitchFamily="34" charset="0"/>
                <a:cs typeface="B Zar" panose="00000400000000000000" pitchFamily="2" charset="-78"/>
              </a:rPr>
              <a:t> است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عموماً در </a:t>
            </a:r>
            <a:r>
              <a:rPr lang="fa-IR" altLang="en-US" sz="2400" dirty="0" err="1">
                <a:latin typeface="Arial" panose="020B0604020202020204" pitchFamily="34" charset="0"/>
                <a:cs typeface="B Zar" panose="00000400000000000000" pitchFamily="2" charset="-78"/>
              </a:rPr>
              <a:t>خريدهاي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غير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نقدي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مورد استفاده قرار </a:t>
            </a:r>
            <a:r>
              <a:rPr lang="fa-IR" altLang="en-US" sz="2400" dirty="0" err="1">
                <a:latin typeface="Arial" panose="020B0604020202020204" pitchFamily="34" charset="0"/>
                <a:cs typeface="B Zar" panose="00000400000000000000" pitchFamily="2" charset="-78"/>
              </a:rPr>
              <a:t>مي‌گيرد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a:t>
            </a:r>
            <a:r>
              <a:rPr lang="fa-IR" altLang="en-US" sz="2400" dirty="0" err="1">
                <a:latin typeface="Arial" panose="020B0604020202020204" pitchFamily="34" charset="0"/>
                <a:cs typeface="B Zar" panose="00000400000000000000" pitchFamily="2" charset="-78"/>
              </a:rPr>
              <a:t>داراي</a:t>
            </a:r>
            <a:r>
              <a:rPr lang="fa-IR" altLang="en-US" sz="2400" dirty="0">
                <a:latin typeface="Arial" panose="020B0604020202020204" pitchFamily="34" charset="0"/>
                <a:cs typeface="B Zar" panose="00000400000000000000" pitchFamily="2" charset="-78"/>
              </a:rPr>
              <a:t> نرخ سود </a:t>
            </a:r>
            <a:r>
              <a:rPr lang="fa-IR" altLang="en-US" sz="2400" dirty="0" err="1">
                <a:latin typeface="Arial" panose="020B0604020202020204" pitchFamily="34" charset="0"/>
                <a:cs typeface="B Zar" panose="00000400000000000000" pitchFamily="2" charset="-78"/>
              </a:rPr>
              <a:t>كمتر</a:t>
            </a:r>
            <a:r>
              <a:rPr lang="fa-IR" altLang="en-US" sz="2400" dirty="0">
                <a:latin typeface="Arial" panose="020B0604020202020204" pitchFamily="34" charset="0"/>
                <a:cs typeface="B Zar" panose="00000400000000000000" pitchFamily="2" charset="-78"/>
              </a:rPr>
              <a:t> از </a:t>
            </a:r>
            <a:r>
              <a:rPr lang="fa-IR" altLang="en-US" sz="2400" dirty="0" err="1">
                <a:latin typeface="Arial" panose="020B0604020202020204" pitchFamily="34" charset="0"/>
                <a:cs typeface="B Zar" panose="00000400000000000000" pitchFamily="2" charset="-78"/>
              </a:rPr>
              <a:t>فاينانس</a:t>
            </a:r>
            <a:r>
              <a:rPr lang="fa-IR" altLang="en-US" sz="2400" dirty="0">
                <a:latin typeface="Arial" panose="020B0604020202020204" pitchFamily="34" charset="0"/>
                <a:cs typeface="B Zar" panose="00000400000000000000" pitchFamily="2" charset="-78"/>
              </a:rPr>
              <a:t> بوده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بدون توجه به </a:t>
            </a:r>
            <a:r>
              <a:rPr lang="fa-IR" altLang="en-US" sz="2400" dirty="0" err="1">
                <a:latin typeface="Arial" panose="020B0604020202020204" pitchFamily="34" charset="0"/>
                <a:cs typeface="B Zar" panose="00000400000000000000" pitchFamily="2" charset="-78"/>
              </a:rPr>
              <a:t>اجراي</a:t>
            </a:r>
            <a:r>
              <a:rPr lang="fa-IR" altLang="en-US" sz="2400" dirty="0">
                <a:latin typeface="Arial" panose="020B0604020202020204" pitchFamily="34" charset="0"/>
                <a:cs typeface="B Zar" panose="00000400000000000000" pitchFamily="2" charset="-78"/>
              </a:rPr>
              <a:t> طرح خاص و صرفاً در </a:t>
            </a:r>
            <a:r>
              <a:rPr lang="fa-IR" altLang="en-US" sz="2400" dirty="0" err="1">
                <a:latin typeface="Arial" panose="020B0604020202020204" pitchFamily="34" charset="0"/>
                <a:cs typeface="B Zar" panose="00000400000000000000" pitchFamily="2" charset="-78"/>
              </a:rPr>
              <a:t>خريدهاي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غير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نقدي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عملكرد</a:t>
            </a:r>
            <a:r>
              <a:rPr lang="fa-IR" altLang="en-US" sz="2400" dirty="0">
                <a:latin typeface="Arial" panose="020B0604020202020204" pitchFamily="34" charset="0"/>
                <a:cs typeface="B Zar" panose="00000400000000000000" pitchFamily="2" charset="-78"/>
              </a:rPr>
              <a:t> دارد. </a:t>
            </a:r>
          </a:p>
          <a:p>
            <a:pPr algn="just" rtl="1">
              <a:lnSpc>
                <a:spcPct val="130000"/>
              </a:lnSpc>
              <a:spcBef>
                <a:spcPct val="50000"/>
              </a:spcBef>
              <a:buClrTx/>
              <a:buFont typeface="Wingdings" panose="05000000000000000000" pitchFamily="2" charset="2"/>
              <a:buNone/>
            </a:pP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قرارداد به جهت </a:t>
            </a:r>
            <a:r>
              <a:rPr lang="fa-IR" altLang="en-US" sz="2400" dirty="0" err="1">
                <a:latin typeface="Arial" panose="020B0604020202020204" pitchFamily="34" charset="0"/>
                <a:cs typeface="B Zar" panose="00000400000000000000" pitchFamily="2" charset="-78"/>
              </a:rPr>
              <a:t>كوتاه‌مدت</a:t>
            </a:r>
            <a:r>
              <a:rPr lang="fa-IR" altLang="en-US" sz="2400" dirty="0">
                <a:latin typeface="Arial" panose="020B0604020202020204" pitchFamily="34" charset="0"/>
                <a:cs typeface="B Zar" panose="00000400000000000000" pitchFamily="2" charset="-78"/>
              </a:rPr>
              <a:t> بودن </a:t>
            </a:r>
            <a:r>
              <a:rPr lang="fa-IR" altLang="en-US" sz="2400" dirty="0" err="1">
                <a:latin typeface="Arial" panose="020B0604020202020204" pitchFamily="34" charset="0"/>
                <a:cs typeface="B Zar" panose="00000400000000000000" pitchFamily="2" charset="-78"/>
              </a:rPr>
              <a:t>نيازمند</a:t>
            </a:r>
            <a:r>
              <a:rPr lang="fa-IR" altLang="en-US" sz="2400" dirty="0">
                <a:latin typeface="Arial" panose="020B0604020202020204" pitchFamily="34" charset="0"/>
                <a:cs typeface="B Zar" panose="00000400000000000000" pitchFamily="2" charset="-78"/>
              </a:rPr>
              <a:t> برنامه و </a:t>
            </a:r>
            <a:r>
              <a:rPr lang="fa-IR" altLang="en-US" sz="2400" dirty="0" err="1">
                <a:latin typeface="Arial" panose="020B0604020202020204" pitchFamily="34" charset="0"/>
                <a:cs typeface="B Zar" panose="00000400000000000000" pitchFamily="2" charset="-78"/>
              </a:rPr>
              <a:t>مديريت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دقيقي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استفاده و بازپرداخت </a:t>
            </a:r>
            <a:r>
              <a:rPr lang="fa-IR" altLang="en-US" sz="2400" dirty="0" err="1">
                <a:latin typeface="Arial" panose="020B0604020202020204" pitchFamily="34" charset="0"/>
                <a:cs typeface="B Zar" panose="00000400000000000000" pitchFamily="2" charset="-78"/>
              </a:rPr>
              <a:t>مي‌باشد</a:t>
            </a:r>
            <a:r>
              <a:rPr lang="fa-IR" altLang="en-US" sz="2400" dirty="0">
                <a:latin typeface="Arial" panose="020B0604020202020204" pitchFamily="34" charset="0"/>
                <a:cs typeface="B Zar" panose="00000400000000000000" pitchFamily="2" charset="-78"/>
              </a:rPr>
              <a:t>. در </a:t>
            </a:r>
            <a:r>
              <a:rPr lang="fa-IR" altLang="en-US" sz="2400" dirty="0" err="1">
                <a:latin typeface="Arial" panose="020B0604020202020204" pitchFamily="34" charset="0"/>
                <a:cs typeface="B Zar" panose="00000400000000000000" pitchFamily="2" charset="-78"/>
              </a:rPr>
              <a:t>سالهاي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برنامة</a:t>
            </a:r>
            <a:r>
              <a:rPr lang="fa-IR" altLang="en-US" sz="2400" dirty="0">
                <a:latin typeface="Arial" panose="020B0604020202020204" pitchFamily="34" charset="0"/>
                <a:cs typeface="B Zar" panose="00000400000000000000" pitchFamily="2" charset="-78"/>
              </a:rPr>
              <a:t> اول توسعه </a:t>
            </a:r>
            <a:r>
              <a:rPr lang="fa-IR" altLang="en-US" sz="2400" dirty="0" err="1">
                <a:latin typeface="Arial" panose="020B0604020202020204" pitchFamily="34" charset="0"/>
                <a:cs typeface="B Zar" panose="00000400000000000000" pitchFamily="2" charset="-78"/>
              </a:rPr>
              <a:t>كه</a:t>
            </a:r>
            <a:r>
              <a:rPr lang="fa-IR" altLang="en-US" sz="2400" dirty="0">
                <a:latin typeface="Arial" panose="020B0604020202020204" pitchFamily="34" charset="0"/>
                <a:cs typeface="B Zar" panose="00000400000000000000" pitchFamily="2" charset="-78"/>
              </a:rPr>
              <a:t> استفاده از </a:t>
            </a:r>
            <a:r>
              <a:rPr lang="fa-IR" altLang="en-US" sz="2400" dirty="0" err="1">
                <a:latin typeface="Arial" panose="020B0604020202020204" pitchFamily="34" charset="0"/>
                <a:cs typeface="B Zar" panose="00000400000000000000" pitchFamily="2" charset="-78"/>
              </a:rPr>
              <a:t>يوزانس</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رايج</a:t>
            </a:r>
            <a:r>
              <a:rPr lang="fa-IR" altLang="en-US" sz="2400" dirty="0">
                <a:latin typeface="Arial" panose="020B0604020202020204" pitchFamily="34" charset="0"/>
                <a:cs typeface="B Zar" panose="00000400000000000000" pitchFamily="2" charset="-78"/>
              </a:rPr>
              <a:t> بوده عدم </a:t>
            </a:r>
            <a:r>
              <a:rPr lang="fa-IR" altLang="en-US" sz="2400" dirty="0" err="1">
                <a:latin typeface="Arial" panose="020B0604020202020204" pitchFamily="34" charset="0"/>
                <a:cs typeface="B Zar" panose="00000400000000000000" pitchFamily="2" charset="-78"/>
              </a:rPr>
              <a:t>مديريت</a:t>
            </a:r>
            <a:r>
              <a:rPr lang="fa-IR" altLang="en-US" sz="2400" dirty="0">
                <a:latin typeface="Arial" panose="020B0604020202020204" pitchFamily="34" charset="0"/>
                <a:cs typeface="B Zar" panose="00000400000000000000" pitchFamily="2" charset="-78"/>
              </a:rPr>
              <a:t> در استفاده و بازپرداخت آنها موجب </a:t>
            </a:r>
            <a:r>
              <a:rPr lang="fa-IR" altLang="en-US" sz="2400" dirty="0" err="1">
                <a:latin typeface="Arial" panose="020B0604020202020204" pitchFamily="34" charset="0"/>
                <a:cs typeface="B Zar" panose="00000400000000000000" pitchFamily="2" charset="-78"/>
              </a:rPr>
              <a:t>پيدايش</a:t>
            </a:r>
            <a:r>
              <a:rPr lang="fa-IR" altLang="en-US" sz="2400" dirty="0">
                <a:latin typeface="Arial" panose="020B0604020202020204" pitchFamily="34" charset="0"/>
                <a:cs typeface="B Zar" panose="00000400000000000000" pitchFamily="2" charset="-78"/>
              </a:rPr>
              <a:t> بحران‌ </a:t>
            </a:r>
            <a:r>
              <a:rPr lang="fa-IR" altLang="en-US" sz="2400" dirty="0" err="1">
                <a:latin typeface="Arial" panose="020B0604020202020204" pitchFamily="34" charset="0"/>
                <a:cs typeface="B Zar" panose="00000400000000000000" pitchFamily="2" charset="-78"/>
              </a:rPr>
              <a:t>بدهي‌هاي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ايران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گرديد</a:t>
            </a:r>
            <a:r>
              <a:rPr lang="fa-IR" altLang="en-US" sz="2400" dirty="0">
                <a:latin typeface="Arial" panose="020B0604020202020204" pitchFamily="34" charset="0"/>
                <a:cs typeface="B Zar" panose="00000400000000000000" pitchFamily="2" charset="-78"/>
              </a:rPr>
              <a:t>. </a:t>
            </a:r>
          </a:p>
        </p:txBody>
      </p:sp>
      <p:sp>
        <p:nvSpPr>
          <p:cNvPr id="37892"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7893" name="Rectangle 4"/>
          <p:cNvSpPr>
            <a:spLocks noChangeArrowheads="1"/>
          </p:cNvSpPr>
          <p:nvPr/>
        </p:nvSpPr>
        <p:spPr bwMode="auto">
          <a:xfrm>
            <a:off x="1116013" y="765175"/>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0"/>
              </a:spcBef>
              <a:buClrTx/>
              <a:buSzTx/>
              <a:buFontTx/>
              <a:buNone/>
            </a:pPr>
            <a:r>
              <a:rPr lang="fa-IR" altLang="en-US" b="1">
                <a:latin typeface="Arial" panose="020B0604020202020204" pitchFamily="34" charset="0"/>
                <a:cs typeface="B Titr" panose="00000700000000000000" pitchFamily="2" charset="-78"/>
              </a:rPr>
              <a:t>3 ـ يوزانس</a:t>
            </a:r>
          </a:p>
        </p:txBody>
      </p:sp>
    </p:spTree>
    <p:extLst>
      <p:ext uri="{BB962C8B-B14F-4D97-AF65-F5344CB8AC3E}">
        <p14:creationId xmlns:p14="http://schemas.microsoft.com/office/powerpoint/2010/main" val="398058338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23C62C26-0332-4AAB-B93B-AA1ED184489A}" type="slidenum">
              <a:rPr lang="ar-SA" altLang="en-US" sz="1200">
                <a:solidFill>
                  <a:srgbClr val="5F6680"/>
                </a:solidFill>
              </a:rPr>
              <a:pPr eaLnBrk="1" hangingPunct="1"/>
              <a:t>68</a:t>
            </a:fld>
            <a:endParaRPr lang="en-US" altLang="en-US" sz="1200">
              <a:solidFill>
                <a:srgbClr val="5F6680"/>
              </a:solidFill>
            </a:endParaRPr>
          </a:p>
        </p:txBody>
      </p:sp>
      <p:sp>
        <p:nvSpPr>
          <p:cNvPr id="38915" name="Text Box 2"/>
          <p:cNvSpPr txBox="1">
            <a:spLocks noChangeArrowheads="1"/>
          </p:cNvSpPr>
          <p:nvPr/>
        </p:nvSpPr>
        <p:spPr bwMode="auto">
          <a:xfrm>
            <a:off x="179388" y="1989138"/>
            <a:ext cx="8785225"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just" rtl="1">
              <a:lnSpc>
                <a:spcPct val="160000"/>
              </a:lnSpc>
              <a:spcBef>
                <a:spcPct val="50000"/>
              </a:spcBef>
              <a:buClrTx/>
              <a:buSzPct val="95000"/>
              <a:buFont typeface="Wingdings" panose="05000000000000000000" pitchFamily="2" charset="2"/>
              <a:buNone/>
              <a:defRPr sz="2400" b="1">
                <a:latin typeface="Arial" panose="020B0604020202020204" pitchFamily="34" charset="0"/>
                <a:ea typeface="Majalla UI"/>
                <a:cs typeface="B Zar" panose="00000400000000000000" pitchFamily="2" charset="-78"/>
              </a:defRPr>
            </a:lvl1pPr>
            <a:lvl2pPr marL="742950" indent="-285750">
              <a:spcBef>
                <a:spcPct val="20000"/>
              </a:spcBef>
              <a:buClr>
                <a:schemeClr val="accent1"/>
              </a:buClr>
              <a:buSzPct val="85000"/>
              <a:buFont typeface="Wingdings 2" panose="05020102010507070707" pitchFamily="18" charset="2"/>
              <a:buChar char=""/>
              <a:defRPr sz="2400">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latin typeface="Constantia" panose="02030602050306030303" pitchFamily="18" charset="0"/>
                <a:ea typeface="Majalla UI"/>
                <a:cs typeface="Majalla UI"/>
              </a:defRPr>
            </a:lvl3pPr>
            <a:lvl4pPr marL="1600200" indent="-228600">
              <a:spcBef>
                <a:spcPct val="20000"/>
              </a:spcBef>
              <a:buClr>
                <a:srgbClr val="8CADAE"/>
              </a:buClr>
              <a:buSzPct val="65000"/>
              <a:buFont typeface="Wingdings 2" panose="05020102010507070707" pitchFamily="18" charset="2"/>
              <a:buChar char=""/>
              <a:defRPr sz="2000">
                <a:latin typeface="Constantia" panose="02030602050306030303" pitchFamily="18" charset="0"/>
                <a:ea typeface="Majalla UI"/>
                <a:cs typeface="Majalla UI"/>
              </a:defRPr>
            </a:lvl4pPr>
            <a:lvl5pPr marL="2057400" indent="-228600">
              <a:spcBef>
                <a:spcPct val="20000"/>
              </a:spcBef>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9pPr>
          </a:lstStyle>
          <a:p>
            <a:r>
              <a:rPr lang="fa-IR" altLang="en-US" dirty="0"/>
              <a:t>     با </a:t>
            </a:r>
            <a:r>
              <a:rPr lang="fa-IR" altLang="en-US" b="0" dirty="0"/>
              <a:t>توجه به مطمئن بودن منابع </a:t>
            </a:r>
            <a:r>
              <a:rPr lang="fa-IR" altLang="en-US" b="0" dirty="0" err="1"/>
              <a:t>نفتي</a:t>
            </a:r>
            <a:r>
              <a:rPr lang="fa-IR" altLang="en-US" b="0" dirty="0"/>
              <a:t> </a:t>
            </a:r>
            <a:r>
              <a:rPr lang="fa-IR" altLang="en-US" b="0" dirty="0" err="1"/>
              <a:t>ايران</a:t>
            </a:r>
            <a:r>
              <a:rPr lang="fa-IR" altLang="en-US" b="0" dirty="0"/>
              <a:t> </a:t>
            </a:r>
            <a:r>
              <a:rPr lang="fa-IR" altLang="en-US" b="0" dirty="0" err="1"/>
              <a:t>براي</a:t>
            </a:r>
            <a:r>
              <a:rPr lang="fa-IR" altLang="en-US" b="0" dirty="0"/>
              <a:t> </a:t>
            </a:r>
            <a:r>
              <a:rPr lang="fa-IR" altLang="en-US" b="0" dirty="0" err="1"/>
              <a:t>طرف‌هاي</a:t>
            </a:r>
            <a:r>
              <a:rPr lang="fa-IR" altLang="en-US" b="0" dirty="0"/>
              <a:t> </a:t>
            </a:r>
            <a:r>
              <a:rPr lang="fa-IR" altLang="en-US" b="0" dirty="0" err="1"/>
              <a:t>خارجي</a:t>
            </a:r>
            <a:r>
              <a:rPr lang="fa-IR" altLang="en-US" b="0" dirty="0"/>
              <a:t> </a:t>
            </a:r>
            <a:r>
              <a:rPr lang="fa-IR" altLang="en-US" b="0" dirty="0" err="1"/>
              <a:t>طي</a:t>
            </a:r>
            <a:r>
              <a:rPr lang="fa-IR" altLang="en-US" b="0" dirty="0"/>
              <a:t> </a:t>
            </a:r>
            <a:r>
              <a:rPr lang="fa-IR" altLang="en-US" b="0" dirty="0" err="1"/>
              <a:t>سالهاي</a:t>
            </a:r>
            <a:r>
              <a:rPr lang="fa-IR" altLang="en-US" b="0" dirty="0"/>
              <a:t> گذشته جهت جبران </a:t>
            </a:r>
            <a:r>
              <a:rPr lang="fa-IR" altLang="en-US" b="0" dirty="0" err="1"/>
              <a:t>كسري</a:t>
            </a:r>
            <a:r>
              <a:rPr lang="fa-IR" altLang="en-US" b="0" dirty="0"/>
              <a:t> بودجه از </a:t>
            </a:r>
            <a:r>
              <a:rPr lang="fa-IR" altLang="en-US" b="0" dirty="0" err="1"/>
              <a:t>پيش‌فروش</a:t>
            </a:r>
            <a:r>
              <a:rPr lang="fa-IR" altLang="en-US" b="0" dirty="0"/>
              <a:t> نفت به عنوان روش </a:t>
            </a:r>
            <a:r>
              <a:rPr lang="fa-IR" altLang="en-US" b="0" dirty="0" err="1"/>
              <a:t>تأمين</a:t>
            </a:r>
            <a:r>
              <a:rPr lang="fa-IR" altLang="en-US" b="0" dirty="0"/>
              <a:t> منابع </a:t>
            </a:r>
            <a:r>
              <a:rPr lang="fa-IR" altLang="en-US" b="0" dirty="0" err="1"/>
              <a:t>مالي</a:t>
            </a:r>
            <a:r>
              <a:rPr lang="fa-IR" altLang="en-US" b="0" dirty="0"/>
              <a:t> </a:t>
            </a:r>
            <a:r>
              <a:rPr lang="fa-IR" altLang="en-US" b="0" dirty="0" err="1"/>
              <a:t>ارزي</a:t>
            </a:r>
            <a:r>
              <a:rPr lang="fa-IR" altLang="en-US" b="0" dirty="0"/>
              <a:t> و </a:t>
            </a:r>
            <a:r>
              <a:rPr lang="fa-IR" altLang="en-US" b="0" dirty="0" err="1"/>
              <a:t>حتي</a:t>
            </a:r>
            <a:r>
              <a:rPr lang="fa-IR" altLang="en-US" b="0" dirty="0"/>
              <a:t> </a:t>
            </a:r>
            <a:r>
              <a:rPr lang="fa-IR" altLang="en-US" b="0" dirty="0" err="1"/>
              <a:t>ريالي</a:t>
            </a:r>
            <a:r>
              <a:rPr lang="fa-IR" altLang="en-US" b="0" dirty="0"/>
              <a:t> استفاده شده است. در </a:t>
            </a:r>
            <a:r>
              <a:rPr lang="fa-IR" altLang="en-US" b="0" dirty="0" err="1"/>
              <a:t>اين</a:t>
            </a:r>
            <a:r>
              <a:rPr lang="fa-IR" altLang="en-US" b="0" dirty="0"/>
              <a:t> روش </a:t>
            </a:r>
            <a:r>
              <a:rPr lang="fa-IR" altLang="en-US" b="0" dirty="0" err="1"/>
              <a:t>ايران</a:t>
            </a:r>
            <a:r>
              <a:rPr lang="fa-IR" altLang="en-US" b="0" dirty="0"/>
              <a:t> پس از اخذ اعتبار </a:t>
            </a:r>
            <a:r>
              <a:rPr lang="fa-IR" altLang="en-US" b="0" dirty="0" err="1"/>
              <a:t>ارزي</a:t>
            </a:r>
            <a:r>
              <a:rPr lang="fa-IR" altLang="en-US" b="0" dirty="0"/>
              <a:t> از طرف </a:t>
            </a:r>
            <a:r>
              <a:rPr lang="fa-IR" altLang="en-US" b="0" dirty="0" err="1"/>
              <a:t>خارجي</a:t>
            </a:r>
            <a:r>
              <a:rPr lang="fa-IR" altLang="en-US" b="0" dirty="0"/>
              <a:t> متعهد </a:t>
            </a:r>
            <a:r>
              <a:rPr lang="fa-IR" altLang="en-US" b="0" dirty="0" err="1"/>
              <a:t>مي‌شود</a:t>
            </a:r>
            <a:r>
              <a:rPr lang="fa-IR" altLang="en-US" b="0" dirty="0"/>
              <a:t> </a:t>
            </a:r>
            <a:r>
              <a:rPr lang="fa-IR" altLang="en-US" b="0" dirty="0" err="1"/>
              <a:t>كه</a:t>
            </a:r>
            <a:r>
              <a:rPr lang="fa-IR" altLang="en-US" b="0" dirty="0"/>
              <a:t> اصل و فرع آن را پس از مدت </a:t>
            </a:r>
            <a:r>
              <a:rPr lang="fa-IR" altLang="en-US" b="0" dirty="0" err="1"/>
              <a:t>معين</a:t>
            </a:r>
            <a:r>
              <a:rPr lang="fa-IR" altLang="en-US" b="0" dirty="0"/>
              <a:t> </a:t>
            </a:r>
            <a:r>
              <a:rPr lang="fa-IR" altLang="en-US" b="0" dirty="0" err="1"/>
              <a:t>كه</a:t>
            </a:r>
            <a:r>
              <a:rPr lang="fa-IR" altLang="en-US" b="0" dirty="0"/>
              <a:t> معمولاً </a:t>
            </a:r>
            <a:r>
              <a:rPr lang="fa-IR" altLang="en-US" b="0" dirty="0" err="1"/>
              <a:t>يكساله</a:t>
            </a:r>
            <a:r>
              <a:rPr lang="fa-IR" altLang="en-US" b="0" dirty="0"/>
              <a:t> است </a:t>
            </a:r>
            <a:r>
              <a:rPr lang="fa-IR" altLang="en-US" b="0" dirty="0" err="1"/>
              <a:t>يكجا</a:t>
            </a:r>
            <a:r>
              <a:rPr lang="fa-IR" altLang="en-US" b="0" dirty="0"/>
              <a:t> بازپرداخت </a:t>
            </a:r>
            <a:r>
              <a:rPr lang="fa-IR" altLang="en-US" b="0" dirty="0" err="1"/>
              <a:t>نمايد</a:t>
            </a:r>
            <a:r>
              <a:rPr lang="fa-IR" altLang="en-US" b="0" dirty="0"/>
              <a:t> و نفت فقط </a:t>
            </a:r>
            <a:r>
              <a:rPr lang="fa-IR" altLang="en-US" b="0" dirty="0" err="1"/>
              <a:t>نوعي</a:t>
            </a:r>
            <a:r>
              <a:rPr lang="fa-IR" altLang="en-US" b="0" dirty="0"/>
              <a:t> </a:t>
            </a:r>
            <a:r>
              <a:rPr lang="fa-IR" altLang="en-US" b="0" dirty="0" err="1"/>
              <a:t>تضمين</a:t>
            </a:r>
            <a:r>
              <a:rPr lang="fa-IR" altLang="en-US" b="0" dirty="0"/>
              <a:t> </a:t>
            </a:r>
            <a:r>
              <a:rPr lang="fa-IR" altLang="en-US" b="0" dirty="0" err="1"/>
              <a:t>تلقي</a:t>
            </a:r>
            <a:r>
              <a:rPr lang="fa-IR" altLang="en-US" b="0" dirty="0"/>
              <a:t> </a:t>
            </a:r>
            <a:r>
              <a:rPr lang="fa-IR" altLang="en-US" b="0" dirty="0" err="1"/>
              <a:t>مي‌شود</a:t>
            </a:r>
            <a:r>
              <a:rPr lang="fa-IR" altLang="en-US" b="0" dirty="0"/>
              <a:t> </a:t>
            </a:r>
            <a:r>
              <a:rPr lang="fa-IR" altLang="en-US" b="0" dirty="0" err="1"/>
              <a:t>وگرنه</a:t>
            </a:r>
            <a:r>
              <a:rPr lang="fa-IR" altLang="en-US" b="0" dirty="0"/>
              <a:t> پس </a:t>
            </a:r>
            <a:r>
              <a:rPr lang="fa-IR" altLang="en-US" b="0" dirty="0" err="1"/>
              <a:t>انقضاي</a:t>
            </a:r>
            <a:r>
              <a:rPr lang="fa-IR" altLang="en-US" b="0" dirty="0"/>
              <a:t> مدت لزوماً </a:t>
            </a:r>
            <a:r>
              <a:rPr lang="fa-IR" altLang="en-US" b="0" dirty="0" err="1"/>
              <a:t>نفتي</a:t>
            </a:r>
            <a:r>
              <a:rPr lang="fa-IR" altLang="en-US" b="0" dirty="0"/>
              <a:t> به طرف </a:t>
            </a:r>
            <a:r>
              <a:rPr lang="fa-IR" altLang="en-US" b="0" dirty="0" err="1"/>
              <a:t>خارجي</a:t>
            </a:r>
            <a:r>
              <a:rPr lang="fa-IR" altLang="en-US" b="0" dirty="0"/>
              <a:t> </a:t>
            </a:r>
            <a:r>
              <a:rPr lang="fa-IR" altLang="en-US" b="0" dirty="0" err="1"/>
              <a:t>تحويل</a:t>
            </a:r>
            <a:r>
              <a:rPr lang="fa-IR" altLang="en-US" b="0" dirty="0"/>
              <a:t> </a:t>
            </a:r>
            <a:r>
              <a:rPr lang="fa-IR" altLang="en-US" b="0" dirty="0" err="1"/>
              <a:t>نمي‌شود</a:t>
            </a:r>
            <a:r>
              <a:rPr lang="fa-IR" altLang="en-US" b="0" dirty="0"/>
              <a:t> </a:t>
            </a:r>
            <a:r>
              <a:rPr lang="fa-IR" altLang="en-US" b="0" dirty="0" err="1"/>
              <a:t>بلكه</a:t>
            </a:r>
            <a:r>
              <a:rPr lang="fa-IR" altLang="en-US" b="0" dirty="0"/>
              <a:t> بازپرداخت از </a:t>
            </a:r>
            <a:r>
              <a:rPr lang="fa-IR" altLang="en-US" b="0" dirty="0" err="1"/>
              <a:t>سوي</a:t>
            </a:r>
            <a:r>
              <a:rPr lang="fa-IR" altLang="en-US" b="0" dirty="0"/>
              <a:t> </a:t>
            </a:r>
            <a:r>
              <a:rPr lang="fa-IR" altLang="en-US" b="0" dirty="0" err="1"/>
              <a:t>ايران</a:t>
            </a:r>
            <a:r>
              <a:rPr lang="fa-IR" altLang="en-US" b="0" dirty="0"/>
              <a:t> به صورت </a:t>
            </a:r>
            <a:r>
              <a:rPr lang="fa-IR" altLang="en-US" b="0" dirty="0" err="1"/>
              <a:t>نقدي</a:t>
            </a:r>
            <a:r>
              <a:rPr lang="fa-IR" altLang="en-US" b="0" dirty="0"/>
              <a:t> صورت </a:t>
            </a:r>
            <a:r>
              <a:rPr lang="fa-IR" altLang="en-US" b="0" dirty="0" err="1"/>
              <a:t>مي‌گيرد</a:t>
            </a:r>
            <a:r>
              <a:rPr lang="fa-IR" altLang="en-US" b="0" dirty="0"/>
              <a:t>. </a:t>
            </a:r>
          </a:p>
        </p:txBody>
      </p:sp>
      <p:sp>
        <p:nvSpPr>
          <p:cNvPr id="38916"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8917" name="Rectangle 4"/>
          <p:cNvSpPr>
            <a:spLocks noChangeArrowheads="1"/>
          </p:cNvSpPr>
          <p:nvPr/>
        </p:nvSpPr>
        <p:spPr bwMode="auto">
          <a:xfrm>
            <a:off x="1116013" y="765175"/>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0"/>
              </a:spcBef>
              <a:buClrTx/>
              <a:buSzTx/>
              <a:buFontTx/>
              <a:buNone/>
            </a:pPr>
            <a:r>
              <a:rPr lang="fa-IR" altLang="en-US" b="1" dirty="0">
                <a:latin typeface="Arial" panose="020B0604020202020204" pitchFamily="34" charset="0"/>
                <a:cs typeface="B Titr" panose="00000700000000000000" pitchFamily="2" charset="-78"/>
              </a:rPr>
              <a:t>4 ـ </a:t>
            </a:r>
            <a:r>
              <a:rPr lang="fa-IR" altLang="en-US" b="1" dirty="0" err="1">
                <a:latin typeface="Arial" panose="020B0604020202020204" pitchFamily="34" charset="0"/>
                <a:cs typeface="B Titr" panose="00000700000000000000" pitchFamily="2" charset="-78"/>
              </a:rPr>
              <a:t>پيش‌فروش</a:t>
            </a:r>
            <a:r>
              <a:rPr lang="fa-IR" altLang="en-US" b="1" dirty="0">
                <a:latin typeface="Arial" panose="020B0604020202020204" pitchFamily="34" charset="0"/>
                <a:cs typeface="B Titr" panose="00000700000000000000" pitchFamily="2" charset="-78"/>
              </a:rPr>
              <a:t> نفت</a:t>
            </a:r>
          </a:p>
        </p:txBody>
      </p:sp>
    </p:spTree>
    <p:extLst>
      <p:ext uri="{BB962C8B-B14F-4D97-AF65-F5344CB8AC3E}">
        <p14:creationId xmlns:p14="http://schemas.microsoft.com/office/powerpoint/2010/main" val="84190538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93DE819A-9B3B-4998-9A62-1B044F422C89}" type="slidenum">
              <a:rPr lang="ar-SA" altLang="en-US" sz="1200">
                <a:solidFill>
                  <a:srgbClr val="5F6680"/>
                </a:solidFill>
              </a:rPr>
              <a:pPr eaLnBrk="1" hangingPunct="1"/>
              <a:t>69</a:t>
            </a:fld>
            <a:endParaRPr lang="en-US" altLang="en-US" sz="1200">
              <a:solidFill>
                <a:srgbClr val="5F6680"/>
              </a:solidFill>
            </a:endParaRPr>
          </a:p>
        </p:txBody>
      </p:sp>
      <p:sp>
        <p:nvSpPr>
          <p:cNvPr id="39939" name="Text Box 2"/>
          <p:cNvSpPr txBox="1">
            <a:spLocks noChangeArrowheads="1"/>
          </p:cNvSpPr>
          <p:nvPr/>
        </p:nvSpPr>
        <p:spPr bwMode="auto">
          <a:xfrm>
            <a:off x="118733" y="1639796"/>
            <a:ext cx="8785225"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just" rtl="1">
              <a:lnSpc>
                <a:spcPct val="160000"/>
              </a:lnSpc>
              <a:spcBef>
                <a:spcPct val="50000"/>
              </a:spcBef>
              <a:buClrTx/>
              <a:buSzPct val="95000"/>
              <a:buFont typeface="Wingdings" panose="05000000000000000000" pitchFamily="2" charset="2"/>
              <a:buNone/>
              <a:defRPr sz="2400" b="1">
                <a:latin typeface="Arial" panose="020B0604020202020204" pitchFamily="34" charset="0"/>
                <a:ea typeface="Majalla UI"/>
                <a:cs typeface="B Zar" panose="00000400000000000000" pitchFamily="2" charset="-78"/>
              </a:defRPr>
            </a:lvl1pPr>
            <a:lvl2pPr marL="742950" indent="-285750">
              <a:spcBef>
                <a:spcPct val="20000"/>
              </a:spcBef>
              <a:buClr>
                <a:schemeClr val="accent1"/>
              </a:buClr>
              <a:buSzPct val="85000"/>
              <a:buFont typeface="Wingdings 2" panose="05020102010507070707" pitchFamily="18" charset="2"/>
              <a:buChar char=""/>
              <a:defRPr sz="2400">
                <a:latin typeface="Constantia" panose="02030602050306030303" pitchFamily="18" charset="0"/>
                <a:ea typeface="Majalla UI"/>
                <a:cs typeface="Majalla UI"/>
              </a:defRPr>
            </a:lvl2pPr>
            <a:lvl3pPr marL="1143000" indent="-228600">
              <a:spcBef>
                <a:spcPct val="20000"/>
              </a:spcBef>
              <a:buClr>
                <a:schemeClr val="accent2"/>
              </a:buClr>
              <a:buSzPct val="70000"/>
              <a:buFont typeface="Wingdings 2" panose="05020102010507070707" pitchFamily="18" charset="2"/>
              <a:buChar char=""/>
              <a:defRPr sz="2100">
                <a:latin typeface="Constantia" panose="02030602050306030303" pitchFamily="18" charset="0"/>
                <a:ea typeface="Majalla UI"/>
                <a:cs typeface="Majalla UI"/>
              </a:defRPr>
            </a:lvl3pPr>
            <a:lvl4pPr marL="1600200" indent="-228600">
              <a:spcBef>
                <a:spcPct val="20000"/>
              </a:spcBef>
              <a:buClr>
                <a:srgbClr val="8CADAE"/>
              </a:buClr>
              <a:buSzPct val="65000"/>
              <a:buFont typeface="Wingdings 2" panose="05020102010507070707" pitchFamily="18" charset="2"/>
              <a:buChar char=""/>
              <a:defRPr sz="2000">
                <a:latin typeface="Constantia" panose="02030602050306030303" pitchFamily="18" charset="0"/>
                <a:ea typeface="Majalla UI"/>
                <a:cs typeface="Majalla UI"/>
              </a:defRPr>
            </a:lvl4pPr>
            <a:lvl5pPr marL="2057400" indent="-228600">
              <a:spcBef>
                <a:spcPct val="20000"/>
              </a:spcBef>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latin typeface="Constantia" panose="02030602050306030303" pitchFamily="18" charset="0"/>
                <a:ea typeface="Majalla UI"/>
                <a:cs typeface="Majalla UI"/>
              </a:defRPr>
            </a:lvl9pPr>
          </a:lstStyle>
          <a:p>
            <a:r>
              <a:rPr lang="fa-IR" altLang="en-US" sz="2000" dirty="0"/>
              <a:t>    </a:t>
            </a:r>
            <a:r>
              <a:rPr lang="fa-IR" altLang="en-US" b="0" dirty="0" err="1"/>
              <a:t>طي</a:t>
            </a:r>
            <a:r>
              <a:rPr lang="fa-IR" altLang="en-US" b="0" dirty="0"/>
              <a:t> </a:t>
            </a:r>
            <a:r>
              <a:rPr lang="fa-IR" altLang="en-US" b="0" dirty="0" err="1"/>
              <a:t>اين</a:t>
            </a:r>
            <a:r>
              <a:rPr lang="fa-IR" altLang="en-US" b="0" dirty="0"/>
              <a:t> روش </a:t>
            </a:r>
            <a:r>
              <a:rPr lang="fa-IR" altLang="en-US" b="0" dirty="0" err="1"/>
              <a:t>كه</a:t>
            </a:r>
            <a:r>
              <a:rPr lang="fa-IR" altLang="en-US" b="0" dirty="0"/>
              <a:t> </a:t>
            </a:r>
            <a:r>
              <a:rPr lang="fa-IR" altLang="en-US" b="0" dirty="0" err="1"/>
              <a:t>براي</a:t>
            </a:r>
            <a:r>
              <a:rPr lang="fa-IR" altLang="en-US" b="0" dirty="0"/>
              <a:t> </a:t>
            </a:r>
            <a:r>
              <a:rPr lang="fa-IR" altLang="en-US" b="0" dirty="0" err="1"/>
              <a:t>اولين‌بار</a:t>
            </a:r>
            <a:r>
              <a:rPr lang="fa-IR" altLang="en-US" b="0" dirty="0"/>
              <a:t> در جهت </a:t>
            </a:r>
            <a:r>
              <a:rPr lang="fa-IR" altLang="en-US" b="0" dirty="0" err="1"/>
              <a:t>تأمين</a:t>
            </a:r>
            <a:r>
              <a:rPr lang="fa-IR" altLang="en-US" b="0" dirty="0"/>
              <a:t> منابع </a:t>
            </a:r>
            <a:r>
              <a:rPr lang="fa-IR" altLang="en-US" b="0" dirty="0" err="1"/>
              <a:t>مالي</a:t>
            </a:r>
            <a:r>
              <a:rPr lang="fa-IR" altLang="en-US" b="0" dirty="0"/>
              <a:t> و در </a:t>
            </a:r>
            <a:r>
              <a:rPr lang="fa-IR" altLang="en-US" b="0" dirty="0" err="1"/>
              <a:t>اجراي</a:t>
            </a:r>
            <a:r>
              <a:rPr lang="fa-IR" altLang="en-US" b="0" dirty="0"/>
              <a:t> بند «م» تبصره 21 قانون بودجه سال 81 توسط </a:t>
            </a:r>
            <a:r>
              <a:rPr lang="fa-IR" altLang="en-US" b="0" dirty="0" err="1"/>
              <a:t>بانك</a:t>
            </a:r>
            <a:r>
              <a:rPr lang="fa-IR" altLang="en-US" b="0" dirty="0"/>
              <a:t> </a:t>
            </a:r>
            <a:r>
              <a:rPr lang="fa-IR" altLang="en-US" b="0" dirty="0" err="1"/>
              <a:t>مركزي</a:t>
            </a:r>
            <a:r>
              <a:rPr lang="fa-IR" altLang="en-US" b="0" dirty="0"/>
              <a:t> </a:t>
            </a:r>
            <a:r>
              <a:rPr lang="fa-IR" altLang="en-US" b="0" dirty="0" err="1"/>
              <a:t>جمهوري</a:t>
            </a:r>
            <a:r>
              <a:rPr lang="fa-IR" altLang="en-US" b="0" dirty="0"/>
              <a:t> </a:t>
            </a:r>
            <a:r>
              <a:rPr lang="fa-IR" altLang="en-US" b="0" dirty="0" err="1"/>
              <a:t>اسلامي</a:t>
            </a:r>
            <a:r>
              <a:rPr lang="fa-IR" altLang="en-US" b="0" dirty="0"/>
              <a:t> </a:t>
            </a:r>
            <a:r>
              <a:rPr lang="fa-IR" altLang="en-US" b="0" dirty="0" err="1"/>
              <a:t>ايران</a:t>
            </a:r>
            <a:r>
              <a:rPr lang="fa-IR" altLang="en-US" b="0" dirty="0"/>
              <a:t> مورد استفاده قرار گرفته است. </a:t>
            </a:r>
            <a:r>
              <a:rPr lang="fa-IR" altLang="en-US" b="0" dirty="0" err="1"/>
              <a:t>ايران</a:t>
            </a:r>
            <a:r>
              <a:rPr lang="fa-IR" altLang="en-US" b="0" dirty="0"/>
              <a:t> با انتشار اوراق قرضه </a:t>
            </a:r>
            <a:r>
              <a:rPr lang="fa-IR" altLang="en-US" b="0" dirty="0" err="1"/>
              <a:t>ارزي</a:t>
            </a:r>
            <a:r>
              <a:rPr lang="fa-IR" altLang="en-US" b="0" dirty="0"/>
              <a:t> و فروش آن در حد </a:t>
            </a:r>
            <a:r>
              <a:rPr lang="fa-IR" altLang="en-US" b="0" dirty="0" err="1"/>
              <a:t>يك‌ميليارد</a:t>
            </a:r>
            <a:r>
              <a:rPr lang="fa-IR" altLang="en-US" b="0" dirty="0"/>
              <a:t> دلار از منابع </a:t>
            </a:r>
            <a:r>
              <a:rPr lang="fa-IR" altLang="en-US" b="0" dirty="0" err="1"/>
              <a:t>خارجي</a:t>
            </a:r>
            <a:r>
              <a:rPr lang="fa-IR" altLang="en-US" b="0" dirty="0"/>
              <a:t> استفاده نموده و متعهد </a:t>
            </a:r>
            <a:r>
              <a:rPr lang="fa-IR" altLang="en-US" b="0" dirty="0" err="1"/>
              <a:t>گرديد</a:t>
            </a:r>
            <a:r>
              <a:rPr lang="fa-IR" altLang="en-US" b="0" dirty="0"/>
              <a:t> </a:t>
            </a:r>
            <a:r>
              <a:rPr lang="fa-IR" altLang="en-US" b="0" dirty="0" err="1"/>
              <a:t>كه</a:t>
            </a:r>
            <a:r>
              <a:rPr lang="fa-IR" altLang="en-US" b="0" dirty="0"/>
              <a:t> پس از </a:t>
            </a:r>
            <a:r>
              <a:rPr lang="fa-IR" altLang="en-US" b="0" dirty="0" err="1"/>
              <a:t>انقضاي</a:t>
            </a:r>
            <a:r>
              <a:rPr lang="fa-IR" altLang="en-US" b="0" dirty="0"/>
              <a:t> مدت اصل و فرع آن را عملاً با نرخ 8.75% بازپرداخت </a:t>
            </a:r>
            <a:r>
              <a:rPr lang="fa-IR" altLang="en-US" b="0" dirty="0" err="1"/>
              <a:t>نمايد</a:t>
            </a:r>
            <a:r>
              <a:rPr lang="fa-IR" altLang="en-US" b="0" dirty="0"/>
              <a:t> </a:t>
            </a:r>
            <a:r>
              <a:rPr lang="fa-IR" altLang="en-US" b="0" dirty="0" err="1"/>
              <a:t>اين</a:t>
            </a:r>
            <a:r>
              <a:rPr lang="fa-IR" altLang="en-US" b="0" dirty="0"/>
              <a:t> قرارداد پنجساله بوده </a:t>
            </a:r>
            <a:r>
              <a:rPr lang="fa-IR" altLang="en-US" b="0" dirty="0" err="1"/>
              <a:t>كه</a:t>
            </a:r>
            <a:r>
              <a:rPr lang="fa-IR" altLang="en-US" b="0" dirty="0"/>
              <a:t> </a:t>
            </a:r>
            <a:r>
              <a:rPr lang="fa-IR" altLang="en-US" b="0" dirty="0" err="1"/>
              <a:t>ايران</a:t>
            </a:r>
            <a:r>
              <a:rPr lang="fa-IR" altLang="en-US" b="0" dirty="0"/>
              <a:t> با </a:t>
            </a:r>
            <a:r>
              <a:rPr lang="fa-IR" altLang="en-US" b="0" dirty="0" err="1"/>
              <a:t>دريافت</a:t>
            </a:r>
            <a:r>
              <a:rPr lang="fa-IR" altLang="en-US" b="0" dirty="0"/>
              <a:t> آن و </a:t>
            </a:r>
            <a:r>
              <a:rPr lang="fa-IR" altLang="en-US" b="0" dirty="0" err="1"/>
              <a:t>تبديل</a:t>
            </a:r>
            <a:r>
              <a:rPr lang="fa-IR" altLang="en-US" b="0" dirty="0"/>
              <a:t> به </a:t>
            </a:r>
            <a:r>
              <a:rPr lang="fa-IR" altLang="en-US" b="0" dirty="0" err="1"/>
              <a:t>ريال</a:t>
            </a:r>
            <a:r>
              <a:rPr lang="fa-IR" altLang="en-US" b="0" dirty="0"/>
              <a:t> در جهت اتمام </a:t>
            </a:r>
            <a:r>
              <a:rPr lang="fa-IR" altLang="en-US" b="0" dirty="0" err="1"/>
              <a:t>طرحهاي</a:t>
            </a:r>
            <a:r>
              <a:rPr lang="fa-IR" altLang="en-US" b="0" dirty="0"/>
              <a:t> ناتمام </a:t>
            </a:r>
            <a:r>
              <a:rPr lang="fa-IR" altLang="en-US" b="0" dirty="0" err="1"/>
              <a:t>عمراني</a:t>
            </a:r>
            <a:r>
              <a:rPr lang="fa-IR" altLang="en-US" b="0" dirty="0"/>
              <a:t> اقدام نموده است. در </a:t>
            </a:r>
            <a:r>
              <a:rPr lang="fa-IR" altLang="en-US" b="0" dirty="0" err="1"/>
              <a:t>اين</a:t>
            </a:r>
            <a:r>
              <a:rPr lang="fa-IR" altLang="en-US" b="0" dirty="0"/>
              <a:t> </a:t>
            </a:r>
            <a:r>
              <a:rPr lang="fa-IR" altLang="en-US" b="0" dirty="0" err="1"/>
              <a:t>شيوه</a:t>
            </a:r>
            <a:r>
              <a:rPr lang="fa-IR" altLang="en-US" b="0" dirty="0"/>
              <a:t> مبلغ </a:t>
            </a:r>
            <a:r>
              <a:rPr lang="fa-IR" altLang="en-US" b="0" dirty="0" err="1"/>
              <a:t>ريالي</a:t>
            </a:r>
            <a:r>
              <a:rPr lang="fa-IR" altLang="en-US" b="0" dirty="0"/>
              <a:t> معادل اعتبار </a:t>
            </a:r>
            <a:r>
              <a:rPr lang="fa-IR" altLang="en-US" b="0" dirty="0" err="1"/>
              <a:t>ارزي</a:t>
            </a:r>
            <a:r>
              <a:rPr lang="fa-IR" altLang="en-US" b="0" dirty="0"/>
              <a:t> در بودجه </a:t>
            </a:r>
            <a:r>
              <a:rPr lang="fa-IR" altLang="en-US" b="0" dirty="0" err="1"/>
              <a:t>عمومي</a:t>
            </a:r>
            <a:r>
              <a:rPr lang="fa-IR" altLang="en-US" b="0" dirty="0"/>
              <a:t> </a:t>
            </a:r>
            <a:r>
              <a:rPr lang="fa-IR" altLang="en-US" b="0" dirty="0" err="1"/>
              <a:t>منعكس</a:t>
            </a:r>
            <a:r>
              <a:rPr lang="fa-IR" altLang="en-US" b="0" dirty="0"/>
              <a:t> </a:t>
            </a:r>
            <a:r>
              <a:rPr lang="fa-IR" altLang="en-US" b="0" dirty="0" err="1"/>
              <a:t>گرديد</a:t>
            </a:r>
            <a:r>
              <a:rPr lang="fa-IR" altLang="en-US" b="0" dirty="0"/>
              <a:t> </a:t>
            </a:r>
            <a:r>
              <a:rPr lang="fa-IR" altLang="en-US" b="0" dirty="0" err="1"/>
              <a:t>كه</a:t>
            </a:r>
            <a:r>
              <a:rPr lang="fa-IR" altLang="en-US" b="0" dirty="0"/>
              <a:t> در نظام </a:t>
            </a:r>
            <a:r>
              <a:rPr lang="fa-IR" altLang="en-US" b="0" dirty="0" err="1"/>
              <a:t>بودجه‌نويسي</a:t>
            </a:r>
            <a:r>
              <a:rPr lang="fa-IR" altLang="en-US" b="0" dirty="0"/>
              <a:t> </a:t>
            </a:r>
            <a:r>
              <a:rPr lang="fa-IR" altLang="en-US" b="0" dirty="0" err="1"/>
              <a:t>ايران</a:t>
            </a:r>
            <a:r>
              <a:rPr lang="fa-IR" altLang="en-US" b="0" dirty="0"/>
              <a:t> پس از انقلاب </a:t>
            </a:r>
            <a:r>
              <a:rPr lang="fa-IR" altLang="en-US" b="0" dirty="0" err="1"/>
              <a:t>اسلامي</a:t>
            </a:r>
            <a:r>
              <a:rPr lang="fa-IR" altLang="en-US" b="0" dirty="0"/>
              <a:t> </a:t>
            </a:r>
            <a:r>
              <a:rPr lang="fa-IR" altLang="en-US" b="0" dirty="0" err="1"/>
              <a:t>بي‌سابقه</a:t>
            </a:r>
            <a:r>
              <a:rPr lang="fa-IR" altLang="en-US" b="0" dirty="0"/>
              <a:t> بوده است. </a:t>
            </a:r>
          </a:p>
        </p:txBody>
      </p:sp>
      <p:sp>
        <p:nvSpPr>
          <p:cNvPr id="39940"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39941" name="Rectangle 4"/>
          <p:cNvSpPr>
            <a:spLocks noChangeArrowheads="1"/>
          </p:cNvSpPr>
          <p:nvPr/>
        </p:nvSpPr>
        <p:spPr bwMode="auto">
          <a:xfrm>
            <a:off x="1116013" y="765175"/>
            <a:ext cx="7993062"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lnSpc>
                <a:spcPct val="160000"/>
              </a:lnSpc>
              <a:spcBef>
                <a:spcPct val="50000"/>
              </a:spcBef>
              <a:buSzPct val="95000"/>
              <a:buFont typeface="Wingdings" panose="05000000000000000000" pitchFamily="2" charset="2"/>
              <a:buNone/>
            </a:pPr>
            <a:r>
              <a:rPr lang="fa-IR" altLang="en-US" sz="2400" b="1" dirty="0">
                <a:latin typeface="Arial" panose="020B0604020202020204" pitchFamily="34" charset="0"/>
                <a:ea typeface="Majalla UI"/>
                <a:cs typeface="B Zar" panose="00000400000000000000" pitchFamily="2" charset="-78"/>
              </a:rPr>
              <a:t>5 ـ انتشار اوراق قرضه </a:t>
            </a:r>
            <a:r>
              <a:rPr lang="fa-IR" altLang="en-US" sz="2400" b="1" dirty="0" err="1">
                <a:latin typeface="Arial" panose="020B0604020202020204" pitchFamily="34" charset="0"/>
                <a:ea typeface="Majalla UI"/>
                <a:cs typeface="B Zar" panose="00000400000000000000" pitchFamily="2" charset="-78"/>
              </a:rPr>
              <a:t>ارزي</a:t>
            </a:r>
            <a:endParaRPr lang="fa-IR" altLang="en-US" sz="2400" b="1" dirty="0">
              <a:latin typeface="Arial" panose="020B0604020202020204" pitchFamily="34" charset="0"/>
              <a:ea typeface="Majalla UI"/>
              <a:cs typeface="B Zar" panose="00000400000000000000" pitchFamily="2" charset="-78"/>
            </a:endParaRPr>
          </a:p>
        </p:txBody>
      </p:sp>
    </p:spTree>
    <p:extLst>
      <p:ext uri="{BB962C8B-B14F-4D97-AF65-F5344CB8AC3E}">
        <p14:creationId xmlns:p14="http://schemas.microsoft.com/office/powerpoint/2010/main" val="19294317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7</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6" name="Picture 5"/>
          <p:cNvPicPr/>
          <p:nvPr/>
        </p:nvPicPr>
        <p:blipFill>
          <a:blip r:embed="rId2"/>
          <a:stretch>
            <a:fillRect/>
          </a:stretch>
        </p:blipFill>
        <p:spPr>
          <a:xfrm>
            <a:off x="899160" y="838200"/>
            <a:ext cx="7040880" cy="4663440"/>
          </a:xfrm>
          <a:prstGeom prst="rect">
            <a:avLst/>
          </a:prstGeom>
        </p:spPr>
      </p:pic>
    </p:spTree>
    <p:extLst>
      <p:ext uri="{BB962C8B-B14F-4D97-AF65-F5344CB8AC3E}">
        <p14:creationId xmlns:p14="http://schemas.microsoft.com/office/powerpoint/2010/main" val="58011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Arial" panose="020B0604020202020204" pitchFamily="34" charset="0"/>
                <a:cs typeface="B Mitra" panose="00000400000000000000" pitchFamily="2" charset="-78"/>
              </a:defRPr>
            </a:lvl1pPr>
            <a:lvl2pPr marL="742950" indent="-285750" eaLnBrk="0" hangingPunct="0">
              <a:defRPr sz="2800">
                <a:solidFill>
                  <a:schemeClr val="tx1"/>
                </a:solidFill>
                <a:latin typeface="Arial" panose="020B0604020202020204" pitchFamily="34" charset="0"/>
                <a:cs typeface="B Mitra" panose="00000400000000000000" pitchFamily="2" charset="-78"/>
              </a:defRPr>
            </a:lvl2pPr>
            <a:lvl3pPr marL="1143000" indent="-228600" eaLnBrk="0" hangingPunct="0">
              <a:defRPr sz="2800">
                <a:solidFill>
                  <a:schemeClr val="tx1"/>
                </a:solidFill>
                <a:latin typeface="Arial" panose="020B0604020202020204" pitchFamily="34" charset="0"/>
                <a:cs typeface="B Mitra" panose="00000400000000000000" pitchFamily="2" charset="-78"/>
              </a:defRPr>
            </a:lvl3pPr>
            <a:lvl4pPr marL="1600200" indent="-228600" eaLnBrk="0" hangingPunct="0">
              <a:defRPr sz="2800">
                <a:solidFill>
                  <a:schemeClr val="tx1"/>
                </a:solidFill>
                <a:latin typeface="Arial" panose="020B0604020202020204" pitchFamily="34" charset="0"/>
                <a:cs typeface="B Mitra" panose="00000400000000000000" pitchFamily="2" charset="-78"/>
              </a:defRPr>
            </a:lvl4pPr>
            <a:lvl5pPr marL="2057400" indent="-228600" eaLnBrk="0" hangingPunct="0">
              <a:defRPr sz="2800">
                <a:solidFill>
                  <a:schemeClr val="tx1"/>
                </a:solidFill>
                <a:latin typeface="Arial" panose="020B0604020202020204" pitchFamily="34" charset="0"/>
                <a:cs typeface="B Mitra" panose="00000400000000000000" pitchFamily="2" charset="-78"/>
              </a:defRPr>
            </a:lvl5pPr>
            <a:lvl6pPr marL="25146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6pPr>
            <a:lvl7pPr marL="29718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7pPr>
            <a:lvl8pPr marL="34290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8pPr>
            <a:lvl9pPr marL="3886200" indent="-228600" algn="r" rtl="1" eaLnBrk="0" fontAlgn="base" hangingPunct="0">
              <a:spcBef>
                <a:spcPct val="0"/>
              </a:spcBef>
              <a:spcAft>
                <a:spcPct val="0"/>
              </a:spcAft>
              <a:defRPr sz="2800">
                <a:solidFill>
                  <a:schemeClr val="tx1"/>
                </a:solidFill>
                <a:latin typeface="Arial" panose="020B0604020202020204" pitchFamily="34" charset="0"/>
                <a:cs typeface="B Mitra" panose="00000400000000000000" pitchFamily="2" charset="-78"/>
              </a:defRPr>
            </a:lvl9pPr>
          </a:lstStyle>
          <a:p>
            <a:pPr eaLnBrk="1" hangingPunct="1"/>
            <a:fld id="{BBE584E0-FE3C-4ED8-AE97-EFC9AAE89A37}" type="slidenum">
              <a:rPr lang="ar-SA" altLang="en-US" sz="1200">
                <a:solidFill>
                  <a:srgbClr val="5F6680"/>
                </a:solidFill>
              </a:rPr>
              <a:pPr eaLnBrk="1" hangingPunct="1"/>
              <a:t>70</a:t>
            </a:fld>
            <a:endParaRPr lang="en-US" altLang="en-US" sz="1200">
              <a:solidFill>
                <a:srgbClr val="5F6680"/>
              </a:solidFill>
            </a:endParaRPr>
          </a:p>
        </p:txBody>
      </p:sp>
      <p:sp>
        <p:nvSpPr>
          <p:cNvPr id="40963" name="Text Box 2"/>
          <p:cNvSpPr txBox="1">
            <a:spLocks noChangeArrowheads="1"/>
          </p:cNvSpPr>
          <p:nvPr/>
        </p:nvSpPr>
        <p:spPr bwMode="auto">
          <a:xfrm>
            <a:off x="179388" y="1989138"/>
            <a:ext cx="8785225"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60000"/>
              </a:lnSpc>
              <a:spcBef>
                <a:spcPct val="50000"/>
              </a:spcBef>
              <a:buClrTx/>
              <a:buFont typeface="Wingdings" panose="05000000000000000000" pitchFamily="2" charset="2"/>
              <a:buNone/>
            </a:pPr>
            <a:r>
              <a:rPr lang="fa-IR" altLang="en-US" sz="2400" b="1"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طي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سالهاي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اخير</a:t>
            </a:r>
            <a:r>
              <a:rPr lang="fa-IR" altLang="en-US" sz="2400" dirty="0">
                <a:latin typeface="Arial" panose="020B0604020202020204" pitchFamily="34" charset="0"/>
                <a:cs typeface="B Zar" panose="00000400000000000000" pitchFamily="2" charset="-78"/>
              </a:rPr>
              <a:t> خصوصاً در برنامه سوم با توجه به مجوز ماده 122 </a:t>
            </a:r>
            <a:r>
              <a:rPr lang="fa-IR" altLang="en-US" sz="2400" dirty="0" err="1">
                <a:latin typeface="Arial" panose="020B0604020202020204" pitchFamily="34" charset="0"/>
                <a:cs typeface="B Zar" panose="00000400000000000000" pitchFamily="2" charset="-78"/>
              </a:rPr>
              <a:t>مبني</a:t>
            </a:r>
            <a:r>
              <a:rPr lang="fa-IR" altLang="en-US" sz="2400" dirty="0">
                <a:latin typeface="Arial" panose="020B0604020202020204" pitchFamily="34" charset="0"/>
                <a:cs typeface="B Zar" panose="00000400000000000000" pitchFamily="2" charset="-78"/>
              </a:rPr>
              <a:t> بر </a:t>
            </a:r>
            <a:r>
              <a:rPr lang="fa-IR" altLang="en-US" sz="2400" dirty="0" err="1">
                <a:latin typeface="Arial" panose="020B0604020202020204" pitchFamily="34" charset="0"/>
                <a:cs typeface="B Zar" panose="00000400000000000000" pitchFamily="2" charset="-78"/>
              </a:rPr>
              <a:t>امكان</a:t>
            </a:r>
            <a:r>
              <a:rPr lang="fa-IR" altLang="en-US" sz="2400" dirty="0">
                <a:latin typeface="Arial" panose="020B0604020202020204" pitchFamily="34" charset="0"/>
                <a:cs typeface="B Zar" panose="00000400000000000000" pitchFamily="2" charset="-78"/>
              </a:rPr>
              <a:t> احداث و </a:t>
            </a:r>
            <a:r>
              <a:rPr lang="fa-IR" altLang="en-US" sz="2400" dirty="0" err="1">
                <a:latin typeface="Arial" panose="020B0604020202020204" pitchFamily="34" charset="0"/>
                <a:cs typeface="B Zar" panose="00000400000000000000" pitchFamily="2" charset="-78"/>
              </a:rPr>
              <a:t>بهره‌بردراي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نيروگاه</a:t>
            </a:r>
            <a:r>
              <a:rPr lang="fa-IR" altLang="en-US" sz="2400" dirty="0">
                <a:latin typeface="Arial" panose="020B0604020202020204" pitchFamily="34" charset="0"/>
                <a:cs typeface="B Zar" panose="00000400000000000000" pitchFamily="2" charset="-78"/>
              </a:rPr>
              <a:t> توسط بخش </a:t>
            </a:r>
            <a:r>
              <a:rPr lang="fa-IR" altLang="en-US" sz="2400" dirty="0" err="1">
                <a:latin typeface="Arial" panose="020B0604020202020204" pitchFamily="34" charset="0"/>
                <a:cs typeface="B Zar" panose="00000400000000000000" pitchFamily="2" charset="-78"/>
              </a:rPr>
              <a:t>غير</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دولتي</a:t>
            </a:r>
            <a:r>
              <a:rPr lang="fa-IR" altLang="en-US" sz="2400" dirty="0">
                <a:latin typeface="Arial" panose="020B0604020202020204" pitchFamily="34" charset="0"/>
                <a:cs typeface="B Zar" panose="00000400000000000000" pitchFamily="2" charset="-78"/>
              </a:rPr>
              <a:t> و </a:t>
            </a:r>
            <a:r>
              <a:rPr lang="fa-IR" altLang="en-US" sz="2400" dirty="0" err="1">
                <a:latin typeface="Arial" panose="020B0604020202020204" pitchFamily="34" charset="0"/>
                <a:cs typeface="B Zar" panose="00000400000000000000" pitchFamily="2" charset="-78"/>
              </a:rPr>
              <a:t>حتي</a:t>
            </a:r>
            <a:r>
              <a:rPr lang="fa-IR" altLang="en-US" sz="2400" dirty="0">
                <a:latin typeface="Arial" panose="020B0604020202020204" pitchFamily="34" charset="0"/>
                <a:cs typeface="B Zar" panose="00000400000000000000" pitchFamily="2" charset="-78"/>
              </a:rPr>
              <a:t> با </a:t>
            </a:r>
            <a:r>
              <a:rPr lang="fa-IR" altLang="en-US" sz="2400" dirty="0" err="1">
                <a:latin typeface="Arial" panose="020B0604020202020204" pitchFamily="34" charset="0"/>
                <a:cs typeface="B Zar" panose="00000400000000000000" pitchFamily="2" charset="-78"/>
              </a:rPr>
              <a:t>مشاركت</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استفاده از انواع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en-US" altLang="en-US" sz="2400" dirty="0">
                <a:latin typeface="Arial" panose="020B0604020202020204" pitchFamily="34" charset="0"/>
                <a:cs typeface="B Zar" panose="00000400000000000000" pitchFamily="2" charset="-78"/>
              </a:rPr>
              <a:t>B.O.T</a:t>
            </a:r>
            <a:r>
              <a:rPr lang="fa-IR" altLang="en-US" sz="2400" dirty="0">
                <a:latin typeface="Arial" panose="020B0604020202020204" pitchFamily="34" charset="0"/>
                <a:cs typeface="B Zar" panose="00000400000000000000" pitchFamily="2" charset="-78"/>
              </a:rPr>
              <a:t> به مورد اجرا درآمده است. در </a:t>
            </a:r>
            <a:r>
              <a:rPr lang="fa-IR" altLang="en-US" sz="2400" dirty="0" err="1">
                <a:latin typeface="Arial" panose="020B0604020202020204" pitchFamily="34" charset="0"/>
                <a:cs typeface="B Zar" panose="00000400000000000000" pitchFamily="2" charset="-78"/>
              </a:rPr>
              <a:t>اين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قراردادها</a:t>
            </a:r>
            <a:r>
              <a:rPr lang="fa-IR" altLang="en-US" sz="2400" dirty="0">
                <a:latin typeface="Arial" panose="020B0604020202020204" pitchFamily="34" charset="0"/>
                <a:cs typeface="B Zar" panose="00000400000000000000" pitchFamily="2" charset="-78"/>
              </a:rPr>
              <a:t> دولت همواره </a:t>
            </a:r>
            <a:r>
              <a:rPr lang="fa-IR" altLang="en-US" sz="2400" dirty="0" err="1">
                <a:latin typeface="Arial" panose="020B0604020202020204" pitchFamily="34" charset="0"/>
                <a:cs typeface="B Zar" panose="00000400000000000000" pitchFamily="2" charset="-78"/>
              </a:rPr>
              <a:t>تضمين</a:t>
            </a:r>
            <a:r>
              <a:rPr lang="fa-IR" altLang="en-US" sz="2400" dirty="0">
                <a:latin typeface="Arial" panose="020B0604020202020204" pitchFamily="34" charset="0"/>
                <a:cs typeface="B Zar" panose="00000400000000000000" pitchFamily="2" charset="-78"/>
              </a:rPr>
              <a:t> لازم </a:t>
            </a:r>
            <a:r>
              <a:rPr lang="fa-IR" altLang="en-US" sz="2400" dirty="0" err="1">
                <a:latin typeface="Arial" panose="020B0604020202020204" pitchFamily="34" charset="0"/>
                <a:cs typeface="B Zar" panose="00000400000000000000" pitchFamily="2" charset="-78"/>
              </a:rPr>
              <a:t>براي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خريد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كالاهاي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توليد</a:t>
            </a:r>
            <a:r>
              <a:rPr lang="fa-IR" altLang="en-US" sz="2400" dirty="0">
                <a:latin typeface="Arial" panose="020B0604020202020204" pitchFamily="34" charset="0"/>
                <a:cs typeface="B Zar" panose="00000400000000000000" pitchFamily="2" charset="-78"/>
              </a:rPr>
              <a:t> شده و </a:t>
            </a:r>
            <a:r>
              <a:rPr lang="fa-IR" altLang="en-US" sz="2400" dirty="0" err="1">
                <a:latin typeface="Arial" panose="020B0604020202020204" pitchFamily="34" charset="0"/>
                <a:cs typeface="B Zar" panose="00000400000000000000" pitchFamily="2" charset="-78"/>
              </a:rPr>
              <a:t>يا</a:t>
            </a:r>
            <a:r>
              <a:rPr lang="fa-IR" altLang="en-US" sz="2400" dirty="0">
                <a:latin typeface="Arial" panose="020B0604020202020204" pitchFamily="34" charset="0"/>
                <a:cs typeface="B Zar" panose="00000400000000000000" pitchFamily="2" charset="-78"/>
              </a:rPr>
              <a:t> خدمات ارائه شده از </a:t>
            </a:r>
            <a:r>
              <a:rPr lang="fa-IR" altLang="en-US" sz="2400" dirty="0" err="1">
                <a:latin typeface="Arial" panose="020B0604020202020204" pitchFamily="34" charset="0"/>
                <a:cs typeface="B Zar" panose="00000400000000000000" pitchFamily="2" charset="-78"/>
              </a:rPr>
              <a:t>سوي</a:t>
            </a:r>
            <a:r>
              <a:rPr lang="fa-IR" altLang="en-US" sz="2400" dirty="0">
                <a:latin typeface="Arial" panose="020B0604020202020204" pitchFamily="34" charset="0"/>
                <a:cs typeface="B Zar" panose="00000400000000000000" pitchFamily="2" charset="-78"/>
              </a:rPr>
              <a:t> طرف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را </a:t>
            </a:r>
            <a:r>
              <a:rPr lang="fa-IR" altLang="en-US" sz="2400" dirty="0" err="1">
                <a:latin typeface="Arial" panose="020B0604020202020204" pitchFamily="34" charset="0"/>
                <a:cs typeface="B Zar" panose="00000400000000000000" pitchFamily="2" charset="-78"/>
              </a:rPr>
              <a:t>مي‌نمايد</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ولي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ريسك</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سرمايه‌گذاري</a:t>
            </a:r>
            <a:r>
              <a:rPr lang="fa-IR" altLang="en-US" sz="2400" dirty="0">
                <a:latin typeface="Arial" panose="020B0604020202020204" pitchFamily="34" charset="0"/>
                <a:cs typeface="B Zar" panose="00000400000000000000" pitchFamily="2" charset="-78"/>
              </a:rPr>
              <a:t> متوجه طرف </a:t>
            </a:r>
            <a:r>
              <a:rPr lang="fa-IR" altLang="en-US" sz="2400" dirty="0" err="1">
                <a:latin typeface="Arial" panose="020B0604020202020204" pitchFamily="34" charset="0"/>
                <a:cs typeface="B Zar" panose="00000400000000000000" pitchFamily="2" charset="-78"/>
              </a:rPr>
              <a:t>خارجي</a:t>
            </a:r>
            <a:r>
              <a:rPr lang="fa-IR" altLang="en-US" sz="2400" dirty="0">
                <a:latin typeface="Arial" panose="020B0604020202020204" pitchFamily="34" charset="0"/>
                <a:cs typeface="B Zar" panose="00000400000000000000" pitchFamily="2" charset="-78"/>
              </a:rPr>
              <a:t> بوده و دولت </a:t>
            </a:r>
            <a:r>
              <a:rPr lang="fa-IR" altLang="en-US" sz="2400" dirty="0" err="1">
                <a:latin typeface="Arial" panose="020B0604020202020204" pitchFamily="34" charset="0"/>
                <a:cs typeface="B Zar" panose="00000400000000000000" pitchFamily="2" charset="-78"/>
              </a:rPr>
              <a:t>ايران</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تضميني</a:t>
            </a:r>
            <a:r>
              <a:rPr lang="fa-IR" altLang="en-US" sz="2400" dirty="0">
                <a:latin typeface="Arial" panose="020B0604020202020204" pitchFamily="34" charset="0"/>
                <a:cs typeface="B Zar" panose="00000400000000000000" pitchFamily="2" charset="-78"/>
              </a:rPr>
              <a:t> همچون ضمانت </a:t>
            </a:r>
            <a:r>
              <a:rPr lang="fa-IR" altLang="en-US" sz="2400" dirty="0" err="1">
                <a:latin typeface="Arial" panose="020B0604020202020204" pitchFamily="34" charset="0"/>
                <a:cs typeface="B Zar" panose="00000400000000000000" pitchFamily="2" charset="-78"/>
              </a:rPr>
              <a:t>قراردادهاي</a:t>
            </a:r>
            <a:r>
              <a:rPr lang="fa-IR" altLang="en-US" sz="2400" dirty="0">
                <a:latin typeface="Arial" panose="020B0604020202020204" pitchFamily="34" charset="0"/>
                <a:cs typeface="B Zar" panose="00000400000000000000" pitchFamily="2" charset="-78"/>
              </a:rPr>
              <a:t> </a:t>
            </a:r>
            <a:r>
              <a:rPr lang="fa-IR" altLang="en-US" sz="2400" dirty="0" err="1">
                <a:latin typeface="Arial" panose="020B0604020202020204" pitchFamily="34" charset="0"/>
                <a:cs typeface="B Zar" panose="00000400000000000000" pitchFamily="2" charset="-78"/>
              </a:rPr>
              <a:t>فاينانس</a:t>
            </a:r>
            <a:r>
              <a:rPr lang="fa-IR" altLang="en-US" sz="2400" dirty="0">
                <a:latin typeface="Arial" panose="020B0604020202020204" pitchFamily="34" charset="0"/>
                <a:cs typeface="B Zar" panose="00000400000000000000" pitchFamily="2" charset="-78"/>
              </a:rPr>
              <a:t> را تقبل </a:t>
            </a:r>
            <a:r>
              <a:rPr lang="fa-IR" altLang="en-US" sz="2400" dirty="0" err="1">
                <a:latin typeface="Arial" panose="020B0604020202020204" pitchFamily="34" charset="0"/>
                <a:cs typeface="B Zar" panose="00000400000000000000" pitchFamily="2" charset="-78"/>
              </a:rPr>
              <a:t>نمي‌نمايد</a:t>
            </a:r>
            <a:r>
              <a:rPr lang="fa-IR" altLang="en-US" sz="2400" dirty="0">
                <a:latin typeface="Arial" panose="020B0604020202020204" pitchFamily="34" charset="0"/>
                <a:cs typeface="B Zar" panose="00000400000000000000" pitchFamily="2" charset="-78"/>
              </a:rPr>
              <a:t>. </a:t>
            </a:r>
          </a:p>
        </p:txBody>
      </p:sp>
      <p:sp>
        <p:nvSpPr>
          <p:cNvPr id="40964" name="Text Box 3"/>
          <p:cNvSpPr txBox="1">
            <a:spLocks noChangeArrowheads="1"/>
          </p:cNvSpPr>
          <p:nvPr/>
        </p:nvSpPr>
        <p:spPr bwMode="auto">
          <a:xfrm>
            <a:off x="1619250" y="836613"/>
            <a:ext cx="727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r" rtl="1">
              <a:spcBef>
                <a:spcPct val="50000"/>
              </a:spcBef>
              <a:buClrTx/>
              <a:buSzTx/>
              <a:buFontTx/>
              <a:buNone/>
            </a:pPr>
            <a:endParaRPr lang="en-US" altLang="en-US" sz="2800">
              <a:latin typeface="Arial" panose="020B0604020202020204" pitchFamily="34" charset="0"/>
              <a:cs typeface="B Mitra" panose="00000400000000000000" pitchFamily="2" charset="-78"/>
            </a:endParaRPr>
          </a:p>
        </p:txBody>
      </p:sp>
      <p:sp>
        <p:nvSpPr>
          <p:cNvPr id="40965" name="Rectangle 4"/>
          <p:cNvSpPr>
            <a:spLocks noChangeArrowheads="1"/>
          </p:cNvSpPr>
          <p:nvPr/>
        </p:nvSpPr>
        <p:spPr bwMode="auto">
          <a:xfrm>
            <a:off x="1116013" y="765175"/>
            <a:ext cx="79930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rtl="0">
              <a:spcBef>
                <a:spcPct val="20000"/>
              </a:spcBef>
              <a:buClr>
                <a:srgbClr val="8CADAE"/>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742950" indent="-285750" algn="l" rtl="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marL="1143000" indent="-228600" algn="l" rtl="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600200" indent="-228600" algn="l" rtl="0">
              <a:spcBef>
                <a:spcPct val="20000"/>
              </a:spcBef>
              <a:buClr>
                <a:srgbClr val="8CADAE"/>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2057400" indent="-228600" algn="l" rtl="0">
              <a:spcBef>
                <a:spcPct val="20000"/>
              </a:spcBef>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25146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9718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34290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886200" indent="-228600" fontAlgn="base">
              <a:spcBef>
                <a:spcPct val="20000"/>
              </a:spcBef>
              <a:spcAft>
                <a:spcPct val="0"/>
              </a:spcAft>
              <a:buClr>
                <a:srgbClr val="8C7B70"/>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just" rtl="1">
              <a:lnSpc>
                <a:spcPct val="180000"/>
              </a:lnSpc>
              <a:spcBef>
                <a:spcPct val="0"/>
              </a:spcBef>
              <a:buClrTx/>
              <a:buSzTx/>
              <a:buFontTx/>
              <a:buNone/>
            </a:pPr>
            <a:r>
              <a:rPr lang="fa-IR" altLang="en-US" b="1">
                <a:latin typeface="Arial" panose="020B0604020202020204" pitchFamily="34" charset="0"/>
                <a:cs typeface="B Titr" panose="00000700000000000000" pitchFamily="2" charset="-78"/>
              </a:rPr>
              <a:t>6 ـ قراردادهاي </a:t>
            </a:r>
            <a:r>
              <a:rPr lang="en-US" altLang="en-US" b="1">
                <a:latin typeface="Arial" panose="020B0604020202020204" pitchFamily="34" charset="0"/>
                <a:cs typeface="B Titr" panose="00000700000000000000" pitchFamily="2" charset="-78"/>
              </a:rPr>
              <a:t>B.O.T</a:t>
            </a:r>
            <a:r>
              <a:rPr lang="fa-IR" altLang="en-US" b="1">
                <a:latin typeface="Arial" panose="020B0604020202020204" pitchFamily="34" charset="0"/>
                <a:cs typeface="B Titr" panose="00000700000000000000" pitchFamily="2" charset="-78"/>
              </a:rPr>
              <a:t> و </a:t>
            </a:r>
            <a:r>
              <a:rPr lang="en-US" altLang="en-US" b="1">
                <a:latin typeface="Arial" panose="020B0604020202020204" pitchFamily="34" charset="0"/>
                <a:cs typeface="B Titr" panose="00000700000000000000" pitchFamily="2" charset="-78"/>
              </a:rPr>
              <a:t>B.O.O</a:t>
            </a:r>
            <a:endParaRPr lang="fa-IR" altLang="en-US" b="1">
              <a:latin typeface="Arial" panose="020B0604020202020204" pitchFamily="34" charset="0"/>
              <a:cs typeface="B Titr" panose="00000700000000000000" pitchFamily="2" charset="-78"/>
            </a:endParaRPr>
          </a:p>
        </p:txBody>
      </p:sp>
    </p:spTree>
    <p:extLst>
      <p:ext uri="{BB962C8B-B14F-4D97-AF65-F5344CB8AC3E}">
        <p14:creationId xmlns:p14="http://schemas.microsoft.com/office/powerpoint/2010/main" val="116410004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a:t>Engineering, Procurement and Construction (EPC)</a:t>
            </a:r>
            <a:r>
              <a:rPr lang="en-US" b="0" dirty="0"/>
              <a:t> </a:t>
            </a:r>
            <a:endParaRPr lang="en-US" b="0" dirty="0" smtClean="0"/>
          </a:p>
          <a:p>
            <a:r>
              <a:rPr lang="en-US" b="0" dirty="0"/>
              <a:t>"</a:t>
            </a:r>
            <a:r>
              <a:rPr lang="en-US" dirty="0"/>
              <a:t>LSTK</a:t>
            </a:r>
            <a:r>
              <a:rPr lang="en-US" b="0" dirty="0"/>
              <a:t>" </a:t>
            </a:r>
            <a:r>
              <a:rPr lang="en-US" b="0" dirty="0" smtClean="0"/>
              <a:t>= </a:t>
            </a:r>
            <a:r>
              <a:rPr lang="en-US" b="0" dirty="0"/>
              <a:t>"</a:t>
            </a:r>
            <a:r>
              <a:rPr lang="en-US" dirty="0"/>
              <a:t>Lump Sum Turn </a:t>
            </a:r>
            <a:r>
              <a:rPr lang="en-US" dirty="0" smtClean="0"/>
              <a:t>Key</a:t>
            </a:r>
          </a:p>
          <a:p>
            <a:r>
              <a:rPr lang="en-US" dirty="0"/>
              <a:t>EPIC</a:t>
            </a:r>
            <a:r>
              <a:rPr lang="en-US" b="0" dirty="0"/>
              <a:t> </a:t>
            </a:r>
            <a:r>
              <a:rPr lang="en-US" b="0" dirty="0" smtClean="0"/>
              <a:t>=</a:t>
            </a:r>
            <a:r>
              <a:rPr lang="en-US" b="0" dirty="0"/>
              <a:t> </a:t>
            </a:r>
            <a:r>
              <a:rPr lang="en-US" dirty="0"/>
              <a:t>Engineering, Procurement, Installation &amp; Commissioning</a:t>
            </a:r>
            <a:r>
              <a:rPr lang="en-US" b="0" dirty="0"/>
              <a:t> </a:t>
            </a:r>
            <a:endParaRPr lang="en-US" b="0" dirty="0" smtClean="0"/>
          </a:p>
          <a:p>
            <a:r>
              <a:rPr lang="en-US" dirty="0"/>
              <a:t>EPCC</a:t>
            </a:r>
            <a:r>
              <a:rPr lang="en-US" b="0" dirty="0"/>
              <a:t> </a:t>
            </a:r>
            <a:r>
              <a:rPr lang="en-US" b="0" dirty="0" smtClean="0"/>
              <a:t>=</a:t>
            </a:r>
            <a:r>
              <a:rPr lang="en-US" b="0" dirty="0"/>
              <a:t> </a:t>
            </a:r>
            <a:r>
              <a:rPr lang="en-US" dirty="0"/>
              <a:t>Engineering, Procurement, Construction and Commissioning</a:t>
            </a:r>
            <a:r>
              <a:rPr lang="en-US" b="0" dirty="0" smtClean="0"/>
              <a:t>.</a:t>
            </a:r>
          </a:p>
          <a:p>
            <a:r>
              <a:rPr lang="en-US" dirty="0"/>
              <a:t>Engineering, Procurement and Construction Management (EPCM)</a:t>
            </a:r>
          </a:p>
        </p:txBody>
      </p:sp>
      <p:sp>
        <p:nvSpPr>
          <p:cNvPr id="4" name="Slide Number Placeholder 3"/>
          <p:cNvSpPr>
            <a:spLocks noGrp="1"/>
          </p:cNvSpPr>
          <p:nvPr>
            <p:ph type="sldNum" sz="quarter" idx="12"/>
          </p:nvPr>
        </p:nvSpPr>
        <p:spPr/>
        <p:txBody>
          <a:bodyPr/>
          <a:lstStyle/>
          <a:p>
            <a:fld id="{910D3704-EB78-46B9-AB15-D23119C7FC1D}" type="slidenum">
              <a:rPr lang="en-US" smtClean="0"/>
              <a:pPr/>
              <a:t>71</a:t>
            </a:fld>
            <a:endParaRPr lang="en-US"/>
          </a:p>
        </p:txBody>
      </p:sp>
    </p:spTree>
    <p:extLst>
      <p:ext uri="{BB962C8B-B14F-4D97-AF65-F5344CB8AC3E}">
        <p14:creationId xmlns:p14="http://schemas.microsoft.com/office/powerpoint/2010/main" val="9640484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algn="ctr"/>
            <a:r>
              <a:rPr lang="ar-SA" dirty="0">
                <a:cs typeface="B Zar" panose="00000400000000000000" pitchFamily="2" charset="-78"/>
              </a:rPr>
              <a:t>مورد كاوي 9: تامین مالی پروژه </a:t>
            </a:r>
            <a:r>
              <a:rPr lang="en-US" dirty="0">
                <a:cs typeface="B Zar" panose="00000400000000000000" pitchFamily="2" charset="-78"/>
              </a:rPr>
              <a:t>Clean Infra Ltd</a:t>
            </a:r>
          </a:p>
          <a:p>
            <a:pPr algn="ctr"/>
            <a:endParaRPr lang="en-US" dirty="0">
              <a:cs typeface="B Zar" panose="00000400000000000000" pitchFamily="2" charset="-78"/>
            </a:endParaRPr>
          </a:p>
        </p:txBody>
      </p:sp>
      <p:sp>
        <p:nvSpPr>
          <p:cNvPr id="8" name="Text Placeholder 7"/>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910D3704-EB78-46B9-AB15-D23119C7FC1D}" type="slidenum">
              <a:rPr lang="en-US" smtClean="0"/>
              <a:pPr/>
              <a:t>72</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spTree>
    <p:extLst>
      <p:ext uri="{BB962C8B-B14F-4D97-AF65-F5344CB8AC3E}">
        <p14:creationId xmlns:p14="http://schemas.microsoft.com/office/powerpoint/2010/main" val="778050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228600"/>
            <a:ext cx="8751558" cy="5410200"/>
          </a:xfrm>
        </p:spPr>
        <p:txBody>
          <a:bodyPr>
            <a:noAutofit/>
          </a:bodyPr>
          <a:lstStyle/>
          <a:p>
            <a:pPr algn="just" rtl="1"/>
            <a:r>
              <a:rPr lang="ar-SA" sz="2800" b="0" dirty="0">
                <a:cs typeface="B Zar" panose="00000400000000000000" pitchFamily="2" charset="-78"/>
              </a:rPr>
              <a:t>بخش برق هند در سال های اخیر شاهد سرمایه گذاری قابل توجه است؛ با این حال، هنوز هم در این کشور حدود 400 میلیون نفر بدون برق باقی مانده است که نزدیک به 35 درصد از جمعیت کشور است. به طور کلی کمبود انرژی در کشور بسیار زیاد است؛ منابع تغذیه برق حدود 10.3 درصد از آنچه که اقتصاد هند نیاز دارد برآورد شده است، با حداکثر کمبودی که به اندازه 12.7 درصد می‌باشد. این کمبود منجر به بروز حالت اضطراری در بخش برق به عنوان یک گره حیاتی برای رشد اقتصادی و تلاش برای کاهش فقر در کشور شده است. در نتیجه، دولت هند به طور جدی تلاش می کند تا این کمبودها را ساماندهی کند و همچنین تلاش زیادی میکند تا به تعادل خوبی در ترکیب انرژی خود بین انرژی های متعارف و منابع انرژی تجدید پذیر به منظور کاهش اثرات نامطلوب در آب و هوا دست یابد. </a:t>
            </a:r>
            <a:endParaRPr lang="en-US" sz="2800" b="0" dirty="0">
              <a:cs typeface="B Zar" panose="00000400000000000000" pitchFamily="2" charset="-78"/>
            </a:endParaRPr>
          </a:p>
          <a:p>
            <a:pPr algn="just" rtl="1"/>
            <a:endParaRPr lang="en-US" sz="2800" b="0" dirty="0">
              <a:cs typeface="B Zar" panose="00000400000000000000" pitchFamily="2" charset="-78"/>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73</a:t>
            </a:fld>
            <a:endParaRPr lang="en-US"/>
          </a:p>
        </p:txBody>
      </p:sp>
    </p:spTree>
    <p:extLst>
      <p:ext uri="{BB962C8B-B14F-4D97-AF65-F5344CB8AC3E}">
        <p14:creationId xmlns:p14="http://schemas.microsoft.com/office/powerpoint/2010/main" val="2379921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228600"/>
            <a:ext cx="8751558" cy="5410200"/>
          </a:xfrm>
        </p:spPr>
        <p:txBody>
          <a:bodyPr vert="horz" lIns="91440" tIns="45720" rIns="91440" bIns="45720" rtlCol="0">
            <a:noAutofit/>
          </a:bodyPr>
          <a:lstStyle/>
          <a:p>
            <a:pPr algn="just" rtl="1"/>
            <a:r>
              <a:rPr lang="ar-SA" sz="2000" b="0" dirty="0">
                <a:cs typeface="B Zar" panose="00000400000000000000" pitchFamily="2" charset="-78"/>
              </a:rPr>
              <a:t>این زمینه، دولت هند این انگیزه را برای رشد منابع انرژی تجدیدپذیر </a:t>
            </a:r>
            <a:r>
              <a:rPr lang="en-US" sz="2000" b="0" dirty="0">
                <a:cs typeface="B Zar" panose="00000400000000000000" pitchFamily="2" charset="-78"/>
              </a:rPr>
              <a:t>(RES)</a:t>
            </a:r>
            <a:r>
              <a:rPr lang="ar-SA" sz="2000" b="0" dirty="0">
                <a:cs typeface="B Zar" panose="00000400000000000000" pitchFamily="2" charset="-78"/>
              </a:rPr>
              <a:t> فراهم کرده است. به طور سنتی، ظرفیت اضافه </a:t>
            </a:r>
            <a:r>
              <a:rPr lang="en-US" sz="2000" b="0" dirty="0">
                <a:cs typeface="B Zar" panose="00000400000000000000" pitchFamily="2" charset="-78"/>
              </a:rPr>
              <a:t>RES</a:t>
            </a:r>
            <a:r>
              <a:rPr lang="ar-SA" sz="2000" b="0" dirty="0">
                <a:cs typeface="B Zar" panose="00000400000000000000" pitchFamily="2" charset="-78"/>
              </a:rPr>
              <a:t> عمدتا توسط پروژه های بادی، زیست توده و برق آبی کوچک هدایت می شود.</a:t>
            </a:r>
            <a:endParaRPr lang="en-US" sz="2000" b="0" dirty="0">
              <a:cs typeface="B Zar" panose="00000400000000000000" pitchFamily="2" charset="-78"/>
            </a:endParaRPr>
          </a:p>
          <a:p>
            <a:pPr algn="just" rtl="1"/>
            <a:r>
              <a:rPr lang="ar-SA" sz="2000" b="0" dirty="0">
                <a:cs typeface="B Zar" panose="00000400000000000000" pitchFamily="2" charset="-78"/>
              </a:rPr>
              <a:t>انرژی خورشیدی، اگر چه از لحاظ فنی قابل اجرا برای مدت زمان طولانی است، به علت هزینه های بالای سرمایه گذاری و کارایی پایین تر رشد زیادی نکرده است. اخیرا، با این حال، انرژی خورشیدی با توجه به کاهش هزینه ها، افزایش قیمت سوخت‌های فسیلی و نگرانی شدید نسبت به تغییرات اقلیمی، مجددا موردتوجه قرار گرفته است. در سال 2008، نخست وزیر، مأموریت انرژی خورشیدی ملی را راه اندازی کرد که پیش بینی می شود تا پایان سال 2017 مقدار 20،000 مگاوات برق از انرژی خورشیدی فراهم آورد. این بخشی از یک طرح گسترده تر برای اطمینان از این است که 5 درصد از نیازهای انرژی کشور از منابع تجدید پذیر تامین خواهد شد. مطابق با این سیاست، بسیاری ازایالت‌های هند درصدی از کل برق را که از منابع تجدید پذیر تامین شده و مقدار آن از 1 درصد شروع شده و تا چند سال آینده به 10 درصد میرسد را مشخص کرده اند که هیات مدیره برق ایالتی خریداری می‌کند. رگولاتورها نیز سطوح حداقل تعرفه ترجیهی را برای تهیه انرژی از چنین منابعی مشخص کرده‌اند. چنین طبقات تعرفه‌ای بصورت جداگانه برای منابع تجدیدپذیر اشخاص و براساس سود معینی </a:t>
            </a:r>
            <a:r>
              <a:rPr lang="en-US" sz="2000" b="0" dirty="0">
                <a:cs typeface="B Zar" panose="00000400000000000000" pitchFamily="2" charset="-78"/>
              </a:rPr>
              <a:t>(cost-plus)</a:t>
            </a:r>
            <a:r>
              <a:rPr lang="ar-SA" sz="2000" b="0" dirty="0">
                <a:cs typeface="B Zar" panose="00000400000000000000" pitchFamily="2" charset="-78"/>
              </a:rPr>
              <a:t> نسبت به هزینه های سرمایه‌گذاری،  سوخت، نرخ بهره و هزینه عملیات و تعمیر و نگهداری تعیین شده است. </a:t>
            </a:r>
            <a:endParaRPr lang="en-US" sz="2000" b="0" dirty="0">
              <a:cs typeface="B Zar" panose="00000400000000000000" pitchFamily="2" charset="-78"/>
            </a:endParaRPr>
          </a:p>
          <a:p>
            <a:pPr algn="just" rtl="1"/>
            <a:r>
              <a:rPr lang="ar-SA" sz="2000" b="0" dirty="0">
                <a:cs typeface="B Zar" panose="00000400000000000000" pitchFamily="2" charset="-78"/>
              </a:rPr>
              <a:t>این تعرفه ها در درجه اول با هدف‌گذاری حداقل بازگشت سرمایه 15 درصدی برای سهامدارتعیین شده است</a:t>
            </a:r>
            <a:endParaRPr lang="en-US" sz="2000" b="0" dirty="0">
              <a:cs typeface="B Zar" panose="00000400000000000000" pitchFamily="2" charset="-78"/>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74</a:t>
            </a:fld>
            <a:endParaRPr lang="en-US"/>
          </a:p>
        </p:txBody>
      </p:sp>
    </p:spTree>
    <p:extLst>
      <p:ext uri="{BB962C8B-B14F-4D97-AF65-F5344CB8AC3E}">
        <p14:creationId xmlns:p14="http://schemas.microsoft.com/office/powerpoint/2010/main" val="468308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228600"/>
            <a:ext cx="8751558" cy="5410200"/>
          </a:xfrm>
        </p:spPr>
        <p:txBody>
          <a:bodyPr vert="horz" lIns="91440" tIns="45720" rIns="91440" bIns="45720" rtlCol="0">
            <a:noAutofit/>
          </a:bodyPr>
          <a:lstStyle/>
          <a:p>
            <a:pPr algn="just" rtl="1"/>
            <a:r>
              <a:rPr lang="ar-SA" sz="2000" b="0" dirty="0">
                <a:cs typeface="B Zar" panose="00000400000000000000" pitchFamily="2" charset="-78"/>
              </a:rPr>
              <a:t>حتی تحت فرضهای خوش بینانه، پروژه های خورشیدی نیاز به حمایت قانونی قوی از تعرفه ها برای چندین سال برای آمدن به هند دارند. اگرچه، با کاهش هزینه های سرمایه‌ای، قیمت انرژی خورشیدی به طور قابل توجهی کاهش یافته است، انتظار می رود که روند ادامه یابد و در نتیجه بیشتر و بیشتر بار یارانه‌ای آینده را کاهش دهد. </a:t>
            </a:r>
            <a:endParaRPr lang="en-US" sz="2000" b="0" dirty="0">
              <a:cs typeface="B Zar" panose="00000400000000000000" pitchFamily="2" charset="-78"/>
            </a:endParaRPr>
          </a:p>
          <a:p>
            <a:pPr algn="just" rtl="1"/>
            <a:r>
              <a:rPr lang="ar-SA" sz="2000" b="0" dirty="0">
                <a:cs typeface="B Zar" panose="00000400000000000000" pitchFamily="2" charset="-78"/>
              </a:rPr>
              <a:t>علاوه بر این، انرژی خورشیدی نسبتا گران قیمت خریداری شده از تامین کنندگان انرژی به انرژی حرارتی ارزان تر گره زده شده و با نرخ بسته‌ای بسیار رقابتی به هیات مدیره‌های برق ایالتی به فروش می رسد. </a:t>
            </a:r>
            <a:endParaRPr lang="en-US" sz="2000" b="0" dirty="0">
              <a:cs typeface="B Zar" panose="00000400000000000000" pitchFamily="2" charset="-78"/>
            </a:endParaRPr>
          </a:p>
          <a:p>
            <a:pPr algn="just" rtl="1"/>
            <a:r>
              <a:rPr lang="ar-SA" sz="2000" b="0" dirty="0">
                <a:cs typeface="B Zar" panose="00000400000000000000" pitchFamily="2" charset="-78"/>
              </a:rPr>
              <a:t>با توجه به کمبود برق کلی و تعهدات نسبت به خرید درصد مشخصی از برق از منابع تجدیدپذیر، دولت انگیزه کمی برای نکول در پرداختها را دارد و از دسترسی‌اش به برق قیمت گذاری شده بصورت جذاب صرفنظر می کند. </a:t>
            </a:r>
            <a:endParaRPr lang="en-US" sz="2000" b="0" dirty="0">
              <a:cs typeface="B Zar" panose="00000400000000000000" pitchFamily="2" charset="-78"/>
            </a:endParaRPr>
          </a:p>
          <a:p>
            <a:pPr algn="just" rtl="1"/>
            <a:r>
              <a:rPr lang="ar-SA" sz="2000" b="0" dirty="0">
                <a:cs typeface="B Zar" panose="00000400000000000000" pitchFamily="2" charset="-78"/>
              </a:rPr>
              <a:t>آخر، دولت یک کمک هزینه 88 میلیون دلاری را برای تامین مالی یک حساب امنیت پرداخت خورشیدی تضمین کرده است ، که به منظور پوشش دادن کسری بودجه به دلیل نکول توسط هیات مدیره‌های برق ایالتی است. </a:t>
            </a:r>
            <a:endParaRPr lang="en-US" sz="2000" b="0" dirty="0">
              <a:cs typeface="B Zar" panose="00000400000000000000" pitchFamily="2" charset="-78"/>
            </a:endParaRPr>
          </a:p>
          <a:p>
            <a:pPr algn="just" rtl="1"/>
            <a:r>
              <a:rPr lang="ar-SA" sz="2000" b="0" dirty="0">
                <a:cs typeface="B Zar" panose="00000400000000000000" pitchFamily="2" charset="-78"/>
              </a:rPr>
              <a:t>از این رو، دولت تعهد خود برای ترویج تولید انرژی تجدید پذیر با سیاستی که مدل کسب و کار مناسب برای توسعه دهندگان برق را ایجاد می کند ، با کاهش ریسک اعتباری برای وام دهندگان شرکت کننده در این بخش، انجام داده است.</a:t>
            </a:r>
            <a:endParaRPr lang="en-US" sz="2000" b="0" dirty="0">
              <a:cs typeface="B Zar" panose="00000400000000000000" pitchFamily="2" charset="-78"/>
            </a:endParaRPr>
          </a:p>
          <a:p>
            <a:pPr algn="just" rtl="1"/>
            <a:r>
              <a:rPr lang="ar-SA" sz="2000" b="0" dirty="0">
                <a:cs typeface="B Zar" panose="00000400000000000000" pitchFamily="2" charset="-78"/>
              </a:rPr>
              <a:t>شرکت مالی بین المللی </a:t>
            </a:r>
            <a:r>
              <a:rPr lang="en-US" sz="2000" b="0" dirty="0">
                <a:cs typeface="B Zar" panose="00000400000000000000" pitchFamily="2" charset="-78"/>
              </a:rPr>
              <a:t>(IFC)</a:t>
            </a:r>
            <a:r>
              <a:rPr lang="ar-SA" sz="2000" b="0" dirty="0">
                <a:cs typeface="B Zar" panose="00000400000000000000" pitchFamily="2" charset="-78"/>
              </a:rPr>
              <a:t> که بازوی توسعه بخش خصوصی بانک جهانی است، قصد دارد سرمایه گذاری های انرژی پاک را در هند به عنوان بخشی از استراتژی وسیع خود در زمینه تغییرات اقلیمی و رشد فراگیر مورد استفاده قرار دهد. </a:t>
            </a:r>
            <a:endParaRPr lang="en-US" sz="2000" b="0" dirty="0">
              <a:cs typeface="B Zar" panose="00000400000000000000" pitchFamily="2" charset="-78"/>
            </a:endParaRPr>
          </a:p>
          <a:p>
            <a:pPr algn="just" rtl="1"/>
            <a:r>
              <a:rPr lang="ar-SA" sz="2000" b="0" dirty="0">
                <a:cs typeface="B Zar" panose="00000400000000000000" pitchFamily="2" charset="-78"/>
              </a:rPr>
              <a:t>در بازار هند، </a:t>
            </a:r>
            <a:r>
              <a:rPr lang="en-US" sz="2000" b="0" dirty="0">
                <a:cs typeface="B Zar" panose="00000400000000000000" pitchFamily="2" charset="-78"/>
              </a:rPr>
              <a:t>IFC</a:t>
            </a:r>
            <a:r>
              <a:rPr lang="ar-SA" sz="2000" b="0" dirty="0">
                <a:cs typeface="B Zar" panose="00000400000000000000" pitchFamily="2" charset="-78"/>
              </a:rPr>
              <a:t> نقش مهمی را با تأمین مالی بدهی و تامین مالی سهام به حامیان مالی‌ای که دارای سوابق خوب و تعهد بلند مدت در زمینه تجارت انرژی تجدید پذیر هستند، بازی می‌کند.</a:t>
            </a:r>
            <a:endParaRPr lang="en-US" sz="2000" b="0" dirty="0">
              <a:cs typeface="B Zar" panose="00000400000000000000" pitchFamily="2" charset="-78"/>
            </a:endParaRPr>
          </a:p>
          <a:p>
            <a:pPr algn="just" rtl="1"/>
            <a:endParaRPr lang="en-US" sz="2000" b="0" dirty="0">
              <a:cs typeface="B Zar" panose="00000400000000000000" pitchFamily="2" charset="-78"/>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75</a:t>
            </a:fld>
            <a:endParaRPr lang="en-US"/>
          </a:p>
        </p:txBody>
      </p:sp>
    </p:spTree>
    <p:extLst>
      <p:ext uri="{BB962C8B-B14F-4D97-AF65-F5344CB8AC3E}">
        <p14:creationId xmlns:p14="http://schemas.microsoft.com/office/powerpoint/2010/main" val="3963408538"/>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228600"/>
            <a:ext cx="8751558" cy="5410200"/>
          </a:xfrm>
        </p:spPr>
        <p:txBody>
          <a:bodyPr vert="horz" lIns="91440" tIns="45720" rIns="91440" bIns="45720" rtlCol="0">
            <a:noAutofit/>
          </a:bodyPr>
          <a:lstStyle/>
          <a:p>
            <a:pPr algn="just" rtl="1"/>
            <a:r>
              <a:rPr lang="ar-SA" sz="2800" b="0">
                <a:cs typeface="B Zar" panose="00000400000000000000" pitchFamily="2" charset="-78"/>
              </a:rPr>
              <a:t>پشتیبانی </a:t>
            </a:r>
            <a:r>
              <a:rPr lang="en-US" sz="2800" b="0">
                <a:cs typeface="B Zar" panose="00000400000000000000" pitchFamily="2" charset="-78"/>
              </a:rPr>
              <a:t>IFC</a:t>
            </a:r>
            <a:r>
              <a:rPr lang="ar-SA" sz="2800" b="0">
                <a:cs typeface="B Zar" panose="00000400000000000000" pitchFamily="2" charset="-78"/>
              </a:rPr>
              <a:t>، که به توسعه دهندگان در مرحله حیاتی در رشد آنها ارائه شده، به نوبه خود، دیگر سرمایه گذاران را برای حمایت از پروژه های انرژی تجدید پذیر، تشویق می کند. بنابراین، شرکت های پشتیبانی شده توسط </a:t>
            </a:r>
            <a:r>
              <a:rPr lang="en-US" sz="2800" b="0">
                <a:cs typeface="B Zar" panose="00000400000000000000" pitchFamily="2" charset="-78"/>
              </a:rPr>
              <a:t>IFC</a:t>
            </a:r>
            <a:r>
              <a:rPr lang="ar-SA" sz="2800" b="0">
                <a:cs typeface="B Zar" panose="00000400000000000000" pitchFamily="2" charset="-78"/>
              </a:rPr>
              <a:t> قادر به گسترش و تنوع منابع مالی هستند. </a:t>
            </a:r>
            <a:endParaRPr lang="en-US" sz="2800" b="0">
              <a:cs typeface="B Zar" panose="00000400000000000000" pitchFamily="2" charset="-78"/>
            </a:endParaRPr>
          </a:p>
          <a:p>
            <a:pPr algn="just" rtl="1"/>
            <a:r>
              <a:rPr lang="ar-SA" sz="2800" b="0">
                <a:cs typeface="B Zar" panose="00000400000000000000" pitchFamily="2" charset="-78"/>
              </a:rPr>
              <a:t>با گذشت زمان، اثر نمایشی قوی تری از قابلیت سرمایه گذاری در این بخش وجود دارد، و منجر به رجوع حجم زیادی از دیگر سرمایه گذاران می شود.</a:t>
            </a:r>
            <a:endParaRPr lang="en-US" sz="2800" b="0">
              <a:cs typeface="B Zar" panose="00000400000000000000" pitchFamily="2" charset="-78"/>
            </a:endParaRPr>
          </a:p>
          <a:p>
            <a:pPr algn="just" rtl="1"/>
            <a:r>
              <a:rPr lang="ar-SA" sz="2800" b="0">
                <a:cs typeface="B Zar" panose="00000400000000000000" pitchFamily="2" charset="-78"/>
              </a:rPr>
              <a:t>شرکت </a:t>
            </a:r>
            <a:r>
              <a:rPr lang="en-US" sz="2800" b="0">
                <a:cs typeface="B Zar" panose="00000400000000000000" pitchFamily="2" charset="-78"/>
              </a:rPr>
              <a:t>Clean Infra Ltd</a:t>
            </a:r>
            <a:r>
              <a:rPr lang="ar-SA" sz="2800" b="0">
                <a:cs typeface="B Zar" panose="00000400000000000000" pitchFamily="2" charset="-78"/>
              </a:rPr>
              <a:t>، تولید کننده پیشرو در زمینه انرژی های تجدید پذیر در هند، در حال توسعه چندین پروژه انرژی تجدید پذیر (خورشیدی، باد و برق آبی کوچک) در هند است. این شرکت دارای تجربه قابل ملاحظه ای در اجرای پروژه های انرژی های تجدیدپذیر سبز در کشور است. (جدول 22.1 را ببینید)</a:t>
            </a:r>
            <a:endParaRPr lang="en-US" sz="2800" b="0">
              <a:cs typeface="B Zar" panose="00000400000000000000" pitchFamily="2" charset="-78"/>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76</a:t>
            </a:fld>
            <a:endParaRPr lang="en-US"/>
          </a:p>
        </p:txBody>
      </p:sp>
    </p:spTree>
    <p:extLst>
      <p:ext uri="{BB962C8B-B14F-4D97-AF65-F5344CB8AC3E}">
        <p14:creationId xmlns:p14="http://schemas.microsoft.com/office/powerpoint/2010/main" val="1708801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77</a:t>
            </a:fld>
            <a:endParaRPr lang="en-US"/>
          </a:p>
        </p:txBody>
      </p:sp>
      <p:pic>
        <p:nvPicPr>
          <p:cNvPr id="4" name="Content Placeholder 3" descr="capture_001_10112017_11213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52" y="228600"/>
            <a:ext cx="7522584" cy="5410200"/>
          </a:xfrm>
          <a:prstGeom prst="rect">
            <a:avLst/>
          </a:prstGeom>
          <a:noFill/>
          <a:ln>
            <a:noFill/>
          </a:ln>
        </p:spPr>
      </p:pic>
    </p:spTree>
    <p:extLst>
      <p:ext uri="{BB962C8B-B14F-4D97-AF65-F5344CB8AC3E}">
        <p14:creationId xmlns:p14="http://schemas.microsoft.com/office/powerpoint/2010/main" val="100358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304800" y="1100628"/>
            <a:ext cx="8599158" cy="4614372"/>
          </a:xfrm>
        </p:spPr>
        <p:txBody>
          <a:bodyPr vert="horz" lIns="91440" tIns="45720" rIns="91440" bIns="45720" rtlCol="0">
            <a:noAutofit/>
          </a:bodyPr>
          <a:lstStyle/>
          <a:p>
            <a:pPr marL="457200" indent="-457200" algn="just" rtl="1">
              <a:buFont typeface="Wingdings" panose="05000000000000000000" pitchFamily="2" charset="2"/>
              <a:buChar char="q"/>
            </a:pPr>
            <a:r>
              <a:rPr lang="fa-IR" sz="3200" b="0" dirty="0">
                <a:cs typeface="B Zar" panose="00000400000000000000" pitchFamily="2" charset="-78"/>
              </a:rPr>
              <a:t>داده های </a:t>
            </a:r>
            <a:r>
              <a:rPr lang="fa-IR" sz="3200" b="0" dirty="0" smtClean="0">
                <a:cs typeface="B Zar" panose="00000400000000000000" pitchFamily="2" charset="-78"/>
              </a:rPr>
              <a:t>آماری </a:t>
            </a:r>
            <a:r>
              <a:rPr lang="fa-IR" sz="3200" b="0" dirty="0" err="1" smtClean="0">
                <a:cs typeface="B Zar" panose="00000400000000000000" pitchFamily="2" charset="-78"/>
              </a:rPr>
              <a:t>تامسون</a:t>
            </a:r>
            <a:r>
              <a:rPr lang="fa-IR" sz="3200" b="0" dirty="0" smtClean="0">
                <a:cs typeface="B Zar" panose="00000400000000000000" pitchFamily="2" charset="-78"/>
              </a:rPr>
              <a:t>-رویتر </a:t>
            </a:r>
            <a:r>
              <a:rPr lang="en-US" sz="3200" b="0" dirty="0" smtClean="0">
                <a:cs typeface="B Zar" panose="00000400000000000000" pitchFamily="2" charset="-78"/>
              </a:rPr>
              <a:t> </a:t>
            </a:r>
            <a:r>
              <a:rPr lang="fa-IR" sz="3200" b="0" dirty="0" smtClean="0">
                <a:cs typeface="B Zar" panose="00000400000000000000" pitchFamily="2" charset="-78"/>
              </a:rPr>
              <a:t>نشان </a:t>
            </a:r>
            <a:r>
              <a:rPr lang="fa-IR" sz="3200" b="0" dirty="0">
                <a:cs typeface="B Zar" panose="00000400000000000000" pitchFamily="2" charset="-78"/>
              </a:rPr>
              <a:t>دهنده </a:t>
            </a:r>
            <a:r>
              <a:rPr lang="fa-IR" sz="3200" b="0" dirty="0" smtClean="0">
                <a:cs typeface="B Zar" panose="00000400000000000000" pitchFamily="2" charset="-78"/>
              </a:rPr>
              <a:t>رشد کاهنده بازار </a:t>
            </a:r>
            <a:r>
              <a:rPr lang="fa-IR" sz="3200" b="0" dirty="0">
                <a:cs typeface="B Zar" panose="00000400000000000000" pitchFamily="2" charset="-78"/>
              </a:rPr>
              <a:t>تأمین مالی پروژه در سطح جهانی در نیمه اول این دوره زمانی </a:t>
            </a:r>
            <a:r>
              <a:rPr lang="fa-IR" sz="3200" b="0" dirty="0" smtClean="0">
                <a:cs typeface="B Zar" panose="00000400000000000000" pitchFamily="2" charset="-78"/>
              </a:rPr>
              <a:t>است. </a:t>
            </a:r>
            <a:endParaRPr lang="en-US" sz="3200" b="0" dirty="0" smtClean="0">
              <a:cs typeface="B Zar" panose="00000400000000000000" pitchFamily="2" charset="-78"/>
            </a:endParaRPr>
          </a:p>
          <a:p>
            <a:pPr marL="457200" indent="-457200" algn="just" rtl="1">
              <a:buFont typeface="Wingdings" panose="05000000000000000000" pitchFamily="2" charset="2"/>
              <a:buChar char="q"/>
            </a:pPr>
            <a:r>
              <a:rPr lang="fa-IR" sz="3200" b="0" dirty="0" smtClean="0">
                <a:cs typeface="B Zar" panose="00000400000000000000" pitchFamily="2" charset="-78"/>
              </a:rPr>
              <a:t>حجم </a:t>
            </a:r>
            <a:r>
              <a:rPr lang="fa-IR" sz="3200" b="0" dirty="0">
                <a:cs typeface="B Zar" panose="00000400000000000000" pitchFamily="2" charset="-78"/>
              </a:rPr>
              <a:t>این نوع تأمین مالی از </a:t>
            </a:r>
            <a:r>
              <a:rPr lang="fa-IR" sz="3200" b="0" dirty="0" smtClean="0">
                <a:cs typeface="B Zar" panose="00000400000000000000" pitchFamily="2" charset="-78"/>
              </a:rPr>
              <a:t>60 </a:t>
            </a:r>
            <a:r>
              <a:rPr lang="fa-IR" sz="3200" b="0" dirty="0">
                <a:cs typeface="B Zar" panose="00000400000000000000" pitchFamily="2" charset="-78"/>
              </a:rPr>
              <a:t>میلیارد دلار در سال </a:t>
            </a:r>
            <a:r>
              <a:rPr lang="fa-IR" sz="3200" b="0" dirty="0" smtClean="0">
                <a:cs typeface="B Zar" panose="00000400000000000000" pitchFamily="2" charset="-78"/>
              </a:rPr>
              <a:t>2008، </a:t>
            </a:r>
            <a:r>
              <a:rPr lang="fa-IR" sz="3200" b="0" dirty="0">
                <a:cs typeface="B Zar" panose="00000400000000000000" pitchFamily="2" charset="-78"/>
              </a:rPr>
              <a:t>به </a:t>
            </a:r>
            <a:r>
              <a:rPr lang="fa-IR" sz="3200" b="0" dirty="0" smtClean="0">
                <a:cs typeface="B Zar" panose="00000400000000000000" pitchFamily="2" charset="-78"/>
              </a:rPr>
              <a:t>45میلیارد </a:t>
            </a:r>
            <a:r>
              <a:rPr lang="fa-IR" sz="3200" b="0" dirty="0">
                <a:cs typeface="B Zar" panose="00000400000000000000" pitchFamily="2" charset="-78"/>
              </a:rPr>
              <a:t>دلار در سال </a:t>
            </a:r>
            <a:r>
              <a:rPr lang="fa-IR" sz="3200" b="0" dirty="0" smtClean="0">
                <a:cs typeface="B Zar" panose="00000400000000000000" pitchFamily="2" charset="-78"/>
              </a:rPr>
              <a:t>2017 </a:t>
            </a:r>
            <a:r>
              <a:rPr lang="fa-IR" sz="3200" b="0" dirty="0">
                <a:cs typeface="B Zar" panose="00000400000000000000" pitchFamily="2" charset="-78"/>
              </a:rPr>
              <a:t>رسیده </a:t>
            </a:r>
            <a:r>
              <a:rPr lang="fa-IR" sz="3200" b="0" dirty="0" err="1" smtClean="0">
                <a:cs typeface="B Zar" panose="00000400000000000000" pitchFamily="2" charset="-78"/>
              </a:rPr>
              <a:t>است.اکثر</a:t>
            </a:r>
            <a:r>
              <a:rPr lang="fa-IR" sz="3200" b="0" dirty="0" smtClean="0">
                <a:cs typeface="B Zar" panose="00000400000000000000" pitchFamily="2" charset="-78"/>
              </a:rPr>
              <a:t> </a:t>
            </a:r>
            <a:r>
              <a:rPr lang="fa-IR" sz="3200" b="0" dirty="0">
                <a:cs typeface="B Zar" panose="00000400000000000000" pitchFamily="2" charset="-78"/>
              </a:rPr>
              <a:t>وام ها در آمریکا، آسیا-</a:t>
            </a:r>
            <a:r>
              <a:rPr lang="fa-IR" sz="3200" b="0" dirty="0" err="1">
                <a:cs typeface="B Zar" panose="00000400000000000000" pitchFamily="2" charset="-78"/>
              </a:rPr>
              <a:t>اقیانوسیه</a:t>
            </a:r>
            <a:r>
              <a:rPr lang="fa-IR" sz="3200" b="0" dirty="0">
                <a:cs typeface="B Zar" panose="00000400000000000000" pitchFamily="2" charset="-78"/>
              </a:rPr>
              <a:t> و به خصوص اروپا مصرف شده </a:t>
            </a:r>
            <a:r>
              <a:rPr lang="fa-IR" sz="3200" b="0" dirty="0" err="1">
                <a:cs typeface="B Zar" panose="00000400000000000000" pitchFamily="2" charset="-78"/>
              </a:rPr>
              <a:t>اند</a:t>
            </a:r>
            <a:r>
              <a:rPr lang="fa-IR" sz="3200" b="0" dirty="0">
                <a:cs typeface="B Zar" panose="00000400000000000000" pitchFamily="2" charset="-78"/>
              </a:rPr>
              <a:t>. </a:t>
            </a:r>
            <a:endParaRPr lang="fa-IR" sz="3200" b="0" dirty="0" smtClean="0">
              <a:cs typeface="B Zar" panose="00000400000000000000" pitchFamily="2" charset="-78"/>
            </a:endParaRPr>
          </a:p>
          <a:p>
            <a:pPr marL="457200" indent="-457200" algn="just" rtl="1">
              <a:buFont typeface="Wingdings" panose="05000000000000000000" pitchFamily="2" charset="2"/>
              <a:buChar char="q"/>
            </a:pPr>
            <a:r>
              <a:rPr lang="fa-IR" sz="3200" b="0" dirty="0" smtClean="0">
                <a:cs typeface="B Zar" panose="00000400000000000000" pitchFamily="2" charset="-78"/>
              </a:rPr>
              <a:t>بیشترین بازار آن:62 درصد برق و 20 درصد نفت و گاز و 14 درصد حمل و نقل است.</a:t>
            </a:r>
            <a:endParaRPr lang="en-US" sz="3200" b="0" dirty="0">
              <a:cs typeface="B Zar" panose="00000400000000000000" pitchFamily="2" charset="-78"/>
            </a:endParaRPr>
          </a:p>
        </p:txBody>
      </p:sp>
      <p:sp>
        <p:nvSpPr>
          <p:cNvPr id="2" name="Slide Number Placeholder 1"/>
          <p:cNvSpPr>
            <a:spLocks noGrp="1"/>
          </p:cNvSpPr>
          <p:nvPr>
            <p:ph type="sldNum" sz="quarter" idx="12"/>
          </p:nvPr>
        </p:nvSpPr>
        <p:spPr/>
        <p:txBody>
          <a:bodyPr/>
          <a:lstStyle/>
          <a:p>
            <a:fld id="{910D3704-EB78-46B9-AB15-D23119C7FC1D}" type="slidenum">
              <a:rPr lang="en-US" smtClean="0"/>
              <a:pPr/>
              <a:t>8</a:t>
            </a:fld>
            <a:endParaRPr lang="en-US"/>
          </a:p>
        </p:txBody>
      </p:sp>
    </p:spTree>
    <p:extLst>
      <p:ext uri="{BB962C8B-B14F-4D97-AF65-F5344CB8AC3E}">
        <p14:creationId xmlns:p14="http://schemas.microsoft.com/office/powerpoint/2010/main" val="157297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4" name="Slide Number Placeholder 3"/>
          <p:cNvSpPr>
            <a:spLocks noGrp="1"/>
          </p:cNvSpPr>
          <p:nvPr>
            <p:ph type="sldNum" sz="quarter" idx="12"/>
          </p:nvPr>
        </p:nvSpPr>
        <p:spPr/>
        <p:txBody>
          <a:bodyPr/>
          <a:lstStyle/>
          <a:p>
            <a:fld id="{910D3704-EB78-46B9-AB15-D23119C7FC1D}"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533399" y="1295399"/>
            <a:ext cx="8239140" cy="3840480"/>
          </a:xfrm>
          <a:prstGeom prst="rect">
            <a:avLst/>
          </a:prstGeom>
        </p:spPr>
      </p:pic>
      <p:sp>
        <p:nvSpPr>
          <p:cNvPr id="7" name="Title 1"/>
          <p:cNvSpPr>
            <a:spLocks noGrp="1"/>
          </p:cNvSpPr>
          <p:nvPr>
            <p:ph type="title"/>
          </p:nvPr>
        </p:nvSpPr>
        <p:spPr/>
        <p:txBody>
          <a:bodyPr/>
          <a:lstStyle/>
          <a:p>
            <a:r>
              <a:rPr lang="fa-IR" b="1" dirty="0" smtClean="0">
                <a:solidFill>
                  <a:srgbClr val="FF0000"/>
                </a:solidFill>
                <a:cs typeface="B Zar" panose="00000400000000000000" pitchFamily="2" charset="-78"/>
              </a:rPr>
              <a:t>کل بازار جهانی تامین مالی پروژه به تفکیک منطقه</a:t>
            </a:r>
            <a:endParaRPr lang="en-US" b="1" dirty="0">
              <a:solidFill>
                <a:srgbClr val="FF0000"/>
              </a:solidFill>
              <a:cs typeface="B Zar" panose="00000400000000000000" pitchFamily="2" charset="-78"/>
            </a:endParaRPr>
          </a:p>
        </p:txBody>
      </p:sp>
    </p:spTree>
    <p:extLst>
      <p:ext uri="{BB962C8B-B14F-4D97-AF65-F5344CB8AC3E}">
        <p14:creationId xmlns:p14="http://schemas.microsoft.com/office/powerpoint/2010/main" val="491346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2.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3.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4.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6.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7.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8.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3154</TotalTime>
  <Words>7061</Words>
  <Application>Microsoft Office PowerPoint</Application>
  <PresentationFormat>On-screen Show (4:3)</PresentationFormat>
  <Paragraphs>550</Paragraphs>
  <Slides>77</Slides>
  <Notes>23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77</vt:i4>
      </vt:variant>
    </vt:vector>
  </HeadingPairs>
  <TitlesOfParts>
    <vt:vector size="94" baseType="lpstr">
      <vt:lpstr>Arial</vt:lpstr>
      <vt:lpstr>B Mitra</vt:lpstr>
      <vt:lpstr>B Nazanin</vt:lpstr>
      <vt:lpstr>B Titr</vt:lpstr>
      <vt:lpstr>B Zar</vt:lpstr>
      <vt:lpstr>Calibri</vt:lpstr>
      <vt:lpstr>Franklin Gothic Book</vt:lpstr>
      <vt:lpstr>Franklin Gothic Medium</vt:lpstr>
      <vt:lpstr>Majalla UI</vt:lpstr>
      <vt:lpstr>NexusSans</vt:lpstr>
      <vt:lpstr>NexusSerif</vt:lpstr>
      <vt:lpstr>Titr</vt:lpstr>
      <vt:lpstr>Tunga</vt:lpstr>
      <vt:lpstr>Wingdings</vt:lpstr>
      <vt:lpstr>Wingdings 2</vt:lpstr>
      <vt:lpstr>Wingdings 3</vt:lpstr>
      <vt:lpstr>Angles</vt:lpstr>
      <vt:lpstr>PowerPoint Presentation</vt:lpstr>
      <vt:lpstr>فهرست مطالب</vt:lpstr>
      <vt:lpstr>PowerPoint Presentation</vt:lpstr>
      <vt:lpstr>PowerPoint Presentation</vt:lpstr>
      <vt:lpstr>تاریخچه</vt:lpstr>
      <vt:lpstr>PowerPoint Presentation</vt:lpstr>
      <vt:lpstr>PowerPoint Presentation</vt:lpstr>
      <vt:lpstr>PowerPoint Presentation</vt:lpstr>
      <vt:lpstr>کل بازار جهانی تامین مالی پروژه به تفکیک منطقه</vt:lpstr>
      <vt:lpstr>کل بازار جهانی تامین مالی پروژه به تفکیک منطقه</vt:lpstr>
      <vt:lpstr>کل بازار جهانی تامین مالی پروژه به تفکیک رشته فعالیت</vt:lpstr>
      <vt:lpstr>تعریف تامین مالی پروژه </vt:lpstr>
      <vt:lpstr>تامین مالی بدون حق رجوع(non-recourse)  </vt:lpstr>
      <vt:lpstr>PowerPoint Presentation</vt:lpstr>
      <vt:lpstr>چرا تامین مالی پروژه ای؟</vt:lpstr>
      <vt:lpstr>PowerPoint Presentation</vt:lpstr>
      <vt:lpstr>نهاد واسط(شرکت-پروژه يا  spv)</vt:lpstr>
      <vt:lpstr>Mezzanine Debt</vt:lpstr>
      <vt:lpstr>PowerPoint Presentation</vt:lpstr>
      <vt:lpstr>PowerPoint Presentation</vt:lpstr>
      <vt:lpstr>PowerPoint Presentation</vt:lpstr>
      <vt:lpstr>ساختار قراردادی </vt:lpstr>
      <vt:lpstr>PowerPoint Presentation</vt:lpstr>
      <vt:lpstr>Project Finance—Sample Structure</vt:lpstr>
      <vt:lpstr>ساختار ساده شده تامین مالی پروژه‌ای</vt:lpstr>
      <vt:lpstr>FIDIC</vt:lpstr>
      <vt:lpstr>FIDIC</vt:lpstr>
      <vt:lpstr>5 ويژگي زیر از ویژگیهای متمایز و بارز یک قرار داد تامین مالی پروژه میباشند: </vt:lpstr>
      <vt:lpstr>چرا متعهدان در پروژه های تامین مالی مشاركت می‌کنند؟ </vt:lpstr>
      <vt:lpstr>تفاوت بین تامین مالی پروژه و تامین مالی شرکتي</vt:lpstr>
      <vt:lpstr>ریسک آلایش (Contamination risk)</vt:lpstr>
      <vt:lpstr>حامیان مالی یک قرارداد تامین مالی پروژه چه کسانی هستند؟ </vt:lpstr>
      <vt:lpstr>انواع ساختارهاي تامين مالي پروژه: تفاوت در روشها</vt:lpstr>
      <vt:lpstr>PPP : Public-Private Partnership </vt:lpstr>
      <vt:lpstr>Private Finance Initiative</vt:lpstr>
      <vt:lpstr>انواع ساختارهاي تامين مالي پروژه: تفاوت در روشها</vt:lpstr>
      <vt:lpstr>PowerPoint Presentation</vt:lpstr>
      <vt:lpstr>PowerPoint Presentation</vt:lpstr>
      <vt:lpstr>بزرگترين تامين مالي صورت گرفته در طرحهاي زير ساخت(2016) </vt:lpstr>
      <vt:lpstr>انواع صندوق‌های زیرساختی</vt:lpstr>
      <vt:lpstr>صندوقهای ذخیره  دولتي (SWF)</vt:lpstr>
      <vt:lpstr>تامين مالي پروژه به عنوان تكنيک مديريت ريسک</vt:lpstr>
      <vt:lpstr>طبقه بندی ریسک ها و استراتژی های تخصیص آن ها (پوشش ریسک ها)</vt:lpstr>
      <vt:lpstr>انواع ریسک‌های تامین مالی پروژه</vt:lpstr>
      <vt:lpstr>نمونه پاسخ‌دهی به ریسک‌های تامین مالی پروژه‌ها</vt:lpstr>
      <vt:lpstr>PowerPoint Presentation</vt:lpstr>
      <vt:lpstr>برخی نسبت‌های مهم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232</cp:revision>
  <dcterms:created xsi:type="dcterms:W3CDTF">2016-07-23T07:33:43Z</dcterms:created>
  <dcterms:modified xsi:type="dcterms:W3CDTF">2018-12-13T21:13:35Z</dcterms:modified>
</cp:coreProperties>
</file>